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84"/>
  </p:notesMasterIdLst>
  <p:handoutMasterIdLst>
    <p:handoutMasterId r:id="rId85"/>
  </p:handoutMasterIdLst>
  <p:sldIdLst>
    <p:sldId id="387" r:id="rId2"/>
    <p:sldId id="494" r:id="rId3"/>
    <p:sldId id="389" r:id="rId4"/>
    <p:sldId id="390" r:id="rId5"/>
    <p:sldId id="391" r:id="rId6"/>
    <p:sldId id="364" r:id="rId7"/>
    <p:sldId id="392" r:id="rId8"/>
    <p:sldId id="393" r:id="rId9"/>
    <p:sldId id="397" r:id="rId10"/>
    <p:sldId id="496" r:id="rId11"/>
    <p:sldId id="395" r:id="rId12"/>
    <p:sldId id="396" r:id="rId13"/>
    <p:sldId id="484" r:id="rId14"/>
    <p:sldId id="412" r:id="rId15"/>
    <p:sldId id="415" r:id="rId16"/>
    <p:sldId id="413" r:id="rId17"/>
    <p:sldId id="416" r:id="rId18"/>
    <p:sldId id="417" r:id="rId19"/>
    <p:sldId id="399" r:id="rId20"/>
    <p:sldId id="400" r:id="rId21"/>
    <p:sldId id="401" r:id="rId22"/>
    <p:sldId id="402" r:id="rId23"/>
    <p:sldId id="404" r:id="rId24"/>
    <p:sldId id="405" r:id="rId25"/>
    <p:sldId id="408" r:id="rId26"/>
    <p:sldId id="411" r:id="rId27"/>
    <p:sldId id="409" r:id="rId28"/>
    <p:sldId id="406" r:id="rId29"/>
    <p:sldId id="313" r:id="rId30"/>
    <p:sldId id="316" r:id="rId31"/>
    <p:sldId id="420" r:id="rId32"/>
    <p:sldId id="422" r:id="rId33"/>
    <p:sldId id="465" r:id="rId34"/>
    <p:sldId id="423" r:id="rId35"/>
    <p:sldId id="427" r:id="rId36"/>
    <p:sldId id="309" r:id="rId37"/>
    <p:sldId id="326" r:id="rId38"/>
    <p:sldId id="435" r:id="rId39"/>
    <p:sldId id="430" r:id="rId40"/>
    <p:sldId id="431" r:id="rId41"/>
    <p:sldId id="432" r:id="rId42"/>
    <p:sldId id="433" r:id="rId43"/>
    <p:sldId id="434" r:id="rId44"/>
    <p:sldId id="437" r:id="rId45"/>
    <p:sldId id="440" r:id="rId46"/>
    <p:sldId id="438" r:id="rId47"/>
    <p:sldId id="436" r:id="rId48"/>
    <p:sldId id="362" r:id="rId49"/>
    <p:sldId id="482" r:id="rId50"/>
    <p:sldId id="439" r:id="rId51"/>
    <p:sldId id="483" r:id="rId52"/>
    <p:sldId id="443" r:id="rId53"/>
    <p:sldId id="444" r:id="rId54"/>
    <p:sldId id="445" r:id="rId55"/>
    <p:sldId id="446" r:id="rId56"/>
    <p:sldId id="447" r:id="rId57"/>
    <p:sldId id="448" r:id="rId58"/>
    <p:sldId id="488" r:id="rId59"/>
    <p:sldId id="490" r:id="rId60"/>
    <p:sldId id="491" r:id="rId61"/>
    <p:sldId id="492" r:id="rId62"/>
    <p:sldId id="493" r:id="rId63"/>
    <p:sldId id="455" r:id="rId64"/>
    <p:sldId id="456" r:id="rId65"/>
    <p:sldId id="459" r:id="rId66"/>
    <p:sldId id="460" r:id="rId67"/>
    <p:sldId id="461" r:id="rId68"/>
    <p:sldId id="462" r:id="rId69"/>
    <p:sldId id="463" r:id="rId70"/>
    <p:sldId id="464" r:id="rId71"/>
    <p:sldId id="320" r:id="rId72"/>
    <p:sldId id="307" r:id="rId73"/>
    <p:sldId id="466" r:id="rId74"/>
    <p:sldId id="474" r:id="rId75"/>
    <p:sldId id="473" r:id="rId76"/>
    <p:sldId id="468" r:id="rId77"/>
    <p:sldId id="475" r:id="rId78"/>
    <p:sldId id="467" r:id="rId79"/>
    <p:sldId id="471" r:id="rId80"/>
    <p:sldId id="497" r:id="rId81"/>
    <p:sldId id="469" r:id="rId82"/>
    <p:sldId id="495" r:id="rId83"/>
  </p:sldIdLst>
  <p:sldSz cx="9144000" cy="5143500" type="screen16x9"/>
  <p:notesSz cx="7315200" cy="9601200"/>
  <p:embeddedFontLst>
    <p:embeddedFont>
      <p:font typeface="Calibri" panose="020F0502020204030204" pitchFamily="34" charset="0"/>
      <p:regular r:id="rId86"/>
      <p:bold r:id="rId87"/>
      <p:italic r:id="rId88"/>
      <p:boldItalic r:id="rId89"/>
    </p:embeddedFont>
    <p:embeddedFont>
      <p:font typeface="Myriad Web Pro" panose="020B0604020202020204" charset="0"/>
      <p:regular r:id="rId90"/>
      <p:bold r:id="rId91"/>
      <p:italic r:id="rId92"/>
      <p:boldItalic r:id="rId93"/>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langer, Karen (CDC/DDID/NCHHSTP/DSTDP)" initials="SK(" lastIdx="5" clrIdx="0">
    <p:extLst>
      <p:ext uri="{19B8F6BF-5375-455C-9EA6-DF929625EA0E}">
        <p15:presenceInfo xmlns:p15="http://schemas.microsoft.com/office/powerpoint/2012/main" userId="S-1-5-21-1207783550-2075000910-922709458-593964" providerId="AD"/>
      </p:ext>
    </p:extLst>
  </p:cmAuthor>
  <p:cmAuthor id="2" name="Ridpath, Alison D. (CDC/DDID/NCHHSTP/DSTDP)" initials="RAD(" lastIdx="9" clrIdx="1">
    <p:extLst>
      <p:ext uri="{19B8F6BF-5375-455C-9EA6-DF929625EA0E}">
        <p15:presenceInfo xmlns:p15="http://schemas.microsoft.com/office/powerpoint/2012/main" userId="S-1-5-21-1207783550-2075000910-922709458-357980" providerId="AD"/>
      </p:ext>
    </p:extLst>
  </p:cmAuthor>
  <p:cmAuthor id="3" name="Kirkcaldy, Bob (CDC/DDID/NCHHSTP/DSTDP)" initials="KB(" lastIdx="2" clrIdx="2">
    <p:extLst>
      <p:ext uri="{19B8F6BF-5375-455C-9EA6-DF929625EA0E}">
        <p15:presenceInfo xmlns:p15="http://schemas.microsoft.com/office/powerpoint/2012/main" userId="S::HGL8@cdc.gov::26f92994-bfbf-47f6-82b8-2e16c766a7f2" providerId="AD"/>
      </p:ext>
    </p:extLst>
  </p:cmAuthor>
  <p:cmAuthor id="4" name="Bachmann, Laura (CDC/DDID/NCHHSTP/DSTDP)" initials="BL(" lastIdx="5" clrIdx="3">
    <p:extLst>
      <p:ext uri="{19B8F6BF-5375-455C-9EA6-DF929625EA0E}">
        <p15:presenceInfo xmlns:p15="http://schemas.microsoft.com/office/powerpoint/2012/main" userId="S::frg6@cdc.gov::d62ffa3e-9333-4033-9080-1e6b2ae459e1" providerId="AD"/>
      </p:ext>
    </p:extLst>
  </p:cmAuthor>
  <p:cmAuthor id="5" name="Herald, Amber (CDC/DDID/NCHHSTP/DSTDP)" initials="HA(" lastIdx="12" clrIdx="4">
    <p:extLst>
      <p:ext uri="{19B8F6BF-5375-455C-9EA6-DF929625EA0E}">
        <p15:presenceInfo xmlns:p15="http://schemas.microsoft.com/office/powerpoint/2012/main" userId="S::kzt9@cdc.gov::dab9933d-7504-4757-ac80-728d8cff8d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D4B58"/>
    <a:srgbClr val="1789B1"/>
    <a:srgbClr val="31808B"/>
    <a:srgbClr val="33ACAF"/>
    <a:srgbClr val="256169"/>
    <a:srgbClr val="006666"/>
    <a:srgbClr val="3995A1"/>
    <a:srgbClr val="9D98D8"/>
    <a:srgbClr val="2622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B16B4-8263-4299-9A8D-85277E6EF251}" v="5" dt="2021-05-06T15:28:49.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379" autoAdjust="0"/>
  </p:normalViewPr>
  <p:slideViewPr>
    <p:cSldViewPr snapToGrid="0">
      <p:cViewPr varScale="1">
        <p:scale>
          <a:sx n="89" d="100"/>
          <a:sy n="89" d="100"/>
        </p:scale>
        <p:origin x="432" y="84"/>
      </p:cViewPr>
      <p:guideLst>
        <p:guide orient="horz" pos="1620"/>
        <p:guide pos="2880"/>
      </p:guideLst>
    </p:cSldViewPr>
  </p:slideViewPr>
  <p:outlineViewPr>
    <p:cViewPr>
      <p:scale>
        <a:sx n="33" d="100"/>
        <a:sy n="33" d="100"/>
      </p:scale>
      <p:origin x="0" y="-34200"/>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5/14/2021</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5/14/2021</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2051587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Why do we care about gonorrhea? Mainly because of the problems caused by untreated gonorrhea</a:t>
            </a:r>
          </a:p>
          <a:p>
            <a:endParaRPr lang="en-US" baseline="0" dirty="0"/>
          </a:p>
          <a:p>
            <a:r>
              <a:rPr lang="en-US" baseline="0" dirty="0"/>
              <a:t>In those with female reproductive anatomy, it can cause pelvic inflammatory disease or PID, a painful abdominal condition. </a:t>
            </a:r>
          </a:p>
          <a:p>
            <a:r>
              <a:rPr lang="en-US" baseline="0" dirty="0"/>
              <a:t>PID can progress to cause ectopic pregnancy and infertility, robbing young women of their fertility.</a:t>
            </a:r>
          </a:p>
          <a:p>
            <a:r>
              <a:rPr lang="en-US" baseline="0" dirty="0"/>
              <a:t>Gonorrhea can also cause inflammation of the prostate and epididymis, causing pain and fever</a:t>
            </a:r>
          </a:p>
          <a:p>
            <a:endParaRPr lang="en-US" baseline="0" dirty="0"/>
          </a:p>
          <a:p>
            <a:r>
              <a:rPr lang="en-US" baseline="0" dirty="0"/>
              <a:t>In newborns born to mothers with cervical gonorrhea, gonorrhea can cause eye inflammation (or conjunctivitis) and blindness</a:t>
            </a:r>
          </a:p>
          <a:p>
            <a:endParaRPr lang="en-US" baseline="0" dirty="0"/>
          </a:p>
          <a:p>
            <a:r>
              <a:rPr lang="en-US" baseline="0" dirty="0"/>
              <a:t>Neisseria gonorrhoeae can also slip into the bloodstream and cause disseminated gonococcal infection, which can affect the joints and heart valves</a:t>
            </a:r>
          </a:p>
          <a:p>
            <a:endParaRPr lang="en-US" baseline="0" dirty="0"/>
          </a:p>
          <a:p>
            <a:r>
              <a:rPr lang="en-US" baseline="0" dirty="0"/>
              <a:t>If a partner is living with HIV, gonorrhea can increase the risk of acquisition and transmission of HIV.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1587013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turn to testing. How is gonorrhea detected and diagnosed?</a:t>
            </a:r>
          </a:p>
          <a:p>
            <a:endParaRPr lang="en-US" dirty="0"/>
          </a:p>
          <a:p>
            <a:r>
              <a:rPr lang="en-US" dirty="0"/>
              <a:t>There are three main ways –  (1) a gram stain, (2) by growing the bacteria in culture, and (3) nucleic acid amplification tests or NAATs that test for bacteria’s DNA or RNA</a:t>
            </a:r>
          </a:p>
          <a:p>
            <a:r>
              <a:rPr lang="en-US" dirty="0"/>
              <a:t>You don’t have to become an expert in these. </a:t>
            </a:r>
          </a:p>
          <a:p>
            <a:r>
              <a:rPr lang="en-US" dirty="0"/>
              <a:t>We just want you to be aware that there a few approaches and that there are pro’s and con’s of each</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60010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Gram stain is an old but reliable type of testing in which a specimen of urethral discharge is taken and put on a microscope slide and washed with chemicals.</a:t>
            </a:r>
          </a:p>
          <a:p>
            <a:endParaRPr lang="en-US" dirty="0"/>
          </a:p>
          <a:p>
            <a:r>
              <a:rPr lang="en-US" dirty="0"/>
              <a:t>Then you can look in the microscope to see the actual bacteria in the human cells. </a:t>
            </a:r>
          </a:p>
          <a:p>
            <a:endParaRPr lang="en-US" dirty="0"/>
          </a:p>
          <a:p>
            <a:r>
              <a:rPr lang="en-US" dirty="0"/>
              <a:t>You get a diagnosis fast. But fewer and fewer clinics still do Gram stain, and it’s only recommended for urethral infections.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273244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is also an old technique, but still really important, especially for antibiotic resistance.</a:t>
            </a:r>
          </a:p>
          <a:p>
            <a:r>
              <a:rPr lang="en-US" dirty="0"/>
              <a:t>Culture is when you take a sample from an anatomic site and grow the actual bacteria on a media plate, meaning a petri dish filled with a gel that is full of nutrients to help the bacteria grow and antibiotics to kill other bacteria. We use media plates that provide an ideal environment to grow Neisseria gonorrhoeae. </a:t>
            </a:r>
          </a:p>
          <a:p>
            <a:endParaRPr lang="en-US" dirty="0"/>
          </a:p>
          <a:p>
            <a:r>
              <a:rPr lang="en-US" dirty="0"/>
              <a:t>Culture is really sensitive for urethral infections, but not that sensitive for infections of other anatomic sites. </a:t>
            </a:r>
          </a:p>
          <a:p>
            <a:endParaRPr lang="en-US" dirty="0"/>
          </a:p>
          <a:p>
            <a:r>
              <a:rPr lang="en-US" dirty="0"/>
              <a:t>There are 3 big things to know about culture.</a:t>
            </a:r>
          </a:p>
          <a:p>
            <a:pPr marL="228600" indent="-228600">
              <a:buAutoNum type="arabicPeriod"/>
            </a:pPr>
            <a:r>
              <a:rPr lang="en-US" dirty="0"/>
              <a:t>It is logistically challenging because the bacteria is fussy and hard to grow. </a:t>
            </a:r>
          </a:p>
          <a:p>
            <a:pPr marL="228600" indent="-228600">
              <a:buAutoNum type="arabicPeriod"/>
            </a:pPr>
            <a:r>
              <a:rPr lang="en-US" dirty="0"/>
              <a:t>Because of the logistical challenges and development of new testing approaches, culture is declining in use and often only done in some STD clinics.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4114701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importantly, 3. currently antibiotic susceptibility testing requires culture.</a:t>
            </a:r>
          </a:p>
          <a:p>
            <a:endParaRPr lang="en-US" dirty="0"/>
          </a:p>
          <a:p>
            <a:r>
              <a:rPr lang="en-US" dirty="0"/>
              <a:t>Susceptibility testing is how you detect resistance in the lab. A positive culture (also called an isolate) undergoes the additional susceptibility testing by exposing the culture to different concentrations of antibiotics in the lab. </a:t>
            </a:r>
          </a:p>
          <a:p>
            <a:r>
              <a:rPr lang="en-US" dirty="0"/>
              <a:t>While there are exciting developments that might change this in the future, but right now, susceptibility testing to detect resistance requires culture.</a:t>
            </a:r>
          </a:p>
          <a:p>
            <a:endParaRPr lang="en-US" dirty="0"/>
          </a:p>
          <a:p>
            <a:r>
              <a:rPr lang="en-US" dirty="0"/>
              <a:t>One real-world challenge that some jurisdictions face is how to get resistance test results for a possibly-resistant gonococcal infection if clinicians and laboratories in the area don’t use culture.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265634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third testing approach is by nucleic acid amplification tests or NAATs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4021024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NAATs are relatively new and they have become the go-to test for diagnosis of gonorrhea.</a:t>
            </a:r>
          </a:p>
          <a:p>
            <a:r>
              <a:rPr lang="en-US" dirty="0"/>
              <a:t>They detect bacteria DNA or RNA</a:t>
            </a:r>
          </a:p>
          <a:p>
            <a:r>
              <a:rPr lang="en-US" dirty="0"/>
              <a:t>They are highly sensitive and specific</a:t>
            </a:r>
          </a:p>
          <a:p>
            <a:r>
              <a:rPr lang="en-US" dirty="0"/>
              <a:t>And unlike culture, they are really easy to handle. They can be left at room temperature on a counter top</a:t>
            </a:r>
          </a:p>
          <a:p>
            <a:r>
              <a:rPr lang="en-US" dirty="0"/>
              <a:t>They are FDA-approved for testing of endocervical, vaginal, and urethral swabs and urine. And as of last year, also testing of pharyngeal and rectal swabs</a:t>
            </a:r>
          </a:p>
          <a:p>
            <a:r>
              <a:rPr lang="en-US" dirty="0"/>
              <a:t>They have largely replaced culture as test of choice</a:t>
            </a:r>
          </a:p>
          <a:p>
            <a:r>
              <a:rPr lang="en-US" dirty="0"/>
              <a:t>But cannot yet be used for susceptibility testing. You need to get culture for that. </a:t>
            </a:r>
          </a:p>
          <a:p>
            <a:endParaRPr lang="en-US" dirty="0"/>
          </a:p>
          <a:p>
            <a:r>
              <a:rPr lang="en-US" dirty="0"/>
              <a:t>As a summary, culture is necessary for susceptibility testing to detect resistance, but few clinics do it because it is a bit logistically challenging. </a:t>
            </a:r>
          </a:p>
          <a:p>
            <a:r>
              <a:rPr lang="en-US" dirty="0"/>
              <a:t>NAATs are easy to use, widely available, and great for diagnosis of gonorrhea, but you can’t do susceptibility testing with them. </a:t>
            </a:r>
          </a:p>
          <a:p>
            <a:endParaRPr lang="en-US" dirty="0"/>
          </a:p>
          <a:p>
            <a:endParaRPr lang="en-US" dirty="0"/>
          </a:p>
          <a:p>
            <a:endParaRPr lang="en-US" dirty="0"/>
          </a:p>
          <a:p>
            <a:r>
              <a:rPr lang="en-US" dirty="0"/>
              <a:t>NOTE: Investigators are developing and have tested molecular assays for resistant mutations, especially for ciprofloxacin resistance. But none of the assays are yet FDA-approved (as of August 2020) and reliable assays for ceftriaxone resistance are not available (because the resistance mutations are complex and not fully understood)</a:t>
            </a:r>
          </a:p>
          <a:p>
            <a:endParaRPr lang="en-US" dirty="0"/>
          </a:p>
          <a:p>
            <a:r>
              <a:rPr lang="en-US" dirty="0"/>
              <a:t>https://www.fda.gov/news-events/press-announcements/fda-clears-first-diagnostic-tests-extragenital-testing-chlamydia-and-gonorrhea</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202617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slides noted that cervical infections often don’t cause symptoms, but can lead to PID and infertility.</a:t>
            </a:r>
          </a:p>
          <a:p>
            <a:r>
              <a:rPr lang="en-US" dirty="0"/>
              <a:t>To identify the infections before the complications occur, screening for gonorrhea is recommended.</a:t>
            </a:r>
          </a:p>
          <a:p>
            <a:endParaRPr lang="en-US" dirty="0"/>
          </a:p>
          <a:p>
            <a:r>
              <a:rPr lang="en-US" dirty="0"/>
              <a:t>CDC and the US Preventive Services Task Force recommend at routine annual gonorrhea and chlamydia screening of sexually-active women aged &lt;25 years of age. Older women who are at elevated risk may also be screened.</a:t>
            </a:r>
          </a:p>
          <a:p>
            <a:endParaRPr lang="en-US" dirty="0"/>
          </a:p>
          <a:p>
            <a:r>
              <a:rPr lang="en-US" dirty="0"/>
              <a:t>Pregnant women should also be screened at the first prenatal care visit. Women found to have gonorrhea should be treated and re-tested in 3 months. Pregnant women who remain at risk for gonorrhea should be retested during the third trimester.</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545677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also recommends that sexually-active men who have sex with men be screened at least annually at sites of sexual contact and more frequently if at increased risk.</a:t>
            </a:r>
          </a:p>
          <a:p>
            <a:endParaRPr lang="en-US" dirty="0"/>
          </a:p>
          <a:p>
            <a:r>
              <a:rPr lang="en-US" dirty="0"/>
              <a:t>And people living with HIV and people who are taking pre-exposure prophylaxis to prevent HIV should also be screened.</a:t>
            </a:r>
          </a:p>
          <a:p>
            <a:endParaRPr lang="en-US" dirty="0"/>
          </a:p>
          <a:p>
            <a:endParaRPr lang="en-US" dirty="0"/>
          </a:p>
          <a:p>
            <a:r>
              <a:rPr lang="en-US" dirty="0"/>
              <a:t>The important take-away is that some groups are epidemiologically at elevated risk and should be screened.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4141148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CDC’s updated 2020 STD Treatment Guidelines, people with uncomplicated gonorrhea should be treated with the antibiotic ceftriaxone 500 mg.</a:t>
            </a:r>
          </a:p>
          <a:p>
            <a:r>
              <a:rPr lang="en-US" dirty="0"/>
              <a:t>For persons weighing 150 or more kg, treat with 1 g of ceftriaxone.</a:t>
            </a:r>
          </a:p>
          <a:p>
            <a:endParaRPr lang="en-US" dirty="0"/>
          </a:p>
          <a:p>
            <a:r>
              <a:rPr lang="en-US" dirty="0"/>
              <a:t>If chlamydia has not been excluded, co-treat with doxycycline.</a:t>
            </a:r>
          </a:p>
          <a:p>
            <a:endParaRPr lang="en-US" dirty="0"/>
          </a:p>
          <a:p>
            <a:r>
              <a:rPr lang="en-US" dirty="0"/>
              <a:t>As you’ll learn, CDC’s treatment guidelines for gonorrhea have been updated multiple times to keep pace with emerging antibiotic resistance in Neisseria gonorrhoeae.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37041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slides will cover the objective of the planned gonorrhea table-top exercise.</a:t>
            </a:r>
          </a:p>
          <a:p>
            <a:r>
              <a:rPr lang="en-US" dirty="0"/>
              <a:t>The slides will also provide basic information about gonorrhea so that all tabletop exercise participants can all start with some important knowledge about gonorrhea.</a:t>
            </a:r>
          </a:p>
          <a:p>
            <a:r>
              <a:rPr lang="en-US" dirty="0"/>
              <a:t>In the US, gonorrhea is often referred to with the shorthand of GC (for gonococcus, a label for the bacteria that causes gonorrhea). </a:t>
            </a:r>
          </a:p>
          <a:p>
            <a:r>
              <a:rPr lang="en-US" dirty="0"/>
              <a:t>The slides will cover </a:t>
            </a:r>
          </a:p>
          <a:p>
            <a:r>
              <a:rPr lang="en-US" dirty="0"/>
              <a:t>--clinical manifestations of gonorrhea and how clinician diagnose and treat gonorrhea</a:t>
            </a:r>
          </a:p>
          <a:p>
            <a:r>
              <a:rPr lang="en-US" dirty="0"/>
              <a:t>--epidemiology of gonorrhea in the United States and</a:t>
            </a:r>
          </a:p>
          <a:p>
            <a:r>
              <a:rPr lang="en-US" dirty="0"/>
              <a:t>--how gonorrhea is prevented and controlled in the United States</a:t>
            </a:r>
          </a:p>
          <a:p>
            <a:endParaRPr lang="en-US" dirty="0"/>
          </a:p>
          <a:p>
            <a:r>
              <a:rPr lang="en-US" dirty="0"/>
              <a:t>Especially for this tabletop exercise, it is important to be aware of the challenges posed by antibiotic resistance.</a:t>
            </a:r>
          </a:p>
          <a:p>
            <a:r>
              <a:rPr lang="en-US" dirty="0"/>
              <a:t>The slides will cover a bit of the background of this area, and briefly cover laboratory testing, epidemiology, and clinical and programmatic responses. </a:t>
            </a:r>
          </a:p>
          <a:p>
            <a:endParaRPr lang="en-US" dirty="0"/>
          </a:p>
          <a:p>
            <a:r>
              <a:rPr lang="en-US" dirty="0"/>
              <a:t>Hopefully at the end of these slides, all tabletop exercise participants will have some basic knowledge about gonorrhea that they can bring into the exercise.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204856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Let’s turn to the epidemiology of gonorrhea in the United States. This will provide a sense of what has been happening with gonorrhea and which groups are most affected.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2009, we saw a historically low rate of gonorrhea. But since then, the rate of gonorrhea has increased steadily.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Increases were seen among both men and women, but rates increased more sharply among men and rates were higher among men during 2013–2016.</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Surveillance case report data don’t include information on the gender of the sex partner of the infected people. To get those data, we use enhanced surveillance platforms.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22</a:t>
            </a:fld>
            <a:endParaRPr lang="en-US" dirty="0"/>
          </a:p>
        </p:txBody>
      </p:sp>
    </p:spTree>
    <p:extLst>
      <p:ext uri="{BB962C8B-B14F-4D97-AF65-F5344CB8AC3E}">
        <p14:creationId xmlns:p14="http://schemas.microsoft.com/office/powerpoint/2010/main" val="99827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cities and states participating in STD sentinel surveillance, gonorrhea rates increased nearly 300% among gay, bisexual, and other men who have sex with men (or MSM) during 2010 to 2017.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Case rates among men who have sex only with women (or MSW) and women also increased by 54% and 88.%, respectively.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23</a:t>
            </a:fld>
            <a:endParaRPr lang="en-US" dirty="0"/>
          </a:p>
        </p:txBody>
      </p:sp>
    </p:spTree>
    <p:extLst>
      <p:ext uri="{BB962C8B-B14F-4D97-AF65-F5344CB8AC3E}">
        <p14:creationId xmlns:p14="http://schemas.microsoft.com/office/powerpoint/2010/main" val="3200653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is gonorrhea increasing among MSM, but extragenital gonorrhea is common among MSM</a:t>
            </a:r>
          </a:p>
          <a:p>
            <a:endParaRPr lang="en-US" dirty="0"/>
          </a:p>
          <a:p>
            <a:r>
              <a:rPr lang="en-US" dirty="0"/>
              <a:t>In a sample of over 2000 men attending community venues (such as bars and clubs) in 5 cities in 2018, about 1 in 20 had rectal gonorrhea and 1 in 20 had pharyngeal gonorrhea.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1570275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cornerstone of gonorrhea prevention and control is rapid detection and effective treatment.</a:t>
            </a:r>
          </a:p>
          <a:p>
            <a:r>
              <a:rPr lang="en-US" dirty="0"/>
              <a:t>This includes screening the correct populations to rapidly detect infections</a:t>
            </a:r>
          </a:p>
          <a:p>
            <a:r>
              <a:rPr lang="en-US" dirty="0"/>
              <a:t>Treat according to CDC guidelines</a:t>
            </a:r>
          </a:p>
          <a:p>
            <a:r>
              <a:rPr lang="en-US" dirty="0"/>
              <a:t>And clinicians should work with the patient and/or health department to ensure that the patient’s recent partners are also tested and treated. Not might this prevent onward spread and prevent problems in the partners, but it may protect the patient from re-infection.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1211125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getting partners tested and treated (what is often called Partner Services) can be challenging. </a:t>
            </a:r>
          </a:p>
          <a:p>
            <a:endParaRPr lang="en-US" dirty="0"/>
          </a:p>
          <a:p>
            <a:r>
              <a:rPr lang="en-US" dirty="0"/>
              <a:t>Some patients and clinicians may find this important or don’t want to work with the health department on this</a:t>
            </a:r>
          </a:p>
          <a:p>
            <a:r>
              <a:rPr lang="en-US" dirty="0"/>
              <a:t>When patients have many partners and especially when they were anonymous, that adds to the challenge of finding the partners</a:t>
            </a:r>
          </a:p>
          <a:p>
            <a:r>
              <a:rPr lang="en-US" dirty="0"/>
              <a:t>Some populations are difficult to reach, because they are distrustful of the government, engaged in illegal activities, or other reasons</a:t>
            </a:r>
          </a:p>
          <a:p>
            <a:r>
              <a:rPr lang="en-US" dirty="0"/>
              <a:t>A growing case burden with flat resources limits what health departments can do</a:t>
            </a:r>
          </a:p>
          <a:p>
            <a:r>
              <a:rPr lang="en-US" dirty="0"/>
              <a:t>And this is compounded if jurisdictions face declining public health resources.</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181741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can be done? </a:t>
            </a:r>
          </a:p>
          <a:p>
            <a:r>
              <a:rPr lang="en-US" dirty="0"/>
              <a:t>People in the community can be encouraged to prevent gonorrhea through abstinence, mutual monogamy with a partner who has tested negative, limiting the number of partners one has, and/or correct and consistent condom use.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593233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now to Neisseria gonorrhoeae antibiotic resistance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261303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spcAft>
                <a:spcPts val="299"/>
              </a:spcAft>
              <a:buClr>
                <a:srgbClr val="FF6600"/>
              </a:buClr>
              <a:buFont typeface="Wingdings" pitchFamily="2" charset="2"/>
              <a:buNone/>
              <a:defRPr/>
            </a:pPr>
            <a:r>
              <a:rPr lang="en-US" dirty="0"/>
              <a:t>Gonorrhea has been recognized for centuries and efforts to treat gonorrhea have been sought for centuries.</a:t>
            </a:r>
          </a:p>
          <a:p>
            <a:pPr marL="0" indent="0" eaLnBrk="0" hangingPunct="0">
              <a:spcAft>
                <a:spcPts val="299"/>
              </a:spcAft>
              <a:buClr>
                <a:srgbClr val="FF6600"/>
              </a:buClr>
              <a:buFont typeface="Wingdings" pitchFamily="2" charset="2"/>
              <a:buNone/>
              <a:defRPr/>
            </a:pPr>
            <a:endParaRPr lang="en-US" dirty="0"/>
          </a:p>
          <a:p>
            <a:pPr marL="0" indent="0" eaLnBrk="0" hangingPunct="0">
              <a:spcAft>
                <a:spcPts val="299"/>
              </a:spcAft>
              <a:buClr>
                <a:srgbClr val="FF6600"/>
              </a:buClr>
              <a:buFont typeface="Wingdings" pitchFamily="2" charset="2"/>
              <a:buNone/>
              <a:defRPr/>
            </a:pPr>
            <a:r>
              <a:rPr lang="en-US" dirty="0"/>
              <a:t>Before the availability of antibiotics in the 1930s, patent medicines were used for therapy. Some were cocaine mixed with alcohol. In the early 20th century, medical treatment emphasized irrigation of the genital tracts with caustic solutions such as potassium permanganate, mercurochrome and other antiseptics.  </a:t>
            </a:r>
          </a:p>
          <a:p>
            <a:pPr marL="0" indent="0" eaLnBrk="0" hangingPunct="0">
              <a:spcAft>
                <a:spcPts val="299"/>
              </a:spcAft>
              <a:buClr>
                <a:srgbClr val="FF6600"/>
              </a:buClr>
              <a:buFont typeface="Wingdings" pitchFamily="2" charset="2"/>
              <a:buNone/>
              <a:defRPr/>
            </a:pPr>
            <a:endParaRPr lang="en-US" dirty="0"/>
          </a:p>
          <a:p>
            <a:pPr marL="0" indent="0" eaLnBrk="0" hangingPunct="0">
              <a:spcAft>
                <a:spcPts val="299"/>
              </a:spcAft>
              <a:buClr>
                <a:srgbClr val="FF6600"/>
              </a:buClr>
              <a:buFont typeface="Wingdings" pitchFamily="2" charset="2"/>
              <a:buNone/>
              <a:defRPr/>
            </a:pPr>
            <a:r>
              <a:rPr lang="en-US" dirty="0"/>
              <a:t>Clearly these treatments weren’t ideal and might have themselves caused severe problems such as strictures, which were then treated by inserting metal rods (or sounds) into the urethral to break up the stricture. </a:t>
            </a:r>
          </a:p>
          <a:p>
            <a:pPr marL="0" indent="0" eaLnBrk="0" hangingPunct="0">
              <a:spcAft>
                <a:spcPts val="299"/>
              </a:spcAft>
              <a:buClr>
                <a:srgbClr val="FF6600"/>
              </a:buClr>
              <a:buFont typeface="Wingdings" pitchFamily="2" charset="2"/>
              <a:buNone/>
              <a:defRPr/>
            </a:pPr>
            <a:endParaRPr lang="en-US" dirty="0">
              <a:solidFill>
                <a:srgbClr val="FF0000"/>
              </a:solidFill>
            </a:endParaRPr>
          </a:p>
          <a:p>
            <a:pPr marL="171107" indent="-171107" eaLnBrk="0" hangingPunct="0">
              <a:spcAft>
                <a:spcPts val="299"/>
              </a:spcAft>
              <a:buClr>
                <a:srgbClr val="FF6600"/>
              </a:buClr>
              <a:buFont typeface="Wingdings" pitchFamily="2" charset="2"/>
              <a:buChar char="q"/>
              <a:defRPr/>
            </a:pPr>
            <a:endParaRPr lang="en-US" dirty="0"/>
          </a:p>
          <a:p>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29</a:t>
            </a:fld>
            <a:endParaRPr lang="en-US" dirty="0"/>
          </a:p>
        </p:txBody>
      </p:sp>
    </p:spTree>
    <p:extLst>
      <p:ext uri="{BB962C8B-B14F-4D97-AF65-F5344CB8AC3E}">
        <p14:creationId xmlns:p14="http://schemas.microsoft.com/office/powerpoint/2010/main" val="1143476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introduction of the sulfa drugs and penicillin in the 1930s and 1940s was a revolution in treatment. However, Neisseria gonorrhoeae has demonstrated a remarkable ability to mutate and develop antibiotic resistance to each antibiotic used for treatment. Soon after use of sulfa drugs, gonorrhea became resistant. By the 1970s and 1980s, penicillin resistance was so widespread that penicillin was no longer recommended. </a:t>
            </a:r>
          </a:p>
          <a:p>
            <a:r>
              <a:rPr lang="en-US" dirty="0"/>
              <a:t>Tetracycline resistance was soon common. </a:t>
            </a:r>
          </a:p>
          <a:p>
            <a:r>
              <a:rPr lang="en-US" dirty="0"/>
              <a:t>Ciprofloxacin became available in the 1980s. But resistance to ciprofloxacin became common by the mid-2000s and this drug was no longer recommended.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329530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ciprofloxacin resistance, the only remaining drug class left that was recommended by CDC was the cephalosporins. This included the oral antibiotic cefixime and the injectable antibiotic ceftriaxone.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202418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the tabletop exercise will be to improve local and/or state capacity to effectively respond to an outbreak of antibiotic-resistant gonorrhea</a:t>
            </a:r>
          </a:p>
          <a:p>
            <a:endParaRPr lang="en-US" dirty="0"/>
          </a:p>
          <a:p>
            <a:r>
              <a:rPr lang="en-US" dirty="0"/>
              <a:t>Because participants will be using a pre-developed response plan during the tabletop exercise, another objective is to assess how the local or state response plan adequately addresses a simulated outbreak </a:t>
            </a:r>
          </a:p>
          <a:p>
            <a:endParaRPr lang="en-US" dirty="0"/>
          </a:p>
          <a:p>
            <a:r>
              <a:rPr lang="en-US" dirty="0"/>
              <a:t>And through the exercise, participants will identify gaps and future steps to improve response planning</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3901014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is growing concern about the emergence of resistance to the cephalosporins. </a:t>
            </a:r>
          </a:p>
          <a:p>
            <a:r>
              <a:rPr lang="en-US" dirty="0"/>
              <a:t>And there is also concern about emerging resistance to azithromycin. </a:t>
            </a:r>
          </a:p>
          <a:p>
            <a:r>
              <a:rPr lang="en-US" dirty="0"/>
              <a:t>Emerging resistance threatens to undermine the only remaining recommended treatment. </a:t>
            </a:r>
          </a:p>
          <a:p>
            <a:endParaRPr lang="en-US" dirty="0"/>
          </a:p>
          <a:p>
            <a:r>
              <a:rPr lang="en-US" dirty="0"/>
              <a:t>Experts are increasing concerned about the possibility of gonorrhea becoming untreatable because of antibiotic resistance.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2721885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continue the story of the emergence of resistance, we’ll take a detour to discuss antibiotic susceptibility testing and how it works. </a:t>
            </a:r>
          </a:p>
          <a:p>
            <a:endParaRPr lang="en-US" dirty="0"/>
          </a:p>
          <a:p>
            <a:r>
              <a:rPr lang="en-US" dirty="0"/>
              <a:t>This may help to understand the resistance trends and to understand things you might hear during the tabletop exercise.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953581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Antibiotic susceptibility testing is a type of laboratory testing in which</a:t>
            </a:r>
          </a:p>
          <a:p>
            <a:r>
              <a:rPr lang="en-US" dirty="0"/>
              <a:t>Laboratory tests are performed to identify to which antibiotics to which an infection is susceptible or resistance. Susceptibility testing is done for bacterial, fungal, and viral infections. For the purposes of the tabletop exercise, we’ll focus on bacterial (and especially N. gonorrhoeae) antibiotic susceptibility testing. </a:t>
            </a:r>
          </a:p>
          <a:p>
            <a:endParaRPr lang="en-US" dirty="0"/>
          </a:p>
          <a:p>
            <a:r>
              <a:rPr lang="en-US" dirty="0"/>
              <a:t>As discussed previously, antibiotic susceptibility testing currently relies on a culture specimen of live bacteria (called an isolate). The bacterial specimen (or isolate) is exposed to antibiotics at varying concentrations to see if it continues to grow at the different concentrations. </a:t>
            </a:r>
          </a:p>
          <a:p>
            <a:endParaRPr lang="en-US" dirty="0"/>
          </a:p>
          <a:p>
            <a:r>
              <a:rPr lang="en-US" dirty="0"/>
              <a:t>Because culture is rarely done in routine clinical practice, susceptibility testing is also no longer done in routine clinical practice for gonorrhea.</a:t>
            </a:r>
          </a:p>
          <a:p>
            <a:r>
              <a:rPr lang="en-US" dirty="0"/>
              <a:t>Rather, gonorrhea susceptibility testing is largely only performed in some public health laboratories and reference laboratories. </a:t>
            </a:r>
          </a:p>
          <a:p>
            <a:endParaRPr lang="en-US" dirty="0"/>
          </a:p>
          <a:p>
            <a:r>
              <a:rPr lang="en-US" dirty="0"/>
              <a:t>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2447659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There are 3 culture-based approaches to gonorrhea susceptibility testing.</a:t>
            </a:r>
          </a:p>
          <a:p>
            <a:r>
              <a:rPr lang="en-US" dirty="0"/>
              <a:t>It’s not important to know the details of these, but just to grasp the general concepts of how AST works and the results</a:t>
            </a:r>
          </a:p>
          <a:p>
            <a:endParaRPr lang="en-US" dirty="0"/>
          </a:p>
          <a:p>
            <a:pPr marL="228600" indent="-228600">
              <a:buAutoNum type="arabicPeriod"/>
            </a:pPr>
            <a:r>
              <a:rPr lang="en-US" dirty="0"/>
              <a:t>Disk diffusion, which discs that are impregnated with a specific antibiotic are placed on a even layer of bacteria. A picture is shown in the top right. The white dots are the antibiotic discs.  The antibiotic diffuses out of the disc into the bacteria. A clear zone around the disc indicates that the bacteria died and are thus susceptible to the antibiotic.  When discs just appear to be sitting on the hazy bacterial layer, this indicates that the bacteria is still alive despite the antibiotic – and are RESISTANT to the antibiotic.    ** Disk diffusion is rapid and simple to perform but may have less accuracy than other methods.</a:t>
            </a:r>
          </a:p>
          <a:p>
            <a:pPr marL="228600" indent="-228600">
              <a:buAutoNum type="arabicPeriod"/>
            </a:pPr>
            <a:endParaRPr lang="en-US" dirty="0"/>
          </a:p>
          <a:p>
            <a:pPr marL="228600" indent="-228600">
              <a:buAutoNum type="arabicPeriod"/>
            </a:pPr>
            <a:r>
              <a:rPr lang="en-US" dirty="0" err="1"/>
              <a:t>Etest</a:t>
            </a:r>
            <a:r>
              <a:rPr lang="en-US" dirty="0"/>
              <a:t> works on a similar principle. Instead of using discs, </a:t>
            </a:r>
            <a:r>
              <a:rPr lang="en-US" dirty="0" err="1"/>
              <a:t>Etest</a:t>
            </a:r>
            <a:r>
              <a:rPr lang="en-US" dirty="0"/>
              <a:t> uses strips that are impregnated with antibiotics, but at a gradient of concentration. The strip is laid on a layer of bacteria. Microbiologists can read the concentrations at which the antibiotics kill the bacteria and at that what antibiotic concentrations the bacteria can survive.  </a:t>
            </a:r>
            <a:r>
              <a:rPr lang="en-US" dirty="0" err="1"/>
              <a:t>Etest</a:t>
            </a:r>
            <a:r>
              <a:rPr lang="en-US" dirty="0"/>
              <a:t> provides results in minimum inhibitory concentrations or MICs, which will be explained in the next series of slides.   </a:t>
            </a:r>
            <a:r>
              <a:rPr lang="en-US" dirty="0" err="1"/>
              <a:t>Etest</a:t>
            </a:r>
            <a:r>
              <a:rPr lang="en-US" dirty="0"/>
              <a:t> will be used in the tabletop exercise scenario</a:t>
            </a:r>
          </a:p>
          <a:p>
            <a:pPr marL="228600" indent="-228600">
              <a:buAutoNum type="arabicPeriod"/>
            </a:pPr>
            <a:endParaRPr lang="en-US" dirty="0"/>
          </a:p>
          <a:p>
            <a:pPr marL="228600" indent="-228600">
              <a:buAutoNum type="arabicPeriod"/>
            </a:pPr>
            <a:r>
              <a:rPr lang="en-US" dirty="0"/>
              <a:t>Agar dilution is the third approach and is considered the gold standard. But it takes longer and is laborious and is accurate. Like </a:t>
            </a:r>
            <a:r>
              <a:rPr lang="en-US" dirty="0" err="1"/>
              <a:t>Etest</a:t>
            </a:r>
            <a:r>
              <a:rPr lang="en-US" dirty="0"/>
              <a:t>, it provides results in MICs.  With agar dilution, microbiologists make plates with multiple antibiotic concentrations. Bacteria are placed on the plates to assess which concentration inhibits bacteria growth.</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439606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MICs?  It will be useful to have a general sense of the concept during the tabletop exercise, because AST results will be presented and will be presented as MICs.</a:t>
            </a:r>
          </a:p>
          <a:p>
            <a:endParaRPr lang="en-US" dirty="0"/>
          </a:p>
          <a:p>
            <a:r>
              <a:rPr lang="en-US" dirty="0"/>
              <a:t>Minimum inhibitory concentrations or MICs are the lowest antibiotic concentration that inhibits visible growth of the bacteria in the laboratory. </a:t>
            </a:r>
          </a:p>
          <a:p>
            <a:endParaRPr lang="en-US" dirty="0"/>
          </a:p>
          <a:p>
            <a:r>
              <a:rPr lang="en-US" dirty="0"/>
              <a:t>To illustrate the general concept, the next few slides show an over-simplified description. </a:t>
            </a:r>
          </a:p>
          <a:p>
            <a:endParaRPr lang="en-US" dirty="0"/>
          </a:p>
          <a:p>
            <a:r>
              <a:rPr lang="en-US" dirty="0"/>
              <a:t>Imagine that you are in the laboratory and you mix equal amounts of antibiotic powder and water.  You consider that concentration to be 1.0.  Then you  take some of that solution and dilute it with water so that the antibiotic is at a half-strength. You put that aside and label it as 0.5. Then you again dilute with water so the antibiotic is a quarter of the strength of the original – you label that as 0.25.  And you keep doing this to get lower and lower concentrations of antibiotic in your mixtures.  These mixtures are shown to the left of the 1.0 mixture.  And you can keep going lower and lower if you want to. </a:t>
            </a:r>
          </a:p>
          <a:p>
            <a:endParaRPr lang="en-US" dirty="0"/>
          </a:p>
          <a:p>
            <a:r>
              <a:rPr lang="en-US" dirty="0"/>
              <a:t>Then imagine that you take some of the 1.0 mixture and add more antibiotic powder to double the concentration – you label that 2.0. Then you add even more powder to make a quadruple strength, which you label 4.0.  and you can keep going higher and more concentrated.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4127545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they you fill a plate (or petri dish) with each of the antibiotic solutions.</a:t>
            </a:r>
          </a:p>
          <a:p>
            <a:endParaRPr lang="en-US" dirty="0"/>
          </a:p>
          <a:p>
            <a:r>
              <a:rPr lang="en-US" dirty="0"/>
              <a:t>So the one on the left has 0.03. The next one has 0.06 and so on.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233558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add the same amount of the bacteria to each plate.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38</a:t>
            </a:fld>
            <a:endParaRPr lang="en-US"/>
          </a:p>
        </p:txBody>
      </p:sp>
    </p:spTree>
    <p:extLst>
      <p:ext uri="{BB962C8B-B14F-4D97-AF65-F5344CB8AC3E}">
        <p14:creationId xmlns:p14="http://schemas.microsoft.com/office/powerpoint/2010/main" val="229426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wait</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39</a:t>
            </a:fld>
            <a:endParaRPr lang="en-US"/>
          </a:p>
        </p:txBody>
      </p:sp>
    </p:spTree>
    <p:extLst>
      <p:ext uri="{BB962C8B-B14F-4D97-AF65-F5344CB8AC3E}">
        <p14:creationId xmlns:p14="http://schemas.microsoft.com/office/powerpoint/2010/main" val="3694066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results are ready to be read, you find this result. </a:t>
            </a:r>
          </a:p>
          <a:p>
            <a:r>
              <a:rPr lang="en-US" dirty="0"/>
              <a:t>You find that the bacteria were able to keep growing at the very lowest concentrations of antibiotic – in the plates with very little antibiotic.  The bacteria are still growing on the 0.03 and 0.06 plates. </a:t>
            </a:r>
          </a:p>
          <a:p>
            <a:endParaRPr lang="en-US" dirty="0"/>
          </a:p>
          <a:p>
            <a:r>
              <a:rPr lang="en-US" dirty="0"/>
              <a:t>But the bacteria stopped growing and died on the 0.125 plate and all the plates with higher antibiotic concentrations.</a:t>
            </a:r>
          </a:p>
          <a:p>
            <a:endParaRPr lang="en-US" dirty="0"/>
          </a:p>
          <a:p>
            <a:r>
              <a:rPr lang="en-US" dirty="0"/>
              <a:t>You would report that 0.125 is the lowest concentration that inhibited growth – this is the MIC.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2119199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of bacteria to grow despite higher and higher concentrations can be a warning of emerging resistance.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256851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in the tabletop exercise will include a broad range of (agencies/groups), such as [fill in (representatives from STD programs, emergency response, preparedness, STD clinic?, others)]</a:t>
            </a:r>
          </a:p>
          <a:p>
            <a:endParaRPr lang="en-US" dirty="0"/>
          </a:p>
          <a:p>
            <a:r>
              <a:rPr lang="en-US" dirty="0"/>
              <a:t>Prior to the tabletop exercise, participants should view this webinar, read the response plan, and the outbreak scenario.</a:t>
            </a:r>
          </a:p>
          <a:p>
            <a:r>
              <a:rPr lang="en-US" dirty="0"/>
              <a:t>During the exercise, participants will work through the scenario and address questions as a group. The local or state response plan that was developed at the local or state level will serve as your guide for how to address the unfolding scenario and answer the questions.</a:t>
            </a:r>
          </a:p>
          <a:p>
            <a:r>
              <a:rPr lang="en-US" dirty="0"/>
              <a:t>You will probably find that the scenario raises issues that aren’t addressed in the response plan. That’s perfectly ok and to be expected. That is why we do tabletop exercises. We want to identify gaps and sticking points that can be figured out before we have to respond in real life. </a:t>
            </a:r>
          </a:p>
          <a:p>
            <a:endParaRPr lang="en-US" dirty="0"/>
          </a:p>
          <a:p>
            <a:r>
              <a:rPr lang="en-US" dirty="0"/>
              <a:t>There are 3 modules in the exercise: one on preparedness, one the response, and one focused on recovery or the post-outbreak phase. </a:t>
            </a:r>
          </a:p>
          <a:p>
            <a:endParaRPr lang="en-US" dirty="0"/>
          </a:p>
          <a:p>
            <a:r>
              <a:rPr lang="en-US" dirty="0"/>
              <a:t>After the exercise, participants should gather together the lessons learned and identified gaps and designate someone or a group to use these to further improve the response plan.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4280443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higher MICs are bad. They mean that the bacteria can survive despite being exposed to higher and higher amounts of antibiotics. </a:t>
            </a:r>
          </a:p>
          <a:p>
            <a:endParaRPr lang="en-US" dirty="0"/>
          </a:p>
          <a:p>
            <a:r>
              <a:rPr lang="en-US" dirty="0"/>
              <a:t>Low MICs are good and indicate the bacteria die when they are exposed to just a tiny amount of antibiotic. </a:t>
            </a:r>
          </a:p>
          <a:p>
            <a:endParaRPr lang="en-US" dirty="0"/>
          </a:p>
          <a:p>
            <a:r>
              <a:rPr lang="en-US" dirty="0"/>
              <a:t>That the big take-away from this section.  </a:t>
            </a:r>
          </a:p>
          <a:p>
            <a:endParaRPr lang="en-US" dirty="0"/>
          </a:p>
          <a:p>
            <a:r>
              <a:rPr lang="en-US" dirty="0"/>
              <a:t>But it gets nuanced and a bit more complicated in practice. </a:t>
            </a:r>
          </a:p>
          <a:p>
            <a:endParaRPr lang="en-US" dirty="0"/>
          </a:p>
          <a:p>
            <a:r>
              <a:rPr lang="en-US" dirty="0"/>
              <a:t>Because the question arises – what MICs are considered high? What MICs are considered low?  </a:t>
            </a:r>
          </a:p>
          <a:p>
            <a:endParaRPr lang="en-US" dirty="0"/>
          </a:p>
          <a:p>
            <a:r>
              <a:rPr lang="en-US" dirty="0"/>
              <a:t>It depends on the bacteria and the drug and fortunately there are experts who help to interpret the results.  The next few slides will cover that.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1035381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cover how one can interpret Neisseria gonorrhoeae MICs. </a:t>
            </a:r>
          </a:p>
          <a:p>
            <a:endParaRPr lang="en-US" dirty="0"/>
          </a:p>
          <a:p>
            <a:r>
              <a:rPr lang="en-US" dirty="0"/>
              <a:t>And touch on why you might hear different wording around interpretation – such as resistance, but also terms such as non-susceptible and maybe elevated MICs.</a:t>
            </a:r>
          </a:p>
          <a:p>
            <a:endParaRPr lang="en-US" dirty="0"/>
          </a:p>
          <a:p>
            <a:r>
              <a:rPr lang="en-US" dirty="0"/>
              <a:t>For each bacteria and antibiotic (referred to as a bug-drug combinations), the Clinical and Laboratory Standards Institute decides which MIC level is associated with resistance. These are called “breakpoints”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1859823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MIC breakpoints can vary widely by bug-drug combinations</a:t>
            </a:r>
          </a:p>
          <a:p>
            <a:endParaRPr lang="en-US" dirty="0"/>
          </a:p>
          <a:p>
            <a:r>
              <a:rPr lang="en-US" dirty="0"/>
              <a:t>In the case of Neisseria gonorrhoeae, penicillin MICs of 2 and greater are classified as resistant</a:t>
            </a:r>
          </a:p>
          <a:p>
            <a:r>
              <a:rPr lang="en-US" dirty="0"/>
              <a:t>Ciprofloxacin MICs of 1 and greater are classified as resistant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46042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Complicating interpretation is that CLSI has not yet established for resistance breakpoints for resistance for the antibiotic recommended for treatment (ceftriaxone)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45</a:t>
            </a:fld>
            <a:endParaRPr lang="en-US"/>
          </a:p>
        </p:txBody>
      </p:sp>
    </p:spTree>
    <p:extLst>
      <p:ext uri="{BB962C8B-B14F-4D97-AF65-F5344CB8AC3E}">
        <p14:creationId xmlns:p14="http://schemas.microsoft.com/office/powerpoint/2010/main" val="627316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CLSI has established that ceftriaxone MICs of 0.25 ug/ml are classified as susceptible.  But other interpretations, such as what is considered resistance, are not yet provided.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46</a:t>
            </a:fld>
            <a:endParaRPr lang="en-US"/>
          </a:p>
        </p:txBody>
      </p:sp>
    </p:spTree>
    <p:extLst>
      <p:ext uri="{BB962C8B-B14F-4D97-AF65-F5344CB8AC3E}">
        <p14:creationId xmlns:p14="http://schemas.microsoft.com/office/powerpoint/2010/main" val="1718108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because CLSI has not established resistance breakpoints, we hesitate to officially use the term ceftriaxone resistance. Instead we use other terms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47</a:t>
            </a:fld>
            <a:endParaRPr lang="en-US"/>
          </a:p>
        </p:txBody>
      </p:sp>
    </p:spTree>
    <p:extLst>
      <p:ext uri="{BB962C8B-B14F-4D97-AF65-F5344CB8AC3E}">
        <p14:creationId xmlns:p14="http://schemas.microsoft.com/office/powerpoint/2010/main" val="3186803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slides show the interpretation of MICs for ceftriaxone and azithromycin.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Accordingly to CLSI, ceftriaxone MICs of &lt;=0.25 micrograms per milliliter are considered susceptible. CLSI has not defined a resistance threshold, so many people use the term non-susceptible to describe MICs of 0.5 micrograms per milliliter and higher.  Documented treatment failures have occurred with MICs of 0.5 and higher, but there is still a lot of uncertainty about which MIC levels are associated with unsuccessful treatment.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48</a:t>
            </a:fld>
            <a:endParaRPr lang="en-US"/>
          </a:p>
        </p:txBody>
      </p:sp>
    </p:spTree>
    <p:extLst>
      <p:ext uri="{BB962C8B-B14F-4D97-AF65-F5344CB8AC3E}">
        <p14:creationId xmlns:p14="http://schemas.microsoft.com/office/powerpoint/2010/main" val="3663377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For surveillance purposes and to closely monitor for increasing MICs that may precede resistance, CDC uses lower MIC thresholds, such as ceftriaxone of &gt;=0.125.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49</a:t>
            </a:fld>
            <a:endParaRPr lang="en-US"/>
          </a:p>
        </p:txBody>
      </p:sp>
    </p:spTree>
    <p:extLst>
      <p:ext uri="{BB962C8B-B14F-4D97-AF65-F5344CB8AC3E}">
        <p14:creationId xmlns:p14="http://schemas.microsoft.com/office/powerpoint/2010/main" val="2117523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Laboratory AST results are not entirely predictive of clinical outcomes.</a:t>
            </a:r>
          </a:p>
          <a:p>
            <a:r>
              <a:rPr lang="en-US" dirty="0"/>
              <a:t>Increasing MICs in the lab increase the probability that a patient’s infection won’t be cured. But it can depend on other factors.</a:t>
            </a:r>
          </a:p>
          <a:p>
            <a:r>
              <a:rPr lang="en-US" dirty="0"/>
              <a:t>Some infections, such as gonorrhea in the throat (or pharyngeal gonorrhea) can be more difficult to treat normally. Patients might not be cured at this anatomic site even if MICs are just mildly elevated.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50</a:t>
            </a:fld>
            <a:endParaRPr lang="en-US"/>
          </a:p>
        </p:txBody>
      </p:sp>
    </p:spTree>
    <p:extLst>
      <p:ext uri="{BB962C8B-B14F-4D97-AF65-F5344CB8AC3E}">
        <p14:creationId xmlns:p14="http://schemas.microsoft.com/office/powerpoint/2010/main" val="317983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lot of information. But here are some key take-away points.</a:t>
            </a:r>
          </a:p>
          <a:p>
            <a:endParaRPr lang="en-US" dirty="0"/>
          </a:p>
          <a:p>
            <a:r>
              <a:rPr lang="en-US" dirty="0"/>
              <a:t>MICs indicate the antibiotic concentration that kills bacteria in the laboratory</a:t>
            </a:r>
          </a:p>
          <a:p>
            <a:endParaRPr lang="en-US" dirty="0"/>
          </a:p>
          <a:p>
            <a:r>
              <a:rPr lang="en-US" dirty="0"/>
              <a:t>High and increasing MICs are warning signs of resistance</a:t>
            </a:r>
          </a:p>
          <a:p>
            <a:endParaRPr lang="en-US" dirty="0"/>
          </a:p>
          <a:p>
            <a:r>
              <a:rPr lang="en-US" dirty="0"/>
              <a:t>We don’t yet know which ceftriaxone and azithromycin MICs reliably predict cure or unsuccessful treatment. </a:t>
            </a:r>
          </a:p>
          <a:p>
            <a:endParaRPr lang="en-US" dirty="0"/>
          </a:p>
          <a:p>
            <a:r>
              <a:rPr lang="en-US" dirty="0"/>
              <a:t>But recent cases suggest that ceftriaxone MICs of 0.5 and greater and azithromycin MICs of greater than 8 are associated with unsuccessful treatment.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51</a:t>
            </a:fld>
            <a:endParaRPr lang="en-US"/>
          </a:p>
        </p:txBody>
      </p:sp>
    </p:spTree>
    <p:extLst>
      <p:ext uri="{BB962C8B-B14F-4D97-AF65-F5344CB8AC3E}">
        <p14:creationId xmlns:p14="http://schemas.microsoft.com/office/powerpoint/2010/main" val="102250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Gonorrhea is caused by the bacterium Neisseria gonorrhoeae. And is often referred to with the shorthand of GC for gonococcus)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Transmission is primarily sexual, during vaginal, anal, or oral sex. </a:t>
            </a:r>
          </a:p>
          <a:p>
            <a:r>
              <a:rPr lang="en-US" sz="1200" kern="1200" dirty="0">
                <a:solidFill>
                  <a:schemeClr val="tx1"/>
                </a:solidFill>
                <a:effectLst/>
                <a:latin typeface="+mn-lt"/>
                <a:ea typeface="+mn-ea"/>
                <a:cs typeface="+mn-cs"/>
              </a:rPr>
              <a:t>But neonates can also be infected during delivery if a mother has an untreated cervical infection.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dirty="0"/>
          </a:p>
        </p:txBody>
      </p:sp>
    </p:spTree>
    <p:extLst>
      <p:ext uri="{BB962C8B-B14F-4D97-AF65-F5344CB8AC3E}">
        <p14:creationId xmlns:p14="http://schemas.microsoft.com/office/powerpoint/2010/main" val="3330722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back to the epidemiology of gonorrhea resistance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2339651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broad brush: Over the past 40 years, resistant strains have tended to emerge or at least be initially detected in East or Southeast Asia before spreading globally</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53</a:t>
            </a:fld>
            <a:endParaRPr lang="en-US"/>
          </a:p>
        </p:txBody>
      </p:sp>
    </p:spTree>
    <p:extLst>
      <p:ext uri="{BB962C8B-B14F-4D97-AF65-F5344CB8AC3E}">
        <p14:creationId xmlns:p14="http://schemas.microsoft.com/office/powerpoint/2010/main" val="1982954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Resistant strains in the United States have tended to be first detected in Hawaii (probably because of geographic proximity to Asia) and then to spread to the West Coast and then spread eastward across the continental US.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54</a:t>
            </a:fld>
            <a:endParaRPr lang="en-US"/>
          </a:p>
        </p:txBody>
      </p:sp>
    </p:spTree>
    <p:extLst>
      <p:ext uri="{BB962C8B-B14F-4D97-AF65-F5344CB8AC3E}">
        <p14:creationId xmlns:p14="http://schemas.microsoft.com/office/powerpoint/2010/main" val="134154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 first resistant strains are first detected among heterosexuals. But then the prevalence of resistance among MSM with gonorrhea tends to increase rapidly and stay high</a:t>
            </a:r>
          </a:p>
          <a:p>
            <a:endParaRPr lang="en-US" dirty="0"/>
          </a:p>
          <a:p>
            <a:r>
              <a:rPr lang="en-US" dirty="0"/>
              <a:t>But these general patterns of geography and populations affected are not set in stone and new resistant strains don’t always fit this pattern.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55</a:t>
            </a:fld>
            <a:endParaRPr lang="en-US"/>
          </a:p>
        </p:txBody>
      </p:sp>
    </p:spTree>
    <p:extLst>
      <p:ext uri="{BB962C8B-B14F-4D97-AF65-F5344CB8AC3E}">
        <p14:creationId xmlns:p14="http://schemas.microsoft.com/office/powerpoint/2010/main" val="27677881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emergence of fluoroquinolone resistance in the 2000s, CDC changed treatment recommendations to only recommend cephalosporins – the oral cefixime and the injectable ceftriaxone.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56</a:t>
            </a:fld>
            <a:endParaRPr lang="en-US"/>
          </a:p>
        </p:txBody>
      </p:sp>
    </p:spTree>
    <p:extLst>
      <p:ext uri="{BB962C8B-B14F-4D97-AF65-F5344CB8AC3E}">
        <p14:creationId xmlns:p14="http://schemas.microsoft.com/office/powerpoint/2010/main" val="11081427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what happened? This next set of slides shows the proportion of Neisseria gonorrhoeae isolates with elevated azithromycin, cefixime, or ceftriaxone MICs. </a:t>
            </a:r>
          </a:p>
          <a:p>
            <a:r>
              <a:rPr lang="en-US" dirty="0"/>
              <a:t>These data are from the Gonococcal Isolate Surveillance Project, or GISP, which has monitored Neisseria gonorrhoeae antibiotic susceptibility since 1986 </a:t>
            </a:r>
          </a:p>
          <a:p>
            <a:endParaRPr lang="en-US" dirty="0"/>
          </a:p>
          <a:p>
            <a:r>
              <a:rPr lang="en-US" dirty="0"/>
              <a:t>As a reminder, elevated MICs can be precursor for resistance, and increasing proportions of isolates with elevated MICs suggest emerging resistance.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57</a:t>
            </a:fld>
            <a:endParaRPr lang="en-US"/>
          </a:p>
        </p:txBody>
      </p:sp>
    </p:spTree>
    <p:extLst>
      <p:ext uri="{BB962C8B-B14F-4D97-AF65-F5344CB8AC3E}">
        <p14:creationId xmlns:p14="http://schemas.microsoft.com/office/powerpoint/2010/main" val="11664309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2000s, increasing cefixime MICs were reported from Asia.</a:t>
            </a:r>
          </a:p>
          <a:p>
            <a:r>
              <a:rPr lang="en-US" dirty="0"/>
              <a:t>In 2009 and 2010, the proportion with elevated cefixime MICs began increasing</a:t>
            </a:r>
          </a:p>
          <a:p>
            <a:endParaRPr lang="en-US" dirty="0"/>
          </a:p>
          <a:p>
            <a:r>
              <a:rPr lang="en-US" dirty="0"/>
              <a:t>In 2010, treatment guidelines were changed to recommend 2 drugs for gonorrhea treatment, a cephalosporin PLUS either azithromycin or doxycycline. And the ceftriaxone dose was increased. </a:t>
            </a:r>
          </a:p>
          <a:p>
            <a:endParaRPr lang="en-US" dirty="0"/>
          </a:p>
          <a:p>
            <a:r>
              <a:rPr lang="en-US" dirty="0"/>
              <a:t>In 2012, treatment guidelines were again changed to no longer recommend cefixime, and to only recommend ceftriaxone PLUS azithromycin for gonorrhea treatment</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58</a:t>
            </a:fld>
            <a:endParaRPr lang="en-US"/>
          </a:p>
        </p:txBody>
      </p:sp>
    </p:spTree>
    <p:extLst>
      <p:ext uri="{BB962C8B-B14F-4D97-AF65-F5344CB8AC3E}">
        <p14:creationId xmlns:p14="http://schemas.microsoft.com/office/powerpoint/2010/main" val="20697182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2000s, increasing cefixime MICs were reported from Asia.</a:t>
            </a:r>
          </a:p>
          <a:p>
            <a:r>
              <a:rPr lang="en-US" dirty="0"/>
              <a:t>In 2009 and 2010, the proportion with elevated cefixime MICs began increasing</a:t>
            </a:r>
          </a:p>
          <a:p>
            <a:endParaRPr lang="en-US" dirty="0"/>
          </a:p>
          <a:p>
            <a:r>
              <a:rPr lang="en-US" dirty="0"/>
              <a:t>In 2010, treatment guidelines were changed to recommend 2 drugs for gonorrhea treatment, a cephalosporin PLUS either azithromycin or doxycycline. And the ceftriaxone dose was increased. </a:t>
            </a:r>
          </a:p>
          <a:p>
            <a:endParaRPr lang="en-US" dirty="0"/>
          </a:p>
          <a:p>
            <a:r>
              <a:rPr lang="en-US" dirty="0"/>
              <a:t>In 2012, treatment guidelines were again changed to no longer recommend cefixime, and to only recommend ceftriaxone PLUS azithromycin for gonorrhea treatment</a:t>
            </a:r>
          </a:p>
          <a:p>
            <a:endParaRPr lang="en-US" dirty="0"/>
          </a:p>
          <a:p>
            <a:r>
              <a:rPr lang="en-US" dirty="0"/>
              <a:t>The recommendation was reinforced in the 2015 guidelines</a:t>
            </a:r>
          </a:p>
          <a:p>
            <a:endParaRPr lang="en-US" dirty="0"/>
          </a:p>
          <a:p>
            <a:r>
              <a:rPr lang="en-US" dirty="0"/>
              <a:t>The proportion of isolates with elevated cefixime MICs declined and has remained low.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59</a:t>
            </a:fld>
            <a:endParaRPr lang="en-US"/>
          </a:p>
        </p:txBody>
      </p:sp>
    </p:spTree>
    <p:extLst>
      <p:ext uri="{BB962C8B-B14F-4D97-AF65-F5344CB8AC3E}">
        <p14:creationId xmlns:p14="http://schemas.microsoft.com/office/powerpoint/2010/main" val="157013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proportion of GISP isolates with elevated ceftriaxone MICs, seen in deep teal, has also remained low.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60</a:t>
            </a:fld>
            <a:endParaRPr lang="en-US"/>
          </a:p>
        </p:txBody>
      </p:sp>
    </p:spTree>
    <p:extLst>
      <p:ext uri="{BB962C8B-B14F-4D97-AF65-F5344CB8AC3E}">
        <p14:creationId xmlns:p14="http://schemas.microsoft.com/office/powerpoint/2010/main" val="17132264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2014, the percentage with elevated azithromycin MICs began increasing sharply.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61</a:t>
            </a:fld>
            <a:endParaRPr lang="en-US"/>
          </a:p>
        </p:txBody>
      </p:sp>
    </p:spTree>
    <p:extLst>
      <p:ext uri="{BB962C8B-B14F-4D97-AF65-F5344CB8AC3E}">
        <p14:creationId xmlns:p14="http://schemas.microsoft.com/office/powerpoint/2010/main" val="23127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signs and symptoms of gonorrhea differ between cisgender men and women and between different anatomic sites.</a:t>
            </a:r>
          </a:p>
          <a:p>
            <a:endParaRPr lang="en-US" dirty="0"/>
          </a:p>
          <a:p>
            <a:r>
              <a:rPr lang="en-US" dirty="0"/>
              <a:t>In cisgender men and anyone with a natal penis, an infection of the urethra causes urethritis or inflammation of the urethra, which is the tube that bring urine out through the penis. This causes the symptoms of lots of greenish discharge and pus coming from the urethra and pain with urination. </a:t>
            </a:r>
          </a:p>
          <a:p>
            <a:endParaRPr lang="en-US" dirty="0"/>
          </a:p>
          <a:p>
            <a:r>
              <a:rPr lang="en-US" dirty="0"/>
              <a:t>After being infected, it often takes several days for the symptoms to occur. The time between the actual infection and when symptoms occur is called the incubation period. </a:t>
            </a:r>
          </a:p>
          <a:p>
            <a:endParaRPr lang="en-US" dirty="0"/>
          </a:p>
          <a:p>
            <a:r>
              <a:rPr lang="en-US" dirty="0"/>
              <a:t>If infections occur in the pharynx or rectum, such as from oral and anal sex, there are often no symptoms at all.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3328889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2014, the percentage with elevated azithromycin MICs began increasing sharply.</a:t>
            </a:r>
          </a:p>
          <a:p>
            <a:endParaRPr lang="en-US" dirty="0"/>
          </a:p>
          <a:p>
            <a:r>
              <a:rPr lang="en-US" dirty="0"/>
              <a:t>In the 2020 updated CDC Treatment guidelines, azithromycin co-treatment was no longer recommended and the dose of ceftriaxone was increased to 500 mg. </a:t>
            </a:r>
          </a:p>
          <a:p>
            <a:endParaRPr lang="en-US" dirty="0"/>
          </a:p>
          <a:p>
            <a:r>
              <a:rPr lang="en-US" dirty="0"/>
              <a:t>----------</a:t>
            </a:r>
          </a:p>
          <a:p>
            <a:r>
              <a:rPr lang="en-US" dirty="0"/>
              <a:t>Generally, the isolates with elevated azithromycin MICs have been fully susceptible to cephalosporins.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62</a:t>
            </a:fld>
            <a:endParaRPr lang="en-US"/>
          </a:p>
        </p:txBody>
      </p:sp>
    </p:spTree>
    <p:extLst>
      <p:ext uri="{BB962C8B-B14F-4D97-AF65-F5344CB8AC3E}">
        <p14:creationId xmlns:p14="http://schemas.microsoft.com/office/powerpoint/2010/main" val="14808431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saw a warning sign in 2016 that this might not always be the case.</a:t>
            </a:r>
          </a:p>
          <a:p>
            <a:endParaRPr lang="en-US" dirty="0"/>
          </a:p>
          <a:p>
            <a:r>
              <a:rPr lang="en-US" dirty="0"/>
              <a:t>In 2016, the Hawaii Department of Health identified a cluster of isolates with high level azithromycin AND elevated ceftriaxone MICs in 7 patients (6 males and 1 female). All 7 patients were symptomatic with dysuria, penile discharge, or vaginal discharge at the time of specimen collection.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63</a:t>
            </a:fld>
            <a:endParaRPr lang="en-US"/>
          </a:p>
        </p:txBody>
      </p:sp>
    </p:spTree>
    <p:extLst>
      <p:ext uri="{BB962C8B-B14F-4D97-AF65-F5344CB8AC3E}">
        <p14:creationId xmlns:p14="http://schemas.microsoft.com/office/powerpoint/2010/main" val="3480242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all the affected patients were cured with the treatment regimen that was recommended at the time – ceftriaxone 250 mg and azithromycin 1 g</a:t>
            </a:r>
          </a:p>
          <a:p>
            <a:endParaRPr lang="en-US" dirty="0"/>
          </a:p>
          <a:p>
            <a:r>
              <a:rPr lang="en-US" dirty="0"/>
              <a:t>Four of the 7 named partners were found and treated. </a:t>
            </a:r>
          </a:p>
          <a:p>
            <a:endParaRPr lang="en-US" dirty="0"/>
          </a:p>
          <a:p>
            <a:r>
              <a:rPr lang="en-US" dirty="0"/>
              <a:t>The strain was not detected in Hawaii again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64</a:t>
            </a:fld>
            <a:endParaRPr lang="en-US"/>
          </a:p>
        </p:txBody>
      </p:sp>
    </p:spTree>
    <p:extLst>
      <p:ext uri="{BB962C8B-B14F-4D97-AF65-F5344CB8AC3E}">
        <p14:creationId xmlns:p14="http://schemas.microsoft.com/office/powerpoint/2010/main" val="2875109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provide a snapshot of a few recent resistant cases.</a:t>
            </a:r>
          </a:p>
          <a:p>
            <a:endParaRPr lang="en-US" dirty="0"/>
          </a:p>
          <a:p>
            <a:r>
              <a:rPr lang="en-US" dirty="0"/>
              <a:t>In 2018, a man with urethritis presented for care in England. He was also found to have pharyngeal gonorrhea. Despite treatment with ceftriaxone 1 g and doxycycline, his pharyngeal infection was not cure. The isolate from his throat demonstrated high level azithromycin resistance and reduced ceftriaxone susceptibility. </a:t>
            </a:r>
          </a:p>
          <a:p>
            <a:endParaRPr lang="en-US" dirty="0"/>
          </a:p>
          <a:p>
            <a:r>
              <a:rPr lang="en-US" dirty="0"/>
              <a:t>The infection was eventually cured with intravenous ertapenem, which is an antibiotic that is used in hospitals for highly resistant infections.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65</a:t>
            </a:fld>
            <a:endParaRPr lang="en-US"/>
          </a:p>
        </p:txBody>
      </p:sp>
    </p:spTree>
    <p:extLst>
      <p:ext uri="{BB962C8B-B14F-4D97-AF65-F5344CB8AC3E}">
        <p14:creationId xmlns:p14="http://schemas.microsoft.com/office/powerpoint/2010/main" val="2932645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reported having had sex with a woman during his recent travel to Southeast Asia</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66</a:t>
            </a:fld>
            <a:endParaRPr lang="en-US"/>
          </a:p>
        </p:txBody>
      </p:sp>
    </p:spTree>
    <p:extLst>
      <p:ext uri="{BB962C8B-B14F-4D97-AF65-F5344CB8AC3E}">
        <p14:creationId xmlns:p14="http://schemas.microsoft.com/office/powerpoint/2010/main" val="31428471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similar cases were then identified in Australia</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67</a:t>
            </a:fld>
            <a:endParaRPr lang="en-US"/>
          </a:p>
        </p:txBody>
      </p:sp>
    </p:spTree>
    <p:extLst>
      <p:ext uri="{BB962C8B-B14F-4D97-AF65-F5344CB8AC3E}">
        <p14:creationId xmlns:p14="http://schemas.microsoft.com/office/powerpoint/2010/main" val="1265934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resistant cases were identified in England, with travel connections to Ibiza, Spain.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39762100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woman presented to a sexual health clinic with urinary symptoms. She reported having had 4 male partners while in Ibiza for vacation. The gonococcal isolate had a high ceftriaxone MIC of 1 and was resistant to penicillin, tetracycline, and ciprofloxacin, antibiotics that were formerly recommended or used for gonorrhea treatment. </a:t>
            </a:r>
          </a:p>
          <a:p>
            <a:r>
              <a:rPr lang="en-US" dirty="0"/>
              <a:t>She was cured with ceftriaxone 500 mg and azithromycin 1 g. Her partners couldn’t be contacted.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69</a:t>
            </a:fld>
            <a:endParaRPr lang="en-US"/>
          </a:p>
        </p:txBody>
      </p:sp>
    </p:spTree>
    <p:extLst>
      <p:ext uri="{BB962C8B-B14F-4D97-AF65-F5344CB8AC3E}">
        <p14:creationId xmlns:p14="http://schemas.microsoft.com/office/powerpoint/2010/main" val="14973218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 2</a:t>
            </a:r>
            <a:r>
              <a:rPr lang="en-US" baseline="30000" dirty="0"/>
              <a:t>nd</a:t>
            </a:r>
            <a:r>
              <a:rPr lang="en-US" dirty="0"/>
              <a:t> woman with the same strain was identified. She developed rectal symptoms. She hadn’t traveled, but her partner just returned from 6 months in Ibiza. Her isolate had the same MICs. However, she was not cured after getting ceftriaxone and then getting another drug called gentamicin. Like the patient earlier, she was cured after getting intravenous ertapenem for 3 days. </a:t>
            </a:r>
          </a:p>
          <a:p>
            <a:endParaRPr lang="en-US" dirty="0"/>
          </a:p>
          <a:p>
            <a:r>
              <a:rPr lang="en-US" dirty="0"/>
              <a:t>In the 1990s, gonorrhea could be treated with a single dose of an oral drug. These cases raise concern that, if resistance continues to emerge and new drugs aren’t introduced, gonorrhea might require intravenous treatment in the future.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70</a:t>
            </a:fld>
            <a:endParaRPr lang="en-US"/>
          </a:p>
        </p:txBody>
      </p:sp>
    </p:spTree>
    <p:extLst>
      <p:ext uri="{BB962C8B-B14F-4D97-AF65-F5344CB8AC3E}">
        <p14:creationId xmlns:p14="http://schemas.microsoft.com/office/powerpoint/2010/main" val="26721802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Often people ask whether we can just solve the problem by using older drugs, such as penicillin, again for empiric treatment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also data from GISP and show that once Neisseria gonorrhoeae develops resistance to a drug, it has tended to hold onto that resistance. The proportion of isolates with resistance to ciprofloxacin, tetracycline, or penicillin remains high</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Note from source: Line graph showing the prevalence of tetracycline, penicillin, or fluoroquinolone resistance or elevated cefixime, ceftriaxone, or azithromycin minimum inhibitory concentrations among </a:t>
            </a:r>
            <a:r>
              <a:rPr lang="en-US" sz="1200" i="1" kern="1200" dirty="0">
                <a:solidFill>
                  <a:schemeClr val="tx1"/>
                </a:solidFill>
                <a:effectLst/>
                <a:latin typeface="+mn-lt"/>
                <a:ea typeface="+mn-ea"/>
                <a:cs typeface="+mn-cs"/>
              </a:rPr>
              <a:t>Neisseria gonorrhoeae </a:t>
            </a:r>
            <a:r>
              <a:rPr lang="en-US" sz="1200" kern="1200" dirty="0">
                <a:solidFill>
                  <a:schemeClr val="tx1"/>
                </a:solidFill>
                <a:effectLst/>
                <a:latin typeface="+mn-lt"/>
                <a:ea typeface="+mn-ea"/>
                <a:cs typeface="+mn-cs"/>
              </a:rPr>
              <a:t>isolates by year from 2000 to 2018. In 2018, 31.2% of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collected from GISP sites were resistant to ciprofloxacin, 25.6% to tetracycline, and 13.7% to penicillin.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71</a:t>
            </a:fld>
            <a:endParaRPr lang="en-US" dirty="0"/>
          </a:p>
        </p:txBody>
      </p:sp>
    </p:spTree>
    <p:extLst>
      <p:ext uri="{BB962C8B-B14F-4D97-AF65-F5344CB8AC3E}">
        <p14:creationId xmlns:p14="http://schemas.microsoft.com/office/powerpoint/2010/main" val="246963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these infections, clinicians need to ask the right questions but taking a sexual history, and then screen or test the patient at the appropriate anatomic sites. </a:t>
            </a:r>
          </a:p>
          <a:p>
            <a:endParaRPr lang="en-US" dirty="0"/>
          </a:p>
          <a:p>
            <a:r>
              <a:rPr lang="en-US" dirty="0"/>
              <a:t>This is routinely done in STD clinics. Unfortunately, sexual history-taking and testing of the pharyngeal and rectal anatomic sites is often NOT done in other healthcare settings. </a:t>
            </a:r>
          </a:p>
          <a:p>
            <a:r>
              <a:rPr lang="en-US" dirty="0"/>
              <a:t>Even though there are no symptoms, the infection can still be passed on to the patient’s sexual partners.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24908705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reviewed how the prevalence of resistance is high to previously recommended antibiotics and that resistance may be emerging to the currently recommended antibiotic</a:t>
            </a:r>
          </a:p>
          <a:p>
            <a:endParaRPr lang="en-US" dirty="0"/>
          </a:p>
          <a:p>
            <a:r>
              <a:rPr lang="en-US" dirty="0"/>
              <a:t>A huge challenge is that even as resistance is emerging, the antibiotic pipeline has been running dry.</a:t>
            </a:r>
          </a:p>
          <a:p>
            <a:r>
              <a:rPr lang="en-US" dirty="0"/>
              <a:t>Very few new antibiotics are being developed.  In the past decade, government investment and incentives have spurred development. </a:t>
            </a:r>
          </a:p>
          <a:p>
            <a:r>
              <a:rPr lang="en-US" dirty="0"/>
              <a:t>And encouragingly, there are 2 new antibiotics under investigation that have fared well in Phase 2 clinical trials for gonorrhea treatment: </a:t>
            </a:r>
            <a:r>
              <a:rPr lang="en-US" dirty="0" err="1"/>
              <a:t>Gepotidacin</a:t>
            </a:r>
            <a:r>
              <a:rPr lang="en-US" dirty="0"/>
              <a:t> (JEP – oh – </a:t>
            </a:r>
            <a:r>
              <a:rPr lang="en-US" dirty="0" err="1"/>
              <a:t>ti</a:t>
            </a:r>
            <a:r>
              <a:rPr lang="en-US" dirty="0"/>
              <a:t> – DAY- sin) and </a:t>
            </a:r>
            <a:r>
              <a:rPr lang="en-US" dirty="0" err="1"/>
              <a:t>Zoliflodacin</a:t>
            </a:r>
            <a:r>
              <a:rPr lang="en-US" dirty="0"/>
              <a:t> (ZOE-lee-flow-DAY-sin)</a:t>
            </a:r>
          </a:p>
          <a:p>
            <a:r>
              <a:rPr lang="en-US" dirty="0"/>
              <a:t>But both are still in the clinical trial phase and commercial availability is not imminent. </a:t>
            </a:r>
          </a:p>
          <a:p>
            <a:endParaRPr lang="en-US" dirty="0"/>
          </a:p>
          <a:p>
            <a:r>
              <a:rPr lang="en-US" dirty="0"/>
              <a:t>So we are in the position of having a single recommended drug for gonorrhea treatment and the storm clouds of resistance are on the horizon.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72</a:t>
            </a:fld>
            <a:endParaRPr lang="en-US"/>
          </a:p>
        </p:txBody>
      </p:sp>
    </p:spTree>
    <p:extLst>
      <p:ext uri="{BB962C8B-B14F-4D97-AF65-F5344CB8AC3E}">
        <p14:creationId xmlns:p14="http://schemas.microsoft.com/office/powerpoint/2010/main" val="7774911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things that we can do now to slow the spread of ceftriaxone resistance when it does emerge and to mitigate the impact. The last section I will cover is about clinical and programmatic responses to gonorrhea resistance.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73</a:t>
            </a:fld>
            <a:endParaRPr lang="en-US"/>
          </a:p>
        </p:txBody>
      </p:sp>
    </p:spTree>
    <p:extLst>
      <p:ext uri="{BB962C8B-B14F-4D97-AF65-F5344CB8AC3E}">
        <p14:creationId xmlns:p14="http://schemas.microsoft.com/office/powerpoint/2010/main" val="8054962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For this presentation and for the purposes of the tabletop exercise, we will focus on detection of a resistant infection. If a resistant infection can be rapidly identified, that will give you the best chance of containing it or at least to slowing its spread and mitigating the impact. </a:t>
            </a:r>
          </a:p>
          <a:p>
            <a:endParaRPr lang="en-US" dirty="0"/>
          </a:p>
          <a:p>
            <a:r>
              <a:rPr lang="en-US" dirty="0"/>
              <a:t>There are several ways that a resistant infection may be identified.</a:t>
            </a:r>
          </a:p>
          <a:p>
            <a:endParaRPr lang="en-US" dirty="0"/>
          </a:p>
          <a:p>
            <a:r>
              <a:rPr lang="en-US" dirty="0"/>
              <a:t>A patient with a resistant infection may experience treatment failure, </a:t>
            </a:r>
          </a:p>
          <a:p>
            <a:r>
              <a:rPr lang="en-US" dirty="0"/>
              <a:t>This could be a patient whose symptoms of gonorrhea do not resolve after receiving recommended treatment</a:t>
            </a:r>
          </a:p>
          <a:p>
            <a:br>
              <a:rPr lang="en-US" dirty="0"/>
            </a:br>
            <a:r>
              <a:rPr lang="en-US" dirty="0"/>
              <a:t>OR </a:t>
            </a:r>
          </a:p>
          <a:p>
            <a:endParaRPr lang="en-US" dirty="0"/>
          </a:p>
          <a:p>
            <a:r>
              <a:rPr lang="en-US" dirty="0"/>
              <a:t>A patient whose lab tests for gonorrhea remain positive after receiving treatment</a:t>
            </a:r>
          </a:p>
          <a:p>
            <a:endParaRPr lang="en-US" dirty="0"/>
          </a:p>
          <a:p>
            <a:endParaRPr lang="en-US" dirty="0"/>
          </a:p>
          <a:p>
            <a:r>
              <a:rPr lang="en-US" dirty="0"/>
              <a:t>Or resistance may be detected through laboratory testing if susceptibility testing is performed</a:t>
            </a:r>
          </a:p>
          <a:p>
            <a:r>
              <a:rPr lang="en-US" dirty="0"/>
              <a:t>Antibiotic susceptibility testing (AST) results from an infection demonstrate elevated MICS – as we discussed earlier.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74</a:t>
            </a:fld>
            <a:endParaRPr lang="en-US"/>
          </a:p>
        </p:txBody>
      </p:sp>
    </p:spTree>
    <p:extLst>
      <p:ext uri="{BB962C8B-B14F-4D97-AF65-F5344CB8AC3E}">
        <p14:creationId xmlns:p14="http://schemas.microsoft.com/office/powerpoint/2010/main" val="38273042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should a clinician suspect a treatment failure may have occurred?</a:t>
            </a:r>
          </a:p>
          <a:p>
            <a:endParaRPr lang="en-US" dirty="0"/>
          </a:p>
          <a:p>
            <a:r>
              <a:rPr lang="en-US" dirty="0"/>
              <a:t>When there is persistence of Neisseria gonorrhoeae infection despite appropriate ceftriaxone-based treatment and the patient was not </a:t>
            </a:r>
            <a:r>
              <a:rPr lang="en-US" dirty="0" err="1"/>
              <a:t>reinfected</a:t>
            </a:r>
            <a:r>
              <a:rPr lang="en-US" dirty="0"/>
              <a:t>. </a:t>
            </a:r>
          </a:p>
          <a:p>
            <a:endParaRPr lang="en-US" dirty="0"/>
          </a:p>
          <a:p>
            <a:r>
              <a:rPr lang="en-US" dirty="0"/>
              <a:t>Have vigilance and consider when </a:t>
            </a:r>
          </a:p>
          <a:p>
            <a:endParaRPr lang="en-US" dirty="0"/>
          </a:p>
          <a:p>
            <a:r>
              <a:rPr lang="en-US" dirty="0"/>
              <a:t>A patient’s symptoms do not resolve within 3-5 days after appropriate treatment and no sexual contact occurred after treatment (i.e., the patient did not have sex and did not get </a:t>
            </a:r>
            <a:r>
              <a:rPr lang="en-US" dirty="0" err="1"/>
              <a:t>reinfected</a:t>
            </a:r>
            <a:r>
              <a:rPr lang="en-US" dirty="0"/>
              <a:t>)</a:t>
            </a:r>
          </a:p>
          <a:p>
            <a:r>
              <a:rPr lang="en-US" dirty="0"/>
              <a:t>Or</a:t>
            </a:r>
          </a:p>
          <a:p>
            <a:r>
              <a:rPr lang="en-US" dirty="0"/>
              <a:t>There is a positive test of cure. In a test of cure, a patient is re-tested 7-14 days after treatment to ensure that the patient was cured. If there is a positive culture test 72 hours after treatment or a positive NAAT test 7+ days after treatment, and there was no sexual contact, then this would be considered a positive test of cure.  The patient may still have gonorrhea despite treatment.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75</a:t>
            </a:fld>
            <a:endParaRPr lang="en-US"/>
          </a:p>
        </p:txBody>
      </p:sp>
    </p:spTree>
    <p:extLst>
      <p:ext uri="{BB962C8B-B14F-4D97-AF65-F5344CB8AC3E}">
        <p14:creationId xmlns:p14="http://schemas.microsoft.com/office/powerpoint/2010/main" val="24675400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If there is a possible treatment failure, what should be done?</a:t>
            </a:r>
          </a:p>
          <a:p>
            <a:endParaRPr lang="en-US" dirty="0"/>
          </a:p>
          <a:p>
            <a:r>
              <a:rPr lang="en-US" dirty="0"/>
              <a:t>Clinicians are encouraged to take a good sexual history from the patient. The history should focus on whether the patient had sex after treatment, but can also include the gender of sex partners and the type of sex that the patient has had (to know which anatomic sites should be tested).  </a:t>
            </a:r>
          </a:p>
          <a:p>
            <a:r>
              <a:rPr lang="en-US" dirty="0"/>
              <a:t>Collect specimens for culture (and subsequent AST) and NAATs from all exposed anatomic sites</a:t>
            </a:r>
          </a:p>
          <a:p>
            <a:r>
              <a:rPr lang="en-US" dirty="0"/>
              <a:t>Because persistent symptoms might be caused by other STDs, it’s a good idea to test for other possible infections</a:t>
            </a:r>
          </a:p>
          <a:p>
            <a:r>
              <a:rPr lang="en-US" dirty="0"/>
              <a:t>Consult an infectious disease specialist, the health department STD program, or the STD/HIV Prevention Training Center in your region. </a:t>
            </a:r>
          </a:p>
          <a:p>
            <a:r>
              <a:rPr lang="en-US" dirty="0"/>
              <a:t>Notify the health department STD program</a:t>
            </a:r>
          </a:p>
          <a:p>
            <a:r>
              <a:rPr lang="en-US" dirty="0"/>
              <a:t>Have the patient return for a test of cure</a:t>
            </a:r>
          </a:p>
          <a:p>
            <a:r>
              <a:rPr lang="en-US" dirty="0"/>
              <a:t>And encourage the patient to cooperate with the HD STD program on contacting their partners</a:t>
            </a:r>
          </a:p>
          <a:p>
            <a:endParaRPr lang="en-US" dirty="0"/>
          </a:p>
          <a:p>
            <a:r>
              <a:rPr lang="en-US" dirty="0"/>
              <a:t>Health Department STD programs are encouraged to prioritize partner services for such patients, with notification and testing (ideally NAATs and cultures) of partners</a:t>
            </a:r>
          </a:p>
          <a:p>
            <a:r>
              <a:rPr lang="en-US" dirty="0"/>
              <a:t>And please promptly notify CDC ---- </a:t>
            </a:r>
          </a:p>
          <a:p>
            <a:endParaRPr lang="en-US" dirty="0"/>
          </a:p>
          <a:p>
            <a:r>
              <a:rPr lang="en-US" dirty="0"/>
              <a:t>But at this stage, it’s important to remember that possible treatment failures might not be due to resistance. They could be due to re-infections, infections with other STDs, or false-positive tests of cure. Several of the steps outlined above are meant to figure this out.</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76</a:t>
            </a:fld>
            <a:endParaRPr lang="en-US"/>
          </a:p>
        </p:txBody>
      </p:sp>
    </p:spTree>
    <p:extLst>
      <p:ext uri="{BB962C8B-B14F-4D97-AF65-F5344CB8AC3E}">
        <p14:creationId xmlns:p14="http://schemas.microsoft.com/office/powerpoint/2010/main" val="4566009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But what if you have a high suspicion that the patient has a resistant infection?</a:t>
            </a:r>
          </a:p>
          <a:p>
            <a:endParaRPr lang="en-US" dirty="0"/>
          </a:p>
          <a:p>
            <a:r>
              <a:rPr lang="en-US" dirty="0"/>
              <a:t>Perhaps the patient’s description of their symptoms and sexual history or the AST results point strongly to resistance. </a:t>
            </a:r>
          </a:p>
          <a:p>
            <a:endParaRPr lang="en-US" dirty="0"/>
          </a:p>
          <a:p>
            <a:r>
              <a:rPr lang="en-US" dirty="0"/>
              <a:t>Collect specimens for gonorrhea testing, especially culture and susceptibility testing</a:t>
            </a:r>
          </a:p>
          <a:p>
            <a:r>
              <a:rPr lang="en-US" dirty="0"/>
              <a:t>Test for other STDs</a:t>
            </a:r>
          </a:p>
          <a:p>
            <a:r>
              <a:rPr lang="en-US" dirty="0"/>
              <a:t>Through the health department, contact CDC for guidance on treatment. There are no clear data to guide the treatment decision. If not a pharyngeal infection, an option includes gentamicin and azithromycin. CDC is available and would like to be involved in the decision if possible</a:t>
            </a:r>
          </a:p>
          <a:p>
            <a:r>
              <a:rPr lang="en-US" dirty="0"/>
              <a:t>Have the patient return for a test of cure</a:t>
            </a:r>
          </a:p>
          <a:p>
            <a:r>
              <a:rPr lang="en-US" dirty="0"/>
              <a:t>To prevent or slow the spread and reduce the risk of re-infection of the patient and complications from gonorrhea among the partners, ensure partners are evaluated and treated. Work with the health department on this and encourage the patient to cooperate with the health department by providing information about their recent partners</a:t>
            </a:r>
          </a:p>
          <a:p>
            <a:endParaRPr lang="en-US" dirty="0"/>
          </a:p>
          <a:p>
            <a:r>
              <a:rPr lang="en-US" dirty="0"/>
              <a:t>Health departments can ensure recent sex partners are evaluated and treated</a:t>
            </a:r>
          </a:p>
          <a:p>
            <a:r>
              <a:rPr lang="en-US" dirty="0"/>
              <a:t>Notify CDC</a:t>
            </a:r>
          </a:p>
          <a:p>
            <a:r>
              <a:rPr lang="en-US" dirty="0"/>
              <a:t>And think about whether to, when, and how to communicate to stakeholders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77</a:t>
            </a:fld>
            <a:endParaRPr lang="en-US"/>
          </a:p>
        </p:txBody>
      </p:sp>
    </p:spTree>
    <p:extLst>
      <p:ext uri="{BB962C8B-B14F-4D97-AF65-F5344CB8AC3E}">
        <p14:creationId xmlns:p14="http://schemas.microsoft.com/office/powerpoint/2010/main" val="2752485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preparation for the detection of a resistant infection</a:t>
            </a:r>
          </a:p>
          <a:p>
            <a:r>
              <a:rPr lang="en-US" dirty="0"/>
              <a:t>Local and state STD programs are encouraged to develop local response plans</a:t>
            </a:r>
          </a:p>
          <a:p>
            <a:r>
              <a:rPr lang="en-US" dirty="0"/>
              <a:t>The foundation of the plans should be how to interview suspected cases and ensure adequate treatment for the patient and their recent partners</a:t>
            </a:r>
          </a:p>
          <a:p>
            <a:endParaRPr lang="en-US" dirty="0"/>
          </a:p>
          <a:p>
            <a:r>
              <a:rPr lang="en-US" dirty="0"/>
              <a:t>Local and state public health lab directors are encouraged to maintain culture and AST capabilities themselves or at least to identify other laboratories with this capacity with which they can develop MOUs and send specimens.  SOPs and protocols can be developed ahead of time.</a:t>
            </a:r>
          </a:p>
          <a:p>
            <a:endParaRPr lang="en-US" dirty="0"/>
          </a:p>
          <a:p>
            <a:r>
              <a:rPr lang="en-US" dirty="0"/>
              <a:t>Labs that conduct AST are asked to promptly notify the ordering clinician and HD STD program about elevated ceftriaxone MICs detected in the laboratory</a:t>
            </a:r>
          </a:p>
          <a:p>
            <a:r>
              <a:rPr lang="en-US" dirty="0"/>
              <a:t>Isolates with high ceftriaxone MICs should be submitted to CDC for reference testing.</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78</a:t>
            </a:fld>
            <a:endParaRPr lang="en-US"/>
          </a:p>
        </p:txBody>
      </p:sp>
    </p:spTree>
    <p:extLst>
      <p:ext uri="{BB962C8B-B14F-4D97-AF65-F5344CB8AC3E}">
        <p14:creationId xmlns:p14="http://schemas.microsoft.com/office/powerpoint/2010/main" val="20508088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never too early to start establishing gonorrhea culture and AST locally</a:t>
            </a:r>
          </a:p>
          <a:p>
            <a:r>
              <a:rPr lang="en-US" dirty="0"/>
              <a:t>It can take weeks to months to establish procedures, train staff, and ensure accuracy of results.  </a:t>
            </a:r>
          </a:p>
          <a:p>
            <a:endParaRPr lang="en-US" dirty="0"/>
          </a:p>
          <a:p>
            <a:r>
              <a:rPr lang="en-US" dirty="0"/>
              <a:t>To receive culture specimens, the laboratory will need a CO2 incubator and others supplies.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79</a:t>
            </a:fld>
            <a:endParaRPr lang="en-US"/>
          </a:p>
        </p:txBody>
      </p:sp>
    </p:spTree>
    <p:extLst>
      <p:ext uri="{BB962C8B-B14F-4D97-AF65-F5344CB8AC3E}">
        <p14:creationId xmlns:p14="http://schemas.microsoft.com/office/powerpoint/2010/main" val="5656304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laboratory can also collaborate with the health department STD program to figure out routing of specimens from clinicians. </a:t>
            </a:r>
          </a:p>
          <a:p>
            <a:endParaRPr lang="en-US" dirty="0"/>
          </a:p>
          <a:p>
            <a:r>
              <a:rPr lang="en-US" dirty="0"/>
              <a:t>In terms of the culture specimen itself, there are several options for getting a viable specimen to the laboratory for culture. </a:t>
            </a:r>
          </a:p>
          <a:p>
            <a:endParaRPr lang="en-US" dirty="0"/>
          </a:p>
          <a:p>
            <a:pPr marL="171450" indent="-171450">
              <a:buFont typeface="Arial" panose="020B0604020202020204" pitchFamily="34" charset="0"/>
              <a:buChar char="•"/>
            </a:pPr>
            <a:r>
              <a:rPr lang="en-US" dirty="0"/>
              <a:t>One is the use of a candle jar – which provides a CO2 enriched environment. </a:t>
            </a:r>
          </a:p>
          <a:p>
            <a:pPr marL="171450" indent="-171450">
              <a:buFont typeface="Arial" panose="020B0604020202020204" pitchFamily="34" charset="0"/>
              <a:buChar char="•"/>
            </a:pPr>
            <a:r>
              <a:rPr lang="en-US" dirty="0"/>
              <a:t>The culture plate is placed into the jar with a lit candle and sealed.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Other options include </a:t>
            </a:r>
            <a:r>
              <a:rPr lang="en-US" dirty="0" err="1"/>
              <a:t>InTray</a:t>
            </a:r>
            <a:r>
              <a:rPr lang="en-US" dirty="0"/>
              <a:t>, which is a small self-contained culture plate with a CO2 capsule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BBL culture swabs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err="1"/>
              <a:t>Jembec</a:t>
            </a:r>
            <a:r>
              <a:rPr lang="en-US" dirty="0"/>
              <a:t> systems with CO2 capsules</a:t>
            </a:r>
          </a:p>
          <a:p>
            <a:pPr marL="171450" indent="-171450">
              <a:buFont typeface="Arial" panose="020B0604020202020204" pitchFamily="34" charset="0"/>
              <a:buChar char="•"/>
            </a:pPr>
            <a:r>
              <a:rPr lang="en-US" dirty="0" err="1"/>
              <a:t>ESwab</a:t>
            </a:r>
            <a:r>
              <a:rPr lang="en-US" dirty="0"/>
              <a:t> liquid amies media</a:t>
            </a:r>
          </a:p>
          <a:p>
            <a:pPr marL="171450" indent="-171450">
              <a:buFont typeface="Arial" panose="020B0604020202020204" pitchFamily="34" charset="0"/>
              <a:buChar char="•"/>
            </a:pPr>
            <a:r>
              <a:rPr lang="en-US" dirty="0"/>
              <a:t>And others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80</a:t>
            </a:fld>
            <a:endParaRPr lang="en-US"/>
          </a:p>
        </p:txBody>
      </p:sp>
    </p:spTree>
    <p:extLst>
      <p:ext uri="{BB962C8B-B14F-4D97-AF65-F5344CB8AC3E}">
        <p14:creationId xmlns:p14="http://schemas.microsoft.com/office/powerpoint/2010/main" val="40020688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p>
          <a:p>
            <a:endParaRPr lang="en-US" dirty="0"/>
          </a:p>
          <a:p>
            <a:r>
              <a:rPr lang="en-US" dirty="0"/>
              <a:t>Gonorrhea rates are increasing, resistance to our only remaining recommended antibiotic may be emerging, and the antibiotic pipeline is running dry</a:t>
            </a:r>
          </a:p>
          <a:p>
            <a:r>
              <a:rPr lang="en-US" dirty="0"/>
              <a:t>Difficulty treating gonorrhea will result in increasing complications and thwarting of prevention and control efforts</a:t>
            </a:r>
          </a:p>
          <a:p>
            <a:r>
              <a:rPr lang="en-US" dirty="0"/>
              <a:t>CDC recommended treatment is still highly effective, but emerging resistance threatens effectiveness</a:t>
            </a:r>
          </a:p>
          <a:p>
            <a:r>
              <a:rPr lang="en-US" dirty="0"/>
              <a:t>Planning now may mitigate the public health impact of resistance and slow the spread of resistant infections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81</a:t>
            </a:fld>
            <a:endParaRPr lang="en-US"/>
          </a:p>
        </p:txBody>
      </p:sp>
    </p:spTree>
    <p:extLst>
      <p:ext uri="{BB962C8B-B14F-4D97-AF65-F5344CB8AC3E}">
        <p14:creationId xmlns:p14="http://schemas.microsoft.com/office/powerpoint/2010/main" val="2145386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cisgender women and anyone with female reproductive anatomy that they were born with,</a:t>
            </a:r>
          </a:p>
          <a:p>
            <a:r>
              <a:rPr lang="en-US" dirty="0"/>
              <a:t>Infections can occur at the site of sexual exposure.</a:t>
            </a:r>
          </a:p>
          <a:p>
            <a:r>
              <a:rPr lang="en-US" dirty="0"/>
              <a:t>Having vaginal sex with someone with gonorrhea can lead to infections at the cervix.</a:t>
            </a:r>
          </a:p>
          <a:p>
            <a:r>
              <a:rPr lang="en-US" dirty="0"/>
              <a:t>Oral sex can lead to pharyngeal or throat infections. And anal sex can lead to rectal infections. </a:t>
            </a:r>
          </a:p>
          <a:p>
            <a:endParaRPr lang="en-US" dirty="0"/>
          </a:p>
          <a:p>
            <a:r>
              <a:rPr lang="en-US" dirty="0"/>
              <a:t>Infections at these anatomic sites often have no symptoms at all and are silent. </a:t>
            </a:r>
          </a:p>
          <a:p>
            <a:endParaRPr lang="en-US" dirty="0"/>
          </a:p>
          <a:p>
            <a:r>
              <a:rPr lang="en-US" dirty="0"/>
              <a:t>When symptoms of cervical infections do occur, they can include</a:t>
            </a:r>
          </a:p>
          <a:p>
            <a:r>
              <a:rPr lang="en-US" dirty="0"/>
              <a:t>Vaginal discharge or vaginal spotting</a:t>
            </a:r>
          </a:p>
          <a:p>
            <a:r>
              <a:rPr lang="en-US" dirty="0"/>
              <a:t>Painful urination</a:t>
            </a:r>
          </a:p>
          <a:p>
            <a:r>
              <a:rPr lang="en-US" dirty="0"/>
              <a:t>Pain with intercourse</a:t>
            </a:r>
          </a:p>
          <a:p>
            <a:r>
              <a:rPr lang="en-US" dirty="0"/>
              <a:t>And lower abdominal pain</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163319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sometimes group pharyngeal and rectal infections into what we call extra-genital infections. Meaning in addition to genital. Some people use ‘non-genital infections’.  </a:t>
            </a:r>
          </a:p>
          <a:p>
            <a:endParaRPr lang="en-US" dirty="0"/>
          </a:p>
          <a:p>
            <a:r>
              <a:rPr lang="en-US" dirty="0"/>
              <a:t>As mentioned, these infections commonly don’t have any symptoms. So why should we care?</a:t>
            </a:r>
          </a:p>
          <a:p>
            <a:r>
              <a:rPr lang="en-US" dirty="0"/>
              <a:t>There are a few reasons:</a:t>
            </a:r>
          </a:p>
          <a:p>
            <a:pPr marL="228600" indent="-228600">
              <a:buAutoNum type="arabicPeriod"/>
            </a:pPr>
            <a:r>
              <a:rPr lang="en-US" dirty="0"/>
              <a:t>Infections of these anatomic sites can serve as reservoirs of infection if they’re not treated. Someone’s sexual partners can be infected. And this can contribute to continued spread of gonorrhea in a community</a:t>
            </a:r>
          </a:p>
          <a:p>
            <a:pPr marL="228600" indent="-228600">
              <a:buAutoNum type="arabicPeriod"/>
            </a:pPr>
            <a:r>
              <a:rPr lang="en-US" dirty="0"/>
              <a:t>They can be more challenging to treat. Pharyngeal gonorrhea can be harder to cure than infections at other anatomic sites because it can be harder to get right amount of antibiotics into the tissues of the throat. </a:t>
            </a:r>
          </a:p>
          <a:p>
            <a:pPr marL="228600" indent="-228600">
              <a:buAutoNum type="arabicPeriod"/>
            </a:pPr>
            <a:r>
              <a:rPr lang="en-US" dirty="0"/>
              <a:t>Data suggest that infections in the throat and rectum might be more likely to acquire and promote antibiotic resistance than genital infections. </a:t>
            </a:r>
          </a:p>
          <a:p>
            <a:pPr marL="228600" indent="-228600">
              <a:buAutoNum type="arabicPeriod"/>
            </a:pPr>
            <a:endParaRPr lang="en-US" dirty="0"/>
          </a:p>
          <a:p>
            <a:pPr marL="0" indent="0">
              <a:buNone/>
            </a:pPr>
            <a:r>
              <a:rPr lang="en-US" dirty="0"/>
              <a:t>That’s a lot of information, but the important 3 things to know are that infections in the throat and rectum are important, can be silent, and, especially when in the throat, can be harder to cure.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0670331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C2685D-8D5F-4DED-A1F8-8B4DD6B98771}"/>
              </a:ext>
              <a:ext uri="{C183D7F6-B498-43B3-948B-1728B52AA6E4}">
                <adec:decorative xmlns:adec="http://schemas.microsoft.com/office/drawing/2017/decorative" val="1"/>
              </a:ext>
            </a:extLst>
          </p:cNvPr>
          <p:cNvSpPr/>
          <p:nvPr userDrawn="1"/>
        </p:nvSpPr>
        <p:spPr>
          <a:xfrm>
            <a:off x="0" y="783769"/>
            <a:ext cx="9144000" cy="4359731"/>
          </a:xfrm>
          <a:prstGeom prst="rect">
            <a:avLst/>
          </a:prstGeom>
          <a:solidFill>
            <a:srgbClr val="FFFFF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265011-6162-4EDA-8ACE-98E1E4743A86}"/>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bg2">
                <a:shade val="45000"/>
                <a:satMod val="135000"/>
              </a:schemeClr>
              <a:prstClr val="white"/>
            </a:duotone>
            <a:alphaModFix amt="5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15699" r="1248" b="48630"/>
          <a:stretch/>
        </p:blipFill>
        <p:spPr>
          <a:xfrm>
            <a:off x="0" y="783770"/>
            <a:ext cx="9144000" cy="4359729"/>
          </a:xfrm>
          <a:prstGeom prst="rect">
            <a:avLst/>
          </a:prstGeom>
        </p:spPr>
      </p:pic>
      <p:cxnSp>
        <p:nvCxnSpPr>
          <p:cNvPr id="10" name="Straight Connector 9">
            <a:extLst>
              <a:ext uri="{FF2B5EF4-FFF2-40B4-BE49-F238E27FC236}">
                <a16:creationId xmlns:a16="http://schemas.microsoft.com/office/drawing/2014/main" id="{EBD4D033-E29A-4E6B-BE70-9906AB917025}"/>
              </a:ext>
              <a:ext uri="{C183D7F6-B498-43B3-948B-1728B52AA6E4}">
                <adec:decorative xmlns:adec="http://schemas.microsoft.com/office/drawing/2017/decorative" val="1"/>
              </a:ext>
            </a:extLst>
          </p:cNvPr>
          <p:cNvCxnSpPr/>
          <p:nvPr userDrawn="1"/>
        </p:nvCxnSpPr>
        <p:spPr>
          <a:xfrm>
            <a:off x="1034597" y="2762477"/>
            <a:ext cx="7074807" cy="0"/>
          </a:xfrm>
          <a:prstGeom prst="line">
            <a:avLst/>
          </a:prstGeom>
          <a:ln>
            <a:solidFill>
              <a:srgbClr val="256169"/>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57200" y="956741"/>
            <a:ext cx="8229600" cy="866834"/>
          </a:xfrm>
          <a:prstGeom prst="rect">
            <a:avLst/>
          </a:prstGeom>
        </p:spPr>
        <p:txBody>
          <a:bodyPr/>
          <a:lstStyle>
            <a:lvl1pPr algn="l">
              <a:lnSpc>
                <a:spcPts val="3000"/>
              </a:lnSpc>
              <a:defRPr sz="2800" b="1" baseline="0">
                <a:solidFill>
                  <a:srgbClr val="256169"/>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061700"/>
            <a:ext cx="6400800" cy="342900"/>
          </a:xfrm>
          <a:prstGeom prst="rect">
            <a:avLst/>
          </a:prstGeom>
        </p:spPr>
        <p:txBody>
          <a:bodyPr/>
          <a:lstStyle>
            <a:lvl1pPr marL="0" indent="0" algn="l">
              <a:buNone/>
              <a:defRPr sz="2000" b="1" baseline="0">
                <a:solidFill>
                  <a:srgbClr val="25616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25616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7" name="Picture 6">
            <a:extLst>
              <a:ext uri="{FF2B5EF4-FFF2-40B4-BE49-F238E27FC236}">
                <a16:creationId xmlns:a16="http://schemas.microsoft.com/office/drawing/2014/main" id="{D7AEC9A9-E93D-4A59-A849-19A0248DC4F7}"/>
              </a:ext>
              <a:ext uri="{C183D7F6-B498-43B3-948B-1728B52AA6E4}">
                <adec:decorative xmlns:adec="http://schemas.microsoft.com/office/drawing/2017/decorative" val="1"/>
              </a:ext>
            </a:extLst>
          </p:cNvPr>
          <p:cNvPicPr/>
          <p:nvPr userDrawn="1"/>
        </p:nvPicPr>
        <p:blipFill>
          <a:blip r:embed="rId4">
            <a:extLst>
              <a:ext uri="{28A0092B-C50C-407E-A947-70E740481C1C}">
                <a14:useLocalDpi xmlns:a14="http://schemas.microsoft.com/office/drawing/2010/main" val="0"/>
              </a:ext>
            </a:extLst>
          </a:blip>
          <a:stretch>
            <a:fillRect/>
          </a:stretch>
        </p:blipFill>
        <p:spPr>
          <a:xfrm rot="10800000">
            <a:off x="0" y="0"/>
            <a:ext cx="9144000" cy="782971"/>
          </a:xfrm>
          <a:prstGeom prst="rect">
            <a:avLst/>
          </a:prstGeom>
        </p:spPr>
      </p:pic>
    </p:spTree>
    <p:extLst>
      <p:ext uri="{BB962C8B-B14F-4D97-AF65-F5344CB8AC3E}">
        <p14:creationId xmlns:p14="http://schemas.microsoft.com/office/powerpoint/2010/main" val="29650524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C2685D-8D5F-4DED-A1F8-8B4DD6B98771}"/>
              </a:ext>
              <a:ext uri="{C183D7F6-B498-43B3-948B-1728B52AA6E4}">
                <adec:decorative xmlns:adec="http://schemas.microsoft.com/office/drawing/2017/decorative" val="1"/>
              </a:ext>
            </a:extLst>
          </p:cNvPr>
          <p:cNvSpPr/>
          <p:nvPr userDrawn="1"/>
        </p:nvSpPr>
        <p:spPr>
          <a:xfrm>
            <a:off x="0" y="783769"/>
            <a:ext cx="9144000" cy="4359731"/>
          </a:xfrm>
          <a:prstGeom prst="rect">
            <a:avLst/>
          </a:prstGeom>
          <a:solidFill>
            <a:srgbClr val="FFFFF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265011-6162-4EDA-8ACE-98E1E4743A86}"/>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bg2">
                <a:shade val="45000"/>
                <a:satMod val="135000"/>
              </a:schemeClr>
              <a:prstClr val="white"/>
            </a:duotone>
            <a:alphaModFix amt="5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15699" r="1248" b="48630"/>
          <a:stretch/>
        </p:blipFill>
        <p:spPr>
          <a:xfrm>
            <a:off x="0" y="783770"/>
            <a:ext cx="9144000" cy="4359729"/>
          </a:xfrm>
          <a:prstGeom prst="rect">
            <a:avLst/>
          </a:prstGeom>
        </p:spPr>
      </p:pic>
      <p:sp>
        <p:nvSpPr>
          <p:cNvPr id="11" name="Title 1"/>
          <p:cNvSpPr>
            <a:spLocks noGrp="1"/>
          </p:cNvSpPr>
          <p:nvPr>
            <p:ph type="title"/>
          </p:nvPr>
        </p:nvSpPr>
        <p:spPr>
          <a:xfrm>
            <a:off x="457200" y="956741"/>
            <a:ext cx="8229600" cy="866834"/>
          </a:xfrm>
          <a:prstGeom prst="rect">
            <a:avLst/>
          </a:prstGeom>
        </p:spPr>
        <p:txBody>
          <a:bodyPr/>
          <a:lstStyle>
            <a:lvl1pPr algn="l">
              <a:lnSpc>
                <a:spcPts val="3000"/>
              </a:lnSpc>
              <a:defRPr sz="2800" b="1" baseline="0">
                <a:solidFill>
                  <a:srgbClr val="256169"/>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061700"/>
            <a:ext cx="6400800" cy="342900"/>
          </a:xfrm>
          <a:prstGeom prst="rect">
            <a:avLst/>
          </a:prstGeom>
        </p:spPr>
        <p:txBody>
          <a:bodyPr/>
          <a:lstStyle>
            <a:lvl1pPr marL="0" indent="0" algn="l">
              <a:buNone/>
              <a:defRPr sz="2000" b="1" baseline="0">
                <a:solidFill>
                  <a:srgbClr val="25616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25616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7" name="Picture 6">
            <a:extLst>
              <a:ext uri="{FF2B5EF4-FFF2-40B4-BE49-F238E27FC236}">
                <a16:creationId xmlns:a16="http://schemas.microsoft.com/office/drawing/2014/main" id="{D7AEC9A9-E93D-4A59-A849-19A0248DC4F7}"/>
              </a:ext>
              <a:ext uri="{C183D7F6-B498-43B3-948B-1728B52AA6E4}">
                <adec:decorative xmlns:adec="http://schemas.microsoft.com/office/drawing/2017/decorative" val="1"/>
              </a:ext>
            </a:extLst>
          </p:cNvPr>
          <p:cNvPicPr/>
          <p:nvPr userDrawn="1"/>
        </p:nvPicPr>
        <p:blipFill>
          <a:blip r:embed="rId4">
            <a:extLst>
              <a:ext uri="{28A0092B-C50C-407E-A947-70E740481C1C}">
                <a14:useLocalDpi xmlns:a14="http://schemas.microsoft.com/office/drawing/2010/main" val="0"/>
              </a:ext>
            </a:extLst>
          </a:blip>
          <a:stretch>
            <a:fillRect/>
          </a:stretch>
        </p:blipFill>
        <p:spPr>
          <a:xfrm rot="10800000">
            <a:off x="0" y="0"/>
            <a:ext cx="9144000" cy="782971"/>
          </a:xfrm>
          <a:prstGeom prst="rect">
            <a:avLst/>
          </a:prstGeom>
        </p:spPr>
      </p:pic>
    </p:spTree>
    <p:extLst>
      <p:ext uri="{BB962C8B-B14F-4D97-AF65-F5344CB8AC3E}">
        <p14:creationId xmlns:p14="http://schemas.microsoft.com/office/powerpoint/2010/main" val="382155584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ATA SLIDE_O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4EC71D-2968-4456-9BBA-9438B15CDF81}"/>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bg2">
                <a:shade val="45000"/>
                <a:satMod val="135000"/>
              </a:schemeClr>
              <a:prstClr val="white"/>
            </a:duotone>
            <a:alphaModFix amt="5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15699" r="1248" b="48630"/>
          <a:stretch/>
        </p:blipFill>
        <p:spPr>
          <a:xfrm>
            <a:off x="0" y="514182"/>
            <a:ext cx="9144000" cy="4359729"/>
          </a:xfrm>
          <a:prstGeom prst="rect">
            <a:avLst/>
          </a:prstGeom>
        </p:spPr>
      </p:pic>
      <p:sp>
        <p:nvSpPr>
          <p:cNvPr id="10" name="Rectangle 9">
            <a:extLst>
              <a:ext uri="{FF2B5EF4-FFF2-40B4-BE49-F238E27FC236}">
                <a16:creationId xmlns:a16="http://schemas.microsoft.com/office/drawing/2014/main" id="{2A0A0E01-8093-4628-A677-29F73CD50441}"/>
              </a:ext>
              <a:ext uri="{C183D7F6-B498-43B3-948B-1728B52AA6E4}">
                <adec:decorative xmlns:adec="http://schemas.microsoft.com/office/drawing/2017/decorative" val="1"/>
              </a:ext>
            </a:extLst>
          </p:cNvPr>
          <p:cNvSpPr/>
          <p:nvPr userDrawn="1"/>
        </p:nvSpPr>
        <p:spPr>
          <a:xfrm>
            <a:off x="0" y="512576"/>
            <a:ext cx="9144000" cy="4359731"/>
          </a:xfrm>
          <a:prstGeom prst="rect">
            <a:avLst/>
          </a:prstGeom>
          <a:gradFill>
            <a:gsLst>
              <a:gs pos="885">
                <a:schemeClr val="bg2"/>
              </a:gs>
              <a:gs pos="48000">
                <a:schemeClr val="bg2">
                  <a:alpha val="8000"/>
                </a:schemeClr>
              </a:gs>
              <a:gs pos="100000">
                <a:schemeClr val="bg2">
                  <a:alpha val="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256169"/>
                </a:solidFill>
                <a:effectLst/>
                <a:latin typeface="Calibri" pitchFamily="34" charset="0"/>
              </a:defRPr>
            </a:lvl1pPr>
          </a:lstStyle>
          <a:p>
            <a:r>
              <a:rPr lang="en-US" dirty="0"/>
              <a:t>Bottom band: NCHHSTP</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256169"/>
              </a:buClr>
              <a:buFont typeface="Wingdings" panose="05000000000000000000" pitchFamily="2" charset="2"/>
              <a:buChar char="§"/>
              <a:defRPr sz="2400">
                <a:solidFill>
                  <a:schemeClr val="accent4">
                    <a:lumMod val="50000"/>
                  </a:schemeClr>
                </a:solidFill>
              </a:defRPr>
            </a:lvl1pPr>
            <a:lvl2pPr>
              <a:buClr>
                <a:srgbClr val="256169"/>
              </a:buClr>
              <a:defRPr sz="2000">
                <a:solidFill>
                  <a:schemeClr val="accent4">
                    <a:lumMod val="50000"/>
                  </a:schemeClr>
                </a:solidFill>
              </a:defRPr>
            </a:lvl2pPr>
            <a:lvl3pPr>
              <a:buClr>
                <a:srgbClr val="256169"/>
              </a:buClr>
              <a:defRPr sz="2000">
                <a:solidFill>
                  <a:schemeClr val="accent4">
                    <a:lumMod val="50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DB9AE27A-031C-4664-84A8-EF925D8CB2CD}"/>
              </a:ext>
              <a:ext uri="{C183D7F6-B498-43B3-948B-1728B52AA6E4}">
                <adec:decorative xmlns:adec="http://schemas.microsoft.com/office/drawing/2017/decorative" val="1"/>
              </a:ext>
            </a:extLst>
          </p:cNvPr>
          <p:cNvSpPr/>
          <p:nvPr userDrawn="1"/>
        </p:nvSpPr>
        <p:spPr>
          <a:xfrm>
            <a:off x="0" y="4937521"/>
            <a:ext cx="9144000" cy="205979"/>
          </a:xfrm>
          <a:prstGeom prst="rect">
            <a:avLst/>
          </a:prstGeom>
          <a:gradFill>
            <a:gsLst>
              <a:gs pos="0">
                <a:srgbClr val="31808B"/>
              </a:gs>
              <a:gs pos="100000">
                <a:srgbClr val="25616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2EDF56-8A31-41D3-A6A9-59EF708D924B}"/>
              </a:ext>
              <a:ext uri="{C183D7F6-B498-43B3-948B-1728B52AA6E4}">
                <adec:decorative xmlns:adec="http://schemas.microsoft.com/office/drawing/2017/decorative" val="1"/>
              </a:ext>
            </a:extLst>
          </p:cNvPr>
          <p:cNvSpPr/>
          <p:nvPr userDrawn="1"/>
        </p:nvSpPr>
        <p:spPr>
          <a:xfrm flipV="1">
            <a:off x="0" y="4873315"/>
            <a:ext cx="9144000" cy="45719"/>
          </a:xfrm>
          <a:prstGeom prst="rect">
            <a:avLst/>
          </a:prstGeom>
          <a:solidFill>
            <a:srgbClr val="262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548D5626-6E0C-4290-BBB9-CA5596B22343}"/>
              </a:ext>
            </a:extLst>
          </p:cNvPr>
          <p:cNvSpPr>
            <a:spLocks noGrp="1"/>
          </p:cNvSpPr>
          <p:nvPr>
            <p:ph type="sldNum" sz="quarter" idx="11"/>
          </p:nvPr>
        </p:nvSpPr>
        <p:spPr/>
        <p:txBody>
          <a:bodyPr/>
          <a:lstStyle/>
          <a:p>
            <a:pPr defTabSz="182880"/>
            <a:r>
              <a:rPr lang="en-US"/>
              <a:t>ARGC TTX 	</a:t>
            </a:r>
            <a:fld id="{C8CD2B6A-C5F3-4A3D-9EBD-96DD822C4980}" type="slidenum">
              <a:rPr lang="en-US" smtClean="0"/>
              <a:pPr defTabSz="182880"/>
              <a:t>‹#›</a:t>
            </a:fld>
            <a:endParaRPr lang="en-US" dirty="0"/>
          </a:p>
        </p:txBody>
      </p:sp>
    </p:spTree>
    <p:extLst>
      <p:ext uri="{BB962C8B-B14F-4D97-AF65-F5344CB8AC3E}">
        <p14:creationId xmlns:p14="http://schemas.microsoft.com/office/powerpoint/2010/main" val="32428880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6CE59-E7C8-469C-A130-F0783C3E9B51}"/>
              </a:ext>
              <a:ext uri="{C183D7F6-B498-43B3-948B-1728B52AA6E4}">
                <adec:decorative xmlns:adec="http://schemas.microsoft.com/office/drawing/2017/decorative" val="1"/>
              </a:ext>
            </a:extLst>
          </p:cNvPr>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9144000" cy="782971"/>
          </a:xfrm>
          <a:prstGeom prst="rect">
            <a:avLst/>
          </a:prstGeom>
        </p:spPr>
      </p:pic>
      <p:sp>
        <p:nvSpPr>
          <p:cNvPr id="7" name="Title 1"/>
          <p:cNvSpPr>
            <a:spLocks noGrp="1"/>
          </p:cNvSpPr>
          <p:nvPr>
            <p:ph type="title" hasCustomPrompt="1"/>
          </p:nvPr>
        </p:nvSpPr>
        <p:spPr>
          <a:xfrm>
            <a:off x="457199" y="1039553"/>
            <a:ext cx="8408977" cy="885728"/>
          </a:xfrm>
          <a:prstGeom prst="rect">
            <a:avLst/>
          </a:prstGeom>
        </p:spPr>
        <p:txBody>
          <a:bodyPr/>
          <a:lstStyle>
            <a:lvl1pPr algn="l">
              <a:lnSpc>
                <a:spcPts val="3000"/>
              </a:lnSpc>
              <a:defRPr sz="2800" b="1" baseline="0">
                <a:solidFill>
                  <a:srgbClr val="256169"/>
                </a:solidFill>
                <a:effectLst/>
                <a:latin typeface="Calibri" pitchFamily="34" charset="0"/>
              </a:defRPr>
            </a:lvl1pPr>
          </a:lstStyle>
          <a:p>
            <a:r>
              <a:rPr lang="en-US" dirty="0"/>
              <a:t> </a:t>
            </a:r>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25616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25616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6609020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chemeClr val="tx1"/>
                </a:solidFill>
                <a:effectLst/>
                <a:latin typeface="Calibri" pitchFamily="34" charset="0"/>
              </a:defRPr>
            </a:lvl1pPr>
          </a:lstStyle>
          <a:p>
            <a:r>
              <a:rPr lang="en-US" dirty="0"/>
              <a:t>Bottom band: NCHHSTP</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rgbClr val="256169"/>
              </a:buClr>
              <a:buFont typeface="Wingdings" panose="05000000000000000000" pitchFamily="2" charset="2"/>
              <a:buChar char="§"/>
              <a:defRPr sz="2400" b="1">
                <a:solidFill>
                  <a:schemeClr val="accent4">
                    <a:lumMod val="50000"/>
                  </a:schemeClr>
                </a:solidFill>
              </a:defRPr>
            </a:lvl1pPr>
            <a:lvl2pPr>
              <a:buClr>
                <a:srgbClr val="256169"/>
              </a:buClr>
              <a:defRPr sz="2000">
                <a:solidFill>
                  <a:schemeClr val="accent4">
                    <a:lumMod val="50000"/>
                  </a:schemeClr>
                </a:solidFill>
              </a:defRPr>
            </a:lvl2pPr>
            <a:lvl3pPr>
              <a:buClr>
                <a:srgbClr val="256169"/>
              </a:buClr>
              <a:defRPr sz="2000">
                <a:solidFill>
                  <a:schemeClr val="accent4">
                    <a:lumMod val="50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8" name="Rectangle 7">
            <a:extLst>
              <a:ext uri="{FF2B5EF4-FFF2-40B4-BE49-F238E27FC236}">
                <a16:creationId xmlns:a16="http://schemas.microsoft.com/office/drawing/2014/main" id="{660159F8-FBBD-4A5A-9571-67D0553A9303}"/>
              </a:ext>
              <a:ext uri="{C183D7F6-B498-43B3-948B-1728B52AA6E4}">
                <adec:decorative xmlns:adec="http://schemas.microsoft.com/office/drawing/2017/decorative" val="1"/>
              </a:ext>
            </a:extLst>
          </p:cNvPr>
          <p:cNvSpPr/>
          <p:nvPr userDrawn="1"/>
        </p:nvSpPr>
        <p:spPr>
          <a:xfrm flipV="1">
            <a:off x="0" y="4873315"/>
            <a:ext cx="9144000" cy="45719"/>
          </a:xfrm>
          <a:prstGeom prst="rect">
            <a:avLst/>
          </a:prstGeom>
          <a:solidFill>
            <a:srgbClr val="262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CBF465-8370-403B-87B3-1ABF211D0EDE}"/>
              </a:ext>
              <a:ext uri="{C183D7F6-B498-43B3-948B-1728B52AA6E4}">
                <adec:decorative xmlns:adec="http://schemas.microsoft.com/office/drawing/2017/decorative" val="1"/>
              </a:ext>
            </a:extLst>
          </p:cNvPr>
          <p:cNvSpPr/>
          <p:nvPr userDrawn="1"/>
        </p:nvSpPr>
        <p:spPr>
          <a:xfrm>
            <a:off x="0" y="4937521"/>
            <a:ext cx="9144000" cy="205979"/>
          </a:xfrm>
          <a:prstGeom prst="rect">
            <a:avLst/>
          </a:prstGeom>
          <a:gradFill>
            <a:gsLst>
              <a:gs pos="0">
                <a:srgbClr val="31808B"/>
              </a:gs>
              <a:gs pos="100000">
                <a:srgbClr val="25616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4318DAB-2018-4E32-A819-36613DC4BC1C}"/>
              </a:ext>
            </a:extLst>
          </p:cNvPr>
          <p:cNvSpPr>
            <a:spLocks noGrp="1"/>
          </p:cNvSpPr>
          <p:nvPr>
            <p:ph type="sldNum" sz="quarter" idx="11"/>
          </p:nvPr>
        </p:nvSpPr>
        <p:spPr/>
        <p:txBody>
          <a:bodyPr/>
          <a:lstStyle/>
          <a:p>
            <a:fld id="{AA293F89-5976-4576-BE4F-2CBE8D742B3B}" type="slidenum">
              <a:rPr lang="en-US" smtClean="0"/>
              <a:pPr/>
              <a:t>‹#›</a:t>
            </a:fld>
            <a:endParaRPr lang="en-US" dirty="0"/>
          </a:p>
        </p:txBody>
      </p:sp>
    </p:spTree>
    <p:extLst>
      <p:ext uri="{BB962C8B-B14F-4D97-AF65-F5344CB8AC3E}">
        <p14:creationId xmlns:p14="http://schemas.microsoft.com/office/powerpoint/2010/main" val="1873762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256169"/>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7" name="Rectangle 6">
            <a:extLst>
              <a:ext uri="{FF2B5EF4-FFF2-40B4-BE49-F238E27FC236}">
                <a16:creationId xmlns:a16="http://schemas.microsoft.com/office/drawing/2014/main" id="{24278173-AFA1-4F39-AF33-436CD14B367C}"/>
              </a:ext>
              <a:ext uri="{C183D7F6-B498-43B3-948B-1728B52AA6E4}">
                <adec:decorative xmlns:adec="http://schemas.microsoft.com/office/drawing/2017/decorative" val="1"/>
              </a:ext>
            </a:extLst>
          </p:cNvPr>
          <p:cNvSpPr/>
          <p:nvPr userDrawn="1"/>
        </p:nvSpPr>
        <p:spPr>
          <a:xfrm>
            <a:off x="0" y="4937521"/>
            <a:ext cx="9144000" cy="205979"/>
          </a:xfrm>
          <a:prstGeom prst="rect">
            <a:avLst/>
          </a:prstGeom>
          <a:gradFill>
            <a:gsLst>
              <a:gs pos="0">
                <a:srgbClr val="31808B"/>
              </a:gs>
              <a:gs pos="100000">
                <a:srgbClr val="25616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4C7FDC-A970-4223-A8F8-A02EEAF0BCA4}"/>
              </a:ext>
              <a:ext uri="{C183D7F6-B498-43B3-948B-1728B52AA6E4}">
                <adec:decorative xmlns:adec="http://schemas.microsoft.com/office/drawing/2017/decorative" val="1"/>
              </a:ext>
            </a:extLst>
          </p:cNvPr>
          <p:cNvSpPr/>
          <p:nvPr userDrawn="1"/>
        </p:nvSpPr>
        <p:spPr>
          <a:xfrm flipV="1">
            <a:off x="0" y="4873315"/>
            <a:ext cx="9144000" cy="45719"/>
          </a:xfrm>
          <a:prstGeom prst="rect">
            <a:avLst/>
          </a:prstGeom>
          <a:solidFill>
            <a:srgbClr val="262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CD9F97-49BA-4FBB-8B4D-A1EC04C2C6F0}"/>
              </a:ext>
            </a:extLst>
          </p:cNvPr>
          <p:cNvSpPr>
            <a:spLocks noGrp="1"/>
          </p:cNvSpPr>
          <p:nvPr>
            <p:ph type="sldNum" sz="quarter" idx="11"/>
          </p:nvPr>
        </p:nvSpPr>
        <p:spPr/>
        <p:txBody>
          <a:bodyPr/>
          <a:lstStyle/>
          <a:p>
            <a:fld id="{AA293F89-5976-4576-BE4F-2CBE8D742B3B}" type="slidenum">
              <a:rPr lang="en-US" smtClean="0"/>
              <a:pPr/>
              <a:t>‹#›</a:t>
            </a:fld>
            <a:endParaRPr lang="en-US" dirty="0"/>
          </a:p>
        </p:txBody>
      </p:sp>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gradFill>
          <a:gsLst>
            <a:gs pos="0">
              <a:srgbClr val="31808B"/>
            </a:gs>
            <a:gs pos="80000">
              <a:srgbClr val="256169"/>
            </a:gs>
          </a:gsLst>
          <a:lin ang="7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796" y="3350323"/>
            <a:ext cx="8294913" cy="871538"/>
          </a:xfrm>
          <a:prstGeom prst="rect">
            <a:avLst/>
          </a:prstGeom>
        </p:spPr>
        <p:txBody>
          <a:bodyPr anchor="b"/>
          <a:lstStyle>
            <a:lvl1pPr algn="r">
              <a:defRPr sz="3600" b="1" baseline="0">
                <a:solidFill>
                  <a:schemeClr val="bg2"/>
                </a:solidFill>
                <a:effectLst/>
                <a:latin typeface="Calibri" pitchFamily="34" charset="0"/>
              </a:defRPr>
            </a:lvl1pPr>
          </a:lstStyle>
          <a:p>
            <a:r>
              <a:rPr lang="en-US" dirty="0"/>
              <a:t>Click to edit Master title style</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Slide Number Placeholder 1">
            <a:extLst>
              <a:ext uri="{FF2B5EF4-FFF2-40B4-BE49-F238E27FC236}">
                <a16:creationId xmlns:a16="http://schemas.microsoft.com/office/drawing/2014/main" id="{6560153E-174D-4103-B111-4880753E142A}"/>
              </a:ext>
            </a:extLst>
          </p:cNvPr>
          <p:cNvSpPr>
            <a:spLocks noGrp="1"/>
          </p:cNvSpPr>
          <p:nvPr>
            <p:ph type="sldNum" sz="quarter" idx="4"/>
          </p:nvPr>
        </p:nvSpPr>
        <p:spPr>
          <a:xfrm>
            <a:off x="7081407" y="4908579"/>
            <a:ext cx="2057400" cy="274637"/>
          </a:xfrm>
          <a:prstGeom prst="rect">
            <a:avLst/>
          </a:prstGeom>
        </p:spPr>
        <p:txBody>
          <a:bodyPr vert="horz" lIns="91440" tIns="45720" rIns="91440" bIns="45720" rtlCol="0" anchor="ctr"/>
          <a:lstStyle>
            <a:lvl1pPr algn="r">
              <a:defRPr sz="1000">
                <a:solidFill>
                  <a:schemeClr val="bg2"/>
                </a:solidFill>
                <a:latin typeface="Calibri" panose="020F0502020204030204" pitchFamily="34" charset="0"/>
                <a:cs typeface="Calibri" panose="020F0502020204030204" pitchFamily="34" charset="0"/>
              </a:defRPr>
            </a:lvl1pPr>
          </a:lstStyle>
          <a:p>
            <a:fld id="{AA293F89-5976-4576-BE4F-2CBE8D742B3B}" type="slidenum">
              <a:rPr lang="en-US" smtClean="0"/>
              <a:pPr/>
              <a:t>‹#›</a:t>
            </a:fld>
            <a:endParaRPr lang="en-US" dirty="0"/>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55" r:id="rId4"/>
    <p:sldLayoutId id="2147483856" r:id="rId5"/>
    <p:sldLayoutId id="2147483852" r:id="rId6"/>
    <p:sldLayoutId id="2147483823" r:id="rId7"/>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hyperlink" Target="https://www.ncbi.nlm.nih.gov/pmc/articles/PMC4604802/" TargetMode="External"/><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hyperlink" Target="https://www.cdc.gov/mmwr/preview/mmwrhTml/rr6302a1.htm"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1131C7-EB68-47E1-8159-6C0B95CA3851}"/>
              </a:ext>
            </a:extLst>
          </p:cNvPr>
          <p:cNvSpPr txBox="1">
            <a:spLocks/>
          </p:cNvSpPr>
          <p:nvPr/>
        </p:nvSpPr>
        <p:spPr>
          <a:xfrm>
            <a:off x="152400" y="312164"/>
            <a:ext cx="8839199" cy="437516"/>
          </a:xfrm>
          <a:prstGeom prst="rect">
            <a:avLst/>
          </a:prstGeom>
        </p:spPr>
        <p:txBody>
          <a:bodyPr/>
          <a:lstStyle>
            <a:lvl1pPr algn="l" rtl="0" eaLnBrk="0" fontAlgn="base" hangingPunct="0">
              <a:lnSpc>
                <a:spcPts val="3000"/>
              </a:lnSpc>
              <a:spcBef>
                <a:spcPct val="0"/>
              </a:spcBef>
              <a:spcAft>
                <a:spcPct val="0"/>
              </a:spcAft>
              <a:defRPr sz="2800" b="1" kern="1200" baseline="0">
                <a:solidFill>
                  <a:srgbClr val="256169"/>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nSpc>
                <a:spcPct val="100000"/>
              </a:lnSpc>
            </a:pPr>
            <a:r>
              <a:rPr lang="en-US" sz="1400" dirty="0">
                <a:solidFill>
                  <a:schemeClr val="bg2"/>
                </a:solidFill>
              </a:rPr>
              <a:t>CDC’s Division of STD Prevention </a:t>
            </a:r>
            <a:r>
              <a:rPr lang="en-US" sz="1400" dirty="0">
                <a:solidFill>
                  <a:schemeClr val="bg2"/>
                </a:solidFill>
                <a:cs typeface="Calibri" panose="020F0502020204030204" pitchFamily="34" charset="0"/>
              </a:rPr>
              <a:t>│ </a:t>
            </a:r>
            <a:r>
              <a:rPr lang="en-US" sz="1400" dirty="0">
                <a:solidFill>
                  <a:schemeClr val="bg2"/>
                </a:solidFill>
              </a:rPr>
              <a:t>Antibiotic-Resistant Gonorrhea Tabletop Exercise</a:t>
            </a:r>
          </a:p>
          <a:p>
            <a:pPr>
              <a:lnSpc>
                <a:spcPct val="100000"/>
              </a:lnSpc>
            </a:pPr>
            <a:endParaRPr lang="en-US" altLang="en-US" sz="1600" b="0" dirty="0">
              <a:solidFill>
                <a:schemeClr val="bg2"/>
              </a:solidFill>
            </a:endParaRPr>
          </a:p>
        </p:txBody>
      </p:sp>
      <p:sp>
        <p:nvSpPr>
          <p:cNvPr id="7170" name="Title 2"/>
          <p:cNvSpPr>
            <a:spLocks noGrp="1"/>
          </p:cNvSpPr>
          <p:nvPr>
            <p:ph type="title"/>
          </p:nvPr>
        </p:nvSpPr>
        <p:spPr>
          <a:xfrm>
            <a:off x="457199" y="1860998"/>
            <a:ext cx="8229600" cy="866834"/>
          </a:xfrm>
        </p:spPr>
        <p:txBody>
          <a:bodyPr/>
          <a:lstStyle/>
          <a:p>
            <a:pPr algn="ctr"/>
            <a:r>
              <a:rPr lang="en-US" altLang="en-US" sz="3300" dirty="0"/>
              <a:t>Antimicrobial-Resistant Gonorrhea Webinar </a:t>
            </a:r>
            <a:br>
              <a:rPr lang="en-US" altLang="en-US" sz="3200" dirty="0"/>
            </a:br>
            <a:r>
              <a:rPr lang="en-US" altLang="en-US" sz="2400" b="0" dirty="0"/>
              <a:t>Preparation for Tabletop Exercise</a:t>
            </a:r>
            <a:endParaRPr lang="en-US" altLang="en-US" sz="3200" b="0" dirty="0"/>
          </a:p>
        </p:txBody>
      </p:sp>
      <p:sp>
        <p:nvSpPr>
          <p:cNvPr id="6" name="Text 1"/>
          <p:cNvSpPr>
            <a:spLocks noGrp="1"/>
          </p:cNvSpPr>
          <p:nvPr>
            <p:ph type="body" sz="quarter" idx="10"/>
          </p:nvPr>
        </p:nvSpPr>
        <p:spPr>
          <a:xfrm>
            <a:off x="6976997" y="4705984"/>
            <a:ext cx="2014602" cy="437516"/>
          </a:xfrm>
        </p:spPr>
        <p:txBody>
          <a:bodyPr/>
          <a:lstStyle/>
          <a:p>
            <a:pPr algn="r"/>
            <a:r>
              <a:rPr lang="en-US" sz="1200" dirty="0"/>
              <a:t>Updated April 2021</a:t>
            </a:r>
          </a:p>
          <a:p>
            <a:pPr algn="r"/>
            <a:endParaRPr lang="en-US" sz="1200" dirty="0"/>
          </a:p>
        </p:txBody>
      </p:sp>
    </p:spTree>
    <p:extLst>
      <p:ext uri="{BB962C8B-B14F-4D97-AF65-F5344CB8AC3E}">
        <p14:creationId xmlns:p14="http://schemas.microsoft.com/office/powerpoint/2010/main" val="23550083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ED2F-F812-4A4A-973C-7375DF373CBE}"/>
              </a:ext>
            </a:extLst>
          </p:cNvPr>
          <p:cNvSpPr>
            <a:spLocks noGrp="1"/>
          </p:cNvSpPr>
          <p:nvPr>
            <p:ph type="title"/>
          </p:nvPr>
        </p:nvSpPr>
        <p:spPr>
          <a:xfrm>
            <a:off x="457200" y="-188752"/>
            <a:ext cx="8229600" cy="857250"/>
          </a:xfrm>
        </p:spPr>
        <p:txBody>
          <a:bodyPr/>
          <a:lstStyle/>
          <a:p>
            <a:r>
              <a:rPr lang="en-US" dirty="0"/>
              <a:t>Clinical Signs/Symptoms Cont.</a:t>
            </a:r>
          </a:p>
        </p:txBody>
      </p:sp>
      <p:sp>
        <p:nvSpPr>
          <p:cNvPr id="3" name="Text Placeholder 2">
            <a:extLst>
              <a:ext uri="{FF2B5EF4-FFF2-40B4-BE49-F238E27FC236}">
                <a16:creationId xmlns:a16="http://schemas.microsoft.com/office/drawing/2014/main" id="{6CF5B5FB-7D62-4EBF-A0B3-1F7AB97C70B7}"/>
              </a:ext>
            </a:extLst>
          </p:cNvPr>
          <p:cNvSpPr>
            <a:spLocks noGrp="1"/>
          </p:cNvSpPr>
          <p:nvPr>
            <p:ph type="body" sz="quarter" idx="10"/>
          </p:nvPr>
        </p:nvSpPr>
        <p:spPr>
          <a:xfrm>
            <a:off x="457200" y="764144"/>
            <a:ext cx="8229600" cy="1316555"/>
          </a:xfrm>
        </p:spPr>
        <p:txBody>
          <a:bodyPr/>
          <a:lstStyle/>
          <a:p>
            <a:r>
              <a:rPr lang="en-US" sz="2000" b="0" dirty="0">
                <a:solidFill>
                  <a:schemeClr val="accent5"/>
                </a:solidFill>
              </a:rPr>
              <a:t>Infection at site of exposure: cervix, pharynx, rectum</a:t>
            </a:r>
          </a:p>
          <a:p>
            <a:r>
              <a:rPr lang="en-US" sz="2000" b="0" dirty="0">
                <a:solidFill>
                  <a:schemeClr val="accent5"/>
                </a:solidFill>
              </a:rPr>
              <a:t>Often there are no symptoms</a:t>
            </a:r>
          </a:p>
          <a:p>
            <a:r>
              <a:rPr lang="en-US" sz="2000" b="0" dirty="0">
                <a:solidFill>
                  <a:schemeClr val="accent5"/>
                </a:solidFill>
              </a:rPr>
              <a:t>When present, cervical symptoms can include</a:t>
            </a:r>
          </a:p>
          <a:p>
            <a:pPr marL="457200" lvl="1" indent="0">
              <a:buNone/>
            </a:pPr>
            <a:endParaRPr lang="en-US" sz="1800" dirty="0">
              <a:solidFill>
                <a:schemeClr val="accent5"/>
              </a:solidFill>
            </a:endParaRPr>
          </a:p>
          <a:p>
            <a:endParaRPr lang="en-US" sz="2000" b="0" dirty="0">
              <a:solidFill>
                <a:schemeClr val="accent5"/>
              </a:solidFill>
            </a:endParaRPr>
          </a:p>
          <a:p>
            <a:endParaRPr lang="en-US" sz="2000" b="0" dirty="0">
              <a:solidFill>
                <a:schemeClr val="accent5"/>
              </a:solidFill>
            </a:endParaRPr>
          </a:p>
          <a:p>
            <a:pPr marL="0" indent="0">
              <a:buNone/>
            </a:pPr>
            <a:endParaRPr lang="en-US" sz="2000" b="0" dirty="0">
              <a:solidFill>
                <a:schemeClr val="accent5"/>
              </a:solidFill>
            </a:endParaRPr>
          </a:p>
          <a:p>
            <a:pPr marL="0" indent="0">
              <a:buNone/>
            </a:pPr>
            <a:endParaRPr lang="en-US" sz="2000" b="0" dirty="0">
              <a:solidFill>
                <a:schemeClr val="accent5"/>
              </a:solidFill>
            </a:endParaRPr>
          </a:p>
          <a:p>
            <a:pPr marL="0" indent="0">
              <a:buNone/>
            </a:pPr>
            <a:endParaRPr lang="en-US" sz="2000" b="0" dirty="0">
              <a:solidFill>
                <a:schemeClr val="accent5"/>
              </a:solidFill>
            </a:endParaRPr>
          </a:p>
        </p:txBody>
      </p:sp>
      <p:sp>
        <p:nvSpPr>
          <p:cNvPr id="153" name="Freeform: Shape 152" descr="Droplet icon">
            <a:extLst>
              <a:ext uri="{FF2B5EF4-FFF2-40B4-BE49-F238E27FC236}">
                <a16:creationId xmlns:a16="http://schemas.microsoft.com/office/drawing/2014/main" id="{43908FDC-92D5-45F0-8C1B-1A2C466497A9}"/>
              </a:ext>
            </a:extLst>
          </p:cNvPr>
          <p:cNvSpPr/>
          <p:nvPr/>
        </p:nvSpPr>
        <p:spPr>
          <a:xfrm>
            <a:off x="792607" y="1975008"/>
            <a:ext cx="1369414" cy="1369414"/>
          </a:xfrm>
          <a:custGeom>
            <a:avLst/>
            <a:gdLst>
              <a:gd name="connsiteX0" fmla="*/ 606948 w 1369414"/>
              <a:gd name="connsiteY0" fmla="*/ 441261 h 1369414"/>
              <a:gd name="connsiteX1" fmla="*/ 406715 w 1369414"/>
              <a:gd name="connsiteY1" fmla="*/ 849736 h 1369414"/>
              <a:gd name="connsiteX2" fmla="*/ 606948 w 1369414"/>
              <a:gd name="connsiteY2" fmla="*/ 1049969 h 1369414"/>
              <a:gd name="connsiteX3" fmla="*/ 807181 w 1369414"/>
              <a:gd name="connsiteY3" fmla="*/ 849736 h 1369414"/>
              <a:gd name="connsiteX4" fmla="*/ 606948 w 1369414"/>
              <a:gd name="connsiteY4" fmla="*/ 441261 h 1369414"/>
              <a:gd name="connsiteX5" fmla="*/ 956974 w 1369414"/>
              <a:gd name="connsiteY5" fmla="*/ 307656 h 1369414"/>
              <a:gd name="connsiteX6" fmla="*/ 827323 w 1369414"/>
              <a:gd name="connsiteY6" fmla="*/ 572143 h 1369414"/>
              <a:gd name="connsiteX7" fmla="*/ 956974 w 1369414"/>
              <a:gd name="connsiteY7" fmla="*/ 701794 h 1369414"/>
              <a:gd name="connsiteX8" fmla="*/ 1086624 w 1369414"/>
              <a:gd name="connsiteY8" fmla="*/ 572143 h 1369414"/>
              <a:gd name="connsiteX9" fmla="*/ 956974 w 1369414"/>
              <a:gd name="connsiteY9" fmla="*/ 307656 h 1369414"/>
              <a:gd name="connsiteX10" fmla="*/ 684707 w 1369414"/>
              <a:gd name="connsiteY10" fmla="*/ 0 h 1369414"/>
              <a:gd name="connsiteX11" fmla="*/ 1369414 w 1369414"/>
              <a:gd name="connsiteY11" fmla="*/ 684707 h 1369414"/>
              <a:gd name="connsiteX12" fmla="*/ 684707 w 1369414"/>
              <a:gd name="connsiteY12" fmla="*/ 1369414 h 1369414"/>
              <a:gd name="connsiteX13" fmla="*/ 0 w 1369414"/>
              <a:gd name="connsiteY13" fmla="*/ 684707 h 1369414"/>
              <a:gd name="connsiteX14" fmla="*/ 684707 w 1369414"/>
              <a:gd name="connsiteY14" fmla="*/ 0 h 13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9414" h="1369414">
                <a:moveTo>
                  <a:pt x="606948" y="441261"/>
                </a:moveTo>
                <a:cubicBezTo>
                  <a:pt x="606948" y="441261"/>
                  <a:pt x="406715" y="723189"/>
                  <a:pt x="406715" y="849736"/>
                </a:cubicBezTo>
                <a:cubicBezTo>
                  <a:pt x="406715" y="960264"/>
                  <a:pt x="496419" y="1049969"/>
                  <a:pt x="606948" y="1049969"/>
                </a:cubicBezTo>
                <a:cubicBezTo>
                  <a:pt x="717477" y="1049969"/>
                  <a:pt x="807181" y="960264"/>
                  <a:pt x="807181" y="849736"/>
                </a:cubicBezTo>
                <a:cubicBezTo>
                  <a:pt x="807181" y="722388"/>
                  <a:pt x="606948" y="441261"/>
                  <a:pt x="606948" y="441261"/>
                </a:cubicBezTo>
                <a:close/>
                <a:moveTo>
                  <a:pt x="956974" y="307656"/>
                </a:moveTo>
                <a:cubicBezTo>
                  <a:pt x="956974" y="307656"/>
                  <a:pt x="827323" y="490204"/>
                  <a:pt x="827323" y="572143"/>
                </a:cubicBezTo>
                <a:cubicBezTo>
                  <a:pt x="827323" y="643710"/>
                  <a:pt x="885406" y="701794"/>
                  <a:pt x="956974" y="701794"/>
                </a:cubicBezTo>
                <a:cubicBezTo>
                  <a:pt x="1028541" y="701794"/>
                  <a:pt x="1086624" y="643710"/>
                  <a:pt x="1086624" y="572143"/>
                </a:cubicBezTo>
                <a:cubicBezTo>
                  <a:pt x="1086624" y="489685"/>
                  <a:pt x="956974" y="307656"/>
                  <a:pt x="956974" y="307656"/>
                </a:cubicBezTo>
                <a:close/>
                <a:moveTo>
                  <a:pt x="684707" y="0"/>
                </a:moveTo>
                <a:cubicBezTo>
                  <a:pt x="1062860" y="0"/>
                  <a:pt x="1369414" y="306554"/>
                  <a:pt x="1369414" y="684707"/>
                </a:cubicBezTo>
                <a:cubicBezTo>
                  <a:pt x="1369414" y="1062860"/>
                  <a:pt x="1062860" y="1369414"/>
                  <a:pt x="684707" y="1369414"/>
                </a:cubicBezTo>
                <a:cubicBezTo>
                  <a:pt x="306554" y="1369414"/>
                  <a:pt x="0" y="1062860"/>
                  <a:pt x="0" y="684707"/>
                </a:cubicBezTo>
                <a:cubicBezTo>
                  <a:pt x="0" y="306554"/>
                  <a:pt x="306554" y="0"/>
                  <a:pt x="684707" y="0"/>
                </a:cubicBezTo>
                <a:close/>
              </a:path>
            </a:pathLst>
          </a:custGeom>
          <a:solidFill>
            <a:schemeClr val="tx1"/>
          </a:solidFill>
          <a:ln w="7938"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F022BE09-CC02-499C-BE8E-2EDE4A94EBE9}"/>
              </a:ext>
            </a:extLst>
          </p:cNvPr>
          <p:cNvSpPr txBox="1"/>
          <p:nvPr/>
        </p:nvSpPr>
        <p:spPr>
          <a:xfrm>
            <a:off x="407968" y="3379090"/>
            <a:ext cx="2170706" cy="338554"/>
          </a:xfrm>
          <a:prstGeom prst="rect">
            <a:avLst/>
          </a:prstGeom>
          <a:noFill/>
        </p:spPr>
        <p:txBody>
          <a:bodyPr wrap="square" rtlCol="0">
            <a:spAutoFit/>
          </a:bodyPr>
          <a:lstStyle/>
          <a:p>
            <a:pPr algn="ctr"/>
            <a:r>
              <a:rPr lang="en-US" sz="1600" dirty="0">
                <a:solidFill>
                  <a:schemeClr val="accent5"/>
                </a:solidFill>
                <a:latin typeface="Calibri" panose="020F0502020204030204" pitchFamily="34" charset="0"/>
              </a:rPr>
              <a:t>Vaginal discharge</a:t>
            </a:r>
          </a:p>
        </p:txBody>
      </p:sp>
      <p:sp>
        <p:nvSpPr>
          <p:cNvPr id="16" name="TextBox 15">
            <a:extLst>
              <a:ext uri="{FF2B5EF4-FFF2-40B4-BE49-F238E27FC236}">
                <a16:creationId xmlns:a16="http://schemas.microsoft.com/office/drawing/2014/main" id="{8EC70873-D6F0-4CF7-A58D-3B36005927FA}"/>
              </a:ext>
            </a:extLst>
          </p:cNvPr>
          <p:cNvSpPr txBox="1"/>
          <p:nvPr/>
        </p:nvSpPr>
        <p:spPr>
          <a:xfrm>
            <a:off x="422922" y="3644013"/>
            <a:ext cx="2170706" cy="338554"/>
          </a:xfrm>
          <a:prstGeom prst="rect">
            <a:avLst/>
          </a:prstGeom>
          <a:noFill/>
        </p:spPr>
        <p:txBody>
          <a:bodyPr wrap="square" rtlCol="0">
            <a:spAutoFit/>
          </a:bodyPr>
          <a:lstStyle/>
          <a:p>
            <a:pPr algn="ctr"/>
            <a:r>
              <a:rPr lang="en-US" sz="1600" dirty="0">
                <a:solidFill>
                  <a:schemeClr val="accent5"/>
                </a:solidFill>
                <a:latin typeface="Calibri" panose="020F0502020204030204" pitchFamily="34" charset="0"/>
              </a:rPr>
              <a:t>Vaginal spotting</a:t>
            </a:r>
          </a:p>
        </p:txBody>
      </p:sp>
      <p:sp>
        <p:nvSpPr>
          <p:cNvPr id="152" name="Freeform: Shape 151" descr="Toilet icon">
            <a:extLst>
              <a:ext uri="{FF2B5EF4-FFF2-40B4-BE49-F238E27FC236}">
                <a16:creationId xmlns:a16="http://schemas.microsoft.com/office/drawing/2014/main" id="{3047AF96-C065-4CA3-A55A-554F36A917EA}"/>
              </a:ext>
            </a:extLst>
          </p:cNvPr>
          <p:cNvSpPr/>
          <p:nvPr/>
        </p:nvSpPr>
        <p:spPr>
          <a:xfrm>
            <a:off x="2855731" y="1975009"/>
            <a:ext cx="1369414" cy="1369414"/>
          </a:xfrm>
          <a:custGeom>
            <a:avLst/>
            <a:gdLst>
              <a:gd name="connsiteX0" fmla="*/ 507086 w 1369414"/>
              <a:gd name="connsiteY0" fmla="*/ 756952 h 1369414"/>
              <a:gd name="connsiteX1" fmla="*/ 611861 w 1369414"/>
              <a:gd name="connsiteY1" fmla="*/ 909923 h 1369414"/>
              <a:gd name="connsiteX2" fmla="*/ 611861 w 1369414"/>
              <a:gd name="connsiteY2" fmla="*/ 1080802 h 1369414"/>
              <a:gd name="connsiteX3" fmla="*/ 783311 w 1369414"/>
              <a:gd name="connsiteY3" fmla="*/ 1080802 h 1369414"/>
              <a:gd name="connsiteX4" fmla="*/ 783311 w 1369414"/>
              <a:gd name="connsiteY4" fmla="*/ 909923 h 1369414"/>
              <a:gd name="connsiteX5" fmla="*/ 888086 w 1369414"/>
              <a:gd name="connsiteY5" fmla="*/ 756952 h 1369414"/>
              <a:gd name="connsiteX6" fmla="*/ 697586 w 1369414"/>
              <a:gd name="connsiteY6" fmla="*/ 337852 h 1369414"/>
              <a:gd name="connsiteX7" fmla="*/ 573761 w 1369414"/>
              <a:gd name="connsiteY7" fmla="*/ 528352 h 1369414"/>
              <a:gd name="connsiteX8" fmla="*/ 623577 w 1369414"/>
              <a:gd name="connsiteY8" fmla="*/ 680752 h 1369414"/>
              <a:gd name="connsiteX9" fmla="*/ 576904 w 1369414"/>
              <a:gd name="connsiteY9" fmla="*/ 680752 h 1369414"/>
              <a:gd name="connsiteX10" fmla="*/ 535661 w 1369414"/>
              <a:gd name="connsiteY10" fmla="*/ 528352 h 1369414"/>
              <a:gd name="connsiteX11" fmla="*/ 590620 w 1369414"/>
              <a:gd name="connsiteY11" fmla="*/ 356902 h 1369414"/>
              <a:gd name="connsiteX12" fmla="*/ 478511 w 1369414"/>
              <a:gd name="connsiteY12" fmla="*/ 356902 h 1369414"/>
              <a:gd name="connsiteX13" fmla="*/ 459461 w 1369414"/>
              <a:gd name="connsiteY13" fmla="*/ 375952 h 1369414"/>
              <a:gd name="connsiteX14" fmla="*/ 459461 w 1369414"/>
              <a:gd name="connsiteY14" fmla="*/ 395002 h 1369414"/>
              <a:gd name="connsiteX15" fmla="*/ 478511 w 1369414"/>
              <a:gd name="connsiteY15" fmla="*/ 414052 h 1369414"/>
              <a:gd name="connsiteX16" fmla="*/ 488893 w 1369414"/>
              <a:gd name="connsiteY16" fmla="*/ 414052 h 1369414"/>
              <a:gd name="connsiteX17" fmla="*/ 507086 w 1369414"/>
              <a:gd name="connsiteY17" fmla="*/ 614077 h 1369414"/>
              <a:gd name="connsiteX18" fmla="*/ 576904 w 1369414"/>
              <a:gd name="connsiteY18" fmla="*/ 680752 h 1369414"/>
              <a:gd name="connsiteX19" fmla="*/ 497561 w 1369414"/>
              <a:gd name="connsiteY19" fmla="*/ 680752 h 1369414"/>
              <a:gd name="connsiteX20" fmla="*/ 478511 w 1369414"/>
              <a:gd name="connsiteY20" fmla="*/ 699802 h 1369414"/>
              <a:gd name="connsiteX21" fmla="*/ 497561 w 1369414"/>
              <a:gd name="connsiteY21" fmla="*/ 718852 h 1369414"/>
              <a:gd name="connsiteX22" fmla="*/ 897611 w 1369414"/>
              <a:gd name="connsiteY22" fmla="*/ 718852 h 1369414"/>
              <a:gd name="connsiteX23" fmla="*/ 916661 w 1369414"/>
              <a:gd name="connsiteY23" fmla="*/ 699802 h 1369414"/>
              <a:gd name="connsiteX24" fmla="*/ 897611 w 1369414"/>
              <a:gd name="connsiteY24" fmla="*/ 680752 h 1369414"/>
              <a:gd name="connsiteX25" fmla="*/ 818267 w 1369414"/>
              <a:gd name="connsiteY25" fmla="*/ 680752 h 1369414"/>
              <a:gd name="connsiteX26" fmla="*/ 888085 w 1369414"/>
              <a:gd name="connsiteY26" fmla="*/ 614077 h 1369414"/>
              <a:gd name="connsiteX27" fmla="*/ 906278 w 1369414"/>
              <a:gd name="connsiteY27" fmla="*/ 414052 h 1369414"/>
              <a:gd name="connsiteX28" fmla="*/ 916660 w 1369414"/>
              <a:gd name="connsiteY28" fmla="*/ 414052 h 1369414"/>
              <a:gd name="connsiteX29" fmla="*/ 935710 w 1369414"/>
              <a:gd name="connsiteY29" fmla="*/ 395002 h 1369414"/>
              <a:gd name="connsiteX30" fmla="*/ 935710 w 1369414"/>
              <a:gd name="connsiteY30" fmla="*/ 375952 h 1369414"/>
              <a:gd name="connsiteX31" fmla="*/ 916660 w 1369414"/>
              <a:gd name="connsiteY31" fmla="*/ 356902 h 1369414"/>
              <a:gd name="connsiteX32" fmla="*/ 804551 w 1369414"/>
              <a:gd name="connsiteY32" fmla="*/ 356902 h 1369414"/>
              <a:gd name="connsiteX33" fmla="*/ 859510 w 1369414"/>
              <a:gd name="connsiteY33" fmla="*/ 528352 h 1369414"/>
              <a:gd name="connsiteX34" fmla="*/ 818267 w 1369414"/>
              <a:gd name="connsiteY34" fmla="*/ 680752 h 1369414"/>
              <a:gd name="connsiteX35" fmla="*/ 771595 w 1369414"/>
              <a:gd name="connsiteY35" fmla="*/ 680752 h 1369414"/>
              <a:gd name="connsiteX36" fmla="*/ 821411 w 1369414"/>
              <a:gd name="connsiteY36" fmla="*/ 528352 h 1369414"/>
              <a:gd name="connsiteX37" fmla="*/ 697586 w 1369414"/>
              <a:gd name="connsiteY37" fmla="*/ 337852 h 1369414"/>
              <a:gd name="connsiteX38" fmla="*/ 684707 w 1369414"/>
              <a:gd name="connsiteY38" fmla="*/ 0 h 1369414"/>
              <a:gd name="connsiteX39" fmla="*/ 1369414 w 1369414"/>
              <a:gd name="connsiteY39" fmla="*/ 684707 h 1369414"/>
              <a:gd name="connsiteX40" fmla="*/ 684707 w 1369414"/>
              <a:gd name="connsiteY40" fmla="*/ 1369414 h 1369414"/>
              <a:gd name="connsiteX41" fmla="*/ 0 w 1369414"/>
              <a:gd name="connsiteY41" fmla="*/ 684707 h 1369414"/>
              <a:gd name="connsiteX42" fmla="*/ 684707 w 1369414"/>
              <a:gd name="connsiteY42" fmla="*/ 0 h 13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9414" h="1369414">
                <a:moveTo>
                  <a:pt x="507086" y="756952"/>
                </a:moveTo>
                <a:cubicBezTo>
                  <a:pt x="507086" y="823627"/>
                  <a:pt x="549758" y="881634"/>
                  <a:pt x="611861" y="909923"/>
                </a:cubicBezTo>
                <a:lnTo>
                  <a:pt x="611861" y="1080802"/>
                </a:lnTo>
                <a:lnTo>
                  <a:pt x="783311" y="1080802"/>
                </a:lnTo>
                <a:lnTo>
                  <a:pt x="783311" y="909923"/>
                </a:lnTo>
                <a:cubicBezTo>
                  <a:pt x="845414" y="881634"/>
                  <a:pt x="888086" y="823627"/>
                  <a:pt x="888086" y="756952"/>
                </a:cubicBezTo>
                <a:close/>
                <a:moveTo>
                  <a:pt x="697586" y="337852"/>
                </a:moveTo>
                <a:cubicBezTo>
                  <a:pt x="629292" y="337852"/>
                  <a:pt x="573761" y="423577"/>
                  <a:pt x="573761" y="528352"/>
                </a:cubicBezTo>
                <a:cubicBezTo>
                  <a:pt x="573761" y="590741"/>
                  <a:pt x="593383" y="645986"/>
                  <a:pt x="623577" y="680752"/>
                </a:cubicBezTo>
                <a:lnTo>
                  <a:pt x="576904" y="680752"/>
                </a:lnTo>
                <a:cubicBezTo>
                  <a:pt x="549117" y="634833"/>
                  <a:pt x="534824" y="582017"/>
                  <a:pt x="535661" y="528352"/>
                </a:cubicBezTo>
                <a:cubicBezTo>
                  <a:pt x="535661" y="460153"/>
                  <a:pt x="556997" y="398812"/>
                  <a:pt x="590620" y="356902"/>
                </a:cubicBezTo>
                <a:lnTo>
                  <a:pt x="478511" y="356902"/>
                </a:lnTo>
                <a:cubicBezTo>
                  <a:pt x="467990" y="356902"/>
                  <a:pt x="459461" y="365431"/>
                  <a:pt x="459461" y="375952"/>
                </a:cubicBezTo>
                <a:lnTo>
                  <a:pt x="459461" y="395002"/>
                </a:lnTo>
                <a:cubicBezTo>
                  <a:pt x="459461" y="405523"/>
                  <a:pt x="467990" y="414052"/>
                  <a:pt x="478511" y="414052"/>
                </a:cubicBezTo>
                <a:lnTo>
                  <a:pt x="488893" y="414052"/>
                </a:lnTo>
                <a:lnTo>
                  <a:pt x="507086" y="614077"/>
                </a:lnTo>
                <a:cubicBezTo>
                  <a:pt x="510610" y="641414"/>
                  <a:pt x="525088" y="677704"/>
                  <a:pt x="576904" y="680752"/>
                </a:cubicBezTo>
                <a:lnTo>
                  <a:pt x="497561" y="680752"/>
                </a:lnTo>
                <a:cubicBezTo>
                  <a:pt x="487040" y="680752"/>
                  <a:pt x="478511" y="689281"/>
                  <a:pt x="478511" y="699802"/>
                </a:cubicBezTo>
                <a:cubicBezTo>
                  <a:pt x="478511" y="710323"/>
                  <a:pt x="487040" y="718852"/>
                  <a:pt x="497561" y="718852"/>
                </a:cubicBezTo>
                <a:lnTo>
                  <a:pt x="897611" y="718852"/>
                </a:lnTo>
                <a:cubicBezTo>
                  <a:pt x="908132" y="718852"/>
                  <a:pt x="916661" y="710323"/>
                  <a:pt x="916661" y="699802"/>
                </a:cubicBezTo>
                <a:cubicBezTo>
                  <a:pt x="916661" y="689281"/>
                  <a:pt x="908132" y="680752"/>
                  <a:pt x="897611" y="680752"/>
                </a:cubicBezTo>
                <a:lnTo>
                  <a:pt x="818267" y="680752"/>
                </a:lnTo>
                <a:cubicBezTo>
                  <a:pt x="870083" y="677990"/>
                  <a:pt x="884942" y="641700"/>
                  <a:pt x="888085" y="614077"/>
                </a:cubicBezTo>
                <a:lnTo>
                  <a:pt x="906278" y="414052"/>
                </a:lnTo>
                <a:lnTo>
                  <a:pt x="916660" y="414052"/>
                </a:lnTo>
                <a:cubicBezTo>
                  <a:pt x="927182" y="414052"/>
                  <a:pt x="935710" y="405523"/>
                  <a:pt x="935710" y="395002"/>
                </a:cubicBezTo>
                <a:lnTo>
                  <a:pt x="935710" y="375952"/>
                </a:lnTo>
                <a:cubicBezTo>
                  <a:pt x="935710" y="365431"/>
                  <a:pt x="927182" y="356902"/>
                  <a:pt x="916660" y="356902"/>
                </a:cubicBezTo>
                <a:lnTo>
                  <a:pt x="804551" y="356902"/>
                </a:lnTo>
                <a:cubicBezTo>
                  <a:pt x="838174" y="398812"/>
                  <a:pt x="859510" y="460153"/>
                  <a:pt x="859510" y="528352"/>
                </a:cubicBezTo>
                <a:cubicBezTo>
                  <a:pt x="860347" y="582017"/>
                  <a:pt x="846054" y="634833"/>
                  <a:pt x="818267" y="680752"/>
                </a:cubicBezTo>
                <a:lnTo>
                  <a:pt x="771595" y="680752"/>
                </a:lnTo>
                <a:cubicBezTo>
                  <a:pt x="801790" y="645986"/>
                  <a:pt x="821411" y="590741"/>
                  <a:pt x="821411" y="528352"/>
                </a:cubicBezTo>
                <a:cubicBezTo>
                  <a:pt x="821411" y="423577"/>
                  <a:pt x="765880" y="337852"/>
                  <a:pt x="697586" y="337852"/>
                </a:cubicBezTo>
                <a:close/>
                <a:moveTo>
                  <a:pt x="684707" y="0"/>
                </a:moveTo>
                <a:cubicBezTo>
                  <a:pt x="1062860" y="0"/>
                  <a:pt x="1369414" y="306554"/>
                  <a:pt x="1369414" y="684707"/>
                </a:cubicBezTo>
                <a:cubicBezTo>
                  <a:pt x="1369414" y="1062860"/>
                  <a:pt x="1062860" y="1369414"/>
                  <a:pt x="684707" y="1369414"/>
                </a:cubicBezTo>
                <a:cubicBezTo>
                  <a:pt x="306554" y="1369414"/>
                  <a:pt x="0" y="1062860"/>
                  <a:pt x="0" y="684707"/>
                </a:cubicBezTo>
                <a:cubicBezTo>
                  <a:pt x="0" y="306554"/>
                  <a:pt x="306554" y="0"/>
                  <a:pt x="684707" y="0"/>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8EC70873-D6F0-4CF7-A58D-3B36005927FA}"/>
              </a:ext>
            </a:extLst>
          </p:cNvPr>
          <p:cNvSpPr txBox="1"/>
          <p:nvPr/>
        </p:nvSpPr>
        <p:spPr>
          <a:xfrm>
            <a:off x="2830634" y="3379090"/>
            <a:ext cx="1509162" cy="584775"/>
          </a:xfrm>
          <a:prstGeom prst="rect">
            <a:avLst/>
          </a:prstGeom>
          <a:noFill/>
        </p:spPr>
        <p:txBody>
          <a:bodyPr wrap="square" rtlCol="0">
            <a:spAutoFit/>
          </a:bodyPr>
          <a:lstStyle/>
          <a:p>
            <a:pPr algn="ctr"/>
            <a:r>
              <a:rPr lang="en-US" sz="1600" dirty="0">
                <a:solidFill>
                  <a:schemeClr val="accent5"/>
                </a:solidFill>
                <a:latin typeface="Calibri" panose="020F0502020204030204" pitchFamily="34" charset="0"/>
              </a:rPr>
              <a:t>Painful urination</a:t>
            </a:r>
          </a:p>
        </p:txBody>
      </p:sp>
      <p:sp>
        <p:nvSpPr>
          <p:cNvPr id="151" name="Freeform: Shape 150" descr="Couple in bed icon">
            <a:extLst>
              <a:ext uri="{FF2B5EF4-FFF2-40B4-BE49-F238E27FC236}">
                <a16:creationId xmlns:a16="http://schemas.microsoft.com/office/drawing/2014/main" id="{459119E1-4EC9-43BE-A6C1-8D6A1646F7EB}"/>
              </a:ext>
            </a:extLst>
          </p:cNvPr>
          <p:cNvSpPr/>
          <p:nvPr/>
        </p:nvSpPr>
        <p:spPr>
          <a:xfrm>
            <a:off x="4918854" y="1975008"/>
            <a:ext cx="1369414" cy="1369414"/>
          </a:xfrm>
          <a:custGeom>
            <a:avLst/>
            <a:gdLst>
              <a:gd name="connsiteX0" fmla="*/ 689343 w 1369414"/>
              <a:gd name="connsiteY0" fmla="*/ 662817 h 1369414"/>
              <a:gd name="connsiteX1" fmla="*/ 628829 w 1369414"/>
              <a:gd name="connsiteY1" fmla="*/ 702928 h 1369414"/>
              <a:gd name="connsiteX2" fmla="*/ 626481 w 1369414"/>
              <a:gd name="connsiteY2" fmla="*/ 714560 h 1369414"/>
              <a:gd name="connsiteX3" fmla="*/ 671811 w 1369414"/>
              <a:gd name="connsiteY3" fmla="*/ 714560 h 1369414"/>
              <a:gd name="connsiteX4" fmla="*/ 853546 w 1369414"/>
              <a:gd name="connsiteY4" fmla="*/ 714560 h 1369414"/>
              <a:gd name="connsiteX5" fmla="*/ 851197 w 1369414"/>
              <a:gd name="connsiteY5" fmla="*/ 702928 h 1369414"/>
              <a:gd name="connsiteX6" fmla="*/ 790683 w 1369414"/>
              <a:gd name="connsiteY6" fmla="*/ 662817 h 1369414"/>
              <a:gd name="connsiteX7" fmla="*/ 708183 w 1369414"/>
              <a:gd name="connsiteY7" fmla="*/ 662817 h 1369414"/>
              <a:gd name="connsiteX8" fmla="*/ 905761 w 1369414"/>
              <a:gd name="connsiteY8" fmla="*/ 584654 h 1369414"/>
              <a:gd name="connsiteX9" fmla="*/ 907452 w 1369414"/>
              <a:gd name="connsiteY9" fmla="*/ 610467 h 1369414"/>
              <a:gd name="connsiteX10" fmla="*/ 801488 w 1369414"/>
              <a:gd name="connsiteY10" fmla="*/ 600633 h 1369414"/>
              <a:gd name="connsiteX11" fmla="*/ 943750 w 1369414"/>
              <a:gd name="connsiteY11" fmla="*/ 643163 h 1369414"/>
              <a:gd name="connsiteX12" fmla="*/ 942060 w 1369414"/>
              <a:gd name="connsiteY12" fmla="*/ 617350 h 1369414"/>
              <a:gd name="connsiteX13" fmla="*/ 1035964 w 1369414"/>
              <a:gd name="connsiteY13" fmla="*/ 627334 h 1369414"/>
              <a:gd name="connsiteX14" fmla="*/ 1033462 w 1369414"/>
              <a:gd name="connsiteY14" fmla="*/ 589130 h 1369414"/>
              <a:gd name="connsiteX15" fmla="*/ 440660 w 1369414"/>
              <a:gd name="connsiteY15" fmla="*/ 542705 h 1369414"/>
              <a:gd name="connsiteX16" fmla="*/ 406416 w 1369414"/>
              <a:gd name="connsiteY16" fmla="*/ 564498 h 1369414"/>
              <a:gd name="connsiteX17" fmla="*/ 381251 w 1369414"/>
              <a:gd name="connsiteY17" fmla="*/ 600399 h 1369414"/>
              <a:gd name="connsiteX18" fmla="*/ 381251 w 1369414"/>
              <a:gd name="connsiteY18" fmla="*/ 714557 h 1369414"/>
              <a:gd name="connsiteX19" fmla="*/ 580916 w 1369414"/>
              <a:gd name="connsiteY19" fmla="*/ 714557 h 1369414"/>
              <a:gd name="connsiteX20" fmla="*/ 577936 w 1369414"/>
              <a:gd name="connsiteY20" fmla="*/ 707656 h 1369414"/>
              <a:gd name="connsiteX21" fmla="*/ 568845 w 1369414"/>
              <a:gd name="connsiteY21" fmla="*/ 676644 h 1369414"/>
              <a:gd name="connsiteX22" fmla="*/ 538460 w 1369414"/>
              <a:gd name="connsiteY22" fmla="*/ 693691 h 1369414"/>
              <a:gd name="connsiteX23" fmla="*/ 473966 w 1369414"/>
              <a:gd name="connsiteY23" fmla="*/ 674499 h 1369414"/>
              <a:gd name="connsiteX24" fmla="*/ 493159 w 1369414"/>
              <a:gd name="connsiteY24" fmla="*/ 610005 h 1369414"/>
              <a:gd name="connsiteX25" fmla="*/ 532982 w 1369414"/>
              <a:gd name="connsiteY25" fmla="*/ 588448 h 1369414"/>
              <a:gd name="connsiteX26" fmla="*/ 480285 w 1369414"/>
              <a:gd name="connsiteY26" fmla="*/ 551510 h 1369414"/>
              <a:gd name="connsiteX27" fmla="*/ 440660 w 1369414"/>
              <a:gd name="connsiteY27" fmla="*/ 542705 h 1369414"/>
              <a:gd name="connsiteX28" fmla="*/ 633993 w 1369414"/>
              <a:gd name="connsiteY28" fmla="*/ 443623 h 1369414"/>
              <a:gd name="connsiteX29" fmla="*/ 581157 w 1369414"/>
              <a:gd name="connsiteY29" fmla="*/ 496459 h 1369414"/>
              <a:gd name="connsiteX30" fmla="*/ 576819 w 1369414"/>
              <a:gd name="connsiteY30" fmla="*/ 544396 h 1369414"/>
              <a:gd name="connsiteX31" fmla="*/ 572108 w 1369414"/>
              <a:gd name="connsiteY31" fmla="*/ 576078 h 1369414"/>
              <a:gd name="connsiteX32" fmla="*/ 498133 w 1369414"/>
              <a:gd name="connsiteY32" fmla="*/ 616123 h 1369414"/>
              <a:gd name="connsiteX33" fmla="*/ 482085 w 1369414"/>
              <a:gd name="connsiteY33" fmla="*/ 670051 h 1369414"/>
              <a:gd name="connsiteX34" fmla="*/ 536013 w 1369414"/>
              <a:gd name="connsiteY34" fmla="*/ 686098 h 1369414"/>
              <a:gd name="connsiteX35" fmla="*/ 613470 w 1369414"/>
              <a:gd name="connsiteY35" fmla="*/ 638561 h 1369414"/>
              <a:gd name="connsiteX36" fmla="*/ 581157 w 1369414"/>
              <a:gd name="connsiteY36" fmla="*/ 684122 h 1369414"/>
              <a:gd name="connsiteX37" fmla="*/ 585309 w 1369414"/>
              <a:gd name="connsiteY37" fmla="*/ 704688 h 1369414"/>
              <a:gd name="connsiteX38" fmla="*/ 591964 w 1369414"/>
              <a:gd name="connsiteY38" fmla="*/ 714559 h 1369414"/>
              <a:gd name="connsiteX39" fmla="*/ 626480 w 1369414"/>
              <a:gd name="connsiteY39" fmla="*/ 714559 h 1369414"/>
              <a:gd name="connsiteX40" fmla="*/ 628828 w 1369414"/>
              <a:gd name="connsiteY40" fmla="*/ 702927 h 1369414"/>
              <a:gd name="connsiteX41" fmla="*/ 689342 w 1369414"/>
              <a:gd name="connsiteY41" fmla="*/ 662816 h 1369414"/>
              <a:gd name="connsiteX42" fmla="*/ 708182 w 1369414"/>
              <a:gd name="connsiteY42" fmla="*/ 662816 h 1369414"/>
              <a:gd name="connsiteX43" fmla="*/ 709790 w 1369414"/>
              <a:gd name="connsiteY43" fmla="*/ 654811 h 1369414"/>
              <a:gd name="connsiteX44" fmla="*/ 686829 w 1369414"/>
              <a:gd name="connsiteY44" fmla="*/ 496459 h 1369414"/>
              <a:gd name="connsiteX45" fmla="*/ 633993 w 1369414"/>
              <a:gd name="connsiteY45" fmla="*/ 443623 h 1369414"/>
              <a:gd name="connsiteX46" fmla="*/ 336961 w 1369414"/>
              <a:gd name="connsiteY46" fmla="*/ 395870 h 1369414"/>
              <a:gd name="connsiteX47" fmla="*/ 300933 w 1369414"/>
              <a:gd name="connsiteY47" fmla="*/ 431899 h 1369414"/>
              <a:gd name="connsiteX48" fmla="*/ 300933 w 1369414"/>
              <a:gd name="connsiteY48" fmla="*/ 972326 h 1369414"/>
              <a:gd name="connsiteX49" fmla="*/ 372989 w 1369414"/>
              <a:gd name="connsiteY49" fmla="*/ 972326 h 1369414"/>
              <a:gd name="connsiteX50" fmla="*/ 372989 w 1369414"/>
              <a:gd name="connsiteY50" fmla="*/ 858037 h 1369414"/>
              <a:gd name="connsiteX51" fmla="*/ 1063741 w 1369414"/>
              <a:gd name="connsiteY51" fmla="*/ 858037 h 1369414"/>
              <a:gd name="connsiteX52" fmla="*/ 1063741 w 1369414"/>
              <a:gd name="connsiteY52" fmla="*/ 972344 h 1369414"/>
              <a:gd name="connsiteX53" fmla="*/ 1135797 w 1369414"/>
              <a:gd name="connsiteY53" fmla="*/ 972344 h 1369414"/>
              <a:gd name="connsiteX54" fmla="*/ 1135797 w 1369414"/>
              <a:gd name="connsiteY54" fmla="*/ 670247 h 1369414"/>
              <a:gd name="connsiteX55" fmla="*/ 1099769 w 1369414"/>
              <a:gd name="connsiteY55" fmla="*/ 624000 h 1369414"/>
              <a:gd name="connsiteX56" fmla="*/ 1063741 w 1369414"/>
              <a:gd name="connsiteY56" fmla="*/ 670247 h 1369414"/>
              <a:gd name="connsiteX57" fmla="*/ 1063741 w 1369414"/>
              <a:gd name="connsiteY57" fmla="*/ 724065 h 1369414"/>
              <a:gd name="connsiteX58" fmla="*/ 372989 w 1369414"/>
              <a:gd name="connsiteY58" fmla="*/ 724065 h 1369414"/>
              <a:gd name="connsiteX59" fmla="*/ 372989 w 1369414"/>
              <a:gd name="connsiteY59" fmla="*/ 431899 h 1369414"/>
              <a:gd name="connsiteX60" fmla="*/ 336961 w 1369414"/>
              <a:gd name="connsiteY60" fmla="*/ 395870 h 1369414"/>
              <a:gd name="connsiteX61" fmla="*/ 464209 w 1369414"/>
              <a:gd name="connsiteY61" fmla="*/ 378315 h 1369414"/>
              <a:gd name="connsiteX62" fmla="*/ 391169 w 1369414"/>
              <a:gd name="connsiteY62" fmla="*/ 451355 h 1369414"/>
              <a:gd name="connsiteX63" fmla="*/ 464209 w 1369414"/>
              <a:gd name="connsiteY63" fmla="*/ 524394 h 1369414"/>
              <a:gd name="connsiteX64" fmla="*/ 537248 w 1369414"/>
              <a:gd name="connsiteY64" fmla="*/ 451355 h 1369414"/>
              <a:gd name="connsiteX65" fmla="*/ 464209 w 1369414"/>
              <a:gd name="connsiteY65" fmla="*/ 378315 h 1369414"/>
              <a:gd name="connsiteX66" fmla="*/ 951175 w 1369414"/>
              <a:gd name="connsiteY66" fmla="*/ 373918 h 1369414"/>
              <a:gd name="connsiteX67" fmla="*/ 834758 w 1369414"/>
              <a:gd name="connsiteY67" fmla="*/ 475645 h 1369414"/>
              <a:gd name="connsiteX68" fmla="*/ 857611 w 1369414"/>
              <a:gd name="connsiteY68" fmla="*/ 497030 h 1369414"/>
              <a:gd name="connsiteX69" fmla="*/ 755946 w 1369414"/>
              <a:gd name="connsiteY69" fmla="*/ 576038 h 1369414"/>
              <a:gd name="connsiteX70" fmla="*/ 916707 w 1369414"/>
              <a:gd name="connsiteY70" fmla="*/ 495849 h 1369414"/>
              <a:gd name="connsiteX71" fmla="*/ 893853 w 1369414"/>
              <a:gd name="connsiteY71" fmla="*/ 474465 h 1369414"/>
              <a:gd name="connsiteX72" fmla="*/ 984998 w 1369414"/>
              <a:gd name="connsiteY72" fmla="*/ 405567 h 1369414"/>
              <a:gd name="connsiteX73" fmla="*/ 620205 w 1369414"/>
              <a:gd name="connsiteY73" fmla="*/ 281792 h 1369414"/>
              <a:gd name="connsiteX74" fmla="*/ 547165 w 1369414"/>
              <a:gd name="connsiteY74" fmla="*/ 354831 h 1369414"/>
              <a:gd name="connsiteX75" fmla="*/ 620205 w 1369414"/>
              <a:gd name="connsiteY75" fmla="*/ 427871 h 1369414"/>
              <a:gd name="connsiteX76" fmla="*/ 693244 w 1369414"/>
              <a:gd name="connsiteY76" fmla="*/ 354831 h 1369414"/>
              <a:gd name="connsiteX77" fmla="*/ 620205 w 1369414"/>
              <a:gd name="connsiteY77" fmla="*/ 281792 h 1369414"/>
              <a:gd name="connsiteX78" fmla="*/ 761039 w 1369414"/>
              <a:gd name="connsiteY78" fmla="*/ 280092 h 1369414"/>
              <a:gd name="connsiteX79" fmla="*/ 748226 w 1369414"/>
              <a:gd name="connsiteY79" fmla="*/ 407227 h 1369414"/>
              <a:gd name="connsiteX80" fmla="*/ 774095 w 1369414"/>
              <a:gd name="connsiteY80" fmla="*/ 407227 h 1369414"/>
              <a:gd name="connsiteX81" fmla="*/ 757356 w 1369414"/>
              <a:gd name="connsiteY81" fmla="*/ 512321 h 1369414"/>
              <a:gd name="connsiteX82" fmla="*/ 809093 w 1369414"/>
              <a:gd name="connsiteY82" fmla="*/ 373142 h 1369414"/>
              <a:gd name="connsiteX83" fmla="*/ 783225 w 1369414"/>
              <a:gd name="connsiteY83" fmla="*/ 373142 h 1369414"/>
              <a:gd name="connsiteX84" fmla="*/ 799324 w 1369414"/>
              <a:gd name="connsiteY84" fmla="*/ 280092 h 1369414"/>
              <a:gd name="connsiteX85" fmla="*/ 684707 w 1369414"/>
              <a:gd name="connsiteY85" fmla="*/ 0 h 1369414"/>
              <a:gd name="connsiteX86" fmla="*/ 1369414 w 1369414"/>
              <a:gd name="connsiteY86" fmla="*/ 684707 h 1369414"/>
              <a:gd name="connsiteX87" fmla="*/ 684707 w 1369414"/>
              <a:gd name="connsiteY87" fmla="*/ 1369414 h 1369414"/>
              <a:gd name="connsiteX88" fmla="*/ 0 w 1369414"/>
              <a:gd name="connsiteY88" fmla="*/ 684707 h 1369414"/>
              <a:gd name="connsiteX89" fmla="*/ 684707 w 1369414"/>
              <a:gd name="connsiteY89" fmla="*/ 0 h 13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369414" h="1369414">
                <a:moveTo>
                  <a:pt x="689343" y="662817"/>
                </a:moveTo>
                <a:cubicBezTo>
                  <a:pt x="662140" y="662817"/>
                  <a:pt x="638799" y="679356"/>
                  <a:pt x="628829" y="702928"/>
                </a:cubicBezTo>
                <a:lnTo>
                  <a:pt x="626481" y="714560"/>
                </a:lnTo>
                <a:lnTo>
                  <a:pt x="671811" y="714560"/>
                </a:lnTo>
                <a:lnTo>
                  <a:pt x="853546" y="714560"/>
                </a:lnTo>
                <a:lnTo>
                  <a:pt x="851197" y="702928"/>
                </a:lnTo>
                <a:cubicBezTo>
                  <a:pt x="841228" y="679356"/>
                  <a:pt x="817887" y="662817"/>
                  <a:pt x="790683" y="662817"/>
                </a:cubicBezTo>
                <a:lnTo>
                  <a:pt x="708183" y="662817"/>
                </a:lnTo>
                <a:close/>
                <a:moveTo>
                  <a:pt x="905761" y="584654"/>
                </a:moveTo>
                <a:lnTo>
                  <a:pt x="907452" y="610467"/>
                </a:lnTo>
                <a:lnTo>
                  <a:pt x="801488" y="600633"/>
                </a:lnTo>
                <a:lnTo>
                  <a:pt x="943750" y="643163"/>
                </a:lnTo>
                <a:lnTo>
                  <a:pt x="942060" y="617350"/>
                </a:lnTo>
                <a:lnTo>
                  <a:pt x="1035964" y="627334"/>
                </a:lnTo>
                <a:lnTo>
                  <a:pt x="1033462" y="589130"/>
                </a:lnTo>
                <a:close/>
                <a:moveTo>
                  <a:pt x="440660" y="542705"/>
                </a:moveTo>
                <a:cubicBezTo>
                  <a:pt x="427293" y="545056"/>
                  <a:pt x="414821" y="552506"/>
                  <a:pt x="406416" y="564498"/>
                </a:cubicBezTo>
                <a:lnTo>
                  <a:pt x="381251" y="600399"/>
                </a:lnTo>
                <a:lnTo>
                  <a:pt x="381251" y="714557"/>
                </a:lnTo>
                <a:lnTo>
                  <a:pt x="580916" y="714557"/>
                </a:lnTo>
                <a:lnTo>
                  <a:pt x="577936" y="707656"/>
                </a:lnTo>
                <a:cubicBezTo>
                  <a:pt x="574906" y="700342"/>
                  <a:pt x="571875" y="683958"/>
                  <a:pt x="568845" y="676644"/>
                </a:cubicBezTo>
                <a:lnTo>
                  <a:pt x="538460" y="693691"/>
                </a:lnTo>
                <a:cubicBezTo>
                  <a:pt x="515352" y="706201"/>
                  <a:pt x="486476" y="697608"/>
                  <a:pt x="473966" y="674499"/>
                </a:cubicBezTo>
                <a:cubicBezTo>
                  <a:pt x="461457" y="651390"/>
                  <a:pt x="470049" y="622515"/>
                  <a:pt x="493159" y="610005"/>
                </a:cubicBezTo>
                <a:lnTo>
                  <a:pt x="532982" y="588448"/>
                </a:lnTo>
                <a:lnTo>
                  <a:pt x="480285" y="551510"/>
                </a:lnTo>
                <a:cubicBezTo>
                  <a:pt x="468292" y="543105"/>
                  <a:pt x="454028" y="540355"/>
                  <a:pt x="440660" y="542705"/>
                </a:cubicBezTo>
                <a:close/>
                <a:moveTo>
                  <a:pt x="633993" y="443623"/>
                </a:moveTo>
                <a:cubicBezTo>
                  <a:pt x="604812" y="443623"/>
                  <a:pt x="581157" y="467279"/>
                  <a:pt x="581157" y="496459"/>
                </a:cubicBezTo>
                <a:cubicBezTo>
                  <a:pt x="581157" y="512098"/>
                  <a:pt x="579229" y="528191"/>
                  <a:pt x="576819" y="544396"/>
                </a:cubicBezTo>
                <a:lnTo>
                  <a:pt x="572108" y="576078"/>
                </a:lnTo>
                <a:lnTo>
                  <a:pt x="498133" y="616123"/>
                </a:lnTo>
                <a:cubicBezTo>
                  <a:pt x="478809" y="626583"/>
                  <a:pt x="471625" y="650728"/>
                  <a:pt x="482085" y="670051"/>
                </a:cubicBezTo>
                <a:cubicBezTo>
                  <a:pt x="492545" y="689374"/>
                  <a:pt x="516690" y="696559"/>
                  <a:pt x="536013" y="686098"/>
                </a:cubicBezTo>
                <a:cubicBezTo>
                  <a:pt x="548527" y="679324"/>
                  <a:pt x="600955" y="645336"/>
                  <a:pt x="613470" y="638561"/>
                </a:cubicBezTo>
                <a:lnTo>
                  <a:pt x="581157" y="684122"/>
                </a:lnTo>
                <a:cubicBezTo>
                  <a:pt x="581157" y="691417"/>
                  <a:pt x="582635" y="698367"/>
                  <a:pt x="585309" y="704688"/>
                </a:cubicBezTo>
                <a:lnTo>
                  <a:pt x="591964" y="714559"/>
                </a:lnTo>
                <a:lnTo>
                  <a:pt x="626480" y="714559"/>
                </a:lnTo>
                <a:lnTo>
                  <a:pt x="628828" y="702927"/>
                </a:lnTo>
                <a:cubicBezTo>
                  <a:pt x="638799" y="679355"/>
                  <a:pt x="662139" y="662816"/>
                  <a:pt x="689342" y="662816"/>
                </a:cubicBezTo>
                <a:lnTo>
                  <a:pt x="708182" y="662816"/>
                </a:lnTo>
                <a:lnTo>
                  <a:pt x="709790" y="654811"/>
                </a:lnTo>
                <a:cubicBezTo>
                  <a:pt x="712342" y="611722"/>
                  <a:pt x="686829" y="543375"/>
                  <a:pt x="686829" y="496459"/>
                </a:cubicBezTo>
                <a:cubicBezTo>
                  <a:pt x="686829" y="467279"/>
                  <a:pt x="663173" y="443623"/>
                  <a:pt x="633993" y="443623"/>
                </a:cubicBezTo>
                <a:close/>
                <a:moveTo>
                  <a:pt x="336961" y="395870"/>
                </a:moveTo>
                <a:cubicBezTo>
                  <a:pt x="316546" y="395870"/>
                  <a:pt x="300933" y="411482"/>
                  <a:pt x="300933" y="431899"/>
                </a:cubicBezTo>
                <a:lnTo>
                  <a:pt x="300933" y="972326"/>
                </a:lnTo>
                <a:lnTo>
                  <a:pt x="372989" y="972326"/>
                </a:lnTo>
                <a:lnTo>
                  <a:pt x="372989" y="858037"/>
                </a:lnTo>
                <a:lnTo>
                  <a:pt x="1063741" y="858037"/>
                </a:lnTo>
                <a:lnTo>
                  <a:pt x="1063741" y="972344"/>
                </a:lnTo>
                <a:lnTo>
                  <a:pt x="1135797" y="972344"/>
                </a:lnTo>
                <a:lnTo>
                  <a:pt x="1135797" y="670247"/>
                </a:lnTo>
                <a:cubicBezTo>
                  <a:pt x="1135797" y="644040"/>
                  <a:pt x="1120184" y="624000"/>
                  <a:pt x="1099769" y="624000"/>
                </a:cubicBezTo>
                <a:cubicBezTo>
                  <a:pt x="1079352" y="624000"/>
                  <a:pt x="1063741" y="644040"/>
                  <a:pt x="1063741" y="670247"/>
                </a:cubicBezTo>
                <a:lnTo>
                  <a:pt x="1063741" y="724065"/>
                </a:lnTo>
                <a:lnTo>
                  <a:pt x="372989" y="724065"/>
                </a:lnTo>
                <a:lnTo>
                  <a:pt x="372989" y="431899"/>
                </a:lnTo>
                <a:cubicBezTo>
                  <a:pt x="372989" y="411482"/>
                  <a:pt x="357378" y="395870"/>
                  <a:pt x="336961" y="395870"/>
                </a:cubicBezTo>
                <a:close/>
                <a:moveTo>
                  <a:pt x="464209" y="378315"/>
                </a:moveTo>
                <a:cubicBezTo>
                  <a:pt x="423870" y="378315"/>
                  <a:pt x="391169" y="411016"/>
                  <a:pt x="391169" y="451355"/>
                </a:cubicBezTo>
                <a:cubicBezTo>
                  <a:pt x="391169" y="491693"/>
                  <a:pt x="423870" y="524394"/>
                  <a:pt x="464209" y="524394"/>
                </a:cubicBezTo>
                <a:cubicBezTo>
                  <a:pt x="504547" y="524394"/>
                  <a:pt x="537248" y="491693"/>
                  <a:pt x="537248" y="451355"/>
                </a:cubicBezTo>
                <a:cubicBezTo>
                  <a:pt x="537248" y="411016"/>
                  <a:pt x="504547" y="378315"/>
                  <a:pt x="464209" y="378315"/>
                </a:cubicBezTo>
                <a:close/>
                <a:moveTo>
                  <a:pt x="951175" y="373918"/>
                </a:moveTo>
                <a:lnTo>
                  <a:pt x="834758" y="475645"/>
                </a:lnTo>
                <a:lnTo>
                  <a:pt x="857611" y="497030"/>
                </a:lnTo>
                <a:lnTo>
                  <a:pt x="755946" y="576038"/>
                </a:lnTo>
                <a:lnTo>
                  <a:pt x="916707" y="495849"/>
                </a:lnTo>
                <a:lnTo>
                  <a:pt x="893853" y="474465"/>
                </a:lnTo>
                <a:lnTo>
                  <a:pt x="984998" y="405567"/>
                </a:lnTo>
                <a:close/>
                <a:moveTo>
                  <a:pt x="620205" y="281792"/>
                </a:moveTo>
                <a:cubicBezTo>
                  <a:pt x="579866" y="281792"/>
                  <a:pt x="547165" y="314493"/>
                  <a:pt x="547165" y="354831"/>
                </a:cubicBezTo>
                <a:cubicBezTo>
                  <a:pt x="547165" y="395170"/>
                  <a:pt x="579866" y="427871"/>
                  <a:pt x="620205" y="427871"/>
                </a:cubicBezTo>
                <a:cubicBezTo>
                  <a:pt x="660543" y="427871"/>
                  <a:pt x="693244" y="395170"/>
                  <a:pt x="693244" y="354831"/>
                </a:cubicBezTo>
                <a:cubicBezTo>
                  <a:pt x="693244" y="314493"/>
                  <a:pt x="660543" y="281792"/>
                  <a:pt x="620205" y="281792"/>
                </a:cubicBezTo>
                <a:close/>
                <a:moveTo>
                  <a:pt x="761039" y="280092"/>
                </a:moveTo>
                <a:lnTo>
                  <a:pt x="748226" y="407227"/>
                </a:lnTo>
                <a:lnTo>
                  <a:pt x="774095" y="407227"/>
                </a:lnTo>
                <a:lnTo>
                  <a:pt x="757356" y="512321"/>
                </a:lnTo>
                <a:lnTo>
                  <a:pt x="809093" y="373142"/>
                </a:lnTo>
                <a:lnTo>
                  <a:pt x="783225" y="373142"/>
                </a:lnTo>
                <a:lnTo>
                  <a:pt x="799324" y="280092"/>
                </a:lnTo>
                <a:close/>
                <a:moveTo>
                  <a:pt x="684707" y="0"/>
                </a:moveTo>
                <a:cubicBezTo>
                  <a:pt x="1062860" y="0"/>
                  <a:pt x="1369414" y="306554"/>
                  <a:pt x="1369414" y="684707"/>
                </a:cubicBezTo>
                <a:cubicBezTo>
                  <a:pt x="1369414" y="1062860"/>
                  <a:pt x="1062860" y="1369414"/>
                  <a:pt x="684707" y="1369414"/>
                </a:cubicBezTo>
                <a:cubicBezTo>
                  <a:pt x="306554" y="1369414"/>
                  <a:pt x="0" y="1062860"/>
                  <a:pt x="0" y="684707"/>
                </a:cubicBezTo>
                <a:cubicBezTo>
                  <a:pt x="0" y="306554"/>
                  <a:pt x="306554" y="0"/>
                  <a:pt x="684707" y="0"/>
                </a:cubicBezTo>
                <a:close/>
              </a:path>
            </a:pathLst>
          </a:custGeom>
          <a:solidFill>
            <a:schemeClr val="accent2"/>
          </a:solidFill>
          <a:ln w="9525"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8EC70873-D6F0-4CF7-A58D-3B36005927FA}"/>
              </a:ext>
            </a:extLst>
          </p:cNvPr>
          <p:cNvSpPr txBox="1"/>
          <p:nvPr/>
        </p:nvSpPr>
        <p:spPr>
          <a:xfrm>
            <a:off x="4730251" y="3379089"/>
            <a:ext cx="1808542" cy="584775"/>
          </a:xfrm>
          <a:prstGeom prst="rect">
            <a:avLst/>
          </a:prstGeom>
          <a:noFill/>
        </p:spPr>
        <p:txBody>
          <a:bodyPr wrap="square" rtlCol="0">
            <a:spAutoFit/>
          </a:bodyPr>
          <a:lstStyle/>
          <a:p>
            <a:pPr algn="ctr"/>
            <a:r>
              <a:rPr lang="en-US" sz="1600" dirty="0">
                <a:solidFill>
                  <a:schemeClr val="accent5"/>
                </a:solidFill>
                <a:latin typeface="Calibri" panose="020F0502020204030204" pitchFamily="34" charset="0"/>
              </a:rPr>
              <a:t>Pain with intercourse</a:t>
            </a:r>
          </a:p>
        </p:txBody>
      </p:sp>
      <p:sp>
        <p:nvSpPr>
          <p:cNvPr id="140" name="Freeform: Shape 139" descr="Person with abdominal pain icon">
            <a:extLst>
              <a:ext uri="{FF2B5EF4-FFF2-40B4-BE49-F238E27FC236}">
                <a16:creationId xmlns:a16="http://schemas.microsoft.com/office/drawing/2014/main" id="{2B137364-F0D6-497C-BFF4-A792ECF5CC74}"/>
              </a:ext>
            </a:extLst>
          </p:cNvPr>
          <p:cNvSpPr/>
          <p:nvPr/>
        </p:nvSpPr>
        <p:spPr>
          <a:xfrm rot="14905151">
            <a:off x="6981796" y="1974826"/>
            <a:ext cx="1369779" cy="1369779"/>
          </a:xfrm>
          <a:custGeom>
            <a:avLst/>
            <a:gdLst>
              <a:gd name="connsiteX0" fmla="*/ 601510 w 1369779"/>
              <a:gd name="connsiteY0" fmla="*/ 753597 h 1369779"/>
              <a:gd name="connsiteX1" fmla="*/ 501226 w 1369779"/>
              <a:gd name="connsiteY1" fmla="*/ 832241 h 1369779"/>
              <a:gd name="connsiteX2" fmla="*/ 520156 w 1369779"/>
              <a:gd name="connsiteY2" fmla="*/ 843844 h 1369779"/>
              <a:gd name="connsiteX3" fmla="*/ 466640 w 1369779"/>
              <a:gd name="connsiteY3" fmla="*/ 904716 h 1369779"/>
              <a:gd name="connsiteX4" fmla="*/ 494656 w 1369779"/>
              <a:gd name="connsiteY4" fmla="*/ 921888 h 1369779"/>
              <a:gd name="connsiteX5" fmla="*/ 561055 w 1369779"/>
              <a:gd name="connsiteY5" fmla="*/ 834599 h 1369779"/>
              <a:gd name="connsiteX6" fmla="*/ 542125 w 1369779"/>
              <a:gd name="connsiteY6" fmla="*/ 822996 h 1369779"/>
              <a:gd name="connsiteX7" fmla="*/ 687785 w 1369779"/>
              <a:gd name="connsiteY7" fmla="*/ 546334 h 1369779"/>
              <a:gd name="connsiteX8" fmla="*/ 732191 w 1369779"/>
              <a:gd name="connsiteY8" fmla="*/ 426876 h 1369779"/>
              <a:gd name="connsiteX9" fmla="*/ 709988 w 1369779"/>
              <a:gd name="connsiteY9" fmla="*/ 426876 h 1369779"/>
              <a:gd name="connsiteX10" fmla="*/ 723806 w 1369779"/>
              <a:gd name="connsiteY10" fmla="*/ 347010 h 1369779"/>
              <a:gd name="connsiteX11" fmla="*/ 690946 w 1369779"/>
              <a:gd name="connsiteY11" fmla="*/ 347010 h 1369779"/>
              <a:gd name="connsiteX12" fmla="*/ 679949 w 1369779"/>
              <a:gd name="connsiteY12" fmla="*/ 456131 h 1369779"/>
              <a:gd name="connsiteX13" fmla="*/ 702152 w 1369779"/>
              <a:gd name="connsiteY13" fmla="*/ 456131 h 1369779"/>
              <a:gd name="connsiteX14" fmla="*/ 652122 w 1369779"/>
              <a:gd name="connsiteY14" fmla="*/ 1004563 h 1369779"/>
              <a:gd name="connsiteX15" fmla="*/ 664607 w 1369779"/>
              <a:gd name="connsiteY15" fmla="*/ 872457 h 1369779"/>
              <a:gd name="connsiteX16" fmla="*/ 637744 w 1369779"/>
              <a:gd name="connsiteY16" fmla="*/ 872624 h 1369779"/>
              <a:gd name="connsiteX17" fmla="*/ 654449 w 1369779"/>
              <a:gd name="connsiteY17" fmla="*/ 763382 h 1369779"/>
              <a:gd name="connsiteX18" fmla="*/ 601620 w 1369779"/>
              <a:gd name="connsiteY18" fmla="*/ 908245 h 1369779"/>
              <a:gd name="connsiteX19" fmla="*/ 628483 w 1369779"/>
              <a:gd name="connsiteY19" fmla="*/ 908078 h 1369779"/>
              <a:gd name="connsiteX20" fmla="*/ 612365 w 1369779"/>
              <a:gd name="connsiteY20" fmla="*/ 1004810 h 1369779"/>
              <a:gd name="connsiteX21" fmla="*/ 913622 w 1369779"/>
              <a:gd name="connsiteY21" fmla="*/ 809758 h 1369779"/>
              <a:gd name="connsiteX22" fmla="*/ 924878 w 1369779"/>
              <a:gd name="connsiteY22" fmla="*/ 666038 h 1369779"/>
              <a:gd name="connsiteX23" fmla="*/ 916085 w 1369779"/>
              <a:gd name="connsiteY23" fmla="*/ 636688 h 1369779"/>
              <a:gd name="connsiteX24" fmla="*/ 838059 w 1369779"/>
              <a:gd name="connsiteY24" fmla="*/ 537439 h 1369779"/>
              <a:gd name="connsiteX25" fmla="*/ 901395 w 1369779"/>
              <a:gd name="connsiteY25" fmla="*/ 450792 h 1369779"/>
              <a:gd name="connsiteX26" fmla="*/ 889844 w 1369779"/>
              <a:gd name="connsiteY26" fmla="*/ 391959 h 1369779"/>
              <a:gd name="connsiteX27" fmla="*/ 832907 w 1369779"/>
              <a:gd name="connsiteY27" fmla="*/ 400906 h 1369779"/>
              <a:gd name="connsiteX28" fmla="*/ 750659 w 1369779"/>
              <a:gd name="connsiteY28" fmla="*/ 513468 h 1369779"/>
              <a:gd name="connsiteX29" fmla="*/ 745478 w 1369779"/>
              <a:gd name="connsiteY29" fmla="*/ 522817 h 1369779"/>
              <a:gd name="connsiteX30" fmla="*/ 751741 w 1369779"/>
              <a:gd name="connsiteY30" fmla="*/ 564616 h 1369779"/>
              <a:gd name="connsiteX31" fmla="*/ 811905 w 1369779"/>
              <a:gd name="connsiteY31" fmla="*/ 640730 h 1369779"/>
              <a:gd name="connsiteX32" fmla="*/ 696699 w 1369779"/>
              <a:gd name="connsiteY32" fmla="*/ 602342 h 1369779"/>
              <a:gd name="connsiteX33" fmla="*/ 533627 w 1369779"/>
              <a:gd name="connsiteY33" fmla="*/ 446658 h 1369779"/>
              <a:gd name="connsiteX34" fmla="*/ 504848 w 1369779"/>
              <a:gd name="connsiteY34" fmla="*/ 435275 h 1369779"/>
              <a:gd name="connsiteX35" fmla="*/ 319848 w 1369779"/>
              <a:gd name="connsiteY35" fmla="*/ 432424 h 1369779"/>
              <a:gd name="connsiteX36" fmla="*/ 279877 w 1369779"/>
              <a:gd name="connsiteY36" fmla="*/ 458557 h 1369779"/>
              <a:gd name="connsiteX37" fmla="*/ 276943 w 1369779"/>
              <a:gd name="connsiteY37" fmla="*/ 473468 h 1369779"/>
              <a:gd name="connsiteX38" fmla="*/ 318618 w 1369779"/>
              <a:gd name="connsiteY38" fmla="*/ 516508 h 1369779"/>
              <a:gd name="connsiteX39" fmla="*/ 487044 w 1369779"/>
              <a:gd name="connsiteY39" fmla="*/ 519186 h 1369779"/>
              <a:gd name="connsiteX40" fmla="*/ 618945 w 1369779"/>
              <a:gd name="connsiteY40" fmla="*/ 645330 h 1369779"/>
              <a:gd name="connsiteX41" fmla="*/ 465720 w 1369779"/>
              <a:gd name="connsiteY41" fmla="*/ 598743 h 1369779"/>
              <a:gd name="connsiteX42" fmla="*/ 443163 w 1369779"/>
              <a:gd name="connsiteY42" fmla="*/ 598141 h 1369779"/>
              <a:gd name="connsiteX43" fmla="*/ 266198 w 1369779"/>
              <a:gd name="connsiteY43" fmla="*/ 642122 h 1369779"/>
              <a:gd name="connsiteX44" fmla="*/ 235307 w 1369779"/>
              <a:gd name="connsiteY44" fmla="*/ 693562 h 1369779"/>
              <a:gd name="connsiteX45" fmla="*/ 286747 w 1369779"/>
              <a:gd name="connsiteY45" fmla="*/ 724450 h 1369779"/>
              <a:gd name="connsiteX46" fmla="*/ 452347 w 1369779"/>
              <a:gd name="connsiteY46" fmla="*/ 683269 h 1369779"/>
              <a:gd name="connsiteX47" fmla="*/ 659484 w 1369779"/>
              <a:gd name="connsiteY47" fmla="*/ 746280 h 1369779"/>
              <a:gd name="connsiteX48" fmla="*/ 815426 w 1369779"/>
              <a:gd name="connsiteY48" fmla="*/ 798387 h 1369779"/>
              <a:gd name="connsiteX49" fmla="*/ 722628 w 1369779"/>
              <a:gd name="connsiteY49" fmla="*/ 875660 h 1369779"/>
              <a:gd name="connsiteX50" fmla="*/ 708142 w 1369779"/>
              <a:gd name="connsiteY50" fmla="*/ 916318 h 1369779"/>
              <a:gd name="connsiteX51" fmla="*/ 733984 w 1369779"/>
              <a:gd name="connsiteY51" fmla="*/ 1048953 h 1369779"/>
              <a:gd name="connsiteX52" fmla="*/ 783544 w 1369779"/>
              <a:gd name="connsiteY52" fmla="*/ 1082695 h 1369779"/>
              <a:gd name="connsiteX53" fmla="*/ 783554 w 1369779"/>
              <a:gd name="connsiteY53" fmla="*/ 1082693 h 1369779"/>
              <a:gd name="connsiteX54" fmla="*/ 817154 w 1369779"/>
              <a:gd name="connsiteY54" fmla="*/ 1033036 h 1369779"/>
              <a:gd name="connsiteX55" fmla="*/ 817136 w 1369779"/>
              <a:gd name="connsiteY55" fmla="*/ 1032947 h 1369779"/>
              <a:gd name="connsiteX56" fmla="*/ 796152 w 1369779"/>
              <a:gd name="connsiteY56" fmla="*/ 924916 h 1369779"/>
              <a:gd name="connsiteX57" fmla="*/ 898521 w 1369779"/>
              <a:gd name="connsiteY57" fmla="*/ 839005 h 1369779"/>
              <a:gd name="connsiteX58" fmla="*/ 913622 w 1369779"/>
              <a:gd name="connsiteY58" fmla="*/ 809758 h 1369779"/>
              <a:gd name="connsiteX59" fmla="*/ 1120347 w 1369779"/>
              <a:gd name="connsiteY59" fmla="*/ 811855 h 1369779"/>
              <a:gd name="connsiteX60" fmla="*/ 1072687 w 1369779"/>
              <a:gd name="connsiteY60" fmla="*/ 701821 h 1369779"/>
              <a:gd name="connsiteX61" fmla="*/ 962653 w 1369779"/>
              <a:gd name="connsiteY61" fmla="*/ 749480 h 1369779"/>
              <a:gd name="connsiteX62" fmla="*/ 1010313 w 1369779"/>
              <a:gd name="connsiteY62" fmla="*/ 859514 h 1369779"/>
              <a:gd name="connsiteX63" fmla="*/ 1120347 w 1369779"/>
              <a:gd name="connsiteY63" fmla="*/ 811855 h 1369779"/>
              <a:gd name="connsiteX64" fmla="*/ 1321598 w 1369779"/>
              <a:gd name="connsiteY64" fmla="*/ 936734 h 1369779"/>
              <a:gd name="connsiteX65" fmla="*/ 433045 w 1369779"/>
              <a:gd name="connsiteY65" fmla="*/ 1321599 h 1369779"/>
              <a:gd name="connsiteX66" fmla="*/ 48181 w 1369779"/>
              <a:gd name="connsiteY66" fmla="*/ 433046 h 1369779"/>
              <a:gd name="connsiteX67" fmla="*/ 936734 w 1369779"/>
              <a:gd name="connsiteY67" fmla="*/ 48181 h 1369779"/>
              <a:gd name="connsiteX68" fmla="*/ 1321598 w 1369779"/>
              <a:gd name="connsiteY68" fmla="*/ 936734 h 136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369779" h="1369779">
                <a:moveTo>
                  <a:pt x="601510" y="753597"/>
                </a:moveTo>
                <a:lnTo>
                  <a:pt x="501226" y="832241"/>
                </a:lnTo>
                <a:lnTo>
                  <a:pt x="520156" y="843844"/>
                </a:lnTo>
                <a:lnTo>
                  <a:pt x="466640" y="904716"/>
                </a:lnTo>
                <a:lnTo>
                  <a:pt x="494656" y="921888"/>
                </a:lnTo>
                <a:lnTo>
                  <a:pt x="561055" y="834599"/>
                </a:lnTo>
                <a:lnTo>
                  <a:pt x="542125" y="822996"/>
                </a:lnTo>
                <a:close/>
                <a:moveTo>
                  <a:pt x="687785" y="546334"/>
                </a:moveTo>
                <a:lnTo>
                  <a:pt x="732191" y="426876"/>
                </a:lnTo>
                <a:lnTo>
                  <a:pt x="709988" y="426876"/>
                </a:lnTo>
                <a:lnTo>
                  <a:pt x="723806" y="347010"/>
                </a:lnTo>
                <a:lnTo>
                  <a:pt x="690946" y="347010"/>
                </a:lnTo>
                <a:lnTo>
                  <a:pt x="679949" y="456131"/>
                </a:lnTo>
                <a:lnTo>
                  <a:pt x="702152" y="456131"/>
                </a:lnTo>
                <a:close/>
                <a:moveTo>
                  <a:pt x="652122" y="1004563"/>
                </a:moveTo>
                <a:lnTo>
                  <a:pt x="664607" y="872457"/>
                </a:lnTo>
                <a:lnTo>
                  <a:pt x="637744" y="872624"/>
                </a:lnTo>
                <a:lnTo>
                  <a:pt x="654449" y="763382"/>
                </a:lnTo>
                <a:lnTo>
                  <a:pt x="601620" y="908245"/>
                </a:lnTo>
                <a:lnTo>
                  <a:pt x="628483" y="908078"/>
                </a:lnTo>
                <a:lnTo>
                  <a:pt x="612365" y="1004810"/>
                </a:lnTo>
                <a:close/>
                <a:moveTo>
                  <a:pt x="913622" y="809758"/>
                </a:moveTo>
                <a:lnTo>
                  <a:pt x="924878" y="666038"/>
                </a:lnTo>
                <a:cubicBezTo>
                  <a:pt x="925709" y="655500"/>
                  <a:pt x="922573" y="645034"/>
                  <a:pt x="916085" y="636688"/>
                </a:cubicBezTo>
                <a:lnTo>
                  <a:pt x="838059" y="537439"/>
                </a:lnTo>
                <a:lnTo>
                  <a:pt x="901395" y="450792"/>
                </a:lnTo>
                <a:cubicBezTo>
                  <a:pt x="914451" y="431356"/>
                  <a:pt x="909281" y="405015"/>
                  <a:pt x="889844" y="391959"/>
                </a:cubicBezTo>
                <a:cubicBezTo>
                  <a:pt x="871445" y="379599"/>
                  <a:pt x="846631" y="383498"/>
                  <a:pt x="832907" y="400906"/>
                </a:cubicBezTo>
                <a:lnTo>
                  <a:pt x="750659" y="513468"/>
                </a:lnTo>
                <a:cubicBezTo>
                  <a:pt x="748528" y="516342"/>
                  <a:pt x="746786" y="519486"/>
                  <a:pt x="745478" y="522817"/>
                </a:cubicBezTo>
                <a:cubicBezTo>
                  <a:pt x="739977" y="536871"/>
                  <a:pt x="742362" y="552791"/>
                  <a:pt x="751741" y="564616"/>
                </a:cubicBezTo>
                <a:lnTo>
                  <a:pt x="811905" y="640730"/>
                </a:lnTo>
                <a:lnTo>
                  <a:pt x="696699" y="602342"/>
                </a:lnTo>
                <a:lnTo>
                  <a:pt x="533627" y="446658"/>
                </a:lnTo>
                <a:cubicBezTo>
                  <a:pt x="525812" y="439371"/>
                  <a:pt x="515533" y="435306"/>
                  <a:pt x="504848" y="435275"/>
                </a:cubicBezTo>
                <a:lnTo>
                  <a:pt x="319848" y="432424"/>
                </a:lnTo>
                <a:cubicBezTo>
                  <a:pt x="302419" y="432089"/>
                  <a:pt x="286560" y="442456"/>
                  <a:pt x="279877" y="458557"/>
                </a:cubicBezTo>
                <a:cubicBezTo>
                  <a:pt x="277976" y="463301"/>
                  <a:pt x="276981" y="468359"/>
                  <a:pt x="276943" y="473468"/>
                </a:cubicBezTo>
                <a:cubicBezTo>
                  <a:pt x="276582" y="496854"/>
                  <a:pt x="295232" y="516113"/>
                  <a:pt x="318618" y="516508"/>
                </a:cubicBezTo>
                <a:lnTo>
                  <a:pt x="487044" y="519186"/>
                </a:lnTo>
                <a:lnTo>
                  <a:pt x="618945" y="645330"/>
                </a:lnTo>
                <a:lnTo>
                  <a:pt x="465720" y="598743"/>
                </a:lnTo>
                <a:cubicBezTo>
                  <a:pt x="458393" y="596508"/>
                  <a:pt x="450598" y="596301"/>
                  <a:pt x="443163" y="598141"/>
                </a:cubicBezTo>
                <a:lnTo>
                  <a:pt x="266198" y="642122"/>
                </a:lnTo>
                <a:cubicBezTo>
                  <a:pt x="243463" y="647797"/>
                  <a:pt x="229633" y="670826"/>
                  <a:pt x="235307" y="693562"/>
                </a:cubicBezTo>
                <a:cubicBezTo>
                  <a:pt x="240982" y="716296"/>
                  <a:pt x="264012" y="730125"/>
                  <a:pt x="286747" y="724450"/>
                </a:cubicBezTo>
                <a:lnTo>
                  <a:pt x="452347" y="683269"/>
                </a:lnTo>
                <a:lnTo>
                  <a:pt x="659484" y="746280"/>
                </a:lnTo>
                <a:lnTo>
                  <a:pt x="815426" y="798387"/>
                </a:lnTo>
                <a:lnTo>
                  <a:pt x="722628" y="875660"/>
                </a:lnTo>
                <a:cubicBezTo>
                  <a:pt x="710746" y="885556"/>
                  <a:pt x="705194" y="901137"/>
                  <a:pt x="708142" y="916318"/>
                </a:cubicBezTo>
                <a:lnTo>
                  <a:pt x="733984" y="1048953"/>
                </a:lnTo>
                <a:cubicBezTo>
                  <a:pt x="738351" y="1071955"/>
                  <a:pt x="760540" y="1087062"/>
                  <a:pt x="783544" y="1082695"/>
                </a:cubicBezTo>
                <a:cubicBezTo>
                  <a:pt x="783546" y="1082695"/>
                  <a:pt x="783550" y="1082694"/>
                  <a:pt x="783554" y="1082693"/>
                </a:cubicBezTo>
                <a:cubicBezTo>
                  <a:pt x="806545" y="1078259"/>
                  <a:pt x="821587" y="1056026"/>
                  <a:pt x="817154" y="1033036"/>
                </a:cubicBezTo>
                <a:cubicBezTo>
                  <a:pt x="817148" y="1033006"/>
                  <a:pt x="817142" y="1032977"/>
                  <a:pt x="817136" y="1032947"/>
                </a:cubicBezTo>
                <a:lnTo>
                  <a:pt x="796152" y="924916"/>
                </a:lnTo>
                <a:lnTo>
                  <a:pt x="898521" y="839005"/>
                </a:lnTo>
                <a:cubicBezTo>
                  <a:pt x="907289" y="831688"/>
                  <a:pt x="912733" y="821143"/>
                  <a:pt x="913622" y="809758"/>
                </a:cubicBezTo>
                <a:close/>
                <a:moveTo>
                  <a:pt x="1120347" y="811855"/>
                </a:moveTo>
                <a:cubicBezTo>
                  <a:pt x="1137571" y="768309"/>
                  <a:pt x="1116233" y="719045"/>
                  <a:pt x="1072687" y="701821"/>
                </a:cubicBezTo>
                <a:cubicBezTo>
                  <a:pt x="1029141" y="684597"/>
                  <a:pt x="979878" y="705935"/>
                  <a:pt x="962653" y="749480"/>
                </a:cubicBezTo>
                <a:cubicBezTo>
                  <a:pt x="945429" y="793026"/>
                  <a:pt x="966767" y="842290"/>
                  <a:pt x="1010313" y="859514"/>
                </a:cubicBezTo>
                <a:cubicBezTo>
                  <a:pt x="1053859" y="876738"/>
                  <a:pt x="1103123" y="855400"/>
                  <a:pt x="1120347" y="811855"/>
                </a:cubicBezTo>
                <a:close/>
                <a:moveTo>
                  <a:pt x="1321598" y="936734"/>
                </a:moveTo>
                <a:cubicBezTo>
                  <a:pt x="1182509" y="1288379"/>
                  <a:pt x="784689" y="1460688"/>
                  <a:pt x="433045" y="1321599"/>
                </a:cubicBezTo>
                <a:cubicBezTo>
                  <a:pt x="81401" y="1182509"/>
                  <a:pt x="-90909" y="784690"/>
                  <a:pt x="48181" y="433046"/>
                </a:cubicBezTo>
                <a:cubicBezTo>
                  <a:pt x="187270" y="81401"/>
                  <a:pt x="585089" y="-90909"/>
                  <a:pt x="936734" y="48181"/>
                </a:cubicBezTo>
                <a:cubicBezTo>
                  <a:pt x="1288378" y="187271"/>
                  <a:pt x="1460688" y="585090"/>
                  <a:pt x="1321598" y="936734"/>
                </a:cubicBezTo>
                <a:close/>
              </a:path>
            </a:pathLst>
          </a:custGeom>
          <a:solidFill>
            <a:schemeClr val="accent1"/>
          </a:solidFill>
          <a:ln w="1290" cap="flat">
            <a:noFill/>
            <a:prstDash val="solid"/>
            <a:miter/>
          </a:ln>
        </p:spPr>
        <p:txBody>
          <a:bodyPr rtlCol="0" anchor="ctr"/>
          <a:lstStyle/>
          <a:p>
            <a:endParaRPr lang="en-US"/>
          </a:p>
        </p:txBody>
      </p:sp>
      <p:sp>
        <p:nvSpPr>
          <p:cNvPr id="18" name="TextBox 17">
            <a:extLst>
              <a:ext uri="{FF2B5EF4-FFF2-40B4-BE49-F238E27FC236}">
                <a16:creationId xmlns:a16="http://schemas.microsoft.com/office/drawing/2014/main" id="{8EC70873-D6F0-4CF7-A58D-3B36005927FA}"/>
              </a:ext>
            </a:extLst>
          </p:cNvPr>
          <p:cNvSpPr txBox="1"/>
          <p:nvPr/>
        </p:nvSpPr>
        <p:spPr>
          <a:xfrm>
            <a:off x="6777894" y="3379089"/>
            <a:ext cx="1777581" cy="584775"/>
          </a:xfrm>
          <a:prstGeom prst="rect">
            <a:avLst/>
          </a:prstGeom>
          <a:noFill/>
        </p:spPr>
        <p:txBody>
          <a:bodyPr wrap="square" rtlCol="0">
            <a:spAutoFit/>
          </a:bodyPr>
          <a:lstStyle/>
          <a:p>
            <a:pPr algn="ctr"/>
            <a:r>
              <a:rPr lang="en-US" sz="1600" dirty="0">
                <a:solidFill>
                  <a:schemeClr val="accent5"/>
                </a:solidFill>
                <a:latin typeface="Calibri" panose="020F0502020204030204" pitchFamily="34" charset="0"/>
              </a:rPr>
              <a:t>Lower abdominal pain</a:t>
            </a:r>
          </a:p>
        </p:txBody>
      </p:sp>
      <p:sp>
        <p:nvSpPr>
          <p:cNvPr id="5" name="TextBox 4"/>
          <p:cNvSpPr txBox="1"/>
          <p:nvPr/>
        </p:nvSpPr>
        <p:spPr>
          <a:xfrm>
            <a:off x="0" y="4062979"/>
            <a:ext cx="9138807" cy="809826"/>
          </a:xfrm>
          <a:prstGeom prst="rect">
            <a:avLst/>
          </a:prstGeom>
          <a:solidFill>
            <a:schemeClr val="tx1"/>
          </a:solidFill>
        </p:spPr>
        <p:txBody>
          <a:bodyPr wrap="square" rtlCol="0" anchor="ctr">
            <a:noAutofit/>
          </a:bodyPr>
          <a:lstStyle/>
          <a:p>
            <a:pPr algn="ctr"/>
            <a:r>
              <a:rPr lang="en-US" b="1" dirty="0">
                <a:solidFill>
                  <a:schemeClr val="bg2"/>
                </a:solidFill>
                <a:latin typeface="Calibri" panose="020F0502020204030204" pitchFamily="34" charset="0"/>
              </a:rPr>
              <a:t>To find these infections, clinicians need to take sexual history &amp; screen at appropriate anatomic sites</a:t>
            </a:r>
          </a:p>
        </p:txBody>
      </p:sp>
      <p:sp>
        <p:nvSpPr>
          <p:cNvPr id="4" name="Slide Number Placeholder 3">
            <a:extLst>
              <a:ext uri="{FF2B5EF4-FFF2-40B4-BE49-F238E27FC236}">
                <a16:creationId xmlns:a16="http://schemas.microsoft.com/office/drawing/2014/main" id="{2A9D1981-80C5-405A-AB5C-F3F1A7749582}"/>
              </a:ext>
            </a:extLst>
          </p:cNvPr>
          <p:cNvSpPr>
            <a:spLocks noGrp="1"/>
          </p:cNvSpPr>
          <p:nvPr>
            <p:ph type="sldNum" sz="quarter" idx="11"/>
          </p:nvPr>
        </p:nvSpPr>
        <p:spPr/>
        <p:txBody>
          <a:bodyPr/>
          <a:lstStyle/>
          <a:p>
            <a:fld id="{AA293F89-5976-4576-BE4F-2CBE8D742B3B}" type="slidenum">
              <a:rPr lang="en-US" smtClean="0"/>
              <a:pPr/>
              <a:t>10</a:t>
            </a:fld>
            <a:endParaRPr lang="en-US" dirty="0"/>
          </a:p>
        </p:txBody>
      </p:sp>
    </p:spTree>
    <p:extLst>
      <p:ext uri="{BB962C8B-B14F-4D97-AF65-F5344CB8AC3E}">
        <p14:creationId xmlns:p14="http://schemas.microsoft.com/office/powerpoint/2010/main" val="31915690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Extragenital (Pharyngeal or Rectal) Gonorrhea</a:t>
            </a:r>
          </a:p>
        </p:txBody>
      </p:sp>
      <p:sp>
        <p:nvSpPr>
          <p:cNvPr id="3" name="Text Placeholder 2"/>
          <p:cNvSpPr>
            <a:spLocks noGrp="1"/>
          </p:cNvSpPr>
          <p:nvPr>
            <p:ph type="body" sz="quarter" idx="10"/>
          </p:nvPr>
        </p:nvSpPr>
        <p:spPr/>
        <p:txBody>
          <a:bodyPr/>
          <a:lstStyle/>
          <a:p>
            <a:r>
              <a:rPr lang="en-US" b="0" dirty="0"/>
              <a:t>Commonly have </a:t>
            </a:r>
            <a:r>
              <a:rPr lang="en-US" b="0" u="sng" dirty="0"/>
              <a:t>no</a:t>
            </a:r>
            <a:r>
              <a:rPr lang="en-US" b="0" dirty="0"/>
              <a:t> symptoms</a:t>
            </a:r>
          </a:p>
          <a:p>
            <a:r>
              <a:rPr lang="en-US" b="0" dirty="0"/>
              <a:t>Can serve as reservoirs of infection</a:t>
            </a:r>
          </a:p>
          <a:p>
            <a:r>
              <a:rPr lang="en-US" b="0" dirty="0"/>
              <a:t>Can be more challenging to cure (especially </a:t>
            </a:r>
            <a:r>
              <a:rPr lang="en-US" b="0" u="sng" dirty="0"/>
              <a:t>pharyngeal gonorrhea</a:t>
            </a:r>
            <a:r>
              <a:rPr lang="en-US" b="0" dirty="0"/>
              <a:t>)</a:t>
            </a:r>
          </a:p>
          <a:p>
            <a:r>
              <a:rPr lang="en-US" b="0" dirty="0"/>
              <a:t>Might promote antibiotic resistance?</a:t>
            </a:r>
          </a:p>
        </p:txBody>
      </p:sp>
      <p:sp>
        <p:nvSpPr>
          <p:cNvPr id="4" name="Slide Number Placeholder 3">
            <a:extLst>
              <a:ext uri="{FF2B5EF4-FFF2-40B4-BE49-F238E27FC236}">
                <a16:creationId xmlns:a16="http://schemas.microsoft.com/office/drawing/2014/main" id="{E2F09363-D956-4976-8C00-8EB5E4AB3395}"/>
              </a:ext>
            </a:extLst>
          </p:cNvPr>
          <p:cNvSpPr>
            <a:spLocks noGrp="1"/>
          </p:cNvSpPr>
          <p:nvPr>
            <p:ph type="sldNum" sz="quarter" idx="11"/>
          </p:nvPr>
        </p:nvSpPr>
        <p:spPr/>
        <p:txBody>
          <a:bodyPr/>
          <a:lstStyle/>
          <a:p>
            <a:fld id="{AA293F89-5976-4576-BE4F-2CBE8D742B3B}" type="slidenum">
              <a:rPr lang="en-US" smtClean="0"/>
              <a:pPr/>
              <a:t>11</a:t>
            </a:fld>
            <a:endParaRPr lang="en-US" dirty="0"/>
          </a:p>
        </p:txBody>
      </p:sp>
    </p:spTree>
    <p:extLst>
      <p:ext uri="{BB962C8B-B14F-4D97-AF65-F5344CB8AC3E}">
        <p14:creationId xmlns:p14="http://schemas.microsoft.com/office/powerpoint/2010/main" val="152609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US" dirty="0"/>
              <a:t>Problems Caused by Untreated Gonorrhea</a:t>
            </a:r>
          </a:p>
        </p:txBody>
      </p:sp>
      <p:sp>
        <p:nvSpPr>
          <p:cNvPr id="3" name="Text Placeholder 2"/>
          <p:cNvSpPr>
            <a:spLocks noGrp="1"/>
          </p:cNvSpPr>
          <p:nvPr>
            <p:ph type="body" sz="quarter" idx="10"/>
          </p:nvPr>
        </p:nvSpPr>
        <p:spPr>
          <a:xfrm>
            <a:off x="457200" y="1034143"/>
            <a:ext cx="5841917" cy="2866656"/>
          </a:xfrm>
        </p:spPr>
        <p:txBody>
          <a:bodyPr/>
          <a:lstStyle/>
          <a:p>
            <a:pPr>
              <a:spcBef>
                <a:spcPts val="1800"/>
              </a:spcBef>
            </a:pPr>
            <a:r>
              <a:rPr lang="en-US" b="0" dirty="0"/>
              <a:t>Pelvic Inflammatory Disease</a:t>
            </a:r>
          </a:p>
          <a:p>
            <a:pPr>
              <a:spcBef>
                <a:spcPts val="1800"/>
              </a:spcBef>
            </a:pPr>
            <a:r>
              <a:rPr lang="en-US" b="0" dirty="0"/>
              <a:t>Ectopic Pregnancy, Infertility</a:t>
            </a:r>
          </a:p>
          <a:p>
            <a:pPr>
              <a:spcBef>
                <a:spcPts val="1800"/>
              </a:spcBef>
            </a:pPr>
            <a:r>
              <a:rPr lang="en-US" b="0" dirty="0"/>
              <a:t>Prostatitis, Epididymitis</a:t>
            </a:r>
            <a:endParaRPr lang="en-US" b="0" dirty="0">
              <a:solidFill>
                <a:srgbClr val="000000"/>
              </a:solidFill>
            </a:endParaRPr>
          </a:p>
          <a:p>
            <a:pPr>
              <a:spcBef>
                <a:spcPts val="1800"/>
              </a:spcBef>
            </a:pPr>
            <a:r>
              <a:rPr lang="en-US" b="0" dirty="0"/>
              <a:t>Neonatal conjunctivitis &amp; blindness</a:t>
            </a:r>
          </a:p>
          <a:p>
            <a:pPr>
              <a:spcBef>
                <a:spcPts val="1800"/>
              </a:spcBef>
            </a:pPr>
            <a:r>
              <a:rPr lang="en-US" b="0" dirty="0"/>
              <a:t>Disseminated gonococcal infection </a:t>
            </a:r>
          </a:p>
          <a:p>
            <a:pPr>
              <a:spcBef>
                <a:spcPts val="1800"/>
              </a:spcBef>
            </a:pPr>
            <a:r>
              <a:rPr lang="en-US" b="0" dirty="0"/>
              <a:t>Increased HIV acquisition/transmission</a:t>
            </a:r>
          </a:p>
        </p:txBody>
      </p:sp>
      <p:sp>
        <p:nvSpPr>
          <p:cNvPr id="7" name="Slide Number Placeholder 6">
            <a:extLst>
              <a:ext uri="{FF2B5EF4-FFF2-40B4-BE49-F238E27FC236}">
                <a16:creationId xmlns:a16="http://schemas.microsoft.com/office/drawing/2014/main" id="{3665CD4E-9E95-4B4F-A95A-CE9F8574308B}"/>
              </a:ext>
            </a:extLst>
          </p:cNvPr>
          <p:cNvSpPr>
            <a:spLocks noGrp="1"/>
          </p:cNvSpPr>
          <p:nvPr>
            <p:ph type="sldNum" sz="quarter" idx="11"/>
          </p:nvPr>
        </p:nvSpPr>
        <p:spPr/>
        <p:txBody>
          <a:bodyPr/>
          <a:lstStyle/>
          <a:p>
            <a:fld id="{AA293F89-5976-4576-BE4F-2CBE8D742B3B}" type="slidenum">
              <a:rPr lang="en-US" smtClean="0"/>
              <a:pPr/>
              <a:t>12</a:t>
            </a:fld>
            <a:endParaRPr lang="en-US" dirty="0"/>
          </a:p>
        </p:txBody>
      </p:sp>
    </p:spTree>
    <p:extLst>
      <p:ext uri="{BB962C8B-B14F-4D97-AF65-F5344CB8AC3E}">
        <p14:creationId xmlns:p14="http://schemas.microsoft.com/office/powerpoint/2010/main" val="49649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0099-B006-4726-998E-A49105A2B77C}"/>
              </a:ext>
            </a:extLst>
          </p:cNvPr>
          <p:cNvSpPr>
            <a:spLocks noGrp="1"/>
          </p:cNvSpPr>
          <p:nvPr>
            <p:ph type="title"/>
          </p:nvPr>
        </p:nvSpPr>
        <p:spPr/>
        <p:txBody>
          <a:bodyPr/>
          <a:lstStyle/>
          <a:p>
            <a:pPr algn="ctr"/>
            <a:r>
              <a:rPr lang="en-US" dirty="0"/>
              <a:t>Testing</a:t>
            </a:r>
          </a:p>
        </p:txBody>
      </p:sp>
      <p:sp>
        <p:nvSpPr>
          <p:cNvPr id="23" name="Freeform: Shape 22" descr="Microscope icon">
            <a:extLst>
              <a:ext uri="{FF2B5EF4-FFF2-40B4-BE49-F238E27FC236}">
                <a16:creationId xmlns:a16="http://schemas.microsoft.com/office/drawing/2014/main" id="{E8BB5015-D32C-4B21-88F2-6C6C59F9D269}"/>
              </a:ext>
            </a:extLst>
          </p:cNvPr>
          <p:cNvSpPr/>
          <p:nvPr/>
        </p:nvSpPr>
        <p:spPr>
          <a:xfrm rot="1350026">
            <a:off x="870607" y="1447028"/>
            <a:ext cx="1916386" cy="1916386"/>
          </a:xfrm>
          <a:custGeom>
            <a:avLst/>
            <a:gdLst>
              <a:gd name="connsiteX0" fmla="*/ 753938 w 1916386"/>
              <a:gd name="connsiteY0" fmla="*/ 1156890 h 1916386"/>
              <a:gd name="connsiteX1" fmla="*/ 753938 w 1916386"/>
              <a:gd name="connsiteY1" fmla="*/ 1207729 h 1916386"/>
              <a:gd name="connsiteX2" fmla="*/ 982713 w 1916386"/>
              <a:gd name="connsiteY2" fmla="*/ 1207729 h 1916386"/>
              <a:gd name="connsiteX3" fmla="*/ 982713 w 1916386"/>
              <a:gd name="connsiteY3" fmla="*/ 1156890 h 1916386"/>
              <a:gd name="connsiteX4" fmla="*/ 952435 w 1916386"/>
              <a:gd name="connsiteY4" fmla="*/ 767534 h 1916386"/>
              <a:gd name="connsiteX5" fmla="*/ 1052069 w 1916386"/>
              <a:gd name="connsiteY5" fmla="*/ 808803 h 1916386"/>
              <a:gd name="connsiteX6" fmla="*/ 1010801 w 1916386"/>
              <a:gd name="connsiteY6" fmla="*/ 908437 h 1916386"/>
              <a:gd name="connsiteX7" fmla="*/ 911166 w 1916386"/>
              <a:gd name="connsiteY7" fmla="*/ 867168 h 1916386"/>
              <a:gd name="connsiteX8" fmla="*/ 952435 w 1916386"/>
              <a:gd name="connsiteY8" fmla="*/ 767534 h 1916386"/>
              <a:gd name="connsiteX9" fmla="*/ 830478 w 1916386"/>
              <a:gd name="connsiteY9" fmla="*/ 366834 h 1916386"/>
              <a:gd name="connsiteX10" fmla="*/ 830909 w 1916386"/>
              <a:gd name="connsiteY10" fmla="*/ 440941 h 1916386"/>
              <a:gd name="connsiteX11" fmla="*/ 792682 w 1916386"/>
              <a:gd name="connsiteY11" fmla="*/ 441643 h 1916386"/>
              <a:gd name="connsiteX12" fmla="*/ 792198 w 1916386"/>
              <a:gd name="connsiteY12" fmla="*/ 1001738 h 1916386"/>
              <a:gd name="connsiteX13" fmla="*/ 830288 w 1916386"/>
              <a:gd name="connsiteY13" fmla="*/ 1067124 h 1916386"/>
              <a:gd name="connsiteX14" fmla="*/ 830019 w 1916386"/>
              <a:gd name="connsiteY14" fmla="*/ 1103004 h 1916386"/>
              <a:gd name="connsiteX15" fmla="*/ 905785 w 1916386"/>
              <a:gd name="connsiteY15" fmla="*/ 1103259 h 1916386"/>
              <a:gd name="connsiteX16" fmla="*/ 906056 w 1916386"/>
              <a:gd name="connsiteY16" fmla="*/ 1067380 h 1916386"/>
              <a:gd name="connsiteX17" fmla="*/ 944907 w 1916386"/>
              <a:gd name="connsiteY17" fmla="*/ 1001763 h 1916386"/>
              <a:gd name="connsiteX18" fmla="*/ 944205 w 1916386"/>
              <a:gd name="connsiteY18" fmla="*/ 963536 h 1916386"/>
              <a:gd name="connsiteX19" fmla="*/ 1105069 w 1916386"/>
              <a:gd name="connsiteY19" fmla="*/ 896902 h 1916386"/>
              <a:gd name="connsiteX20" fmla="*/ 1143646 w 1916386"/>
              <a:gd name="connsiteY20" fmla="*/ 963462 h 1916386"/>
              <a:gd name="connsiteX21" fmla="*/ 978570 w 1916386"/>
              <a:gd name="connsiteY21" fmla="*/ 1361999 h 1916386"/>
              <a:gd name="connsiteX22" fmla="*/ 755473 w 1916386"/>
              <a:gd name="connsiteY22" fmla="*/ 1454411 h 1916386"/>
              <a:gd name="connsiteX23" fmla="*/ 784656 w 1916386"/>
              <a:gd name="connsiteY23" fmla="*/ 1524863 h 1916386"/>
              <a:gd name="connsiteX24" fmla="*/ 794383 w 1916386"/>
              <a:gd name="connsiteY24" fmla="*/ 1548347 h 1916386"/>
              <a:gd name="connsiteX25" fmla="*/ 1451931 w 1916386"/>
              <a:gd name="connsiteY25" fmla="*/ 1275976 h 1916386"/>
              <a:gd name="connsiteX26" fmla="*/ 1442204 w 1916386"/>
              <a:gd name="connsiteY26" fmla="*/ 1252492 h 1916386"/>
              <a:gd name="connsiteX27" fmla="*/ 1413021 w 1916386"/>
              <a:gd name="connsiteY27" fmla="*/ 1182040 h 1916386"/>
              <a:gd name="connsiteX28" fmla="*/ 1189924 w 1916386"/>
              <a:gd name="connsiteY28" fmla="*/ 1274451 h 1916386"/>
              <a:gd name="connsiteX29" fmla="*/ 1214097 w 1916386"/>
              <a:gd name="connsiteY29" fmla="*/ 934280 h 1916386"/>
              <a:gd name="connsiteX30" fmla="*/ 944638 w 1916386"/>
              <a:gd name="connsiteY30" fmla="*/ 708859 h 1916386"/>
              <a:gd name="connsiteX31" fmla="*/ 944904 w 1916386"/>
              <a:gd name="connsiteY31" fmla="*/ 440495 h 1916386"/>
              <a:gd name="connsiteX32" fmla="*/ 906677 w 1916386"/>
              <a:gd name="connsiteY32" fmla="*/ 441197 h 1916386"/>
              <a:gd name="connsiteX33" fmla="*/ 906245 w 1916386"/>
              <a:gd name="connsiteY33" fmla="*/ 367090 h 1916386"/>
              <a:gd name="connsiteX34" fmla="*/ 591597 w 1916386"/>
              <a:gd name="connsiteY34" fmla="*/ 73172 h 1916386"/>
              <a:gd name="connsiteX35" fmla="*/ 1843214 w 1916386"/>
              <a:gd name="connsiteY35" fmla="*/ 591598 h 1916386"/>
              <a:gd name="connsiteX36" fmla="*/ 1324789 w 1916386"/>
              <a:gd name="connsiteY36" fmla="*/ 1843214 h 1916386"/>
              <a:gd name="connsiteX37" fmla="*/ 73172 w 1916386"/>
              <a:gd name="connsiteY37" fmla="*/ 1324789 h 1916386"/>
              <a:gd name="connsiteX38" fmla="*/ 591597 w 1916386"/>
              <a:gd name="connsiteY38" fmla="*/ 73172 h 191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16386" h="1916386">
                <a:moveTo>
                  <a:pt x="753938" y="1156890"/>
                </a:moveTo>
                <a:lnTo>
                  <a:pt x="753938" y="1207729"/>
                </a:lnTo>
                <a:lnTo>
                  <a:pt x="982713" y="1207729"/>
                </a:lnTo>
                <a:lnTo>
                  <a:pt x="982713" y="1156890"/>
                </a:lnTo>
                <a:close/>
                <a:moveTo>
                  <a:pt x="952435" y="767534"/>
                </a:moveTo>
                <a:cubicBezTo>
                  <a:pt x="991184" y="751484"/>
                  <a:pt x="1036018" y="770054"/>
                  <a:pt x="1052069" y="808803"/>
                </a:cubicBezTo>
                <a:cubicBezTo>
                  <a:pt x="1068119" y="847551"/>
                  <a:pt x="1049549" y="892387"/>
                  <a:pt x="1010801" y="908437"/>
                </a:cubicBezTo>
                <a:cubicBezTo>
                  <a:pt x="972052" y="924488"/>
                  <a:pt x="927216" y="905916"/>
                  <a:pt x="911166" y="867168"/>
                </a:cubicBezTo>
                <a:cubicBezTo>
                  <a:pt x="895115" y="828420"/>
                  <a:pt x="913687" y="783584"/>
                  <a:pt x="952435" y="767534"/>
                </a:cubicBezTo>
                <a:close/>
                <a:moveTo>
                  <a:pt x="830478" y="366834"/>
                </a:moveTo>
                <a:lnTo>
                  <a:pt x="830909" y="440941"/>
                </a:lnTo>
                <a:lnTo>
                  <a:pt x="792682" y="441643"/>
                </a:lnTo>
                <a:lnTo>
                  <a:pt x="792198" y="1001738"/>
                </a:lnTo>
                <a:cubicBezTo>
                  <a:pt x="792533" y="1029113"/>
                  <a:pt x="807242" y="1054660"/>
                  <a:pt x="830288" y="1067124"/>
                </a:cubicBezTo>
                <a:lnTo>
                  <a:pt x="830019" y="1103004"/>
                </a:lnTo>
                <a:lnTo>
                  <a:pt x="905785" y="1103259"/>
                </a:lnTo>
                <a:lnTo>
                  <a:pt x="906056" y="1067380"/>
                </a:lnTo>
                <a:cubicBezTo>
                  <a:pt x="929255" y="1053643"/>
                  <a:pt x="944068" y="1029624"/>
                  <a:pt x="944907" y="1001763"/>
                </a:cubicBezTo>
                <a:lnTo>
                  <a:pt x="944205" y="963536"/>
                </a:lnTo>
                <a:lnTo>
                  <a:pt x="1105069" y="896902"/>
                </a:lnTo>
                <a:cubicBezTo>
                  <a:pt x="1120182" y="916780"/>
                  <a:pt x="1133432" y="938804"/>
                  <a:pt x="1143646" y="963462"/>
                </a:cubicBezTo>
                <a:cubicBezTo>
                  <a:pt x="1207847" y="1118455"/>
                  <a:pt x="1133563" y="1297797"/>
                  <a:pt x="978570" y="1361999"/>
                </a:cubicBezTo>
                <a:lnTo>
                  <a:pt x="755473" y="1454411"/>
                </a:lnTo>
                <a:lnTo>
                  <a:pt x="784656" y="1524863"/>
                </a:lnTo>
                <a:lnTo>
                  <a:pt x="794383" y="1548347"/>
                </a:lnTo>
                <a:lnTo>
                  <a:pt x="1451931" y="1275976"/>
                </a:lnTo>
                <a:lnTo>
                  <a:pt x="1442204" y="1252492"/>
                </a:lnTo>
                <a:lnTo>
                  <a:pt x="1413021" y="1182040"/>
                </a:lnTo>
                <a:lnTo>
                  <a:pt x="1189924" y="1274451"/>
                </a:lnTo>
                <a:cubicBezTo>
                  <a:pt x="1248890" y="1174365"/>
                  <a:pt x="1261762" y="1049351"/>
                  <a:pt x="1214097" y="934280"/>
                </a:cubicBezTo>
                <a:cubicBezTo>
                  <a:pt x="1164973" y="815686"/>
                  <a:pt x="1061315" y="734814"/>
                  <a:pt x="944638" y="708859"/>
                </a:cubicBezTo>
                <a:lnTo>
                  <a:pt x="944904" y="440495"/>
                </a:lnTo>
                <a:lnTo>
                  <a:pt x="906677" y="441197"/>
                </a:lnTo>
                <a:lnTo>
                  <a:pt x="906245" y="367090"/>
                </a:lnTo>
                <a:close/>
                <a:moveTo>
                  <a:pt x="591597" y="73172"/>
                </a:moveTo>
                <a:cubicBezTo>
                  <a:pt x="1080381" y="-129293"/>
                  <a:pt x="1640749" y="102814"/>
                  <a:pt x="1843214" y="591598"/>
                </a:cubicBezTo>
                <a:cubicBezTo>
                  <a:pt x="2045679" y="1080381"/>
                  <a:pt x="1813572" y="1640749"/>
                  <a:pt x="1324789" y="1843214"/>
                </a:cubicBezTo>
                <a:cubicBezTo>
                  <a:pt x="836005" y="2045679"/>
                  <a:pt x="275637" y="1813572"/>
                  <a:pt x="73172" y="1324789"/>
                </a:cubicBezTo>
                <a:cubicBezTo>
                  <a:pt x="-129293" y="836005"/>
                  <a:pt x="102814" y="275637"/>
                  <a:pt x="591597" y="73172"/>
                </a:cubicBezTo>
                <a:close/>
              </a:path>
            </a:pathLst>
          </a:custGeom>
          <a:solidFill>
            <a:schemeClr val="accent2">
              <a:lumMod val="75000"/>
            </a:schemeClr>
          </a:solidFill>
          <a:ln w="12700"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980BEC68-4B3B-4F07-99EC-00E84EB80C32}"/>
              </a:ext>
            </a:extLst>
          </p:cNvPr>
          <p:cNvSpPr>
            <a:spLocks noGrp="1"/>
          </p:cNvSpPr>
          <p:nvPr>
            <p:ph type="body" sz="quarter" idx="10"/>
          </p:nvPr>
        </p:nvSpPr>
        <p:spPr>
          <a:xfrm>
            <a:off x="870857" y="3726020"/>
            <a:ext cx="1915885" cy="594066"/>
          </a:xfrm>
        </p:spPr>
        <p:txBody>
          <a:bodyPr/>
          <a:lstStyle/>
          <a:p>
            <a:pPr marL="0" indent="0" algn="ctr">
              <a:spcBef>
                <a:spcPts val="1800"/>
              </a:spcBef>
              <a:buNone/>
            </a:pPr>
            <a:r>
              <a:rPr lang="en-US" b="0" dirty="0"/>
              <a:t>Gram Stain </a:t>
            </a:r>
          </a:p>
          <a:p>
            <a:pPr marL="0" indent="0" algn="ctr">
              <a:spcBef>
                <a:spcPts val="1800"/>
              </a:spcBef>
              <a:buNone/>
            </a:pPr>
            <a:endParaRPr lang="en-US" b="0" dirty="0"/>
          </a:p>
        </p:txBody>
      </p:sp>
      <p:sp>
        <p:nvSpPr>
          <p:cNvPr id="62" name="Freeform: Shape 61" descr="Bacterial culture icon">
            <a:extLst>
              <a:ext uri="{FF2B5EF4-FFF2-40B4-BE49-F238E27FC236}">
                <a16:creationId xmlns:a16="http://schemas.microsoft.com/office/drawing/2014/main" id="{49C7014E-DBE7-403F-9F75-0FA132F4E774}"/>
              </a:ext>
            </a:extLst>
          </p:cNvPr>
          <p:cNvSpPr/>
          <p:nvPr/>
        </p:nvSpPr>
        <p:spPr>
          <a:xfrm flipV="1">
            <a:off x="3614056" y="1447277"/>
            <a:ext cx="1915886" cy="1915886"/>
          </a:xfrm>
          <a:custGeom>
            <a:avLst/>
            <a:gdLst>
              <a:gd name="connsiteX0" fmla="*/ 283052 w 1915886"/>
              <a:gd name="connsiteY0" fmla="*/ 865116 h 1915886"/>
              <a:gd name="connsiteX1" fmla="*/ 452831 w 1915886"/>
              <a:gd name="connsiteY1" fmla="*/ 726678 h 1915886"/>
              <a:gd name="connsiteX2" fmla="*/ 953036 w 1915886"/>
              <a:gd name="connsiteY2" fmla="*/ 618957 h 1915886"/>
              <a:gd name="connsiteX3" fmla="*/ 1453241 w 1915886"/>
              <a:gd name="connsiteY3" fmla="*/ 726678 h 1915886"/>
              <a:gd name="connsiteX4" fmla="*/ 1618454 w 1915886"/>
              <a:gd name="connsiteY4" fmla="*/ 858889 h 1915886"/>
              <a:gd name="connsiteX5" fmla="*/ 1429165 w 1915886"/>
              <a:gd name="connsiteY5" fmla="*/ 637845 h 1915886"/>
              <a:gd name="connsiteX6" fmla="*/ 950961 w 1915886"/>
              <a:gd name="connsiteY6" fmla="*/ 535313 h 1915886"/>
              <a:gd name="connsiteX7" fmla="*/ 472757 w 1915886"/>
              <a:gd name="connsiteY7" fmla="*/ 637845 h 1915886"/>
              <a:gd name="connsiteX8" fmla="*/ 283052 w 1915886"/>
              <a:gd name="connsiteY8" fmla="*/ 865116 h 1915886"/>
              <a:gd name="connsiteX9" fmla="*/ 834114 w 1915886"/>
              <a:gd name="connsiteY9" fmla="*/ 910016 h 1915886"/>
              <a:gd name="connsiteX10" fmla="*/ 798631 w 1915886"/>
              <a:gd name="connsiteY10" fmla="*/ 902213 h 1915886"/>
              <a:gd name="connsiteX11" fmla="*/ 759103 w 1915886"/>
              <a:gd name="connsiteY11" fmla="*/ 864556 h 1915886"/>
              <a:gd name="connsiteX12" fmla="*/ 813697 w 1915886"/>
              <a:gd name="connsiteY12" fmla="*/ 864564 h 1915886"/>
              <a:gd name="connsiteX13" fmla="*/ 853224 w 1915886"/>
              <a:gd name="connsiteY13" fmla="*/ 902221 h 1915886"/>
              <a:gd name="connsiteX14" fmla="*/ 834114 w 1915886"/>
              <a:gd name="connsiteY14" fmla="*/ 910016 h 1915886"/>
              <a:gd name="connsiteX15" fmla="*/ 634803 w 1915886"/>
              <a:gd name="connsiteY15" fmla="*/ 997124 h 1915886"/>
              <a:gd name="connsiteX16" fmla="*/ 598278 w 1915886"/>
              <a:gd name="connsiteY16" fmla="*/ 987197 h 1915886"/>
              <a:gd name="connsiteX17" fmla="*/ 620500 w 1915886"/>
              <a:gd name="connsiteY17" fmla="*/ 956559 h 1915886"/>
              <a:gd name="connsiteX18" fmla="*/ 621467 w 1915886"/>
              <a:gd name="connsiteY18" fmla="*/ 956084 h 1915886"/>
              <a:gd name="connsiteX19" fmla="*/ 612436 w 1915886"/>
              <a:gd name="connsiteY19" fmla="*/ 934285 h 1915886"/>
              <a:gd name="connsiteX20" fmla="*/ 663126 w 1915886"/>
              <a:gd name="connsiteY20" fmla="*/ 883595 h 1915886"/>
              <a:gd name="connsiteX21" fmla="*/ 698970 w 1915886"/>
              <a:gd name="connsiteY21" fmla="*/ 898443 h 1915886"/>
              <a:gd name="connsiteX22" fmla="*/ 707440 w 1915886"/>
              <a:gd name="connsiteY22" fmla="*/ 918892 h 1915886"/>
              <a:gd name="connsiteX23" fmla="*/ 762323 w 1915886"/>
              <a:gd name="connsiteY23" fmla="*/ 906561 h 1915886"/>
              <a:gd name="connsiteX24" fmla="*/ 798846 w 1915886"/>
              <a:gd name="connsiteY24" fmla="*/ 916488 h 1915886"/>
              <a:gd name="connsiteX25" fmla="*/ 708675 w 1915886"/>
              <a:gd name="connsiteY25" fmla="*/ 980527 h 1915886"/>
              <a:gd name="connsiteX26" fmla="*/ 634803 w 1915886"/>
              <a:gd name="connsiteY26" fmla="*/ 997124 h 1915886"/>
              <a:gd name="connsiteX27" fmla="*/ 1240190 w 1915886"/>
              <a:gd name="connsiteY27" fmla="*/ 1043086 h 1915886"/>
              <a:gd name="connsiteX28" fmla="*/ 1152313 w 1915886"/>
              <a:gd name="connsiteY28" fmla="*/ 1017332 h 1915886"/>
              <a:gd name="connsiteX29" fmla="*/ 1089485 w 1915886"/>
              <a:gd name="connsiteY29" fmla="*/ 906485 h 1915886"/>
              <a:gd name="connsiteX30" fmla="*/ 1090776 w 1915886"/>
              <a:gd name="connsiteY30" fmla="*/ 902708 h 1915886"/>
              <a:gd name="connsiteX31" fmla="*/ 1082754 w 1915886"/>
              <a:gd name="connsiteY31" fmla="*/ 898957 h 1915886"/>
              <a:gd name="connsiteX32" fmla="*/ 1048267 w 1915886"/>
              <a:gd name="connsiteY32" fmla="*/ 799122 h 1915886"/>
              <a:gd name="connsiteX33" fmla="*/ 1153705 w 1915886"/>
              <a:gd name="connsiteY33" fmla="*/ 792855 h 1915886"/>
              <a:gd name="connsiteX34" fmla="*/ 1178149 w 1915886"/>
              <a:gd name="connsiteY34" fmla="*/ 815234 h 1915886"/>
              <a:gd name="connsiteX35" fmla="*/ 1191105 w 1915886"/>
              <a:gd name="connsiteY35" fmla="*/ 838461 h 1915886"/>
              <a:gd name="connsiteX36" fmla="*/ 1212398 w 1915886"/>
              <a:gd name="connsiteY36" fmla="*/ 840959 h 1915886"/>
              <a:gd name="connsiteX37" fmla="*/ 1256469 w 1915886"/>
              <a:gd name="connsiteY37" fmla="*/ 861574 h 1915886"/>
              <a:gd name="connsiteX38" fmla="*/ 1259730 w 1915886"/>
              <a:gd name="connsiteY38" fmla="*/ 864559 h 1915886"/>
              <a:gd name="connsiteX39" fmla="*/ 1270399 w 1915886"/>
              <a:gd name="connsiteY39" fmla="*/ 858985 h 1915886"/>
              <a:gd name="connsiteX40" fmla="*/ 1300970 w 1915886"/>
              <a:gd name="connsiteY40" fmla="*/ 867945 h 1915886"/>
              <a:gd name="connsiteX41" fmla="*/ 1318584 w 1915886"/>
              <a:gd name="connsiteY41" fmla="*/ 918934 h 1915886"/>
              <a:gd name="connsiteX42" fmla="*/ 1308857 w 1915886"/>
              <a:gd name="connsiteY42" fmla="*/ 924014 h 1915886"/>
              <a:gd name="connsiteX43" fmla="*/ 1313840 w 1915886"/>
              <a:gd name="connsiteY43" fmla="*/ 932948 h 1915886"/>
              <a:gd name="connsiteX44" fmla="*/ 1307096 w 1915886"/>
              <a:gd name="connsiteY44" fmla="*/ 1008133 h 1915886"/>
              <a:gd name="connsiteX45" fmla="*/ 1240190 w 1915886"/>
              <a:gd name="connsiteY45" fmla="*/ 1043086 h 1915886"/>
              <a:gd name="connsiteX46" fmla="*/ 864796 w 1915886"/>
              <a:gd name="connsiteY46" fmla="*/ 1072589 h 1915886"/>
              <a:gd name="connsiteX47" fmla="*/ 777177 w 1915886"/>
              <a:gd name="connsiteY47" fmla="*/ 1015878 h 1915886"/>
              <a:gd name="connsiteX48" fmla="*/ 864796 w 1915886"/>
              <a:gd name="connsiteY48" fmla="*/ 959167 h 1915886"/>
              <a:gd name="connsiteX49" fmla="*/ 952415 w 1915886"/>
              <a:gd name="connsiteY49" fmla="*/ 1015878 h 1915886"/>
              <a:gd name="connsiteX50" fmla="*/ 864796 w 1915886"/>
              <a:gd name="connsiteY50" fmla="*/ 1072589 h 1915886"/>
              <a:gd name="connsiteX51" fmla="*/ 950961 w 1915886"/>
              <a:gd name="connsiteY51" fmla="*/ 1205712 h 1915886"/>
              <a:gd name="connsiteX52" fmla="*/ 1429165 w 1915886"/>
              <a:gd name="connsiteY52" fmla="*/ 1103180 h 1915886"/>
              <a:gd name="connsiteX53" fmla="*/ 1606831 w 1915886"/>
              <a:gd name="connsiteY53" fmla="*/ 933609 h 1915886"/>
              <a:gd name="connsiteX54" fmla="*/ 1431240 w 1915886"/>
              <a:gd name="connsiteY54" fmla="*/ 769226 h 1915886"/>
              <a:gd name="connsiteX55" fmla="*/ 953036 w 1915886"/>
              <a:gd name="connsiteY55" fmla="*/ 666695 h 1915886"/>
              <a:gd name="connsiteX56" fmla="*/ 474832 w 1915886"/>
              <a:gd name="connsiteY56" fmla="*/ 769226 h 1915886"/>
              <a:gd name="connsiteX57" fmla="*/ 297166 w 1915886"/>
              <a:gd name="connsiteY57" fmla="*/ 938798 h 1915886"/>
              <a:gd name="connsiteX58" fmla="*/ 472757 w 1915886"/>
              <a:gd name="connsiteY58" fmla="*/ 1103180 h 1915886"/>
              <a:gd name="connsiteX59" fmla="*/ 950961 w 1915886"/>
              <a:gd name="connsiteY59" fmla="*/ 1205712 h 1915886"/>
              <a:gd name="connsiteX60" fmla="*/ 953036 w 1915886"/>
              <a:gd name="connsiteY60" fmla="*/ 1336886 h 1915886"/>
              <a:gd name="connsiteX61" fmla="*/ 1431240 w 1915886"/>
              <a:gd name="connsiteY61" fmla="*/ 1234354 h 1915886"/>
              <a:gd name="connsiteX62" fmla="*/ 1620944 w 1915886"/>
              <a:gd name="connsiteY62" fmla="*/ 1006875 h 1915886"/>
              <a:gd name="connsiteX63" fmla="*/ 1451165 w 1915886"/>
              <a:gd name="connsiteY63" fmla="*/ 1145521 h 1915886"/>
              <a:gd name="connsiteX64" fmla="*/ 950961 w 1915886"/>
              <a:gd name="connsiteY64" fmla="*/ 1253241 h 1915886"/>
              <a:gd name="connsiteX65" fmla="*/ 450756 w 1915886"/>
              <a:gd name="connsiteY65" fmla="*/ 1145521 h 1915886"/>
              <a:gd name="connsiteX66" fmla="*/ 285543 w 1915886"/>
              <a:gd name="connsiteY66" fmla="*/ 1013309 h 1915886"/>
              <a:gd name="connsiteX67" fmla="*/ 474832 w 1915886"/>
              <a:gd name="connsiteY67" fmla="*/ 1234562 h 1915886"/>
              <a:gd name="connsiteX68" fmla="*/ 953036 w 1915886"/>
              <a:gd name="connsiteY68" fmla="*/ 1336886 h 1915886"/>
              <a:gd name="connsiteX69" fmla="*/ 953036 w 1915886"/>
              <a:gd name="connsiteY69" fmla="*/ 1384623 h 1915886"/>
              <a:gd name="connsiteX70" fmla="*/ 452831 w 1915886"/>
              <a:gd name="connsiteY70" fmla="*/ 1276903 h 1915886"/>
              <a:gd name="connsiteX71" fmla="*/ 237391 w 1915886"/>
              <a:gd name="connsiteY71" fmla="*/ 1001894 h 1915886"/>
              <a:gd name="connsiteX72" fmla="*/ 235315 w 1915886"/>
              <a:gd name="connsiteY72" fmla="*/ 870512 h 1915886"/>
              <a:gd name="connsiteX73" fmla="*/ 450756 w 1915886"/>
              <a:gd name="connsiteY73" fmla="*/ 595504 h 1915886"/>
              <a:gd name="connsiteX74" fmla="*/ 950961 w 1915886"/>
              <a:gd name="connsiteY74" fmla="*/ 487576 h 1915886"/>
              <a:gd name="connsiteX75" fmla="*/ 1451165 w 1915886"/>
              <a:gd name="connsiteY75" fmla="*/ 595504 h 1915886"/>
              <a:gd name="connsiteX76" fmla="*/ 1666606 w 1915886"/>
              <a:gd name="connsiteY76" fmla="*/ 870512 h 1915886"/>
              <a:gd name="connsiteX77" fmla="*/ 1668682 w 1915886"/>
              <a:gd name="connsiteY77" fmla="*/ 930080 h 1915886"/>
              <a:gd name="connsiteX78" fmla="*/ 1668682 w 1915886"/>
              <a:gd name="connsiteY78" fmla="*/ 1001894 h 1915886"/>
              <a:gd name="connsiteX79" fmla="*/ 1453241 w 1915886"/>
              <a:gd name="connsiteY79" fmla="*/ 1276903 h 1915886"/>
              <a:gd name="connsiteX80" fmla="*/ 953036 w 1915886"/>
              <a:gd name="connsiteY80" fmla="*/ 1384623 h 1915886"/>
              <a:gd name="connsiteX81" fmla="*/ 957943 w 1915886"/>
              <a:gd name="connsiteY81" fmla="*/ 1915886 h 1915886"/>
              <a:gd name="connsiteX82" fmla="*/ 1915886 w 1915886"/>
              <a:gd name="connsiteY82" fmla="*/ 957943 h 1915886"/>
              <a:gd name="connsiteX83" fmla="*/ 957943 w 1915886"/>
              <a:gd name="connsiteY83" fmla="*/ 0 h 1915886"/>
              <a:gd name="connsiteX84" fmla="*/ 0 w 1915886"/>
              <a:gd name="connsiteY84" fmla="*/ 957943 h 1915886"/>
              <a:gd name="connsiteX85" fmla="*/ 957943 w 1915886"/>
              <a:gd name="connsiteY85" fmla="*/ 1915886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915886" h="1915886">
                <a:moveTo>
                  <a:pt x="283052" y="865116"/>
                </a:moveTo>
                <a:cubicBezTo>
                  <a:pt x="319374" y="813228"/>
                  <a:pt x="376659" y="766113"/>
                  <a:pt x="452831" y="726678"/>
                </a:cubicBezTo>
                <a:cubicBezTo>
                  <a:pt x="586911" y="657147"/>
                  <a:pt x="764370" y="618957"/>
                  <a:pt x="953036" y="618957"/>
                </a:cubicBezTo>
                <a:cubicBezTo>
                  <a:pt x="1141495" y="618957"/>
                  <a:pt x="1319161" y="657147"/>
                  <a:pt x="1453241" y="726678"/>
                </a:cubicBezTo>
                <a:cubicBezTo>
                  <a:pt x="1526300" y="764660"/>
                  <a:pt x="1582132" y="809492"/>
                  <a:pt x="1618454" y="858889"/>
                </a:cubicBezTo>
                <a:cubicBezTo>
                  <a:pt x="1612850" y="776698"/>
                  <a:pt x="1546225" y="698450"/>
                  <a:pt x="1429165" y="637845"/>
                </a:cubicBezTo>
                <a:cubicBezTo>
                  <a:pt x="1301934" y="571843"/>
                  <a:pt x="1131948" y="535313"/>
                  <a:pt x="950961" y="535313"/>
                </a:cubicBezTo>
                <a:cubicBezTo>
                  <a:pt x="769974" y="535313"/>
                  <a:pt x="600195" y="571635"/>
                  <a:pt x="472757" y="637845"/>
                </a:cubicBezTo>
                <a:cubicBezTo>
                  <a:pt x="352998" y="699903"/>
                  <a:pt x="285751" y="780642"/>
                  <a:pt x="283052" y="865116"/>
                </a:cubicBezTo>
                <a:close/>
                <a:moveTo>
                  <a:pt x="834114" y="910016"/>
                </a:moveTo>
                <a:cubicBezTo>
                  <a:pt x="824235" y="910015"/>
                  <a:pt x="811626" y="907414"/>
                  <a:pt x="798631" y="902213"/>
                </a:cubicBezTo>
                <a:cubicBezTo>
                  <a:pt x="772639" y="891812"/>
                  <a:pt x="754943" y="874952"/>
                  <a:pt x="759103" y="864556"/>
                </a:cubicBezTo>
                <a:cubicBezTo>
                  <a:pt x="763263" y="854160"/>
                  <a:pt x="787706" y="854163"/>
                  <a:pt x="813697" y="864564"/>
                </a:cubicBezTo>
                <a:cubicBezTo>
                  <a:pt x="839688" y="874965"/>
                  <a:pt x="857385" y="891825"/>
                  <a:pt x="853224" y="902221"/>
                </a:cubicBezTo>
                <a:cubicBezTo>
                  <a:pt x="851144" y="907420"/>
                  <a:pt x="843994" y="910018"/>
                  <a:pt x="834114" y="910016"/>
                </a:cubicBezTo>
                <a:close/>
                <a:moveTo>
                  <a:pt x="634803" y="997124"/>
                </a:moveTo>
                <a:cubicBezTo>
                  <a:pt x="614824" y="998330"/>
                  <a:pt x="601069" y="995117"/>
                  <a:pt x="598278" y="987197"/>
                </a:cubicBezTo>
                <a:cubicBezTo>
                  <a:pt x="595485" y="979276"/>
                  <a:pt x="604183" y="968149"/>
                  <a:pt x="620500" y="956559"/>
                </a:cubicBezTo>
                <a:lnTo>
                  <a:pt x="621467" y="956084"/>
                </a:lnTo>
                <a:lnTo>
                  <a:pt x="612436" y="934285"/>
                </a:lnTo>
                <a:cubicBezTo>
                  <a:pt x="612436" y="906290"/>
                  <a:pt x="635131" y="883595"/>
                  <a:pt x="663126" y="883595"/>
                </a:cubicBezTo>
                <a:cubicBezTo>
                  <a:pt x="677124" y="883595"/>
                  <a:pt x="689796" y="889269"/>
                  <a:pt x="698970" y="898443"/>
                </a:cubicBezTo>
                <a:lnTo>
                  <a:pt x="707440" y="918892"/>
                </a:lnTo>
                <a:lnTo>
                  <a:pt x="762323" y="906561"/>
                </a:lnTo>
                <a:cubicBezTo>
                  <a:pt x="782300" y="905352"/>
                  <a:pt x="796052" y="908568"/>
                  <a:pt x="798846" y="916488"/>
                </a:cubicBezTo>
                <a:cubicBezTo>
                  <a:pt x="804431" y="932329"/>
                  <a:pt x="764059" y="961000"/>
                  <a:pt x="708675" y="980527"/>
                </a:cubicBezTo>
                <a:cubicBezTo>
                  <a:pt x="680982" y="990288"/>
                  <a:pt x="654779" y="995918"/>
                  <a:pt x="634803" y="997124"/>
                </a:cubicBezTo>
                <a:close/>
                <a:moveTo>
                  <a:pt x="1240190" y="1043086"/>
                </a:moveTo>
                <a:cubicBezTo>
                  <a:pt x="1212180" y="1044751"/>
                  <a:pt x="1180674" y="1036298"/>
                  <a:pt x="1152313" y="1017332"/>
                </a:cubicBezTo>
                <a:cubicBezTo>
                  <a:pt x="1109769" y="988883"/>
                  <a:pt x="1086383" y="944863"/>
                  <a:pt x="1089485" y="906485"/>
                </a:cubicBezTo>
                <a:lnTo>
                  <a:pt x="1090776" y="902708"/>
                </a:lnTo>
                <a:lnTo>
                  <a:pt x="1082754" y="898957"/>
                </a:lnTo>
                <a:cubicBezTo>
                  <a:pt x="1044116" y="873119"/>
                  <a:pt x="1028675" y="828420"/>
                  <a:pt x="1048267" y="799122"/>
                </a:cubicBezTo>
                <a:cubicBezTo>
                  <a:pt x="1067859" y="769823"/>
                  <a:pt x="1115066" y="767017"/>
                  <a:pt x="1153705" y="792855"/>
                </a:cubicBezTo>
                <a:cubicBezTo>
                  <a:pt x="1163365" y="799315"/>
                  <a:pt x="1171574" y="806952"/>
                  <a:pt x="1178149" y="815234"/>
                </a:cubicBezTo>
                <a:lnTo>
                  <a:pt x="1191105" y="838461"/>
                </a:lnTo>
                <a:lnTo>
                  <a:pt x="1212398" y="840959"/>
                </a:lnTo>
                <a:cubicBezTo>
                  <a:pt x="1227322" y="845236"/>
                  <a:pt x="1242289" y="852091"/>
                  <a:pt x="1256469" y="861574"/>
                </a:cubicBezTo>
                <a:lnTo>
                  <a:pt x="1259730" y="864559"/>
                </a:lnTo>
                <a:lnTo>
                  <a:pt x="1270399" y="858985"/>
                </a:lnTo>
                <a:cubicBezTo>
                  <a:pt x="1280144" y="858406"/>
                  <a:pt x="1291104" y="861348"/>
                  <a:pt x="1300970" y="867945"/>
                </a:cubicBezTo>
                <a:cubicBezTo>
                  <a:pt x="1320704" y="881141"/>
                  <a:pt x="1328590" y="903970"/>
                  <a:pt x="1318584" y="918934"/>
                </a:cubicBezTo>
                <a:lnTo>
                  <a:pt x="1308857" y="924014"/>
                </a:lnTo>
                <a:lnTo>
                  <a:pt x="1313840" y="932948"/>
                </a:lnTo>
                <a:cubicBezTo>
                  <a:pt x="1323002" y="959471"/>
                  <a:pt x="1321478" y="986627"/>
                  <a:pt x="1307096" y="1008133"/>
                </a:cubicBezTo>
                <a:cubicBezTo>
                  <a:pt x="1292715" y="1029639"/>
                  <a:pt x="1268200" y="1041421"/>
                  <a:pt x="1240190" y="1043086"/>
                </a:cubicBezTo>
                <a:close/>
                <a:moveTo>
                  <a:pt x="864796" y="1072589"/>
                </a:moveTo>
                <a:cubicBezTo>
                  <a:pt x="816405" y="1072589"/>
                  <a:pt x="777177" y="1047199"/>
                  <a:pt x="777177" y="1015878"/>
                </a:cubicBezTo>
                <a:cubicBezTo>
                  <a:pt x="777177" y="984557"/>
                  <a:pt x="816405" y="959167"/>
                  <a:pt x="864796" y="959167"/>
                </a:cubicBezTo>
                <a:cubicBezTo>
                  <a:pt x="913187" y="959167"/>
                  <a:pt x="952415" y="984557"/>
                  <a:pt x="952415" y="1015878"/>
                </a:cubicBezTo>
                <a:cubicBezTo>
                  <a:pt x="952415" y="1047199"/>
                  <a:pt x="913187" y="1072589"/>
                  <a:pt x="864796" y="1072589"/>
                </a:cubicBezTo>
                <a:close/>
                <a:moveTo>
                  <a:pt x="950961" y="1205712"/>
                </a:moveTo>
                <a:cubicBezTo>
                  <a:pt x="1131948" y="1205712"/>
                  <a:pt x="1301727" y="1169390"/>
                  <a:pt x="1429165" y="1103180"/>
                </a:cubicBezTo>
                <a:cubicBezTo>
                  <a:pt x="1521319" y="1055443"/>
                  <a:pt x="1582339" y="996705"/>
                  <a:pt x="1606831" y="933609"/>
                </a:cubicBezTo>
                <a:cubicBezTo>
                  <a:pt x="1581094" y="872588"/>
                  <a:pt x="1520904" y="815718"/>
                  <a:pt x="1431240" y="769226"/>
                </a:cubicBezTo>
                <a:cubicBezTo>
                  <a:pt x="1304010" y="703224"/>
                  <a:pt x="1134023" y="666695"/>
                  <a:pt x="953036" y="666695"/>
                </a:cubicBezTo>
                <a:cubicBezTo>
                  <a:pt x="772049" y="666695"/>
                  <a:pt x="602270" y="703017"/>
                  <a:pt x="474832" y="769226"/>
                </a:cubicBezTo>
                <a:cubicBezTo>
                  <a:pt x="382678" y="816964"/>
                  <a:pt x="321657" y="875701"/>
                  <a:pt x="297166" y="938798"/>
                </a:cubicBezTo>
                <a:cubicBezTo>
                  <a:pt x="322903" y="999818"/>
                  <a:pt x="383093" y="1056688"/>
                  <a:pt x="472757" y="1103180"/>
                </a:cubicBezTo>
                <a:cubicBezTo>
                  <a:pt x="600195" y="1169182"/>
                  <a:pt x="769974" y="1205712"/>
                  <a:pt x="950961" y="1205712"/>
                </a:cubicBezTo>
                <a:close/>
                <a:moveTo>
                  <a:pt x="953036" y="1336886"/>
                </a:moveTo>
                <a:cubicBezTo>
                  <a:pt x="1134023" y="1336886"/>
                  <a:pt x="1303802" y="1300564"/>
                  <a:pt x="1431240" y="1234354"/>
                </a:cubicBezTo>
                <a:cubicBezTo>
                  <a:pt x="1551206" y="1172088"/>
                  <a:pt x="1618246" y="1091557"/>
                  <a:pt x="1620944" y="1006875"/>
                </a:cubicBezTo>
                <a:cubicBezTo>
                  <a:pt x="1584622" y="1058764"/>
                  <a:pt x="1527130" y="1105878"/>
                  <a:pt x="1451165" y="1145521"/>
                </a:cubicBezTo>
                <a:cubicBezTo>
                  <a:pt x="1317086" y="1215052"/>
                  <a:pt x="1139627" y="1253241"/>
                  <a:pt x="950961" y="1253241"/>
                </a:cubicBezTo>
                <a:cubicBezTo>
                  <a:pt x="762502" y="1253241"/>
                  <a:pt x="584836" y="1214844"/>
                  <a:pt x="450756" y="1145521"/>
                </a:cubicBezTo>
                <a:cubicBezTo>
                  <a:pt x="377697" y="1107539"/>
                  <a:pt x="321865" y="1062707"/>
                  <a:pt x="285543" y="1013309"/>
                </a:cubicBezTo>
                <a:cubicBezTo>
                  <a:pt x="291147" y="1095708"/>
                  <a:pt x="357979" y="1173748"/>
                  <a:pt x="474832" y="1234562"/>
                </a:cubicBezTo>
                <a:cubicBezTo>
                  <a:pt x="602270" y="1300564"/>
                  <a:pt x="772049" y="1336886"/>
                  <a:pt x="953036" y="1336886"/>
                </a:cubicBezTo>
                <a:close/>
                <a:moveTo>
                  <a:pt x="953036" y="1384623"/>
                </a:moveTo>
                <a:cubicBezTo>
                  <a:pt x="764577" y="1384623"/>
                  <a:pt x="586911" y="1346433"/>
                  <a:pt x="452831" y="1276903"/>
                </a:cubicBezTo>
                <a:cubicBezTo>
                  <a:pt x="313978" y="1204674"/>
                  <a:pt x="237391" y="1107124"/>
                  <a:pt x="237391" y="1001894"/>
                </a:cubicBezTo>
                <a:lnTo>
                  <a:pt x="235315" y="870512"/>
                </a:lnTo>
                <a:cubicBezTo>
                  <a:pt x="235315" y="765283"/>
                  <a:pt x="311902" y="667525"/>
                  <a:pt x="450756" y="595504"/>
                </a:cubicBezTo>
                <a:cubicBezTo>
                  <a:pt x="584836" y="525973"/>
                  <a:pt x="762294" y="487576"/>
                  <a:pt x="950961" y="487576"/>
                </a:cubicBezTo>
                <a:cubicBezTo>
                  <a:pt x="1139420" y="487576"/>
                  <a:pt x="1317086" y="525973"/>
                  <a:pt x="1451165" y="595504"/>
                </a:cubicBezTo>
                <a:cubicBezTo>
                  <a:pt x="1590019" y="667525"/>
                  <a:pt x="1666606" y="765283"/>
                  <a:pt x="1666606" y="870512"/>
                </a:cubicBezTo>
                <a:cubicBezTo>
                  <a:pt x="1666606" y="891683"/>
                  <a:pt x="1667644" y="907872"/>
                  <a:pt x="1668682" y="930080"/>
                </a:cubicBezTo>
                <a:cubicBezTo>
                  <a:pt x="1669097" y="954364"/>
                  <a:pt x="1668682" y="978440"/>
                  <a:pt x="1668682" y="1001894"/>
                </a:cubicBezTo>
                <a:cubicBezTo>
                  <a:pt x="1668682" y="1107124"/>
                  <a:pt x="1592095" y="1204881"/>
                  <a:pt x="1453241" y="1276903"/>
                </a:cubicBezTo>
                <a:cubicBezTo>
                  <a:pt x="1319161" y="1346433"/>
                  <a:pt x="1141495" y="1384623"/>
                  <a:pt x="953036" y="1384623"/>
                </a:cubicBezTo>
                <a:close/>
                <a:moveTo>
                  <a:pt x="957943" y="1915886"/>
                </a:moveTo>
                <a:cubicBezTo>
                  <a:pt x="1487000" y="1915886"/>
                  <a:pt x="1915886" y="1487000"/>
                  <a:pt x="1915886" y="957943"/>
                </a:cubicBezTo>
                <a:cubicBezTo>
                  <a:pt x="1915886" y="428886"/>
                  <a:pt x="1487000" y="0"/>
                  <a:pt x="957943" y="0"/>
                </a:cubicBezTo>
                <a:cubicBezTo>
                  <a:pt x="428886" y="0"/>
                  <a:pt x="0" y="428886"/>
                  <a:pt x="0" y="957943"/>
                </a:cubicBezTo>
                <a:cubicBezTo>
                  <a:pt x="0" y="1487000"/>
                  <a:pt x="428886" y="1915886"/>
                  <a:pt x="957943" y="191588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
            <a:extLst>
              <a:ext uri="{FF2B5EF4-FFF2-40B4-BE49-F238E27FC236}">
                <a16:creationId xmlns:a16="http://schemas.microsoft.com/office/drawing/2014/main" id="{EB86E488-3C11-4AAF-AAF0-BE9A43460976}"/>
              </a:ext>
            </a:extLst>
          </p:cNvPr>
          <p:cNvSpPr txBox="1">
            <a:spLocks/>
          </p:cNvSpPr>
          <p:nvPr/>
        </p:nvSpPr>
        <p:spPr bwMode="auto">
          <a:xfrm>
            <a:off x="3846284" y="3726020"/>
            <a:ext cx="1451429" cy="71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256169"/>
              </a:buClr>
              <a:buFont typeface="Wingdings" panose="05000000000000000000" pitchFamily="2" charset="2"/>
              <a:buChar char="§"/>
              <a:defRPr sz="2400" b="1" kern="1200">
                <a:solidFill>
                  <a:schemeClr val="accent4">
                    <a:lumMod val="50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Wingdings" panose="05000000000000000000" pitchFamily="2" charset="2"/>
              <a:buNone/>
            </a:pPr>
            <a:r>
              <a:rPr lang="en-US" b="0" dirty="0"/>
              <a:t>Culture</a:t>
            </a:r>
          </a:p>
          <a:p>
            <a:pPr marL="0" indent="0">
              <a:spcBef>
                <a:spcPts val="1800"/>
              </a:spcBef>
              <a:buNone/>
            </a:pPr>
            <a:endParaRPr lang="en-US" b="0" dirty="0"/>
          </a:p>
        </p:txBody>
      </p:sp>
      <p:sp>
        <p:nvSpPr>
          <p:cNvPr id="25" name="Freeform: Shape 24" descr="DNA strand icon">
            <a:extLst>
              <a:ext uri="{FF2B5EF4-FFF2-40B4-BE49-F238E27FC236}">
                <a16:creationId xmlns:a16="http://schemas.microsoft.com/office/drawing/2014/main" id="{D3A4F52B-7217-4864-9F28-CA8DCD56C07E}"/>
              </a:ext>
            </a:extLst>
          </p:cNvPr>
          <p:cNvSpPr/>
          <p:nvPr/>
        </p:nvSpPr>
        <p:spPr>
          <a:xfrm rot="1800000">
            <a:off x="6357098" y="1447119"/>
            <a:ext cx="1916205" cy="1916205"/>
          </a:xfrm>
          <a:custGeom>
            <a:avLst/>
            <a:gdLst>
              <a:gd name="connsiteX0" fmla="*/ 877481 w 1916205"/>
              <a:gd name="connsiteY0" fmla="*/ 1334766 h 1916205"/>
              <a:gd name="connsiteX1" fmla="*/ 958102 w 1916205"/>
              <a:gd name="connsiteY1" fmla="*/ 1289021 h 1916205"/>
              <a:gd name="connsiteX2" fmla="*/ 1104744 w 1916205"/>
              <a:gd name="connsiteY2" fmla="*/ 1386350 h 1916205"/>
              <a:gd name="connsiteX3" fmla="*/ 811459 w 1916205"/>
              <a:gd name="connsiteY3" fmla="*/ 1386350 h 1916205"/>
              <a:gd name="connsiteX4" fmla="*/ 877481 w 1916205"/>
              <a:gd name="connsiteY4" fmla="*/ 1334766 h 1916205"/>
              <a:gd name="connsiteX5" fmla="*/ 808863 w 1916205"/>
              <a:gd name="connsiteY5" fmla="*/ 1100851 h 1916205"/>
              <a:gd name="connsiteX6" fmla="*/ 1107340 w 1916205"/>
              <a:gd name="connsiteY6" fmla="*/ 1100851 h 1916205"/>
              <a:gd name="connsiteX7" fmla="*/ 958102 w 1916205"/>
              <a:gd name="connsiteY7" fmla="*/ 1200776 h 1916205"/>
              <a:gd name="connsiteX8" fmla="*/ 808863 w 1916205"/>
              <a:gd name="connsiteY8" fmla="*/ 1100851 h 1916205"/>
              <a:gd name="connsiteX9" fmla="*/ 760847 w 1916205"/>
              <a:gd name="connsiteY9" fmla="*/ 893215 h 1916205"/>
              <a:gd name="connsiteX10" fmla="*/ 1156653 w 1916205"/>
              <a:gd name="connsiteY10" fmla="*/ 893215 h 1916205"/>
              <a:gd name="connsiteX11" fmla="*/ 1167035 w 1916205"/>
              <a:gd name="connsiteY11" fmla="*/ 958101 h 1916205"/>
              <a:gd name="connsiteX12" fmla="*/ 1156653 w 1916205"/>
              <a:gd name="connsiteY12" fmla="*/ 1022987 h 1916205"/>
              <a:gd name="connsiteX13" fmla="*/ 760847 w 1916205"/>
              <a:gd name="connsiteY13" fmla="*/ 1022987 h 1916205"/>
              <a:gd name="connsiteX14" fmla="*/ 750466 w 1916205"/>
              <a:gd name="connsiteY14" fmla="*/ 958101 h 1916205"/>
              <a:gd name="connsiteX15" fmla="*/ 760847 w 1916205"/>
              <a:gd name="connsiteY15" fmla="*/ 893215 h 1916205"/>
              <a:gd name="connsiteX16" fmla="*/ 876832 w 1916205"/>
              <a:gd name="connsiteY16" fmla="*/ 763118 h 1916205"/>
              <a:gd name="connsiteX17" fmla="*/ 958102 w 1916205"/>
              <a:gd name="connsiteY17" fmla="*/ 716724 h 1916205"/>
              <a:gd name="connsiteX18" fmla="*/ 1106042 w 1916205"/>
              <a:gd name="connsiteY18" fmla="*/ 815351 h 1916205"/>
              <a:gd name="connsiteX19" fmla="*/ 810161 w 1916205"/>
              <a:gd name="connsiteY19" fmla="*/ 815351 h 1916205"/>
              <a:gd name="connsiteX20" fmla="*/ 876832 w 1916205"/>
              <a:gd name="connsiteY20" fmla="*/ 763118 h 1916205"/>
              <a:gd name="connsiteX21" fmla="*/ 810161 w 1916205"/>
              <a:gd name="connsiteY21" fmla="*/ 529852 h 1916205"/>
              <a:gd name="connsiteX22" fmla="*/ 1104744 w 1916205"/>
              <a:gd name="connsiteY22" fmla="*/ 529852 h 1916205"/>
              <a:gd name="connsiteX23" fmla="*/ 956804 w 1916205"/>
              <a:gd name="connsiteY23" fmla="*/ 628479 h 1916205"/>
              <a:gd name="connsiteX24" fmla="*/ 810161 w 1916205"/>
              <a:gd name="connsiteY24" fmla="*/ 529852 h 1916205"/>
              <a:gd name="connsiteX25" fmla="*/ 672602 w 1916205"/>
              <a:gd name="connsiteY25" fmla="*/ 387102 h 1916205"/>
              <a:gd name="connsiteX26" fmla="*/ 876345 w 1916205"/>
              <a:gd name="connsiteY26" fmla="*/ 672602 h 1916205"/>
              <a:gd name="connsiteX27" fmla="*/ 672602 w 1916205"/>
              <a:gd name="connsiteY27" fmla="*/ 958101 h 1916205"/>
              <a:gd name="connsiteX28" fmla="*/ 876345 w 1916205"/>
              <a:gd name="connsiteY28" fmla="*/ 1244898 h 1916205"/>
              <a:gd name="connsiteX29" fmla="*/ 672602 w 1916205"/>
              <a:gd name="connsiteY29" fmla="*/ 1529100 h 1916205"/>
              <a:gd name="connsiteX30" fmla="*/ 750466 w 1916205"/>
              <a:gd name="connsiteY30" fmla="*/ 1529100 h 1916205"/>
              <a:gd name="connsiteX31" fmla="*/ 760847 w 1916205"/>
              <a:gd name="connsiteY31" fmla="*/ 1464214 h 1916205"/>
              <a:gd name="connsiteX32" fmla="*/ 1155356 w 1916205"/>
              <a:gd name="connsiteY32" fmla="*/ 1464214 h 1916205"/>
              <a:gd name="connsiteX33" fmla="*/ 1165738 w 1916205"/>
              <a:gd name="connsiteY33" fmla="*/ 1529100 h 1916205"/>
              <a:gd name="connsiteX34" fmla="*/ 1243601 w 1916205"/>
              <a:gd name="connsiteY34" fmla="*/ 1529100 h 1916205"/>
              <a:gd name="connsiteX35" fmla="*/ 1039858 w 1916205"/>
              <a:gd name="connsiteY35" fmla="*/ 1244898 h 1916205"/>
              <a:gd name="connsiteX36" fmla="*/ 1243601 w 1916205"/>
              <a:gd name="connsiteY36" fmla="*/ 958101 h 1916205"/>
              <a:gd name="connsiteX37" fmla="*/ 1039858 w 1916205"/>
              <a:gd name="connsiteY37" fmla="*/ 672602 h 1916205"/>
              <a:gd name="connsiteX38" fmla="*/ 1243601 w 1916205"/>
              <a:gd name="connsiteY38" fmla="*/ 387102 h 1916205"/>
              <a:gd name="connsiteX39" fmla="*/ 1165738 w 1916205"/>
              <a:gd name="connsiteY39" fmla="*/ 387102 h 1916205"/>
              <a:gd name="connsiteX40" fmla="*/ 1155356 w 1916205"/>
              <a:gd name="connsiteY40" fmla="*/ 451988 h 1916205"/>
              <a:gd name="connsiteX41" fmla="*/ 760847 w 1916205"/>
              <a:gd name="connsiteY41" fmla="*/ 451988 h 1916205"/>
              <a:gd name="connsiteX42" fmla="*/ 750466 w 1916205"/>
              <a:gd name="connsiteY42" fmla="*/ 387102 h 1916205"/>
              <a:gd name="connsiteX43" fmla="*/ 479131 w 1916205"/>
              <a:gd name="connsiteY43" fmla="*/ 128500 h 1916205"/>
              <a:gd name="connsiteX44" fmla="*/ 1787706 w 1916205"/>
              <a:gd name="connsiteY44" fmla="*/ 479131 h 1916205"/>
              <a:gd name="connsiteX45" fmla="*/ 1437074 w 1916205"/>
              <a:gd name="connsiteY45" fmla="*/ 1787705 h 1916205"/>
              <a:gd name="connsiteX46" fmla="*/ 128500 w 1916205"/>
              <a:gd name="connsiteY46" fmla="*/ 1437074 h 1916205"/>
              <a:gd name="connsiteX47" fmla="*/ 479131 w 1916205"/>
              <a:gd name="connsiteY47" fmla="*/ 128500 h 19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16205" h="1916205">
                <a:moveTo>
                  <a:pt x="877481" y="1334766"/>
                </a:moveTo>
                <a:cubicBezTo>
                  <a:pt x="902300" y="1318869"/>
                  <a:pt x="929552" y="1303945"/>
                  <a:pt x="958102" y="1289021"/>
                </a:cubicBezTo>
                <a:cubicBezTo>
                  <a:pt x="1015201" y="1318869"/>
                  <a:pt x="1067110" y="1348716"/>
                  <a:pt x="1104744" y="1386350"/>
                </a:cubicBezTo>
                <a:lnTo>
                  <a:pt x="811459" y="1386350"/>
                </a:lnTo>
                <a:cubicBezTo>
                  <a:pt x="830276" y="1367533"/>
                  <a:pt x="852662" y="1350662"/>
                  <a:pt x="877481" y="1334766"/>
                </a:cubicBezTo>
                <a:close/>
                <a:moveTo>
                  <a:pt x="808863" y="1100851"/>
                </a:moveTo>
                <a:lnTo>
                  <a:pt x="1107340" y="1100851"/>
                </a:lnTo>
                <a:cubicBezTo>
                  <a:pt x="1069706" y="1139783"/>
                  <a:pt x="1016499" y="1169630"/>
                  <a:pt x="958102" y="1200776"/>
                </a:cubicBezTo>
                <a:cubicBezTo>
                  <a:pt x="899704" y="1169630"/>
                  <a:pt x="846497" y="1139783"/>
                  <a:pt x="808863" y="1100851"/>
                </a:cubicBezTo>
                <a:close/>
                <a:moveTo>
                  <a:pt x="760847" y="893215"/>
                </a:moveTo>
                <a:lnTo>
                  <a:pt x="1156653" y="893215"/>
                </a:lnTo>
                <a:cubicBezTo>
                  <a:pt x="1163142" y="912681"/>
                  <a:pt x="1167035" y="934742"/>
                  <a:pt x="1167035" y="958101"/>
                </a:cubicBezTo>
                <a:cubicBezTo>
                  <a:pt x="1167035" y="981460"/>
                  <a:pt x="1163142" y="1003521"/>
                  <a:pt x="1156653" y="1022987"/>
                </a:cubicBezTo>
                <a:lnTo>
                  <a:pt x="760847" y="1022987"/>
                </a:lnTo>
                <a:cubicBezTo>
                  <a:pt x="754359" y="1003521"/>
                  <a:pt x="750466" y="981460"/>
                  <a:pt x="750466" y="958101"/>
                </a:cubicBezTo>
                <a:cubicBezTo>
                  <a:pt x="750466" y="934742"/>
                  <a:pt x="754359" y="912681"/>
                  <a:pt x="760847" y="893215"/>
                </a:cubicBezTo>
                <a:close/>
                <a:moveTo>
                  <a:pt x="876832" y="763118"/>
                </a:moveTo>
                <a:cubicBezTo>
                  <a:pt x="901976" y="746896"/>
                  <a:pt x="929552" y="731648"/>
                  <a:pt x="958102" y="716724"/>
                </a:cubicBezTo>
                <a:cubicBezTo>
                  <a:pt x="1015201" y="747870"/>
                  <a:pt x="1068408" y="777717"/>
                  <a:pt x="1106042" y="815351"/>
                </a:cubicBezTo>
                <a:lnTo>
                  <a:pt x="810161" y="815351"/>
                </a:lnTo>
                <a:cubicBezTo>
                  <a:pt x="828978" y="796534"/>
                  <a:pt x="851688" y="779339"/>
                  <a:pt x="876832" y="763118"/>
                </a:cubicBezTo>
                <a:close/>
                <a:moveTo>
                  <a:pt x="810161" y="529852"/>
                </a:moveTo>
                <a:lnTo>
                  <a:pt x="1104744" y="529852"/>
                </a:lnTo>
                <a:cubicBezTo>
                  <a:pt x="1067110" y="567486"/>
                  <a:pt x="1013904" y="597333"/>
                  <a:pt x="956804" y="628479"/>
                </a:cubicBezTo>
                <a:cubicBezTo>
                  <a:pt x="901002" y="597333"/>
                  <a:pt x="847795" y="567486"/>
                  <a:pt x="810161" y="529852"/>
                </a:cubicBezTo>
                <a:close/>
                <a:moveTo>
                  <a:pt x="672602" y="387102"/>
                </a:moveTo>
                <a:cubicBezTo>
                  <a:pt x="672602" y="535043"/>
                  <a:pt x="771229" y="611608"/>
                  <a:pt x="876345" y="672602"/>
                </a:cubicBezTo>
                <a:cubicBezTo>
                  <a:pt x="771229" y="732297"/>
                  <a:pt x="672602" y="810160"/>
                  <a:pt x="672602" y="958101"/>
                </a:cubicBezTo>
                <a:cubicBezTo>
                  <a:pt x="672602" y="1107339"/>
                  <a:pt x="771229" y="1185203"/>
                  <a:pt x="876345" y="1244898"/>
                </a:cubicBezTo>
                <a:cubicBezTo>
                  <a:pt x="771229" y="1304594"/>
                  <a:pt x="672602" y="1381159"/>
                  <a:pt x="672602" y="1529100"/>
                </a:cubicBezTo>
                <a:lnTo>
                  <a:pt x="750466" y="1529100"/>
                </a:lnTo>
                <a:cubicBezTo>
                  <a:pt x="750466" y="1504443"/>
                  <a:pt x="754359" y="1483680"/>
                  <a:pt x="760847" y="1464214"/>
                </a:cubicBezTo>
                <a:lnTo>
                  <a:pt x="1155356" y="1464214"/>
                </a:lnTo>
                <a:cubicBezTo>
                  <a:pt x="1161844" y="1483680"/>
                  <a:pt x="1165738" y="1504443"/>
                  <a:pt x="1165738" y="1529100"/>
                </a:cubicBezTo>
                <a:lnTo>
                  <a:pt x="1243601" y="1529100"/>
                </a:lnTo>
                <a:cubicBezTo>
                  <a:pt x="1243601" y="1381159"/>
                  <a:pt x="1144974" y="1304594"/>
                  <a:pt x="1039858" y="1244898"/>
                </a:cubicBezTo>
                <a:cubicBezTo>
                  <a:pt x="1144974" y="1185203"/>
                  <a:pt x="1243601" y="1107339"/>
                  <a:pt x="1243601" y="958101"/>
                </a:cubicBezTo>
                <a:cubicBezTo>
                  <a:pt x="1243601" y="810160"/>
                  <a:pt x="1144974" y="732297"/>
                  <a:pt x="1039858" y="672602"/>
                </a:cubicBezTo>
                <a:cubicBezTo>
                  <a:pt x="1144974" y="611608"/>
                  <a:pt x="1243601" y="535043"/>
                  <a:pt x="1243601" y="387102"/>
                </a:cubicBezTo>
                <a:lnTo>
                  <a:pt x="1165738" y="387102"/>
                </a:lnTo>
                <a:cubicBezTo>
                  <a:pt x="1165738" y="410461"/>
                  <a:pt x="1161844" y="432522"/>
                  <a:pt x="1155356" y="451988"/>
                </a:cubicBezTo>
                <a:lnTo>
                  <a:pt x="760847" y="451988"/>
                </a:lnTo>
                <a:cubicBezTo>
                  <a:pt x="754359" y="432522"/>
                  <a:pt x="750466" y="410461"/>
                  <a:pt x="750466" y="387102"/>
                </a:cubicBezTo>
                <a:close/>
                <a:moveTo>
                  <a:pt x="479131" y="128500"/>
                </a:moveTo>
                <a:cubicBezTo>
                  <a:pt x="937308" y="-136029"/>
                  <a:pt x="1523177" y="20954"/>
                  <a:pt x="1787706" y="479131"/>
                </a:cubicBezTo>
                <a:cubicBezTo>
                  <a:pt x="2052234" y="937308"/>
                  <a:pt x="1895251" y="1523177"/>
                  <a:pt x="1437074" y="1787705"/>
                </a:cubicBezTo>
                <a:cubicBezTo>
                  <a:pt x="978898" y="2052234"/>
                  <a:pt x="393028" y="1895251"/>
                  <a:pt x="128500" y="1437074"/>
                </a:cubicBezTo>
                <a:cubicBezTo>
                  <a:pt x="-136029" y="978897"/>
                  <a:pt x="20955" y="393028"/>
                  <a:pt x="479131" y="128500"/>
                </a:cubicBezTo>
                <a:close/>
              </a:path>
            </a:pathLst>
          </a:custGeom>
          <a:solidFill>
            <a:schemeClr val="accent1"/>
          </a:solidFill>
          <a:ln w="12898" cap="flat">
            <a:noFill/>
            <a:prstDash val="solid"/>
            <a:miter/>
          </a:ln>
        </p:spPr>
        <p:txBody>
          <a:bodyPr rtlCol="0" anchor="ctr"/>
          <a:lstStyle/>
          <a:p>
            <a:endParaRPr lang="en-US"/>
          </a:p>
        </p:txBody>
      </p:sp>
      <p:sp>
        <p:nvSpPr>
          <p:cNvPr id="13" name="Text Placeholder 2">
            <a:extLst>
              <a:ext uri="{FF2B5EF4-FFF2-40B4-BE49-F238E27FC236}">
                <a16:creationId xmlns:a16="http://schemas.microsoft.com/office/drawing/2014/main" id="{AD7022E5-528D-4A00-8077-05616D3E2E8C}"/>
              </a:ext>
            </a:extLst>
          </p:cNvPr>
          <p:cNvSpPr txBox="1">
            <a:spLocks/>
          </p:cNvSpPr>
          <p:nvPr/>
        </p:nvSpPr>
        <p:spPr bwMode="auto">
          <a:xfrm>
            <a:off x="5791199" y="3363163"/>
            <a:ext cx="3048000" cy="172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256169"/>
              </a:buClr>
              <a:buFont typeface="Wingdings" panose="05000000000000000000" pitchFamily="2" charset="2"/>
              <a:buChar char="§"/>
              <a:defRPr sz="2400" b="1" kern="1200">
                <a:solidFill>
                  <a:schemeClr val="accent4">
                    <a:lumMod val="50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Wingdings" panose="05000000000000000000" pitchFamily="2" charset="2"/>
              <a:buNone/>
            </a:pPr>
            <a:r>
              <a:rPr lang="en-US" b="0" dirty="0"/>
              <a:t>Nucleic Acid Amplification Tests (NAATs)</a:t>
            </a:r>
          </a:p>
          <a:p>
            <a:pPr marL="0" indent="0" algn="ctr">
              <a:spcBef>
                <a:spcPts val="1800"/>
              </a:spcBef>
              <a:buFont typeface="Wingdings" panose="05000000000000000000" pitchFamily="2" charset="2"/>
              <a:buNone/>
            </a:pPr>
            <a:endParaRPr lang="en-US" b="0" dirty="0"/>
          </a:p>
          <a:p>
            <a:pPr algn="ctr">
              <a:spcBef>
                <a:spcPts val="1800"/>
              </a:spcBef>
            </a:pPr>
            <a:endParaRPr lang="en-US" b="0" dirty="0"/>
          </a:p>
        </p:txBody>
      </p:sp>
      <p:sp>
        <p:nvSpPr>
          <p:cNvPr id="7" name="Slide Number Placeholder 6">
            <a:extLst>
              <a:ext uri="{FF2B5EF4-FFF2-40B4-BE49-F238E27FC236}">
                <a16:creationId xmlns:a16="http://schemas.microsoft.com/office/drawing/2014/main" id="{7A88C48B-AE12-47F9-BA6D-FB6F90D6703B}"/>
              </a:ext>
            </a:extLst>
          </p:cNvPr>
          <p:cNvSpPr>
            <a:spLocks noGrp="1"/>
          </p:cNvSpPr>
          <p:nvPr>
            <p:ph type="sldNum" sz="quarter" idx="11"/>
          </p:nvPr>
        </p:nvSpPr>
        <p:spPr/>
        <p:txBody>
          <a:bodyPr/>
          <a:lstStyle/>
          <a:p>
            <a:fld id="{AA293F89-5976-4576-BE4F-2CBE8D742B3B}" type="slidenum">
              <a:rPr lang="en-US" smtClean="0"/>
              <a:pPr/>
              <a:t>13</a:t>
            </a:fld>
            <a:endParaRPr lang="en-US" dirty="0"/>
          </a:p>
        </p:txBody>
      </p:sp>
    </p:spTree>
    <p:extLst>
      <p:ext uri="{BB962C8B-B14F-4D97-AF65-F5344CB8AC3E}">
        <p14:creationId xmlns:p14="http://schemas.microsoft.com/office/powerpoint/2010/main" val="6328387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descr="Microscope icon">
            <a:extLst>
              <a:ext uri="{FF2B5EF4-FFF2-40B4-BE49-F238E27FC236}">
                <a16:creationId xmlns:a16="http://schemas.microsoft.com/office/drawing/2014/main" id="{B349054D-D66D-4A2F-9078-2AA8FA2BBDC3}"/>
              </a:ext>
            </a:extLst>
          </p:cNvPr>
          <p:cNvSpPr/>
          <p:nvPr/>
        </p:nvSpPr>
        <p:spPr>
          <a:xfrm rot="1350026">
            <a:off x="603226" y="610720"/>
            <a:ext cx="443036" cy="443036"/>
          </a:xfrm>
          <a:custGeom>
            <a:avLst/>
            <a:gdLst>
              <a:gd name="connsiteX0" fmla="*/ 753938 w 1916386"/>
              <a:gd name="connsiteY0" fmla="*/ 1156890 h 1916386"/>
              <a:gd name="connsiteX1" fmla="*/ 753938 w 1916386"/>
              <a:gd name="connsiteY1" fmla="*/ 1207729 h 1916386"/>
              <a:gd name="connsiteX2" fmla="*/ 982713 w 1916386"/>
              <a:gd name="connsiteY2" fmla="*/ 1207729 h 1916386"/>
              <a:gd name="connsiteX3" fmla="*/ 982713 w 1916386"/>
              <a:gd name="connsiteY3" fmla="*/ 1156890 h 1916386"/>
              <a:gd name="connsiteX4" fmla="*/ 952435 w 1916386"/>
              <a:gd name="connsiteY4" fmla="*/ 767534 h 1916386"/>
              <a:gd name="connsiteX5" fmla="*/ 1052069 w 1916386"/>
              <a:gd name="connsiteY5" fmla="*/ 808803 h 1916386"/>
              <a:gd name="connsiteX6" fmla="*/ 1010801 w 1916386"/>
              <a:gd name="connsiteY6" fmla="*/ 908437 h 1916386"/>
              <a:gd name="connsiteX7" fmla="*/ 911166 w 1916386"/>
              <a:gd name="connsiteY7" fmla="*/ 867168 h 1916386"/>
              <a:gd name="connsiteX8" fmla="*/ 952435 w 1916386"/>
              <a:gd name="connsiteY8" fmla="*/ 767534 h 1916386"/>
              <a:gd name="connsiteX9" fmla="*/ 830478 w 1916386"/>
              <a:gd name="connsiteY9" fmla="*/ 366834 h 1916386"/>
              <a:gd name="connsiteX10" fmla="*/ 830909 w 1916386"/>
              <a:gd name="connsiteY10" fmla="*/ 440941 h 1916386"/>
              <a:gd name="connsiteX11" fmla="*/ 792682 w 1916386"/>
              <a:gd name="connsiteY11" fmla="*/ 441643 h 1916386"/>
              <a:gd name="connsiteX12" fmla="*/ 792198 w 1916386"/>
              <a:gd name="connsiteY12" fmla="*/ 1001738 h 1916386"/>
              <a:gd name="connsiteX13" fmla="*/ 830288 w 1916386"/>
              <a:gd name="connsiteY13" fmla="*/ 1067124 h 1916386"/>
              <a:gd name="connsiteX14" fmla="*/ 830019 w 1916386"/>
              <a:gd name="connsiteY14" fmla="*/ 1103004 h 1916386"/>
              <a:gd name="connsiteX15" fmla="*/ 905785 w 1916386"/>
              <a:gd name="connsiteY15" fmla="*/ 1103259 h 1916386"/>
              <a:gd name="connsiteX16" fmla="*/ 906056 w 1916386"/>
              <a:gd name="connsiteY16" fmla="*/ 1067380 h 1916386"/>
              <a:gd name="connsiteX17" fmla="*/ 944907 w 1916386"/>
              <a:gd name="connsiteY17" fmla="*/ 1001763 h 1916386"/>
              <a:gd name="connsiteX18" fmla="*/ 944205 w 1916386"/>
              <a:gd name="connsiteY18" fmla="*/ 963536 h 1916386"/>
              <a:gd name="connsiteX19" fmla="*/ 1105069 w 1916386"/>
              <a:gd name="connsiteY19" fmla="*/ 896902 h 1916386"/>
              <a:gd name="connsiteX20" fmla="*/ 1143646 w 1916386"/>
              <a:gd name="connsiteY20" fmla="*/ 963462 h 1916386"/>
              <a:gd name="connsiteX21" fmla="*/ 978570 w 1916386"/>
              <a:gd name="connsiteY21" fmla="*/ 1361999 h 1916386"/>
              <a:gd name="connsiteX22" fmla="*/ 755473 w 1916386"/>
              <a:gd name="connsiteY22" fmla="*/ 1454411 h 1916386"/>
              <a:gd name="connsiteX23" fmla="*/ 784656 w 1916386"/>
              <a:gd name="connsiteY23" fmla="*/ 1524863 h 1916386"/>
              <a:gd name="connsiteX24" fmla="*/ 794383 w 1916386"/>
              <a:gd name="connsiteY24" fmla="*/ 1548347 h 1916386"/>
              <a:gd name="connsiteX25" fmla="*/ 1451931 w 1916386"/>
              <a:gd name="connsiteY25" fmla="*/ 1275976 h 1916386"/>
              <a:gd name="connsiteX26" fmla="*/ 1442204 w 1916386"/>
              <a:gd name="connsiteY26" fmla="*/ 1252492 h 1916386"/>
              <a:gd name="connsiteX27" fmla="*/ 1413021 w 1916386"/>
              <a:gd name="connsiteY27" fmla="*/ 1182040 h 1916386"/>
              <a:gd name="connsiteX28" fmla="*/ 1189924 w 1916386"/>
              <a:gd name="connsiteY28" fmla="*/ 1274451 h 1916386"/>
              <a:gd name="connsiteX29" fmla="*/ 1214097 w 1916386"/>
              <a:gd name="connsiteY29" fmla="*/ 934280 h 1916386"/>
              <a:gd name="connsiteX30" fmla="*/ 944638 w 1916386"/>
              <a:gd name="connsiteY30" fmla="*/ 708859 h 1916386"/>
              <a:gd name="connsiteX31" fmla="*/ 944904 w 1916386"/>
              <a:gd name="connsiteY31" fmla="*/ 440495 h 1916386"/>
              <a:gd name="connsiteX32" fmla="*/ 906677 w 1916386"/>
              <a:gd name="connsiteY32" fmla="*/ 441197 h 1916386"/>
              <a:gd name="connsiteX33" fmla="*/ 906245 w 1916386"/>
              <a:gd name="connsiteY33" fmla="*/ 367090 h 1916386"/>
              <a:gd name="connsiteX34" fmla="*/ 591597 w 1916386"/>
              <a:gd name="connsiteY34" fmla="*/ 73172 h 1916386"/>
              <a:gd name="connsiteX35" fmla="*/ 1843214 w 1916386"/>
              <a:gd name="connsiteY35" fmla="*/ 591598 h 1916386"/>
              <a:gd name="connsiteX36" fmla="*/ 1324789 w 1916386"/>
              <a:gd name="connsiteY36" fmla="*/ 1843214 h 1916386"/>
              <a:gd name="connsiteX37" fmla="*/ 73172 w 1916386"/>
              <a:gd name="connsiteY37" fmla="*/ 1324789 h 1916386"/>
              <a:gd name="connsiteX38" fmla="*/ 591597 w 1916386"/>
              <a:gd name="connsiteY38" fmla="*/ 73172 h 191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16386" h="1916386">
                <a:moveTo>
                  <a:pt x="753938" y="1156890"/>
                </a:moveTo>
                <a:lnTo>
                  <a:pt x="753938" y="1207729"/>
                </a:lnTo>
                <a:lnTo>
                  <a:pt x="982713" y="1207729"/>
                </a:lnTo>
                <a:lnTo>
                  <a:pt x="982713" y="1156890"/>
                </a:lnTo>
                <a:close/>
                <a:moveTo>
                  <a:pt x="952435" y="767534"/>
                </a:moveTo>
                <a:cubicBezTo>
                  <a:pt x="991184" y="751484"/>
                  <a:pt x="1036018" y="770054"/>
                  <a:pt x="1052069" y="808803"/>
                </a:cubicBezTo>
                <a:cubicBezTo>
                  <a:pt x="1068119" y="847551"/>
                  <a:pt x="1049549" y="892387"/>
                  <a:pt x="1010801" y="908437"/>
                </a:cubicBezTo>
                <a:cubicBezTo>
                  <a:pt x="972052" y="924488"/>
                  <a:pt x="927216" y="905916"/>
                  <a:pt x="911166" y="867168"/>
                </a:cubicBezTo>
                <a:cubicBezTo>
                  <a:pt x="895115" y="828420"/>
                  <a:pt x="913687" y="783584"/>
                  <a:pt x="952435" y="767534"/>
                </a:cubicBezTo>
                <a:close/>
                <a:moveTo>
                  <a:pt x="830478" y="366834"/>
                </a:moveTo>
                <a:lnTo>
                  <a:pt x="830909" y="440941"/>
                </a:lnTo>
                <a:lnTo>
                  <a:pt x="792682" y="441643"/>
                </a:lnTo>
                <a:lnTo>
                  <a:pt x="792198" y="1001738"/>
                </a:lnTo>
                <a:cubicBezTo>
                  <a:pt x="792533" y="1029113"/>
                  <a:pt x="807242" y="1054660"/>
                  <a:pt x="830288" y="1067124"/>
                </a:cubicBezTo>
                <a:lnTo>
                  <a:pt x="830019" y="1103004"/>
                </a:lnTo>
                <a:lnTo>
                  <a:pt x="905785" y="1103259"/>
                </a:lnTo>
                <a:lnTo>
                  <a:pt x="906056" y="1067380"/>
                </a:lnTo>
                <a:cubicBezTo>
                  <a:pt x="929255" y="1053643"/>
                  <a:pt x="944068" y="1029624"/>
                  <a:pt x="944907" y="1001763"/>
                </a:cubicBezTo>
                <a:lnTo>
                  <a:pt x="944205" y="963536"/>
                </a:lnTo>
                <a:lnTo>
                  <a:pt x="1105069" y="896902"/>
                </a:lnTo>
                <a:cubicBezTo>
                  <a:pt x="1120182" y="916780"/>
                  <a:pt x="1133432" y="938804"/>
                  <a:pt x="1143646" y="963462"/>
                </a:cubicBezTo>
                <a:cubicBezTo>
                  <a:pt x="1207847" y="1118455"/>
                  <a:pt x="1133563" y="1297797"/>
                  <a:pt x="978570" y="1361999"/>
                </a:cubicBezTo>
                <a:lnTo>
                  <a:pt x="755473" y="1454411"/>
                </a:lnTo>
                <a:lnTo>
                  <a:pt x="784656" y="1524863"/>
                </a:lnTo>
                <a:lnTo>
                  <a:pt x="794383" y="1548347"/>
                </a:lnTo>
                <a:lnTo>
                  <a:pt x="1451931" y="1275976"/>
                </a:lnTo>
                <a:lnTo>
                  <a:pt x="1442204" y="1252492"/>
                </a:lnTo>
                <a:lnTo>
                  <a:pt x="1413021" y="1182040"/>
                </a:lnTo>
                <a:lnTo>
                  <a:pt x="1189924" y="1274451"/>
                </a:lnTo>
                <a:cubicBezTo>
                  <a:pt x="1248890" y="1174365"/>
                  <a:pt x="1261762" y="1049351"/>
                  <a:pt x="1214097" y="934280"/>
                </a:cubicBezTo>
                <a:cubicBezTo>
                  <a:pt x="1164973" y="815686"/>
                  <a:pt x="1061315" y="734814"/>
                  <a:pt x="944638" y="708859"/>
                </a:cubicBezTo>
                <a:lnTo>
                  <a:pt x="944904" y="440495"/>
                </a:lnTo>
                <a:lnTo>
                  <a:pt x="906677" y="441197"/>
                </a:lnTo>
                <a:lnTo>
                  <a:pt x="906245" y="367090"/>
                </a:lnTo>
                <a:close/>
                <a:moveTo>
                  <a:pt x="591597" y="73172"/>
                </a:moveTo>
                <a:cubicBezTo>
                  <a:pt x="1080381" y="-129293"/>
                  <a:pt x="1640749" y="102814"/>
                  <a:pt x="1843214" y="591598"/>
                </a:cubicBezTo>
                <a:cubicBezTo>
                  <a:pt x="2045679" y="1080381"/>
                  <a:pt x="1813572" y="1640749"/>
                  <a:pt x="1324789" y="1843214"/>
                </a:cubicBezTo>
                <a:cubicBezTo>
                  <a:pt x="836005" y="2045679"/>
                  <a:pt x="275637" y="1813572"/>
                  <a:pt x="73172" y="1324789"/>
                </a:cubicBezTo>
                <a:cubicBezTo>
                  <a:pt x="-129293" y="836005"/>
                  <a:pt x="102814" y="275637"/>
                  <a:pt x="591597" y="73172"/>
                </a:cubicBezTo>
                <a:close/>
              </a:path>
            </a:pathLst>
          </a:custGeom>
          <a:solidFill>
            <a:schemeClr val="tx1"/>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F4F0099-B006-4726-998E-A49105A2B77C}"/>
              </a:ext>
            </a:extLst>
          </p:cNvPr>
          <p:cNvSpPr>
            <a:spLocks noGrp="1"/>
          </p:cNvSpPr>
          <p:nvPr>
            <p:ph type="title"/>
          </p:nvPr>
        </p:nvSpPr>
        <p:spPr>
          <a:xfrm>
            <a:off x="1114173" y="247223"/>
            <a:ext cx="7572627" cy="857250"/>
          </a:xfrm>
        </p:spPr>
        <p:txBody>
          <a:bodyPr/>
          <a:lstStyle/>
          <a:p>
            <a:r>
              <a:rPr lang="en-US" dirty="0">
                <a:cs typeface="Calibri" panose="020F0502020204030204" pitchFamily="34" charset="0"/>
              </a:rPr>
              <a:t>Gram Stain</a:t>
            </a:r>
            <a:endParaRPr lang="en-US" dirty="0"/>
          </a:p>
        </p:txBody>
      </p:sp>
      <p:sp>
        <p:nvSpPr>
          <p:cNvPr id="3" name="Text Placeholder 2">
            <a:extLst>
              <a:ext uri="{FF2B5EF4-FFF2-40B4-BE49-F238E27FC236}">
                <a16:creationId xmlns:a16="http://schemas.microsoft.com/office/drawing/2014/main" id="{980BEC68-4B3B-4F07-99EC-00E84EB80C32}"/>
              </a:ext>
            </a:extLst>
          </p:cNvPr>
          <p:cNvSpPr>
            <a:spLocks noGrp="1"/>
          </p:cNvSpPr>
          <p:nvPr>
            <p:ph type="body" sz="quarter" idx="10"/>
          </p:nvPr>
        </p:nvSpPr>
        <p:spPr>
          <a:xfrm>
            <a:off x="535317" y="1506968"/>
            <a:ext cx="4316084" cy="3203971"/>
          </a:xfrm>
        </p:spPr>
        <p:txBody>
          <a:bodyPr/>
          <a:lstStyle/>
          <a:p>
            <a:r>
              <a:rPr lang="en-US" b="0" dirty="0"/>
              <a:t>Microscope slide is created to visualize bacteria</a:t>
            </a:r>
          </a:p>
          <a:p>
            <a:r>
              <a:rPr lang="en-US" b="0" dirty="0"/>
              <a:t>Recommended for urethral specimens from symptomatic men</a:t>
            </a:r>
          </a:p>
          <a:p>
            <a:endParaRPr lang="en-US" b="0" dirty="0"/>
          </a:p>
        </p:txBody>
      </p:sp>
      <p:pic>
        <p:nvPicPr>
          <p:cNvPr id="20" name="Picture 19" descr="This photomicrograph of a Gram-stained specimen, demonstrated the presence of Gram-negative diplococci, which looked to be present both inside, as well as outside the epithelial cell in the center of this view. For a presumptive diagnosis of gonorrhea to be made, additional tests would need to still be conducted.">
            <a:extLst>
              <a:ext uri="{FF2B5EF4-FFF2-40B4-BE49-F238E27FC236}">
                <a16:creationId xmlns:a16="http://schemas.microsoft.com/office/drawing/2014/main" id="{3876C963-E6EA-42FD-B57A-D83FDC8D8C03}"/>
              </a:ext>
            </a:extLst>
          </p:cNvPr>
          <p:cNvPicPr>
            <a:picLocks noChangeAspect="1"/>
          </p:cNvPicPr>
          <p:nvPr/>
        </p:nvPicPr>
        <p:blipFill>
          <a:blip r:embed="rId3"/>
          <a:stretch>
            <a:fillRect/>
          </a:stretch>
        </p:blipFill>
        <p:spPr>
          <a:xfrm>
            <a:off x="5370435" y="1254900"/>
            <a:ext cx="3121423" cy="2633700"/>
          </a:xfrm>
          <a:prstGeom prst="rect">
            <a:avLst/>
          </a:prstGeom>
        </p:spPr>
      </p:pic>
      <p:sp>
        <p:nvSpPr>
          <p:cNvPr id="7" name="TextBox 6">
            <a:extLst>
              <a:ext uri="{FF2B5EF4-FFF2-40B4-BE49-F238E27FC236}">
                <a16:creationId xmlns:a16="http://schemas.microsoft.com/office/drawing/2014/main" id="{F3CC220D-F253-4114-AE86-CC7CDF3228B1}"/>
              </a:ext>
            </a:extLst>
          </p:cNvPr>
          <p:cNvSpPr txBox="1"/>
          <p:nvPr/>
        </p:nvSpPr>
        <p:spPr>
          <a:xfrm>
            <a:off x="5873735" y="3886226"/>
            <a:ext cx="2618123" cy="230832"/>
          </a:xfrm>
          <a:prstGeom prst="rect">
            <a:avLst/>
          </a:prstGeom>
          <a:noFill/>
        </p:spPr>
        <p:txBody>
          <a:bodyPr wrap="square" rtlCol="0">
            <a:spAutoFit/>
          </a:bodyPr>
          <a:lstStyle/>
          <a:p>
            <a:pPr algn="r"/>
            <a:r>
              <a:rPr lang="en-US" sz="900" dirty="0">
                <a:solidFill>
                  <a:schemeClr val="accent5"/>
                </a:solidFill>
                <a:latin typeface="Calibri" panose="020F0502020204030204" pitchFamily="34" charset="0"/>
              </a:rPr>
              <a:t>Photo: CDC, Dr. Caldwell</a:t>
            </a:r>
          </a:p>
        </p:txBody>
      </p:sp>
      <p:sp>
        <p:nvSpPr>
          <p:cNvPr id="5" name="Slide Number Placeholder 4">
            <a:extLst>
              <a:ext uri="{FF2B5EF4-FFF2-40B4-BE49-F238E27FC236}">
                <a16:creationId xmlns:a16="http://schemas.microsoft.com/office/drawing/2014/main" id="{1F449916-BDE8-4806-95B7-C986AA3B2050}"/>
              </a:ext>
            </a:extLst>
          </p:cNvPr>
          <p:cNvSpPr>
            <a:spLocks noGrp="1"/>
          </p:cNvSpPr>
          <p:nvPr>
            <p:ph type="sldNum" sz="quarter" idx="11"/>
          </p:nvPr>
        </p:nvSpPr>
        <p:spPr/>
        <p:txBody>
          <a:bodyPr/>
          <a:lstStyle/>
          <a:p>
            <a:fld id="{AA293F89-5976-4576-BE4F-2CBE8D742B3B}" type="slidenum">
              <a:rPr lang="en-US" smtClean="0"/>
              <a:pPr/>
              <a:t>14</a:t>
            </a:fld>
            <a:endParaRPr lang="en-US" dirty="0"/>
          </a:p>
        </p:txBody>
      </p:sp>
    </p:spTree>
    <p:extLst>
      <p:ext uri="{BB962C8B-B14F-4D97-AF65-F5344CB8AC3E}">
        <p14:creationId xmlns:p14="http://schemas.microsoft.com/office/powerpoint/2010/main" val="1020726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descr="Bacterial culture icon">
            <a:extLst>
              <a:ext uri="{FF2B5EF4-FFF2-40B4-BE49-F238E27FC236}">
                <a16:creationId xmlns:a16="http://schemas.microsoft.com/office/drawing/2014/main" id="{1AE9DC2A-F095-400F-88E1-958C5BFAE3C1}"/>
              </a:ext>
            </a:extLst>
          </p:cNvPr>
          <p:cNvSpPr/>
          <p:nvPr/>
        </p:nvSpPr>
        <p:spPr>
          <a:xfrm flipV="1">
            <a:off x="457200" y="597073"/>
            <a:ext cx="448056" cy="448056"/>
          </a:xfrm>
          <a:custGeom>
            <a:avLst/>
            <a:gdLst>
              <a:gd name="connsiteX0" fmla="*/ 283052 w 1915886"/>
              <a:gd name="connsiteY0" fmla="*/ 865116 h 1915886"/>
              <a:gd name="connsiteX1" fmla="*/ 452831 w 1915886"/>
              <a:gd name="connsiteY1" fmla="*/ 726678 h 1915886"/>
              <a:gd name="connsiteX2" fmla="*/ 953036 w 1915886"/>
              <a:gd name="connsiteY2" fmla="*/ 618957 h 1915886"/>
              <a:gd name="connsiteX3" fmla="*/ 1453241 w 1915886"/>
              <a:gd name="connsiteY3" fmla="*/ 726678 h 1915886"/>
              <a:gd name="connsiteX4" fmla="*/ 1618454 w 1915886"/>
              <a:gd name="connsiteY4" fmla="*/ 858889 h 1915886"/>
              <a:gd name="connsiteX5" fmla="*/ 1429165 w 1915886"/>
              <a:gd name="connsiteY5" fmla="*/ 637845 h 1915886"/>
              <a:gd name="connsiteX6" fmla="*/ 950961 w 1915886"/>
              <a:gd name="connsiteY6" fmla="*/ 535313 h 1915886"/>
              <a:gd name="connsiteX7" fmla="*/ 472757 w 1915886"/>
              <a:gd name="connsiteY7" fmla="*/ 637845 h 1915886"/>
              <a:gd name="connsiteX8" fmla="*/ 283052 w 1915886"/>
              <a:gd name="connsiteY8" fmla="*/ 865116 h 1915886"/>
              <a:gd name="connsiteX9" fmla="*/ 834114 w 1915886"/>
              <a:gd name="connsiteY9" fmla="*/ 910016 h 1915886"/>
              <a:gd name="connsiteX10" fmla="*/ 798631 w 1915886"/>
              <a:gd name="connsiteY10" fmla="*/ 902213 h 1915886"/>
              <a:gd name="connsiteX11" fmla="*/ 759103 w 1915886"/>
              <a:gd name="connsiteY11" fmla="*/ 864556 h 1915886"/>
              <a:gd name="connsiteX12" fmla="*/ 813697 w 1915886"/>
              <a:gd name="connsiteY12" fmla="*/ 864564 h 1915886"/>
              <a:gd name="connsiteX13" fmla="*/ 853224 w 1915886"/>
              <a:gd name="connsiteY13" fmla="*/ 902221 h 1915886"/>
              <a:gd name="connsiteX14" fmla="*/ 834114 w 1915886"/>
              <a:gd name="connsiteY14" fmla="*/ 910016 h 1915886"/>
              <a:gd name="connsiteX15" fmla="*/ 634803 w 1915886"/>
              <a:gd name="connsiteY15" fmla="*/ 997124 h 1915886"/>
              <a:gd name="connsiteX16" fmla="*/ 598278 w 1915886"/>
              <a:gd name="connsiteY16" fmla="*/ 987197 h 1915886"/>
              <a:gd name="connsiteX17" fmla="*/ 620500 w 1915886"/>
              <a:gd name="connsiteY17" fmla="*/ 956559 h 1915886"/>
              <a:gd name="connsiteX18" fmla="*/ 621467 w 1915886"/>
              <a:gd name="connsiteY18" fmla="*/ 956084 h 1915886"/>
              <a:gd name="connsiteX19" fmla="*/ 612436 w 1915886"/>
              <a:gd name="connsiteY19" fmla="*/ 934285 h 1915886"/>
              <a:gd name="connsiteX20" fmla="*/ 663126 w 1915886"/>
              <a:gd name="connsiteY20" fmla="*/ 883595 h 1915886"/>
              <a:gd name="connsiteX21" fmla="*/ 698970 w 1915886"/>
              <a:gd name="connsiteY21" fmla="*/ 898443 h 1915886"/>
              <a:gd name="connsiteX22" fmla="*/ 707440 w 1915886"/>
              <a:gd name="connsiteY22" fmla="*/ 918892 h 1915886"/>
              <a:gd name="connsiteX23" fmla="*/ 762323 w 1915886"/>
              <a:gd name="connsiteY23" fmla="*/ 906561 h 1915886"/>
              <a:gd name="connsiteX24" fmla="*/ 798846 w 1915886"/>
              <a:gd name="connsiteY24" fmla="*/ 916488 h 1915886"/>
              <a:gd name="connsiteX25" fmla="*/ 708675 w 1915886"/>
              <a:gd name="connsiteY25" fmla="*/ 980527 h 1915886"/>
              <a:gd name="connsiteX26" fmla="*/ 634803 w 1915886"/>
              <a:gd name="connsiteY26" fmla="*/ 997124 h 1915886"/>
              <a:gd name="connsiteX27" fmla="*/ 1240190 w 1915886"/>
              <a:gd name="connsiteY27" fmla="*/ 1043086 h 1915886"/>
              <a:gd name="connsiteX28" fmla="*/ 1152313 w 1915886"/>
              <a:gd name="connsiteY28" fmla="*/ 1017332 h 1915886"/>
              <a:gd name="connsiteX29" fmla="*/ 1089485 w 1915886"/>
              <a:gd name="connsiteY29" fmla="*/ 906485 h 1915886"/>
              <a:gd name="connsiteX30" fmla="*/ 1090776 w 1915886"/>
              <a:gd name="connsiteY30" fmla="*/ 902708 h 1915886"/>
              <a:gd name="connsiteX31" fmla="*/ 1082754 w 1915886"/>
              <a:gd name="connsiteY31" fmla="*/ 898957 h 1915886"/>
              <a:gd name="connsiteX32" fmla="*/ 1048267 w 1915886"/>
              <a:gd name="connsiteY32" fmla="*/ 799122 h 1915886"/>
              <a:gd name="connsiteX33" fmla="*/ 1153705 w 1915886"/>
              <a:gd name="connsiteY33" fmla="*/ 792855 h 1915886"/>
              <a:gd name="connsiteX34" fmla="*/ 1178149 w 1915886"/>
              <a:gd name="connsiteY34" fmla="*/ 815234 h 1915886"/>
              <a:gd name="connsiteX35" fmla="*/ 1191105 w 1915886"/>
              <a:gd name="connsiteY35" fmla="*/ 838461 h 1915886"/>
              <a:gd name="connsiteX36" fmla="*/ 1212398 w 1915886"/>
              <a:gd name="connsiteY36" fmla="*/ 840959 h 1915886"/>
              <a:gd name="connsiteX37" fmla="*/ 1256469 w 1915886"/>
              <a:gd name="connsiteY37" fmla="*/ 861574 h 1915886"/>
              <a:gd name="connsiteX38" fmla="*/ 1259730 w 1915886"/>
              <a:gd name="connsiteY38" fmla="*/ 864559 h 1915886"/>
              <a:gd name="connsiteX39" fmla="*/ 1270399 w 1915886"/>
              <a:gd name="connsiteY39" fmla="*/ 858985 h 1915886"/>
              <a:gd name="connsiteX40" fmla="*/ 1300970 w 1915886"/>
              <a:gd name="connsiteY40" fmla="*/ 867945 h 1915886"/>
              <a:gd name="connsiteX41" fmla="*/ 1318584 w 1915886"/>
              <a:gd name="connsiteY41" fmla="*/ 918934 h 1915886"/>
              <a:gd name="connsiteX42" fmla="*/ 1308857 w 1915886"/>
              <a:gd name="connsiteY42" fmla="*/ 924014 h 1915886"/>
              <a:gd name="connsiteX43" fmla="*/ 1313840 w 1915886"/>
              <a:gd name="connsiteY43" fmla="*/ 932948 h 1915886"/>
              <a:gd name="connsiteX44" fmla="*/ 1307096 w 1915886"/>
              <a:gd name="connsiteY44" fmla="*/ 1008133 h 1915886"/>
              <a:gd name="connsiteX45" fmla="*/ 1240190 w 1915886"/>
              <a:gd name="connsiteY45" fmla="*/ 1043086 h 1915886"/>
              <a:gd name="connsiteX46" fmla="*/ 864796 w 1915886"/>
              <a:gd name="connsiteY46" fmla="*/ 1072589 h 1915886"/>
              <a:gd name="connsiteX47" fmla="*/ 777177 w 1915886"/>
              <a:gd name="connsiteY47" fmla="*/ 1015878 h 1915886"/>
              <a:gd name="connsiteX48" fmla="*/ 864796 w 1915886"/>
              <a:gd name="connsiteY48" fmla="*/ 959167 h 1915886"/>
              <a:gd name="connsiteX49" fmla="*/ 952415 w 1915886"/>
              <a:gd name="connsiteY49" fmla="*/ 1015878 h 1915886"/>
              <a:gd name="connsiteX50" fmla="*/ 864796 w 1915886"/>
              <a:gd name="connsiteY50" fmla="*/ 1072589 h 1915886"/>
              <a:gd name="connsiteX51" fmla="*/ 950961 w 1915886"/>
              <a:gd name="connsiteY51" fmla="*/ 1205712 h 1915886"/>
              <a:gd name="connsiteX52" fmla="*/ 1429165 w 1915886"/>
              <a:gd name="connsiteY52" fmla="*/ 1103180 h 1915886"/>
              <a:gd name="connsiteX53" fmla="*/ 1606831 w 1915886"/>
              <a:gd name="connsiteY53" fmla="*/ 933609 h 1915886"/>
              <a:gd name="connsiteX54" fmla="*/ 1431240 w 1915886"/>
              <a:gd name="connsiteY54" fmla="*/ 769226 h 1915886"/>
              <a:gd name="connsiteX55" fmla="*/ 953036 w 1915886"/>
              <a:gd name="connsiteY55" fmla="*/ 666695 h 1915886"/>
              <a:gd name="connsiteX56" fmla="*/ 474832 w 1915886"/>
              <a:gd name="connsiteY56" fmla="*/ 769226 h 1915886"/>
              <a:gd name="connsiteX57" fmla="*/ 297166 w 1915886"/>
              <a:gd name="connsiteY57" fmla="*/ 938798 h 1915886"/>
              <a:gd name="connsiteX58" fmla="*/ 472757 w 1915886"/>
              <a:gd name="connsiteY58" fmla="*/ 1103180 h 1915886"/>
              <a:gd name="connsiteX59" fmla="*/ 950961 w 1915886"/>
              <a:gd name="connsiteY59" fmla="*/ 1205712 h 1915886"/>
              <a:gd name="connsiteX60" fmla="*/ 953036 w 1915886"/>
              <a:gd name="connsiteY60" fmla="*/ 1336886 h 1915886"/>
              <a:gd name="connsiteX61" fmla="*/ 1431240 w 1915886"/>
              <a:gd name="connsiteY61" fmla="*/ 1234354 h 1915886"/>
              <a:gd name="connsiteX62" fmla="*/ 1620944 w 1915886"/>
              <a:gd name="connsiteY62" fmla="*/ 1006875 h 1915886"/>
              <a:gd name="connsiteX63" fmla="*/ 1451165 w 1915886"/>
              <a:gd name="connsiteY63" fmla="*/ 1145521 h 1915886"/>
              <a:gd name="connsiteX64" fmla="*/ 950961 w 1915886"/>
              <a:gd name="connsiteY64" fmla="*/ 1253241 h 1915886"/>
              <a:gd name="connsiteX65" fmla="*/ 450756 w 1915886"/>
              <a:gd name="connsiteY65" fmla="*/ 1145521 h 1915886"/>
              <a:gd name="connsiteX66" fmla="*/ 285543 w 1915886"/>
              <a:gd name="connsiteY66" fmla="*/ 1013309 h 1915886"/>
              <a:gd name="connsiteX67" fmla="*/ 474832 w 1915886"/>
              <a:gd name="connsiteY67" fmla="*/ 1234562 h 1915886"/>
              <a:gd name="connsiteX68" fmla="*/ 953036 w 1915886"/>
              <a:gd name="connsiteY68" fmla="*/ 1336886 h 1915886"/>
              <a:gd name="connsiteX69" fmla="*/ 953036 w 1915886"/>
              <a:gd name="connsiteY69" fmla="*/ 1384623 h 1915886"/>
              <a:gd name="connsiteX70" fmla="*/ 452831 w 1915886"/>
              <a:gd name="connsiteY70" fmla="*/ 1276903 h 1915886"/>
              <a:gd name="connsiteX71" fmla="*/ 237391 w 1915886"/>
              <a:gd name="connsiteY71" fmla="*/ 1001894 h 1915886"/>
              <a:gd name="connsiteX72" fmla="*/ 235315 w 1915886"/>
              <a:gd name="connsiteY72" fmla="*/ 870512 h 1915886"/>
              <a:gd name="connsiteX73" fmla="*/ 450756 w 1915886"/>
              <a:gd name="connsiteY73" fmla="*/ 595504 h 1915886"/>
              <a:gd name="connsiteX74" fmla="*/ 950961 w 1915886"/>
              <a:gd name="connsiteY74" fmla="*/ 487576 h 1915886"/>
              <a:gd name="connsiteX75" fmla="*/ 1451165 w 1915886"/>
              <a:gd name="connsiteY75" fmla="*/ 595504 h 1915886"/>
              <a:gd name="connsiteX76" fmla="*/ 1666606 w 1915886"/>
              <a:gd name="connsiteY76" fmla="*/ 870512 h 1915886"/>
              <a:gd name="connsiteX77" fmla="*/ 1668682 w 1915886"/>
              <a:gd name="connsiteY77" fmla="*/ 930080 h 1915886"/>
              <a:gd name="connsiteX78" fmla="*/ 1668682 w 1915886"/>
              <a:gd name="connsiteY78" fmla="*/ 1001894 h 1915886"/>
              <a:gd name="connsiteX79" fmla="*/ 1453241 w 1915886"/>
              <a:gd name="connsiteY79" fmla="*/ 1276903 h 1915886"/>
              <a:gd name="connsiteX80" fmla="*/ 953036 w 1915886"/>
              <a:gd name="connsiteY80" fmla="*/ 1384623 h 1915886"/>
              <a:gd name="connsiteX81" fmla="*/ 957943 w 1915886"/>
              <a:gd name="connsiteY81" fmla="*/ 1915886 h 1915886"/>
              <a:gd name="connsiteX82" fmla="*/ 1915886 w 1915886"/>
              <a:gd name="connsiteY82" fmla="*/ 957943 h 1915886"/>
              <a:gd name="connsiteX83" fmla="*/ 957943 w 1915886"/>
              <a:gd name="connsiteY83" fmla="*/ 0 h 1915886"/>
              <a:gd name="connsiteX84" fmla="*/ 0 w 1915886"/>
              <a:gd name="connsiteY84" fmla="*/ 957943 h 1915886"/>
              <a:gd name="connsiteX85" fmla="*/ 957943 w 1915886"/>
              <a:gd name="connsiteY85" fmla="*/ 1915886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915886" h="1915886">
                <a:moveTo>
                  <a:pt x="283052" y="865116"/>
                </a:moveTo>
                <a:cubicBezTo>
                  <a:pt x="319374" y="813228"/>
                  <a:pt x="376659" y="766113"/>
                  <a:pt x="452831" y="726678"/>
                </a:cubicBezTo>
                <a:cubicBezTo>
                  <a:pt x="586911" y="657147"/>
                  <a:pt x="764370" y="618957"/>
                  <a:pt x="953036" y="618957"/>
                </a:cubicBezTo>
                <a:cubicBezTo>
                  <a:pt x="1141495" y="618957"/>
                  <a:pt x="1319161" y="657147"/>
                  <a:pt x="1453241" y="726678"/>
                </a:cubicBezTo>
                <a:cubicBezTo>
                  <a:pt x="1526300" y="764660"/>
                  <a:pt x="1582132" y="809492"/>
                  <a:pt x="1618454" y="858889"/>
                </a:cubicBezTo>
                <a:cubicBezTo>
                  <a:pt x="1612850" y="776698"/>
                  <a:pt x="1546225" y="698450"/>
                  <a:pt x="1429165" y="637845"/>
                </a:cubicBezTo>
                <a:cubicBezTo>
                  <a:pt x="1301934" y="571843"/>
                  <a:pt x="1131948" y="535313"/>
                  <a:pt x="950961" y="535313"/>
                </a:cubicBezTo>
                <a:cubicBezTo>
                  <a:pt x="769974" y="535313"/>
                  <a:pt x="600195" y="571635"/>
                  <a:pt x="472757" y="637845"/>
                </a:cubicBezTo>
                <a:cubicBezTo>
                  <a:pt x="352998" y="699903"/>
                  <a:pt x="285751" y="780642"/>
                  <a:pt x="283052" y="865116"/>
                </a:cubicBezTo>
                <a:close/>
                <a:moveTo>
                  <a:pt x="834114" y="910016"/>
                </a:moveTo>
                <a:cubicBezTo>
                  <a:pt x="824235" y="910015"/>
                  <a:pt x="811626" y="907414"/>
                  <a:pt x="798631" y="902213"/>
                </a:cubicBezTo>
                <a:cubicBezTo>
                  <a:pt x="772639" y="891812"/>
                  <a:pt x="754943" y="874952"/>
                  <a:pt x="759103" y="864556"/>
                </a:cubicBezTo>
                <a:cubicBezTo>
                  <a:pt x="763263" y="854160"/>
                  <a:pt x="787706" y="854163"/>
                  <a:pt x="813697" y="864564"/>
                </a:cubicBezTo>
                <a:cubicBezTo>
                  <a:pt x="839688" y="874965"/>
                  <a:pt x="857385" y="891825"/>
                  <a:pt x="853224" y="902221"/>
                </a:cubicBezTo>
                <a:cubicBezTo>
                  <a:pt x="851144" y="907420"/>
                  <a:pt x="843994" y="910018"/>
                  <a:pt x="834114" y="910016"/>
                </a:cubicBezTo>
                <a:close/>
                <a:moveTo>
                  <a:pt x="634803" y="997124"/>
                </a:moveTo>
                <a:cubicBezTo>
                  <a:pt x="614824" y="998330"/>
                  <a:pt x="601069" y="995117"/>
                  <a:pt x="598278" y="987197"/>
                </a:cubicBezTo>
                <a:cubicBezTo>
                  <a:pt x="595485" y="979276"/>
                  <a:pt x="604183" y="968149"/>
                  <a:pt x="620500" y="956559"/>
                </a:cubicBezTo>
                <a:lnTo>
                  <a:pt x="621467" y="956084"/>
                </a:lnTo>
                <a:lnTo>
                  <a:pt x="612436" y="934285"/>
                </a:lnTo>
                <a:cubicBezTo>
                  <a:pt x="612436" y="906290"/>
                  <a:pt x="635131" y="883595"/>
                  <a:pt x="663126" y="883595"/>
                </a:cubicBezTo>
                <a:cubicBezTo>
                  <a:pt x="677124" y="883595"/>
                  <a:pt x="689796" y="889269"/>
                  <a:pt x="698970" y="898443"/>
                </a:cubicBezTo>
                <a:lnTo>
                  <a:pt x="707440" y="918892"/>
                </a:lnTo>
                <a:lnTo>
                  <a:pt x="762323" y="906561"/>
                </a:lnTo>
                <a:cubicBezTo>
                  <a:pt x="782300" y="905352"/>
                  <a:pt x="796052" y="908568"/>
                  <a:pt x="798846" y="916488"/>
                </a:cubicBezTo>
                <a:cubicBezTo>
                  <a:pt x="804431" y="932329"/>
                  <a:pt x="764059" y="961000"/>
                  <a:pt x="708675" y="980527"/>
                </a:cubicBezTo>
                <a:cubicBezTo>
                  <a:pt x="680982" y="990288"/>
                  <a:pt x="654779" y="995918"/>
                  <a:pt x="634803" y="997124"/>
                </a:cubicBezTo>
                <a:close/>
                <a:moveTo>
                  <a:pt x="1240190" y="1043086"/>
                </a:moveTo>
                <a:cubicBezTo>
                  <a:pt x="1212180" y="1044751"/>
                  <a:pt x="1180674" y="1036298"/>
                  <a:pt x="1152313" y="1017332"/>
                </a:cubicBezTo>
                <a:cubicBezTo>
                  <a:pt x="1109769" y="988883"/>
                  <a:pt x="1086383" y="944863"/>
                  <a:pt x="1089485" y="906485"/>
                </a:cubicBezTo>
                <a:lnTo>
                  <a:pt x="1090776" y="902708"/>
                </a:lnTo>
                <a:lnTo>
                  <a:pt x="1082754" y="898957"/>
                </a:lnTo>
                <a:cubicBezTo>
                  <a:pt x="1044116" y="873119"/>
                  <a:pt x="1028675" y="828420"/>
                  <a:pt x="1048267" y="799122"/>
                </a:cubicBezTo>
                <a:cubicBezTo>
                  <a:pt x="1067859" y="769823"/>
                  <a:pt x="1115066" y="767017"/>
                  <a:pt x="1153705" y="792855"/>
                </a:cubicBezTo>
                <a:cubicBezTo>
                  <a:pt x="1163365" y="799315"/>
                  <a:pt x="1171574" y="806952"/>
                  <a:pt x="1178149" y="815234"/>
                </a:cubicBezTo>
                <a:lnTo>
                  <a:pt x="1191105" y="838461"/>
                </a:lnTo>
                <a:lnTo>
                  <a:pt x="1212398" y="840959"/>
                </a:lnTo>
                <a:cubicBezTo>
                  <a:pt x="1227322" y="845236"/>
                  <a:pt x="1242289" y="852091"/>
                  <a:pt x="1256469" y="861574"/>
                </a:cubicBezTo>
                <a:lnTo>
                  <a:pt x="1259730" y="864559"/>
                </a:lnTo>
                <a:lnTo>
                  <a:pt x="1270399" y="858985"/>
                </a:lnTo>
                <a:cubicBezTo>
                  <a:pt x="1280144" y="858406"/>
                  <a:pt x="1291104" y="861348"/>
                  <a:pt x="1300970" y="867945"/>
                </a:cubicBezTo>
                <a:cubicBezTo>
                  <a:pt x="1320704" y="881141"/>
                  <a:pt x="1328590" y="903970"/>
                  <a:pt x="1318584" y="918934"/>
                </a:cubicBezTo>
                <a:lnTo>
                  <a:pt x="1308857" y="924014"/>
                </a:lnTo>
                <a:lnTo>
                  <a:pt x="1313840" y="932948"/>
                </a:lnTo>
                <a:cubicBezTo>
                  <a:pt x="1323002" y="959471"/>
                  <a:pt x="1321478" y="986627"/>
                  <a:pt x="1307096" y="1008133"/>
                </a:cubicBezTo>
                <a:cubicBezTo>
                  <a:pt x="1292715" y="1029639"/>
                  <a:pt x="1268200" y="1041421"/>
                  <a:pt x="1240190" y="1043086"/>
                </a:cubicBezTo>
                <a:close/>
                <a:moveTo>
                  <a:pt x="864796" y="1072589"/>
                </a:moveTo>
                <a:cubicBezTo>
                  <a:pt x="816405" y="1072589"/>
                  <a:pt x="777177" y="1047199"/>
                  <a:pt x="777177" y="1015878"/>
                </a:cubicBezTo>
                <a:cubicBezTo>
                  <a:pt x="777177" y="984557"/>
                  <a:pt x="816405" y="959167"/>
                  <a:pt x="864796" y="959167"/>
                </a:cubicBezTo>
                <a:cubicBezTo>
                  <a:pt x="913187" y="959167"/>
                  <a:pt x="952415" y="984557"/>
                  <a:pt x="952415" y="1015878"/>
                </a:cubicBezTo>
                <a:cubicBezTo>
                  <a:pt x="952415" y="1047199"/>
                  <a:pt x="913187" y="1072589"/>
                  <a:pt x="864796" y="1072589"/>
                </a:cubicBezTo>
                <a:close/>
                <a:moveTo>
                  <a:pt x="950961" y="1205712"/>
                </a:moveTo>
                <a:cubicBezTo>
                  <a:pt x="1131948" y="1205712"/>
                  <a:pt x="1301727" y="1169390"/>
                  <a:pt x="1429165" y="1103180"/>
                </a:cubicBezTo>
                <a:cubicBezTo>
                  <a:pt x="1521319" y="1055443"/>
                  <a:pt x="1582339" y="996705"/>
                  <a:pt x="1606831" y="933609"/>
                </a:cubicBezTo>
                <a:cubicBezTo>
                  <a:pt x="1581094" y="872588"/>
                  <a:pt x="1520904" y="815718"/>
                  <a:pt x="1431240" y="769226"/>
                </a:cubicBezTo>
                <a:cubicBezTo>
                  <a:pt x="1304010" y="703224"/>
                  <a:pt x="1134023" y="666695"/>
                  <a:pt x="953036" y="666695"/>
                </a:cubicBezTo>
                <a:cubicBezTo>
                  <a:pt x="772049" y="666695"/>
                  <a:pt x="602270" y="703017"/>
                  <a:pt x="474832" y="769226"/>
                </a:cubicBezTo>
                <a:cubicBezTo>
                  <a:pt x="382678" y="816964"/>
                  <a:pt x="321657" y="875701"/>
                  <a:pt x="297166" y="938798"/>
                </a:cubicBezTo>
                <a:cubicBezTo>
                  <a:pt x="322903" y="999818"/>
                  <a:pt x="383093" y="1056688"/>
                  <a:pt x="472757" y="1103180"/>
                </a:cubicBezTo>
                <a:cubicBezTo>
                  <a:pt x="600195" y="1169182"/>
                  <a:pt x="769974" y="1205712"/>
                  <a:pt x="950961" y="1205712"/>
                </a:cubicBezTo>
                <a:close/>
                <a:moveTo>
                  <a:pt x="953036" y="1336886"/>
                </a:moveTo>
                <a:cubicBezTo>
                  <a:pt x="1134023" y="1336886"/>
                  <a:pt x="1303802" y="1300564"/>
                  <a:pt x="1431240" y="1234354"/>
                </a:cubicBezTo>
                <a:cubicBezTo>
                  <a:pt x="1551206" y="1172088"/>
                  <a:pt x="1618246" y="1091557"/>
                  <a:pt x="1620944" y="1006875"/>
                </a:cubicBezTo>
                <a:cubicBezTo>
                  <a:pt x="1584622" y="1058764"/>
                  <a:pt x="1527130" y="1105878"/>
                  <a:pt x="1451165" y="1145521"/>
                </a:cubicBezTo>
                <a:cubicBezTo>
                  <a:pt x="1317086" y="1215052"/>
                  <a:pt x="1139627" y="1253241"/>
                  <a:pt x="950961" y="1253241"/>
                </a:cubicBezTo>
                <a:cubicBezTo>
                  <a:pt x="762502" y="1253241"/>
                  <a:pt x="584836" y="1214844"/>
                  <a:pt x="450756" y="1145521"/>
                </a:cubicBezTo>
                <a:cubicBezTo>
                  <a:pt x="377697" y="1107539"/>
                  <a:pt x="321865" y="1062707"/>
                  <a:pt x="285543" y="1013309"/>
                </a:cubicBezTo>
                <a:cubicBezTo>
                  <a:pt x="291147" y="1095708"/>
                  <a:pt x="357979" y="1173748"/>
                  <a:pt x="474832" y="1234562"/>
                </a:cubicBezTo>
                <a:cubicBezTo>
                  <a:pt x="602270" y="1300564"/>
                  <a:pt x="772049" y="1336886"/>
                  <a:pt x="953036" y="1336886"/>
                </a:cubicBezTo>
                <a:close/>
                <a:moveTo>
                  <a:pt x="953036" y="1384623"/>
                </a:moveTo>
                <a:cubicBezTo>
                  <a:pt x="764577" y="1384623"/>
                  <a:pt x="586911" y="1346433"/>
                  <a:pt x="452831" y="1276903"/>
                </a:cubicBezTo>
                <a:cubicBezTo>
                  <a:pt x="313978" y="1204674"/>
                  <a:pt x="237391" y="1107124"/>
                  <a:pt x="237391" y="1001894"/>
                </a:cubicBezTo>
                <a:lnTo>
                  <a:pt x="235315" y="870512"/>
                </a:lnTo>
                <a:cubicBezTo>
                  <a:pt x="235315" y="765283"/>
                  <a:pt x="311902" y="667525"/>
                  <a:pt x="450756" y="595504"/>
                </a:cubicBezTo>
                <a:cubicBezTo>
                  <a:pt x="584836" y="525973"/>
                  <a:pt x="762294" y="487576"/>
                  <a:pt x="950961" y="487576"/>
                </a:cubicBezTo>
                <a:cubicBezTo>
                  <a:pt x="1139420" y="487576"/>
                  <a:pt x="1317086" y="525973"/>
                  <a:pt x="1451165" y="595504"/>
                </a:cubicBezTo>
                <a:cubicBezTo>
                  <a:pt x="1590019" y="667525"/>
                  <a:pt x="1666606" y="765283"/>
                  <a:pt x="1666606" y="870512"/>
                </a:cubicBezTo>
                <a:cubicBezTo>
                  <a:pt x="1666606" y="891683"/>
                  <a:pt x="1667644" y="907872"/>
                  <a:pt x="1668682" y="930080"/>
                </a:cubicBezTo>
                <a:cubicBezTo>
                  <a:pt x="1669097" y="954364"/>
                  <a:pt x="1668682" y="978440"/>
                  <a:pt x="1668682" y="1001894"/>
                </a:cubicBezTo>
                <a:cubicBezTo>
                  <a:pt x="1668682" y="1107124"/>
                  <a:pt x="1592095" y="1204881"/>
                  <a:pt x="1453241" y="1276903"/>
                </a:cubicBezTo>
                <a:cubicBezTo>
                  <a:pt x="1319161" y="1346433"/>
                  <a:pt x="1141495" y="1384623"/>
                  <a:pt x="953036" y="1384623"/>
                </a:cubicBezTo>
                <a:close/>
                <a:moveTo>
                  <a:pt x="957943" y="1915886"/>
                </a:moveTo>
                <a:cubicBezTo>
                  <a:pt x="1487000" y="1915886"/>
                  <a:pt x="1915886" y="1487000"/>
                  <a:pt x="1915886" y="957943"/>
                </a:cubicBezTo>
                <a:cubicBezTo>
                  <a:pt x="1915886" y="428886"/>
                  <a:pt x="1487000" y="0"/>
                  <a:pt x="957943" y="0"/>
                </a:cubicBezTo>
                <a:cubicBezTo>
                  <a:pt x="428886" y="0"/>
                  <a:pt x="0" y="428886"/>
                  <a:pt x="0" y="957943"/>
                </a:cubicBezTo>
                <a:cubicBezTo>
                  <a:pt x="0" y="1487000"/>
                  <a:pt x="428886" y="1915886"/>
                  <a:pt x="957943" y="19158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4F0099-B006-4726-998E-A49105A2B77C}"/>
              </a:ext>
            </a:extLst>
          </p:cNvPr>
          <p:cNvSpPr>
            <a:spLocks noGrp="1"/>
          </p:cNvSpPr>
          <p:nvPr>
            <p:ph type="title"/>
          </p:nvPr>
        </p:nvSpPr>
        <p:spPr>
          <a:xfrm>
            <a:off x="905256" y="205979"/>
            <a:ext cx="7781544" cy="857250"/>
          </a:xfrm>
        </p:spPr>
        <p:txBody>
          <a:bodyPr/>
          <a:lstStyle/>
          <a:p>
            <a:r>
              <a:rPr lang="en-US" dirty="0"/>
              <a:t>Gonorrhea Culture</a:t>
            </a:r>
          </a:p>
        </p:txBody>
      </p:sp>
      <p:sp>
        <p:nvSpPr>
          <p:cNvPr id="3" name="Text Placeholder 2">
            <a:extLst>
              <a:ext uri="{FF2B5EF4-FFF2-40B4-BE49-F238E27FC236}">
                <a16:creationId xmlns:a16="http://schemas.microsoft.com/office/drawing/2014/main" id="{980BEC68-4B3B-4F07-99EC-00E84EB80C32}"/>
              </a:ext>
            </a:extLst>
          </p:cNvPr>
          <p:cNvSpPr>
            <a:spLocks noGrp="1"/>
          </p:cNvSpPr>
          <p:nvPr>
            <p:ph type="body" sz="quarter" idx="10"/>
          </p:nvPr>
        </p:nvSpPr>
        <p:spPr>
          <a:xfrm>
            <a:off x="457200" y="1190229"/>
            <a:ext cx="5613991" cy="2975371"/>
          </a:xfrm>
        </p:spPr>
        <p:txBody>
          <a:bodyPr/>
          <a:lstStyle/>
          <a:p>
            <a:r>
              <a:rPr lang="en-US" b="0" dirty="0"/>
              <a:t>Grow the actual bacteria on media plate</a:t>
            </a:r>
          </a:p>
          <a:p>
            <a:r>
              <a:rPr lang="en-US" b="0" dirty="0"/>
              <a:t>Historical standard</a:t>
            </a:r>
          </a:p>
          <a:p>
            <a:r>
              <a:rPr lang="en-US" b="0" dirty="0"/>
              <a:t>Highly sensitive for urethral, lower sensitivity for </a:t>
            </a:r>
            <a:r>
              <a:rPr lang="en-US" b="0" dirty="0" err="1"/>
              <a:t>extragenital</a:t>
            </a:r>
            <a:r>
              <a:rPr lang="en-US" b="0" dirty="0"/>
              <a:t> infections</a:t>
            </a:r>
          </a:p>
          <a:p>
            <a:r>
              <a:rPr lang="en-US" b="0" dirty="0"/>
              <a:t>Logistically challenging</a:t>
            </a:r>
          </a:p>
          <a:p>
            <a:r>
              <a:rPr lang="en-US" b="0" dirty="0"/>
              <a:t>Declining in use</a:t>
            </a:r>
          </a:p>
          <a:p>
            <a:endParaRPr lang="en-US" b="0" dirty="0"/>
          </a:p>
          <a:p>
            <a:endParaRPr lang="en-US" b="0" dirty="0"/>
          </a:p>
        </p:txBody>
      </p:sp>
      <p:pic>
        <p:nvPicPr>
          <p:cNvPr id="6" name="Picture 5" descr="This Petri dish culture plate contained Thayer-Martin growth medium, and after having been incubated for an unspecified length of time, the plate produced numerous tiny, grayish-white to colorless bacterial colonies, indicative of a positive presence for Neisseria gonorrhoeae bacteria.">
            <a:extLst>
              <a:ext uri="{FF2B5EF4-FFF2-40B4-BE49-F238E27FC236}">
                <a16:creationId xmlns:a16="http://schemas.microsoft.com/office/drawing/2014/main" id="{83050527-BB70-400D-A647-11B91AD005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2210" t="12576" r="16655" b="14657"/>
          <a:stretch/>
        </p:blipFill>
        <p:spPr>
          <a:xfrm>
            <a:off x="6009946" y="1045129"/>
            <a:ext cx="2591206" cy="2591206"/>
          </a:xfrm>
          <a:prstGeom prst="ellipse">
            <a:avLst/>
          </a:prstGeom>
        </p:spPr>
      </p:pic>
      <p:sp>
        <p:nvSpPr>
          <p:cNvPr id="15" name="TextBox 14">
            <a:extLst>
              <a:ext uri="{FF2B5EF4-FFF2-40B4-BE49-F238E27FC236}">
                <a16:creationId xmlns:a16="http://schemas.microsoft.com/office/drawing/2014/main" id="{9312A686-CA8C-4BB5-B674-E138FB2DB05D}"/>
              </a:ext>
            </a:extLst>
          </p:cNvPr>
          <p:cNvSpPr txBox="1"/>
          <p:nvPr/>
        </p:nvSpPr>
        <p:spPr>
          <a:xfrm>
            <a:off x="5873735" y="3502897"/>
            <a:ext cx="2618123" cy="230832"/>
          </a:xfrm>
          <a:prstGeom prst="rect">
            <a:avLst/>
          </a:prstGeom>
          <a:noFill/>
        </p:spPr>
        <p:txBody>
          <a:bodyPr wrap="square" rtlCol="0">
            <a:spAutoFit/>
          </a:bodyPr>
          <a:lstStyle/>
          <a:p>
            <a:pPr algn="r"/>
            <a:r>
              <a:rPr lang="en-US" sz="900" dirty="0">
                <a:solidFill>
                  <a:schemeClr val="accent5"/>
                </a:solidFill>
                <a:latin typeface="Calibri" panose="020F0502020204030204" pitchFamily="34" charset="0"/>
              </a:rPr>
              <a:t>Photo: CDC</a:t>
            </a:r>
          </a:p>
        </p:txBody>
      </p:sp>
      <p:sp>
        <p:nvSpPr>
          <p:cNvPr id="5" name="Slide Number Placeholder 4">
            <a:extLst>
              <a:ext uri="{FF2B5EF4-FFF2-40B4-BE49-F238E27FC236}">
                <a16:creationId xmlns:a16="http://schemas.microsoft.com/office/drawing/2014/main" id="{065C72EC-C8B0-41B0-B725-674E522C61CD}"/>
              </a:ext>
            </a:extLst>
          </p:cNvPr>
          <p:cNvSpPr>
            <a:spLocks noGrp="1"/>
          </p:cNvSpPr>
          <p:nvPr>
            <p:ph type="sldNum" sz="quarter" idx="11"/>
          </p:nvPr>
        </p:nvSpPr>
        <p:spPr/>
        <p:txBody>
          <a:bodyPr/>
          <a:lstStyle/>
          <a:p>
            <a:fld id="{AA293F89-5976-4576-BE4F-2CBE8D742B3B}" type="slidenum">
              <a:rPr lang="en-US" smtClean="0"/>
              <a:pPr/>
              <a:t>15</a:t>
            </a:fld>
            <a:endParaRPr lang="en-US" dirty="0"/>
          </a:p>
        </p:txBody>
      </p:sp>
    </p:spTree>
    <p:extLst>
      <p:ext uri="{BB962C8B-B14F-4D97-AF65-F5344CB8AC3E}">
        <p14:creationId xmlns:p14="http://schemas.microsoft.com/office/powerpoint/2010/main" val="1614267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descr="Bacterial culture icon">
            <a:extLst>
              <a:ext uri="{FF2B5EF4-FFF2-40B4-BE49-F238E27FC236}">
                <a16:creationId xmlns:a16="http://schemas.microsoft.com/office/drawing/2014/main" id="{5FFD8256-543E-440B-9C77-00F623C99FA2}"/>
              </a:ext>
            </a:extLst>
          </p:cNvPr>
          <p:cNvSpPr/>
          <p:nvPr/>
        </p:nvSpPr>
        <p:spPr>
          <a:xfrm flipV="1">
            <a:off x="457200" y="597073"/>
            <a:ext cx="448056" cy="448056"/>
          </a:xfrm>
          <a:custGeom>
            <a:avLst/>
            <a:gdLst>
              <a:gd name="connsiteX0" fmla="*/ 283052 w 1915886"/>
              <a:gd name="connsiteY0" fmla="*/ 865116 h 1915886"/>
              <a:gd name="connsiteX1" fmla="*/ 452831 w 1915886"/>
              <a:gd name="connsiteY1" fmla="*/ 726678 h 1915886"/>
              <a:gd name="connsiteX2" fmla="*/ 953036 w 1915886"/>
              <a:gd name="connsiteY2" fmla="*/ 618957 h 1915886"/>
              <a:gd name="connsiteX3" fmla="*/ 1453241 w 1915886"/>
              <a:gd name="connsiteY3" fmla="*/ 726678 h 1915886"/>
              <a:gd name="connsiteX4" fmla="*/ 1618454 w 1915886"/>
              <a:gd name="connsiteY4" fmla="*/ 858889 h 1915886"/>
              <a:gd name="connsiteX5" fmla="*/ 1429165 w 1915886"/>
              <a:gd name="connsiteY5" fmla="*/ 637845 h 1915886"/>
              <a:gd name="connsiteX6" fmla="*/ 950961 w 1915886"/>
              <a:gd name="connsiteY6" fmla="*/ 535313 h 1915886"/>
              <a:gd name="connsiteX7" fmla="*/ 472757 w 1915886"/>
              <a:gd name="connsiteY7" fmla="*/ 637845 h 1915886"/>
              <a:gd name="connsiteX8" fmla="*/ 283052 w 1915886"/>
              <a:gd name="connsiteY8" fmla="*/ 865116 h 1915886"/>
              <a:gd name="connsiteX9" fmla="*/ 834114 w 1915886"/>
              <a:gd name="connsiteY9" fmla="*/ 910016 h 1915886"/>
              <a:gd name="connsiteX10" fmla="*/ 798631 w 1915886"/>
              <a:gd name="connsiteY10" fmla="*/ 902213 h 1915886"/>
              <a:gd name="connsiteX11" fmla="*/ 759103 w 1915886"/>
              <a:gd name="connsiteY11" fmla="*/ 864556 h 1915886"/>
              <a:gd name="connsiteX12" fmla="*/ 813697 w 1915886"/>
              <a:gd name="connsiteY12" fmla="*/ 864564 h 1915886"/>
              <a:gd name="connsiteX13" fmla="*/ 853224 w 1915886"/>
              <a:gd name="connsiteY13" fmla="*/ 902221 h 1915886"/>
              <a:gd name="connsiteX14" fmla="*/ 834114 w 1915886"/>
              <a:gd name="connsiteY14" fmla="*/ 910016 h 1915886"/>
              <a:gd name="connsiteX15" fmla="*/ 634803 w 1915886"/>
              <a:gd name="connsiteY15" fmla="*/ 997124 h 1915886"/>
              <a:gd name="connsiteX16" fmla="*/ 598278 w 1915886"/>
              <a:gd name="connsiteY16" fmla="*/ 987197 h 1915886"/>
              <a:gd name="connsiteX17" fmla="*/ 620500 w 1915886"/>
              <a:gd name="connsiteY17" fmla="*/ 956559 h 1915886"/>
              <a:gd name="connsiteX18" fmla="*/ 621467 w 1915886"/>
              <a:gd name="connsiteY18" fmla="*/ 956084 h 1915886"/>
              <a:gd name="connsiteX19" fmla="*/ 612436 w 1915886"/>
              <a:gd name="connsiteY19" fmla="*/ 934285 h 1915886"/>
              <a:gd name="connsiteX20" fmla="*/ 663126 w 1915886"/>
              <a:gd name="connsiteY20" fmla="*/ 883595 h 1915886"/>
              <a:gd name="connsiteX21" fmla="*/ 698970 w 1915886"/>
              <a:gd name="connsiteY21" fmla="*/ 898443 h 1915886"/>
              <a:gd name="connsiteX22" fmla="*/ 707440 w 1915886"/>
              <a:gd name="connsiteY22" fmla="*/ 918892 h 1915886"/>
              <a:gd name="connsiteX23" fmla="*/ 762323 w 1915886"/>
              <a:gd name="connsiteY23" fmla="*/ 906561 h 1915886"/>
              <a:gd name="connsiteX24" fmla="*/ 798846 w 1915886"/>
              <a:gd name="connsiteY24" fmla="*/ 916488 h 1915886"/>
              <a:gd name="connsiteX25" fmla="*/ 708675 w 1915886"/>
              <a:gd name="connsiteY25" fmla="*/ 980527 h 1915886"/>
              <a:gd name="connsiteX26" fmla="*/ 634803 w 1915886"/>
              <a:gd name="connsiteY26" fmla="*/ 997124 h 1915886"/>
              <a:gd name="connsiteX27" fmla="*/ 1240190 w 1915886"/>
              <a:gd name="connsiteY27" fmla="*/ 1043086 h 1915886"/>
              <a:gd name="connsiteX28" fmla="*/ 1152313 w 1915886"/>
              <a:gd name="connsiteY28" fmla="*/ 1017332 h 1915886"/>
              <a:gd name="connsiteX29" fmla="*/ 1089485 w 1915886"/>
              <a:gd name="connsiteY29" fmla="*/ 906485 h 1915886"/>
              <a:gd name="connsiteX30" fmla="*/ 1090776 w 1915886"/>
              <a:gd name="connsiteY30" fmla="*/ 902708 h 1915886"/>
              <a:gd name="connsiteX31" fmla="*/ 1082754 w 1915886"/>
              <a:gd name="connsiteY31" fmla="*/ 898957 h 1915886"/>
              <a:gd name="connsiteX32" fmla="*/ 1048267 w 1915886"/>
              <a:gd name="connsiteY32" fmla="*/ 799122 h 1915886"/>
              <a:gd name="connsiteX33" fmla="*/ 1153705 w 1915886"/>
              <a:gd name="connsiteY33" fmla="*/ 792855 h 1915886"/>
              <a:gd name="connsiteX34" fmla="*/ 1178149 w 1915886"/>
              <a:gd name="connsiteY34" fmla="*/ 815234 h 1915886"/>
              <a:gd name="connsiteX35" fmla="*/ 1191105 w 1915886"/>
              <a:gd name="connsiteY35" fmla="*/ 838461 h 1915886"/>
              <a:gd name="connsiteX36" fmla="*/ 1212398 w 1915886"/>
              <a:gd name="connsiteY36" fmla="*/ 840959 h 1915886"/>
              <a:gd name="connsiteX37" fmla="*/ 1256469 w 1915886"/>
              <a:gd name="connsiteY37" fmla="*/ 861574 h 1915886"/>
              <a:gd name="connsiteX38" fmla="*/ 1259730 w 1915886"/>
              <a:gd name="connsiteY38" fmla="*/ 864559 h 1915886"/>
              <a:gd name="connsiteX39" fmla="*/ 1270399 w 1915886"/>
              <a:gd name="connsiteY39" fmla="*/ 858985 h 1915886"/>
              <a:gd name="connsiteX40" fmla="*/ 1300970 w 1915886"/>
              <a:gd name="connsiteY40" fmla="*/ 867945 h 1915886"/>
              <a:gd name="connsiteX41" fmla="*/ 1318584 w 1915886"/>
              <a:gd name="connsiteY41" fmla="*/ 918934 h 1915886"/>
              <a:gd name="connsiteX42" fmla="*/ 1308857 w 1915886"/>
              <a:gd name="connsiteY42" fmla="*/ 924014 h 1915886"/>
              <a:gd name="connsiteX43" fmla="*/ 1313840 w 1915886"/>
              <a:gd name="connsiteY43" fmla="*/ 932948 h 1915886"/>
              <a:gd name="connsiteX44" fmla="*/ 1307096 w 1915886"/>
              <a:gd name="connsiteY44" fmla="*/ 1008133 h 1915886"/>
              <a:gd name="connsiteX45" fmla="*/ 1240190 w 1915886"/>
              <a:gd name="connsiteY45" fmla="*/ 1043086 h 1915886"/>
              <a:gd name="connsiteX46" fmla="*/ 864796 w 1915886"/>
              <a:gd name="connsiteY46" fmla="*/ 1072589 h 1915886"/>
              <a:gd name="connsiteX47" fmla="*/ 777177 w 1915886"/>
              <a:gd name="connsiteY47" fmla="*/ 1015878 h 1915886"/>
              <a:gd name="connsiteX48" fmla="*/ 864796 w 1915886"/>
              <a:gd name="connsiteY48" fmla="*/ 959167 h 1915886"/>
              <a:gd name="connsiteX49" fmla="*/ 952415 w 1915886"/>
              <a:gd name="connsiteY49" fmla="*/ 1015878 h 1915886"/>
              <a:gd name="connsiteX50" fmla="*/ 864796 w 1915886"/>
              <a:gd name="connsiteY50" fmla="*/ 1072589 h 1915886"/>
              <a:gd name="connsiteX51" fmla="*/ 950961 w 1915886"/>
              <a:gd name="connsiteY51" fmla="*/ 1205712 h 1915886"/>
              <a:gd name="connsiteX52" fmla="*/ 1429165 w 1915886"/>
              <a:gd name="connsiteY52" fmla="*/ 1103180 h 1915886"/>
              <a:gd name="connsiteX53" fmla="*/ 1606831 w 1915886"/>
              <a:gd name="connsiteY53" fmla="*/ 933609 h 1915886"/>
              <a:gd name="connsiteX54" fmla="*/ 1431240 w 1915886"/>
              <a:gd name="connsiteY54" fmla="*/ 769226 h 1915886"/>
              <a:gd name="connsiteX55" fmla="*/ 953036 w 1915886"/>
              <a:gd name="connsiteY55" fmla="*/ 666695 h 1915886"/>
              <a:gd name="connsiteX56" fmla="*/ 474832 w 1915886"/>
              <a:gd name="connsiteY56" fmla="*/ 769226 h 1915886"/>
              <a:gd name="connsiteX57" fmla="*/ 297166 w 1915886"/>
              <a:gd name="connsiteY57" fmla="*/ 938798 h 1915886"/>
              <a:gd name="connsiteX58" fmla="*/ 472757 w 1915886"/>
              <a:gd name="connsiteY58" fmla="*/ 1103180 h 1915886"/>
              <a:gd name="connsiteX59" fmla="*/ 950961 w 1915886"/>
              <a:gd name="connsiteY59" fmla="*/ 1205712 h 1915886"/>
              <a:gd name="connsiteX60" fmla="*/ 953036 w 1915886"/>
              <a:gd name="connsiteY60" fmla="*/ 1336886 h 1915886"/>
              <a:gd name="connsiteX61" fmla="*/ 1431240 w 1915886"/>
              <a:gd name="connsiteY61" fmla="*/ 1234354 h 1915886"/>
              <a:gd name="connsiteX62" fmla="*/ 1620944 w 1915886"/>
              <a:gd name="connsiteY62" fmla="*/ 1006875 h 1915886"/>
              <a:gd name="connsiteX63" fmla="*/ 1451165 w 1915886"/>
              <a:gd name="connsiteY63" fmla="*/ 1145521 h 1915886"/>
              <a:gd name="connsiteX64" fmla="*/ 950961 w 1915886"/>
              <a:gd name="connsiteY64" fmla="*/ 1253241 h 1915886"/>
              <a:gd name="connsiteX65" fmla="*/ 450756 w 1915886"/>
              <a:gd name="connsiteY65" fmla="*/ 1145521 h 1915886"/>
              <a:gd name="connsiteX66" fmla="*/ 285543 w 1915886"/>
              <a:gd name="connsiteY66" fmla="*/ 1013309 h 1915886"/>
              <a:gd name="connsiteX67" fmla="*/ 474832 w 1915886"/>
              <a:gd name="connsiteY67" fmla="*/ 1234562 h 1915886"/>
              <a:gd name="connsiteX68" fmla="*/ 953036 w 1915886"/>
              <a:gd name="connsiteY68" fmla="*/ 1336886 h 1915886"/>
              <a:gd name="connsiteX69" fmla="*/ 953036 w 1915886"/>
              <a:gd name="connsiteY69" fmla="*/ 1384623 h 1915886"/>
              <a:gd name="connsiteX70" fmla="*/ 452831 w 1915886"/>
              <a:gd name="connsiteY70" fmla="*/ 1276903 h 1915886"/>
              <a:gd name="connsiteX71" fmla="*/ 237391 w 1915886"/>
              <a:gd name="connsiteY71" fmla="*/ 1001894 h 1915886"/>
              <a:gd name="connsiteX72" fmla="*/ 235315 w 1915886"/>
              <a:gd name="connsiteY72" fmla="*/ 870512 h 1915886"/>
              <a:gd name="connsiteX73" fmla="*/ 450756 w 1915886"/>
              <a:gd name="connsiteY73" fmla="*/ 595504 h 1915886"/>
              <a:gd name="connsiteX74" fmla="*/ 950961 w 1915886"/>
              <a:gd name="connsiteY74" fmla="*/ 487576 h 1915886"/>
              <a:gd name="connsiteX75" fmla="*/ 1451165 w 1915886"/>
              <a:gd name="connsiteY75" fmla="*/ 595504 h 1915886"/>
              <a:gd name="connsiteX76" fmla="*/ 1666606 w 1915886"/>
              <a:gd name="connsiteY76" fmla="*/ 870512 h 1915886"/>
              <a:gd name="connsiteX77" fmla="*/ 1668682 w 1915886"/>
              <a:gd name="connsiteY77" fmla="*/ 930080 h 1915886"/>
              <a:gd name="connsiteX78" fmla="*/ 1668682 w 1915886"/>
              <a:gd name="connsiteY78" fmla="*/ 1001894 h 1915886"/>
              <a:gd name="connsiteX79" fmla="*/ 1453241 w 1915886"/>
              <a:gd name="connsiteY79" fmla="*/ 1276903 h 1915886"/>
              <a:gd name="connsiteX80" fmla="*/ 953036 w 1915886"/>
              <a:gd name="connsiteY80" fmla="*/ 1384623 h 1915886"/>
              <a:gd name="connsiteX81" fmla="*/ 957943 w 1915886"/>
              <a:gd name="connsiteY81" fmla="*/ 1915886 h 1915886"/>
              <a:gd name="connsiteX82" fmla="*/ 1915886 w 1915886"/>
              <a:gd name="connsiteY82" fmla="*/ 957943 h 1915886"/>
              <a:gd name="connsiteX83" fmla="*/ 957943 w 1915886"/>
              <a:gd name="connsiteY83" fmla="*/ 0 h 1915886"/>
              <a:gd name="connsiteX84" fmla="*/ 0 w 1915886"/>
              <a:gd name="connsiteY84" fmla="*/ 957943 h 1915886"/>
              <a:gd name="connsiteX85" fmla="*/ 957943 w 1915886"/>
              <a:gd name="connsiteY85" fmla="*/ 1915886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915886" h="1915886">
                <a:moveTo>
                  <a:pt x="283052" y="865116"/>
                </a:moveTo>
                <a:cubicBezTo>
                  <a:pt x="319374" y="813228"/>
                  <a:pt x="376659" y="766113"/>
                  <a:pt x="452831" y="726678"/>
                </a:cubicBezTo>
                <a:cubicBezTo>
                  <a:pt x="586911" y="657147"/>
                  <a:pt x="764370" y="618957"/>
                  <a:pt x="953036" y="618957"/>
                </a:cubicBezTo>
                <a:cubicBezTo>
                  <a:pt x="1141495" y="618957"/>
                  <a:pt x="1319161" y="657147"/>
                  <a:pt x="1453241" y="726678"/>
                </a:cubicBezTo>
                <a:cubicBezTo>
                  <a:pt x="1526300" y="764660"/>
                  <a:pt x="1582132" y="809492"/>
                  <a:pt x="1618454" y="858889"/>
                </a:cubicBezTo>
                <a:cubicBezTo>
                  <a:pt x="1612850" y="776698"/>
                  <a:pt x="1546225" y="698450"/>
                  <a:pt x="1429165" y="637845"/>
                </a:cubicBezTo>
                <a:cubicBezTo>
                  <a:pt x="1301934" y="571843"/>
                  <a:pt x="1131948" y="535313"/>
                  <a:pt x="950961" y="535313"/>
                </a:cubicBezTo>
                <a:cubicBezTo>
                  <a:pt x="769974" y="535313"/>
                  <a:pt x="600195" y="571635"/>
                  <a:pt x="472757" y="637845"/>
                </a:cubicBezTo>
                <a:cubicBezTo>
                  <a:pt x="352998" y="699903"/>
                  <a:pt x="285751" y="780642"/>
                  <a:pt x="283052" y="865116"/>
                </a:cubicBezTo>
                <a:close/>
                <a:moveTo>
                  <a:pt x="834114" y="910016"/>
                </a:moveTo>
                <a:cubicBezTo>
                  <a:pt x="824235" y="910015"/>
                  <a:pt x="811626" y="907414"/>
                  <a:pt x="798631" y="902213"/>
                </a:cubicBezTo>
                <a:cubicBezTo>
                  <a:pt x="772639" y="891812"/>
                  <a:pt x="754943" y="874952"/>
                  <a:pt x="759103" y="864556"/>
                </a:cubicBezTo>
                <a:cubicBezTo>
                  <a:pt x="763263" y="854160"/>
                  <a:pt x="787706" y="854163"/>
                  <a:pt x="813697" y="864564"/>
                </a:cubicBezTo>
                <a:cubicBezTo>
                  <a:pt x="839688" y="874965"/>
                  <a:pt x="857385" y="891825"/>
                  <a:pt x="853224" y="902221"/>
                </a:cubicBezTo>
                <a:cubicBezTo>
                  <a:pt x="851144" y="907420"/>
                  <a:pt x="843994" y="910018"/>
                  <a:pt x="834114" y="910016"/>
                </a:cubicBezTo>
                <a:close/>
                <a:moveTo>
                  <a:pt x="634803" y="997124"/>
                </a:moveTo>
                <a:cubicBezTo>
                  <a:pt x="614824" y="998330"/>
                  <a:pt x="601069" y="995117"/>
                  <a:pt x="598278" y="987197"/>
                </a:cubicBezTo>
                <a:cubicBezTo>
                  <a:pt x="595485" y="979276"/>
                  <a:pt x="604183" y="968149"/>
                  <a:pt x="620500" y="956559"/>
                </a:cubicBezTo>
                <a:lnTo>
                  <a:pt x="621467" y="956084"/>
                </a:lnTo>
                <a:lnTo>
                  <a:pt x="612436" y="934285"/>
                </a:lnTo>
                <a:cubicBezTo>
                  <a:pt x="612436" y="906290"/>
                  <a:pt x="635131" y="883595"/>
                  <a:pt x="663126" y="883595"/>
                </a:cubicBezTo>
                <a:cubicBezTo>
                  <a:pt x="677124" y="883595"/>
                  <a:pt x="689796" y="889269"/>
                  <a:pt x="698970" y="898443"/>
                </a:cubicBezTo>
                <a:lnTo>
                  <a:pt x="707440" y="918892"/>
                </a:lnTo>
                <a:lnTo>
                  <a:pt x="762323" y="906561"/>
                </a:lnTo>
                <a:cubicBezTo>
                  <a:pt x="782300" y="905352"/>
                  <a:pt x="796052" y="908568"/>
                  <a:pt x="798846" y="916488"/>
                </a:cubicBezTo>
                <a:cubicBezTo>
                  <a:pt x="804431" y="932329"/>
                  <a:pt x="764059" y="961000"/>
                  <a:pt x="708675" y="980527"/>
                </a:cubicBezTo>
                <a:cubicBezTo>
                  <a:pt x="680982" y="990288"/>
                  <a:pt x="654779" y="995918"/>
                  <a:pt x="634803" y="997124"/>
                </a:cubicBezTo>
                <a:close/>
                <a:moveTo>
                  <a:pt x="1240190" y="1043086"/>
                </a:moveTo>
                <a:cubicBezTo>
                  <a:pt x="1212180" y="1044751"/>
                  <a:pt x="1180674" y="1036298"/>
                  <a:pt x="1152313" y="1017332"/>
                </a:cubicBezTo>
                <a:cubicBezTo>
                  <a:pt x="1109769" y="988883"/>
                  <a:pt x="1086383" y="944863"/>
                  <a:pt x="1089485" y="906485"/>
                </a:cubicBezTo>
                <a:lnTo>
                  <a:pt x="1090776" y="902708"/>
                </a:lnTo>
                <a:lnTo>
                  <a:pt x="1082754" y="898957"/>
                </a:lnTo>
                <a:cubicBezTo>
                  <a:pt x="1044116" y="873119"/>
                  <a:pt x="1028675" y="828420"/>
                  <a:pt x="1048267" y="799122"/>
                </a:cubicBezTo>
                <a:cubicBezTo>
                  <a:pt x="1067859" y="769823"/>
                  <a:pt x="1115066" y="767017"/>
                  <a:pt x="1153705" y="792855"/>
                </a:cubicBezTo>
                <a:cubicBezTo>
                  <a:pt x="1163365" y="799315"/>
                  <a:pt x="1171574" y="806952"/>
                  <a:pt x="1178149" y="815234"/>
                </a:cubicBezTo>
                <a:lnTo>
                  <a:pt x="1191105" y="838461"/>
                </a:lnTo>
                <a:lnTo>
                  <a:pt x="1212398" y="840959"/>
                </a:lnTo>
                <a:cubicBezTo>
                  <a:pt x="1227322" y="845236"/>
                  <a:pt x="1242289" y="852091"/>
                  <a:pt x="1256469" y="861574"/>
                </a:cubicBezTo>
                <a:lnTo>
                  <a:pt x="1259730" y="864559"/>
                </a:lnTo>
                <a:lnTo>
                  <a:pt x="1270399" y="858985"/>
                </a:lnTo>
                <a:cubicBezTo>
                  <a:pt x="1280144" y="858406"/>
                  <a:pt x="1291104" y="861348"/>
                  <a:pt x="1300970" y="867945"/>
                </a:cubicBezTo>
                <a:cubicBezTo>
                  <a:pt x="1320704" y="881141"/>
                  <a:pt x="1328590" y="903970"/>
                  <a:pt x="1318584" y="918934"/>
                </a:cubicBezTo>
                <a:lnTo>
                  <a:pt x="1308857" y="924014"/>
                </a:lnTo>
                <a:lnTo>
                  <a:pt x="1313840" y="932948"/>
                </a:lnTo>
                <a:cubicBezTo>
                  <a:pt x="1323002" y="959471"/>
                  <a:pt x="1321478" y="986627"/>
                  <a:pt x="1307096" y="1008133"/>
                </a:cubicBezTo>
                <a:cubicBezTo>
                  <a:pt x="1292715" y="1029639"/>
                  <a:pt x="1268200" y="1041421"/>
                  <a:pt x="1240190" y="1043086"/>
                </a:cubicBezTo>
                <a:close/>
                <a:moveTo>
                  <a:pt x="864796" y="1072589"/>
                </a:moveTo>
                <a:cubicBezTo>
                  <a:pt x="816405" y="1072589"/>
                  <a:pt x="777177" y="1047199"/>
                  <a:pt x="777177" y="1015878"/>
                </a:cubicBezTo>
                <a:cubicBezTo>
                  <a:pt x="777177" y="984557"/>
                  <a:pt x="816405" y="959167"/>
                  <a:pt x="864796" y="959167"/>
                </a:cubicBezTo>
                <a:cubicBezTo>
                  <a:pt x="913187" y="959167"/>
                  <a:pt x="952415" y="984557"/>
                  <a:pt x="952415" y="1015878"/>
                </a:cubicBezTo>
                <a:cubicBezTo>
                  <a:pt x="952415" y="1047199"/>
                  <a:pt x="913187" y="1072589"/>
                  <a:pt x="864796" y="1072589"/>
                </a:cubicBezTo>
                <a:close/>
                <a:moveTo>
                  <a:pt x="950961" y="1205712"/>
                </a:moveTo>
                <a:cubicBezTo>
                  <a:pt x="1131948" y="1205712"/>
                  <a:pt x="1301727" y="1169390"/>
                  <a:pt x="1429165" y="1103180"/>
                </a:cubicBezTo>
                <a:cubicBezTo>
                  <a:pt x="1521319" y="1055443"/>
                  <a:pt x="1582339" y="996705"/>
                  <a:pt x="1606831" y="933609"/>
                </a:cubicBezTo>
                <a:cubicBezTo>
                  <a:pt x="1581094" y="872588"/>
                  <a:pt x="1520904" y="815718"/>
                  <a:pt x="1431240" y="769226"/>
                </a:cubicBezTo>
                <a:cubicBezTo>
                  <a:pt x="1304010" y="703224"/>
                  <a:pt x="1134023" y="666695"/>
                  <a:pt x="953036" y="666695"/>
                </a:cubicBezTo>
                <a:cubicBezTo>
                  <a:pt x="772049" y="666695"/>
                  <a:pt x="602270" y="703017"/>
                  <a:pt x="474832" y="769226"/>
                </a:cubicBezTo>
                <a:cubicBezTo>
                  <a:pt x="382678" y="816964"/>
                  <a:pt x="321657" y="875701"/>
                  <a:pt x="297166" y="938798"/>
                </a:cubicBezTo>
                <a:cubicBezTo>
                  <a:pt x="322903" y="999818"/>
                  <a:pt x="383093" y="1056688"/>
                  <a:pt x="472757" y="1103180"/>
                </a:cubicBezTo>
                <a:cubicBezTo>
                  <a:pt x="600195" y="1169182"/>
                  <a:pt x="769974" y="1205712"/>
                  <a:pt x="950961" y="1205712"/>
                </a:cubicBezTo>
                <a:close/>
                <a:moveTo>
                  <a:pt x="953036" y="1336886"/>
                </a:moveTo>
                <a:cubicBezTo>
                  <a:pt x="1134023" y="1336886"/>
                  <a:pt x="1303802" y="1300564"/>
                  <a:pt x="1431240" y="1234354"/>
                </a:cubicBezTo>
                <a:cubicBezTo>
                  <a:pt x="1551206" y="1172088"/>
                  <a:pt x="1618246" y="1091557"/>
                  <a:pt x="1620944" y="1006875"/>
                </a:cubicBezTo>
                <a:cubicBezTo>
                  <a:pt x="1584622" y="1058764"/>
                  <a:pt x="1527130" y="1105878"/>
                  <a:pt x="1451165" y="1145521"/>
                </a:cubicBezTo>
                <a:cubicBezTo>
                  <a:pt x="1317086" y="1215052"/>
                  <a:pt x="1139627" y="1253241"/>
                  <a:pt x="950961" y="1253241"/>
                </a:cubicBezTo>
                <a:cubicBezTo>
                  <a:pt x="762502" y="1253241"/>
                  <a:pt x="584836" y="1214844"/>
                  <a:pt x="450756" y="1145521"/>
                </a:cubicBezTo>
                <a:cubicBezTo>
                  <a:pt x="377697" y="1107539"/>
                  <a:pt x="321865" y="1062707"/>
                  <a:pt x="285543" y="1013309"/>
                </a:cubicBezTo>
                <a:cubicBezTo>
                  <a:pt x="291147" y="1095708"/>
                  <a:pt x="357979" y="1173748"/>
                  <a:pt x="474832" y="1234562"/>
                </a:cubicBezTo>
                <a:cubicBezTo>
                  <a:pt x="602270" y="1300564"/>
                  <a:pt x="772049" y="1336886"/>
                  <a:pt x="953036" y="1336886"/>
                </a:cubicBezTo>
                <a:close/>
                <a:moveTo>
                  <a:pt x="953036" y="1384623"/>
                </a:moveTo>
                <a:cubicBezTo>
                  <a:pt x="764577" y="1384623"/>
                  <a:pt x="586911" y="1346433"/>
                  <a:pt x="452831" y="1276903"/>
                </a:cubicBezTo>
                <a:cubicBezTo>
                  <a:pt x="313978" y="1204674"/>
                  <a:pt x="237391" y="1107124"/>
                  <a:pt x="237391" y="1001894"/>
                </a:cubicBezTo>
                <a:lnTo>
                  <a:pt x="235315" y="870512"/>
                </a:lnTo>
                <a:cubicBezTo>
                  <a:pt x="235315" y="765283"/>
                  <a:pt x="311902" y="667525"/>
                  <a:pt x="450756" y="595504"/>
                </a:cubicBezTo>
                <a:cubicBezTo>
                  <a:pt x="584836" y="525973"/>
                  <a:pt x="762294" y="487576"/>
                  <a:pt x="950961" y="487576"/>
                </a:cubicBezTo>
                <a:cubicBezTo>
                  <a:pt x="1139420" y="487576"/>
                  <a:pt x="1317086" y="525973"/>
                  <a:pt x="1451165" y="595504"/>
                </a:cubicBezTo>
                <a:cubicBezTo>
                  <a:pt x="1590019" y="667525"/>
                  <a:pt x="1666606" y="765283"/>
                  <a:pt x="1666606" y="870512"/>
                </a:cubicBezTo>
                <a:cubicBezTo>
                  <a:pt x="1666606" y="891683"/>
                  <a:pt x="1667644" y="907872"/>
                  <a:pt x="1668682" y="930080"/>
                </a:cubicBezTo>
                <a:cubicBezTo>
                  <a:pt x="1669097" y="954364"/>
                  <a:pt x="1668682" y="978440"/>
                  <a:pt x="1668682" y="1001894"/>
                </a:cubicBezTo>
                <a:cubicBezTo>
                  <a:pt x="1668682" y="1107124"/>
                  <a:pt x="1592095" y="1204881"/>
                  <a:pt x="1453241" y="1276903"/>
                </a:cubicBezTo>
                <a:cubicBezTo>
                  <a:pt x="1319161" y="1346433"/>
                  <a:pt x="1141495" y="1384623"/>
                  <a:pt x="953036" y="1384623"/>
                </a:cubicBezTo>
                <a:close/>
                <a:moveTo>
                  <a:pt x="957943" y="1915886"/>
                </a:moveTo>
                <a:cubicBezTo>
                  <a:pt x="1487000" y="1915886"/>
                  <a:pt x="1915886" y="1487000"/>
                  <a:pt x="1915886" y="957943"/>
                </a:cubicBezTo>
                <a:cubicBezTo>
                  <a:pt x="1915886" y="428886"/>
                  <a:pt x="1487000" y="0"/>
                  <a:pt x="957943" y="0"/>
                </a:cubicBezTo>
                <a:cubicBezTo>
                  <a:pt x="428886" y="0"/>
                  <a:pt x="0" y="428886"/>
                  <a:pt x="0" y="957943"/>
                </a:cubicBezTo>
                <a:cubicBezTo>
                  <a:pt x="0" y="1487000"/>
                  <a:pt x="428886" y="1915886"/>
                  <a:pt x="957943" y="19158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8B8A0F83-A6EB-4849-8BA8-258578D4213B}"/>
              </a:ext>
            </a:extLst>
          </p:cNvPr>
          <p:cNvSpPr txBox="1">
            <a:spLocks noGrp="1"/>
          </p:cNvSpPr>
          <p:nvPr>
            <p:ph type="title" idx="4294967295"/>
          </p:nvPr>
        </p:nvSpPr>
        <p:spPr>
          <a:xfrm>
            <a:off x="905256" y="205979"/>
            <a:ext cx="7781544"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chemeClr val="tx1"/>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lvl="0">
              <a:defRPr/>
            </a:pPr>
            <a:r>
              <a:rPr lang="en-US" dirty="0"/>
              <a:t>Gonorrhea </a:t>
            </a:r>
            <a:r>
              <a:rPr kumimoji="0" lang="en-US" sz="2800" b="1" i="0" u="none" strike="noStrike" kern="1200" cap="none" spc="0" normalizeH="0" baseline="0" noProof="0" dirty="0">
                <a:ln>
                  <a:noFill/>
                </a:ln>
                <a:solidFill>
                  <a:schemeClr val="tx1"/>
                </a:solidFill>
                <a:effectLst/>
                <a:uLnTx/>
                <a:uFillTx/>
                <a:latin typeface="Calibri" pitchFamily="34" charset="0"/>
                <a:ea typeface="+mj-ea"/>
                <a:cs typeface="+mj-cs"/>
              </a:rPr>
              <a:t>Culture Cont.</a:t>
            </a:r>
          </a:p>
        </p:txBody>
      </p:sp>
      <p:sp>
        <p:nvSpPr>
          <p:cNvPr id="3" name="Text Placeholder 2">
            <a:extLst>
              <a:ext uri="{FF2B5EF4-FFF2-40B4-BE49-F238E27FC236}">
                <a16:creationId xmlns:a16="http://schemas.microsoft.com/office/drawing/2014/main" id="{980BEC68-4B3B-4F07-99EC-00E84EB80C32}"/>
              </a:ext>
            </a:extLst>
          </p:cNvPr>
          <p:cNvSpPr>
            <a:spLocks noGrp="1"/>
          </p:cNvSpPr>
          <p:nvPr>
            <p:ph type="body" sz="quarter" idx="10"/>
          </p:nvPr>
        </p:nvSpPr>
        <p:spPr>
          <a:xfrm>
            <a:off x="457200" y="1190171"/>
            <a:ext cx="5720316" cy="3310392"/>
          </a:xfrm>
        </p:spPr>
        <p:txBody>
          <a:bodyPr/>
          <a:lstStyle/>
          <a:p>
            <a:r>
              <a:rPr lang="en-US" b="0" dirty="0"/>
              <a:t>Grow the actual bacteria on media plate</a:t>
            </a:r>
          </a:p>
          <a:p>
            <a:r>
              <a:rPr lang="en-US" b="0" dirty="0"/>
              <a:t>Historical standard</a:t>
            </a:r>
          </a:p>
          <a:p>
            <a:r>
              <a:rPr lang="en-US" b="0" dirty="0"/>
              <a:t>Highly sensitive for urethral, lower sensitivity for </a:t>
            </a:r>
            <a:r>
              <a:rPr lang="en-US" b="0" dirty="0" err="1"/>
              <a:t>extragenital</a:t>
            </a:r>
            <a:r>
              <a:rPr lang="en-US" b="0" dirty="0"/>
              <a:t> infections</a:t>
            </a:r>
          </a:p>
          <a:p>
            <a:r>
              <a:rPr lang="en-US" b="0" dirty="0"/>
              <a:t>Logistically challenging</a:t>
            </a:r>
          </a:p>
          <a:p>
            <a:r>
              <a:rPr lang="en-US" b="0" dirty="0"/>
              <a:t>Declining in use</a:t>
            </a:r>
          </a:p>
          <a:p>
            <a:endParaRPr lang="en-US" b="0" dirty="0"/>
          </a:p>
          <a:p>
            <a:endParaRPr lang="en-US" b="0" dirty="0"/>
          </a:p>
        </p:txBody>
      </p:sp>
      <p:sp>
        <p:nvSpPr>
          <p:cNvPr id="13" name="TextBox 12"/>
          <p:cNvSpPr txBox="1"/>
          <p:nvPr/>
        </p:nvSpPr>
        <p:spPr>
          <a:xfrm>
            <a:off x="457200" y="3843868"/>
            <a:ext cx="8229600" cy="830997"/>
          </a:xfrm>
          <a:prstGeom prst="rect">
            <a:avLst/>
          </a:prstGeom>
          <a:solidFill>
            <a:schemeClr val="bg2"/>
          </a:solidFill>
          <a:ln w="28575">
            <a:solidFill>
              <a:schemeClr val="accent3"/>
            </a:solidFill>
          </a:ln>
          <a:effectLst>
            <a:outerShdw blurRad="50800" dist="38100" dir="8100000" algn="tr" rotWithShape="0">
              <a:prstClr val="black">
                <a:alpha val="40000"/>
              </a:prstClr>
            </a:outerShdw>
          </a:effectLst>
        </p:spPr>
        <p:txBody>
          <a:bodyPr wrap="square" rtlCol="0">
            <a:spAutoFit/>
          </a:bodyPr>
          <a:lstStyle/>
          <a:p>
            <a:pPr algn="ctr"/>
            <a:r>
              <a:rPr lang="en-US" sz="2400" b="1" dirty="0">
                <a:solidFill>
                  <a:schemeClr val="accent3"/>
                </a:solidFill>
                <a:latin typeface="Calibri" panose="020F0502020204030204" pitchFamily="34" charset="0"/>
              </a:rPr>
              <a:t>Currently, antibiotic susceptibility testing (AST) </a:t>
            </a:r>
            <a:br>
              <a:rPr lang="en-US" sz="2400" b="1" dirty="0">
                <a:solidFill>
                  <a:schemeClr val="accent3"/>
                </a:solidFill>
                <a:latin typeface="Calibri" panose="020F0502020204030204" pitchFamily="34" charset="0"/>
              </a:rPr>
            </a:br>
            <a:r>
              <a:rPr lang="en-US" sz="2400" b="1" dirty="0">
                <a:solidFill>
                  <a:schemeClr val="accent3"/>
                </a:solidFill>
                <a:latin typeface="Calibri" panose="020F0502020204030204" pitchFamily="34" charset="0"/>
              </a:rPr>
              <a:t>requires culture!!</a:t>
            </a:r>
          </a:p>
        </p:txBody>
      </p:sp>
      <p:pic>
        <p:nvPicPr>
          <p:cNvPr id="17" name="Picture 16" descr="This Petri dish culture plate contained Thayer-Martin growth medium, and after having been incubated for an unspecified length of time, the plate produced numerous tiny, grayish-white to colorless bacterial colonies, indicative of a positive presence for Neisseria gonorrhoeae bacteria.">
            <a:extLst>
              <a:ext uri="{FF2B5EF4-FFF2-40B4-BE49-F238E27FC236}">
                <a16:creationId xmlns:a16="http://schemas.microsoft.com/office/drawing/2014/main" id="{7CE3F3C8-8D58-454B-83D6-A828941287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2210" t="12576" r="16655" b="14657"/>
          <a:stretch/>
        </p:blipFill>
        <p:spPr>
          <a:xfrm>
            <a:off x="6009946" y="1045129"/>
            <a:ext cx="2591206" cy="2591206"/>
          </a:xfrm>
          <a:prstGeom prst="ellipse">
            <a:avLst/>
          </a:prstGeom>
        </p:spPr>
      </p:pic>
      <p:sp>
        <p:nvSpPr>
          <p:cNvPr id="18" name="TextBox 17">
            <a:extLst>
              <a:ext uri="{FF2B5EF4-FFF2-40B4-BE49-F238E27FC236}">
                <a16:creationId xmlns:a16="http://schemas.microsoft.com/office/drawing/2014/main" id="{52BDD6A7-0DD3-49F5-8DB2-202799C411DD}"/>
              </a:ext>
            </a:extLst>
          </p:cNvPr>
          <p:cNvSpPr txBox="1"/>
          <p:nvPr/>
        </p:nvSpPr>
        <p:spPr>
          <a:xfrm>
            <a:off x="5873735" y="3502897"/>
            <a:ext cx="2618123" cy="230832"/>
          </a:xfrm>
          <a:prstGeom prst="rect">
            <a:avLst/>
          </a:prstGeom>
          <a:noFill/>
        </p:spPr>
        <p:txBody>
          <a:bodyPr wrap="square" rtlCol="0">
            <a:spAutoFit/>
          </a:bodyPr>
          <a:lstStyle/>
          <a:p>
            <a:pPr algn="r"/>
            <a:r>
              <a:rPr lang="en-US" sz="900" dirty="0">
                <a:solidFill>
                  <a:schemeClr val="accent5"/>
                </a:solidFill>
                <a:latin typeface="Calibri" panose="020F0502020204030204" pitchFamily="34" charset="0"/>
              </a:rPr>
              <a:t>Photo: CDC</a:t>
            </a:r>
          </a:p>
        </p:txBody>
      </p:sp>
      <p:sp>
        <p:nvSpPr>
          <p:cNvPr id="5" name="Slide Number Placeholder 4">
            <a:extLst>
              <a:ext uri="{FF2B5EF4-FFF2-40B4-BE49-F238E27FC236}">
                <a16:creationId xmlns:a16="http://schemas.microsoft.com/office/drawing/2014/main" id="{67084DF2-0BC2-4C9A-978B-91CF61DEF7A4}"/>
              </a:ext>
            </a:extLst>
          </p:cNvPr>
          <p:cNvSpPr>
            <a:spLocks noGrp="1"/>
          </p:cNvSpPr>
          <p:nvPr>
            <p:ph type="sldNum" sz="quarter" idx="11"/>
          </p:nvPr>
        </p:nvSpPr>
        <p:spPr/>
        <p:txBody>
          <a:bodyPr/>
          <a:lstStyle/>
          <a:p>
            <a:fld id="{AA293F89-5976-4576-BE4F-2CBE8D742B3B}" type="slidenum">
              <a:rPr lang="en-US" smtClean="0"/>
              <a:pPr/>
              <a:t>16</a:t>
            </a:fld>
            <a:endParaRPr lang="en-US" dirty="0"/>
          </a:p>
        </p:txBody>
      </p:sp>
    </p:spTree>
    <p:extLst>
      <p:ext uri="{BB962C8B-B14F-4D97-AF65-F5344CB8AC3E}">
        <p14:creationId xmlns:p14="http://schemas.microsoft.com/office/powerpoint/2010/main" val="196428308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0099-B006-4726-998E-A49105A2B77C}"/>
              </a:ext>
            </a:extLst>
          </p:cNvPr>
          <p:cNvSpPr>
            <a:spLocks noGrp="1"/>
          </p:cNvSpPr>
          <p:nvPr>
            <p:ph type="title"/>
          </p:nvPr>
        </p:nvSpPr>
        <p:spPr/>
        <p:txBody>
          <a:bodyPr/>
          <a:lstStyle/>
          <a:p>
            <a:pPr algn="ctr"/>
            <a:r>
              <a:rPr lang="en-US" dirty="0"/>
              <a:t>Gonorrhea Testing</a:t>
            </a:r>
          </a:p>
        </p:txBody>
      </p:sp>
      <p:pic>
        <p:nvPicPr>
          <p:cNvPr id="3" name="Picture 2" descr="Microscope icon with a completed check mark next to it.">
            <a:extLst>
              <a:ext uri="{FF2B5EF4-FFF2-40B4-BE49-F238E27FC236}">
                <a16:creationId xmlns:a16="http://schemas.microsoft.com/office/drawing/2014/main" id="{C0C4816D-039E-42B8-B7D9-E82C8AAAF7DF}"/>
              </a:ext>
            </a:extLst>
          </p:cNvPr>
          <p:cNvPicPr>
            <a:picLocks noChangeAspect="1"/>
          </p:cNvPicPr>
          <p:nvPr/>
        </p:nvPicPr>
        <p:blipFill>
          <a:blip r:embed="rId3"/>
          <a:stretch>
            <a:fillRect/>
          </a:stretch>
        </p:blipFill>
        <p:spPr>
          <a:xfrm>
            <a:off x="862130" y="1447277"/>
            <a:ext cx="2152075" cy="2072820"/>
          </a:xfrm>
          <a:prstGeom prst="rect">
            <a:avLst/>
          </a:prstGeom>
        </p:spPr>
      </p:pic>
      <p:sp>
        <p:nvSpPr>
          <p:cNvPr id="10" name="Text Placeholder 2">
            <a:extLst>
              <a:ext uri="{FF2B5EF4-FFF2-40B4-BE49-F238E27FC236}">
                <a16:creationId xmlns:a16="http://schemas.microsoft.com/office/drawing/2014/main" id="{544D4E32-E8B2-4CAF-A82F-110DA9AFD35B}"/>
              </a:ext>
            </a:extLst>
          </p:cNvPr>
          <p:cNvSpPr txBox="1">
            <a:spLocks/>
          </p:cNvSpPr>
          <p:nvPr/>
        </p:nvSpPr>
        <p:spPr bwMode="auto">
          <a:xfrm>
            <a:off x="870857" y="3726020"/>
            <a:ext cx="1915885" cy="5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256169"/>
              </a:buClr>
              <a:buFont typeface="Wingdings" panose="05000000000000000000" pitchFamily="2" charset="2"/>
              <a:buChar char="§"/>
              <a:defRPr sz="2400" b="1" kern="1200">
                <a:solidFill>
                  <a:schemeClr val="accent4">
                    <a:lumMod val="50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Wingdings" panose="05000000000000000000" pitchFamily="2" charset="2"/>
              <a:buNone/>
            </a:pPr>
            <a:r>
              <a:rPr lang="en-US" b="0" dirty="0"/>
              <a:t>Gram Stain </a:t>
            </a:r>
          </a:p>
          <a:p>
            <a:pPr marL="0" indent="0" algn="ctr">
              <a:spcBef>
                <a:spcPts val="1800"/>
              </a:spcBef>
              <a:buFont typeface="Wingdings" panose="05000000000000000000" pitchFamily="2" charset="2"/>
              <a:buNone/>
            </a:pPr>
            <a:endParaRPr lang="en-US" b="0" dirty="0"/>
          </a:p>
        </p:txBody>
      </p:sp>
      <p:pic>
        <p:nvPicPr>
          <p:cNvPr id="4" name="Picture 3" descr="Bacterial culture icon with a completed check mark next to it.">
            <a:extLst>
              <a:ext uri="{FF2B5EF4-FFF2-40B4-BE49-F238E27FC236}">
                <a16:creationId xmlns:a16="http://schemas.microsoft.com/office/drawing/2014/main" id="{C72E4DEC-56BF-4671-92DA-729E881FE37B}"/>
              </a:ext>
            </a:extLst>
          </p:cNvPr>
          <p:cNvPicPr>
            <a:picLocks noChangeAspect="1"/>
          </p:cNvPicPr>
          <p:nvPr/>
        </p:nvPicPr>
        <p:blipFill>
          <a:blip r:embed="rId4"/>
          <a:stretch>
            <a:fillRect/>
          </a:stretch>
        </p:blipFill>
        <p:spPr>
          <a:xfrm>
            <a:off x="3614056" y="1447277"/>
            <a:ext cx="2145978" cy="2072820"/>
          </a:xfrm>
          <a:prstGeom prst="rect">
            <a:avLst/>
          </a:prstGeom>
        </p:spPr>
      </p:pic>
      <p:sp>
        <p:nvSpPr>
          <p:cNvPr id="12" name="Text Placeholder 2">
            <a:extLst>
              <a:ext uri="{FF2B5EF4-FFF2-40B4-BE49-F238E27FC236}">
                <a16:creationId xmlns:a16="http://schemas.microsoft.com/office/drawing/2014/main" id="{0AA9B627-A01B-47FB-B062-A02CF1B2397E}"/>
              </a:ext>
            </a:extLst>
          </p:cNvPr>
          <p:cNvSpPr txBox="1">
            <a:spLocks/>
          </p:cNvSpPr>
          <p:nvPr/>
        </p:nvSpPr>
        <p:spPr bwMode="auto">
          <a:xfrm>
            <a:off x="3846284" y="3726020"/>
            <a:ext cx="1451429" cy="71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256169"/>
              </a:buClr>
              <a:buFont typeface="Wingdings" panose="05000000000000000000" pitchFamily="2" charset="2"/>
              <a:buChar char="§"/>
              <a:defRPr sz="2400" b="1" kern="1200">
                <a:solidFill>
                  <a:schemeClr val="accent4">
                    <a:lumMod val="50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Wingdings" panose="05000000000000000000" pitchFamily="2" charset="2"/>
              <a:buNone/>
            </a:pPr>
            <a:r>
              <a:rPr lang="en-US" b="0" dirty="0"/>
              <a:t>Culture</a:t>
            </a:r>
          </a:p>
          <a:p>
            <a:pPr marL="0" indent="0">
              <a:spcBef>
                <a:spcPts val="1800"/>
              </a:spcBef>
              <a:buNone/>
            </a:pPr>
            <a:endParaRPr lang="en-US" b="0" dirty="0"/>
          </a:p>
        </p:txBody>
      </p:sp>
      <p:sp>
        <p:nvSpPr>
          <p:cNvPr id="15" name="Freeform: Shape 14" descr="DNA strand icon">
            <a:extLst>
              <a:ext uri="{FF2B5EF4-FFF2-40B4-BE49-F238E27FC236}">
                <a16:creationId xmlns:a16="http://schemas.microsoft.com/office/drawing/2014/main" id="{E90559BE-1742-4161-B261-5FB73D25D4A4}"/>
              </a:ext>
            </a:extLst>
          </p:cNvPr>
          <p:cNvSpPr/>
          <p:nvPr/>
        </p:nvSpPr>
        <p:spPr>
          <a:xfrm rot="1800000">
            <a:off x="6357098" y="1447119"/>
            <a:ext cx="1916205" cy="1916205"/>
          </a:xfrm>
          <a:custGeom>
            <a:avLst/>
            <a:gdLst>
              <a:gd name="connsiteX0" fmla="*/ 877481 w 1916205"/>
              <a:gd name="connsiteY0" fmla="*/ 1334766 h 1916205"/>
              <a:gd name="connsiteX1" fmla="*/ 958102 w 1916205"/>
              <a:gd name="connsiteY1" fmla="*/ 1289021 h 1916205"/>
              <a:gd name="connsiteX2" fmla="*/ 1104744 w 1916205"/>
              <a:gd name="connsiteY2" fmla="*/ 1386350 h 1916205"/>
              <a:gd name="connsiteX3" fmla="*/ 811459 w 1916205"/>
              <a:gd name="connsiteY3" fmla="*/ 1386350 h 1916205"/>
              <a:gd name="connsiteX4" fmla="*/ 877481 w 1916205"/>
              <a:gd name="connsiteY4" fmla="*/ 1334766 h 1916205"/>
              <a:gd name="connsiteX5" fmla="*/ 808863 w 1916205"/>
              <a:gd name="connsiteY5" fmla="*/ 1100851 h 1916205"/>
              <a:gd name="connsiteX6" fmla="*/ 1107340 w 1916205"/>
              <a:gd name="connsiteY6" fmla="*/ 1100851 h 1916205"/>
              <a:gd name="connsiteX7" fmla="*/ 958102 w 1916205"/>
              <a:gd name="connsiteY7" fmla="*/ 1200776 h 1916205"/>
              <a:gd name="connsiteX8" fmla="*/ 808863 w 1916205"/>
              <a:gd name="connsiteY8" fmla="*/ 1100851 h 1916205"/>
              <a:gd name="connsiteX9" fmla="*/ 760847 w 1916205"/>
              <a:gd name="connsiteY9" fmla="*/ 893215 h 1916205"/>
              <a:gd name="connsiteX10" fmla="*/ 1156653 w 1916205"/>
              <a:gd name="connsiteY10" fmla="*/ 893215 h 1916205"/>
              <a:gd name="connsiteX11" fmla="*/ 1167035 w 1916205"/>
              <a:gd name="connsiteY11" fmla="*/ 958101 h 1916205"/>
              <a:gd name="connsiteX12" fmla="*/ 1156653 w 1916205"/>
              <a:gd name="connsiteY12" fmla="*/ 1022987 h 1916205"/>
              <a:gd name="connsiteX13" fmla="*/ 760847 w 1916205"/>
              <a:gd name="connsiteY13" fmla="*/ 1022987 h 1916205"/>
              <a:gd name="connsiteX14" fmla="*/ 750466 w 1916205"/>
              <a:gd name="connsiteY14" fmla="*/ 958101 h 1916205"/>
              <a:gd name="connsiteX15" fmla="*/ 760847 w 1916205"/>
              <a:gd name="connsiteY15" fmla="*/ 893215 h 1916205"/>
              <a:gd name="connsiteX16" fmla="*/ 876832 w 1916205"/>
              <a:gd name="connsiteY16" fmla="*/ 763118 h 1916205"/>
              <a:gd name="connsiteX17" fmla="*/ 958102 w 1916205"/>
              <a:gd name="connsiteY17" fmla="*/ 716724 h 1916205"/>
              <a:gd name="connsiteX18" fmla="*/ 1106042 w 1916205"/>
              <a:gd name="connsiteY18" fmla="*/ 815351 h 1916205"/>
              <a:gd name="connsiteX19" fmla="*/ 810161 w 1916205"/>
              <a:gd name="connsiteY19" fmla="*/ 815351 h 1916205"/>
              <a:gd name="connsiteX20" fmla="*/ 876832 w 1916205"/>
              <a:gd name="connsiteY20" fmla="*/ 763118 h 1916205"/>
              <a:gd name="connsiteX21" fmla="*/ 810161 w 1916205"/>
              <a:gd name="connsiteY21" fmla="*/ 529852 h 1916205"/>
              <a:gd name="connsiteX22" fmla="*/ 1104744 w 1916205"/>
              <a:gd name="connsiteY22" fmla="*/ 529852 h 1916205"/>
              <a:gd name="connsiteX23" fmla="*/ 956804 w 1916205"/>
              <a:gd name="connsiteY23" fmla="*/ 628479 h 1916205"/>
              <a:gd name="connsiteX24" fmla="*/ 810161 w 1916205"/>
              <a:gd name="connsiteY24" fmla="*/ 529852 h 1916205"/>
              <a:gd name="connsiteX25" fmla="*/ 672602 w 1916205"/>
              <a:gd name="connsiteY25" fmla="*/ 387102 h 1916205"/>
              <a:gd name="connsiteX26" fmla="*/ 876345 w 1916205"/>
              <a:gd name="connsiteY26" fmla="*/ 672602 h 1916205"/>
              <a:gd name="connsiteX27" fmla="*/ 672602 w 1916205"/>
              <a:gd name="connsiteY27" fmla="*/ 958101 h 1916205"/>
              <a:gd name="connsiteX28" fmla="*/ 876345 w 1916205"/>
              <a:gd name="connsiteY28" fmla="*/ 1244898 h 1916205"/>
              <a:gd name="connsiteX29" fmla="*/ 672602 w 1916205"/>
              <a:gd name="connsiteY29" fmla="*/ 1529100 h 1916205"/>
              <a:gd name="connsiteX30" fmla="*/ 750466 w 1916205"/>
              <a:gd name="connsiteY30" fmla="*/ 1529100 h 1916205"/>
              <a:gd name="connsiteX31" fmla="*/ 760847 w 1916205"/>
              <a:gd name="connsiteY31" fmla="*/ 1464214 h 1916205"/>
              <a:gd name="connsiteX32" fmla="*/ 1155356 w 1916205"/>
              <a:gd name="connsiteY32" fmla="*/ 1464214 h 1916205"/>
              <a:gd name="connsiteX33" fmla="*/ 1165738 w 1916205"/>
              <a:gd name="connsiteY33" fmla="*/ 1529100 h 1916205"/>
              <a:gd name="connsiteX34" fmla="*/ 1243601 w 1916205"/>
              <a:gd name="connsiteY34" fmla="*/ 1529100 h 1916205"/>
              <a:gd name="connsiteX35" fmla="*/ 1039858 w 1916205"/>
              <a:gd name="connsiteY35" fmla="*/ 1244898 h 1916205"/>
              <a:gd name="connsiteX36" fmla="*/ 1243601 w 1916205"/>
              <a:gd name="connsiteY36" fmla="*/ 958101 h 1916205"/>
              <a:gd name="connsiteX37" fmla="*/ 1039858 w 1916205"/>
              <a:gd name="connsiteY37" fmla="*/ 672602 h 1916205"/>
              <a:gd name="connsiteX38" fmla="*/ 1243601 w 1916205"/>
              <a:gd name="connsiteY38" fmla="*/ 387102 h 1916205"/>
              <a:gd name="connsiteX39" fmla="*/ 1165738 w 1916205"/>
              <a:gd name="connsiteY39" fmla="*/ 387102 h 1916205"/>
              <a:gd name="connsiteX40" fmla="*/ 1155356 w 1916205"/>
              <a:gd name="connsiteY40" fmla="*/ 451988 h 1916205"/>
              <a:gd name="connsiteX41" fmla="*/ 760847 w 1916205"/>
              <a:gd name="connsiteY41" fmla="*/ 451988 h 1916205"/>
              <a:gd name="connsiteX42" fmla="*/ 750466 w 1916205"/>
              <a:gd name="connsiteY42" fmla="*/ 387102 h 1916205"/>
              <a:gd name="connsiteX43" fmla="*/ 479131 w 1916205"/>
              <a:gd name="connsiteY43" fmla="*/ 128500 h 1916205"/>
              <a:gd name="connsiteX44" fmla="*/ 1787706 w 1916205"/>
              <a:gd name="connsiteY44" fmla="*/ 479131 h 1916205"/>
              <a:gd name="connsiteX45" fmla="*/ 1437074 w 1916205"/>
              <a:gd name="connsiteY45" fmla="*/ 1787705 h 1916205"/>
              <a:gd name="connsiteX46" fmla="*/ 128500 w 1916205"/>
              <a:gd name="connsiteY46" fmla="*/ 1437074 h 1916205"/>
              <a:gd name="connsiteX47" fmla="*/ 479131 w 1916205"/>
              <a:gd name="connsiteY47" fmla="*/ 128500 h 19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16205" h="1916205">
                <a:moveTo>
                  <a:pt x="877481" y="1334766"/>
                </a:moveTo>
                <a:cubicBezTo>
                  <a:pt x="902300" y="1318869"/>
                  <a:pt x="929552" y="1303945"/>
                  <a:pt x="958102" y="1289021"/>
                </a:cubicBezTo>
                <a:cubicBezTo>
                  <a:pt x="1015201" y="1318869"/>
                  <a:pt x="1067110" y="1348716"/>
                  <a:pt x="1104744" y="1386350"/>
                </a:cubicBezTo>
                <a:lnTo>
                  <a:pt x="811459" y="1386350"/>
                </a:lnTo>
                <a:cubicBezTo>
                  <a:pt x="830276" y="1367533"/>
                  <a:pt x="852662" y="1350662"/>
                  <a:pt x="877481" y="1334766"/>
                </a:cubicBezTo>
                <a:close/>
                <a:moveTo>
                  <a:pt x="808863" y="1100851"/>
                </a:moveTo>
                <a:lnTo>
                  <a:pt x="1107340" y="1100851"/>
                </a:lnTo>
                <a:cubicBezTo>
                  <a:pt x="1069706" y="1139783"/>
                  <a:pt x="1016499" y="1169630"/>
                  <a:pt x="958102" y="1200776"/>
                </a:cubicBezTo>
                <a:cubicBezTo>
                  <a:pt x="899704" y="1169630"/>
                  <a:pt x="846497" y="1139783"/>
                  <a:pt x="808863" y="1100851"/>
                </a:cubicBezTo>
                <a:close/>
                <a:moveTo>
                  <a:pt x="760847" y="893215"/>
                </a:moveTo>
                <a:lnTo>
                  <a:pt x="1156653" y="893215"/>
                </a:lnTo>
                <a:cubicBezTo>
                  <a:pt x="1163142" y="912681"/>
                  <a:pt x="1167035" y="934742"/>
                  <a:pt x="1167035" y="958101"/>
                </a:cubicBezTo>
                <a:cubicBezTo>
                  <a:pt x="1167035" y="981460"/>
                  <a:pt x="1163142" y="1003521"/>
                  <a:pt x="1156653" y="1022987"/>
                </a:cubicBezTo>
                <a:lnTo>
                  <a:pt x="760847" y="1022987"/>
                </a:lnTo>
                <a:cubicBezTo>
                  <a:pt x="754359" y="1003521"/>
                  <a:pt x="750466" y="981460"/>
                  <a:pt x="750466" y="958101"/>
                </a:cubicBezTo>
                <a:cubicBezTo>
                  <a:pt x="750466" y="934742"/>
                  <a:pt x="754359" y="912681"/>
                  <a:pt x="760847" y="893215"/>
                </a:cubicBezTo>
                <a:close/>
                <a:moveTo>
                  <a:pt x="876832" y="763118"/>
                </a:moveTo>
                <a:cubicBezTo>
                  <a:pt x="901976" y="746896"/>
                  <a:pt x="929552" y="731648"/>
                  <a:pt x="958102" y="716724"/>
                </a:cubicBezTo>
                <a:cubicBezTo>
                  <a:pt x="1015201" y="747870"/>
                  <a:pt x="1068408" y="777717"/>
                  <a:pt x="1106042" y="815351"/>
                </a:cubicBezTo>
                <a:lnTo>
                  <a:pt x="810161" y="815351"/>
                </a:lnTo>
                <a:cubicBezTo>
                  <a:pt x="828978" y="796534"/>
                  <a:pt x="851688" y="779339"/>
                  <a:pt x="876832" y="763118"/>
                </a:cubicBezTo>
                <a:close/>
                <a:moveTo>
                  <a:pt x="810161" y="529852"/>
                </a:moveTo>
                <a:lnTo>
                  <a:pt x="1104744" y="529852"/>
                </a:lnTo>
                <a:cubicBezTo>
                  <a:pt x="1067110" y="567486"/>
                  <a:pt x="1013904" y="597333"/>
                  <a:pt x="956804" y="628479"/>
                </a:cubicBezTo>
                <a:cubicBezTo>
                  <a:pt x="901002" y="597333"/>
                  <a:pt x="847795" y="567486"/>
                  <a:pt x="810161" y="529852"/>
                </a:cubicBezTo>
                <a:close/>
                <a:moveTo>
                  <a:pt x="672602" y="387102"/>
                </a:moveTo>
                <a:cubicBezTo>
                  <a:pt x="672602" y="535043"/>
                  <a:pt x="771229" y="611608"/>
                  <a:pt x="876345" y="672602"/>
                </a:cubicBezTo>
                <a:cubicBezTo>
                  <a:pt x="771229" y="732297"/>
                  <a:pt x="672602" y="810160"/>
                  <a:pt x="672602" y="958101"/>
                </a:cubicBezTo>
                <a:cubicBezTo>
                  <a:pt x="672602" y="1107339"/>
                  <a:pt x="771229" y="1185203"/>
                  <a:pt x="876345" y="1244898"/>
                </a:cubicBezTo>
                <a:cubicBezTo>
                  <a:pt x="771229" y="1304594"/>
                  <a:pt x="672602" y="1381159"/>
                  <a:pt x="672602" y="1529100"/>
                </a:cubicBezTo>
                <a:lnTo>
                  <a:pt x="750466" y="1529100"/>
                </a:lnTo>
                <a:cubicBezTo>
                  <a:pt x="750466" y="1504443"/>
                  <a:pt x="754359" y="1483680"/>
                  <a:pt x="760847" y="1464214"/>
                </a:cubicBezTo>
                <a:lnTo>
                  <a:pt x="1155356" y="1464214"/>
                </a:lnTo>
                <a:cubicBezTo>
                  <a:pt x="1161844" y="1483680"/>
                  <a:pt x="1165738" y="1504443"/>
                  <a:pt x="1165738" y="1529100"/>
                </a:cubicBezTo>
                <a:lnTo>
                  <a:pt x="1243601" y="1529100"/>
                </a:lnTo>
                <a:cubicBezTo>
                  <a:pt x="1243601" y="1381159"/>
                  <a:pt x="1144974" y="1304594"/>
                  <a:pt x="1039858" y="1244898"/>
                </a:cubicBezTo>
                <a:cubicBezTo>
                  <a:pt x="1144974" y="1185203"/>
                  <a:pt x="1243601" y="1107339"/>
                  <a:pt x="1243601" y="958101"/>
                </a:cubicBezTo>
                <a:cubicBezTo>
                  <a:pt x="1243601" y="810160"/>
                  <a:pt x="1144974" y="732297"/>
                  <a:pt x="1039858" y="672602"/>
                </a:cubicBezTo>
                <a:cubicBezTo>
                  <a:pt x="1144974" y="611608"/>
                  <a:pt x="1243601" y="535043"/>
                  <a:pt x="1243601" y="387102"/>
                </a:cubicBezTo>
                <a:lnTo>
                  <a:pt x="1165738" y="387102"/>
                </a:lnTo>
                <a:cubicBezTo>
                  <a:pt x="1165738" y="410461"/>
                  <a:pt x="1161844" y="432522"/>
                  <a:pt x="1155356" y="451988"/>
                </a:cubicBezTo>
                <a:lnTo>
                  <a:pt x="760847" y="451988"/>
                </a:lnTo>
                <a:cubicBezTo>
                  <a:pt x="754359" y="432522"/>
                  <a:pt x="750466" y="410461"/>
                  <a:pt x="750466" y="387102"/>
                </a:cubicBezTo>
                <a:close/>
                <a:moveTo>
                  <a:pt x="479131" y="128500"/>
                </a:moveTo>
                <a:cubicBezTo>
                  <a:pt x="937308" y="-136029"/>
                  <a:pt x="1523177" y="20954"/>
                  <a:pt x="1787706" y="479131"/>
                </a:cubicBezTo>
                <a:cubicBezTo>
                  <a:pt x="2052234" y="937308"/>
                  <a:pt x="1895251" y="1523177"/>
                  <a:pt x="1437074" y="1787705"/>
                </a:cubicBezTo>
                <a:cubicBezTo>
                  <a:pt x="978898" y="2052234"/>
                  <a:pt x="393028" y="1895251"/>
                  <a:pt x="128500" y="1437074"/>
                </a:cubicBezTo>
                <a:cubicBezTo>
                  <a:pt x="-136029" y="978897"/>
                  <a:pt x="20955" y="393028"/>
                  <a:pt x="479131" y="128500"/>
                </a:cubicBezTo>
                <a:close/>
              </a:path>
            </a:pathLst>
          </a:custGeom>
          <a:solidFill>
            <a:schemeClr val="accent1"/>
          </a:solidFill>
          <a:ln w="12898"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F17E4169-45E4-4714-83C2-D7C95774CEBE}"/>
              </a:ext>
            </a:extLst>
          </p:cNvPr>
          <p:cNvSpPr txBox="1">
            <a:spLocks/>
          </p:cNvSpPr>
          <p:nvPr/>
        </p:nvSpPr>
        <p:spPr bwMode="auto">
          <a:xfrm>
            <a:off x="5791199" y="3363163"/>
            <a:ext cx="3048000" cy="172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256169"/>
              </a:buClr>
              <a:buFont typeface="Wingdings" panose="05000000000000000000" pitchFamily="2" charset="2"/>
              <a:buChar char="§"/>
              <a:defRPr sz="2400" b="1" kern="1200">
                <a:solidFill>
                  <a:schemeClr val="accent4">
                    <a:lumMod val="50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Wingdings" panose="05000000000000000000" pitchFamily="2" charset="2"/>
              <a:buNone/>
            </a:pPr>
            <a:r>
              <a:rPr lang="en-US" b="0" dirty="0"/>
              <a:t>Nucleic Acid Amplification Tests (NAATs)</a:t>
            </a:r>
          </a:p>
          <a:p>
            <a:pPr marL="0" indent="0" algn="ctr">
              <a:spcBef>
                <a:spcPts val="1800"/>
              </a:spcBef>
              <a:buFont typeface="Wingdings" panose="05000000000000000000" pitchFamily="2" charset="2"/>
              <a:buNone/>
            </a:pPr>
            <a:endParaRPr lang="en-US" b="0" dirty="0"/>
          </a:p>
          <a:p>
            <a:pPr algn="ctr">
              <a:spcBef>
                <a:spcPts val="1800"/>
              </a:spcBef>
            </a:pPr>
            <a:endParaRPr lang="en-US" b="0" dirty="0"/>
          </a:p>
        </p:txBody>
      </p:sp>
      <p:sp>
        <p:nvSpPr>
          <p:cNvPr id="7" name="Slide Number Placeholder 6">
            <a:extLst>
              <a:ext uri="{FF2B5EF4-FFF2-40B4-BE49-F238E27FC236}">
                <a16:creationId xmlns:a16="http://schemas.microsoft.com/office/drawing/2014/main" id="{43E0D2E8-9095-4E94-A251-C015766039EF}"/>
              </a:ext>
            </a:extLst>
          </p:cNvPr>
          <p:cNvSpPr>
            <a:spLocks noGrp="1"/>
          </p:cNvSpPr>
          <p:nvPr>
            <p:ph type="sldNum" sz="quarter" idx="11"/>
          </p:nvPr>
        </p:nvSpPr>
        <p:spPr/>
        <p:txBody>
          <a:bodyPr/>
          <a:lstStyle/>
          <a:p>
            <a:fld id="{AA293F89-5976-4576-BE4F-2CBE8D742B3B}" type="slidenum">
              <a:rPr lang="en-US" smtClean="0"/>
              <a:pPr/>
              <a:t>17</a:t>
            </a:fld>
            <a:endParaRPr lang="en-US" dirty="0"/>
          </a:p>
        </p:txBody>
      </p:sp>
    </p:spTree>
    <p:extLst>
      <p:ext uri="{BB962C8B-B14F-4D97-AF65-F5344CB8AC3E}">
        <p14:creationId xmlns:p14="http://schemas.microsoft.com/office/powerpoint/2010/main" val="1328598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descr="DNA strand icon">
            <a:extLst>
              <a:ext uri="{FF2B5EF4-FFF2-40B4-BE49-F238E27FC236}">
                <a16:creationId xmlns:a16="http://schemas.microsoft.com/office/drawing/2014/main" id="{9168FE74-05B8-43C6-BF6E-A3C2FBD2DBEB}"/>
              </a:ext>
            </a:extLst>
          </p:cNvPr>
          <p:cNvSpPr/>
          <p:nvPr/>
        </p:nvSpPr>
        <p:spPr>
          <a:xfrm rot="9355811">
            <a:off x="539201" y="390694"/>
            <a:ext cx="448056" cy="448056"/>
          </a:xfrm>
          <a:custGeom>
            <a:avLst/>
            <a:gdLst>
              <a:gd name="connsiteX0" fmla="*/ 877481 w 1916205"/>
              <a:gd name="connsiteY0" fmla="*/ 1334766 h 1916205"/>
              <a:gd name="connsiteX1" fmla="*/ 958102 w 1916205"/>
              <a:gd name="connsiteY1" fmla="*/ 1289021 h 1916205"/>
              <a:gd name="connsiteX2" fmla="*/ 1104744 w 1916205"/>
              <a:gd name="connsiteY2" fmla="*/ 1386350 h 1916205"/>
              <a:gd name="connsiteX3" fmla="*/ 811459 w 1916205"/>
              <a:gd name="connsiteY3" fmla="*/ 1386350 h 1916205"/>
              <a:gd name="connsiteX4" fmla="*/ 877481 w 1916205"/>
              <a:gd name="connsiteY4" fmla="*/ 1334766 h 1916205"/>
              <a:gd name="connsiteX5" fmla="*/ 808863 w 1916205"/>
              <a:gd name="connsiteY5" fmla="*/ 1100851 h 1916205"/>
              <a:gd name="connsiteX6" fmla="*/ 1107340 w 1916205"/>
              <a:gd name="connsiteY6" fmla="*/ 1100851 h 1916205"/>
              <a:gd name="connsiteX7" fmla="*/ 958102 w 1916205"/>
              <a:gd name="connsiteY7" fmla="*/ 1200776 h 1916205"/>
              <a:gd name="connsiteX8" fmla="*/ 808863 w 1916205"/>
              <a:gd name="connsiteY8" fmla="*/ 1100851 h 1916205"/>
              <a:gd name="connsiteX9" fmla="*/ 760847 w 1916205"/>
              <a:gd name="connsiteY9" fmla="*/ 893215 h 1916205"/>
              <a:gd name="connsiteX10" fmla="*/ 1156653 w 1916205"/>
              <a:gd name="connsiteY10" fmla="*/ 893215 h 1916205"/>
              <a:gd name="connsiteX11" fmla="*/ 1167035 w 1916205"/>
              <a:gd name="connsiteY11" fmla="*/ 958101 h 1916205"/>
              <a:gd name="connsiteX12" fmla="*/ 1156653 w 1916205"/>
              <a:gd name="connsiteY12" fmla="*/ 1022987 h 1916205"/>
              <a:gd name="connsiteX13" fmla="*/ 760847 w 1916205"/>
              <a:gd name="connsiteY13" fmla="*/ 1022987 h 1916205"/>
              <a:gd name="connsiteX14" fmla="*/ 750466 w 1916205"/>
              <a:gd name="connsiteY14" fmla="*/ 958101 h 1916205"/>
              <a:gd name="connsiteX15" fmla="*/ 760847 w 1916205"/>
              <a:gd name="connsiteY15" fmla="*/ 893215 h 1916205"/>
              <a:gd name="connsiteX16" fmla="*/ 876832 w 1916205"/>
              <a:gd name="connsiteY16" fmla="*/ 763118 h 1916205"/>
              <a:gd name="connsiteX17" fmla="*/ 958102 w 1916205"/>
              <a:gd name="connsiteY17" fmla="*/ 716724 h 1916205"/>
              <a:gd name="connsiteX18" fmla="*/ 1106042 w 1916205"/>
              <a:gd name="connsiteY18" fmla="*/ 815351 h 1916205"/>
              <a:gd name="connsiteX19" fmla="*/ 810161 w 1916205"/>
              <a:gd name="connsiteY19" fmla="*/ 815351 h 1916205"/>
              <a:gd name="connsiteX20" fmla="*/ 876832 w 1916205"/>
              <a:gd name="connsiteY20" fmla="*/ 763118 h 1916205"/>
              <a:gd name="connsiteX21" fmla="*/ 810161 w 1916205"/>
              <a:gd name="connsiteY21" fmla="*/ 529852 h 1916205"/>
              <a:gd name="connsiteX22" fmla="*/ 1104744 w 1916205"/>
              <a:gd name="connsiteY22" fmla="*/ 529852 h 1916205"/>
              <a:gd name="connsiteX23" fmla="*/ 956804 w 1916205"/>
              <a:gd name="connsiteY23" fmla="*/ 628479 h 1916205"/>
              <a:gd name="connsiteX24" fmla="*/ 810161 w 1916205"/>
              <a:gd name="connsiteY24" fmla="*/ 529852 h 1916205"/>
              <a:gd name="connsiteX25" fmla="*/ 672602 w 1916205"/>
              <a:gd name="connsiteY25" fmla="*/ 387102 h 1916205"/>
              <a:gd name="connsiteX26" fmla="*/ 876345 w 1916205"/>
              <a:gd name="connsiteY26" fmla="*/ 672602 h 1916205"/>
              <a:gd name="connsiteX27" fmla="*/ 672602 w 1916205"/>
              <a:gd name="connsiteY27" fmla="*/ 958101 h 1916205"/>
              <a:gd name="connsiteX28" fmla="*/ 876345 w 1916205"/>
              <a:gd name="connsiteY28" fmla="*/ 1244898 h 1916205"/>
              <a:gd name="connsiteX29" fmla="*/ 672602 w 1916205"/>
              <a:gd name="connsiteY29" fmla="*/ 1529100 h 1916205"/>
              <a:gd name="connsiteX30" fmla="*/ 750466 w 1916205"/>
              <a:gd name="connsiteY30" fmla="*/ 1529100 h 1916205"/>
              <a:gd name="connsiteX31" fmla="*/ 760847 w 1916205"/>
              <a:gd name="connsiteY31" fmla="*/ 1464214 h 1916205"/>
              <a:gd name="connsiteX32" fmla="*/ 1155356 w 1916205"/>
              <a:gd name="connsiteY32" fmla="*/ 1464214 h 1916205"/>
              <a:gd name="connsiteX33" fmla="*/ 1165738 w 1916205"/>
              <a:gd name="connsiteY33" fmla="*/ 1529100 h 1916205"/>
              <a:gd name="connsiteX34" fmla="*/ 1243601 w 1916205"/>
              <a:gd name="connsiteY34" fmla="*/ 1529100 h 1916205"/>
              <a:gd name="connsiteX35" fmla="*/ 1039858 w 1916205"/>
              <a:gd name="connsiteY35" fmla="*/ 1244898 h 1916205"/>
              <a:gd name="connsiteX36" fmla="*/ 1243601 w 1916205"/>
              <a:gd name="connsiteY36" fmla="*/ 958101 h 1916205"/>
              <a:gd name="connsiteX37" fmla="*/ 1039858 w 1916205"/>
              <a:gd name="connsiteY37" fmla="*/ 672602 h 1916205"/>
              <a:gd name="connsiteX38" fmla="*/ 1243601 w 1916205"/>
              <a:gd name="connsiteY38" fmla="*/ 387102 h 1916205"/>
              <a:gd name="connsiteX39" fmla="*/ 1165738 w 1916205"/>
              <a:gd name="connsiteY39" fmla="*/ 387102 h 1916205"/>
              <a:gd name="connsiteX40" fmla="*/ 1155356 w 1916205"/>
              <a:gd name="connsiteY40" fmla="*/ 451988 h 1916205"/>
              <a:gd name="connsiteX41" fmla="*/ 760847 w 1916205"/>
              <a:gd name="connsiteY41" fmla="*/ 451988 h 1916205"/>
              <a:gd name="connsiteX42" fmla="*/ 750466 w 1916205"/>
              <a:gd name="connsiteY42" fmla="*/ 387102 h 1916205"/>
              <a:gd name="connsiteX43" fmla="*/ 479131 w 1916205"/>
              <a:gd name="connsiteY43" fmla="*/ 128500 h 1916205"/>
              <a:gd name="connsiteX44" fmla="*/ 1787706 w 1916205"/>
              <a:gd name="connsiteY44" fmla="*/ 479131 h 1916205"/>
              <a:gd name="connsiteX45" fmla="*/ 1437074 w 1916205"/>
              <a:gd name="connsiteY45" fmla="*/ 1787705 h 1916205"/>
              <a:gd name="connsiteX46" fmla="*/ 128500 w 1916205"/>
              <a:gd name="connsiteY46" fmla="*/ 1437074 h 1916205"/>
              <a:gd name="connsiteX47" fmla="*/ 479131 w 1916205"/>
              <a:gd name="connsiteY47" fmla="*/ 128500 h 19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16205" h="1916205">
                <a:moveTo>
                  <a:pt x="877481" y="1334766"/>
                </a:moveTo>
                <a:cubicBezTo>
                  <a:pt x="902300" y="1318869"/>
                  <a:pt x="929552" y="1303945"/>
                  <a:pt x="958102" y="1289021"/>
                </a:cubicBezTo>
                <a:cubicBezTo>
                  <a:pt x="1015201" y="1318869"/>
                  <a:pt x="1067110" y="1348716"/>
                  <a:pt x="1104744" y="1386350"/>
                </a:cubicBezTo>
                <a:lnTo>
                  <a:pt x="811459" y="1386350"/>
                </a:lnTo>
                <a:cubicBezTo>
                  <a:pt x="830276" y="1367533"/>
                  <a:pt x="852662" y="1350662"/>
                  <a:pt x="877481" y="1334766"/>
                </a:cubicBezTo>
                <a:close/>
                <a:moveTo>
                  <a:pt x="808863" y="1100851"/>
                </a:moveTo>
                <a:lnTo>
                  <a:pt x="1107340" y="1100851"/>
                </a:lnTo>
                <a:cubicBezTo>
                  <a:pt x="1069706" y="1139783"/>
                  <a:pt x="1016499" y="1169630"/>
                  <a:pt x="958102" y="1200776"/>
                </a:cubicBezTo>
                <a:cubicBezTo>
                  <a:pt x="899704" y="1169630"/>
                  <a:pt x="846497" y="1139783"/>
                  <a:pt x="808863" y="1100851"/>
                </a:cubicBezTo>
                <a:close/>
                <a:moveTo>
                  <a:pt x="760847" y="893215"/>
                </a:moveTo>
                <a:lnTo>
                  <a:pt x="1156653" y="893215"/>
                </a:lnTo>
                <a:cubicBezTo>
                  <a:pt x="1163142" y="912681"/>
                  <a:pt x="1167035" y="934742"/>
                  <a:pt x="1167035" y="958101"/>
                </a:cubicBezTo>
                <a:cubicBezTo>
                  <a:pt x="1167035" y="981460"/>
                  <a:pt x="1163142" y="1003521"/>
                  <a:pt x="1156653" y="1022987"/>
                </a:cubicBezTo>
                <a:lnTo>
                  <a:pt x="760847" y="1022987"/>
                </a:lnTo>
                <a:cubicBezTo>
                  <a:pt x="754359" y="1003521"/>
                  <a:pt x="750466" y="981460"/>
                  <a:pt x="750466" y="958101"/>
                </a:cubicBezTo>
                <a:cubicBezTo>
                  <a:pt x="750466" y="934742"/>
                  <a:pt x="754359" y="912681"/>
                  <a:pt x="760847" y="893215"/>
                </a:cubicBezTo>
                <a:close/>
                <a:moveTo>
                  <a:pt x="876832" y="763118"/>
                </a:moveTo>
                <a:cubicBezTo>
                  <a:pt x="901976" y="746896"/>
                  <a:pt x="929552" y="731648"/>
                  <a:pt x="958102" y="716724"/>
                </a:cubicBezTo>
                <a:cubicBezTo>
                  <a:pt x="1015201" y="747870"/>
                  <a:pt x="1068408" y="777717"/>
                  <a:pt x="1106042" y="815351"/>
                </a:cubicBezTo>
                <a:lnTo>
                  <a:pt x="810161" y="815351"/>
                </a:lnTo>
                <a:cubicBezTo>
                  <a:pt x="828978" y="796534"/>
                  <a:pt x="851688" y="779339"/>
                  <a:pt x="876832" y="763118"/>
                </a:cubicBezTo>
                <a:close/>
                <a:moveTo>
                  <a:pt x="810161" y="529852"/>
                </a:moveTo>
                <a:lnTo>
                  <a:pt x="1104744" y="529852"/>
                </a:lnTo>
                <a:cubicBezTo>
                  <a:pt x="1067110" y="567486"/>
                  <a:pt x="1013904" y="597333"/>
                  <a:pt x="956804" y="628479"/>
                </a:cubicBezTo>
                <a:cubicBezTo>
                  <a:pt x="901002" y="597333"/>
                  <a:pt x="847795" y="567486"/>
                  <a:pt x="810161" y="529852"/>
                </a:cubicBezTo>
                <a:close/>
                <a:moveTo>
                  <a:pt x="672602" y="387102"/>
                </a:moveTo>
                <a:cubicBezTo>
                  <a:pt x="672602" y="535043"/>
                  <a:pt x="771229" y="611608"/>
                  <a:pt x="876345" y="672602"/>
                </a:cubicBezTo>
                <a:cubicBezTo>
                  <a:pt x="771229" y="732297"/>
                  <a:pt x="672602" y="810160"/>
                  <a:pt x="672602" y="958101"/>
                </a:cubicBezTo>
                <a:cubicBezTo>
                  <a:pt x="672602" y="1107339"/>
                  <a:pt x="771229" y="1185203"/>
                  <a:pt x="876345" y="1244898"/>
                </a:cubicBezTo>
                <a:cubicBezTo>
                  <a:pt x="771229" y="1304594"/>
                  <a:pt x="672602" y="1381159"/>
                  <a:pt x="672602" y="1529100"/>
                </a:cubicBezTo>
                <a:lnTo>
                  <a:pt x="750466" y="1529100"/>
                </a:lnTo>
                <a:cubicBezTo>
                  <a:pt x="750466" y="1504443"/>
                  <a:pt x="754359" y="1483680"/>
                  <a:pt x="760847" y="1464214"/>
                </a:cubicBezTo>
                <a:lnTo>
                  <a:pt x="1155356" y="1464214"/>
                </a:lnTo>
                <a:cubicBezTo>
                  <a:pt x="1161844" y="1483680"/>
                  <a:pt x="1165738" y="1504443"/>
                  <a:pt x="1165738" y="1529100"/>
                </a:cubicBezTo>
                <a:lnTo>
                  <a:pt x="1243601" y="1529100"/>
                </a:lnTo>
                <a:cubicBezTo>
                  <a:pt x="1243601" y="1381159"/>
                  <a:pt x="1144974" y="1304594"/>
                  <a:pt x="1039858" y="1244898"/>
                </a:cubicBezTo>
                <a:cubicBezTo>
                  <a:pt x="1144974" y="1185203"/>
                  <a:pt x="1243601" y="1107339"/>
                  <a:pt x="1243601" y="958101"/>
                </a:cubicBezTo>
                <a:cubicBezTo>
                  <a:pt x="1243601" y="810160"/>
                  <a:pt x="1144974" y="732297"/>
                  <a:pt x="1039858" y="672602"/>
                </a:cubicBezTo>
                <a:cubicBezTo>
                  <a:pt x="1144974" y="611608"/>
                  <a:pt x="1243601" y="535043"/>
                  <a:pt x="1243601" y="387102"/>
                </a:cubicBezTo>
                <a:lnTo>
                  <a:pt x="1165738" y="387102"/>
                </a:lnTo>
                <a:cubicBezTo>
                  <a:pt x="1165738" y="410461"/>
                  <a:pt x="1161844" y="432522"/>
                  <a:pt x="1155356" y="451988"/>
                </a:cubicBezTo>
                <a:lnTo>
                  <a:pt x="760847" y="451988"/>
                </a:lnTo>
                <a:cubicBezTo>
                  <a:pt x="754359" y="432522"/>
                  <a:pt x="750466" y="410461"/>
                  <a:pt x="750466" y="387102"/>
                </a:cubicBezTo>
                <a:close/>
                <a:moveTo>
                  <a:pt x="479131" y="128500"/>
                </a:moveTo>
                <a:cubicBezTo>
                  <a:pt x="937308" y="-136029"/>
                  <a:pt x="1523177" y="20954"/>
                  <a:pt x="1787706" y="479131"/>
                </a:cubicBezTo>
                <a:cubicBezTo>
                  <a:pt x="2052234" y="937308"/>
                  <a:pt x="1895251" y="1523177"/>
                  <a:pt x="1437074" y="1787705"/>
                </a:cubicBezTo>
                <a:cubicBezTo>
                  <a:pt x="978898" y="2052234"/>
                  <a:pt x="393028" y="1895251"/>
                  <a:pt x="128500" y="1437074"/>
                </a:cubicBezTo>
                <a:cubicBezTo>
                  <a:pt x="-136029" y="978897"/>
                  <a:pt x="20955" y="393028"/>
                  <a:pt x="479131" y="128500"/>
                </a:cubicBezTo>
                <a:close/>
              </a:path>
            </a:pathLst>
          </a:custGeom>
          <a:solidFill>
            <a:schemeClr val="tx1"/>
          </a:solidFill>
          <a:ln w="128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F4F0099-B006-4726-998E-A49105A2B77C}"/>
              </a:ext>
            </a:extLst>
          </p:cNvPr>
          <p:cNvSpPr>
            <a:spLocks noGrp="1"/>
          </p:cNvSpPr>
          <p:nvPr>
            <p:ph type="title"/>
          </p:nvPr>
        </p:nvSpPr>
        <p:spPr>
          <a:xfrm>
            <a:off x="990600" y="0"/>
            <a:ext cx="7696199" cy="857250"/>
          </a:xfrm>
        </p:spPr>
        <p:txBody>
          <a:bodyPr/>
          <a:lstStyle/>
          <a:p>
            <a:r>
              <a:rPr lang="en-US" dirty="0"/>
              <a:t>Nucleic Acid Amplification Tests</a:t>
            </a:r>
          </a:p>
        </p:txBody>
      </p:sp>
      <p:sp>
        <p:nvSpPr>
          <p:cNvPr id="3" name="Text Placeholder 2">
            <a:extLst>
              <a:ext uri="{FF2B5EF4-FFF2-40B4-BE49-F238E27FC236}">
                <a16:creationId xmlns:a16="http://schemas.microsoft.com/office/drawing/2014/main" id="{980BEC68-4B3B-4F07-99EC-00E84EB80C32}"/>
              </a:ext>
            </a:extLst>
          </p:cNvPr>
          <p:cNvSpPr>
            <a:spLocks noGrp="1"/>
          </p:cNvSpPr>
          <p:nvPr>
            <p:ph type="body" sz="quarter" idx="10"/>
          </p:nvPr>
        </p:nvSpPr>
        <p:spPr>
          <a:xfrm>
            <a:off x="457200" y="984250"/>
            <a:ext cx="8407400" cy="2975371"/>
          </a:xfrm>
        </p:spPr>
        <p:txBody>
          <a:bodyPr/>
          <a:lstStyle/>
          <a:p>
            <a:pPr>
              <a:spcBef>
                <a:spcPts val="1200"/>
              </a:spcBef>
            </a:pPr>
            <a:r>
              <a:rPr lang="en-US" b="0" dirty="0"/>
              <a:t>Detects bacteria DNA or RNA</a:t>
            </a:r>
          </a:p>
          <a:p>
            <a:pPr>
              <a:spcBef>
                <a:spcPts val="1200"/>
              </a:spcBef>
            </a:pPr>
            <a:r>
              <a:rPr lang="en-US" b="0" dirty="0"/>
              <a:t>Highly sensitive and specific</a:t>
            </a:r>
          </a:p>
          <a:p>
            <a:pPr>
              <a:spcBef>
                <a:spcPts val="1200"/>
              </a:spcBef>
            </a:pPr>
            <a:r>
              <a:rPr lang="en-US" b="0" dirty="0"/>
              <a:t>Less stringent handling procedures</a:t>
            </a:r>
          </a:p>
          <a:p>
            <a:pPr>
              <a:spcBef>
                <a:spcPts val="1200"/>
              </a:spcBef>
            </a:pPr>
            <a:r>
              <a:rPr lang="en-US" b="0" dirty="0"/>
              <a:t>FDA approved for endocervical, vaginal, &amp; urethral swabs, urine, and (as of 2019) pharyngeal and rectal swabs</a:t>
            </a:r>
          </a:p>
          <a:p>
            <a:pPr>
              <a:spcBef>
                <a:spcPts val="1200"/>
              </a:spcBef>
            </a:pPr>
            <a:r>
              <a:rPr lang="en-US" b="0" dirty="0"/>
              <a:t>Has largely replaced culture as diagnostic test of choice</a:t>
            </a:r>
          </a:p>
          <a:p>
            <a:pPr>
              <a:spcBef>
                <a:spcPts val="1200"/>
              </a:spcBef>
            </a:pPr>
            <a:r>
              <a:rPr lang="en-US" b="0" dirty="0"/>
              <a:t>BUT cannot be used (yet) for antibiotic susceptibility testing</a:t>
            </a:r>
          </a:p>
          <a:p>
            <a:pPr>
              <a:spcBef>
                <a:spcPts val="1200"/>
              </a:spcBef>
            </a:pPr>
            <a:endParaRPr lang="en-US" b="0" dirty="0"/>
          </a:p>
        </p:txBody>
      </p:sp>
      <p:sp>
        <p:nvSpPr>
          <p:cNvPr id="10" name="Graphic 8" descr="DNA strand">
            <a:extLst>
              <a:ext uri="{FF2B5EF4-FFF2-40B4-BE49-F238E27FC236}">
                <a16:creationId xmlns:a16="http://schemas.microsoft.com/office/drawing/2014/main" id="{A195F881-26EC-46C4-BBD2-3775AFD6573A}"/>
              </a:ext>
            </a:extLst>
          </p:cNvPr>
          <p:cNvSpPr/>
          <p:nvPr/>
        </p:nvSpPr>
        <p:spPr>
          <a:xfrm rot="2724073">
            <a:off x="6107065" y="-1005737"/>
            <a:ext cx="2189615" cy="4379230"/>
          </a:xfrm>
          <a:custGeom>
            <a:avLst/>
            <a:gdLst>
              <a:gd name="connsiteX0" fmla="*/ 419100 w 419100"/>
              <a:gd name="connsiteY0" fmla="*/ 419100 h 838200"/>
              <a:gd name="connsiteX1" fmla="*/ 269558 w 419100"/>
              <a:gd name="connsiteY1" fmla="*/ 209550 h 838200"/>
              <a:gd name="connsiteX2" fmla="*/ 419100 w 419100"/>
              <a:gd name="connsiteY2" fmla="*/ 0 h 838200"/>
              <a:gd name="connsiteX3" fmla="*/ 361950 w 419100"/>
              <a:gd name="connsiteY3" fmla="*/ 0 h 838200"/>
              <a:gd name="connsiteX4" fmla="*/ 354330 w 419100"/>
              <a:gd name="connsiteY4" fmla="*/ 47625 h 838200"/>
              <a:gd name="connsiteX5" fmla="*/ 64770 w 419100"/>
              <a:gd name="connsiteY5" fmla="*/ 47625 h 838200"/>
              <a:gd name="connsiteX6" fmla="*/ 57150 w 419100"/>
              <a:gd name="connsiteY6" fmla="*/ 0 h 838200"/>
              <a:gd name="connsiteX7" fmla="*/ 0 w 419100"/>
              <a:gd name="connsiteY7" fmla="*/ 0 h 838200"/>
              <a:gd name="connsiteX8" fmla="*/ 149543 w 419100"/>
              <a:gd name="connsiteY8" fmla="*/ 209550 h 838200"/>
              <a:gd name="connsiteX9" fmla="*/ 0 w 419100"/>
              <a:gd name="connsiteY9" fmla="*/ 419100 h 838200"/>
              <a:gd name="connsiteX10" fmla="*/ 149543 w 419100"/>
              <a:gd name="connsiteY10" fmla="*/ 629603 h 838200"/>
              <a:gd name="connsiteX11" fmla="*/ 0 w 419100"/>
              <a:gd name="connsiteY11" fmla="*/ 838200 h 838200"/>
              <a:gd name="connsiteX12" fmla="*/ 57150 w 419100"/>
              <a:gd name="connsiteY12" fmla="*/ 838200 h 838200"/>
              <a:gd name="connsiteX13" fmla="*/ 64770 w 419100"/>
              <a:gd name="connsiteY13" fmla="*/ 790575 h 838200"/>
              <a:gd name="connsiteX14" fmla="*/ 354330 w 419100"/>
              <a:gd name="connsiteY14" fmla="*/ 790575 h 838200"/>
              <a:gd name="connsiteX15" fmla="*/ 361950 w 419100"/>
              <a:gd name="connsiteY15" fmla="*/ 838200 h 838200"/>
              <a:gd name="connsiteX16" fmla="*/ 419100 w 419100"/>
              <a:gd name="connsiteY16" fmla="*/ 838200 h 838200"/>
              <a:gd name="connsiteX17" fmla="*/ 269558 w 419100"/>
              <a:gd name="connsiteY17" fmla="*/ 629603 h 838200"/>
              <a:gd name="connsiteX18" fmla="*/ 419100 w 419100"/>
              <a:gd name="connsiteY18" fmla="*/ 419100 h 838200"/>
              <a:gd name="connsiteX19" fmla="*/ 57150 w 419100"/>
              <a:gd name="connsiteY19" fmla="*/ 419100 h 838200"/>
              <a:gd name="connsiteX20" fmla="*/ 64770 w 419100"/>
              <a:gd name="connsiteY20" fmla="*/ 371475 h 838200"/>
              <a:gd name="connsiteX21" fmla="*/ 355283 w 419100"/>
              <a:gd name="connsiteY21" fmla="*/ 371475 h 838200"/>
              <a:gd name="connsiteX22" fmla="*/ 362903 w 419100"/>
              <a:gd name="connsiteY22" fmla="*/ 419100 h 838200"/>
              <a:gd name="connsiteX23" fmla="*/ 355283 w 419100"/>
              <a:gd name="connsiteY23" fmla="*/ 466725 h 838200"/>
              <a:gd name="connsiteX24" fmla="*/ 64770 w 419100"/>
              <a:gd name="connsiteY24" fmla="*/ 466725 h 838200"/>
              <a:gd name="connsiteX25" fmla="*/ 57150 w 419100"/>
              <a:gd name="connsiteY25" fmla="*/ 419100 h 838200"/>
              <a:gd name="connsiteX26" fmla="*/ 100965 w 419100"/>
              <a:gd name="connsiteY26" fmla="*/ 104775 h 838200"/>
              <a:gd name="connsiteX27" fmla="*/ 317183 w 419100"/>
              <a:gd name="connsiteY27" fmla="*/ 104775 h 838200"/>
              <a:gd name="connsiteX28" fmla="*/ 208598 w 419100"/>
              <a:gd name="connsiteY28" fmla="*/ 177165 h 838200"/>
              <a:gd name="connsiteX29" fmla="*/ 100965 w 419100"/>
              <a:gd name="connsiteY29" fmla="*/ 104775 h 838200"/>
              <a:gd name="connsiteX30" fmla="*/ 209550 w 419100"/>
              <a:gd name="connsiteY30" fmla="*/ 241935 h 838200"/>
              <a:gd name="connsiteX31" fmla="*/ 318135 w 419100"/>
              <a:gd name="connsiteY31" fmla="*/ 314325 h 838200"/>
              <a:gd name="connsiteX32" fmla="*/ 100965 w 419100"/>
              <a:gd name="connsiteY32" fmla="*/ 314325 h 838200"/>
              <a:gd name="connsiteX33" fmla="*/ 209550 w 419100"/>
              <a:gd name="connsiteY33" fmla="*/ 241935 h 838200"/>
              <a:gd name="connsiteX34" fmla="*/ 209550 w 419100"/>
              <a:gd name="connsiteY34" fmla="*/ 661988 h 838200"/>
              <a:gd name="connsiteX35" fmla="*/ 317183 w 419100"/>
              <a:gd name="connsiteY35" fmla="*/ 733425 h 838200"/>
              <a:gd name="connsiteX36" fmla="*/ 101918 w 419100"/>
              <a:gd name="connsiteY36" fmla="*/ 733425 h 838200"/>
              <a:gd name="connsiteX37" fmla="*/ 209550 w 419100"/>
              <a:gd name="connsiteY37" fmla="*/ 661988 h 838200"/>
              <a:gd name="connsiteX38" fmla="*/ 209550 w 419100"/>
              <a:gd name="connsiteY38" fmla="*/ 597218 h 838200"/>
              <a:gd name="connsiteX39" fmla="*/ 100013 w 419100"/>
              <a:gd name="connsiteY39" fmla="*/ 523875 h 838200"/>
              <a:gd name="connsiteX40" fmla="*/ 319088 w 419100"/>
              <a:gd name="connsiteY40" fmla="*/ 523875 h 838200"/>
              <a:gd name="connsiteX41" fmla="*/ 209550 w 419100"/>
              <a:gd name="connsiteY41" fmla="*/ 5972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9100" h="838200">
                <a:moveTo>
                  <a:pt x="419100" y="419100"/>
                </a:moveTo>
                <a:cubicBezTo>
                  <a:pt x="419100" y="310515"/>
                  <a:pt x="346710" y="253365"/>
                  <a:pt x="269558" y="209550"/>
                </a:cubicBezTo>
                <a:cubicBezTo>
                  <a:pt x="346710" y="164783"/>
                  <a:pt x="419100" y="108585"/>
                  <a:pt x="419100" y="0"/>
                </a:cubicBezTo>
                <a:lnTo>
                  <a:pt x="361950" y="0"/>
                </a:lnTo>
                <a:cubicBezTo>
                  <a:pt x="361950" y="17145"/>
                  <a:pt x="359093" y="33338"/>
                  <a:pt x="354330" y="47625"/>
                </a:cubicBezTo>
                <a:lnTo>
                  <a:pt x="64770" y="47625"/>
                </a:lnTo>
                <a:cubicBezTo>
                  <a:pt x="60007" y="33338"/>
                  <a:pt x="57150" y="17145"/>
                  <a:pt x="57150" y="0"/>
                </a:cubicBezTo>
                <a:lnTo>
                  <a:pt x="0" y="0"/>
                </a:lnTo>
                <a:cubicBezTo>
                  <a:pt x="0" y="108585"/>
                  <a:pt x="72390" y="164783"/>
                  <a:pt x="149543" y="209550"/>
                </a:cubicBezTo>
                <a:cubicBezTo>
                  <a:pt x="72390" y="253365"/>
                  <a:pt x="0" y="310515"/>
                  <a:pt x="0" y="419100"/>
                </a:cubicBezTo>
                <a:cubicBezTo>
                  <a:pt x="0" y="528638"/>
                  <a:pt x="72390" y="585788"/>
                  <a:pt x="149543" y="629603"/>
                </a:cubicBezTo>
                <a:cubicBezTo>
                  <a:pt x="72390" y="673418"/>
                  <a:pt x="0" y="729615"/>
                  <a:pt x="0" y="838200"/>
                </a:cubicBezTo>
                <a:lnTo>
                  <a:pt x="57150" y="838200"/>
                </a:lnTo>
                <a:cubicBezTo>
                  <a:pt x="57150" y="820103"/>
                  <a:pt x="60007" y="804863"/>
                  <a:pt x="64770" y="790575"/>
                </a:cubicBezTo>
                <a:lnTo>
                  <a:pt x="354330" y="790575"/>
                </a:lnTo>
                <a:cubicBezTo>
                  <a:pt x="359093" y="804863"/>
                  <a:pt x="361950" y="820103"/>
                  <a:pt x="361950" y="838200"/>
                </a:cubicBezTo>
                <a:lnTo>
                  <a:pt x="419100" y="838200"/>
                </a:lnTo>
                <a:cubicBezTo>
                  <a:pt x="419100" y="729615"/>
                  <a:pt x="346710" y="673418"/>
                  <a:pt x="269558" y="629603"/>
                </a:cubicBezTo>
                <a:cubicBezTo>
                  <a:pt x="346710" y="585788"/>
                  <a:pt x="419100" y="528638"/>
                  <a:pt x="419100" y="419100"/>
                </a:cubicBezTo>
                <a:close/>
                <a:moveTo>
                  <a:pt x="57150" y="419100"/>
                </a:moveTo>
                <a:cubicBezTo>
                  <a:pt x="57150" y="401955"/>
                  <a:pt x="60007" y="385763"/>
                  <a:pt x="64770" y="371475"/>
                </a:cubicBezTo>
                <a:lnTo>
                  <a:pt x="355283" y="371475"/>
                </a:lnTo>
                <a:cubicBezTo>
                  <a:pt x="360045" y="385763"/>
                  <a:pt x="362903" y="401955"/>
                  <a:pt x="362903" y="419100"/>
                </a:cubicBezTo>
                <a:cubicBezTo>
                  <a:pt x="362903" y="436245"/>
                  <a:pt x="360045" y="452438"/>
                  <a:pt x="355283" y="466725"/>
                </a:cubicBezTo>
                <a:lnTo>
                  <a:pt x="64770" y="466725"/>
                </a:lnTo>
                <a:cubicBezTo>
                  <a:pt x="60007" y="452438"/>
                  <a:pt x="57150" y="436245"/>
                  <a:pt x="57150" y="419100"/>
                </a:cubicBezTo>
                <a:close/>
                <a:moveTo>
                  <a:pt x="100965" y="104775"/>
                </a:moveTo>
                <a:lnTo>
                  <a:pt x="317183" y="104775"/>
                </a:lnTo>
                <a:cubicBezTo>
                  <a:pt x="289560" y="132398"/>
                  <a:pt x="250508" y="154305"/>
                  <a:pt x="208598" y="177165"/>
                </a:cubicBezTo>
                <a:cubicBezTo>
                  <a:pt x="167640" y="154305"/>
                  <a:pt x="128588" y="132398"/>
                  <a:pt x="100965" y="104775"/>
                </a:cubicBezTo>
                <a:close/>
                <a:moveTo>
                  <a:pt x="209550" y="241935"/>
                </a:moveTo>
                <a:cubicBezTo>
                  <a:pt x="251460" y="264795"/>
                  <a:pt x="290513" y="286703"/>
                  <a:pt x="318135" y="314325"/>
                </a:cubicBezTo>
                <a:lnTo>
                  <a:pt x="100965" y="314325"/>
                </a:lnTo>
                <a:cubicBezTo>
                  <a:pt x="128588" y="286703"/>
                  <a:pt x="167640" y="263843"/>
                  <a:pt x="209550" y="241935"/>
                </a:cubicBezTo>
                <a:close/>
                <a:moveTo>
                  <a:pt x="209550" y="661988"/>
                </a:moveTo>
                <a:cubicBezTo>
                  <a:pt x="251460" y="683895"/>
                  <a:pt x="289560" y="705803"/>
                  <a:pt x="317183" y="733425"/>
                </a:cubicBezTo>
                <a:lnTo>
                  <a:pt x="101918" y="733425"/>
                </a:lnTo>
                <a:cubicBezTo>
                  <a:pt x="129540" y="705803"/>
                  <a:pt x="167640" y="683895"/>
                  <a:pt x="209550" y="661988"/>
                </a:cubicBezTo>
                <a:close/>
                <a:moveTo>
                  <a:pt x="209550" y="597218"/>
                </a:moveTo>
                <a:cubicBezTo>
                  <a:pt x="166688" y="574358"/>
                  <a:pt x="127635" y="552450"/>
                  <a:pt x="100013" y="523875"/>
                </a:cubicBezTo>
                <a:lnTo>
                  <a:pt x="319088" y="523875"/>
                </a:lnTo>
                <a:cubicBezTo>
                  <a:pt x="291465" y="552450"/>
                  <a:pt x="252413" y="574358"/>
                  <a:pt x="209550" y="597218"/>
                </a:cubicBezTo>
                <a:close/>
              </a:path>
            </a:pathLst>
          </a:custGeom>
          <a:gradFill>
            <a:gsLst>
              <a:gs pos="7000">
                <a:schemeClr val="bg2">
                  <a:alpha val="0"/>
                </a:schemeClr>
              </a:gs>
              <a:gs pos="92000">
                <a:srgbClr val="31808B"/>
              </a:gs>
            </a:gsLst>
            <a:lin ang="15000000" scaled="0"/>
          </a:gradFill>
          <a:ln w="9525" cap="flat">
            <a:noFill/>
            <a:prstDash val="solid"/>
            <a:miter/>
          </a:ln>
        </p:spPr>
        <p:txBody>
          <a:bodyPr rtlCol="0" anchor="ctr"/>
          <a:lstStyle/>
          <a:p>
            <a:endParaRPr lang="en-US"/>
          </a:p>
        </p:txBody>
      </p:sp>
      <p:sp>
        <p:nvSpPr>
          <p:cNvPr id="4" name="TextBox 3"/>
          <p:cNvSpPr txBox="1"/>
          <p:nvPr/>
        </p:nvSpPr>
        <p:spPr>
          <a:xfrm>
            <a:off x="3626243" y="4568968"/>
            <a:ext cx="5512564" cy="276999"/>
          </a:xfrm>
          <a:prstGeom prst="rect">
            <a:avLst/>
          </a:prstGeom>
          <a:noFill/>
        </p:spPr>
        <p:txBody>
          <a:bodyPr wrap="square" rtlCol="0">
            <a:spAutoFit/>
          </a:bodyPr>
          <a:lstStyle/>
          <a:p>
            <a:pPr algn="r"/>
            <a:r>
              <a:rPr lang="en-US" sz="1200" dirty="0">
                <a:solidFill>
                  <a:schemeClr val="accent5"/>
                </a:solidFill>
                <a:latin typeface="Calibri" panose="020F0502020204030204" pitchFamily="34" charset="0"/>
              </a:rPr>
              <a:t>https://www.cdc.gov/mmwr/pdf/rr/rr6302.pdf</a:t>
            </a:r>
          </a:p>
        </p:txBody>
      </p:sp>
      <p:sp>
        <p:nvSpPr>
          <p:cNvPr id="7" name="Slide Number Placeholder 6">
            <a:extLst>
              <a:ext uri="{FF2B5EF4-FFF2-40B4-BE49-F238E27FC236}">
                <a16:creationId xmlns:a16="http://schemas.microsoft.com/office/drawing/2014/main" id="{BE6CEC89-A0EB-4A65-B933-518AD86E9668}"/>
              </a:ext>
            </a:extLst>
          </p:cNvPr>
          <p:cNvSpPr>
            <a:spLocks noGrp="1"/>
          </p:cNvSpPr>
          <p:nvPr>
            <p:ph type="sldNum" sz="quarter" idx="11"/>
          </p:nvPr>
        </p:nvSpPr>
        <p:spPr/>
        <p:txBody>
          <a:bodyPr/>
          <a:lstStyle/>
          <a:p>
            <a:fld id="{AA293F89-5976-4576-BE4F-2CBE8D742B3B}" type="slidenum">
              <a:rPr lang="en-US" smtClean="0"/>
              <a:pPr/>
              <a:t>18</a:t>
            </a:fld>
            <a:endParaRPr lang="en-US" dirty="0"/>
          </a:p>
        </p:txBody>
      </p:sp>
    </p:spTree>
    <p:extLst>
      <p:ext uri="{BB962C8B-B14F-4D97-AF65-F5344CB8AC3E}">
        <p14:creationId xmlns:p14="http://schemas.microsoft.com/office/powerpoint/2010/main" val="3932630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6607" y="205979"/>
            <a:ext cx="8229600" cy="857250"/>
          </a:xfrm>
        </p:spPr>
        <p:txBody>
          <a:bodyPr/>
          <a:lstStyle/>
          <a:p>
            <a:r>
              <a:rPr lang="en-US" dirty="0"/>
              <a:t>Screening Recommendations</a:t>
            </a:r>
          </a:p>
        </p:txBody>
      </p:sp>
      <p:sp>
        <p:nvSpPr>
          <p:cNvPr id="3" name="Text Placeholder 2"/>
          <p:cNvSpPr>
            <a:spLocks noGrp="1"/>
          </p:cNvSpPr>
          <p:nvPr>
            <p:ph type="body" sz="quarter" idx="10"/>
          </p:nvPr>
        </p:nvSpPr>
        <p:spPr>
          <a:xfrm>
            <a:off x="2966607" y="1158875"/>
            <a:ext cx="8229600" cy="3341688"/>
          </a:xfrm>
        </p:spPr>
        <p:txBody>
          <a:bodyPr/>
          <a:lstStyle/>
          <a:p>
            <a:r>
              <a:rPr lang="en-US" b="0" dirty="0"/>
              <a:t>Women &lt;25 (older if at risk)</a:t>
            </a:r>
            <a:r>
              <a:rPr lang="en-US" b="0" baseline="30000" dirty="0"/>
              <a:t>*</a:t>
            </a:r>
          </a:p>
          <a:p>
            <a:pPr lvl="1"/>
            <a:endParaRPr lang="en-US" dirty="0"/>
          </a:p>
          <a:p>
            <a:r>
              <a:rPr lang="en-US" b="0" dirty="0"/>
              <a:t>Pregnant women &lt;25 (older if at risk)</a:t>
            </a:r>
            <a:r>
              <a:rPr lang="en-US" b="0" baseline="30000" dirty="0"/>
              <a:t>*</a:t>
            </a:r>
          </a:p>
          <a:p>
            <a:pPr lvl="1"/>
            <a:r>
              <a:rPr lang="en-US" dirty="0">
                <a:solidFill>
                  <a:srgbClr val="000000"/>
                </a:solidFill>
              </a:rPr>
              <a:t>First prenatal care visit</a:t>
            </a:r>
          </a:p>
          <a:p>
            <a:pPr lvl="1"/>
            <a:r>
              <a:rPr lang="en-US" dirty="0">
                <a:solidFill>
                  <a:srgbClr val="000000"/>
                </a:solidFill>
              </a:rPr>
              <a:t>Third trimester if still at elevated risk</a:t>
            </a:r>
            <a:endParaRPr lang="en-US" dirty="0"/>
          </a:p>
        </p:txBody>
      </p:sp>
      <p:sp>
        <p:nvSpPr>
          <p:cNvPr id="4" name="TextBox 3">
            <a:extLst>
              <a:ext uri="{FF2B5EF4-FFF2-40B4-BE49-F238E27FC236}">
                <a16:creationId xmlns:a16="http://schemas.microsoft.com/office/drawing/2014/main" id="{98D4939F-4209-43A5-B370-08612925E476}"/>
              </a:ext>
            </a:extLst>
          </p:cNvPr>
          <p:cNvSpPr txBox="1"/>
          <p:nvPr/>
        </p:nvSpPr>
        <p:spPr>
          <a:xfrm>
            <a:off x="2966607" y="4267353"/>
            <a:ext cx="5823681" cy="553998"/>
          </a:xfrm>
          <a:prstGeom prst="rect">
            <a:avLst/>
          </a:prstGeom>
          <a:noFill/>
        </p:spPr>
        <p:txBody>
          <a:bodyPr wrap="square" rtlCol="0">
            <a:spAutoFit/>
          </a:bodyPr>
          <a:lstStyle/>
          <a:p>
            <a:r>
              <a:rPr lang="en-US" sz="1000" dirty="0">
                <a:solidFill>
                  <a:schemeClr val="accent5"/>
                </a:solidFill>
                <a:latin typeface="Calibri" panose="020F0502020204030204" pitchFamily="34" charset="0"/>
                <a:cs typeface="Calibri" panose="020F0502020204030204" pitchFamily="34" charset="0"/>
              </a:rPr>
              <a:t>* Those with a new sex partner, &gt;1 sex partner, a sex partner with concurrent partners, or a sex partner who has an STD, inconsistent condom use among persons not in mutually monogamous relationships, previous or coexisting STD, and exchanging sex for money or drugs </a:t>
            </a:r>
          </a:p>
        </p:txBody>
      </p:sp>
      <p:pic>
        <p:nvPicPr>
          <p:cNvPr id="13" name="Picture 12" descr="Two young women talking and smiling while outside.">
            <a:extLst>
              <a:ext uri="{FF2B5EF4-FFF2-40B4-BE49-F238E27FC236}">
                <a16:creationId xmlns:a16="http://schemas.microsoft.com/office/drawing/2014/main" id="{640D5181-9D58-4E96-9A09-07058800BB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90"/>
          <a:stretch/>
        </p:blipFill>
        <p:spPr>
          <a:xfrm flipH="1">
            <a:off x="353712" y="0"/>
            <a:ext cx="2235200" cy="1714038"/>
          </a:xfrm>
          <a:prstGeom prst="rect">
            <a:avLst/>
          </a:prstGeom>
        </p:spPr>
      </p:pic>
      <p:pic>
        <p:nvPicPr>
          <p:cNvPr id="17" name="Picture 16" descr="Pregnant woman lying on a couch.">
            <a:extLst>
              <a:ext uri="{FF2B5EF4-FFF2-40B4-BE49-F238E27FC236}">
                <a16:creationId xmlns:a16="http://schemas.microsoft.com/office/drawing/2014/main" id="{DB71BE86-536B-448E-ADC3-6FEC79CB3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44" y="1754299"/>
            <a:ext cx="2231136" cy="1575260"/>
          </a:xfrm>
          <a:prstGeom prst="rect">
            <a:avLst/>
          </a:prstGeom>
        </p:spPr>
      </p:pic>
      <p:pic>
        <p:nvPicPr>
          <p:cNvPr id="9" name="Picture 8" descr="Three young women at a cafe looking at a phone and smiling.">
            <a:extLst>
              <a:ext uri="{FF2B5EF4-FFF2-40B4-BE49-F238E27FC236}">
                <a16:creationId xmlns:a16="http://schemas.microsoft.com/office/drawing/2014/main" id="{ABB3CDA9-7962-414E-84F3-686C37B9D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712" y="3382144"/>
            <a:ext cx="2235200" cy="1490484"/>
          </a:xfrm>
          <a:prstGeom prst="rect">
            <a:avLst/>
          </a:prstGeom>
        </p:spPr>
      </p:pic>
      <p:sp>
        <p:nvSpPr>
          <p:cNvPr id="5" name="Slide Number Placeholder 4">
            <a:extLst>
              <a:ext uri="{FF2B5EF4-FFF2-40B4-BE49-F238E27FC236}">
                <a16:creationId xmlns:a16="http://schemas.microsoft.com/office/drawing/2014/main" id="{53500C00-45A2-4231-890D-AAB62E68FEE0}"/>
              </a:ext>
            </a:extLst>
          </p:cNvPr>
          <p:cNvSpPr>
            <a:spLocks noGrp="1"/>
          </p:cNvSpPr>
          <p:nvPr>
            <p:ph type="sldNum" sz="quarter" idx="11"/>
          </p:nvPr>
        </p:nvSpPr>
        <p:spPr/>
        <p:txBody>
          <a:bodyPr/>
          <a:lstStyle/>
          <a:p>
            <a:fld id="{AA293F89-5976-4576-BE4F-2CBE8D742B3B}" type="slidenum">
              <a:rPr lang="en-US" smtClean="0"/>
              <a:pPr/>
              <a:t>19</a:t>
            </a:fld>
            <a:endParaRPr lang="en-US" dirty="0"/>
          </a:p>
        </p:txBody>
      </p:sp>
    </p:spTree>
    <p:extLst>
      <p:ext uri="{BB962C8B-B14F-4D97-AF65-F5344CB8AC3E}">
        <p14:creationId xmlns:p14="http://schemas.microsoft.com/office/powerpoint/2010/main" val="336174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6010-DA16-466C-AFAA-1FA6AD790D9A}"/>
              </a:ext>
            </a:extLst>
          </p:cNvPr>
          <p:cNvSpPr>
            <a:spLocks noGrp="1"/>
          </p:cNvSpPr>
          <p:nvPr>
            <p:ph type="title"/>
          </p:nvPr>
        </p:nvSpPr>
        <p:spPr>
          <a:xfrm>
            <a:off x="457200" y="136069"/>
            <a:ext cx="8229600" cy="857250"/>
          </a:xfrm>
        </p:spPr>
        <p:txBody>
          <a:bodyPr/>
          <a:lstStyle/>
          <a:p>
            <a:r>
              <a:rPr lang="en-US" dirty="0"/>
              <a:t>Disclaimer</a:t>
            </a:r>
          </a:p>
        </p:txBody>
      </p:sp>
      <p:sp>
        <p:nvSpPr>
          <p:cNvPr id="3" name="Text Placeholder 1">
            <a:extLst>
              <a:ext uri="{FF2B5EF4-FFF2-40B4-BE49-F238E27FC236}">
                <a16:creationId xmlns:a16="http://schemas.microsoft.com/office/drawing/2014/main" id="{B0B8BE4E-1394-4F9F-A9D9-1935097A9ACF}"/>
              </a:ext>
            </a:extLst>
          </p:cNvPr>
          <p:cNvSpPr>
            <a:spLocks noGrp="1"/>
          </p:cNvSpPr>
          <p:nvPr>
            <p:ph type="body" sz="quarter" idx="10"/>
          </p:nvPr>
        </p:nvSpPr>
        <p:spPr>
          <a:xfrm>
            <a:off x="457200" y="993319"/>
            <a:ext cx="8229600" cy="1340767"/>
          </a:xfrm>
        </p:spPr>
        <p:txBody>
          <a:bodyPr/>
          <a:lstStyle/>
          <a:p>
            <a:pPr marL="0" indent="0">
              <a:buNone/>
            </a:pPr>
            <a:r>
              <a:rPr lang="en-US" b="0" dirty="0"/>
              <a:t>The findings and conclusions in this presentation are those of the author and do not necessarily represent the official position of the Centers for Disease Control and Prevention</a:t>
            </a:r>
          </a:p>
        </p:txBody>
      </p:sp>
      <p:sp>
        <p:nvSpPr>
          <p:cNvPr id="5" name="Title 2">
            <a:extLst>
              <a:ext uri="{FF2B5EF4-FFF2-40B4-BE49-F238E27FC236}">
                <a16:creationId xmlns:a16="http://schemas.microsoft.com/office/drawing/2014/main" id="{958848C9-2218-4699-9270-CC86CFFF724A}"/>
              </a:ext>
            </a:extLst>
          </p:cNvPr>
          <p:cNvSpPr txBox="1">
            <a:spLocks/>
          </p:cNvSpPr>
          <p:nvPr/>
        </p:nvSpPr>
        <p:spPr>
          <a:xfrm>
            <a:off x="457200" y="2428059"/>
            <a:ext cx="8229600"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256169"/>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dirty="0"/>
              <a:t>Slide Author</a:t>
            </a:r>
          </a:p>
        </p:txBody>
      </p:sp>
      <p:sp>
        <p:nvSpPr>
          <p:cNvPr id="4" name="Text Placeholder 2">
            <a:extLst>
              <a:ext uri="{FF2B5EF4-FFF2-40B4-BE49-F238E27FC236}">
                <a16:creationId xmlns:a16="http://schemas.microsoft.com/office/drawing/2014/main" id="{2A7E16CB-2856-446A-B717-21D6DFBAD6FD}"/>
              </a:ext>
            </a:extLst>
          </p:cNvPr>
          <p:cNvSpPr txBox="1">
            <a:spLocks/>
          </p:cNvSpPr>
          <p:nvPr/>
        </p:nvSpPr>
        <p:spPr bwMode="auto">
          <a:xfrm>
            <a:off x="457200" y="328530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788A"/>
              </a:buClr>
              <a:buFont typeface="Wingdings" panose="05000000000000000000" pitchFamily="2" charset="2"/>
              <a:buChar char="§"/>
              <a:defRPr sz="2400" b="1" kern="1200">
                <a:solidFill>
                  <a:srgbClr val="00788A"/>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b="0" dirty="0">
                <a:solidFill>
                  <a:schemeClr val="accent4">
                    <a:lumMod val="50000"/>
                  </a:schemeClr>
                </a:solidFill>
              </a:rPr>
              <a:t>Robert D. Kirkcaldy, MD, MPH, CAPT USPHS</a:t>
            </a:r>
          </a:p>
          <a:p>
            <a:pPr marL="0" indent="0">
              <a:spcBef>
                <a:spcPts val="0"/>
              </a:spcBef>
              <a:buNone/>
            </a:pPr>
            <a:r>
              <a:rPr lang="en-US" sz="2000" b="0" dirty="0">
                <a:solidFill>
                  <a:schemeClr val="accent4">
                    <a:lumMod val="50000"/>
                  </a:schemeClr>
                </a:solidFill>
              </a:rPr>
              <a:t>Centers for Disease Control and Prevention</a:t>
            </a:r>
          </a:p>
          <a:p>
            <a:pPr marL="0" indent="0">
              <a:spcBef>
                <a:spcPts val="0"/>
              </a:spcBef>
              <a:buNone/>
            </a:pPr>
            <a:r>
              <a:rPr lang="en-US" sz="2000" b="0" dirty="0">
                <a:solidFill>
                  <a:schemeClr val="accent4">
                    <a:lumMod val="50000"/>
                  </a:schemeClr>
                </a:solidFill>
              </a:rPr>
              <a:t>Division of STD Prevention</a:t>
            </a:r>
          </a:p>
        </p:txBody>
      </p:sp>
      <p:sp>
        <p:nvSpPr>
          <p:cNvPr id="6" name="Slide Number Placeholder 5">
            <a:extLst>
              <a:ext uri="{FF2B5EF4-FFF2-40B4-BE49-F238E27FC236}">
                <a16:creationId xmlns:a16="http://schemas.microsoft.com/office/drawing/2014/main" id="{BBCFCF51-085D-41B1-AD6D-CE9C9B419514}"/>
              </a:ext>
            </a:extLst>
          </p:cNvPr>
          <p:cNvSpPr>
            <a:spLocks noGrp="1"/>
          </p:cNvSpPr>
          <p:nvPr>
            <p:ph type="sldNum" sz="quarter" idx="11"/>
          </p:nvPr>
        </p:nvSpPr>
        <p:spPr>
          <a:xfrm>
            <a:off x="7081407" y="4923093"/>
            <a:ext cx="2057400" cy="274637"/>
          </a:xfrm>
        </p:spPr>
        <p:txBody>
          <a:bodyPr/>
          <a:lstStyle/>
          <a:p>
            <a:fld id="{AA293F89-5976-4576-BE4F-2CBE8D742B3B}" type="slidenum">
              <a:rPr lang="en-US" smtClean="0"/>
              <a:pPr/>
              <a:t>2</a:t>
            </a:fld>
            <a:endParaRPr lang="en-US" dirty="0"/>
          </a:p>
        </p:txBody>
      </p:sp>
    </p:spTree>
    <p:extLst>
      <p:ext uri="{BB962C8B-B14F-4D97-AF65-F5344CB8AC3E}">
        <p14:creationId xmlns:p14="http://schemas.microsoft.com/office/powerpoint/2010/main" val="2825292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32" y="-77042"/>
            <a:ext cx="8229600" cy="857250"/>
          </a:xfrm>
        </p:spPr>
        <p:txBody>
          <a:bodyPr/>
          <a:lstStyle/>
          <a:p>
            <a:r>
              <a:rPr lang="en-US" dirty="0"/>
              <a:t>Screening Recommendations Cont.</a:t>
            </a:r>
          </a:p>
        </p:txBody>
      </p:sp>
      <p:sp>
        <p:nvSpPr>
          <p:cNvPr id="3" name="Text Placeholder 2"/>
          <p:cNvSpPr>
            <a:spLocks noGrp="1"/>
          </p:cNvSpPr>
          <p:nvPr>
            <p:ph type="body" sz="quarter" idx="10"/>
          </p:nvPr>
        </p:nvSpPr>
        <p:spPr>
          <a:xfrm>
            <a:off x="283032" y="875854"/>
            <a:ext cx="6232910" cy="3341688"/>
          </a:xfrm>
        </p:spPr>
        <p:txBody>
          <a:bodyPr/>
          <a:lstStyle/>
          <a:p>
            <a:r>
              <a:rPr lang="en-US" sz="2000" b="0" dirty="0"/>
              <a:t>Sexually-active MSM</a:t>
            </a:r>
          </a:p>
          <a:p>
            <a:pPr lvl="1"/>
            <a:r>
              <a:rPr lang="en-US" sz="1800" dirty="0">
                <a:solidFill>
                  <a:srgbClr val="000000"/>
                </a:solidFill>
              </a:rPr>
              <a:t>At least annually at sites of contact (regardless of condom use)</a:t>
            </a:r>
          </a:p>
          <a:p>
            <a:pPr lvl="1"/>
            <a:r>
              <a:rPr lang="en-US" sz="1800" dirty="0">
                <a:solidFill>
                  <a:srgbClr val="000000"/>
                </a:solidFill>
              </a:rPr>
              <a:t>More frequently (every 3–6 months) if at increased risk*</a:t>
            </a:r>
          </a:p>
          <a:p>
            <a:pPr lvl="1"/>
            <a:endParaRPr lang="en-US" sz="1100" dirty="0">
              <a:solidFill>
                <a:srgbClr val="000000"/>
              </a:solidFill>
            </a:endParaRPr>
          </a:p>
          <a:p>
            <a:r>
              <a:rPr lang="en-US" sz="2000" b="0" dirty="0"/>
              <a:t>People with HIV</a:t>
            </a:r>
          </a:p>
          <a:p>
            <a:pPr lvl="1"/>
            <a:r>
              <a:rPr lang="en-US" sz="1800" dirty="0">
                <a:solidFill>
                  <a:srgbClr val="000000"/>
                </a:solidFill>
              </a:rPr>
              <a:t>At first HIV evaluation, then at least annually</a:t>
            </a:r>
          </a:p>
          <a:p>
            <a:pPr lvl="1"/>
            <a:r>
              <a:rPr lang="en-US" sz="1800" dirty="0">
                <a:solidFill>
                  <a:srgbClr val="000000"/>
                </a:solidFill>
              </a:rPr>
              <a:t>More frequently (every 3–6 months) if at increased risk*</a:t>
            </a:r>
          </a:p>
          <a:p>
            <a:pPr marL="457200" lvl="1" indent="0">
              <a:buNone/>
            </a:pPr>
            <a:endParaRPr lang="en-US" sz="1100" dirty="0">
              <a:solidFill>
                <a:srgbClr val="000000"/>
              </a:solidFill>
            </a:endParaRPr>
          </a:p>
          <a:p>
            <a:r>
              <a:rPr lang="en-US" sz="2000" b="0" dirty="0"/>
              <a:t>People on HIV </a:t>
            </a:r>
            <a:r>
              <a:rPr lang="en-US" sz="2000" b="0" dirty="0" err="1"/>
              <a:t>PrEP</a:t>
            </a:r>
            <a:endParaRPr lang="en-US" sz="2000" b="0" dirty="0"/>
          </a:p>
          <a:p>
            <a:pPr lvl="1"/>
            <a:r>
              <a:rPr lang="en-US" sz="1800" dirty="0">
                <a:solidFill>
                  <a:srgbClr val="000000"/>
                </a:solidFill>
              </a:rPr>
              <a:t>At initiation, then every 3–6 months</a:t>
            </a:r>
          </a:p>
        </p:txBody>
      </p:sp>
      <p:sp>
        <p:nvSpPr>
          <p:cNvPr id="4" name="TextBox 3">
            <a:extLst>
              <a:ext uri="{FF2B5EF4-FFF2-40B4-BE49-F238E27FC236}">
                <a16:creationId xmlns:a16="http://schemas.microsoft.com/office/drawing/2014/main" id="{98D4939F-4209-43A5-B370-08612925E476}"/>
              </a:ext>
            </a:extLst>
          </p:cNvPr>
          <p:cNvSpPr txBox="1"/>
          <p:nvPr/>
        </p:nvSpPr>
        <p:spPr>
          <a:xfrm>
            <a:off x="283032" y="4343668"/>
            <a:ext cx="6232910" cy="492443"/>
          </a:xfrm>
          <a:prstGeom prst="rect">
            <a:avLst/>
          </a:prstGeom>
          <a:noFill/>
        </p:spPr>
        <p:txBody>
          <a:bodyPr wrap="square" rtlCol="0">
            <a:spAutoFit/>
          </a:bodyPr>
          <a:lstStyle/>
          <a:p>
            <a:r>
              <a:rPr lang="en-US" sz="1300" dirty="0">
                <a:solidFill>
                  <a:schemeClr val="accent5"/>
                </a:solidFill>
                <a:latin typeface="Calibri" panose="020F0502020204030204" pitchFamily="34" charset="0"/>
              </a:rPr>
              <a:t>* multiple partners, have partners with multiple partners, those with HIV if risk behaviors persist, and those on HIV </a:t>
            </a:r>
            <a:r>
              <a:rPr lang="en-US" sz="1300" dirty="0" err="1">
                <a:solidFill>
                  <a:schemeClr val="accent5"/>
                </a:solidFill>
                <a:latin typeface="Calibri" panose="020F0502020204030204" pitchFamily="34" charset="0"/>
              </a:rPr>
              <a:t>PrEP</a:t>
            </a:r>
            <a:r>
              <a:rPr lang="en-US" sz="1300" dirty="0">
                <a:solidFill>
                  <a:schemeClr val="accent5"/>
                </a:solidFill>
                <a:latin typeface="Calibri" panose="020F0502020204030204" pitchFamily="34" charset="0"/>
              </a:rPr>
              <a:t> </a:t>
            </a:r>
          </a:p>
        </p:txBody>
      </p:sp>
      <p:pic>
        <p:nvPicPr>
          <p:cNvPr id="11" name="Picture 10" descr="Group of four people outside with their arms around each other.">
            <a:extLst>
              <a:ext uri="{FF2B5EF4-FFF2-40B4-BE49-F238E27FC236}">
                <a16:creationId xmlns:a16="http://schemas.microsoft.com/office/drawing/2014/main" id="{5F7704A3-B3A6-4C26-9E70-A2B32DEBAD02}"/>
              </a:ext>
            </a:extLst>
          </p:cNvPr>
          <p:cNvPicPr>
            <a:picLocks noChangeAspect="1"/>
          </p:cNvPicPr>
          <p:nvPr/>
        </p:nvPicPr>
        <p:blipFill rotWithShape="1">
          <a:blip r:embed="rId3">
            <a:extLst>
              <a:ext uri="{28A0092B-C50C-407E-A947-70E740481C1C}">
                <a14:useLocalDpi xmlns:a14="http://schemas.microsoft.com/office/drawing/2010/main" val="0"/>
              </a:ext>
            </a:extLst>
          </a:blip>
          <a:srcRect l="60159" t="1" b="52257"/>
          <a:stretch/>
        </p:blipFill>
        <p:spPr>
          <a:xfrm>
            <a:off x="6638542" y="0"/>
            <a:ext cx="2505457" cy="1571204"/>
          </a:xfrm>
          <a:prstGeom prst="rect">
            <a:avLst/>
          </a:prstGeom>
        </p:spPr>
      </p:pic>
      <p:pic>
        <p:nvPicPr>
          <p:cNvPr id="9" name="Picture 8" descr="Two men eating breakfast.">
            <a:extLst>
              <a:ext uri="{FF2B5EF4-FFF2-40B4-BE49-F238E27FC236}">
                <a16:creationId xmlns:a16="http://schemas.microsoft.com/office/drawing/2014/main" id="{2553D025-0554-4376-B538-579095A2C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1407" y="3200175"/>
            <a:ext cx="2505456" cy="1670304"/>
          </a:xfrm>
          <a:prstGeom prst="rect">
            <a:avLst/>
          </a:prstGeom>
        </p:spPr>
      </p:pic>
      <p:pic>
        <p:nvPicPr>
          <p:cNvPr id="16" name="Picture 15" descr="Spilled pill bottle showing pills for HIV pre-exposure prophylaxis.&#10;&#10;">
            <a:extLst>
              <a:ext uri="{FF2B5EF4-FFF2-40B4-BE49-F238E27FC236}">
                <a16:creationId xmlns:a16="http://schemas.microsoft.com/office/drawing/2014/main" id="{44827EEC-9FB8-43FD-BA4B-F61EBB7ECCF9}"/>
              </a:ext>
            </a:extLst>
          </p:cNvPr>
          <p:cNvPicPr>
            <a:picLocks noChangeAspect="1"/>
          </p:cNvPicPr>
          <p:nvPr/>
        </p:nvPicPr>
        <p:blipFill rotWithShape="1">
          <a:blip r:embed="rId5">
            <a:extLst>
              <a:ext uri="{28A0092B-C50C-407E-A947-70E740481C1C}">
                <a14:useLocalDpi xmlns:a14="http://schemas.microsoft.com/office/drawing/2010/main" val="0"/>
              </a:ext>
            </a:extLst>
          </a:blip>
          <a:srcRect l="47500" t="25001" r="7292" b="19303"/>
          <a:stretch/>
        </p:blipFill>
        <p:spPr>
          <a:xfrm>
            <a:off x="6641407" y="1604225"/>
            <a:ext cx="2505456" cy="1543336"/>
          </a:xfrm>
          <a:prstGeom prst="rect">
            <a:avLst/>
          </a:prstGeom>
        </p:spPr>
      </p:pic>
      <p:sp>
        <p:nvSpPr>
          <p:cNvPr id="5" name="Slide Number Placeholder 4">
            <a:extLst>
              <a:ext uri="{FF2B5EF4-FFF2-40B4-BE49-F238E27FC236}">
                <a16:creationId xmlns:a16="http://schemas.microsoft.com/office/drawing/2014/main" id="{2B3051DC-EFE9-4C9D-8638-D6B9A7ED9A19}"/>
              </a:ext>
            </a:extLst>
          </p:cNvPr>
          <p:cNvSpPr>
            <a:spLocks noGrp="1"/>
          </p:cNvSpPr>
          <p:nvPr>
            <p:ph type="sldNum" sz="quarter" idx="11"/>
          </p:nvPr>
        </p:nvSpPr>
        <p:spPr/>
        <p:txBody>
          <a:bodyPr/>
          <a:lstStyle/>
          <a:p>
            <a:fld id="{AA293F89-5976-4576-BE4F-2CBE8D742B3B}" type="slidenum">
              <a:rPr lang="en-US" smtClean="0"/>
              <a:pPr/>
              <a:t>20</a:t>
            </a:fld>
            <a:endParaRPr lang="en-US" dirty="0"/>
          </a:p>
        </p:txBody>
      </p:sp>
    </p:spTree>
    <p:extLst>
      <p:ext uri="{BB962C8B-B14F-4D97-AF65-F5344CB8AC3E}">
        <p14:creationId xmlns:p14="http://schemas.microsoft.com/office/powerpoint/2010/main" val="423758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of Uncomplicated Gonorrhea</a:t>
            </a:r>
            <a:br>
              <a:rPr lang="en-US" dirty="0"/>
            </a:br>
            <a:r>
              <a:rPr lang="en-US" b="0" dirty="0"/>
              <a:t>2020 CDC Guidelines Update</a:t>
            </a:r>
          </a:p>
        </p:txBody>
      </p:sp>
      <p:sp>
        <p:nvSpPr>
          <p:cNvPr id="3" name="Text Placeholder 2"/>
          <p:cNvSpPr>
            <a:spLocks noGrp="1"/>
          </p:cNvSpPr>
          <p:nvPr>
            <p:ph type="body" sz="quarter" idx="10"/>
          </p:nvPr>
        </p:nvSpPr>
        <p:spPr/>
        <p:txBody>
          <a:bodyPr/>
          <a:lstStyle/>
          <a:p>
            <a:r>
              <a:rPr lang="en-US" b="0" dirty="0"/>
              <a:t>Ceftriaxone 500 mg as a single intramuscular (IM) dose</a:t>
            </a:r>
            <a:br>
              <a:rPr lang="en-US" b="0" dirty="0"/>
            </a:br>
            <a:r>
              <a:rPr lang="en-US" b="0" dirty="0"/>
              <a:t>*For persons weighing ≥150 kg: ceftriaxone 1 g IM </a:t>
            </a:r>
          </a:p>
          <a:p>
            <a:endParaRPr lang="en-US" b="0" dirty="0"/>
          </a:p>
          <a:p>
            <a:r>
              <a:rPr lang="en-US" b="0" dirty="0"/>
              <a:t>If chlamydia has not been excluded: co-treat with doxycycline 100 mg twice daily for 7 days</a:t>
            </a:r>
          </a:p>
        </p:txBody>
      </p:sp>
      <p:sp>
        <p:nvSpPr>
          <p:cNvPr id="4" name="TextBox 3">
            <a:extLst>
              <a:ext uri="{FF2B5EF4-FFF2-40B4-BE49-F238E27FC236}">
                <a16:creationId xmlns:a16="http://schemas.microsoft.com/office/drawing/2014/main" id="{51A15856-1996-4BD7-8D90-A4C43D872FBC}"/>
              </a:ext>
            </a:extLst>
          </p:cNvPr>
          <p:cNvSpPr txBox="1"/>
          <p:nvPr/>
        </p:nvSpPr>
        <p:spPr>
          <a:xfrm>
            <a:off x="196850" y="4614377"/>
            <a:ext cx="8928100" cy="246221"/>
          </a:xfrm>
          <a:prstGeom prst="rect">
            <a:avLst/>
          </a:prstGeom>
          <a:noFill/>
        </p:spPr>
        <p:txBody>
          <a:bodyPr wrap="square" rtlCol="0">
            <a:spAutoFit/>
          </a:bodyPr>
          <a:lstStyle/>
          <a:p>
            <a:pPr algn="r"/>
            <a:r>
              <a:rPr lang="en-US" sz="1000" dirty="0">
                <a:solidFill>
                  <a:schemeClr val="accent5"/>
                </a:solidFill>
                <a:latin typeface="Calibri" panose="020F0502020204030204" pitchFamily="34" charset="0"/>
              </a:rPr>
              <a:t>St Cyr </a:t>
            </a:r>
            <a:r>
              <a:rPr lang="en-US" sz="1000" i="1" dirty="0">
                <a:solidFill>
                  <a:schemeClr val="accent5"/>
                </a:solidFill>
                <a:latin typeface="Calibri" panose="020F0502020204030204" pitchFamily="34" charset="0"/>
              </a:rPr>
              <a:t>et al</a:t>
            </a:r>
            <a:r>
              <a:rPr lang="en-US" sz="1000" dirty="0">
                <a:solidFill>
                  <a:schemeClr val="accent5"/>
                </a:solidFill>
                <a:latin typeface="Calibri" panose="020F0502020204030204" pitchFamily="34" charset="0"/>
              </a:rPr>
              <a:t>. Update to CDC’s Treatment Guidelines for Gonococcal Infection, 2020. MMWR 2020;69(50):1911-1916</a:t>
            </a:r>
          </a:p>
        </p:txBody>
      </p:sp>
      <p:sp>
        <p:nvSpPr>
          <p:cNvPr id="5" name="Slide Number Placeholder 4">
            <a:extLst>
              <a:ext uri="{FF2B5EF4-FFF2-40B4-BE49-F238E27FC236}">
                <a16:creationId xmlns:a16="http://schemas.microsoft.com/office/drawing/2014/main" id="{08F7928E-CC5A-4B49-87B4-CF7D14B3C43D}"/>
              </a:ext>
            </a:extLst>
          </p:cNvPr>
          <p:cNvSpPr>
            <a:spLocks noGrp="1"/>
          </p:cNvSpPr>
          <p:nvPr>
            <p:ph type="sldNum" sz="quarter" idx="11"/>
          </p:nvPr>
        </p:nvSpPr>
        <p:spPr/>
        <p:txBody>
          <a:bodyPr/>
          <a:lstStyle/>
          <a:p>
            <a:fld id="{AA293F89-5976-4576-BE4F-2CBE8D742B3B}" type="slidenum">
              <a:rPr lang="en-US" smtClean="0"/>
              <a:pPr/>
              <a:t>21</a:t>
            </a:fld>
            <a:endParaRPr lang="en-US" dirty="0"/>
          </a:p>
        </p:txBody>
      </p:sp>
    </p:spTree>
    <p:extLst>
      <p:ext uri="{BB962C8B-B14F-4D97-AF65-F5344CB8AC3E}">
        <p14:creationId xmlns:p14="http://schemas.microsoft.com/office/powerpoint/2010/main" val="941160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072" y="377236"/>
            <a:ext cx="8241231" cy="708421"/>
          </a:xfrm>
        </p:spPr>
        <p:txBody>
          <a:bodyPr/>
          <a:lstStyle/>
          <a:p>
            <a:r>
              <a:rPr lang="en-US" dirty="0"/>
              <a:t>Gonorrhea Rates Increased Since 2009, Especially Among Men</a:t>
            </a:r>
            <a:endParaRPr lang="en-US" sz="2400" dirty="0">
              <a:solidFill>
                <a:srgbClr val="00788A"/>
              </a:solidFill>
            </a:endParaRPr>
          </a:p>
        </p:txBody>
      </p:sp>
      <p:pic>
        <p:nvPicPr>
          <p:cNvPr id="10" name="Picture 9" descr="This line graph shows gonorrhea rates from 2008 to 2019 for men, women, and total (men and women). Rates for all three groups have been increasing since 2012 with men having the highest rates and women the lowest.">
            <a:extLst>
              <a:ext uri="{FF2B5EF4-FFF2-40B4-BE49-F238E27FC236}">
                <a16:creationId xmlns:a16="http://schemas.microsoft.com/office/drawing/2014/main" id="{59483B6E-0D0D-4363-97C6-465905FB9174}"/>
              </a:ext>
            </a:extLst>
          </p:cNvPr>
          <p:cNvPicPr>
            <a:picLocks noChangeAspect="1"/>
          </p:cNvPicPr>
          <p:nvPr/>
        </p:nvPicPr>
        <p:blipFill rotWithShape="1">
          <a:blip r:embed="rId3"/>
          <a:srcRect l="11576" t="17816" r="2408" b="13806"/>
          <a:stretch/>
        </p:blipFill>
        <p:spPr>
          <a:xfrm>
            <a:off x="181207" y="1372100"/>
            <a:ext cx="8715367" cy="3027777"/>
          </a:xfrm>
          <a:prstGeom prst="rect">
            <a:avLst/>
          </a:prstGeom>
        </p:spPr>
      </p:pic>
      <p:sp>
        <p:nvSpPr>
          <p:cNvPr id="9" name="TextBox 8">
            <a:extLst>
              <a:ext uri="{FF2B5EF4-FFF2-40B4-BE49-F238E27FC236}">
                <a16:creationId xmlns:a16="http://schemas.microsoft.com/office/drawing/2014/main" id="{A71BD596-BB2D-419D-8347-B18156BD868F}"/>
              </a:ext>
            </a:extLst>
          </p:cNvPr>
          <p:cNvSpPr txBox="1"/>
          <p:nvPr/>
        </p:nvSpPr>
        <p:spPr>
          <a:xfrm>
            <a:off x="125260" y="4639464"/>
            <a:ext cx="6160168"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Gonorrhea rates by gender and year, United States, 2008–2019</a:t>
            </a:r>
          </a:p>
        </p:txBody>
      </p:sp>
      <p:sp>
        <p:nvSpPr>
          <p:cNvPr id="5" name="Slide Number Placeholder 4">
            <a:extLst>
              <a:ext uri="{FF2B5EF4-FFF2-40B4-BE49-F238E27FC236}">
                <a16:creationId xmlns:a16="http://schemas.microsoft.com/office/drawing/2014/main" id="{466CB56B-2772-410B-A4E7-5DF69958608B}"/>
              </a:ext>
            </a:extLst>
          </p:cNvPr>
          <p:cNvSpPr>
            <a:spLocks noGrp="1"/>
          </p:cNvSpPr>
          <p:nvPr>
            <p:ph type="sldNum" sz="quarter" idx="11"/>
          </p:nvPr>
        </p:nvSpPr>
        <p:spPr/>
        <p:txBody>
          <a:bodyPr/>
          <a:lstStyle/>
          <a:p>
            <a:fld id="{AA293F89-5976-4576-BE4F-2CBE8D742B3B}" type="slidenum">
              <a:rPr lang="en-US" smtClean="0"/>
              <a:pPr/>
              <a:t>22</a:t>
            </a:fld>
            <a:endParaRPr lang="en-US" dirty="0"/>
          </a:p>
        </p:txBody>
      </p:sp>
    </p:spTree>
    <p:extLst>
      <p:ext uri="{BB962C8B-B14F-4D97-AF65-F5344CB8AC3E}">
        <p14:creationId xmlns:p14="http://schemas.microsoft.com/office/powerpoint/2010/main" val="1093564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56" y="255600"/>
            <a:ext cx="8467725" cy="746418"/>
          </a:xfrm>
        </p:spPr>
        <p:txBody>
          <a:bodyPr/>
          <a:lstStyle/>
          <a:p>
            <a:pPr>
              <a:lnSpc>
                <a:spcPct val="100000"/>
              </a:lnSpc>
            </a:pPr>
            <a:r>
              <a:rPr lang="en-US" dirty="0"/>
              <a:t>Estimated Gonorrhea Rates Increasing Among MSM at Sentinel Surveillance Sites</a:t>
            </a:r>
            <a:endParaRPr lang="en-US" dirty="0">
              <a:solidFill>
                <a:srgbClr val="00788A"/>
              </a:solidFill>
            </a:endParaRPr>
          </a:p>
        </p:txBody>
      </p:sp>
      <p:pic>
        <p:nvPicPr>
          <p:cNvPr id="9" name="Picture 8" descr="Line graph showing the estimated rates of reported gonorrhea cases by men who have sex with men, men who have sex with women only, and women from 2010 to 2019.">
            <a:extLst>
              <a:ext uri="{FF2B5EF4-FFF2-40B4-BE49-F238E27FC236}">
                <a16:creationId xmlns:a16="http://schemas.microsoft.com/office/drawing/2014/main" id="{41A2492C-0A5C-413D-9492-FCC97312B590}"/>
              </a:ext>
            </a:extLst>
          </p:cNvPr>
          <p:cNvPicPr>
            <a:picLocks noChangeAspect="1"/>
          </p:cNvPicPr>
          <p:nvPr/>
        </p:nvPicPr>
        <p:blipFill>
          <a:blip r:embed="rId3"/>
          <a:stretch>
            <a:fillRect/>
          </a:stretch>
        </p:blipFill>
        <p:spPr>
          <a:xfrm>
            <a:off x="1096647" y="1067809"/>
            <a:ext cx="7285351" cy="3340898"/>
          </a:xfrm>
          <a:prstGeom prst="rect">
            <a:avLst/>
          </a:prstGeom>
        </p:spPr>
      </p:pic>
      <p:sp>
        <p:nvSpPr>
          <p:cNvPr id="7" name="Content Placeholder 3">
            <a:extLst>
              <a:ext uri="{FF2B5EF4-FFF2-40B4-BE49-F238E27FC236}">
                <a16:creationId xmlns:a16="http://schemas.microsoft.com/office/drawing/2014/main" id="{218F2D02-DC9F-4955-A6DD-B6DE22E33285}"/>
              </a:ext>
            </a:extLst>
          </p:cNvPr>
          <p:cNvSpPr txBox="1">
            <a:spLocks/>
          </p:cNvSpPr>
          <p:nvPr/>
        </p:nvSpPr>
        <p:spPr>
          <a:xfrm>
            <a:off x="116114" y="4408707"/>
            <a:ext cx="8911771" cy="460876"/>
          </a:xfrm>
          <a:prstGeom prst="rect">
            <a:avLst/>
          </a:prstGeom>
        </p:spPr>
        <p:txBody>
          <a:bodyPr vert="horz" lIns="91440" tIns="45720" rIns="91440" bIns="45720" rtlCol="0" anchor="t">
            <a:normAutofit lnSpcReduction="10000"/>
          </a:bodyPr>
          <a:lstStyle>
            <a:lvl1pPr marL="0" indent="0" algn="l" defTabSz="685800" rtl="0" eaLnBrk="1" latinLnBrk="0" hangingPunct="1">
              <a:lnSpc>
                <a:spcPct val="90000"/>
              </a:lnSpc>
              <a:spcBef>
                <a:spcPts val="750"/>
              </a:spcBef>
              <a:buFont typeface="Wingdings" panose="05000000000000000000" pitchFamily="2" charset="2"/>
              <a:buNone/>
              <a:defRPr sz="1000" b="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88A"/>
              </a:buClr>
              <a:buFont typeface="Calibri" panose="020F0502020204030204" pitchFamily="34" charset="0"/>
              <a:buChar char="‒"/>
              <a:defRPr sz="1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00000"/>
              </a:buClr>
              <a:buFont typeface="Arial" panose="020B0604020202020204" pitchFamily="34" charset="0"/>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0" lang="en-US" sz="1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NOTE:</a:t>
            </a:r>
            <a:r>
              <a:rPr kumimoji="0" lang="en-US" sz="1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Estimate based on weighted analysis of data obtained from interviews (n=28,979) conducted among a random sample of reported gonorrhea cases. Sites include Baltimore, Philadelphia, New York City, Washington State, San Francisco, and California (excluding San Francisco). </a:t>
            </a:r>
            <a:r>
              <a:rPr kumimoji="0" lang="en-US" sz="1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ACRONYMS:</a:t>
            </a:r>
            <a:r>
              <a:rPr kumimoji="0" lang="en-US" sz="1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MSM = Gay, bisexual, and other men who have sex with men; MSW = Men who have sex with women only</a:t>
            </a:r>
          </a:p>
        </p:txBody>
      </p:sp>
      <p:sp>
        <p:nvSpPr>
          <p:cNvPr id="4" name="Slide Number Placeholder 3">
            <a:extLst>
              <a:ext uri="{FF2B5EF4-FFF2-40B4-BE49-F238E27FC236}">
                <a16:creationId xmlns:a16="http://schemas.microsoft.com/office/drawing/2014/main" id="{05FE758C-BBB9-486A-ABBD-1EDDC5A087A3}"/>
              </a:ext>
            </a:extLst>
          </p:cNvPr>
          <p:cNvSpPr>
            <a:spLocks noGrp="1"/>
          </p:cNvSpPr>
          <p:nvPr>
            <p:ph type="sldNum" sz="quarter" idx="11"/>
          </p:nvPr>
        </p:nvSpPr>
        <p:spPr/>
        <p:txBody>
          <a:bodyPr/>
          <a:lstStyle/>
          <a:p>
            <a:fld id="{AA293F89-5976-4576-BE4F-2CBE8D742B3B}" type="slidenum">
              <a:rPr lang="en-US" smtClean="0"/>
              <a:pPr/>
              <a:t>23</a:t>
            </a:fld>
            <a:endParaRPr lang="en-US" dirty="0"/>
          </a:p>
        </p:txBody>
      </p:sp>
    </p:spTree>
    <p:extLst>
      <p:ext uri="{BB962C8B-B14F-4D97-AF65-F5344CB8AC3E}">
        <p14:creationId xmlns:p14="http://schemas.microsoft.com/office/powerpoint/2010/main" val="177318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6B0-33B5-402C-8124-EB26A874BA82}"/>
              </a:ext>
            </a:extLst>
          </p:cNvPr>
          <p:cNvSpPr>
            <a:spLocks noGrp="1"/>
          </p:cNvSpPr>
          <p:nvPr>
            <p:ph type="title"/>
          </p:nvPr>
        </p:nvSpPr>
        <p:spPr>
          <a:xfrm>
            <a:off x="457200" y="205979"/>
            <a:ext cx="8229600" cy="622521"/>
          </a:xfrm>
        </p:spPr>
        <p:txBody>
          <a:bodyPr/>
          <a:lstStyle/>
          <a:p>
            <a:r>
              <a:rPr lang="en-US" dirty="0"/>
              <a:t>Extragenital Gonorrhea Is Common Among MSM </a:t>
            </a:r>
          </a:p>
        </p:txBody>
      </p:sp>
      <p:sp>
        <p:nvSpPr>
          <p:cNvPr id="3" name="Text Placeholder 2">
            <a:extLst>
              <a:ext uri="{FF2B5EF4-FFF2-40B4-BE49-F238E27FC236}">
                <a16:creationId xmlns:a16="http://schemas.microsoft.com/office/drawing/2014/main" id="{4533588C-0492-4C22-9D5C-32BA76B063C0}"/>
              </a:ext>
            </a:extLst>
          </p:cNvPr>
          <p:cNvSpPr>
            <a:spLocks noGrp="1"/>
          </p:cNvSpPr>
          <p:nvPr>
            <p:ph type="body" sz="quarter" idx="10"/>
          </p:nvPr>
        </p:nvSpPr>
        <p:spPr>
          <a:xfrm>
            <a:off x="457200" y="939042"/>
            <a:ext cx="8229600" cy="1235982"/>
          </a:xfrm>
        </p:spPr>
        <p:txBody>
          <a:bodyPr/>
          <a:lstStyle/>
          <a:p>
            <a:pPr marL="0" indent="0">
              <a:buNone/>
            </a:pPr>
            <a:r>
              <a:rPr lang="en-US" b="0" dirty="0"/>
              <a:t>Among 2,077 MSM attending community venues in 5 cities who self-collected specimens for STD testing</a:t>
            </a:r>
          </a:p>
        </p:txBody>
      </p:sp>
      <p:sp>
        <p:nvSpPr>
          <p:cNvPr id="8" name="TextBox 7"/>
          <p:cNvSpPr txBox="1"/>
          <p:nvPr/>
        </p:nvSpPr>
        <p:spPr>
          <a:xfrm>
            <a:off x="457200" y="2285566"/>
            <a:ext cx="3988223" cy="1708160"/>
          </a:xfrm>
          <a:prstGeom prst="rect">
            <a:avLst/>
          </a:prstGeom>
          <a:solidFill>
            <a:schemeClr val="accent2"/>
          </a:solidFill>
        </p:spPr>
        <p:txBody>
          <a:bodyPr wrap="square" lIns="0" tIns="91440" rIns="0" bIns="320040" rtlCol="0">
            <a:spAutoFit/>
          </a:bodyPr>
          <a:lstStyle/>
          <a:p>
            <a:pPr algn="ctr"/>
            <a:r>
              <a:rPr lang="en-US" sz="6000" b="1" dirty="0">
                <a:solidFill>
                  <a:schemeClr val="bg2"/>
                </a:solidFill>
                <a:latin typeface="Calibri" panose="020F0502020204030204" pitchFamily="34" charset="0"/>
              </a:rPr>
              <a:t>1</a:t>
            </a:r>
            <a:r>
              <a:rPr lang="en-US" sz="2400" b="1" dirty="0">
                <a:solidFill>
                  <a:schemeClr val="bg2"/>
                </a:solidFill>
                <a:latin typeface="Calibri" panose="020F0502020204030204" pitchFamily="34" charset="0"/>
              </a:rPr>
              <a:t> in </a:t>
            </a:r>
            <a:r>
              <a:rPr lang="en-US" sz="6000" b="1" dirty="0">
                <a:solidFill>
                  <a:schemeClr val="bg2"/>
                </a:solidFill>
                <a:latin typeface="Calibri" panose="020F0502020204030204" pitchFamily="34" charset="0"/>
              </a:rPr>
              <a:t>20</a:t>
            </a:r>
          </a:p>
          <a:p>
            <a:pPr algn="ctr"/>
            <a:r>
              <a:rPr lang="en-US" sz="2400" b="1" dirty="0">
                <a:solidFill>
                  <a:schemeClr val="bg2"/>
                </a:solidFill>
                <a:latin typeface="Calibri" panose="020F0502020204030204" pitchFamily="34" charset="0"/>
              </a:rPr>
              <a:t>had rectal gonorrhea</a:t>
            </a:r>
          </a:p>
        </p:txBody>
      </p:sp>
      <p:sp>
        <p:nvSpPr>
          <p:cNvPr id="9" name="TextBox 8"/>
          <p:cNvSpPr txBox="1"/>
          <p:nvPr/>
        </p:nvSpPr>
        <p:spPr>
          <a:xfrm>
            <a:off x="4698577" y="2285566"/>
            <a:ext cx="3988223" cy="1708160"/>
          </a:xfrm>
          <a:prstGeom prst="rect">
            <a:avLst/>
          </a:prstGeom>
          <a:solidFill>
            <a:schemeClr val="accent5"/>
          </a:solidFill>
        </p:spPr>
        <p:txBody>
          <a:bodyPr wrap="none" lIns="91440" tIns="91440" bIns="365760" rtlCol="0">
            <a:noAutofit/>
          </a:bodyPr>
          <a:lstStyle/>
          <a:p>
            <a:pPr algn="ctr"/>
            <a:r>
              <a:rPr lang="en-US" sz="6000" b="1" dirty="0">
                <a:solidFill>
                  <a:schemeClr val="bg2"/>
                </a:solidFill>
                <a:latin typeface="Calibri" panose="020F0502020204030204" pitchFamily="34" charset="0"/>
              </a:rPr>
              <a:t>1</a:t>
            </a:r>
            <a:r>
              <a:rPr lang="en-US" sz="2400" b="1" dirty="0">
                <a:solidFill>
                  <a:schemeClr val="bg2"/>
                </a:solidFill>
                <a:latin typeface="Calibri" panose="020F0502020204030204" pitchFamily="34" charset="0"/>
              </a:rPr>
              <a:t> in </a:t>
            </a:r>
            <a:r>
              <a:rPr lang="en-US" sz="6000" b="1" dirty="0">
                <a:solidFill>
                  <a:schemeClr val="bg2"/>
                </a:solidFill>
                <a:latin typeface="Calibri" panose="020F0502020204030204" pitchFamily="34" charset="0"/>
              </a:rPr>
              <a:t>20</a:t>
            </a:r>
          </a:p>
          <a:p>
            <a:pPr algn="ctr"/>
            <a:r>
              <a:rPr lang="en-US" sz="2400" b="1" dirty="0">
                <a:solidFill>
                  <a:schemeClr val="bg2"/>
                </a:solidFill>
                <a:latin typeface="Calibri" panose="020F0502020204030204" pitchFamily="34" charset="0"/>
              </a:rPr>
              <a:t>had pharyngeal gonorrhea</a:t>
            </a:r>
          </a:p>
        </p:txBody>
      </p:sp>
      <p:sp>
        <p:nvSpPr>
          <p:cNvPr id="4" name="TextBox 3"/>
          <p:cNvSpPr txBox="1"/>
          <p:nvPr/>
        </p:nvSpPr>
        <p:spPr>
          <a:xfrm>
            <a:off x="0" y="4607386"/>
            <a:ext cx="7097486"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Source: </a:t>
            </a:r>
            <a:r>
              <a:rPr lang="fr-FR" sz="1000" dirty="0">
                <a:solidFill>
                  <a:srgbClr val="000000"/>
                </a:solidFill>
                <a:latin typeface="Calibri" panose="020F0502020204030204" pitchFamily="34" charset="0"/>
              </a:rPr>
              <a:t>National HIV </a:t>
            </a:r>
            <a:r>
              <a:rPr lang="fr-FR" sz="1000" dirty="0" err="1">
                <a:solidFill>
                  <a:srgbClr val="000000"/>
                </a:solidFill>
                <a:latin typeface="Calibri" panose="020F0502020204030204" pitchFamily="34" charset="0"/>
              </a:rPr>
              <a:t>Behavioral</a:t>
            </a:r>
            <a:r>
              <a:rPr lang="fr-FR" sz="1000" dirty="0">
                <a:solidFill>
                  <a:srgbClr val="000000"/>
                </a:solidFill>
                <a:latin typeface="Calibri" panose="020F0502020204030204" pitchFamily="34" charset="0"/>
              </a:rPr>
              <a:t> Surveillance (NHBS); Johnson Jones M et al. MMWR 2019;68(14):321-325</a:t>
            </a:r>
            <a:endParaRPr lang="en-US" sz="1000" dirty="0">
              <a:solidFill>
                <a:srgbClr val="000000"/>
              </a:solidFill>
              <a:latin typeface="Calibri" panose="020F0502020204030204" pitchFamily="34" charset="0"/>
            </a:endParaRPr>
          </a:p>
        </p:txBody>
      </p:sp>
      <p:sp>
        <p:nvSpPr>
          <p:cNvPr id="13" name="Slide Number Placeholder 12">
            <a:extLst>
              <a:ext uri="{FF2B5EF4-FFF2-40B4-BE49-F238E27FC236}">
                <a16:creationId xmlns:a16="http://schemas.microsoft.com/office/drawing/2014/main" id="{5C900473-203E-4DBF-907F-5569FC026674}"/>
              </a:ext>
            </a:extLst>
          </p:cNvPr>
          <p:cNvSpPr>
            <a:spLocks noGrp="1"/>
          </p:cNvSpPr>
          <p:nvPr>
            <p:ph type="sldNum" sz="quarter" idx="11"/>
          </p:nvPr>
        </p:nvSpPr>
        <p:spPr/>
        <p:txBody>
          <a:bodyPr/>
          <a:lstStyle/>
          <a:p>
            <a:fld id="{AA293F89-5976-4576-BE4F-2CBE8D742B3B}" type="slidenum">
              <a:rPr lang="en-US" smtClean="0"/>
              <a:pPr/>
              <a:t>24</a:t>
            </a:fld>
            <a:endParaRPr lang="en-US" dirty="0"/>
          </a:p>
        </p:txBody>
      </p:sp>
    </p:spTree>
    <p:extLst>
      <p:ext uri="{BB962C8B-B14F-4D97-AF65-F5344CB8AC3E}">
        <p14:creationId xmlns:p14="http://schemas.microsoft.com/office/powerpoint/2010/main" val="77065174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754"/>
            <a:ext cx="8229600" cy="857250"/>
          </a:xfrm>
        </p:spPr>
        <p:txBody>
          <a:bodyPr/>
          <a:lstStyle/>
          <a:p>
            <a:r>
              <a:rPr lang="en-US" dirty="0"/>
              <a:t>Cornerstone of GC Prevention and Control Is Rapid Detection and Effective Treatment</a:t>
            </a:r>
          </a:p>
        </p:txBody>
      </p:sp>
      <p:sp>
        <p:nvSpPr>
          <p:cNvPr id="3" name="Text Placeholder 2"/>
          <p:cNvSpPr>
            <a:spLocks noGrp="1"/>
          </p:cNvSpPr>
          <p:nvPr>
            <p:ph type="body" sz="quarter" idx="10"/>
          </p:nvPr>
        </p:nvSpPr>
        <p:spPr>
          <a:xfrm>
            <a:off x="457200" y="1447801"/>
            <a:ext cx="8229600" cy="3052762"/>
          </a:xfrm>
        </p:spPr>
        <p:txBody>
          <a:bodyPr/>
          <a:lstStyle/>
          <a:p>
            <a:r>
              <a:rPr lang="en-US" b="0" dirty="0"/>
              <a:t>Screen correct population at anatomic sites of sexual contact</a:t>
            </a:r>
          </a:p>
          <a:p>
            <a:endParaRPr lang="en-US" sz="1000" b="0" dirty="0"/>
          </a:p>
          <a:p>
            <a:r>
              <a:rPr lang="en-US" b="0" dirty="0"/>
              <a:t>Treat according to CDC guidelines</a:t>
            </a:r>
          </a:p>
          <a:p>
            <a:endParaRPr lang="en-US" sz="1000" b="0" dirty="0"/>
          </a:p>
          <a:p>
            <a:r>
              <a:rPr lang="en-US" b="0" dirty="0"/>
              <a:t>Work with patient and/or health department to ensure recent partners are tested and treated</a:t>
            </a:r>
          </a:p>
          <a:p>
            <a:endParaRPr lang="en-US" b="0" dirty="0"/>
          </a:p>
        </p:txBody>
      </p:sp>
      <p:sp>
        <p:nvSpPr>
          <p:cNvPr id="8" name="Slide Number Placeholder 7">
            <a:extLst>
              <a:ext uri="{FF2B5EF4-FFF2-40B4-BE49-F238E27FC236}">
                <a16:creationId xmlns:a16="http://schemas.microsoft.com/office/drawing/2014/main" id="{3D1C9B88-44F4-49DF-B981-8A9E6A3F7A4F}"/>
              </a:ext>
            </a:extLst>
          </p:cNvPr>
          <p:cNvSpPr>
            <a:spLocks noGrp="1"/>
          </p:cNvSpPr>
          <p:nvPr>
            <p:ph type="sldNum" sz="quarter" idx="11"/>
          </p:nvPr>
        </p:nvSpPr>
        <p:spPr/>
        <p:txBody>
          <a:bodyPr/>
          <a:lstStyle/>
          <a:p>
            <a:fld id="{AA293F89-5976-4576-BE4F-2CBE8D742B3B}" type="slidenum">
              <a:rPr lang="en-US" smtClean="0"/>
              <a:pPr/>
              <a:t>25</a:t>
            </a:fld>
            <a:endParaRPr lang="en-US" dirty="0"/>
          </a:p>
        </p:txBody>
      </p:sp>
    </p:spTree>
    <p:extLst>
      <p:ext uri="{BB962C8B-B14F-4D97-AF65-F5344CB8AC3E}">
        <p14:creationId xmlns:p14="http://schemas.microsoft.com/office/powerpoint/2010/main" val="3516029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754"/>
            <a:ext cx="8229600" cy="857250"/>
          </a:xfrm>
        </p:spPr>
        <p:txBody>
          <a:bodyPr/>
          <a:lstStyle/>
          <a:p>
            <a:r>
              <a:rPr lang="en-US" dirty="0"/>
              <a:t>Cornerstone of GC Prevention and Control Is Rapid Detection and Effective Treatment Cont.</a:t>
            </a:r>
          </a:p>
        </p:txBody>
      </p:sp>
      <p:sp>
        <p:nvSpPr>
          <p:cNvPr id="3" name="Text Placeholder 2"/>
          <p:cNvSpPr>
            <a:spLocks noGrp="1"/>
          </p:cNvSpPr>
          <p:nvPr>
            <p:ph type="body" sz="quarter" idx="10"/>
          </p:nvPr>
        </p:nvSpPr>
        <p:spPr>
          <a:xfrm>
            <a:off x="457200" y="1168004"/>
            <a:ext cx="8511436" cy="3052762"/>
          </a:xfrm>
        </p:spPr>
        <p:txBody>
          <a:bodyPr/>
          <a:lstStyle/>
          <a:p>
            <a:endParaRPr lang="en-US" sz="1000" b="0" dirty="0"/>
          </a:p>
          <a:p>
            <a:r>
              <a:rPr lang="en-US" b="0" dirty="0"/>
              <a:t>Work with patient and/or health department to ensure recent partners are tested and treated</a:t>
            </a:r>
          </a:p>
          <a:p>
            <a:endParaRPr lang="en-US" b="0" dirty="0"/>
          </a:p>
        </p:txBody>
      </p:sp>
      <p:sp>
        <p:nvSpPr>
          <p:cNvPr id="8" name="TextBox 7"/>
          <p:cNvSpPr txBox="1"/>
          <p:nvPr/>
        </p:nvSpPr>
        <p:spPr>
          <a:xfrm>
            <a:off x="1935171" y="2571703"/>
            <a:ext cx="5273658" cy="1938992"/>
          </a:xfrm>
          <a:prstGeom prst="rect">
            <a:avLst/>
          </a:prstGeom>
          <a:solidFill>
            <a:schemeClr val="bg2"/>
          </a:solidFill>
          <a:effectLst>
            <a:outerShdw blurRad="50800" dist="38100" dir="8100000" sx="102000" sy="102000" algn="tr" rotWithShape="0">
              <a:prstClr val="black">
                <a:alpha val="40000"/>
              </a:prstClr>
            </a:outerShdw>
          </a:effectLst>
        </p:spPr>
        <p:txBody>
          <a:bodyPr wrap="square" rtlCol="0">
            <a:spAutoFit/>
          </a:bodyPr>
          <a:lstStyle/>
          <a:p>
            <a:r>
              <a:rPr lang="en-US" sz="2000" b="1" dirty="0">
                <a:solidFill>
                  <a:srgbClr val="000000"/>
                </a:solidFill>
                <a:latin typeface="Calibri" panose="020F0502020204030204" pitchFamily="34" charset="0"/>
              </a:rPr>
              <a:t>Partner Services can be challenging because of </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Limited engagement by patients and clinicians</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Persons with multiple or anonymous partners</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Difficult to reach populations</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Growing case burden</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Declining public health resources</a:t>
            </a:r>
          </a:p>
        </p:txBody>
      </p:sp>
      <p:sp>
        <p:nvSpPr>
          <p:cNvPr id="5" name="Slide Number Placeholder 4">
            <a:extLst>
              <a:ext uri="{FF2B5EF4-FFF2-40B4-BE49-F238E27FC236}">
                <a16:creationId xmlns:a16="http://schemas.microsoft.com/office/drawing/2014/main" id="{6527F4EC-5D0F-433B-BCA3-8F05742438A1}"/>
              </a:ext>
            </a:extLst>
          </p:cNvPr>
          <p:cNvSpPr>
            <a:spLocks noGrp="1"/>
          </p:cNvSpPr>
          <p:nvPr>
            <p:ph type="sldNum" sz="quarter" idx="11"/>
          </p:nvPr>
        </p:nvSpPr>
        <p:spPr/>
        <p:txBody>
          <a:bodyPr/>
          <a:lstStyle/>
          <a:p>
            <a:fld id="{AA293F89-5976-4576-BE4F-2CBE8D742B3B}" type="slidenum">
              <a:rPr lang="en-US" smtClean="0"/>
              <a:pPr/>
              <a:t>26</a:t>
            </a:fld>
            <a:endParaRPr lang="en-US" dirty="0"/>
          </a:p>
        </p:txBody>
      </p:sp>
    </p:spTree>
    <p:extLst>
      <p:ext uri="{BB962C8B-B14F-4D97-AF65-F5344CB8AC3E}">
        <p14:creationId xmlns:p14="http://schemas.microsoft.com/office/powerpoint/2010/main" val="93180510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C5FC4-802F-43A5-BF93-CDC35C2CB2C3}"/>
              </a:ext>
            </a:extLst>
          </p:cNvPr>
          <p:cNvSpPr>
            <a:spLocks noGrp="1"/>
          </p:cNvSpPr>
          <p:nvPr>
            <p:ph type="title"/>
          </p:nvPr>
        </p:nvSpPr>
        <p:spPr>
          <a:xfrm>
            <a:off x="457200" y="205979"/>
            <a:ext cx="8229600" cy="857250"/>
          </a:xfrm>
        </p:spPr>
        <p:txBody>
          <a:bodyPr/>
          <a:lstStyle/>
          <a:p>
            <a:r>
              <a:rPr lang="en-US" dirty="0"/>
              <a:t>Promotion of Behavioral Approaches</a:t>
            </a:r>
          </a:p>
        </p:txBody>
      </p:sp>
      <p:sp>
        <p:nvSpPr>
          <p:cNvPr id="217" name="Freeform: Shape 216" descr="Abstinence icon of underwear with a lock on it.">
            <a:extLst>
              <a:ext uri="{FF2B5EF4-FFF2-40B4-BE49-F238E27FC236}">
                <a16:creationId xmlns:a16="http://schemas.microsoft.com/office/drawing/2014/main" id="{7D776958-CE06-44FE-84EA-B911C0ED9AC2}"/>
              </a:ext>
            </a:extLst>
          </p:cNvPr>
          <p:cNvSpPr/>
          <p:nvPr/>
        </p:nvSpPr>
        <p:spPr>
          <a:xfrm>
            <a:off x="1049124" y="1469927"/>
            <a:ext cx="1920240" cy="1920240"/>
          </a:xfrm>
          <a:custGeom>
            <a:avLst/>
            <a:gdLst>
              <a:gd name="connsiteX0" fmla="*/ 1651779 w 1920240"/>
              <a:gd name="connsiteY0" fmla="*/ 950284 h 1920240"/>
              <a:gd name="connsiteX1" fmla="*/ 1070994 w 1920240"/>
              <a:gd name="connsiteY1" fmla="*/ 1434785 h 1920240"/>
              <a:gd name="connsiteX2" fmla="*/ 1080631 w 1920240"/>
              <a:gd name="connsiteY2" fmla="*/ 1375037 h 1920240"/>
              <a:gd name="connsiteX3" fmla="*/ 1277284 w 1920240"/>
              <a:gd name="connsiteY3" fmla="*/ 1123035 h 1920240"/>
              <a:gd name="connsiteX4" fmla="*/ 1584879 w 1920240"/>
              <a:gd name="connsiteY4" fmla="*/ 958573 h 1920240"/>
              <a:gd name="connsiteX5" fmla="*/ 277468 w 1920240"/>
              <a:gd name="connsiteY5" fmla="*/ 949893 h 1920240"/>
              <a:gd name="connsiteX6" fmla="*/ 347485 w 1920240"/>
              <a:gd name="connsiteY6" fmla="*/ 958569 h 1920240"/>
              <a:gd name="connsiteX7" fmla="*/ 655081 w 1920240"/>
              <a:gd name="connsiteY7" fmla="*/ 1123032 h 1920240"/>
              <a:gd name="connsiteX8" fmla="*/ 851735 w 1920240"/>
              <a:gd name="connsiteY8" fmla="*/ 1375035 h 1920240"/>
              <a:gd name="connsiteX9" fmla="*/ 861783 w 1920240"/>
              <a:gd name="connsiteY9" fmla="*/ 1437338 h 1920240"/>
              <a:gd name="connsiteX10" fmla="*/ 952222 w 1920240"/>
              <a:gd name="connsiteY10" fmla="*/ 941035 h 1920240"/>
              <a:gd name="connsiteX11" fmla="*/ 969110 w 1920240"/>
              <a:gd name="connsiteY11" fmla="*/ 941930 h 1920240"/>
              <a:gd name="connsiteX12" fmla="*/ 975841 w 1920240"/>
              <a:gd name="connsiteY12" fmla="*/ 945955 h 1920240"/>
              <a:gd name="connsiteX13" fmla="*/ 981996 w 1920240"/>
              <a:gd name="connsiteY13" fmla="*/ 950517 h 1920240"/>
              <a:gd name="connsiteX14" fmla="*/ 986561 w 1920240"/>
              <a:gd name="connsiteY14" fmla="*/ 956676 h 1920240"/>
              <a:gd name="connsiteX15" fmla="*/ 991092 w 1920240"/>
              <a:gd name="connsiteY15" fmla="*/ 964251 h 1920240"/>
              <a:gd name="connsiteX16" fmla="*/ 993002 w 1920240"/>
              <a:gd name="connsiteY16" fmla="*/ 971628 h 1920240"/>
              <a:gd name="connsiteX17" fmla="*/ 994228 w 1920240"/>
              <a:gd name="connsiteY17" fmla="*/ 980293 h 1920240"/>
              <a:gd name="connsiteX18" fmla="*/ 993002 w 1920240"/>
              <a:gd name="connsiteY18" fmla="*/ 988952 h 1920240"/>
              <a:gd name="connsiteX19" fmla="*/ 991134 w 1920240"/>
              <a:gd name="connsiteY19" fmla="*/ 996167 h 1920240"/>
              <a:gd name="connsiteX20" fmla="*/ 984498 w 1920240"/>
              <a:gd name="connsiteY20" fmla="*/ 1006691 h 1920240"/>
              <a:gd name="connsiteX21" fmla="*/ 981478 w 1920240"/>
              <a:gd name="connsiteY21" fmla="*/ 1010766 h 1920240"/>
              <a:gd name="connsiteX22" fmla="*/ 966366 w 1920240"/>
              <a:gd name="connsiteY22" fmla="*/ 1020296 h 1920240"/>
              <a:gd name="connsiteX23" fmla="*/ 966366 w 1920240"/>
              <a:gd name="connsiteY23" fmla="*/ 1058131 h 1920240"/>
              <a:gd name="connsiteX24" fmla="*/ 938078 w 1920240"/>
              <a:gd name="connsiteY24" fmla="*/ 1058131 h 1920240"/>
              <a:gd name="connsiteX25" fmla="*/ 938078 w 1920240"/>
              <a:gd name="connsiteY25" fmla="*/ 1020296 h 1920240"/>
              <a:gd name="connsiteX26" fmla="*/ 922966 w 1920240"/>
              <a:gd name="connsiteY26" fmla="*/ 1010766 h 1920240"/>
              <a:gd name="connsiteX27" fmla="*/ 919946 w 1920240"/>
              <a:gd name="connsiteY27" fmla="*/ 1006691 h 1920240"/>
              <a:gd name="connsiteX28" fmla="*/ 913309 w 1920240"/>
              <a:gd name="connsiteY28" fmla="*/ 996167 h 1920240"/>
              <a:gd name="connsiteX29" fmla="*/ 911441 w 1920240"/>
              <a:gd name="connsiteY29" fmla="*/ 988952 h 1920240"/>
              <a:gd name="connsiteX30" fmla="*/ 910216 w 1920240"/>
              <a:gd name="connsiteY30" fmla="*/ 980293 h 1920240"/>
              <a:gd name="connsiteX31" fmla="*/ 911441 w 1920240"/>
              <a:gd name="connsiteY31" fmla="*/ 971628 h 1920240"/>
              <a:gd name="connsiteX32" fmla="*/ 913352 w 1920240"/>
              <a:gd name="connsiteY32" fmla="*/ 964251 h 1920240"/>
              <a:gd name="connsiteX33" fmla="*/ 917882 w 1920240"/>
              <a:gd name="connsiteY33" fmla="*/ 956676 h 1920240"/>
              <a:gd name="connsiteX34" fmla="*/ 922447 w 1920240"/>
              <a:gd name="connsiteY34" fmla="*/ 950517 h 1920240"/>
              <a:gd name="connsiteX35" fmla="*/ 928603 w 1920240"/>
              <a:gd name="connsiteY35" fmla="*/ 945955 h 1920240"/>
              <a:gd name="connsiteX36" fmla="*/ 935333 w 1920240"/>
              <a:gd name="connsiteY36" fmla="*/ 941930 h 1920240"/>
              <a:gd name="connsiteX37" fmla="*/ 890125 w 1920240"/>
              <a:gd name="connsiteY37" fmla="*/ 750884 h 1920240"/>
              <a:gd name="connsiteX38" fmla="*/ 890125 w 1920240"/>
              <a:gd name="connsiteY38" fmla="*/ 777906 h 1920240"/>
              <a:gd name="connsiteX39" fmla="*/ 892319 w 1920240"/>
              <a:gd name="connsiteY39" fmla="*/ 778261 h 1920240"/>
              <a:gd name="connsiteX40" fmla="*/ 894212 w 1920240"/>
              <a:gd name="connsiteY40" fmla="*/ 777933 h 1920240"/>
              <a:gd name="connsiteX41" fmla="*/ 898229 w 1920240"/>
              <a:gd name="connsiteY41" fmla="*/ 779217 h 1920240"/>
              <a:gd name="connsiteX42" fmla="*/ 906303 w 1920240"/>
              <a:gd name="connsiteY42" fmla="*/ 780524 h 1920240"/>
              <a:gd name="connsiteX43" fmla="*/ 910883 w 1920240"/>
              <a:gd name="connsiteY43" fmla="*/ 783264 h 1920240"/>
              <a:gd name="connsiteX44" fmla="*/ 914513 w 1920240"/>
              <a:gd name="connsiteY44" fmla="*/ 784425 h 1920240"/>
              <a:gd name="connsiteX45" fmla="*/ 917598 w 1920240"/>
              <a:gd name="connsiteY45" fmla="*/ 787281 h 1920240"/>
              <a:gd name="connsiteX46" fmla="*/ 922543 w 1920240"/>
              <a:gd name="connsiteY46" fmla="*/ 790241 h 1920240"/>
              <a:gd name="connsiteX47" fmla="*/ 930030 w 1920240"/>
              <a:gd name="connsiteY47" fmla="*/ 798794 h 1920240"/>
              <a:gd name="connsiteX48" fmla="*/ 934394 w 1920240"/>
              <a:gd name="connsiteY48" fmla="*/ 802836 h 1920240"/>
              <a:gd name="connsiteX49" fmla="*/ 935877 w 1920240"/>
              <a:gd name="connsiteY49" fmla="*/ 805475 h 1920240"/>
              <a:gd name="connsiteX50" fmla="*/ 938191 w 1920240"/>
              <a:gd name="connsiteY50" fmla="*/ 808119 h 1920240"/>
              <a:gd name="connsiteX51" fmla="*/ 952588 w 1920240"/>
              <a:gd name="connsiteY51" fmla="*/ 835219 h 1920240"/>
              <a:gd name="connsiteX52" fmla="*/ 966985 w 1920240"/>
              <a:gd name="connsiteY52" fmla="*/ 808119 h 1920240"/>
              <a:gd name="connsiteX53" fmla="*/ 969299 w 1920240"/>
              <a:gd name="connsiteY53" fmla="*/ 805475 h 1920240"/>
              <a:gd name="connsiteX54" fmla="*/ 970782 w 1920240"/>
              <a:gd name="connsiteY54" fmla="*/ 802836 h 1920240"/>
              <a:gd name="connsiteX55" fmla="*/ 975146 w 1920240"/>
              <a:gd name="connsiteY55" fmla="*/ 798794 h 1920240"/>
              <a:gd name="connsiteX56" fmla="*/ 982633 w 1920240"/>
              <a:gd name="connsiteY56" fmla="*/ 790241 h 1920240"/>
              <a:gd name="connsiteX57" fmla="*/ 987578 w 1920240"/>
              <a:gd name="connsiteY57" fmla="*/ 787281 h 1920240"/>
              <a:gd name="connsiteX58" fmla="*/ 990663 w 1920240"/>
              <a:gd name="connsiteY58" fmla="*/ 784425 h 1920240"/>
              <a:gd name="connsiteX59" fmla="*/ 994293 w 1920240"/>
              <a:gd name="connsiteY59" fmla="*/ 783264 h 1920240"/>
              <a:gd name="connsiteX60" fmla="*/ 998873 w 1920240"/>
              <a:gd name="connsiteY60" fmla="*/ 780524 h 1920240"/>
              <a:gd name="connsiteX61" fmla="*/ 1006947 w 1920240"/>
              <a:gd name="connsiteY61" fmla="*/ 779217 h 1920240"/>
              <a:gd name="connsiteX62" fmla="*/ 1010964 w 1920240"/>
              <a:gd name="connsiteY62" fmla="*/ 777933 h 1920240"/>
              <a:gd name="connsiteX63" fmla="*/ 1012857 w 1920240"/>
              <a:gd name="connsiteY63" fmla="*/ 778261 h 1920240"/>
              <a:gd name="connsiteX64" fmla="*/ 1015051 w 1920240"/>
              <a:gd name="connsiteY64" fmla="*/ 777906 h 1920240"/>
              <a:gd name="connsiteX65" fmla="*/ 1015051 w 1920240"/>
              <a:gd name="connsiteY65" fmla="*/ 751002 h 1920240"/>
              <a:gd name="connsiteX66" fmla="*/ 955645 w 1920240"/>
              <a:gd name="connsiteY66" fmla="*/ 752144 h 1920240"/>
              <a:gd name="connsiteX67" fmla="*/ 256866 w 1920240"/>
              <a:gd name="connsiteY67" fmla="*/ 701671 h 1920240"/>
              <a:gd name="connsiteX68" fmla="*/ 256866 w 1920240"/>
              <a:gd name="connsiteY68" fmla="*/ 949066 h 1920240"/>
              <a:gd name="connsiteX69" fmla="*/ 260925 w 1920240"/>
              <a:gd name="connsiteY69" fmla="*/ 947843 h 1920240"/>
              <a:gd name="connsiteX70" fmla="*/ 262305 w 1920240"/>
              <a:gd name="connsiteY70" fmla="*/ 948015 h 1920240"/>
              <a:gd name="connsiteX71" fmla="*/ 861633 w 1920240"/>
              <a:gd name="connsiteY71" fmla="*/ 1447985 h 1920240"/>
              <a:gd name="connsiteX72" fmla="*/ 861592 w 1920240"/>
              <a:gd name="connsiteY72" fmla="*/ 1448070 h 1920240"/>
              <a:gd name="connsiteX73" fmla="*/ 862385 w 1920240"/>
              <a:gd name="connsiteY73" fmla="*/ 1448772 h 1920240"/>
              <a:gd name="connsiteX74" fmla="*/ 1067094 w 1920240"/>
              <a:gd name="connsiteY74" fmla="*/ 1448771 h 1920240"/>
              <a:gd name="connsiteX75" fmla="*/ 1069896 w 1920240"/>
              <a:gd name="connsiteY75" fmla="*/ 1446301 h 1920240"/>
              <a:gd name="connsiteX76" fmla="*/ 1069742 w 1920240"/>
              <a:gd name="connsiteY76" fmla="*/ 1445990 h 1920240"/>
              <a:gd name="connsiteX77" fmla="*/ 1070407 w 1920240"/>
              <a:gd name="connsiteY77" fmla="*/ 1446047 h 1920240"/>
              <a:gd name="connsiteX78" fmla="*/ 1663374 w 1920240"/>
              <a:gd name="connsiteY78" fmla="*/ 951383 h 1920240"/>
              <a:gd name="connsiteX79" fmla="*/ 1663374 w 1920240"/>
              <a:gd name="connsiteY79" fmla="*/ 701671 h 1920240"/>
              <a:gd name="connsiteX80" fmla="*/ 1620979 w 1920240"/>
              <a:gd name="connsiteY80" fmla="*/ 701671 h 1920240"/>
              <a:gd name="connsiteX81" fmla="*/ 1548083 w 1920240"/>
              <a:gd name="connsiteY81" fmla="*/ 715306 h 1920240"/>
              <a:gd name="connsiteX82" fmla="*/ 1283072 w 1920240"/>
              <a:gd name="connsiteY82" fmla="*/ 742882 h 1920240"/>
              <a:gd name="connsiteX83" fmla="*/ 1133150 w 1920240"/>
              <a:gd name="connsiteY83" fmla="*/ 750065 h 1920240"/>
              <a:gd name="connsiteX84" fmla="*/ 1133151 w 1920240"/>
              <a:gd name="connsiteY84" fmla="*/ 810440 h 1920240"/>
              <a:gd name="connsiteX85" fmla="*/ 1142260 w 1920240"/>
              <a:gd name="connsiteY85" fmla="*/ 816992 h 1920240"/>
              <a:gd name="connsiteX86" fmla="*/ 1149118 w 1920240"/>
              <a:gd name="connsiteY86" fmla="*/ 820576 h 1920240"/>
              <a:gd name="connsiteX87" fmla="*/ 1154230 w 1920240"/>
              <a:gd name="connsiteY87" fmla="*/ 825603 h 1920240"/>
              <a:gd name="connsiteX88" fmla="*/ 1161667 w 1920240"/>
              <a:gd name="connsiteY88" fmla="*/ 830954 h 1920240"/>
              <a:gd name="connsiteX89" fmla="*/ 1171319 w 1920240"/>
              <a:gd name="connsiteY89" fmla="*/ 842412 h 1920240"/>
              <a:gd name="connsiteX90" fmla="*/ 1177986 w 1920240"/>
              <a:gd name="connsiteY90" fmla="*/ 848971 h 1920240"/>
              <a:gd name="connsiteX91" fmla="*/ 1180208 w 1920240"/>
              <a:gd name="connsiteY91" fmla="*/ 852964 h 1920240"/>
              <a:gd name="connsiteX92" fmla="*/ 1184166 w 1920240"/>
              <a:gd name="connsiteY92" fmla="*/ 857663 h 1920240"/>
              <a:gd name="connsiteX93" fmla="*/ 1192836 w 1920240"/>
              <a:gd name="connsiteY93" fmla="*/ 875677 h 1920240"/>
              <a:gd name="connsiteX94" fmla="*/ 1197231 w 1920240"/>
              <a:gd name="connsiteY94" fmla="*/ 883584 h 1920240"/>
              <a:gd name="connsiteX95" fmla="*/ 1197608 w 1920240"/>
              <a:gd name="connsiteY95" fmla="*/ 885591 h 1920240"/>
              <a:gd name="connsiteX96" fmla="*/ 1198927 w 1920240"/>
              <a:gd name="connsiteY96" fmla="*/ 888330 h 1920240"/>
              <a:gd name="connsiteX97" fmla="*/ 1204229 w 1920240"/>
              <a:gd name="connsiteY97" fmla="*/ 920720 h 1920240"/>
              <a:gd name="connsiteX98" fmla="*/ 1204204 w 1920240"/>
              <a:gd name="connsiteY98" fmla="*/ 920845 h 1920240"/>
              <a:gd name="connsiteX99" fmla="*/ 1204230 w 1920240"/>
              <a:gd name="connsiteY99" fmla="*/ 920978 h 1920240"/>
              <a:gd name="connsiteX100" fmla="*/ 952222 w 1920240"/>
              <a:gd name="connsiteY100" fmla="*/ 1230278 h 1920240"/>
              <a:gd name="connsiteX101" fmla="*/ 700214 w 1920240"/>
              <a:gd name="connsiteY101" fmla="*/ 920978 h 1920240"/>
              <a:gd name="connsiteX102" fmla="*/ 700241 w 1920240"/>
              <a:gd name="connsiteY102" fmla="*/ 920845 h 1920240"/>
              <a:gd name="connsiteX103" fmla="*/ 700216 w 1920240"/>
              <a:gd name="connsiteY103" fmla="*/ 920719 h 1920240"/>
              <a:gd name="connsiteX104" fmla="*/ 705518 w 1920240"/>
              <a:gd name="connsiteY104" fmla="*/ 888331 h 1920240"/>
              <a:gd name="connsiteX105" fmla="*/ 706836 w 1920240"/>
              <a:gd name="connsiteY105" fmla="*/ 885591 h 1920240"/>
              <a:gd name="connsiteX106" fmla="*/ 707212 w 1920240"/>
              <a:gd name="connsiteY106" fmla="*/ 883584 h 1920240"/>
              <a:gd name="connsiteX107" fmla="*/ 711610 w 1920240"/>
              <a:gd name="connsiteY107" fmla="*/ 875676 h 1920240"/>
              <a:gd name="connsiteX108" fmla="*/ 720279 w 1920240"/>
              <a:gd name="connsiteY108" fmla="*/ 857664 h 1920240"/>
              <a:gd name="connsiteX109" fmla="*/ 724238 w 1920240"/>
              <a:gd name="connsiteY109" fmla="*/ 852964 h 1920240"/>
              <a:gd name="connsiteX110" fmla="*/ 726458 w 1920240"/>
              <a:gd name="connsiteY110" fmla="*/ 848971 h 1920240"/>
              <a:gd name="connsiteX111" fmla="*/ 733125 w 1920240"/>
              <a:gd name="connsiteY111" fmla="*/ 842412 h 1920240"/>
              <a:gd name="connsiteX112" fmla="*/ 742778 w 1920240"/>
              <a:gd name="connsiteY112" fmla="*/ 830954 h 1920240"/>
              <a:gd name="connsiteX113" fmla="*/ 750216 w 1920240"/>
              <a:gd name="connsiteY113" fmla="*/ 825604 h 1920240"/>
              <a:gd name="connsiteX114" fmla="*/ 755327 w 1920240"/>
              <a:gd name="connsiteY114" fmla="*/ 820577 h 1920240"/>
              <a:gd name="connsiteX115" fmla="*/ 762184 w 1920240"/>
              <a:gd name="connsiteY115" fmla="*/ 816993 h 1920240"/>
              <a:gd name="connsiteX116" fmla="*/ 771294 w 1920240"/>
              <a:gd name="connsiteY116" fmla="*/ 810439 h 1920240"/>
              <a:gd name="connsiteX117" fmla="*/ 771295 w 1920240"/>
              <a:gd name="connsiteY117" fmla="*/ 749459 h 1920240"/>
              <a:gd name="connsiteX118" fmla="*/ 634024 w 1920240"/>
              <a:gd name="connsiteY118" fmla="*/ 742882 h 1920240"/>
              <a:gd name="connsiteX119" fmla="*/ 369013 w 1920240"/>
              <a:gd name="connsiteY119" fmla="*/ 715306 h 1920240"/>
              <a:gd name="connsiteX120" fmla="*/ 296116 w 1920240"/>
              <a:gd name="connsiteY120" fmla="*/ 701671 h 1920240"/>
              <a:gd name="connsiteX121" fmla="*/ 952222 w 1920240"/>
              <a:gd name="connsiteY121" fmla="*/ 633819 h 1920240"/>
              <a:gd name="connsiteX122" fmla="*/ 1058300 w 1920240"/>
              <a:gd name="connsiteY122" fmla="*/ 739897 h 1920240"/>
              <a:gd name="connsiteX123" fmla="*/ 1058300 w 1920240"/>
              <a:gd name="connsiteY123" fmla="*/ 768185 h 1920240"/>
              <a:gd name="connsiteX124" fmla="*/ 1058300 w 1920240"/>
              <a:gd name="connsiteY124" fmla="*/ 813515 h 1920240"/>
              <a:gd name="connsiteX125" fmla="*/ 1054574 w 1920240"/>
              <a:gd name="connsiteY125" fmla="*/ 814003 h 1920240"/>
              <a:gd name="connsiteX126" fmla="*/ 1051360 w 1920240"/>
              <a:gd name="connsiteY126" fmla="*/ 813551 h 1920240"/>
              <a:gd name="connsiteX127" fmla="*/ 1044539 w 1920240"/>
              <a:gd name="connsiteY127" fmla="*/ 815317 h 1920240"/>
              <a:gd name="connsiteX128" fmla="*/ 1030825 w 1920240"/>
              <a:gd name="connsiteY128" fmla="*/ 817113 h 1920240"/>
              <a:gd name="connsiteX129" fmla="*/ 1023047 w 1920240"/>
              <a:gd name="connsiteY129" fmla="*/ 820880 h 1920240"/>
              <a:gd name="connsiteX130" fmla="*/ 1016883 w 1920240"/>
              <a:gd name="connsiteY130" fmla="*/ 822476 h 1920240"/>
              <a:gd name="connsiteX131" fmla="*/ 1011644 w 1920240"/>
              <a:gd name="connsiteY131" fmla="*/ 826402 h 1920240"/>
              <a:gd name="connsiteX132" fmla="*/ 1003244 w 1920240"/>
              <a:gd name="connsiteY132" fmla="*/ 830471 h 1920240"/>
              <a:gd name="connsiteX133" fmla="*/ 990531 w 1920240"/>
              <a:gd name="connsiteY133" fmla="*/ 842228 h 1920240"/>
              <a:gd name="connsiteX134" fmla="*/ 983119 w 1920240"/>
              <a:gd name="connsiteY134" fmla="*/ 847783 h 1920240"/>
              <a:gd name="connsiteX135" fmla="*/ 980601 w 1920240"/>
              <a:gd name="connsiteY135" fmla="*/ 851411 h 1920240"/>
              <a:gd name="connsiteX136" fmla="*/ 976672 w 1920240"/>
              <a:gd name="connsiteY136" fmla="*/ 855045 h 1920240"/>
              <a:gd name="connsiteX137" fmla="*/ 952222 w 1920240"/>
              <a:gd name="connsiteY137" fmla="*/ 892296 h 1920240"/>
              <a:gd name="connsiteX138" fmla="*/ 927772 w 1920240"/>
              <a:gd name="connsiteY138" fmla="*/ 855045 h 1920240"/>
              <a:gd name="connsiteX139" fmla="*/ 923842 w 1920240"/>
              <a:gd name="connsiteY139" fmla="*/ 851411 h 1920240"/>
              <a:gd name="connsiteX140" fmla="*/ 921324 w 1920240"/>
              <a:gd name="connsiteY140" fmla="*/ 847783 h 1920240"/>
              <a:gd name="connsiteX141" fmla="*/ 913912 w 1920240"/>
              <a:gd name="connsiteY141" fmla="*/ 842228 h 1920240"/>
              <a:gd name="connsiteX142" fmla="*/ 901198 w 1920240"/>
              <a:gd name="connsiteY142" fmla="*/ 830471 h 1920240"/>
              <a:gd name="connsiteX143" fmla="*/ 892800 w 1920240"/>
              <a:gd name="connsiteY143" fmla="*/ 826402 h 1920240"/>
              <a:gd name="connsiteX144" fmla="*/ 887561 w 1920240"/>
              <a:gd name="connsiteY144" fmla="*/ 822476 h 1920240"/>
              <a:gd name="connsiteX145" fmla="*/ 881396 w 1920240"/>
              <a:gd name="connsiteY145" fmla="*/ 820880 h 1920240"/>
              <a:gd name="connsiteX146" fmla="*/ 873618 w 1920240"/>
              <a:gd name="connsiteY146" fmla="*/ 817113 h 1920240"/>
              <a:gd name="connsiteX147" fmla="*/ 859905 w 1920240"/>
              <a:gd name="connsiteY147" fmla="*/ 815317 h 1920240"/>
              <a:gd name="connsiteX148" fmla="*/ 853084 w 1920240"/>
              <a:gd name="connsiteY148" fmla="*/ 813551 h 1920240"/>
              <a:gd name="connsiteX149" fmla="*/ 849870 w 1920240"/>
              <a:gd name="connsiteY149" fmla="*/ 814003 h 1920240"/>
              <a:gd name="connsiteX150" fmla="*/ 846143 w 1920240"/>
              <a:gd name="connsiteY150" fmla="*/ 813515 h 1920240"/>
              <a:gd name="connsiteX151" fmla="*/ 846143 w 1920240"/>
              <a:gd name="connsiteY151" fmla="*/ 768185 h 1920240"/>
              <a:gd name="connsiteX152" fmla="*/ 846143 w 1920240"/>
              <a:gd name="connsiteY152" fmla="*/ 739897 h 1920240"/>
              <a:gd name="connsiteX153" fmla="*/ 952222 w 1920240"/>
              <a:gd name="connsiteY153" fmla="*/ 633819 h 1920240"/>
              <a:gd name="connsiteX154" fmla="*/ 952222 w 1920240"/>
              <a:gd name="connsiteY154" fmla="*/ 591388 h 1920240"/>
              <a:gd name="connsiteX155" fmla="*/ 803713 w 1920240"/>
              <a:gd name="connsiteY155" fmla="*/ 739897 h 1920240"/>
              <a:gd name="connsiteX156" fmla="*/ 803713 w 1920240"/>
              <a:gd name="connsiteY156" fmla="*/ 768185 h 1920240"/>
              <a:gd name="connsiteX157" fmla="*/ 803713 w 1920240"/>
              <a:gd name="connsiteY157" fmla="*/ 825254 h 1920240"/>
              <a:gd name="connsiteX158" fmla="*/ 796235 w 1920240"/>
              <a:gd name="connsiteY158" fmla="*/ 830633 h 1920240"/>
              <a:gd name="connsiteX159" fmla="*/ 790606 w 1920240"/>
              <a:gd name="connsiteY159" fmla="*/ 833575 h 1920240"/>
              <a:gd name="connsiteX160" fmla="*/ 786410 w 1920240"/>
              <a:gd name="connsiteY160" fmla="*/ 837702 h 1920240"/>
              <a:gd name="connsiteX161" fmla="*/ 780306 w 1920240"/>
              <a:gd name="connsiteY161" fmla="*/ 842094 h 1920240"/>
              <a:gd name="connsiteX162" fmla="*/ 772383 w 1920240"/>
              <a:gd name="connsiteY162" fmla="*/ 851499 h 1920240"/>
              <a:gd name="connsiteX163" fmla="*/ 766910 w 1920240"/>
              <a:gd name="connsiteY163" fmla="*/ 856883 h 1920240"/>
              <a:gd name="connsiteX164" fmla="*/ 765087 w 1920240"/>
              <a:gd name="connsiteY164" fmla="*/ 860160 h 1920240"/>
              <a:gd name="connsiteX165" fmla="*/ 761838 w 1920240"/>
              <a:gd name="connsiteY165" fmla="*/ 864018 h 1920240"/>
              <a:gd name="connsiteX166" fmla="*/ 754722 w 1920240"/>
              <a:gd name="connsiteY166" fmla="*/ 878802 h 1920240"/>
              <a:gd name="connsiteX167" fmla="*/ 751113 w 1920240"/>
              <a:gd name="connsiteY167" fmla="*/ 885293 h 1920240"/>
              <a:gd name="connsiteX168" fmla="*/ 750804 w 1920240"/>
              <a:gd name="connsiteY168" fmla="*/ 886940 h 1920240"/>
              <a:gd name="connsiteX169" fmla="*/ 749723 w 1920240"/>
              <a:gd name="connsiteY169" fmla="*/ 889190 h 1920240"/>
              <a:gd name="connsiteX170" fmla="*/ 745370 w 1920240"/>
              <a:gd name="connsiteY170" fmla="*/ 915775 h 1920240"/>
              <a:gd name="connsiteX171" fmla="*/ 745390 w 1920240"/>
              <a:gd name="connsiteY171" fmla="*/ 915878 h 1920240"/>
              <a:gd name="connsiteX172" fmla="*/ 745369 w 1920240"/>
              <a:gd name="connsiteY172" fmla="*/ 915987 h 1920240"/>
              <a:gd name="connsiteX173" fmla="*/ 952222 w 1920240"/>
              <a:gd name="connsiteY173" fmla="*/ 1169866 h 1920240"/>
              <a:gd name="connsiteX174" fmla="*/ 1159074 w 1920240"/>
              <a:gd name="connsiteY174" fmla="*/ 915987 h 1920240"/>
              <a:gd name="connsiteX175" fmla="*/ 1159054 w 1920240"/>
              <a:gd name="connsiteY175" fmla="*/ 915878 h 1920240"/>
              <a:gd name="connsiteX176" fmla="*/ 1159073 w 1920240"/>
              <a:gd name="connsiteY176" fmla="*/ 915775 h 1920240"/>
              <a:gd name="connsiteX177" fmla="*/ 1154722 w 1920240"/>
              <a:gd name="connsiteY177" fmla="*/ 889190 h 1920240"/>
              <a:gd name="connsiteX178" fmla="*/ 1153639 w 1920240"/>
              <a:gd name="connsiteY178" fmla="*/ 886940 h 1920240"/>
              <a:gd name="connsiteX179" fmla="*/ 1153330 w 1920240"/>
              <a:gd name="connsiteY179" fmla="*/ 885293 h 1920240"/>
              <a:gd name="connsiteX180" fmla="*/ 1149722 w 1920240"/>
              <a:gd name="connsiteY180" fmla="*/ 878803 h 1920240"/>
              <a:gd name="connsiteX181" fmla="*/ 1142606 w 1920240"/>
              <a:gd name="connsiteY181" fmla="*/ 864018 h 1920240"/>
              <a:gd name="connsiteX182" fmla="*/ 1139357 w 1920240"/>
              <a:gd name="connsiteY182" fmla="*/ 860160 h 1920240"/>
              <a:gd name="connsiteX183" fmla="*/ 1137534 w 1920240"/>
              <a:gd name="connsiteY183" fmla="*/ 856883 h 1920240"/>
              <a:gd name="connsiteX184" fmla="*/ 1132061 w 1920240"/>
              <a:gd name="connsiteY184" fmla="*/ 851499 h 1920240"/>
              <a:gd name="connsiteX185" fmla="*/ 1124138 w 1920240"/>
              <a:gd name="connsiteY185" fmla="*/ 842094 h 1920240"/>
              <a:gd name="connsiteX186" fmla="*/ 1118033 w 1920240"/>
              <a:gd name="connsiteY186" fmla="*/ 837702 h 1920240"/>
              <a:gd name="connsiteX187" fmla="*/ 1113837 w 1920240"/>
              <a:gd name="connsiteY187" fmla="*/ 833575 h 1920240"/>
              <a:gd name="connsiteX188" fmla="*/ 1108208 w 1920240"/>
              <a:gd name="connsiteY188" fmla="*/ 830633 h 1920240"/>
              <a:gd name="connsiteX189" fmla="*/ 1100731 w 1920240"/>
              <a:gd name="connsiteY189" fmla="*/ 825254 h 1920240"/>
              <a:gd name="connsiteX190" fmla="*/ 1100731 w 1920240"/>
              <a:gd name="connsiteY190" fmla="*/ 768185 h 1920240"/>
              <a:gd name="connsiteX191" fmla="*/ 1100731 w 1920240"/>
              <a:gd name="connsiteY191" fmla="*/ 739897 h 1920240"/>
              <a:gd name="connsiteX192" fmla="*/ 952222 w 1920240"/>
              <a:gd name="connsiteY192" fmla="*/ 591388 h 1920240"/>
              <a:gd name="connsiteX193" fmla="*/ 960120 w 1920240"/>
              <a:gd name="connsiteY193" fmla="*/ 0 h 1920240"/>
              <a:gd name="connsiteX194" fmla="*/ 1920240 w 1920240"/>
              <a:gd name="connsiteY194" fmla="*/ 960120 h 1920240"/>
              <a:gd name="connsiteX195" fmla="*/ 960120 w 1920240"/>
              <a:gd name="connsiteY195" fmla="*/ 1920240 h 1920240"/>
              <a:gd name="connsiteX196" fmla="*/ 0 w 1920240"/>
              <a:gd name="connsiteY196" fmla="*/ 960120 h 1920240"/>
              <a:gd name="connsiteX197" fmla="*/ 960120 w 1920240"/>
              <a:gd name="connsiteY197" fmla="*/ 0 h 1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20240" h="1920240">
                <a:moveTo>
                  <a:pt x="1651779" y="950284"/>
                </a:moveTo>
                <a:lnTo>
                  <a:pt x="1070994" y="1434785"/>
                </a:lnTo>
                <a:lnTo>
                  <a:pt x="1080631" y="1375037"/>
                </a:lnTo>
                <a:cubicBezTo>
                  <a:pt x="1106681" y="1298810"/>
                  <a:pt x="1175781" y="1206868"/>
                  <a:pt x="1277284" y="1123035"/>
                </a:cubicBezTo>
                <a:cubicBezTo>
                  <a:pt x="1378788" y="1039203"/>
                  <a:pt x="1491075" y="981337"/>
                  <a:pt x="1584879" y="958573"/>
                </a:cubicBezTo>
                <a:close/>
                <a:moveTo>
                  <a:pt x="277468" y="949893"/>
                </a:moveTo>
                <a:lnTo>
                  <a:pt x="347485" y="958569"/>
                </a:lnTo>
                <a:cubicBezTo>
                  <a:pt x="441291" y="981332"/>
                  <a:pt x="553578" y="1039198"/>
                  <a:pt x="655081" y="1123032"/>
                </a:cubicBezTo>
                <a:cubicBezTo>
                  <a:pt x="756584" y="1206865"/>
                  <a:pt x="825683" y="1298807"/>
                  <a:pt x="851735" y="1375035"/>
                </a:cubicBezTo>
                <a:lnTo>
                  <a:pt x="861783" y="1437338"/>
                </a:lnTo>
                <a:close/>
                <a:moveTo>
                  <a:pt x="952222" y="941035"/>
                </a:moveTo>
                <a:lnTo>
                  <a:pt x="969110" y="941930"/>
                </a:lnTo>
                <a:lnTo>
                  <a:pt x="975841" y="945955"/>
                </a:lnTo>
                <a:lnTo>
                  <a:pt x="981996" y="950517"/>
                </a:lnTo>
                <a:lnTo>
                  <a:pt x="986561" y="956676"/>
                </a:lnTo>
                <a:lnTo>
                  <a:pt x="991092" y="964251"/>
                </a:lnTo>
                <a:lnTo>
                  <a:pt x="993002" y="971628"/>
                </a:lnTo>
                <a:lnTo>
                  <a:pt x="994228" y="980293"/>
                </a:lnTo>
                <a:lnTo>
                  <a:pt x="993002" y="988952"/>
                </a:lnTo>
                <a:lnTo>
                  <a:pt x="991134" y="996167"/>
                </a:lnTo>
                <a:lnTo>
                  <a:pt x="984498" y="1006691"/>
                </a:lnTo>
                <a:lnTo>
                  <a:pt x="981478" y="1010766"/>
                </a:lnTo>
                <a:lnTo>
                  <a:pt x="966366" y="1020296"/>
                </a:lnTo>
                <a:lnTo>
                  <a:pt x="966366" y="1058131"/>
                </a:lnTo>
                <a:lnTo>
                  <a:pt x="938078" y="1058131"/>
                </a:lnTo>
                <a:lnTo>
                  <a:pt x="938078" y="1020296"/>
                </a:lnTo>
                <a:lnTo>
                  <a:pt x="922966" y="1010766"/>
                </a:lnTo>
                <a:lnTo>
                  <a:pt x="919946" y="1006691"/>
                </a:lnTo>
                <a:lnTo>
                  <a:pt x="913309" y="996167"/>
                </a:lnTo>
                <a:lnTo>
                  <a:pt x="911441" y="988952"/>
                </a:lnTo>
                <a:lnTo>
                  <a:pt x="910216" y="980293"/>
                </a:lnTo>
                <a:lnTo>
                  <a:pt x="911441" y="971628"/>
                </a:lnTo>
                <a:lnTo>
                  <a:pt x="913352" y="964251"/>
                </a:lnTo>
                <a:lnTo>
                  <a:pt x="917882" y="956676"/>
                </a:lnTo>
                <a:lnTo>
                  <a:pt x="922447" y="950517"/>
                </a:lnTo>
                <a:lnTo>
                  <a:pt x="928603" y="945955"/>
                </a:lnTo>
                <a:lnTo>
                  <a:pt x="935333" y="941930"/>
                </a:lnTo>
                <a:close/>
                <a:moveTo>
                  <a:pt x="890125" y="750884"/>
                </a:moveTo>
                <a:lnTo>
                  <a:pt x="890125" y="777906"/>
                </a:lnTo>
                <a:lnTo>
                  <a:pt x="892319" y="778261"/>
                </a:lnTo>
                <a:lnTo>
                  <a:pt x="894212" y="777933"/>
                </a:lnTo>
                <a:lnTo>
                  <a:pt x="898229" y="779217"/>
                </a:lnTo>
                <a:lnTo>
                  <a:pt x="906303" y="780524"/>
                </a:lnTo>
                <a:lnTo>
                  <a:pt x="910883" y="783264"/>
                </a:lnTo>
                <a:lnTo>
                  <a:pt x="914513" y="784425"/>
                </a:lnTo>
                <a:lnTo>
                  <a:pt x="917598" y="787281"/>
                </a:lnTo>
                <a:lnTo>
                  <a:pt x="922543" y="790241"/>
                </a:lnTo>
                <a:lnTo>
                  <a:pt x="930030" y="798794"/>
                </a:lnTo>
                <a:lnTo>
                  <a:pt x="934394" y="802836"/>
                </a:lnTo>
                <a:lnTo>
                  <a:pt x="935877" y="805475"/>
                </a:lnTo>
                <a:lnTo>
                  <a:pt x="938191" y="808119"/>
                </a:lnTo>
                <a:cubicBezTo>
                  <a:pt x="943234" y="815556"/>
                  <a:pt x="948070" y="824531"/>
                  <a:pt x="952588" y="835219"/>
                </a:cubicBezTo>
                <a:cubicBezTo>
                  <a:pt x="957106" y="824531"/>
                  <a:pt x="961942" y="815556"/>
                  <a:pt x="966985" y="808119"/>
                </a:cubicBezTo>
                <a:lnTo>
                  <a:pt x="969299" y="805475"/>
                </a:lnTo>
                <a:lnTo>
                  <a:pt x="970782" y="802836"/>
                </a:lnTo>
                <a:lnTo>
                  <a:pt x="975146" y="798794"/>
                </a:lnTo>
                <a:lnTo>
                  <a:pt x="982633" y="790241"/>
                </a:lnTo>
                <a:lnTo>
                  <a:pt x="987578" y="787281"/>
                </a:lnTo>
                <a:lnTo>
                  <a:pt x="990663" y="784425"/>
                </a:lnTo>
                <a:lnTo>
                  <a:pt x="994293" y="783264"/>
                </a:lnTo>
                <a:lnTo>
                  <a:pt x="998873" y="780524"/>
                </a:lnTo>
                <a:lnTo>
                  <a:pt x="1006947" y="779217"/>
                </a:lnTo>
                <a:lnTo>
                  <a:pt x="1010964" y="777933"/>
                </a:lnTo>
                <a:lnTo>
                  <a:pt x="1012857" y="778261"/>
                </a:lnTo>
                <a:lnTo>
                  <a:pt x="1015051" y="777906"/>
                </a:lnTo>
                <a:lnTo>
                  <a:pt x="1015051" y="751002"/>
                </a:lnTo>
                <a:lnTo>
                  <a:pt x="955645" y="752144"/>
                </a:lnTo>
                <a:close/>
                <a:moveTo>
                  <a:pt x="256866" y="701671"/>
                </a:moveTo>
                <a:lnTo>
                  <a:pt x="256866" y="949066"/>
                </a:lnTo>
                <a:lnTo>
                  <a:pt x="260925" y="947843"/>
                </a:lnTo>
                <a:lnTo>
                  <a:pt x="262305" y="948015"/>
                </a:lnTo>
                <a:lnTo>
                  <a:pt x="861633" y="1447985"/>
                </a:lnTo>
                <a:lnTo>
                  <a:pt x="861592" y="1448070"/>
                </a:lnTo>
                <a:lnTo>
                  <a:pt x="862385" y="1448772"/>
                </a:lnTo>
                <a:lnTo>
                  <a:pt x="1067094" y="1448771"/>
                </a:lnTo>
                <a:lnTo>
                  <a:pt x="1069896" y="1446301"/>
                </a:lnTo>
                <a:lnTo>
                  <a:pt x="1069742" y="1445990"/>
                </a:lnTo>
                <a:lnTo>
                  <a:pt x="1070407" y="1446047"/>
                </a:lnTo>
                <a:lnTo>
                  <a:pt x="1663374" y="951383"/>
                </a:lnTo>
                <a:lnTo>
                  <a:pt x="1663374" y="701671"/>
                </a:lnTo>
                <a:lnTo>
                  <a:pt x="1620979" y="701671"/>
                </a:lnTo>
                <a:lnTo>
                  <a:pt x="1548083" y="715306"/>
                </a:lnTo>
                <a:cubicBezTo>
                  <a:pt x="1472646" y="726949"/>
                  <a:pt x="1382819" y="736372"/>
                  <a:pt x="1283072" y="742882"/>
                </a:cubicBezTo>
                <a:lnTo>
                  <a:pt x="1133150" y="750065"/>
                </a:lnTo>
                <a:lnTo>
                  <a:pt x="1133151" y="810440"/>
                </a:lnTo>
                <a:lnTo>
                  <a:pt x="1142260" y="816992"/>
                </a:lnTo>
                <a:lnTo>
                  <a:pt x="1149118" y="820576"/>
                </a:lnTo>
                <a:lnTo>
                  <a:pt x="1154230" y="825603"/>
                </a:lnTo>
                <a:lnTo>
                  <a:pt x="1161667" y="830954"/>
                </a:lnTo>
                <a:lnTo>
                  <a:pt x="1171319" y="842412"/>
                </a:lnTo>
                <a:lnTo>
                  <a:pt x="1177986" y="848971"/>
                </a:lnTo>
                <a:lnTo>
                  <a:pt x="1180208" y="852964"/>
                </a:lnTo>
                <a:lnTo>
                  <a:pt x="1184166" y="857663"/>
                </a:lnTo>
                <a:lnTo>
                  <a:pt x="1192836" y="875677"/>
                </a:lnTo>
                <a:lnTo>
                  <a:pt x="1197231" y="883584"/>
                </a:lnTo>
                <a:lnTo>
                  <a:pt x="1197608" y="885591"/>
                </a:lnTo>
                <a:lnTo>
                  <a:pt x="1198927" y="888330"/>
                </a:lnTo>
                <a:cubicBezTo>
                  <a:pt x="1202365" y="898964"/>
                  <a:pt x="1204229" y="909884"/>
                  <a:pt x="1204229" y="920720"/>
                </a:cubicBezTo>
                <a:lnTo>
                  <a:pt x="1204204" y="920845"/>
                </a:lnTo>
                <a:lnTo>
                  <a:pt x="1204230" y="920978"/>
                </a:lnTo>
                <a:cubicBezTo>
                  <a:pt x="1204230" y="1070975"/>
                  <a:pt x="952222" y="1230278"/>
                  <a:pt x="952222" y="1230278"/>
                </a:cubicBezTo>
                <a:cubicBezTo>
                  <a:pt x="952222" y="1230278"/>
                  <a:pt x="700215" y="1070976"/>
                  <a:pt x="700214" y="920978"/>
                </a:cubicBezTo>
                <a:lnTo>
                  <a:pt x="700241" y="920845"/>
                </a:lnTo>
                <a:lnTo>
                  <a:pt x="700216" y="920719"/>
                </a:lnTo>
                <a:cubicBezTo>
                  <a:pt x="700215" y="909884"/>
                  <a:pt x="702079" y="898964"/>
                  <a:pt x="705518" y="888331"/>
                </a:cubicBezTo>
                <a:lnTo>
                  <a:pt x="706836" y="885591"/>
                </a:lnTo>
                <a:lnTo>
                  <a:pt x="707212" y="883584"/>
                </a:lnTo>
                <a:lnTo>
                  <a:pt x="711610" y="875676"/>
                </a:lnTo>
                <a:lnTo>
                  <a:pt x="720279" y="857664"/>
                </a:lnTo>
                <a:lnTo>
                  <a:pt x="724238" y="852964"/>
                </a:lnTo>
                <a:lnTo>
                  <a:pt x="726458" y="848971"/>
                </a:lnTo>
                <a:lnTo>
                  <a:pt x="733125" y="842412"/>
                </a:lnTo>
                <a:lnTo>
                  <a:pt x="742778" y="830954"/>
                </a:lnTo>
                <a:lnTo>
                  <a:pt x="750216" y="825604"/>
                </a:lnTo>
                <a:lnTo>
                  <a:pt x="755327" y="820577"/>
                </a:lnTo>
                <a:lnTo>
                  <a:pt x="762184" y="816993"/>
                </a:lnTo>
                <a:lnTo>
                  <a:pt x="771294" y="810439"/>
                </a:lnTo>
                <a:lnTo>
                  <a:pt x="771295" y="749459"/>
                </a:lnTo>
                <a:lnTo>
                  <a:pt x="634024" y="742882"/>
                </a:lnTo>
                <a:cubicBezTo>
                  <a:pt x="534277" y="736371"/>
                  <a:pt x="444450" y="726949"/>
                  <a:pt x="369013" y="715306"/>
                </a:cubicBezTo>
                <a:lnTo>
                  <a:pt x="296116" y="701671"/>
                </a:lnTo>
                <a:close/>
                <a:moveTo>
                  <a:pt x="952222" y="633819"/>
                </a:moveTo>
                <a:cubicBezTo>
                  <a:pt x="1010807" y="633819"/>
                  <a:pt x="1058300" y="681312"/>
                  <a:pt x="1058300" y="739897"/>
                </a:cubicBezTo>
                <a:lnTo>
                  <a:pt x="1058300" y="768185"/>
                </a:lnTo>
                <a:lnTo>
                  <a:pt x="1058300" y="813515"/>
                </a:lnTo>
                <a:lnTo>
                  <a:pt x="1054574" y="814003"/>
                </a:lnTo>
                <a:lnTo>
                  <a:pt x="1051360" y="813551"/>
                </a:lnTo>
                <a:lnTo>
                  <a:pt x="1044539" y="815317"/>
                </a:lnTo>
                <a:lnTo>
                  <a:pt x="1030825" y="817113"/>
                </a:lnTo>
                <a:lnTo>
                  <a:pt x="1023047" y="820880"/>
                </a:lnTo>
                <a:lnTo>
                  <a:pt x="1016883" y="822476"/>
                </a:lnTo>
                <a:lnTo>
                  <a:pt x="1011644" y="826402"/>
                </a:lnTo>
                <a:lnTo>
                  <a:pt x="1003244" y="830471"/>
                </a:lnTo>
                <a:lnTo>
                  <a:pt x="990531" y="842228"/>
                </a:lnTo>
                <a:lnTo>
                  <a:pt x="983119" y="847783"/>
                </a:lnTo>
                <a:lnTo>
                  <a:pt x="980601" y="851411"/>
                </a:lnTo>
                <a:lnTo>
                  <a:pt x="976672" y="855045"/>
                </a:lnTo>
                <a:cubicBezTo>
                  <a:pt x="968106" y="865269"/>
                  <a:pt x="959894" y="877605"/>
                  <a:pt x="952222" y="892296"/>
                </a:cubicBezTo>
                <a:cubicBezTo>
                  <a:pt x="944549" y="877605"/>
                  <a:pt x="936337" y="865269"/>
                  <a:pt x="927772" y="855045"/>
                </a:cubicBezTo>
                <a:lnTo>
                  <a:pt x="923842" y="851411"/>
                </a:lnTo>
                <a:lnTo>
                  <a:pt x="921324" y="847783"/>
                </a:lnTo>
                <a:lnTo>
                  <a:pt x="913912" y="842228"/>
                </a:lnTo>
                <a:lnTo>
                  <a:pt x="901198" y="830471"/>
                </a:lnTo>
                <a:lnTo>
                  <a:pt x="892800" y="826402"/>
                </a:lnTo>
                <a:lnTo>
                  <a:pt x="887561" y="822476"/>
                </a:lnTo>
                <a:lnTo>
                  <a:pt x="881396" y="820880"/>
                </a:lnTo>
                <a:lnTo>
                  <a:pt x="873618" y="817113"/>
                </a:lnTo>
                <a:lnTo>
                  <a:pt x="859905" y="815317"/>
                </a:lnTo>
                <a:lnTo>
                  <a:pt x="853084" y="813551"/>
                </a:lnTo>
                <a:lnTo>
                  <a:pt x="849870" y="814003"/>
                </a:lnTo>
                <a:lnTo>
                  <a:pt x="846143" y="813515"/>
                </a:lnTo>
                <a:lnTo>
                  <a:pt x="846143" y="768185"/>
                </a:lnTo>
                <a:lnTo>
                  <a:pt x="846143" y="739897"/>
                </a:lnTo>
                <a:cubicBezTo>
                  <a:pt x="846143" y="681312"/>
                  <a:pt x="893636" y="633819"/>
                  <a:pt x="952222" y="633819"/>
                </a:cubicBezTo>
                <a:close/>
                <a:moveTo>
                  <a:pt x="952222" y="591388"/>
                </a:moveTo>
                <a:cubicBezTo>
                  <a:pt x="870202" y="591388"/>
                  <a:pt x="803713" y="657878"/>
                  <a:pt x="803713" y="739897"/>
                </a:cubicBezTo>
                <a:lnTo>
                  <a:pt x="803713" y="768185"/>
                </a:lnTo>
                <a:lnTo>
                  <a:pt x="803713" y="825254"/>
                </a:lnTo>
                <a:lnTo>
                  <a:pt x="796235" y="830633"/>
                </a:lnTo>
                <a:lnTo>
                  <a:pt x="790606" y="833575"/>
                </a:lnTo>
                <a:lnTo>
                  <a:pt x="786410" y="837702"/>
                </a:lnTo>
                <a:lnTo>
                  <a:pt x="780306" y="842094"/>
                </a:lnTo>
                <a:lnTo>
                  <a:pt x="772383" y="851499"/>
                </a:lnTo>
                <a:lnTo>
                  <a:pt x="766910" y="856883"/>
                </a:lnTo>
                <a:lnTo>
                  <a:pt x="765087" y="860160"/>
                </a:lnTo>
                <a:lnTo>
                  <a:pt x="761838" y="864018"/>
                </a:lnTo>
                <a:lnTo>
                  <a:pt x="754722" y="878802"/>
                </a:lnTo>
                <a:lnTo>
                  <a:pt x="751113" y="885293"/>
                </a:lnTo>
                <a:lnTo>
                  <a:pt x="750804" y="886940"/>
                </a:lnTo>
                <a:lnTo>
                  <a:pt x="749723" y="889190"/>
                </a:lnTo>
                <a:cubicBezTo>
                  <a:pt x="746900" y="897918"/>
                  <a:pt x="745370" y="906881"/>
                  <a:pt x="745370" y="915775"/>
                </a:cubicBezTo>
                <a:lnTo>
                  <a:pt x="745390" y="915878"/>
                </a:lnTo>
                <a:lnTo>
                  <a:pt x="745369" y="915987"/>
                </a:lnTo>
                <a:cubicBezTo>
                  <a:pt x="745369" y="1039108"/>
                  <a:pt x="952222" y="1169866"/>
                  <a:pt x="952222" y="1169866"/>
                </a:cubicBezTo>
                <a:cubicBezTo>
                  <a:pt x="952222" y="1169866"/>
                  <a:pt x="1159074" y="1039108"/>
                  <a:pt x="1159074" y="915987"/>
                </a:cubicBezTo>
                <a:lnTo>
                  <a:pt x="1159054" y="915878"/>
                </a:lnTo>
                <a:lnTo>
                  <a:pt x="1159073" y="915775"/>
                </a:lnTo>
                <a:cubicBezTo>
                  <a:pt x="1159073" y="906881"/>
                  <a:pt x="1157544" y="897918"/>
                  <a:pt x="1154722" y="889190"/>
                </a:cubicBezTo>
                <a:lnTo>
                  <a:pt x="1153639" y="886940"/>
                </a:lnTo>
                <a:lnTo>
                  <a:pt x="1153330" y="885293"/>
                </a:lnTo>
                <a:lnTo>
                  <a:pt x="1149722" y="878803"/>
                </a:lnTo>
                <a:lnTo>
                  <a:pt x="1142606" y="864018"/>
                </a:lnTo>
                <a:lnTo>
                  <a:pt x="1139357" y="860160"/>
                </a:lnTo>
                <a:lnTo>
                  <a:pt x="1137534" y="856883"/>
                </a:lnTo>
                <a:lnTo>
                  <a:pt x="1132061" y="851499"/>
                </a:lnTo>
                <a:lnTo>
                  <a:pt x="1124138" y="842094"/>
                </a:lnTo>
                <a:lnTo>
                  <a:pt x="1118033" y="837702"/>
                </a:lnTo>
                <a:lnTo>
                  <a:pt x="1113837" y="833575"/>
                </a:lnTo>
                <a:lnTo>
                  <a:pt x="1108208" y="830633"/>
                </a:lnTo>
                <a:lnTo>
                  <a:pt x="1100731" y="825254"/>
                </a:lnTo>
                <a:lnTo>
                  <a:pt x="1100731" y="768185"/>
                </a:lnTo>
                <a:lnTo>
                  <a:pt x="1100731" y="739897"/>
                </a:lnTo>
                <a:cubicBezTo>
                  <a:pt x="1100731" y="657878"/>
                  <a:pt x="1034242" y="591388"/>
                  <a:pt x="952222" y="591388"/>
                </a:cubicBezTo>
                <a:close/>
                <a:moveTo>
                  <a:pt x="960120" y="0"/>
                </a:moveTo>
                <a:cubicBezTo>
                  <a:pt x="1490380" y="0"/>
                  <a:pt x="1920240" y="429860"/>
                  <a:pt x="1920240" y="960120"/>
                </a:cubicBezTo>
                <a:cubicBezTo>
                  <a:pt x="1920240" y="1490380"/>
                  <a:pt x="1490380" y="1920240"/>
                  <a:pt x="960120" y="1920240"/>
                </a:cubicBezTo>
                <a:cubicBezTo>
                  <a:pt x="429860" y="1920240"/>
                  <a:pt x="0" y="1490380"/>
                  <a:pt x="0" y="960120"/>
                </a:cubicBezTo>
                <a:cubicBezTo>
                  <a:pt x="0" y="429860"/>
                  <a:pt x="429860" y="0"/>
                  <a:pt x="96012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2"/>
          <p:cNvSpPr txBox="1">
            <a:spLocks/>
          </p:cNvSpPr>
          <p:nvPr/>
        </p:nvSpPr>
        <p:spPr bwMode="auto">
          <a:xfrm>
            <a:off x="1116090" y="3646430"/>
            <a:ext cx="1786307" cy="85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788A"/>
              </a:buClr>
              <a:buFont typeface="Wingdings" panose="05000000000000000000" pitchFamily="2" charset="2"/>
              <a:buChar char="§"/>
              <a:defRPr sz="2400" b="1" kern="1200">
                <a:solidFill>
                  <a:srgbClr val="00788A"/>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b="0" dirty="0">
                <a:solidFill>
                  <a:schemeClr val="accent5"/>
                </a:solidFill>
              </a:rPr>
              <a:t>Abstinence</a:t>
            </a:r>
          </a:p>
        </p:txBody>
      </p:sp>
      <p:sp>
        <p:nvSpPr>
          <p:cNvPr id="218" name="Freeform: Shape 217" descr="Monogamy icon of two people with hearts above their heads.">
            <a:extLst>
              <a:ext uri="{FF2B5EF4-FFF2-40B4-BE49-F238E27FC236}">
                <a16:creationId xmlns:a16="http://schemas.microsoft.com/office/drawing/2014/main" id="{B6108772-515C-446E-BCDC-BF6E6E1986F3}"/>
              </a:ext>
            </a:extLst>
          </p:cNvPr>
          <p:cNvSpPr/>
          <p:nvPr/>
        </p:nvSpPr>
        <p:spPr>
          <a:xfrm>
            <a:off x="3611879" y="1469926"/>
            <a:ext cx="1920240" cy="1920240"/>
          </a:xfrm>
          <a:custGeom>
            <a:avLst/>
            <a:gdLst>
              <a:gd name="connsiteX0" fmla="*/ 676695 w 1920240"/>
              <a:gd name="connsiteY0" fmla="*/ 1321873 h 1920240"/>
              <a:gd name="connsiteX1" fmla="*/ 659785 w 1920240"/>
              <a:gd name="connsiteY1" fmla="*/ 1326150 h 1920240"/>
              <a:gd name="connsiteX2" fmla="*/ 959026 w 1920240"/>
              <a:gd name="connsiteY2" fmla="*/ 1403107 h 1920240"/>
              <a:gd name="connsiteX3" fmla="*/ 1255948 w 1920240"/>
              <a:gd name="connsiteY3" fmla="*/ 1329530 h 1920240"/>
              <a:gd name="connsiteX4" fmla="*/ 1238923 w 1920240"/>
              <a:gd name="connsiteY4" fmla="*/ 1324963 h 1920240"/>
              <a:gd name="connsiteX5" fmla="*/ 959131 w 1920240"/>
              <a:gd name="connsiteY5" fmla="*/ 1388484 h 1920240"/>
              <a:gd name="connsiteX6" fmla="*/ 676695 w 1920240"/>
              <a:gd name="connsiteY6" fmla="*/ 1321873 h 1920240"/>
              <a:gd name="connsiteX7" fmla="*/ 954932 w 1920240"/>
              <a:gd name="connsiteY7" fmla="*/ 1097252 h 1920240"/>
              <a:gd name="connsiteX8" fmla="*/ 842461 w 1920240"/>
              <a:gd name="connsiteY8" fmla="*/ 1106346 h 1920240"/>
              <a:gd name="connsiteX9" fmla="*/ 852023 w 1920240"/>
              <a:gd name="connsiteY9" fmla="*/ 1118035 h 1920240"/>
              <a:gd name="connsiteX10" fmla="*/ 1059113 w 1920240"/>
              <a:gd name="connsiteY10" fmla="*/ 1116784 h 1920240"/>
              <a:gd name="connsiteX11" fmla="*/ 1067969 w 1920240"/>
              <a:gd name="connsiteY11" fmla="*/ 1104851 h 1920240"/>
              <a:gd name="connsiteX12" fmla="*/ 954932 w 1920240"/>
              <a:gd name="connsiteY12" fmla="*/ 1097252 h 1920240"/>
              <a:gd name="connsiteX13" fmla="*/ 1349859 w 1920240"/>
              <a:gd name="connsiteY13" fmla="*/ 1062166 h 1920240"/>
              <a:gd name="connsiteX14" fmla="*/ 1253640 w 1920240"/>
              <a:gd name="connsiteY14" fmla="*/ 1076744 h 1920240"/>
              <a:gd name="connsiteX15" fmla="*/ 1139928 w 1920240"/>
              <a:gd name="connsiteY15" fmla="*/ 1132143 h 1920240"/>
              <a:gd name="connsiteX16" fmla="*/ 1116602 w 1920240"/>
              <a:gd name="connsiteY16" fmla="*/ 1178794 h 1920240"/>
              <a:gd name="connsiteX17" fmla="*/ 1116602 w 1920240"/>
              <a:gd name="connsiteY17" fmla="*/ 1295422 h 1920240"/>
              <a:gd name="connsiteX18" fmla="*/ 1583115 w 1920240"/>
              <a:gd name="connsiteY18" fmla="*/ 1295422 h 1920240"/>
              <a:gd name="connsiteX19" fmla="*/ 1583115 w 1920240"/>
              <a:gd name="connsiteY19" fmla="*/ 1178794 h 1920240"/>
              <a:gd name="connsiteX20" fmla="*/ 1559790 w 1920240"/>
              <a:gd name="connsiteY20" fmla="*/ 1132143 h 1920240"/>
              <a:gd name="connsiteX21" fmla="*/ 1446077 w 1920240"/>
              <a:gd name="connsiteY21" fmla="*/ 1076744 h 1920240"/>
              <a:gd name="connsiteX22" fmla="*/ 1349859 w 1920240"/>
              <a:gd name="connsiteY22" fmla="*/ 1062166 h 1920240"/>
              <a:gd name="connsiteX23" fmla="*/ 570383 w 1920240"/>
              <a:gd name="connsiteY23" fmla="*/ 1062166 h 1920240"/>
              <a:gd name="connsiteX24" fmla="*/ 474164 w 1920240"/>
              <a:gd name="connsiteY24" fmla="*/ 1076744 h 1920240"/>
              <a:gd name="connsiteX25" fmla="*/ 360452 w 1920240"/>
              <a:gd name="connsiteY25" fmla="*/ 1132143 h 1920240"/>
              <a:gd name="connsiteX26" fmla="*/ 337126 w 1920240"/>
              <a:gd name="connsiteY26" fmla="*/ 1178794 h 1920240"/>
              <a:gd name="connsiteX27" fmla="*/ 337126 w 1920240"/>
              <a:gd name="connsiteY27" fmla="*/ 1295422 h 1920240"/>
              <a:gd name="connsiteX28" fmla="*/ 803639 w 1920240"/>
              <a:gd name="connsiteY28" fmla="*/ 1295422 h 1920240"/>
              <a:gd name="connsiteX29" fmla="*/ 803639 w 1920240"/>
              <a:gd name="connsiteY29" fmla="*/ 1178794 h 1920240"/>
              <a:gd name="connsiteX30" fmla="*/ 780314 w 1920240"/>
              <a:gd name="connsiteY30" fmla="*/ 1132143 h 1920240"/>
              <a:gd name="connsiteX31" fmla="*/ 666601 w 1920240"/>
              <a:gd name="connsiteY31" fmla="*/ 1076744 h 1920240"/>
              <a:gd name="connsiteX32" fmla="*/ 570383 w 1920240"/>
              <a:gd name="connsiteY32" fmla="*/ 1062166 h 1920240"/>
              <a:gd name="connsiteX33" fmla="*/ 1349859 w 1920240"/>
              <a:gd name="connsiteY33" fmla="*/ 799752 h 1920240"/>
              <a:gd name="connsiteX34" fmla="*/ 1233231 w 1920240"/>
              <a:gd name="connsiteY34" fmla="*/ 916380 h 1920240"/>
              <a:gd name="connsiteX35" fmla="*/ 1349859 w 1920240"/>
              <a:gd name="connsiteY35" fmla="*/ 1033009 h 1920240"/>
              <a:gd name="connsiteX36" fmla="*/ 1466487 w 1920240"/>
              <a:gd name="connsiteY36" fmla="*/ 916380 h 1920240"/>
              <a:gd name="connsiteX37" fmla="*/ 1349859 w 1920240"/>
              <a:gd name="connsiteY37" fmla="*/ 799752 h 1920240"/>
              <a:gd name="connsiteX38" fmla="*/ 570383 w 1920240"/>
              <a:gd name="connsiteY38" fmla="*/ 799752 h 1920240"/>
              <a:gd name="connsiteX39" fmla="*/ 453754 w 1920240"/>
              <a:gd name="connsiteY39" fmla="*/ 916380 h 1920240"/>
              <a:gd name="connsiteX40" fmla="*/ 570383 w 1920240"/>
              <a:gd name="connsiteY40" fmla="*/ 1033009 h 1920240"/>
              <a:gd name="connsiteX41" fmla="*/ 687011 w 1920240"/>
              <a:gd name="connsiteY41" fmla="*/ 916380 h 1920240"/>
              <a:gd name="connsiteX42" fmla="*/ 570383 w 1920240"/>
              <a:gd name="connsiteY42" fmla="*/ 799752 h 1920240"/>
              <a:gd name="connsiteX43" fmla="*/ 691705 w 1920240"/>
              <a:gd name="connsiteY43" fmla="*/ 680468 h 1920240"/>
              <a:gd name="connsiteX44" fmla="*/ 669201 w 1920240"/>
              <a:gd name="connsiteY44" fmla="*/ 710998 h 1920240"/>
              <a:gd name="connsiteX45" fmla="*/ 624519 w 1920240"/>
              <a:gd name="connsiteY45" fmla="*/ 736956 h 1920240"/>
              <a:gd name="connsiteX46" fmla="*/ 699829 w 1920240"/>
              <a:gd name="connsiteY46" fmla="*/ 781624 h 1920240"/>
              <a:gd name="connsiteX47" fmla="*/ 718688 w 1920240"/>
              <a:gd name="connsiteY47" fmla="*/ 696118 h 1920240"/>
              <a:gd name="connsiteX48" fmla="*/ 691705 w 1920240"/>
              <a:gd name="connsiteY48" fmla="*/ 680468 h 1920240"/>
              <a:gd name="connsiteX49" fmla="*/ 870899 w 1920240"/>
              <a:gd name="connsiteY49" fmla="*/ 530725 h 1920240"/>
              <a:gd name="connsiteX50" fmla="*/ 784201 w 1920240"/>
              <a:gd name="connsiteY50" fmla="*/ 615988 h 1920240"/>
              <a:gd name="connsiteX51" fmla="*/ 950690 w 1920240"/>
              <a:gd name="connsiteY51" fmla="*/ 846135 h 1920240"/>
              <a:gd name="connsiteX52" fmla="*/ 1117179 w 1920240"/>
              <a:gd name="connsiteY52" fmla="*/ 615988 h 1920240"/>
              <a:gd name="connsiteX53" fmla="*/ 950690 w 1920240"/>
              <a:gd name="connsiteY53" fmla="*/ 596401 h 1920240"/>
              <a:gd name="connsiteX54" fmla="*/ 870899 w 1920240"/>
              <a:gd name="connsiteY54" fmla="*/ 530725 h 1920240"/>
              <a:gd name="connsiteX55" fmla="*/ 1219733 w 1920240"/>
              <a:gd name="connsiteY55" fmla="*/ 466101 h 1920240"/>
              <a:gd name="connsiteX56" fmla="*/ 1189705 w 1920240"/>
              <a:gd name="connsiteY56" fmla="*/ 486210 h 1920240"/>
              <a:gd name="connsiteX57" fmla="*/ 1217891 w 1920240"/>
              <a:gd name="connsiteY57" fmla="*/ 583659 h 1920240"/>
              <a:gd name="connsiteX58" fmla="*/ 1301626 w 1920240"/>
              <a:gd name="connsiteY58" fmla="*/ 526395 h 1920240"/>
              <a:gd name="connsiteX59" fmla="*/ 1248029 w 1920240"/>
              <a:gd name="connsiteY59" fmla="*/ 499719 h 1920240"/>
              <a:gd name="connsiteX60" fmla="*/ 1219733 w 1920240"/>
              <a:gd name="connsiteY60" fmla="*/ 466101 h 1920240"/>
              <a:gd name="connsiteX61" fmla="*/ 960120 w 1920240"/>
              <a:gd name="connsiteY61" fmla="*/ 0 h 1920240"/>
              <a:gd name="connsiteX62" fmla="*/ 1920240 w 1920240"/>
              <a:gd name="connsiteY62" fmla="*/ 960120 h 1920240"/>
              <a:gd name="connsiteX63" fmla="*/ 960120 w 1920240"/>
              <a:gd name="connsiteY63" fmla="*/ 1920240 h 1920240"/>
              <a:gd name="connsiteX64" fmla="*/ 0 w 1920240"/>
              <a:gd name="connsiteY64" fmla="*/ 960120 h 1920240"/>
              <a:gd name="connsiteX65" fmla="*/ 960120 w 1920240"/>
              <a:gd name="connsiteY65" fmla="*/ 0 h 1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20240" h="1920240">
                <a:moveTo>
                  <a:pt x="676695" y="1321873"/>
                </a:moveTo>
                <a:lnTo>
                  <a:pt x="659785" y="1326150"/>
                </a:lnTo>
                <a:cubicBezTo>
                  <a:pt x="721239" y="1373595"/>
                  <a:pt x="835325" y="1402934"/>
                  <a:pt x="959026" y="1403107"/>
                </a:cubicBezTo>
                <a:cubicBezTo>
                  <a:pt x="1080341" y="1403277"/>
                  <a:pt x="1192998" y="1375361"/>
                  <a:pt x="1255948" y="1329530"/>
                </a:cubicBezTo>
                <a:lnTo>
                  <a:pt x="1238923" y="1324963"/>
                </a:lnTo>
                <a:cubicBezTo>
                  <a:pt x="1177749" y="1364676"/>
                  <a:pt x="1072261" y="1388625"/>
                  <a:pt x="959131" y="1388484"/>
                </a:cubicBezTo>
                <a:cubicBezTo>
                  <a:pt x="843601" y="1388340"/>
                  <a:pt x="736586" y="1363101"/>
                  <a:pt x="676695" y="1321873"/>
                </a:cubicBezTo>
                <a:close/>
                <a:moveTo>
                  <a:pt x="954932" y="1097252"/>
                </a:moveTo>
                <a:cubicBezTo>
                  <a:pt x="916820" y="1097505"/>
                  <a:pt x="878802" y="1100540"/>
                  <a:pt x="842461" y="1106346"/>
                </a:cubicBezTo>
                <a:lnTo>
                  <a:pt x="852023" y="1118035"/>
                </a:lnTo>
                <a:cubicBezTo>
                  <a:pt x="918979" y="1108384"/>
                  <a:pt x="991523" y="1107945"/>
                  <a:pt x="1059113" y="1116784"/>
                </a:cubicBezTo>
                <a:lnTo>
                  <a:pt x="1067969" y="1104851"/>
                </a:lnTo>
                <a:cubicBezTo>
                  <a:pt x="1031250" y="1099530"/>
                  <a:pt x="993044" y="1097000"/>
                  <a:pt x="954932" y="1097252"/>
                </a:cubicBezTo>
                <a:close/>
                <a:moveTo>
                  <a:pt x="1349859" y="1062166"/>
                </a:moveTo>
                <a:cubicBezTo>
                  <a:pt x="1317786" y="1062166"/>
                  <a:pt x="1285713" y="1067997"/>
                  <a:pt x="1253640" y="1076744"/>
                </a:cubicBezTo>
                <a:cubicBezTo>
                  <a:pt x="1212821" y="1088407"/>
                  <a:pt x="1172001" y="1108817"/>
                  <a:pt x="1139928" y="1132143"/>
                </a:cubicBezTo>
                <a:cubicBezTo>
                  <a:pt x="1125349" y="1143806"/>
                  <a:pt x="1116602" y="1161300"/>
                  <a:pt x="1116602" y="1178794"/>
                </a:cubicBezTo>
                <a:lnTo>
                  <a:pt x="1116602" y="1295422"/>
                </a:lnTo>
                <a:lnTo>
                  <a:pt x="1583115" y="1295422"/>
                </a:lnTo>
                <a:lnTo>
                  <a:pt x="1583115" y="1178794"/>
                </a:lnTo>
                <a:cubicBezTo>
                  <a:pt x="1583115" y="1161300"/>
                  <a:pt x="1574368" y="1143806"/>
                  <a:pt x="1559790" y="1132143"/>
                </a:cubicBezTo>
                <a:cubicBezTo>
                  <a:pt x="1527717" y="1105901"/>
                  <a:pt x="1486897" y="1088407"/>
                  <a:pt x="1446077" y="1076744"/>
                </a:cubicBezTo>
                <a:cubicBezTo>
                  <a:pt x="1416920" y="1067997"/>
                  <a:pt x="1384847" y="1062166"/>
                  <a:pt x="1349859" y="1062166"/>
                </a:cubicBezTo>
                <a:close/>
                <a:moveTo>
                  <a:pt x="570383" y="1062166"/>
                </a:moveTo>
                <a:cubicBezTo>
                  <a:pt x="538310" y="1062166"/>
                  <a:pt x="506237" y="1067997"/>
                  <a:pt x="474164" y="1076744"/>
                </a:cubicBezTo>
                <a:cubicBezTo>
                  <a:pt x="433344" y="1088407"/>
                  <a:pt x="392525" y="1108817"/>
                  <a:pt x="360452" y="1132143"/>
                </a:cubicBezTo>
                <a:cubicBezTo>
                  <a:pt x="345873" y="1143806"/>
                  <a:pt x="337126" y="1161300"/>
                  <a:pt x="337126" y="1178794"/>
                </a:cubicBezTo>
                <a:lnTo>
                  <a:pt x="337126" y="1295422"/>
                </a:lnTo>
                <a:lnTo>
                  <a:pt x="803639" y="1295422"/>
                </a:lnTo>
                <a:lnTo>
                  <a:pt x="803639" y="1178794"/>
                </a:lnTo>
                <a:cubicBezTo>
                  <a:pt x="803639" y="1161300"/>
                  <a:pt x="794892" y="1143806"/>
                  <a:pt x="780314" y="1132143"/>
                </a:cubicBezTo>
                <a:cubicBezTo>
                  <a:pt x="748241" y="1105901"/>
                  <a:pt x="707421" y="1088407"/>
                  <a:pt x="666601" y="1076744"/>
                </a:cubicBezTo>
                <a:cubicBezTo>
                  <a:pt x="637444" y="1067997"/>
                  <a:pt x="605371" y="1062166"/>
                  <a:pt x="570383" y="1062166"/>
                </a:cubicBezTo>
                <a:close/>
                <a:moveTo>
                  <a:pt x="1349859" y="799752"/>
                </a:moveTo>
                <a:cubicBezTo>
                  <a:pt x="1285447" y="799752"/>
                  <a:pt x="1233231" y="851969"/>
                  <a:pt x="1233231" y="916380"/>
                </a:cubicBezTo>
                <a:cubicBezTo>
                  <a:pt x="1233231" y="980792"/>
                  <a:pt x="1285447" y="1033009"/>
                  <a:pt x="1349859" y="1033009"/>
                </a:cubicBezTo>
                <a:cubicBezTo>
                  <a:pt x="1414271" y="1033009"/>
                  <a:pt x="1466487" y="980792"/>
                  <a:pt x="1466487" y="916380"/>
                </a:cubicBezTo>
                <a:cubicBezTo>
                  <a:pt x="1466487" y="851969"/>
                  <a:pt x="1414271" y="799752"/>
                  <a:pt x="1349859" y="799752"/>
                </a:cubicBezTo>
                <a:close/>
                <a:moveTo>
                  <a:pt x="570383" y="799752"/>
                </a:moveTo>
                <a:cubicBezTo>
                  <a:pt x="505971" y="799752"/>
                  <a:pt x="453754" y="851969"/>
                  <a:pt x="453754" y="916380"/>
                </a:cubicBezTo>
                <a:cubicBezTo>
                  <a:pt x="453754" y="980792"/>
                  <a:pt x="505971" y="1033009"/>
                  <a:pt x="570383" y="1033009"/>
                </a:cubicBezTo>
                <a:cubicBezTo>
                  <a:pt x="634795" y="1033009"/>
                  <a:pt x="687011" y="980792"/>
                  <a:pt x="687011" y="916380"/>
                </a:cubicBezTo>
                <a:cubicBezTo>
                  <a:pt x="687011" y="851969"/>
                  <a:pt x="634795" y="799752"/>
                  <a:pt x="570383" y="799752"/>
                </a:cubicBezTo>
                <a:close/>
                <a:moveTo>
                  <a:pt x="691705" y="680468"/>
                </a:moveTo>
                <a:cubicBezTo>
                  <a:pt x="680689" y="681337"/>
                  <a:pt x="670419" y="689904"/>
                  <a:pt x="669201" y="710998"/>
                </a:cubicBezTo>
                <a:cubicBezTo>
                  <a:pt x="636739" y="683944"/>
                  <a:pt x="616112" y="717568"/>
                  <a:pt x="624519" y="736956"/>
                </a:cubicBezTo>
                <a:cubicBezTo>
                  <a:pt x="637131" y="766038"/>
                  <a:pt x="699829" y="781624"/>
                  <a:pt x="699829" y="781624"/>
                </a:cubicBezTo>
                <a:cubicBezTo>
                  <a:pt x="699829" y="781624"/>
                  <a:pt x="731300" y="725201"/>
                  <a:pt x="718688" y="696118"/>
                </a:cubicBezTo>
                <a:cubicBezTo>
                  <a:pt x="714484" y="686425"/>
                  <a:pt x="702721" y="679598"/>
                  <a:pt x="691705" y="680468"/>
                </a:cubicBezTo>
                <a:close/>
                <a:moveTo>
                  <a:pt x="870899" y="530725"/>
                </a:moveTo>
                <a:cubicBezTo>
                  <a:pt x="825135" y="528382"/>
                  <a:pt x="784201" y="573141"/>
                  <a:pt x="784201" y="615988"/>
                </a:cubicBezTo>
                <a:cubicBezTo>
                  <a:pt x="784201" y="718820"/>
                  <a:pt x="950690" y="846135"/>
                  <a:pt x="950690" y="846135"/>
                </a:cubicBezTo>
                <a:cubicBezTo>
                  <a:pt x="950690" y="846135"/>
                  <a:pt x="1117179" y="718820"/>
                  <a:pt x="1117179" y="615988"/>
                </a:cubicBezTo>
                <a:cubicBezTo>
                  <a:pt x="1117179" y="547433"/>
                  <a:pt x="1012389" y="473982"/>
                  <a:pt x="950690" y="596401"/>
                </a:cubicBezTo>
                <a:cubicBezTo>
                  <a:pt x="927554" y="550494"/>
                  <a:pt x="898357" y="532131"/>
                  <a:pt x="870899" y="530725"/>
                </a:cubicBezTo>
                <a:close/>
                <a:moveTo>
                  <a:pt x="1219733" y="466101"/>
                </a:moveTo>
                <a:cubicBezTo>
                  <a:pt x="1206933" y="465918"/>
                  <a:pt x="1193842" y="474689"/>
                  <a:pt x="1189705" y="486210"/>
                </a:cubicBezTo>
                <a:cubicBezTo>
                  <a:pt x="1177295" y="520774"/>
                  <a:pt x="1217891" y="583659"/>
                  <a:pt x="1217891" y="583659"/>
                </a:cubicBezTo>
                <a:cubicBezTo>
                  <a:pt x="1217891" y="583659"/>
                  <a:pt x="1289216" y="560959"/>
                  <a:pt x="1301626" y="526395"/>
                </a:cubicBezTo>
                <a:cubicBezTo>
                  <a:pt x="1309900" y="503353"/>
                  <a:pt x="1283542" y="466018"/>
                  <a:pt x="1248029" y="499719"/>
                </a:cubicBezTo>
                <a:cubicBezTo>
                  <a:pt x="1245047" y="475422"/>
                  <a:pt x="1232535" y="466284"/>
                  <a:pt x="1219733" y="466101"/>
                </a:cubicBezTo>
                <a:close/>
                <a:moveTo>
                  <a:pt x="960120" y="0"/>
                </a:moveTo>
                <a:cubicBezTo>
                  <a:pt x="1490380" y="0"/>
                  <a:pt x="1920240" y="429860"/>
                  <a:pt x="1920240" y="960120"/>
                </a:cubicBezTo>
                <a:cubicBezTo>
                  <a:pt x="1920240" y="1490380"/>
                  <a:pt x="1490380" y="1920240"/>
                  <a:pt x="960120" y="1920240"/>
                </a:cubicBezTo>
                <a:cubicBezTo>
                  <a:pt x="429860" y="1920240"/>
                  <a:pt x="0" y="1490380"/>
                  <a:pt x="0" y="960120"/>
                </a:cubicBezTo>
                <a:cubicBezTo>
                  <a:pt x="0" y="429860"/>
                  <a:pt x="429860" y="0"/>
                  <a:pt x="96012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Text Placeholder 2"/>
          <p:cNvSpPr txBox="1">
            <a:spLocks/>
          </p:cNvSpPr>
          <p:nvPr/>
        </p:nvSpPr>
        <p:spPr bwMode="auto">
          <a:xfrm>
            <a:off x="3718414" y="3415791"/>
            <a:ext cx="1707173" cy="85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788A"/>
              </a:buClr>
              <a:buFont typeface="Wingdings" panose="05000000000000000000" pitchFamily="2" charset="2"/>
              <a:buChar char="§"/>
              <a:defRPr sz="2400" b="1" kern="1200">
                <a:solidFill>
                  <a:srgbClr val="00788A"/>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b="0" dirty="0">
                <a:solidFill>
                  <a:schemeClr val="accent5"/>
                </a:solidFill>
              </a:rPr>
              <a:t>Mutual Monogamy</a:t>
            </a:r>
          </a:p>
        </p:txBody>
      </p:sp>
      <p:sp>
        <p:nvSpPr>
          <p:cNvPr id="219" name="Freeform: Shape 218" descr="Condom icon">
            <a:extLst>
              <a:ext uri="{FF2B5EF4-FFF2-40B4-BE49-F238E27FC236}">
                <a16:creationId xmlns:a16="http://schemas.microsoft.com/office/drawing/2014/main" id="{14EE2401-02C1-4583-975B-002224956C6E}"/>
              </a:ext>
            </a:extLst>
          </p:cNvPr>
          <p:cNvSpPr/>
          <p:nvPr/>
        </p:nvSpPr>
        <p:spPr>
          <a:xfrm rot="939194">
            <a:off x="6174350" y="1469683"/>
            <a:ext cx="1920728" cy="1920729"/>
          </a:xfrm>
          <a:custGeom>
            <a:avLst/>
            <a:gdLst>
              <a:gd name="connsiteX0" fmla="*/ 898623 w 1920728"/>
              <a:gd name="connsiteY0" fmla="*/ 657766 h 1920729"/>
              <a:gd name="connsiteX1" fmla="*/ 646445 w 1920728"/>
              <a:gd name="connsiteY1" fmla="*/ 967178 h 1920729"/>
              <a:gd name="connsiteX2" fmla="*/ 962273 w 1920728"/>
              <a:gd name="connsiteY2" fmla="*/ 1283006 h 1920729"/>
              <a:gd name="connsiteX3" fmla="*/ 1278101 w 1920728"/>
              <a:gd name="connsiteY3" fmla="*/ 967178 h 1920729"/>
              <a:gd name="connsiteX4" fmla="*/ 962274 w 1920728"/>
              <a:gd name="connsiteY4" fmla="*/ 651350 h 1920729"/>
              <a:gd name="connsiteX5" fmla="*/ 898623 w 1920728"/>
              <a:gd name="connsiteY5" fmla="*/ 657766 h 1920729"/>
              <a:gd name="connsiteX6" fmla="*/ 895386 w 1920728"/>
              <a:gd name="connsiteY6" fmla="*/ 642033 h 1920729"/>
              <a:gd name="connsiteX7" fmla="*/ 962273 w 1920728"/>
              <a:gd name="connsiteY7" fmla="*/ 635290 h 1920729"/>
              <a:gd name="connsiteX8" fmla="*/ 1294159 w 1920728"/>
              <a:gd name="connsiteY8" fmla="*/ 967177 h 1920729"/>
              <a:gd name="connsiteX9" fmla="*/ 962273 w 1920728"/>
              <a:gd name="connsiteY9" fmla="*/ 1299064 h 1920729"/>
              <a:gd name="connsiteX10" fmla="*/ 630386 w 1920728"/>
              <a:gd name="connsiteY10" fmla="*/ 967177 h 1920729"/>
              <a:gd name="connsiteX11" fmla="*/ 895386 w 1920728"/>
              <a:gd name="connsiteY11" fmla="*/ 642033 h 1920729"/>
              <a:gd name="connsiteX12" fmla="*/ 616281 w 1920728"/>
              <a:gd name="connsiteY12" fmla="*/ 591235 h 1920729"/>
              <a:gd name="connsiteX13" fmla="*/ 581908 w 1920728"/>
              <a:gd name="connsiteY13" fmla="*/ 643092 h 1920729"/>
              <a:gd name="connsiteX14" fmla="*/ 581908 w 1920728"/>
              <a:gd name="connsiteY14" fmla="*/ 1291262 h 1920729"/>
              <a:gd name="connsiteX15" fmla="*/ 638187 w 1920728"/>
              <a:gd name="connsiteY15" fmla="*/ 1347541 h 1920729"/>
              <a:gd name="connsiteX16" fmla="*/ 1286358 w 1920728"/>
              <a:gd name="connsiteY16" fmla="*/ 1347541 h 1920729"/>
              <a:gd name="connsiteX17" fmla="*/ 1342636 w 1920728"/>
              <a:gd name="connsiteY17" fmla="*/ 1291262 h 1920729"/>
              <a:gd name="connsiteX18" fmla="*/ 1342636 w 1920728"/>
              <a:gd name="connsiteY18" fmla="*/ 643092 h 1920729"/>
              <a:gd name="connsiteX19" fmla="*/ 1286358 w 1920728"/>
              <a:gd name="connsiteY19" fmla="*/ 586813 h 1920729"/>
              <a:gd name="connsiteX20" fmla="*/ 638187 w 1920728"/>
              <a:gd name="connsiteY20" fmla="*/ 586813 h 1920729"/>
              <a:gd name="connsiteX21" fmla="*/ 616281 w 1920728"/>
              <a:gd name="connsiteY21" fmla="*/ 591235 h 1920729"/>
              <a:gd name="connsiteX22" fmla="*/ 611566 w 1920728"/>
              <a:gd name="connsiteY22" fmla="*/ 575377 h 1920729"/>
              <a:gd name="connsiteX23" fmla="*/ 641623 w 1920728"/>
              <a:gd name="connsiteY23" fmla="*/ 569309 h 1920729"/>
              <a:gd name="connsiteX24" fmla="*/ 1282923 w 1920728"/>
              <a:gd name="connsiteY24" fmla="*/ 569309 h 1920729"/>
              <a:gd name="connsiteX25" fmla="*/ 1360140 w 1920728"/>
              <a:gd name="connsiteY25" fmla="*/ 646528 h 1920729"/>
              <a:gd name="connsiteX26" fmla="*/ 1360141 w 1920728"/>
              <a:gd name="connsiteY26" fmla="*/ 1287827 h 1920729"/>
              <a:gd name="connsiteX27" fmla="*/ 1282923 w 1920728"/>
              <a:gd name="connsiteY27" fmla="*/ 1365045 h 1920729"/>
              <a:gd name="connsiteX28" fmla="*/ 641623 w 1920728"/>
              <a:gd name="connsiteY28" fmla="*/ 1365045 h 1920729"/>
              <a:gd name="connsiteX29" fmla="*/ 564404 w 1920728"/>
              <a:gd name="connsiteY29" fmla="*/ 1287827 h 1920729"/>
              <a:gd name="connsiteX30" fmla="*/ 564404 w 1920728"/>
              <a:gd name="connsiteY30" fmla="*/ 646528 h 1920729"/>
              <a:gd name="connsiteX31" fmla="*/ 611566 w 1920728"/>
              <a:gd name="connsiteY31" fmla="*/ 575377 h 1920729"/>
              <a:gd name="connsiteX32" fmla="*/ 510137 w 1920728"/>
              <a:gd name="connsiteY32" fmla="*/ 514736 h 1920729"/>
              <a:gd name="connsiteX33" fmla="*/ 510137 w 1920728"/>
              <a:gd name="connsiteY33" fmla="*/ 516068 h 1920729"/>
              <a:gd name="connsiteX34" fmla="*/ 435194 w 1920728"/>
              <a:gd name="connsiteY34" fmla="*/ 566129 h 1920729"/>
              <a:gd name="connsiteX35" fmla="*/ 510137 w 1920728"/>
              <a:gd name="connsiteY35" fmla="*/ 616189 h 1920729"/>
              <a:gd name="connsiteX36" fmla="*/ 510137 w 1920728"/>
              <a:gd name="connsiteY36" fmla="*/ 618854 h 1920729"/>
              <a:gd name="connsiteX37" fmla="*/ 435194 w 1920728"/>
              <a:gd name="connsiteY37" fmla="*/ 668914 h 1920729"/>
              <a:gd name="connsiteX38" fmla="*/ 506450 w 1920728"/>
              <a:gd name="connsiteY38" fmla="*/ 716511 h 1920729"/>
              <a:gd name="connsiteX39" fmla="*/ 435194 w 1920728"/>
              <a:gd name="connsiteY39" fmla="*/ 764109 h 1920729"/>
              <a:gd name="connsiteX40" fmla="*/ 510137 w 1920728"/>
              <a:gd name="connsiteY40" fmla="*/ 814168 h 1920729"/>
              <a:gd name="connsiteX41" fmla="*/ 510137 w 1920728"/>
              <a:gd name="connsiteY41" fmla="*/ 816833 h 1920729"/>
              <a:gd name="connsiteX42" fmla="*/ 435194 w 1920728"/>
              <a:gd name="connsiteY42" fmla="*/ 866894 h 1920729"/>
              <a:gd name="connsiteX43" fmla="*/ 510137 w 1920728"/>
              <a:gd name="connsiteY43" fmla="*/ 916954 h 1920729"/>
              <a:gd name="connsiteX44" fmla="*/ 510137 w 1920728"/>
              <a:gd name="connsiteY44" fmla="*/ 919618 h 1920729"/>
              <a:gd name="connsiteX45" fmla="*/ 435194 w 1920728"/>
              <a:gd name="connsiteY45" fmla="*/ 969679 h 1920729"/>
              <a:gd name="connsiteX46" fmla="*/ 510137 w 1920728"/>
              <a:gd name="connsiteY46" fmla="*/ 1019739 h 1920729"/>
              <a:gd name="connsiteX47" fmla="*/ 510137 w 1920728"/>
              <a:gd name="connsiteY47" fmla="*/ 1022402 h 1920729"/>
              <a:gd name="connsiteX48" fmla="*/ 435194 w 1920728"/>
              <a:gd name="connsiteY48" fmla="*/ 1072463 h 1920729"/>
              <a:gd name="connsiteX49" fmla="*/ 506451 w 1920728"/>
              <a:gd name="connsiteY49" fmla="*/ 1120061 h 1920729"/>
              <a:gd name="connsiteX50" fmla="*/ 435194 w 1920728"/>
              <a:gd name="connsiteY50" fmla="*/ 1167658 h 1920729"/>
              <a:gd name="connsiteX51" fmla="*/ 510137 w 1920728"/>
              <a:gd name="connsiteY51" fmla="*/ 1217718 h 1920729"/>
              <a:gd name="connsiteX52" fmla="*/ 510137 w 1920728"/>
              <a:gd name="connsiteY52" fmla="*/ 1220383 h 1920729"/>
              <a:gd name="connsiteX53" fmla="*/ 435194 w 1920728"/>
              <a:gd name="connsiteY53" fmla="*/ 1270444 h 1920729"/>
              <a:gd name="connsiteX54" fmla="*/ 508388 w 1920728"/>
              <a:gd name="connsiteY54" fmla="*/ 1319335 h 1920729"/>
              <a:gd name="connsiteX55" fmla="*/ 435194 w 1920728"/>
              <a:gd name="connsiteY55" fmla="*/ 1368227 h 1920729"/>
              <a:gd name="connsiteX56" fmla="*/ 510137 w 1920728"/>
              <a:gd name="connsiteY56" fmla="*/ 1418287 h 1920729"/>
              <a:gd name="connsiteX57" fmla="*/ 510137 w 1920728"/>
              <a:gd name="connsiteY57" fmla="*/ 1419619 h 1920729"/>
              <a:gd name="connsiteX58" fmla="*/ 512132 w 1920728"/>
              <a:gd name="connsiteY58" fmla="*/ 1419619 h 1920729"/>
              <a:gd name="connsiteX59" fmla="*/ 1412415 w 1920728"/>
              <a:gd name="connsiteY59" fmla="*/ 1419619 h 1920729"/>
              <a:gd name="connsiteX60" fmla="*/ 1415020 w 1920728"/>
              <a:gd name="connsiteY60" fmla="*/ 1419619 h 1920729"/>
              <a:gd name="connsiteX61" fmla="*/ 1415020 w 1920728"/>
              <a:gd name="connsiteY61" fmla="*/ 1417879 h 1920729"/>
              <a:gd name="connsiteX62" fmla="*/ 1489352 w 1920728"/>
              <a:gd name="connsiteY62" fmla="*/ 1368227 h 1920729"/>
              <a:gd name="connsiteX63" fmla="*/ 1416159 w 1920728"/>
              <a:gd name="connsiteY63" fmla="*/ 1319335 h 1920729"/>
              <a:gd name="connsiteX64" fmla="*/ 1489352 w 1920728"/>
              <a:gd name="connsiteY64" fmla="*/ 1270444 h 1920729"/>
              <a:gd name="connsiteX65" fmla="*/ 1415020 w 1920728"/>
              <a:gd name="connsiteY65" fmla="*/ 1220791 h 1920729"/>
              <a:gd name="connsiteX66" fmla="*/ 1415020 w 1920728"/>
              <a:gd name="connsiteY66" fmla="*/ 1217310 h 1920729"/>
              <a:gd name="connsiteX67" fmla="*/ 1489352 w 1920728"/>
              <a:gd name="connsiteY67" fmla="*/ 1167659 h 1920729"/>
              <a:gd name="connsiteX68" fmla="*/ 1418096 w 1920728"/>
              <a:gd name="connsiteY68" fmla="*/ 1120060 h 1920729"/>
              <a:gd name="connsiteX69" fmla="*/ 1489352 w 1920728"/>
              <a:gd name="connsiteY69" fmla="*/ 1072463 h 1920729"/>
              <a:gd name="connsiteX70" fmla="*/ 1415020 w 1920728"/>
              <a:gd name="connsiteY70" fmla="*/ 1022811 h 1920729"/>
              <a:gd name="connsiteX71" fmla="*/ 1415020 w 1920728"/>
              <a:gd name="connsiteY71" fmla="*/ 1019331 h 1920729"/>
              <a:gd name="connsiteX72" fmla="*/ 1489352 w 1920728"/>
              <a:gd name="connsiteY72" fmla="*/ 969679 h 1920729"/>
              <a:gd name="connsiteX73" fmla="*/ 1415020 w 1920728"/>
              <a:gd name="connsiteY73" fmla="*/ 920026 h 1920729"/>
              <a:gd name="connsiteX74" fmla="*/ 1415020 w 1920728"/>
              <a:gd name="connsiteY74" fmla="*/ 916546 h 1920729"/>
              <a:gd name="connsiteX75" fmla="*/ 1489352 w 1920728"/>
              <a:gd name="connsiteY75" fmla="*/ 866894 h 1920729"/>
              <a:gd name="connsiteX76" fmla="*/ 1415020 w 1920728"/>
              <a:gd name="connsiteY76" fmla="*/ 817241 h 1920729"/>
              <a:gd name="connsiteX77" fmla="*/ 1415020 w 1920728"/>
              <a:gd name="connsiteY77" fmla="*/ 813760 h 1920729"/>
              <a:gd name="connsiteX78" fmla="*/ 1489352 w 1920728"/>
              <a:gd name="connsiteY78" fmla="*/ 764108 h 1920729"/>
              <a:gd name="connsiteX79" fmla="*/ 1418097 w 1920728"/>
              <a:gd name="connsiteY79" fmla="*/ 716511 h 1920729"/>
              <a:gd name="connsiteX80" fmla="*/ 1489352 w 1920728"/>
              <a:gd name="connsiteY80" fmla="*/ 668914 h 1920729"/>
              <a:gd name="connsiteX81" fmla="*/ 1415020 w 1920728"/>
              <a:gd name="connsiteY81" fmla="*/ 619262 h 1920729"/>
              <a:gd name="connsiteX82" fmla="*/ 1415020 w 1920728"/>
              <a:gd name="connsiteY82" fmla="*/ 615781 h 1920729"/>
              <a:gd name="connsiteX83" fmla="*/ 1489352 w 1920728"/>
              <a:gd name="connsiteY83" fmla="*/ 566129 h 1920729"/>
              <a:gd name="connsiteX84" fmla="*/ 1415020 w 1920728"/>
              <a:gd name="connsiteY84" fmla="*/ 516476 h 1920729"/>
              <a:gd name="connsiteX85" fmla="*/ 1415020 w 1920728"/>
              <a:gd name="connsiteY85" fmla="*/ 514736 h 1920729"/>
              <a:gd name="connsiteX86" fmla="*/ 1412414 w 1920728"/>
              <a:gd name="connsiteY86" fmla="*/ 514736 h 1920729"/>
              <a:gd name="connsiteX87" fmla="*/ 512132 w 1920728"/>
              <a:gd name="connsiteY87" fmla="*/ 514736 h 1920729"/>
              <a:gd name="connsiteX88" fmla="*/ 701310 w 1920728"/>
              <a:gd name="connsiteY88" fmla="*/ 35853 h 1920729"/>
              <a:gd name="connsiteX89" fmla="*/ 1884875 w 1920728"/>
              <a:gd name="connsiteY89" fmla="*/ 701310 h 1920729"/>
              <a:gd name="connsiteX90" fmla="*/ 1219418 w 1920728"/>
              <a:gd name="connsiteY90" fmla="*/ 1884876 h 1920729"/>
              <a:gd name="connsiteX91" fmla="*/ 35853 w 1920728"/>
              <a:gd name="connsiteY91" fmla="*/ 1219419 h 1920729"/>
              <a:gd name="connsiteX92" fmla="*/ 701310 w 1920728"/>
              <a:gd name="connsiteY92" fmla="*/ 35853 h 19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920728" h="1920729">
                <a:moveTo>
                  <a:pt x="898623" y="657766"/>
                </a:moveTo>
                <a:cubicBezTo>
                  <a:pt x="754705" y="687216"/>
                  <a:pt x="646445" y="814554"/>
                  <a:pt x="646445" y="967178"/>
                </a:cubicBezTo>
                <a:cubicBezTo>
                  <a:pt x="646445" y="1141606"/>
                  <a:pt x="787846" y="1283006"/>
                  <a:pt x="962273" y="1283006"/>
                </a:cubicBezTo>
                <a:cubicBezTo>
                  <a:pt x="1136701" y="1283006"/>
                  <a:pt x="1278102" y="1141605"/>
                  <a:pt x="1278101" y="967178"/>
                </a:cubicBezTo>
                <a:cubicBezTo>
                  <a:pt x="1278102" y="792750"/>
                  <a:pt x="1136701" y="651350"/>
                  <a:pt x="962274" y="651350"/>
                </a:cubicBezTo>
                <a:cubicBezTo>
                  <a:pt x="940470" y="651350"/>
                  <a:pt x="919183" y="653559"/>
                  <a:pt x="898623" y="657766"/>
                </a:cubicBezTo>
                <a:close/>
                <a:moveTo>
                  <a:pt x="895386" y="642033"/>
                </a:moveTo>
                <a:cubicBezTo>
                  <a:pt x="916991" y="637612"/>
                  <a:pt x="939361" y="635290"/>
                  <a:pt x="962273" y="635290"/>
                </a:cubicBezTo>
                <a:cubicBezTo>
                  <a:pt x="1145569" y="635291"/>
                  <a:pt x="1294159" y="783881"/>
                  <a:pt x="1294159" y="967177"/>
                </a:cubicBezTo>
                <a:cubicBezTo>
                  <a:pt x="1294159" y="1150473"/>
                  <a:pt x="1145569" y="1299064"/>
                  <a:pt x="962273" y="1299064"/>
                </a:cubicBezTo>
                <a:cubicBezTo>
                  <a:pt x="778977" y="1299064"/>
                  <a:pt x="630386" y="1150473"/>
                  <a:pt x="630386" y="967177"/>
                </a:cubicBezTo>
                <a:cubicBezTo>
                  <a:pt x="630386" y="806793"/>
                  <a:pt x="744151" y="672980"/>
                  <a:pt x="895386" y="642033"/>
                </a:cubicBezTo>
                <a:close/>
                <a:moveTo>
                  <a:pt x="616281" y="591235"/>
                </a:moveTo>
                <a:cubicBezTo>
                  <a:pt x="596081" y="599779"/>
                  <a:pt x="581908" y="619780"/>
                  <a:pt x="581908" y="643092"/>
                </a:cubicBezTo>
                <a:lnTo>
                  <a:pt x="581908" y="1291262"/>
                </a:lnTo>
                <a:cubicBezTo>
                  <a:pt x="581908" y="1322344"/>
                  <a:pt x="607105" y="1347541"/>
                  <a:pt x="638187" y="1347541"/>
                </a:cubicBezTo>
                <a:lnTo>
                  <a:pt x="1286358" y="1347541"/>
                </a:lnTo>
                <a:cubicBezTo>
                  <a:pt x="1317439" y="1347541"/>
                  <a:pt x="1342636" y="1322344"/>
                  <a:pt x="1342636" y="1291262"/>
                </a:cubicBezTo>
                <a:lnTo>
                  <a:pt x="1342636" y="643092"/>
                </a:lnTo>
                <a:cubicBezTo>
                  <a:pt x="1342636" y="612009"/>
                  <a:pt x="1317439" y="586813"/>
                  <a:pt x="1286358" y="586813"/>
                </a:cubicBezTo>
                <a:lnTo>
                  <a:pt x="638187" y="586813"/>
                </a:lnTo>
                <a:cubicBezTo>
                  <a:pt x="630417" y="586813"/>
                  <a:pt x="623014" y="588387"/>
                  <a:pt x="616281" y="591235"/>
                </a:cubicBezTo>
                <a:close/>
                <a:moveTo>
                  <a:pt x="611566" y="575377"/>
                </a:moveTo>
                <a:cubicBezTo>
                  <a:pt x="620804" y="571470"/>
                  <a:pt x="630962" y="569309"/>
                  <a:pt x="641623" y="569309"/>
                </a:cubicBezTo>
                <a:lnTo>
                  <a:pt x="1282923" y="569309"/>
                </a:lnTo>
                <a:cubicBezTo>
                  <a:pt x="1325569" y="569309"/>
                  <a:pt x="1360140" y="603881"/>
                  <a:pt x="1360140" y="646528"/>
                </a:cubicBezTo>
                <a:lnTo>
                  <a:pt x="1360141" y="1287827"/>
                </a:lnTo>
                <a:cubicBezTo>
                  <a:pt x="1360140" y="1330473"/>
                  <a:pt x="1325569" y="1365045"/>
                  <a:pt x="1282923" y="1365045"/>
                </a:cubicBezTo>
                <a:lnTo>
                  <a:pt x="641623" y="1365045"/>
                </a:lnTo>
                <a:cubicBezTo>
                  <a:pt x="598977" y="1365045"/>
                  <a:pt x="564404" y="1330473"/>
                  <a:pt x="564404" y="1287827"/>
                </a:cubicBezTo>
                <a:lnTo>
                  <a:pt x="564404" y="646528"/>
                </a:lnTo>
                <a:cubicBezTo>
                  <a:pt x="564405" y="614543"/>
                  <a:pt x="583852" y="587100"/>
                  <a:pt x="611566" y="575377"/>
                </a:cubicBezTo>
                <a:close/>
                <a:moveTo>
                  <a:pt x="510137" y="514736"/>
                </a:moveTo>
                <a:lnTo>
                  <a:pt x="510137" y="516068"/>
                </a:lnTo>
                <a:lnTo>
                  <a:pt x="435194" y="566129"/>
                </a:lnTo>
                <a:lnTo>
                  <a:pt x="510137" y="616189"/>
                </a:lnTo>
                <a:lnTo>
                  <a:pt x="510137" y="618854"/>
                </a:lnTo>
                <a:lnTo>
                  <a:pt x="435194" y="668914"/>
                </a:lnTo>
                <a:lnTo>
                  <a:pt x="506450" y="716511"/>
                </a:lnTo>
                <a:lnTo>
                  <a:pt x="435194" y="764109"/>
                </a:lnTo>
                <a:lnTo>
                  <a:pt x="510137" y="814168"/>
                </a:lnTo>
                <a:lnTo>
                  <a:pt x="510137" y="816833"/>
                </a:lnTo>
                <a:lnTo>
                  <a:pt x="435194" y="866894"/>
                </a:lnTo>
                <a:lnTo>
                  <a:pt x="510137" y="916954"/>
                </a:lnTo>
                <a:lnTo>
                  <a:pt x="510137" y="919618"/>
                </a:lnTo>
                <a:lnTo>
                  <a:pt x="435194" y="969679"/>
                </a:lnTo>
                <a:lnTo>
                  <a:pt x="510137" y="1019739"/>
                </a:lnTo>
                <a:lnTo>
                  <a:pt x="510137" y="1022402"/>
                </a:lnTo>
                <a:lnTo>
                  <a:pt x="435194" y="1072463"/>
                </a:lnTo>
                <a:lnTo>
                  <a:pt x="506451" y="1120061"/>
                </a:lnTo>
                <a:lnTo>
                  <a:pt x="435194" y="1167658"/>
                </a:lnTo>
                <a:lnTo>
                  <a:pt x="510137" y="1217718"/>
                </a:lnTo>
                <a:lnTo>
                  <a:pt x="510137" y="1220383"/>
                </a:lnTo>
                <a:lnTo>
                  <a:pt x="435194" y="1270444"/>
                </a:lnTo>
                <a:lnTo>
                  <a:pt x="508388" y="1319335"/>
                </a:lnTo>
                <a:lnTo>
                  <a:pt x="435194" y="1368227"/>
                </a:lnTo>
                <a:lnTo>
                  <a:pt x="510137" y="1418287"/>
                </a:lnTo>
                <a:lnTo>
                  <a:pt x="510137" y="1419619"/>
                </a:lnTo>
                <a:lnTo>
                  <a:pt x="512132" y="1419619"/>
                </a:lnTo>
                <a:lnTo>
                  <a:pt x="1412415" y="1419619"/>
                </a:lnTo>
                <a:lnTo>
                  <a:pt x="1415020" y="1419619"/>
                </a:lnTo>
                <a:lnTo>
                  <a:pt x="1415020" y="1417879"/>
                </a:lnTo>
                <a:lnTo>
                  <a:pt x="1489352" y="1368227"/>
                </a:lnTo>
                <a:lnTo>
                  <a:pt x="1416159" y="1319335"/>
                </a:lnTo>
                <a:lnTo>
                  <a:pt x="1489352" y="1270444"/>
                </a:lnTo>
                <a:lnTo>
                  <a:pt x="1415020" y="1220791"/>
                </a:lnTo>
                <a:lnTo>
                  <a:pt x="1415020" y="1217310"/>
                </a:lnTo>
                <a:lnTo>
                  <a:pt x="1489352" y="1167659"/>
                </a:lnTo>
                <a:lnTo>
                  <a:pt x="1418096" y="1120060"/>
                </a:lnTo>
                <a:lnTo>
                  <a:pt x="1489352" y="1072463"/>
                </a:lnTo>
                <a:lnTo>
                  <a:pt x="1415020" y="1022811"/>
                </a:lnTo>
                <a:lnTo>
                  <a:pt x="1415020" y="1019331"/>
                </a:lnTo>
                <a:lnTo>
                  <a:pt x="1489352" y="969679"/>
                </a:lnTo>
                <a:lnTo>
                  <a:pt x="1415020" y="920026"/>
                </a:lnTo>
                <a:lnTo>
                  <a:pt x="1415020" y="916546"/>
                </a:lnTo>
                <a:lnTo>
                  <a:pt x="1489352" y="866894"/>
                </a:lnTo>
                <a:lnTo>
                  <a:pt x="1415020" y="817241"/>
                </a:lnTo>
                <a:lnTo>
                  <a:pt x="1415020" y="813760"/>
                </a:lnTo>
                <a:lnTo>
                  <a:pt x="1489352" y="764108"/>
                </a:lnTo>
                <a:lnTo>
                  <a:pt x="1418097" y="716511"/>
                </a:lnTo>
                <a:lnTo>
                  <a:pt x="1489352" y="668914"/>
                </a:lnTo>
                <a:lnTo>
                  <a:pt x="1415020" y="619262"/>
                </a:lnTo>
                <a:lnTo>
                  <a:pt x="1415020" y="615781"/>
                </a:lnTo>
                <a:lnTo>
                  <a:pt x="1489352" y="566129"/>
                </a:lnTo>
                <a:lnTo>
                  <a:pt x="1415020" y="516476"/>
                </a:lnTo>
                <a:lnTo>
                  <a:pt x="1415020" y="514736"/>
                </a:lnTo>
                <a:lnTo>
                  <a:pt x="1412414" y="514736"/>
                </a:lnTo>
                <a:lnTo>
                  <a:pt x="512132" y="514736"/>
                </a:lnTo>
                <a:close/>
                <a:moveTo>
                  <a:pt x="701310" y="35853"/>
                </a:moveTo>
                <a:cubicBezTo>
                  <a:pt x="1211903" y="-107219"/>
                  <a:pt x="1741803" y="190716"/>
                  <a:pt x="1884875" y="701310"/>
                </a:cubicBezTo>
                <a:cubicBezTo>
                  <a:pt x="2027947" y="1211904"/>
                  <a:pt x="1730012" y="1741804"/>
                  <a:pt x="1219418" y="1884876"/>
                </a:cubicBezTo>
                <a:cubicBezTo>
                  <a:pt x="708824" y="2027948"/>
                  <a:pt x="178924" y="1730013"/>
                  <a:pt x="35853" y="1219419"/>
                </a:cubicBezTo>
                <a:cubicBezTo>
                  <a:pt x="-107219" y="708825"/>
                  <a:pt x="190716" y="178925"/>
                  <a:pt x="701310" y="3585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2"/>
          <p:cNvSpPr txBox="1">
            <a:spLocks/>
          </p:cNvSpPr>
          <p:nvPr/>
        </p:nvSpPr>
        <p:spPr bwMode="auto">
          <a:xfrm>
            <a:off x="6306895" y="3415791"/>
            <a:ext cx="1693123" cy="85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788A"/>
              </a:buClr>
              <a:buFont typeface="Wingdings" panose="05000000000000000000" pitchFamily="2" charset="2"/>
              <a:buChar char="§"/>
              <a:defRPr sz="2400" b="1" kern="1200">
                <a:solidFill>
                  <a:srgbClr val="00788A"/>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b="0" dirty="0">
                <a:solidFill>
                  <a:schemeClr val="accent5"/>
                </a:solidFill>
              </a:rPr>
              <a:t>Condom Use</a:t>
            </a:r>
          </a:p>
        </p:txBody>
      </p:sp>
      <p:sp>
        <p:nvSpPr>
          <p:cNvPr id="2" name="Slide Number Placeholder 1">
            <a:extLst>
              <a:ext uri="{FF2B5EF4-FFF2-40B4-BE49-F238E27FC236}">
                <a16:creationId xmlns:a16="http://schemas.microsoft.com/office/drawing/2014/main" id="{C6F532B4-7B2A-4A35-894C-1B02540EA40F}"/>
              </a:ext>
            </a:extLst>
          </p:cNvPr>
          <p:cNvSpPr>
            <a:spLocks noGrp="1"/>
          </p:cNvSpPr>
          <p:nvPr>
            <p:ph type="sldNum" sz="quarter" idx="11"/>
          </p:nvPr>
        </p:nvSpPr>
        <p:spPr/>
        <p:txBody>
          <a:bodyPr/>
          <a:lstStyle/>
          <a:p>
            <a:fld id="{AA293F89-5976-4576-BE4F-2CBE8D742B3B}" type="slidenum">
              <a:rPr lang="en-US" smtClean="0"/>
              <a:pPr/>
              <a:t>27</a:t>
            </a:fld>
            <a:endParaRPr lang="en-US" dirty="0"/>
          </a:p>
        </p:txBody>
      </p:sp>
    </p:spTree>
    <p:extLst>
      <p:ext uri="{BB962C8B-B14F-4D97-AF65-F5344CB8AC3E}">
        <p14:creationId xmlns:p14="http://schemas.microsoft.com/office/powerpoint/2010/main" val="1981499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a:t>Neisseria gonorrhoeae </a:t>
            </a:r>
            <a:br>
              <a:rPr lang="en-US" dirty="0"/>
            </a:br>
            <a:r>
              <a:rPr lang="en-US" dirty="0"/>
              <a:t>Antibiotic Resistance</a:t>
            </a:r>
          </a:p>
        </p:txBody>
      </p:sp>
    </p:spTree>
    <p:extLst>
      <p:ext uri="{BB962C8B-B14F-4D97-AF65-F5344CB8AC3E}">
        <p14:creationId xmlns:p14="http://schemas.microsoft.com/office/powerpoint/2010/main" val="206479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8044"/>
            <a:ext cx="8229600" cy="857250"/>
          </a:xfrm>
        </p:spPr>
        <p:txBody>
          <a:bodyPr/>
          <a:lstStyle/>
          <a:p>
            <a:r>
              <a:rPr lang="en-US" dirty="0"/>
              <a:t>Pre-1937 Gonorrhea Treatments Were Ineffective at Best and Sometimes Toxic</a:t>
            </a:r>
            <a:endParaRPr lang="en-US" dirty="0">
              <a:solidFill>
                <a:srgbClr val="00788A"/>
              </a:solidFill>
            </a:endParaRPr>
          </a:p>
        </p:txBody>
      </p:sp>
      <p:sp>
        <p:nvSpPr>
          <p:cNvPr id="4" name="Text Placeholder 3">
            <a:extLst>
              <a:ext uri="{FF2B5EF4-FFF2-40B4-BE49-F238E27FC236}">
                <a16:creationId xmlns:a16="http://schemas.microsoft.com/office/drawing/2014/main" id="{CA59AA04-091F-4DCF-94E0-DEAF540F6210}"/>
              </a:ext>
            </a:extLst>
          </p:cNvPr>
          <p:cNvSpPr>
            <a:spLocks noGrp="1"/>
          </p:cNvSpPr>
          <p:nvPr>
            <p:ph type="body" sz="quarter" idx="10"/>
          </p:nvPr>
        </p:nvSpPr>
        <p:spPr>
          <a:xfrm>
            <a:off x="457200" y="1664200"/>
            <a:ext cx="8566484" cy="2462631"/>
          </a:xfrm>
        </p:spPr>
        <p:txBody>
          <a:bodyPr numCol="2" spcCol="274320"/>
          <a:lstStyle/>
          <a:p>
            <a:r>
              <a:rPr lang="en-US" sz="1800" b="0" dirty="0">
                <a:solidFill>
                  <a:srgbClr val="000000"/>
                </a:solidFill>
              </a:rPr>
              <a:t>Emetics (copaiba) (</a:t>
            </a:r>
            <a:r>
              <a:rPr lang="en-US" sz="1800" b="0" i="1" dirty="0">
                <a:solidFill>
                  <a:srgbClr val="000000"/>
                </a:solidFill>
              </a:rPr>
              <a:t>severe vomiting</a:t>
            </a:r>
            <a:r>
              <a:rPr lang="en-US" sz="1800" b="0" dirty="0">
                <a:solidFill>
                  <a:srgbClr val="000000"/>
                </a:solidFill>
              </a:rPr>
              <a:t>)</a:t>
            </a:r>
          </a:p>
          <a:p>
            <a:r>
              <a:rPr lang="en-US" sz="1800" b="0" dirty="0">
                <a:solidFill>
                  <a:srgbClr val="000000"/>
                </a:solidFill>
              </a:rPr>
              <a:t>Laxatives</a:t>
            </a:r>
          </a:p>
          <a:p>
            <a:r>
              <a:rPr lang="en-US" sz="1800" b="0" dirty="0">
                <a:solidFill>
                  <a:srgbClr val="000000"/>
                </a:solidFill>
              </a:rPr>
              <a:t>Diuretics</a:t>
            </a:r>
          </a:p>
          <a:p>
            <a:r>
              <a:rPr lang="en-US" sz="1800" b="0" dirty="0">
                <a:solidFill>
                  <a:srgbClr val="000000"/>
                </a:solidFill>
              </a:rPr>
              <a:t>Injections: permanganate, chloride, tannate, zinc, silver nitrate, lead acetate, iodide of iron with iron filings, earth and water, honey, chloroform (</a:t>
            </a:r>
            <a:r>
              <a:rPr lang="en-US" sz="1800" b="0" i="1" dirty="0">
                <a:solidFill>
                  <a:srgbClr val="000000"/>
                </a:solidFill>
              </a:rPr>
              <a:t>causes severe pain, bleeding</a:t>
            </a:r>
            <a:r>
              <a:rPr lang="en-US" sz="1800" b="0" dirty="0">
                <a:solidFill>
                  <a:srgbClr val="000000"/>
                </a:solidFill>
              </a:rPr>
              <a:t>)</a:t>
            </a:r>
          </a:p>
          <a:p>
            <a:r>
              <a:rPr lang="en-US" sz="1800" b="0" dirty="0">
                <a:solidFill>
                  <a:srgbClr val="000000"/>
                </a:solidFill>
              </a:rPr>
              <a:t>Turpentine</a:t>
            </a:r>
          </a:p>
          <a:p>
            <a:r>
              <a:rPr lang="en-US" sz="1800" b="0" dirty="0">
                <a:solidFill>
                  <a:srgbClr val="000000"/>
                </a:solidFill>
              </a:rPr>
              <a:t>Cubebs (pepper)</a:t>
            </a:r>
          </a:p>
          <a:p>
            <a:r>
              <a:rPr lang="en-US" sz="1800" b="0" dirty="0">
                <a:solidFill>
                  <a:srgbClr val="000000"/>
                </a:solidFill>
              </a:rPr>
              <a:t>Sandalwood oil, Balsam oil</a:t>
            </a:r>
          </a:p>
          <a:p>
            <a:r>
              <a:rPr lang="en-US" sz="1800" b="0" dirty="0">
                <a:solidFill>
                  <a:srgbClr val="000000"/>
                </a:solidFill>
              </a:rPr>
              <a:t>Leeching</a:t>
            </a:r>
          </a:p>
          <a:p>
            <a:r>
              <a:rPr lang="en-US" sz="1800" b="0" dirty="0">
                <a:solidFill>
                  <a:srgbClr val="000000"/>
                </a:solidFill>
              </a:rPr>
              <a:t>Retention of urine by forceps</a:t>
            </a:r>
          </a:p>
          <a:p>
            <a:r>
              <a:rPr lang="en-US" sz="1800" b="0" dirty="0">
                <a:solidFill>
                  <a:srgbClr val="000000"/>
                </a:solidFill>
              </a:rPr>
              <a:t>Sounds</a:t>
            </a:r>
          </a:p>
          <a:p>
            <a:r>
              <a:rPr lang="en-US" sz="1800" b="0" dirty="0">
                <a:solidFill>
                  <a:srgbClr val="000000"/>
                </a:solidFill>
              </a:rPr>
              <a:t>Hot bath (</a:t>
            </a:r>
            <a:r>
              <a:rPr lang="en-US" sz="1800" b="0" i="1" dirty="0">
                <a:solidFill>
                  <a:srgbClr val="000000"/>
                </a:solidFill>
              </a:rPr>
              <a:t>dipping skin of penis into scalding hot water</a:t>
            </a:r>
            <a:r>
              <a:rPr lang="en-US" sz="1800" b="0" dirty="0">
                <a:solidFill>
                  <a:srgbClr val="000000"/>
                </a:solidFill>
              </a:rPr>
              <a:t>)</a:t>
            </a:r>
          </a:p>
          <a:p>
            <a:endParaRPr lang="en-US" sz="1800" b="0" dirty="0"/>
          </a:p>
        </p:txBody>
      </p:sp>
      <p:sp>
        <p:nvSpPr>
          <p:cNvPr id="3" name="Slide Number Placeholder 2">
            <a:extLst>
              <a:ext uri="{FF2B5EF4-FFF2-40B4-BE49-F238E27FC236}">
                <a16:creationId xmlns:a16="http://schemas.microsoft.com/office/drawing/2014/main" id="{FD3F8660-DAF7-45B5-A8D3-B74098DA801D}"/>
              </a:ext>
            </a:extLst>
          </p:cNvPr>
          <p:cNvSpPr>
            <a:spLocks noGrp="1"/>
          </p:cNvSpPr>
          <p:nvPr>
            <p:ph type="sldNum" sz="quarter" idx="11"/>
          </p:nvPr>
        </p:nvSpPr>
        <p:spPr/>
        <p:txBody>
          <a:bodyPr/>
          <a:lstStyle/>
          <a:p>
            <a:fld id="{AA293F89-5976-4576-BE4F-2CBE8D742B3B}" type="slidenum">
              <a:rPr lang="en-US" smtClean="0"/>
              <a:pPr/>
              <a:t>29</a:t>
            </a:fld>
            <a:endParaRPr lang="en-US" dirty="0"/>
          </a:p>
        </p:txBody>
      </p:sp>
    </p:spTree>
    <p:extLst>
      <p:ext uri="{BB962C8B-B14F-4D97-AF65-F5344CB8AC3E}">
        <p14:creationId xmlns:p14="http://schemas.microsoft.com/office/powerpoint/2010/main" val="1319412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254"/>
            <a:ext cx="8229600" cy="708421"/>
          </a:xfrm>
        </p:spPr>
        <p:txBody>
          <a:bodyPr/>
          <a:lstStyle/>
          <a:p>
            <a:r>
              <a:rPr lang="en-US" dirty="0"/>
              <a:t>Roadmap</a:t>
            </a:r>
          </a:p>
        </p:txBody>
      </p:sp>
      <p:sp>
        <p:nvSpPr>
          <p:cNvPr id="3" name="Text Placeholder 2"/>
          <p:cNvSpPr>
            <a:spLocks noGrp="1"/>
          </p:cNvSpPr>
          <p:nvPr>
            <p:ph type="body" sz="quarter" idx="10"/>
          </p:nvPr>
        </p:nvSpPr>
        <p:spPr>
          <a:xfrm>
            <a:off x="457200" y="792815"/>
            <a:ext cx="8229600" cy="3529013"/>
          </a:xfrm>
        </p:spPr>
        <p:txBody>
          <a:bodyPr/>
          <a:lstStyle/>
          <a:p>
            <a:r>
              <a:rPr lang="en-US" sz="2200" dirty="0"/>
              <a:t>Objective of Tabletop Exercise (TTX)</a:t>
            </a:r>
          </a:p>
          <a:p>
            <a:r>
              <a:rPr lang="en-US" sz="2200" dirty="0"/>
              <a:t>Gonorrhea (GC)</a:t>
            </a:r>
          </a:p>
          <a:p>
            <a:pPr lvl="1"/>
            <a:r>
              <a:rPr lang="en-US" sz="1700" dirty="0"/>
              <a:t>Clinical manifestations, diagnosis, &amp; treatment</a:t>
            </a:r>
          </a:p>
          <a:p>
            <a:pPr lvl="1"/>
            <a:r>
              <a:rPr lang="en-US" sz="1700" dirty="0"/>
              <a:t>Epidemiology</a:t>
            </a:r>
          </a:p>
          <a:p>
            <a:pPr lvl="1"/>
            <a:r>
              <a:rPr lang="en-US" sz="1700" dirty="0"/>
              <a:t>Prevention &amp; Control</a:t>
            </a:r>
          </a:p>
          <a:p>
            <a:r>
              <a:rPr lang="en-US" sz="2200" dirty="0"/>
              <a:t>GC antibiotic resistance</a:t>
            </a:r>
          </a:p>
          <a:p>
            <a:pPr lvl="1"/>
            <a:r>
              <a:rPr lang="en-US" sz="1700" dirty="0"/>
              <a:t>Background</a:t>
            </a:r>
          </a:p>
          <a:p>
            <a:pPr lvl="1"/>
            <a:r>
              <a:rPr lang="en-US" sz="1700" dirty="0"/>
              <a:t>Laboratory Testing</a:t>
            </a:r>
          </a:p>
          <a:p>
            <a:pPr lvl="1"/>
            <a:r>
              <a:rPr lang="en-US" sz="1700" dirty="0"/>
              <a:t>Epidemiology</a:t>
            </a:r>
          </a:p>
          <a:p>
            <a:pPr lvl="1"/>
            <a:r>
              <a:rPr lang="en-US" sz="1700" dirty="0"/>
              <a:t>Clinical and programmatic responses</a:t>
            </a:r>
          </a:p>
          <a:p>
            <a:r>
              <a:rPr lang="en-US" sz="2200" dirty="0"/>
              <a:t>Summary</a:t>
            </a:r>
          </a:p>
          <a:p>
            <a:endParaRPr lang="en-US" dirty="0"/>
          </a:p>
        </p:txBody>
      </p:sp>
      <p:sp>
        <p:nvSpPr>
          <p:cNvPr id="4" name="Slide Number Placeholder 3">
            <a:extLst>
              <a:ext uri="{FF2B5EF4-FFF2-40B4-BE49-F238E27FC236}">
                <a16:creationId xmlns:a16="http://schemas.microsoft.com/office/drawing/2014/main" id="{D4CBFA98-5038-469B-9520-5FD46D127E50}"/>
              </a:ext>
            </a:extLst>
          </p:cNvPr>
          <p:cNvSpPr>
            <a:spLocks noGrp="1"/>
          </p:cNvSpPr>
          <p:nvPr>
            <p:ph type="sldNum" sz="quarter" idx="11"/>
          </p:nvPr>
        </p:nvSpPr>
        <p:spPr/>
        <p:txBody>
          <a:bodyPr/>
          <a:lstStyle/>
          <a:p>
            <a:fld id="{AA293F89-5976-4576-BE4F-2CBE8D742B3B}" type="slidenum">
              <a:rPr lang="en-US" smtClean="0"/>
              <a:pPr/>
              <a:t>3</a:t>
            </a:fld>
            <a:endParaRPr lang="en-US" dirty="0"/>
          </a:p>
        </p:txBody>
      </p:sp>
    </p:spTree>
    <p:extLst>
      <p:ext uri="{BB962C8B-B14F-4D97-AF65-F5344CB8AC3E}">
        <p14:creationId xmlns:p14="http://schemas.microsoft.com/office/powerpoint/2010/main" val="1652495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4" y="297453"/>
            <a:ext cx="8229600" cy="857250"/>
          </a:xfrm>
        </p:spPr>
        <p:txBody>
          <a:bodyPr/>
          <a:lstStyle/>
          <a:p>
            <a:r>
              <a:rPr lang="en-US" dirty="0"/>
              <a:t>GC Has Successively Developed Resistance to Each Antibiotic Used for Treatment</a:t>
            </a:r>
          </a:p>
        </p:txBody>
      </p:sp>
      <p:pic>
        <p:nvPicPr>
          <p:cNvPr id="25" name="Picture 24" descr="Picture shows a timeline of antibiotics used to treat gonorrhea. Sulfa drugs were used in the 1930s, penicillin from the 1940s to 1970s, tetracycline from the 1950s to1980s, and ciprofloxacin from the mid-1980s to mid-2000s. ">
            <a:extLst>
              <a:ext uri="{FF2B5EF4-FFF2-40B4-BE49-F238E27FC236}">
                <a16:creationId xmlns:a16="http://schemas.microsoft.com/office/drawing/2014/main" id="{CF12DBDE-CA01-40F5-99BA-2D9C8977A739}"/>
              </a:ext>
            </a:extLst>
          </p:cNvPr>
          <p:cNvPicPr>
            <a:picLocks noChangeAspect="1"/>
          </p:cNvPicPr>
          <p:nvPr/>
        </p:nvPicPr>
        <p:blipFill>
          <a:blip r:embed="rId3"/>
          <a:stretch>
            <a:fillRect/>
          </a:stretch>
        </p:blipFill>
        <p:spPr>
          <a:xfrm>
            <a:off x="481229" y="1623692"/>
            <a:ext cx="8181541" cy="2755631"/>
          </a:xfrm>
          <a:prstGeom prst="rect">
            <a:avLst/>
          </a:prstGeom>
        </p:spPr>
      </p:pic>
      <p:sp>
        <p:nvSpPr>
          <p:cNvPr id="5" name="TextBox 4"/>
          <p:cNvSpPr txBox="1"/>
          <p:nvPr/>
        </p:nvSpPr>
        <p:spPr>
          <a:xfrm>
            <a:off x="474134" y="4443935"/>
            <a:ext cx="8390466" cy="553998"/>
          </a:xfrm>
          <a:prstGeom prst="rect">
            <a:avLst/>
          </a:prstGeom>
          <a:noFill/>
        </p:spPr>
        <p:txBody>
          <a:bodyPr wrap="square" rtlCol="0">
            <a:spAutoFit/>
          </a:bodyPr>
          <a:lstStyle/>
          <a:p>
            <a:r>
              <a:rPr lang="en-US" sz="1000" dirty="0">
                <a:solidFill>
                  <a:srgbClr val="1C1C1C"/>
                </a:solidFill>
                <a:latin typeface="Calibri" panose="020F0502020204030204" pitchFamily="34" charset="0"/>
                <a:cs typeface="Calibri" panose="020F0502020204030204" pitchFamily="34" charset="0"/>
              </a:rPr>
              <a:t>PPNG = penicillinase-producing </a:t>
            </a:r>
            <a:r>
              <a:rPr lang="en-US" sz="1000" i="1" dirty="0">
                <a:solidFill>
                  <a:srgbClr val="1C1C1C"/>
                </a:solidFill>
                <a:latin typeface="Calibri" panose="020F0502020204030204" pitchFamily="34" charset="0"/>
                <a:cs typeface="Calibri" panose="020F0502020204030204" pitchFamily="34" charset="0"/>
              </a:rPr>
              <a:t>N. gonorrhoeae</a:t>
            </a:r>
          </a:p>
          <a:p>
            <a:r>
              <a:rPr lang="en-US" sz="1000" dirty="0">
                <a:solidFill>
                  <a:srgbClr val="1C1C1C"/>
                </a:solidFill>
                <a:latin typeface="Calibri" panose="020F0502020204030204" pitchFamily="34" charset="0"/>
                <a:cs typeface="Calibri" panose="020F0502020204030204" pitchFamily="34" charset="0"/>
              </a:rPr>
              <a:t>Adapted from: </a:t>
            </a:r>
            <a:r>
              <a:rPr lang="en-US" sz="1000" dirty="0" err="1">
                <a:solidFill>
                  <a:srgbClr val="1C1C1C"/>
                </a:solidFill>
                <a:latin typeface="Calibri" panose="020F0502020204030204" pitchFamily="34" charset="0"/>
                <a:cs typeface="Calibri" panose="020F0502020204030204" pitchFamily="34" charset="0"/>
              </a:rPr>
              <a:t>Goire</a:t>
            </a:r>
            <a:r>
              <a:rPr lang="en-US" sz="1000" dirty="0">
                <a:solidFill>
                  <a:srgbClr val="1C1C1C"/>
                </a:solidFill>
                <a:latin typeface="Calibri" panose="020F0502020204030204" pitchFamily="34" charset="0"/>
                <a:cs typeface="Calibri" panose="020F0502020204030204" pitchFamily="34" charset="0"/>
              </a:rPr>
              <a:t> N et al. Molecular approaches to enhance surveillance of gonococcal antimicrobial resistance. Nature Reviews Microbiology 2012</a:t>
            </a:r>
          </a:p>
          <a:p>
            <a:endParaRPr lang="en-US" sz="1000" dirty="0">
              <a:solidFill>
                <a:srgbClr val="1C1C1C"/>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C2E948EA-2A2B-4796-9629-04A535C986DE}"/>
              </a:ext>
            </a:extLst>
          </p:cNvPr>
          <p:cNvSpPr>
            <a:spLocks noGrp="1"/>
          </p:cNvSpPr>
          <p:nvPr>
            <p:ph type="sldNum" sz="quarter" idx="11"/>
          </p:nvPr>
        </p:nvSpPr>
        <p:spPr/>
        <p:txBody>
          <a:bodyPr/>
          <a:lstStyle/>
          <a:p>
            <a:fld id="{AA293F89-5976-4576-BE4F-2CBE8D742B3B}" type="slidenum">
              <a:rPr lang="en-US" smtClean="0"/>
              <a:pPr/>
              <a:t>30</a:t>
            </a:fld>
            <a:endParaRPr lang="en-US" dirty="0"/>
          </a:p>
        </p:txBody>
      </p:sp>
    </p:spTree>
    <p:extLst>
      <p:ext uri="{BB962C8B-B14F-4D97-AF65-F5344CB8AC3E}">
        <p14:creationId xmlns:p14="http://schemas.microsoft.com/office/powerpoint/2010/main" val="189873952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4" y="297453"/>
            <a:ext cx="8229600" cy="857250"/>
          </a:xfrm>
        </p:spPr>
        <p:txBody>
          <a:bodyPr/>
          <a:lstStyle/>
          <a:p>
            <a:r>
              <a:rPr lang="en-US" dirty="0"/>
              <a:t>GC Has Successively Developed Resistance to Each Antibiotic Used for Treatment Cont.</a:t>
            </a:r>
          </a:p>
        </p:txBody>
      </p:sp>
      <p:pic>
        <p:nvPicPr>
          <p:cNvPr id="44" name="Picture 43" descr="Picture shows a timeline of antibiotics used to treat gonorrhea. Sulfa drugs were used in the 1930s, penicillin from the 1940s to 1970s, tetracycline from the 1950s to1980s, and ciprofloxacin from the mid-1980s to mid-2000s. ">
            <a:extLst>
              <a:ext uri="{FF2B5EF4-FFF2-40B4-BE49-F238E27FC236}">
                <a16:creationId xmlns:a16="http://schemas.microsoft.com/office/drawing/2014/main" id="{40466D68-B63C-4EF3-B415-FBAAC235DF95}"/>
              </a:ext>
            </a:extLst>
          </p:cNvPr>
          <p:cNvPicPr>
            <a:picLocks noChangeAspect="1"/>
          </p:cNvPicPr>
          <p:nvPr/>
        </p:nvPicPr>
        <p:blipFill>
          <a:blip r:embed="rId3"/>
          <a:stretch>
            <a:fillRect/>
          </a:stretch>
        </p:blipFill>
        <p:spPr>
          <a:xfrm>
            <a:off x="481229" y="1630414"/>
            <a:ext cx="8181541" cy="2755631"/>
          </a:xfrm>
          <a:prstGeom prst="rect">
            <a:avLst/>
          </a:prstGeom>
        </p:spPr>
      </p:pic>
      <p:sp>
        <p:nvSpPr>
          <p:cNvPr id="46" name="TextBox 45">
            <a:extLst>
              <a:ext uri="{FF2B5EF4-FFF2-40B4-BE49-F238E27FC236}">
                <a16:creationId xmlns:a16="http://schemas.microsoft.com/office/drawing/2014/main" id="{F8B925FD-44D8-485D-BB50-BBC1482C3E59}"/>
              </a:ext>
            </a:extLst>
          </p:cNvPr>
          <p:cNvSpPr txBox="1"/>
          <p:nvPr/>
        </p:nvSpPr>
        <p:spPr>
          <a:xfrm>
            <a:off x="474132" y="2007682"/>
            <a:ext cx="8188638" cy="1516746"/>
          </a:xfrm>
          <a:custGeom>
            <a:avLst/>
            <a:gdLst>
              <a:gd name="connsiteX0" fmla="*/ 6781322 w 8188638"/>
              <a:gd name="connsiteY0" fmla="*/ 0 h 1516746"/>
              <a:gd name="connsiteX1" fmla="*/ 7064101 w 8188638"/>
              <a:gd name="connsiteY1" fmla="*/ 316417 h 1516746"/>
              <a:gd name="connsiteX2" fmla="*/ 8188638 w 8188638"/>
              <a:gd name="connsiteY2" fmla="*/ 316417 h 1516746"/>
              <a:gd name="connsiteX3" fmla="*/ 8188638 w 8188638"/>
              <a:gd name="connsiteY3" fmla="*/ 1516746 h 1516746"/>
              <a:gd name="connsiteX4" fmla="*/ 0 w 8188638"/>
              <a:gd name="connsiteY4" fmla="*/ 1516746 h 1516746"/>
              <a:gd name="connsiteX5" fmla="*/ 0 w 8188638"/>
              <a:gd name="connsiteY5" fmla="*/ 316417 h 1516746"/>
              <a:gd name="connsiteX6" fmla="*/ 6498543 w 8188638"/>
              <a:gd name="connsiteY6" fmla="*/ 316417 h 15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8638" h="1516746">
                <a:moveTo>
                  <a:pt x="6781322" y="0"/>
                </a:moveTo>
                <a:lnTo>
                  <a:pt x="7064101" y="316417"/>
                </a:lnTo>
                <a:lnTo>
                  <a:pt x="8188638" y="316417"/>
                </a:lnTo>
                <a:lnTo>
                  <a:pt x="8188638" y="1516746"/>
                </a:lnTo>
                <a:lnTo>
                  <a:pt x="0" y="1516746"/>
                </a:lnTo>
                <a:lnTo>
                  <a:pt x="0" y="316417"/>
                </a:lnTo>
                <a:lnTo>
                  <a:pt x="6498543" y="316417"/>
                </a:lnTo>
                <a:close/>
              </a:path>
            </a:pathLst>
          </a:custGeom>
          <a:solidFill>
            <a:schemeClr val="bg1">
              <a:lumMod val="20000"/>
              <a:lumOff val="80000"/>
            </a:schemeClr>
          </a:solidFill>
          <a:ln w="22225">
            <a:noFill/>
          </a:ln>
          <a:effectLst>
            <a:outerShdw blurRad="50800" dist="38100" dir="8100000" algn="tr" rotWithShape="0">
              <a:prstClr val="black">
                <a:alpha val="40000"/>
              </a:prstClr>
            </a:outerShdw>
          </a:effectLst>
        </p:spPr>
        <p:txBody>
          <a:bodyPr wrap="square" tIns="365760" rtlCol="0">
            <a:noAutofit/>
          </a:bodyPr>
          <a:lstStyle/>
          <a:p>
            <a:pPr algn="ctr"/>
            <a:r>
              <a:rPr lang="en-US" sz="2400" b="1" dirty="0">
                <a:solidFill>
                  <a:srgbClr val="000000"/>
                </a:solidFill>
                <a:latin typeface="Calibri" panose="020F0502020204030204" pitchFamily="34" charset="0"/>
              </a:rPr>
              <a:t>Following emergence of ciprofloxacin resistance, CDC changed treatment recommendations to only recommend cephalosporins (cefixime and ceftriaxone)</a:t>
            </a:r>
          </a:p>
        </p:txBody>
      </p:sp>
      <p:sp>
        <p:nvSpPr>
          <p:cNvPr id="5" name="TextBox 4"/>
          <p:cNvSpPr txBox="1"/>
          <p:nvPr/>
        </p:nvSpPr>
        <p:spPr>
          <a:xfrm>
            <a:off x="474133" y="4480323"/>
            <a:ext cx="8053735" cy="507831"/>
          </a:xfrm>
          <a:prstGeom prst="rect">
            <a:avLst/>
          </a:prstGeom>
          <a:noFill/>
        </p:spPr>
        <p:txBody>
          <a:bodyPr wrap="square" rtlCol="0">
            <a:spAutoFit/>
          </a:bodyPr>
          <a:lstStyle/>
          <a:p>
            <a:r>
              <a:rPr lang="en-US" sz="900" dirty="0">
                <a:solidFill>
                  <a:srgbClr val="1C1C1C"/>
                </a:solidFill>
                <a:latin typeface="Calibri" panose="020F0502020204030204" pitchFamily="34" charset="0"/>
                <a:cs typeface="Calibri" panose="020F0502020204030204" pitchFamily="34" charset="0"/>
              </a:rPr>
              <a:t>PPNG = penicillinase-producing </a:t>
            </a:r>
            <a:r>
              <a:rPr lang="en-US" sz="900" i="1" dirty="0">
                <a:solidFill>
                  <a:srgbClr val="1C1C1C"/>
                </a:solidFill>
                <a:latin typeface="Calibri" panose="020F0502020204030204" pitchFamily="34" charset="0"/>
                <a:cs typeface="Calibri" panose="020F0502020204030204" pitchFamily="34" charset="0"/>
              </a:rPr>
              <a:t>N. gonorrhoeae</a:t>
            </a:r>
          </a:p>
          <a:p>
            <a:r>
              <a:rPr lang="en-US" sz="900" dirty="0">
                <a:solidFill>
                  <a:srgbClr val="1C1C1C"/>
                </a:solidFill>
                <a:latin typeface="Calibri" panose="020F0502020204030204" pitchFamily="34" charset="0"/>
                <a:cs typeface="Calibri" panose="020F0502020204030204" pitchFamily="34" charset="0"/>
              </a:rPr>
              <a:t>Adapted from: </a:t>
            </a:r>
            <a:r>
              <a:rPr lang="en-US" sz="900" dirty="0" err="1">
                <a:solidFill>
                  <a:srgbClr val="1C1C1C"/>
                </a:solidFill>
                <a:latin typeface="Calibri" panose="020F0502020204030204" pitchFamily="34" charset="0"/>
                <a:cs typeface="Calibri" panose="020F0502020204030204" pitchFamily="34" charset="0"/>
              </a:rPr>
              <a:t>Goire</a:t>
            </a:r>
            <a:r>
              <a:rPr lang="en-US" sz="900" dirty="0">
                <a:solidFill>
                  <a:srgbClr val="1C1C1C"/>
                </a:solidFill>
                <a:latin typeface="Calibri" panose="020F0502020204030204" pitchFamily="34" charset="0"/>
                <a:cs typeface="Calibri" panose="020F0502020204030204" pitchFamily="34" charset="0"/>
              </a:rPr>
              <a:t> N et al. Molecular approaches to enhance surveillance of gonococcal antimicrobial resistance. Nature Reviews Microbiology 2012</a:t>
            </a:r>
          </a:p>
          <a:p>
            <a:endParaRPr lang="en-US" sz="900" dirty="0">
              <a:solidFill>
                <a:srgbClr val="1C1C1C"/>
              </a:solidFill>
              <a:latin typeface="Calibri" panose="020F0502020204030204" pitchFamily="34" charset="0"/>
              <a:cs typeface="Calibri" panose="020F0502020204030204" pitchFamily="34" charset="0"/>
            </a:endParaRPr>
          </a:p>
        </p:txBody>
      </p:sp>
      <p:sp>
        <p:nvSpPr>
          <p:cNvPr id="24" name="Slide Number Placeholder 23">
            <a:extLst>
              <a:ext uri="{FF2B5EF4-FFF2-40B4-BE49-F238E27FC236}">
                <a16:creationId xmlns:a16="http://schemas.microsoft.com/office/drawing/2014/main" id="{631CF14A-9F59-4910-8E96-CEEB6577AF0E}"/>
              </a:ext>
            </a:extLst>
          </p:cNvPr>
          <p:cNvSpPr>
            <a:spLocks noGrp="1"/>
          </p:cNvSpPr>
          <p:nvPr>
            <p:ph type="sldNum" sz="quarter" idx="11"/>
          </p:nvPr>
        </p:nvSpPr>
        <p:spPr/>
        <p:txBody>
          <a:bodyPr/>
          <a:lstStyle/>
          <a:p>
            <a:fld id="{AA293F89-5976-4576-BE4F-2CBE8D742B3B}" type="slidenum">
              <a:rPr lang="en-US" smtClean="0"/>
              <a:pPr/>
              <a:t>31</a:t>
            </a:fld>
            <a:endParaRPr lang="en-US" dirty="0"/>
          </a:p>
        </p:txBody>
      </p:sp>
    </p:spTree>
    <p:extLst>
      <p:ext uri="{BB962C8B-B14F-4D97-AF65-F5344CB8AC3E}">
        <p14:creationId xmlns:p14="http://schemas.microsoft.com/office/powerpoint/2010/main" val="355049369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97" y="529335"/>
            <a:ext cx="8529004" cy="857250"/>
          </a:xfrm>
        </p:spPr>
        <p:txBody>
          <a:bodyPr/>
          <a:lstStyle/>
          <a:p>
            <a:pPr algn="ctr"/>
            <a:r>
              <a:rPr lang="en-US" dirty="0"/>
              <a:t>Emerging Resistance Threatens to Undermine Effectiveness of Only Remaining Recommended Treatment</a:t>
            </a:r>
          </a:p>
        </p:txBody>
      </p:sp>
      <p:pic>
        <p:nvPicPr>
          <p:cNvPr id="6" name="Picture 5" descr="Picture shows a timeline of antibiotics used to treat gonorrhea. Sulfa drugs were used in the 1930s, penicillin from the 1940s to 1970s, tetracycline from the 1950s to1980s, ciprofloxacin from the mid-1980s to mid-2000s, cephalosporins from the 1990s and azithromycin from the 2000s. ">
            <a:extLst>
              <a:ext uri="{FF2B5EF4-FFF2-40B4-BE49-F238E27FC236}">
                <a16:creationId xmlns:a16="http://schemas.microsoft.com/office/drawing/2014/main" id="{F5E27603-CF35-435B-A0FB-7E394BAD75BE}"/>
              </a:ext>
            </a:extLst>
          </p:cNvPr>
          <p:cNvPicPr>
            <a:picLocks noChangeAspect="1"/>
          </p:cNvPicPr>
          <p:nvPr/>
        </p:nvPicPr>
        <p:blipFill>
          <a:blip r:embed="rId3"/>
          <a:stretch>
            <a:fillRect/>
          </a:stretch>
        </p:blipFill>
        <p:spPr>
          <a:xfrm>
            <a:off x="133727" y="1141519"/>
            <a:ext cx="8876545" cy="3493311"/>
          </a:xfrm>
          <a:prstGeom prst="rect">
            <a:avLst/>
          </a:prstGeom>
        </p:spPr>
      </p:pic>
      <p:sp>
        <p:nvSpPr>
          <p:cNvPr id="5" name="TextBox 4"/>
          <p:cNvSpPr txBox="1"/>
          <p:nvPr/>
        </p:nvSpPr>
        <p:spPr>
          <a:xfrm>
            <a:off x="145869" y="4480323"/>
            <a:ext cx="8382000" cy="507831"/>
          </a:xfrm>
          <a:prstGeom prst="rect">
            <a:avLst/>
          </a:prstGeom>
          <a:noFill/>
        </p:spPr>
        <p:txBody>
          <a:bodyPr wrap="square" rtlCol="0">
            <a:spAutoFit/>
          </a:bodyPr>
          <a:lstStyle/>
          <a:p>
            <a:r>
              <a:rPr lang="en-US" sz="900" dirty="0">
                <a:solidFill>
                  <a:srgbClr val="1C1C1C"/>
                </a:solidFill>
                <a:latin typeface="Calibri" panose="020F0502020204030204" pitchFamily="34" charset="0"/>
                <a:cs typeface="Calibri" panose="020F0502020204030204" pitchFamily="34" charset="0"/>
              </a:rPr>
              <a:t>PPNG = penicillinase-producing </a:t>
            </a:r>
            <a:r>
              <a:rPr lang="en-US" sz="900" i="1" dirty="0">
                <a:solidFill>
                  <a:srgbClr val="1C1C1C"/>
                </a:solidFill>
                <a:latin typeface="Calibri" panose="020F0502020204030204" pitchFamily="34" charset="0"/>
                <a:cs typeface="Calibri" panose="020F0502020204030204" pitchFamily="34" charset="0"/>
              </a:rPr>
              <a:t>N. gonorrhoeae</a:t>
            </a:r>
          </a:p>
          <a:p>
            <a:r>
              <a:rPr lang="en-US" sz="900" dirty="0">
                <a:solidFill>
                  <a:srgbClr val="1C1C1C"/>
                </a:solidFill>
                <a:latin typeface="Calibri" panose="020F0502020204030204" pitchFamily="34" charset="0"/>
                <a:cs typeface="Calibri" panose="020F0502020204030204" pitchFamily="34" charset="0"/>
              </a:rPr>
              <a:t>Adapted from: </a:t>
            </a:r>
            <a:r>
              <a:rPr lang="en-US" sz="900" dirty="0" err="1">
                <a:solidFill>
                  <a:srgbClr val="1C1C1C"/>
                </a:solidFill>
                <a:latin typeface="Calibri" panose="020F0502020204030204" pitchFamily="34" charset="0"/>
                <a:cs typeface="Calibri" panose="020F0502020204030204" pitchFamily="34" charset="0"/>
              </a:rPr>
              <a:t>Goire</a:t>
            </a:r>
            <a:r>
              <a:rPr lang="en-US" sz="900" dirty="0">
                <a:solidFill>
                  <a:srgbClr val="1C1C1C"/>
                </a:solidFill>
                <a:latin typeface="Calibri" panose="020F0502020204030204" pitchFamily="34" charset="0"/>
                <a:cs typeface="Calibri" panose="020F0502020204030204" pitchFamily="34" charset="0"/>
              </a:rPr>
              <a:t> N et al. Molecular approaches to enhance surveillance of gonococcal antimicrobial resistance. Nature Reviews Microbiology 2012</a:t>
            </a:r>
          </a:p>
          <a:p>
            <a:endParaRPr lang="en-US" sz="900" dirty="0">
              <a:solidFill>
                <a:srgbClr val="1C1C1C"/>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72D7C5B5-0CA8-494C-B2A5-CFF81F3269C6}"/>
              </a:ext>
            </a:extLst>
          </p:cNvPr>
          <p:cNvSpPr>
            <a:spLocks noGrp="1"/>
          </p:cNvSpPr>
          <p:nvPr>
            <p:ph type="sldNum" sz="quarter" idx="11"/>
          </p:nvPr>
        </p:nvSpPr>
        <p:spPr/>
        <p:txBody>
          <a:bodyPr/>
          <a:lstStyle/>
          <a:p>
            <a:fld id="{AA293F89-5976-4576-BE4F-2CBE8D742B3B}" type="slidenum">
              <a:rPr lang="en-US" smtClean="0"/>
              <a:pPr/>
              <a:t>32</a:t>
            </a:fld>
            <a:endParaRPr lang="en-US" dirty="0"/>
          </a:p>
        </p:txBody>
      </p:sp>
    </p:spTree>
    <p:extLst>
      <p:ext uri="{BB962C8B-B14F-4D97-AF65-F5344CB8AC3E}">
        <p14:creationId xmlns:p14="http://schemas.microsoft.com/office/powerpoint/2010/main" val="143449105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Detour About Antibiotic Susceptibility Testing…</a:t>
            </a:r>
          </a:p>
        </p:txBody>
      </p:sp>
    </p:spTree>
    <p:extLst>
      <p:ext uri="{BB962C8B-B14F-4D97-AF65-F5344CB8AC3E}">
        <p14:creationId xmlns:p14="http://schemas.microsoft.com/office/powerpoint/2010/main" val="169662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829"/>
            <a:ext cx="8229600" cy="708421"/>
          </a:xfrm>
        </p:spPr>
        <p:txBody>
          <a:bodyPr/>
          <a:lstStyle/>
          <a:p>
            <a:r>
              <a:rPr lang="en-US" dirty="0"/>
              <a:t>Antibiotic Susceptibility Testing (AST)</a:t>
            </a:r>
          </a:p>
        </p:txBody>
      </p:sp>
      <p:sp>
        <p:nvSpPr>
          <p:cNvPr id="3" name="Text Placeholder 2"/>
          <p:cNvSpPr>
            <a:spLocks noGrp="1"/>
          </p:cNvSpPr>
          <p:nvPr>
            <p:ph type="body" sz="quarter" idx="10"/>
          </p:nvPr>
        </p:nvSpPr>
        <p:spPr>
          <a:xfrm>
            <a:off x="457200" y="1246203"/>
            <a:ext cx="8229600" cy="3157538"/>
          </a:xfrm>
        </p:spPr>
        <p:txBody>
          <a:bodyPr/>
          <a:lstStyle/>
          <a:p>
            <a:pPr>
              <a:spcBef>
                <a:spcPts val="1800"/>
              </a:spcBef>
            </a:pPr>
            <a:r>
              <a:rPr lang="en-US" b="0" dirty="0"/>
              <a:t>Laboratory tests to identify to which antibiotics an infection is susceptible or resistant </a:t>
            </a:r>
          </a:p>
          <a:p>
            <a:pPr>
              <a:spcBef>
                <a:spcPts val="1800"/>
              </a:spcBef>
            </a:pPr>
            <a:r>
              <a:rPr lang="en-US" b="0" dirty="0"/>
              <a:t>A positive culture specimen (“isolate”) is exposed to antibiotics to see if it continues to grow</a:t>
            </a:r>
          </a:p>
          <a:p>
            <a:pPr>
              <a:spcBef>
                <a:spcPts val="1800"/>
              </a:spcBef>
            </a:pPr>
            <a:r>
              <a:rPr lang="en-US" b="0" dirty="0"/>
              <a:t>No longer done in routine clinical practice for GC</a:t>
            </a:r>
          </a:p>
          <a:p>
            <a:pPr>
              <a:spcBef>
                <a:spcPts val="1800"/>
              </a:spcBef>
            </a:pPr>
            <a:r>
              <a:rPr lang="en-US" b="0" dirty="0"/>
              <a:t>GC AST largely only performed in some public health laboratories</a:t>
            </a:r>
          </a:p>
          <a:p>
            <a:endParaRPr lang="en-US" b="0" dirty="0"/>
          </a:p>
          <a:p>
            <a:endParaRPr lang="en-US" b="0" dirty="0"/>
          </a:p>
        </p:txBody>
      </p:sp>
      <p:sp>
        <p:nvSpPr>
          <p:cNvPr id="4" name="Slide Number Placeholder 3">
            <a:extLst>
              <a:ext uri="{FF2B5EF4-FFF2-40B4-BE49-F238E27FC236}">
                <a16:creationId xmlns:a16="http://schemas.microsoft.com/office/drawing/2014/main" id="{E925FFF1-9022-4FA0-B5BF-44DC19F12342}"/>
              </a:ext>
            </a:extLst>
          </p:cNvPr>
          <p:cNvSpPr>
            <a:spLocks noGrp="1"/>
          </p:cNvSpPr>
          <p:nvPr>
            <p:ph type="sldNum" sz="quarter" idx="11"/>
          </p:nvPr>
        </p:nvSpPr>
        <p:spPr/>
        <p:txBody>
          <a:bodyPr/>
          <a:lstStyle/>
          <a:p>
            <a:fld id="{AA293F89-5976-4576-BE4F-2CBE8D742B3B}" type="slidenum">
              <a:rPr lang="en-US" smtClean="0"/>
              <a:pPr/>
              <a:t>34</a:t>
            </a:fld>
            <a:endParaRPr lang="en-US" dirty="0"/>
          </a:p>
        </p:txBody>
      </p:sp>
    </p:spTree>
    <p:extLst>
      <p:ext uri="{BB962C8B-B14F-4D97-AF65-F5344CB8AC3E}">
        <p14:creationId xmlns:p14="http://schemas.microsoft.com/office/powerpoint/2010/main" val="428345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954"/>
            <a:ext cx="8229600" cy="457725"/>
          </a:xfrm>
        </p:spPr>
        <p:txBody>
          <a:bodyPr/>
          <a:lstStyle/>
          <a:p>
            <a:r>
              <a:rPr lang="en-US" dirty="0"/>
              <a:t>There Are Three Culture-based Approaches to GC AST</a:t>
            </a:r>
          </a:p>
        </p:txBody>
      </p:sp>
      <p:sp>
        <p:nvSpPr>
          <p:cNvPr id="3" name="Text Placeholder 2"/>
          <p:cNvSpPr>
            <a:spLocks noGrp="1"/>
          </p:cNvSpPr>
          <p:nvPr>
            <p:ph type="body" sz="quarter" idx="10"/>
          </p:nvPr>
        </p:nvSpPr>
        <p:spPr>
          <a:xfrm>
            <a:off x="493015" y="1058008"/>
            <a:ext cx="5384621" cy="3698538"/>
          </a:xfrm>
        </p:spPr>
        <p:txBody>
          <a:bodyPr/>
          <a:lstStyle/>
          <a:p>
            <a:pPr>
              <a:spcBef>
                <a:spcPts val="600"/>
              </a:spcBef>
            </a:pPr>
            <a:r>
              <a:rPr lang="en-US" sz="1800" dirty="0"/>
              <a:t>Disk diffusion (Kirby-Bauer): rapid, simple, accuracy?</a:t>
            </a:r>
          </a:p>
          <a:p>
            <a:pPr>
              <a:spcBef>
                <a:spcPts val="600"/>
              </a:spcBef>
            </a:pPr>
            <a:r>
              <a:rPr lang="en-US" sz="1800" dirty="0" err="1"/>
              <a:t>Etest</a:t>
            </a:r>
            <a:r>
              <a:rPr lang="en-US" sz="1800" dirty="0"/>
              <a:t>: rapid, relatively simple, accurate, provides results as minimum inhibitory concentrations (MICs)</a:t>
            </a:r>
          </a:p>
          <a:p>
            <a:pPr>
              <a:spcBef>
                <a:spcPts val="600"/>
              </a:spcBef>
            </a:pPr>
            <a:r>
              <a:rPr lang="en-US" sz="1800" dirty="0"/>
              <a:t>Agar dilution: gold standard, takes longer, laborious (done in reference labs), accurate, provides MICs</a:t>
            </a:r>
          </a:p>
          <a:p>
            <a:pPr lvl="1">
              <a:spcBef>
                <a:spcPts val="600"/>
              </a:spcBef>
            </a:pPr>
            <a:r>
              <a:rPr lang="en-US" sz="1600" dirty="0"/>
              <a:t>Plates with multiple antibiotic concentrations are made</a:t>
            </a:r>
          </a:p>
          <a:p>
            <a:pPr lvl="1">
              <a:spcBef>
                <a:spcPts val="600"/>
              </a:spcBef>
            </a:pPr>
            <a:r>
              <a:rPr lang="en-US" sz="1600" dirty="0"/>
              <a:t>Bacteria placed on plates to assess which concentration inhibits growth in the laboratory</a:t>
            </a:r>
          </a:p>
          <a:p>
            <a:pPr>
              <a:spcBef>
                <a:spcPts val="600"/>
              </a:spcBef>
            </a:pPr>
            <a:endParaRPr lang="en-US" sz="2000" dirty="0"/>
          </a:p>
          <a:p>
            <a:pPr>
              <a:spcBef>
                <a:spcPts val="600"/>
              </a:spcBef>
            </a:pPr>
            <a:endParaRPr lang="en-US" sz="2000" dirty="0"/>
          </a:p>
          <a:p>
            <a:pPr marL="0" indent="0">
              <a:spcBef>
                <a:spcPts val="600"/>
              </a:spcBef>
              <a:buNone/>
            </a:pPr>
            <a:endParaRPr lang="en-US" sz="2000" dirty="0"/>
          </a:p>
        </p:txBody>
      </p:sp>
      <p:pic>
        <p:nvPicPr>
          <p:cNvPr id="4" name="Picture 3" descr="Etest with impregnated antibiotics at a gradient of concentration. The Etest strip is laid on a layer of bacteria. If the concentration is able to kill the bacteria, a dark cloud will form around that level of concentration. Etest provides results in minimum inhibitory concentrations or MICs. ">
            <a:extLst>
              <a:ext uri="{FF2B5EF4-FFF2-40B4-BE49-F238E27FC236}">
                <a16:creationId xmlns:a16="http://schemas.microsoft.com/office/drawing/2014/main" id="{EFD29A54-04DF-4F42-91AD-E5C8E3E378CF}"/>
              </a:ext>
            </a:extLst>
          </p:cNvPr>
          <p:cNvPicPr>
            <a:picLocks noChangeAspect="1"/>
          </p:cNvPicPr>
          <p:nvPr/>
        </p:nvPicPr>
        <p:blipFill>
          <a:blip r:embed="rId3"/>
          <a:stretch>
            <a:fillRect/>
          </a:stretch>
        </p:blipFill>
        <p:spPr>
          <a:xfrm>
            <a:off x="5732588" y="1351513"/>
            <a:ext cx="3012268" cy="2864608"/>
          </a:xfrm>
          <a:prstGeom prst="rect">
            <a:avLst/>
          </a:prstGeom>
        </p:spPr>
      </p:pic>
      <p:sp>
        <p:nvSpPr>
          <p:cNvPr id="6" name="Slide Number Placeholder 5">
            <a:extLst>
              <a:ext uri="{FF2B5EF4-FFF2-40B4-BE49-F238E27FC236}">
                <a16:creationId xmlns:a16="http://schemas.microsoft.com/office/drawing/2014/main" id="{6F9E4009-2413-41A0-83F2-F16A05A1BFD3}"/>
              </a:ext>
            </a:extLst>
          </p:cNvPr>
          <p:cNvSpPr>
            <a:spLocks noGrp="1"/>
          </p:cNvSpPr>
          <p:nvPr>
            <p:ph type="sldNum" sz="quarter" idx="11"/>
          </p:nvPr>
        </p:nvSpPr>
        <p:spPr/>
        <p:txBody>
          <a:bodyPr/>
          <a:lstStyle/>
          <a:p>
            <a:fld id="{AA293F89-5976-4576-BE4F-2CBE8D742B3B}" type="slidenum">
              <a:rPr lang="en-US" smtClean="0"/>
              <a:pPr/>
              <a:t>35</a:t>
            </a:fld>
            <a:endParaRPr lang="en-US" dirty="0"/>
          </a:p>
        </p:txBody>
      </p:sp>
    </p:spTree>
    <p:extLst>
      <p:ext uri="{BB962C8B-B14F-4D97-AF65-F5344CB8AC3E}">
        <p14:creationId xmlns:p14="http://schemas.microsoft.com/office/powerpoint/2010/main" val="293853000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F96FD860-FAB9-4D79-9A55-83BE5EE02550}"/>
              </a:ext>
            </a:extLst>
          </p:cNvPr>
          <p:cNvSpPr>
            <a:spLocks noGrp="1"/>
          </p:cNvSpPr>
          <p:nvPr>
            <p:ph type="title"/>
          </p:nvPr>
        </p:nvSpPr>
        <p:spPr/>
        <p:txBody>
          <a:bodyPr/>
          <a:lstStyle/>
          <a:p>
            <a:r>
              <a:rPr lang="en-US" dirty="0"/>
              <a:t>Minimum Inhibitory Concentrations (MICs)</a:t>
            </a:r>
          </a:p>
        </p:txBody>
      </p:sp>
      <p:sp>
        <p:nvSpPr>
          <p:cNvPr id="3" name="Content Placeholder 2"/>
          <p:cNvSpPr>
            <a:spLocks noGrp="1"/>
          </p:cNvSpPr>
          <p:nvPr>
            <p:ph type="body" sz="quarter" idx="10"/>
          </p:nvPr>
        </p:nvSpPr>
        <p:spPr/>
        <p:txBody>
          <a:bodyPr/>
          <a:lstStyle/>
          <a:p>
            <a:pPr marL="0" indent="0">
              <a:buNone/>
            </a:pPr>
            <a:r>
              <a:rPr lang="en-US" sz="1800" b="0" dirty="0">
                <a:solidFill>
                  <a:schemeClr val="accent5"/>
                </a:solidFill>
              </a:rPr>
              <a:t>MIC: lowest antibiotic concentration that inhibits visible growth in the laboratory</a:t>
            </a:r>
          </a:p>
        </p:txBody>
      </p:sp>
      <p:pic>
        <p:nvPicPr>
          <p:cNvPr id="26" name="Picture 25" descr="Illustration of antimicrobial concentrations at seven different concentration levels (0.030, 0.060, 0.125, 0.250, 0.50, 1.00, and 2.00).">
            <a:extLst>
              <a:ext uri="{FF2B5EF4-FFF2-40B4-BE49-F238E27FC236}">
                <a16:creationId xmlns:a16="http://schemas.microsoft.com/office/drawing/2014/main" id="{B97C741A-291B-496A-B89B-77D22D3705F6}"/>
              </a:ext>
            </a:extLst>
          </p:cNvPr>
          <p:cNvPicPr>
            <a:picLocks noChangeAspect="1"/>
          </p:cNvPicPr>
          <p:nvPr/>
        </p:nvPicPr>
        <p:blipFill>
          <a:blip r:embed="rId3"/>
          <a:stretch>
            <a:fillRect/>
          </a:stretch>
        </p:blipFill>
        <p:spPr>
          <a:xfrm>
            <a:off x="874456" y="1634743"/>
            <a:ext cx="7395089" cy="3273836"/>
          </a:xfrm>
          <a:prstGeom prst="rect">
            <a:avLst/>
          </a:prstGeom>
        </p:spPr>
      </p:pic>
      <p:sp>
        <p:nvSpPr>
          <p:cNvPr id="2" name="Slide Number Placeholder 1">
            <a:extLst>
              <a:ext uri="{FF2B5EF4-FFF2-40B4-BE49-F238E27FC236}">
                <a16:creationId xmlns:a16="http://schemas.microsoft.com/office/drawing/2014/main" id="{F133844F-0B40-421E-A04F-B998B746737A}"/>
              </a:ext>
            </a:extLst>
          </p:cNvPr>
          <p:cNvSpPr>
            <a:spLocks noGrp="1"/>
          </p:cNvSpPr>
          <p:nvPr>
            <p:ph type="sldNum" sz="quarter" idx="11"/>
          </p:nvPr>
        </p:nvSpPr>
        <p:spPr/>
        <p:txBody>
          <a:bodyPr/>
          <a:lstStyle/>
          <a:p>
            <a:fld id="{AA293F89-5976-4576-BE4F-2CBE8D742B3B}" type="slidenum">
              <a:rPr lang="en-US" smtClean="0"/>
              <a:pPr/>
              <a:t>36</a:t>
            </a:fld>
            <a:endParaRPr lang="en-US" dirty="0"/>
          </a:p>
        </p:txBody>
      </p:sp>
    </p:spTree>
    <p:extLst>
      <p:ext uri="{BB962C8B-B14F-4D97-AF65-F5344CB8AC3E}">
        <p14:creationId xmlns:p14="http://schemas.microsoft.com/office/powerpoint/2010/main" val="41869251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06">
            <a:extLst>
              <a:ext uri="{FF2B5EF4-FFF2-40B4-BE49-F238E27FC236}">
                <a16:creationId xmlns:a16="http://schemas.microsoft.com/office/drawing/2014/main" id="{D067A181-D17A-4E60-9AF1-49B66FF94195}"/>
              </a:ext>
            </a:extLst>
          </p:cNvPr>
          <p:cNvSpPr>
            <a:spLocks noGrp="1"/>
          </p:cNvSpPr>
          <p:nvPr>
            <p:ph type="title"/>
          </p:nvPr>
        </p:nvSpPr>
        <p:spPr>
          <a:xfrm>
            <a:off x="457200" y="84956"/>
            <a:ext cx="8229600" cy="857250"/>
          </a:xfrm>
        </p:spPr>
        <p:txBody>
          <a:bodyPr/>
          <a:lstStyle/>
          <a:p>
            <a:pPr algn="ctr"/>
            <a:r>
              <a:rPr lang="en-US" sz="2400" dirty="0"/>
              <a:t>Fill Each Plate with the Antibiotic Solutions</a:t>
            </a:r>
            <a:br>
              <a:rPr lang="en-US" sz="2400" dirty="0"/>
            </a:br>
            <a:endParaRPr lang="en-US" sz="2400" dirty="0"/>
          </a:p>
        </p:txBody>
      </p:sp>
      <p:pic>
        <p:nvPicPr>
          <p:cNvPr id="106" name="Picture 105" descr="Illustration of antimicrobial concentrations at seven different concentration levels (0.030, 0.060, 0.125, 0.250, 0.50, 1.00, and 2.00). Above each concentration's illustration is a petri dish filled with antibiotic solution.">
            <a:extLst>
              <a:ext uri="{FF2B5EF4-FFF2-40B4-BE49-F238E27FC236}">
                <a16:creationId xmlns:a16="http://schemas.microsoft.com/office/drawing/2014/main" id="{E24FA118-E67B-4470-818F-CEF3B07B9A14}"/>
              </a:ext>
            </a:extLst>
          </p:cNvPr>
          <p:cNvPicPr>
            <a:picLocks noChangeAspect="1"/>
          </p:cNvPicPr>
          <p:nvPr/>
        </p:nvPicPr>
        <p:blipFill>
          <a:blip r:embed="rId3"/>
          <a:stretch>
            <a:fillRect/>
          </a:stretch>
        </p:blipFill>
        <p:spPr>
          <a:xfrm>
            <a:off x="874456" y="692581"/>
            <a:ext cx="7395089" cy="4273666"/>
          </a:xfrm>
          <a:prstGeom prst="rect">
            <a:avLst/>
          </a:prstGeom>
        </p:spPr>
      </p:pic>
      <p:sp>
        <p:nvSpPr>
          <p:cNvPr id="3" name="Slide Number Placeholder 2">
            <a:extLst>
              <a:ext uri="{FF2B5EF4-FFF2-40B4-BE49-F238E27FC236}">
                <a16:creationId xmlns:a16="http://schemas.microsoft.com/office/drawing/2014/main" id="{0551B793-9BEE-41C0-A4BA-9FC06EC54A45}"/>
              </a:ext>
            </a:extLst>
          </p:cNvPr>
          <p:cNvSpPr>
            <a:spLocks noGrp="1"/>
          </p:cNvSpPr>
          <p:nvPr>
            <p:ph type="sldNum" sz="quarter" idx="11"/>
          </p:nvPr>
        </p:nvSpPr>
        <p:spPr/>
        <p:txBody>
          <a:bodyPr/>
          <a:lstStyle/>
          <a:p>
            <a:fld id="{AA293F89-5976-4576-BE4F-2CBE8D742B3B}" type="slidenum">
              <a:rPr lang="en-US" smtClean="0"/>
              <a:pPr/>
              <a:t>37</a:t>
            </a:fld>
            <a:endParaRPr lang="en-US" dirty="0"/>
          </a:p>
        </p:txBody>
      </p:sp>
    </p:spTree>
    <p:extLst>
      <p:ext uri="{BB962C8B-B14F-4D97-AF65-F5344CB8AC3E}">
        <p14:creationId xmlns:p14="http://schemas.microsoft.com/office/powerpoint/2010/main" val="380182086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A96C83-5E33-4D63-A2C2-F4A91BC98E1F}"/>
              </a:ext>
            </a:extLst>
          </p:cNvPr>
          <p:cNvSpPr>
            <a:spLocks noGrp="1"/>
          </p:cNvSpPr>
          <p:nvPr>
            <p:ph type="title"/>
          </p:nvPr>
        </p:nvSpPr>
        <p:spPr>
          <a:xfrm>
            <a:off x="457200" y="-291557"/>
            <a:ext cx="8229600" cy="857250"/>
          </a:xfrm>
        </p:spPr>
        <p:txBody>
          <a:bodyPr/>
          <a:lstStyle/>
          <a:p>
            <a:pPr algn="ctr"/>
            <a:r>
              <a:rPr lang="en-US" sz="2400" dirty="0"/>
              <a:t>Put Same Amount of Bacteria on Each Plate</a:t>
            </a:r>
          </a:p>
        </p:txBody>
      </p:sp>
      <p:pic>
        <p:nvPicPr>
          <p:cNvPr id="5" name="Picture 4" descr="Illustration of antimicrobial concentrations at seven different concentration levels (0.030, 0.060, 0.125, 0.250, 0.50, 1.00, and 2.00). Above each concentration's illustration is a petri dish filled with antibiotic solution and bacteria.">
            <a:extLst>
              <a:ext uri="{FF2B5EF4-FFF2-40B4-BE49-F238E27FC236}">
                <a16:creationId xmlns:a16="http://schemas.microsoft.com/office/drawing/2014/main" id="{5D4BEE7C-2771-4FF2-AAD2-36AEC12ACFF5}"/>
              </a:ext>
            </a:extLst>
          </p:cNvPr>
          <p:cNvPicPr>
            <a:picLocks noChangeAspect="1"/>
          </p:cNvPicPr>
          <p:nvPr/>
        </p:nvPicPr>
        <p:blipFill>
          <a:blip r:embed="rId3"/>
          <a:stretch>
            <a:fillRect/>
          </a:stretch>
        </p:blipFill>
        <p:spPr>
          <a:xfrm>
            <a:off x="874456" y="712047"/>
            <a:ext cx="7395089" cy="4267570"/>
          </a:xfrm>
          <a:prstGeom prst="rect">
            <a:avLst/>
          </a:prstGeom>
        </p:spPr>
      </p:pic>
      <p:sp>
        <p:nvSpPr>
          <p:cNvPr id="3" name="Slide Number Placeholder 2">
            <a:extLst>
              <a:ext uri="{FF2B5EF4-FFF2-40B4-BE49-F238E27FC236}">
                <a16:creationId xmlns:a16="http://schemas.microsoft.com/office/drawing/2014/main" id="{B768C9FF-75C7-43C7-8F62-B8F79DDB0DEB}"/>
              </a:ext>
            </a:extLst>
          </p:cNvPr>
          <p:cNvSpPr>
            <a:spLocks noGrp="1"/>
          </p:cNvSpPr>
          <p:nvPr>
            <p:ph type="sldNum" sz="quarter" idx="11"/>
          </p:nvPr>
        </p:nvSpPr>
        <p:spPr/>
        <p:txBody>
          <a:bodyPr/>
          <a:lstStyle/>
          <a:p>
            <a:fld id="{AA293F89-5976-4576-BE4F-2CBE8D742B3B}" type="slidenum">
              <a:rPr lang="en-US" smtClean="0"/>
              <a:pPr/>
              <a:t>38</a:t>
            </a:fld>
            <a:endParaRPr lang="en-US" dirty="0"/>
          </a:p>
        </p:txBody>
      </p:sp>
    </p:spTree>
    <p:extLst>
      <p:ext uri="{BB962C8B-B14F-4D97-AF65-F5344CB8AC3E}">
        <p14:creationId xmlns:p14="http://schemas.microsoft.com/office/powerpoint/2010/main" val="226755420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Clock">
            <a:extLst>
              <a:ext uri="{FF2B5EF4-FFF2-40B4-BE49-F238E27FC236}">
                <a16:creationId xmlns:a16="http://schemas.microsoft.com/office/drawing/2014/main" id="{45DAA4EC-0FE5-474E-A956-305BB2576E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4650" y="685800"/>
            <a:ext cx="3314700" cy="3314700"/>
          </a:xfrm>
          <a:prstGeom prst="rect">
            <a:avLst/>
          </a:prstGeom>
        </p:spPr>
      </p:pic>
      <p:sp>
        <p:nvSpPr>
          <p:cNvPr id="2" name="Slide Number Placeholder 1">
            <a:extLst>
              <a:ext uri="{FF2B5EF4-FFF2-40B4-BE49-F238E27FC236}">
                <a16:creationId xmlns:a16="http://schemas.microsoft.com/office/drawing/2014/main" id="{69407696-C526-48E6-8E55-DACCFBDE5D19}"/>
              </a:ext>
            </a:extLst>
          </p:cNvPr>
          <p:cNvSpPr>
            <a:spLocks noGrp="1"/>
          </p:cNvSpPr>
          <p:nvPr>
            <p:ph type="sldNum" sz="quarter" idx="11"/>
          </p:nvPr>
        </p:nvSpPr>
        <p:spPr/>
        <p:txBody>
          <a:bodyPr/>
          <a:lstStyle/>
          <a:p>
            <a:fld id="{AA293F89-5976-4576-BE4F-2CBE8D742B3B}" type="slidenum">
              <a:rPr lang="en-US" smtClean="0"/>
              <a:pPr/>
              <a:t>39</a:t>
            </a:fld>
            <a:endParaRPr lang="en-US" dirty="0"/>
          </a:p>
        </p:txBody>
      </p:sp>
      <p:sp>
        <p:nvSpPr>
          <p:cNvPr id="3" name="Title 2">
            <a:extLst>
              <a:ext uri="{FF2B5EF4-FFF2-40B4-BE49-F238E27FC236}">
                <a16:creationId xmlns:a16="http://schemas.microsoft.com/office/drawing/2014/main" id="{89351014-294B-48DB-9842-AD3BB9E8FF65}"/>
              </a:ext>
            </a:extLst>
          </p:cNvPr>
          <p:cNvSpPr>
            <a:spLocks noGrp="1"/>
          </p:cNvSpPr>
          <p:nvPr>
            <p:ph type="title"/>
          </p:nvPr>
        </p:nvSpPr>
        <p:spPr>
          <a:xfrm>
            <a:off x="457200" y="-857250"/>
            <a:ext cx="8229600" cy="857250"/>
          </a:xfrm>
        </p:spPr>
        <p:txBody>
          <a:bodyPr anchor="b" anchorCtr="0"/>
          <a:lstStyle/>
          <a:p>
            <a:r>
              <a:rPr lang="en-US" dirty="0"/>
              <a:t>Time</a:t>
            </a:r>
          </a:p>
        </p:txBody>
      </p:sp>
    </p:spTree>
    <p:extLst>
      <p:ext uri="{BB962C8B-B14F-4D97-AF65-F5344CB8AC3E}">
        <p14:creationId xmlns:p14="http://schemas.microsoft.com/office/powerpoint/2010/main" val="2517409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754"/>
            <a:ext cx="8229600" cy="708421"/>
          </a:xfrm>
        </p:spPr>
        <p:txBody>
          <a:bodyPr/>
          <a:lstStyle/>
          <a:p>
            <a:r>
              <a:rPr lang="en-US" dirty="0"/>
              <a:t>Objectives of Antibiotic-Resistant Gonorrhea (ARGC) Tabletop Exercise (TTX)</a:t>
            </a:r>
          </a:p>
        </p:txBody>
      </p:sp>
      <p:sp>
        <p:nvSpPr>
          <p:cNvPr id="3" name="Text Placeholder 2"/>
          <p:cNvSpPr>
            <a:spLocks noGrp="1"/>
          </p:cNvSpPr>
          <p:nvPr>
            <p:ph type="body" sz="quarter" idx="10"/>
          </p:nvPr>
        </p:nvSpPr>
        <p:spPr>
          <a:xfrm>
            <a:off x="457200" y="1343025"/>
            <a:ext cx="8229600" cy="3157538"/>
          </a:xfrm>
        </p:spPr>
        <p:txBody>
          <a:bodyPr/>
          <a:lstStyle/>
          <a:p>
            <a:r>
              <a:rPr lang="en-US" b="0" dirty="0"/>
              <a:t>Improve local/state capacity to effectively respond to outbreak of ARGC</a:t>
            </a:r>
          </a:p>
          <a:p>
            <a:endParaRPr lang="en-US" sz="500" b="0" dirty="0"/>
          </a:p>
          <a:p>
            <a:r>
              <a:rPr lang="en-US" b="0" dirty="0"/>
              <a:t>Assess how the local/state response plan addresses outbreak</a:t>
            </a:r>
          </a:p>
          <a:p>
            <a:endParaRPr lang="en-US" sz="500" b="0" dirty="0"/>
          </a:p>
          <a:p>
            <a:r>
              <a:rPr lang="en-US" b="0" dirty="0"/>
              <a:t>Identify future steps to improve response planning</a:t>
            </a:r>
          </a:p>
          <a:p>
            <a:endParaRPr lang="en-US" sz="500" b="0" dirty="0"/>
          </a:p>
          <a:p>
            <a:endParaRPr lang="en-US" b="0" dirty="0"/>
          </a:p>
          <a:p>
            <a:endParaRPr lang="en-US" b="0" dirty="0"/>
          </a:p>
        </p:txBody>
      </p:sp>
      <p:sp>
        <p:nvSpPr>
          <p:cNvPr id="4" name="Slide Number Placeholder 3">
            <a:extLst>
              <a:ext uri="{FF2B5EF4-FFF2-40B4-BE49-F238E27FC236}">
                <a16:creationId xmlns:a16="http://schemas.microsoft.com/office/drawing/2014/main" id="{3C32B21B-84E4-436C-A963-0DC19E4B08CF}"/>
              </a:ext>
            </a:extLst>
          </p:cNvPr>
          <p:cNvSpPr>
            <a:spLocks noGrp="1"/>
          </p:cNvSpPr>
          <p:nvPr>
            <p:ph type="sldNum" sz="quarter" idx="11"/>
          </p:nvPr>
        </p:nvSpPr>
        <p:spPr/>
        <p:txBody>
          <a:bodyPr/>
          <a:lstStyle/>
          <a:p>
            <a:fld id="{AA293F89-5976-4576-BE4F-2CBE8D742B3B}" type="slidenum">
              <a:rPr lang="en-US" smtClean="0"/>
              <a:pPr/>
              <a:t>4</a:t>
            </a:fld>
            <a:endParaRPr lang="en-US" dirty="0"/>
          </a:p>
        </p:txBody>
      </p:sp>
    </p:spTree>
    <p:extLst>
      <p:ext uri="{BB962C8B-B14F-4D97-AF65-F5344CB8AC3E}">
        <p14:creationId xmlns:p14="http://schemas.microsoft.com/office/powerpoint/2010/main" val="247092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1E1C9A5C-F97F-45AF-BC61-401C79D2797C}"/>
              </a:ext>
            </a:extLst>
          </p:cNvPr>
          <p:cNvSpPr>
            <a:spLocks noGrp="1"/>
          </p:cNvSpPr>
          <p:nvPr>
            <p:ph type="title"/>
          </p:nvPr>
        </p:nvSpPr>
        <p:spPr>
          <a:xfrm>
            <a:off x="457200" y="-289321"/>
            <a:ext cx="8229600" cy="857250"/>
          </a:xfrm>
        </p:spPr>
        <p:txBody>
          <a:bodyPr/>
          <a:lstStyle/>
          <a:p>
            <a:pPr algn="ctr"/>
            <a:r>
              <a:rPr lang="en-US" sz="2400" dirty="0"/>
              <a:t>Bacteria Growing on Last 2 Plates</a:t>
            </a:r>
          </a:p>
        </p:txBody>
      </p:sp>
      <p:pic>
        <p:nvPicPr>
          <p:cNvPr id="2" name="Picture 1" descr="Illustration of antimicrobial concentrations at seven different concentration levels (0.030, 0.060, 0.125, 0.250, 0.50, 1.00, and 2.00). Above each concentration's illustration is a petri dish filled with antibiotic solution. Bacteria is growing on the plates with the 0.030 and 0.060 antibiotic concentrations. 0.125 was the lowest concentration that inhibited growth, or MIC.">
            <a:extLst>
              <a:ext uri="{FF2B5EF4-FFF2-40B4-BE49-F238E27FC236}">
                <a16:creationId xmlns:a16="http://schemas.microsoft.com/office/drawing/2014/main" id="{620F1E79-3EA6-4ADA-9DC3-C71392BB265C}"/>
              </a:ext>
            </a:extLst>
          </p:cNvPr>
          <p:cNvPicPr>
            <a:picLocks noChangeAspect="1"/>
          </p:cNvPicPr>
          <p:nvPr/>
        </p:nvPicPr>
        <p:blipFill>
          <a:blip r:embed="rId3"/>
          <a:stretch>
            <a:fillRect/>
          </a:stretch>
        </p:blipFill>
        <p:spPr>
          <a:xfrm>
            <a:off x="755217" y="567929"/>
            <a:ext cx="7931583" cy="4401693"/>
          </a:xfrm>
          <a:prstGeom prst="rect">
            <a:avLst/>
          </a:prstGeom>
        </p:spPr>
      </p:pic>
      <p:sp>
        <p:nvSpPr>
          <p:cNvPr id="3" name="Slide Number Placeholder 2">
            <a:extLst>
              <a:ext uri="{FF2B5EF4-FFF2-40B4-BE49-F238E27FC236}">
                <a16:creationId xmlns:a16="http://schemas.microsoft.com/office/drawing/2014/main" id="{0C69B64D-4F9F-46F4-9C90-538A639C080C}"/>
              </a:ext>
            </a:extLst>
          </p:cNvPr>
          <p:cNvSpPr>
            <a:spLocks noGrp="1"/>
          </p:cNvSpPr>
          <p:nvPr>
            <p:ph type="sldNum" sz="quarter" idx="11"/>
          </p:nvPr>
        </p:nvSpPr>
        <p:spPr/>
        <p:txBody>
          <a:bodyPr/>
          <a:lstStyle/>
          <a:p>
            <a:fld id="{AA293F89-5976-4576-BE4F-2CBE8D742B3B}" type="slidenum">
              <a:rPr lang="en-US" smtClean="0"/>
              <a:pPr/>
              <a:t>40</a:t>
            </a:fld>
            <a:endParaRPr lang="en-US" dirty="0"/>
          </a:p>
        </p:txBody>
      </p:sp>
    </p:spTree>
    <p:extLst>
      <p:ext uri="{BB962C8B-B14F-4D97-AF65-F5344CB8AC3E}">
        <p14:creationId xmlns:p14="http://schemas.microsoft.com/office/powerpoint/2010/main" val="189448682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5C83-ADDA-4B83-8CEF-B57DAA85DC11}"/>
              </a:ext>
            </a:extLst>
          </p:cNvPr>
          <p:cNvSpPr>
            <a:spLocks noGrp="1"/>
          </p:cNvSpPr>
          <p:nvPr>
            <p:ph type="title"/>
          </p:nvPr>
        </p:nvSpPr>
        <p:spPr>
          <a:xfrm>
            <a:off x="457200" y="-251912"/>
            <a:ext cx="8229600" cy="857250"/>
          </a:xfrm>
        </p:spPr>
        <p:txBody>
          <a:bodyPr anchor="b" anchorCtr="0"/>
          <a:lstStyle/>
          <a:p>
            <a:pPr algn="ctr">
              <a:lnSpc>
                <a:spcPct val="100000"/>
              </a:lnSpc>
            </a:pPr>
            <a:r>
              <a:rPr lang="en-US" sz="2400" dirty="0"/>
              <a:t>Warning of Emerging Resistance </a:t>
            </a:r>
          </a:p>
        </p:txBody>
      </p:sp>
      <p:pic>
        <p:nvPicPr>
          <p:cNvPr id="6" name="Picture 5" descr="Illustration of antimicrobial concentrations at seven different concentration levels (0.030, 0.060, 0.125, 0.250, 0.50, 1.00, and 2.00). Above each concentration's illustration is a petri dish filled with antibiotic solution. Bacteria is growing on all the plates.">
            <a:extLst>
              <a:ext uri="{FF2B5EF4-FFF2-40B4-BE49-F238E27FC236}">
                <a16:creationId xmlns:a16="http://schemas.microsoft.com/office/drawing/2014/main" id="{7B346C95-03DA-4182-8908-8205C2ED265C}"/>
              </a:ext>
            </a:extLst>
          </p:cNvPr>
          <p:cNvPicPr>
            <a:picLocks noChangeAspect="1"/>
          </p:cNvPicPr>
          <p:nvPr/>
        </p:nvPicPr>
        <p:blipFill>
          <a:blip r:embed="rId3"/>
          <a:stretch>
            <a:fillRect/>
          </a:stretch>
        </p:blipFill>
        <p:spPr>
          <a:xfrm>
            <a:off x="874456" y="699222"/>
            <a:ext cx="7395089" cy="4267570"/>
          </a:xfrm>
          <a:prstGeom prst="rect">
            <a:avLst/>
          </a:prstGeom>
        </p:spPr>
      </p:pic>
      <p:sp>
        <p:nvSpPr>
          <p:cNvPr id="47" name="TextBox 46"/>
          <p:cNvSpPr txBox="1"/>
          <p:nvPr/>
        </p:nvSpPr>
        <p:spPr>
          <a:xfrm>
            <a:off x="3530011" y="2444717"/>
            <a:ext cx="4335498" cy="646331"/>
          </a:xfrm>
          <a:prstGeom prst="homePlate">
            <a:avLst>
              <a:gd name="adj" fmla="val 35030"/>
            </a:avLst>
          </a:prstGeom>
          <a:solidFill>
            <a:schemeClr val="bg1">
              <a:lumMod val="20000"/>
              <a:lumOff val="80000"/>
            </a:schemeClr>
          </a:solidFill>
          <a:ln>
            <a:noFill/>
          </a:ln>
          <a:effectLst>
            <a:outerShdw blurRad="50800" dist="38100" dir="8100000" algn="tr" rotWithShape="0">
              <a:prstClr val="black">
                <a:alpha val="40000"/>
              </a:prstClr>
            </a:outerShdw>
          </a:effectLst>
        </p:spPr>
        <p:txBody>
          <a:bodyPr wrap="square" rtlCol="0">
            <a:spAutoFit/>
          </a:bodyPr>
          <a:lstStyle/>
          <a:p>
            <a:pPr algn="ctr"/>
            <a:r>
              <a:rPr lang="en-US" b="1" dirty="0">
                <a:solidFill>
                  <a:sysClr val="windowText" lastClr="000000"/>
                </a:solidFill>
                <a:latin typeface="Calibri" panose="020F0502020204030204" pitchFamily="34" charset="0"/>
              </a:rPr>
              <a:t>Survival at higher concentrations can be warning of emerging resistance</a:t>
            </a:r>
          </a:p>
        </p:txBody>
      </p:sp>
      <p:sp>
        <p:nvSpPr>
          <p:cNvPr id="3" name="Slide Number Placeholder 2">
            <a:extLst>
              <a:ext uri="{FF2B5EF4-FFF2-40B4-BE49-F238E27FC236}">
                <a16:creationId xmlns:a16="http://schemas.microsoft.com/office/drawing/2014/main" id="{74C0863C-4C70-4EB0-A2A0-081A8833BF8C}"/>
              </a:ext>
            </a:extLst>
          </p:cNvPr>
          <p:cNvSpPr>
            <a:spLocks noGrp="1"/>
          </p:cNvSpPr>
          <p:nvPr>
            <p:ph type="sldNum" sz="quarter" idx="11"/>
          </p:nvPr>
        </p:nvSpPr>
        <p:spPr/>
        <p:txBody>
          <a:bodyPr/>
          <a:lstStyle/>
          <a:p>
            <a:fld id="{AA293F89-5976-4576-BE4F-2CBE8D742B3B}" type="slidenum">
              <a:rPr lang="en-US" smtClean="0"/>
              <a:pPr/>
              <a:t>41</a:t>
            </a:fld>
            <a:endParaRPr lang="en-US" dirty="0"/>
          </a:p>
        </p:txBody>
      </p:sp>
    </p:spTree>
    <p:extLst>
      <p:ext uri="{BB962C8B-B14F-4D97-AF65-F5344CB8AC3E}">
        <p14:creationId xmlns:p14="http://schemas.microsoft.com/office/powerpoint/2010/main" val="80610656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2902-A695-4587-8B1B-4E6FEF8FCF06}"/>
              </a:ext>
            </a:extLst>
          </p:cNvPr>
          <p:cNvSpPr>
            <a:spLocks noGrp="1"/>
          </p:cNvSpPr>
          <p:nvPr>
            <p:ph type="title"/>
          </p:nvPr>
        </p:nvSpPr>
        <p:spPr>
          <a:xfrm>
            <a:off x="457200" y="-291190"/>
            <a:ext cx="8229600" cy="857250"/>
          </a:xfrm>
        </p:spPr>
        <p:txBody>
          <a:bodyPr anchor="b" anchorCtr="0"/>
          <a:lstStyle/>
          <a:p>
            <a:pPr algn="ctr"/>
            <a:r>
              <a:rPr lang="en-US" sz="2400" dirty="0"/>
              <a:t>Warning of Emerging Resistance Cont.</a:t>
            </a:r>
          </a:p>
        </p:txBody>
      </p:sp>
      <p:pic>
        <p:nvPicPr>
          <p:cNvPr id="26" name="Picture 25" descr="Illustration of antimicrobial concentrations at seven different concentration levels (0.030, 0.060, 0.125, 0.250, 0.50, 1.00, and 2.00). Above each concentration's illustration is a petri dish filled with antibiotic solution. Bacteria is growing on all the plates.">
            <a:extLst>
              <a:ext uri="{FF2B5EF4-FFF2-40B4-BE49-F238E27FC236}">
                <a16:creationId xmlns:a16="http://schemas.microsoft.com/office/drawing/2014/main" id="{828D2DDE-DD57-481D-95C4-BA8ADC7351D2}"/>
              </a:ext>
            </a:extLst>
          </p:cNvPr>
          <p:cNvPicPr>
            <a:picLocks noChangeAspect="1"/>
          </p:cNvPicPr>
          <p:nvPr/>
        </p:nvPicPr>
        <p:blipFill>
          <a:blip r:embed="rId3"/>
          <a:stretch>
            <a:fillRect/>
          </a:stretch>
        </p:blipFill>
        <p:spPr>
          <a:xfrm>
            <a:off x="871407" y="699219"/>
            <a:ext cx="7401185" cy="4267570"/>
          </a:xfrm>
          <a:prstGeom prst="rect">
            <a:avLst/>
          </a:prstGeom>
        </p:spPr>
      </p:pic>
      <p:sp>
        <p:nvSpPr>
          <p:cNvPr id="48" name="TextBox 47"/>
          <p:cNvSpPr txBox="1"/>
          <p:nvPr/>
        </p:nvSpPr>
        <p:spPr>
          <a:xfrm>
            <a:off x="0" y="2306466"/>
            <a:ext cx="9144000" cy="1032688"/>
          </a:xfrm>
          <a:prstGeom prst="rect">
            <a:avLst/>
          </a:prstGeom>
          <a:solidFill>
            <a:schemeClr val="accent6">
              <a:alpha val="83000"/>
            </a:schemeClr>
          </a:solidFill>
        </p:spPr>
        <p:txBody>
          <a:bodyPr wrap="square" rtlCol="0" anchor="ctr">
            <a:noAutofit/>
          </a:bodyPr>
          <a:lstStyle/>
          <a:p>
            <a:pPr algn="ctr"/>
            <a:r>
              <a:rPr lang="en-US" sz="3600" b="1" dirty="0">
                <a:solidFill>
                  <a:sysClr val="windowText" lastClr="000000"/>
                </a:solidFill>
                <a:latin typeface="Calibri" panose="020F0502020204030204" pitchFamily="34" charset="0"/>
              </a:rPr>
              <a:t>So generally, increasing MICs = Badness</a:t>
            </a:r>
          </a:p>
        </p:txBody>
      </p:sp>
      <p:sp>
        <p:nvSpPr>
          <p:cNvPr id="3" name="Slide Number Placeholder 2">
            <a:extLst>
              <a:ext uri="{FF2B5EF4-FFF2-40B4-BE49-F238E27FC236}">
                <a16:creationId xmlns:a16="http://schemas.microsoft.com/office/drawing/2014/main" id="{1D100989-B9C1-4ABF-BC7B-DF5098925650}"/>
              </a:ext>
            </a:extLst>
          </p:cNvPr>
          <p:cNvSpPr>
            <a:spLocks noGrp="1"/>
          </p:cNvSpPr>
          <p:nvPr>
            <p:ph type="sldNum" sz="quarter" idx="11"/>
          </p:nvPr>
        </p:nvSpPr>
        <p:spPr/>
        <p:txBody>
          <a:bodyPr/>
          <a:lstStyle/>
          <a:p>
            <a:fld id="{AA293F89-5976-4576-BE4F-2CBE8D742B3B}" type="slidenum">
              <a:rPr lang="en-US" smtClean="0"/>
              <a:pPr/>
              <a:t>42</a:t>
            </a:fld>
            <a:endParaRPr lang="en-US" dirty="0"/>
          </a:p>
        </p:txBody>
      </p:sp>
    </p:spTree>
    <p:extLst>
      <p:ext uri="{BB962C8B-B14F-4D97-AF65-F5344CB8AC3E}">
        <p14:creationId xmlns:p14="http://schemas.microsoft.com/office/powerpoint/2010/main" val="130992993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7A9DA7-989B-4020-AB4A-E60953386FBA}"/>
              </a:ext>
            </a:extLst>
          </p:cNvPr>
          <p:cNvSpPr txBox="1">
            <a:spLocks noGrp="1"/>
          </p:cNvSpPr>
          <p:nvPr>
            <p:ph type="title" idx="4294967295"/>
          </p:nvPr>
        </p:nvSpPr>
        <p:spPr>
          <a:xfrm>
            <a:off x="228600" y="1"/>
            <a:ext cx="8686800" cy="1066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25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t>Interpretations of MICs</a:t>
            </a:r>
            <a:b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br>
            <a:r>
              <a:rPr kumimoji="0" lang="en-US" sz="1800" b="1" i="0" u="none" strike="noStrike" kern="1200" cap="none" spc="0" normalizeH="0" baseline="0" noProof="0" dirty="0">
                <a:ln>
                  <a:noFill/>
                </a:ln>
                <a:solidFill>
                  <a:srgbClr val="256169"/>
                </a:solidFill>
                <a:effectLst/>
                <a:uLnTx/>
                <a:uFillTx/>
                <a:latin typeface="Calibri" pitchFamily="34" charset="0"/>
                <a:ea typeface="+mj-ea"/>
                <a:cs typeface="+mj-cs"/>
              </a:rPr>
              <a:t>(and why you may hear “resistance”, “non-susceptible”, and maybe even “elevated MICs”) </a:t>
            </a:r>
          </a:p>
        </p:txBody>
      </p:sp>
      <p:sp>
        <p:nvSpPr>
          <p:cNvPr id="3" name="Content Placeholder 2"/>
          <p:cNvSpPr>
            <a:spLocks noGrp="1"/>
          </p:cNvSpPr>
          <p:nvPr>
            <p:ph type="body" sz="quarter" idx="10"/>
          </p:nvPr>
        </p:nvSpPr>
        <p:spPr/>
        <p:txBody>
          <a:bodyPr/>
          <a:lstStyle/>
          <a:p>
            <a:r>
              <a:rPr lang="en-US" sz="2200" b="0" dirty="0">
                <a:solidFill>
                  <a:schemeClr val="accent4">
                    <a:lumMod val="50000"/>
                  </a:schemeClr>
                </a:solidFill>
              </a:rPr>
              <a:t>For each bacteria and antibiotic, Clinical and Laboratory Standards Institute (CLSI) decides which MIC level (“breakpoint”) is associated with resistance</a:t>
            </a:r>
          </a:p>
          <a:p>
            <a:pPr marL="0" indent="0">
              <a:buNone/>
            </a:pPr>
            <a:endParaRPr lang="en-US" b="0" dirty="0">
              <a:solidFill>
                <a:schemeClr val="accent4">
                  <a:lumMod val="50000"/>
                </a:schemeClr>
              </a:solidFill>
            </a:endParaRPr>
          </a:p>
          <a:p>
            <a:endParaRPr lang="en-US" b="0" dirty="0"/>
          </a:p>
        </p:txBody>
      </p:sp>
      <p:sp>
        <p:nvSpPr>
          <p:cNvPr id="2" name="Slide Number Placeholder 1">
            <a:extLst>
              <a:ext uri="{FF2B5EF4-FFF2-40B4-BE49-F238E27FC236}">
                <a16:creationId xmlns:a16="http://schemas.microsoft.com/office/drawing/2014/main" id="{B8F0D20A-D5B7-4A36-A002-5B0FD83E4E7D}"/>
              </a:ext>
            </a:extLst>
          </p:cNvPr>
          <p:cNvSpPr>
            <a:spLocks noGrp="1"/>
          </p:cNvSpPr>
          <p:nvPr>
            <p:ph type="sldNum" sz="quarter" idx="11"/>
          </p:nvPr>
        </p:nvSpPr>
        <p:spPr/>
        <p:txBody>
          <a:bodyPr/>
          <a:lstStyle/>
          <a:p>
            <a:fld id="{AA293F89-5976-4576-BE4F-2CBE8D742B3B}" type="slidenum">
              <a:rPr lang="en-US" smtClean="0"/>
              <a:pPr/>
              <a:t>43</a:t>
            </a:fld>
            <a:endParaRPr lang="en-US" dirty="0"/>
          </a:p>
        </p:txBody>
      </p:sp>
    </p:spTree>
    <p:extLst>
      <p:ext uri="{BB962C8B-B14F-4D97-AF65-F5344CB8AC3E}">
        <p14:creationId xmlns:p14="http://schemas.microsoft.com/office/powerpoint/2010/main" val="2443680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B2870B-980F-437E-A019-36B3428226FA}"/>
              </a:ext>
            </a:extLst>
          </p:cNvPr>
          <p:cNvSpPr txBox="1">
            <a:spLocks noGrp="1"/>
          </p:cNvSpPr>
          <p:nvPr>
            <p:ph type="title" idx="4294967295"/>
          </p:nvPr>
        </p:nvSpPr>
        <p:spPr>
          <a:xfrm>
            <a:off x="228600" y="1"/>
            <a:ext cx="8686800" cy="1066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25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t>Interpretations of MICs Cont.</a:t>
            </a:r>
            <a:b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br>
            <a:r>
              <a:rPr kumimoji="0" lang="en-US" sz="1800" b="1" i="0" u="none" strike="noStrike" kern="1200" cap="none" spc="0" normalizeH="0" baseline="0" noProof="0" dirty="0">
                <a:ln>
                  <a:noFill/>
                </a:ln>
                <a:solidFill>
                  <a:srgbClr val="256169"/>
                </a:solidFill>
                <a:effectLst/>
                <a:uLnTx/>
                <a:uFillTx/>
                <a:latin typeface="Calibri" pitchFamily="34" charset="0"/>
                <a:ea typeface="+mj-ea"/>
                <a:cs typeface="+mj-cs"/>
              </a:rPr>
              <a:t>(and why you may hear “resistance”, “non-susceptible”, and maybe even “elevated MICs”) </a:t>
            </a:r>
          </a:p>
        </p:txBody>
      </p:sp>
      <p:sp>
        <p:nvSpPr>
          <p:cNvPr id="3" name="Content Placeholder 2"/>
          <p:cNvSpPr>
            <a:spLocks noGrp="1"/>
          </p:cNvSpPr>
          <p:nvPr>
            <p:ph type="body" sz="quarter" idx="10"/>
          </p:nvPr>
        </p:nvSpPr>
        <p:spPr>
          <a:xfrm>
            <a:off x="457200" y="1158875"/>
            <a:ext cx="8229600" cy="1235982"/>
          </a:xfrm>
        </p:spPr>
        <p:txBody>
          <a:bodyPr/>
          <a:lstStyle/>
          <a:p>
            <a:r>
              <a:rPr lang="en-US" sz="2200" b="0" dirty="0">
                <a:solidFill>
                  <a:schemeClr val="accent4">
                    <a:lumMod val="50000"/>
                  </a:schemeClr>
                </a:solidFill>
              </a:rPr>
              <a:t>For each bacteria and antibiotic, Clinical and Laboratory Standards Institute (CLSI) decides which MIC level (“breakpoint”) is associated with resistance</a:t>
            </a:r>
          </a:p>
          <a:p>
            <a:pPr marL="0" indent="0">
              <a:buNone/>
            </a:pPr>
            <a:endParaRPr lang="en-US" b="0" dirty="0">
              <a:solidFill>
                <a:schemeClr val="accent4">
                  <a:lumMod val="50000"/>
                </a:schemeClr>
              </a:solidFill>
            </a:endParaRPr>
          </a:p>
          <a:p>
            <a:pPr marL="0" indent="0">
              <a:buNone/>
            </a:pPr>
            <a:endParaRPr lang="en-US" b="0" dirty="0"/>
          </a:p>
        </p:txBody>
      </p:sp>
      <p:sp>
        <p:nvSpPr>
          <p:cNvPr id="6" name="TextBox 5">
            <a:extLst>
              <a:ext uri="{FF2B5EF4-FFF2-40B4-BE49-F238E27FC236}">
                <a16:creationId xmlns:a16="http://schemas.microsoft.com/office/drawing/2014/main" id="{0163A65C-9C52-44FA-8E62-CF2C8B36F6DD}"/>
              </a:ext>
            </a:extLst>
          </p:cNvPr>
          <p:cNvSpPr txBox="1"/>
          <p:nvPr/>
        </p:nvSpPr>
        <p:spPr>
          <a:xfrm>
            <a:off x="745299" y="2586520"/>
            <a:ext cx="7653403" cy="1818447"/>
          </a:xfrm>
          <a:prstGeom prst="rect">
            <a:avLst/>
          </a:prstGeom>
          <a:noFill/>
          <a:ln w="28575">
            <a:solidFill>
              <a:schemeClr val="accent3"/>
            </a:solidFill>
          </a:ln>
        </p:spPr>
        <p:txBody>
          <a:bodyPr wrap="square" lIns="274320" tIns="274320" rIns="274320" bIns="274320" rtlCol="0">
            <a:spAutoFit/>
          </a:bodyPr>
          <a:lstStyle/>
          <a:p>
            <a:pPr marL="0" indent="0">
              <a:lnSpc>
                <a:spcPts val="2880"/>
              </a:lnSpc>
              <a:spcBef>
                <a:spcPts val="1200"/>
              </a:spcBef>
              <a:buNone/>
            </a:pPr>
            <a:r>
              <a:rPr lang="en-US" sz="2400" b="1" dirty="0">
                <a:solidFill>
                  <a:schemeClr val="accent3"/>
                </a:solidFill>
                <a:latin typeface="Calibri" panose="020F0502020204030204" pitchFamily="34" charset="0"/>
                <a:cs typeface="Calibri" panose="020F0502020204030204" pitchFamily="34" charset="0"/>
              </a:rPr>
              <a:t>For example:</a:t>
            </a:r>
          </a:p>
          <a:p>
            <a:pPr marL="0" indent="0" algn="ctr">
              <a:spcBef>
                <a:spcPts val="600"/>
              </a:spcBef>
              <a:buNone/>
            </a:pPr>
            <a:r>
              <a:rPr lang="en-US" sz="2400" dirty="0">
                <a:solidFill>
                  <a:schemeClr val="accent3"/>
                </a:solidFill>
                <a:latin typeface="Calibri" panose="020F0502020204030204" pitchFamily="34" charset="0"/>
                <a:cs typeface="Calibri" panose="020F0502020204030204" pitchFamily="34" charset="0"/>
              </a:rPr>
              <a:t>Penicillin MICs of ≥ 2 µg/ml classified as resistant</a:t>
            </a:r>
          </a:p>
          <a:p>
            <a:pPr marL="0" indent="0" algn="ctr">
              <a:spcBef>
                <a:spcPts val="600"/>
              </a:spcBef>
              <a:buNone/>
            </a:pPr>
            <a:r>
              <a:rPr lang="en-US" sz="2400" dirty="0">
                <a:solidFill>
                  <a:schemeClr val="accent3"/>
                </a:solidFill>
                <a:latin typeface="Calibri" panose="020F0502020204030204" pitchFamily="34" charset="0"/>
                <a:cs typeface="Calibri" panose="020F0502020204030204" pitchFamily="34" charset="0"/>
              </a:rPr>
              <a:t>Ciprofloxacin MICs of ≥ 1 µg/ml classified as resistant</a:t>
            </a:r>
          </a:p>
        </p:txBody>
      </p:sp>
      <p:sp>
        <p:nvSpPr>
          <p:cNvPr id="2" name="Slide Number Placeholder 1">
            <a:extLst>
              <a:ext uri="{FF2B5EF4-FFF2-40B4-BE49-F238E27FC236}">
                <a16:creationId xmlns:a16="http://schemas.microsoft.com/office/drawing/2014/main" id="{BAE1919B-9E3A-43A7-9A9F-68CD236269CB}"/>
              </a:ext>
            </a:extLst>
          </p:cNvPr>
          <p:cNvSpPr>
            <a:spLocks noGrp="1"/>
          </p:cNvSpPr>
          <p:nvPr>
            <p:ph type="sldNum" sz="quarter" idx="11"/>
          </p:nvPr>
        </p:nvSpPr>
        <p:spPr/>
        <p:txBody>
          <a:bodyPr/>
          <a:lstStyle/>
          <a:p>
            <a:fld id="{AA293F89-5976-4576-BE4F-2CBE8D742B3B}" type="slidenum">
              <a:rPr lang="en-US" smtClean="0"/>
              <a:pPr/>
              <a:t>44</a:t>
            </a:fld>
            <a:endParaRPr lang="en-US" dirty="0"/>
          </a:p>
        </p:txBody>
      </p:sp>
    </p:spTree>
    <p:extLst>
      <p:ext uri="{BB962C8B-B14F-4D97-AF65-F5344CB8AC3E}">
        <p14:creationId xmlns:p14="http://schemas.microsoft.com/office/powerpoint/2010/main" val="363809372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D1AA76D-05E4-4FDD-9292-85FF75897F7B}"/>
              </a:ext>
            </a:extLst>
          </p:cNvPr>
          <p:cNvSpPr txBox="1">
            <a:spLocks noGrp="1"/>
          </p:cNvSpPr>
          <p:nvPr>
            <p:ph type="title" idx="4294967295"/>
          </p:nvPr>
        </p:nvSpPr>
        <p:spPr>
          <a:xfrm>
            <a:off x="228600" y="1"/>
            <a:ext cx="8686800" cy="1066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lvl="0">
              <a:lnSpc>
                <a:spcPts val="2500"/>
              </a:lnSpc>
              <a:defRPr/>
            </a:pPr>
            <a: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t>Interpretations of </a:t>
            </a:r>
            <a:r>
              <a:rPr lang="en-US" dirty="0">
                <a:solidFill>
                  <a:srgbClr val="256169"/>
                </a:solidFill>
              </a:rPr>
              <a:t>MICs Cont.</a:t>
            </a:r>
            <a:b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br>
            <a:r>
              <a:rPr kumimoji="0" lang="en-US" sz="1800" b="1" i="0" u="none" strike="noStrike" kern="1200" cap="none" spc="0" normalizeH="0" baseline="0" noProof="0" dirty="0">
                <a:ln>
                  <a:noFill/>
                </a:ln>
                <a:solidFill>
                  <a:srgbClr val="256169"/>
                </a:solidFill>
                <a:effectLst/>
                <a:uLnTx/>
                <a:uFillTx/>
                <a:latin typeface="Calibri" pitchFamily="34" charset="0"/>
                <a:ea typeface="+mj-ea"/>
                <a:cs typeface="+mj-cs"/>
              </a:rPr>
              <a:t>(and why you may hear “resistance”, “non-susceptible”, and maybe even “elevated MICs”) </a:t>
            </a:r>
          </a:p>
        </p:txBody>
      </p:sp>
      <p:sp>
        <p:nvSpPr>
          <p:cNvPr id="3" name="Content Placeholder 2"/>
          <p:cNvSpPr>
            <a:spLocks noGrp="1"/>
          </p:cNvSpPr>
          <p:nvPr>
            <p:ph type="body" sz="quarter" idx="10"/>
          </p:nvPr>
        </p:nvSpPr>
        <p:spPr/>
        <p:txBody>
          <a:bodyPr/>
          <a:lstStyle/>
          <a:p>
            <a:pPr>
              <a:spcBef>
                <a:spcPts val="1800"/>
              </a:spcBef>
            </a:pPr>
            <a:r>
              <a:rPr lang="en-US" sz="2200" b="0" dirty="0">
                <a:solidFill>
                  <a:schemeClr val="accent4">
                    <a:lumMod val="50000"/>
                  </a:schemeClr>
                </a:solidFill>
              </a:rPr>
              <a:t>For each bacteria and antibiotic, Clinical and Laboratory Standards Institute (CLSI) decides which MIC level (“breakpoint”) is associated with resistance</a:t>
            </a:r>
          </a:p>
          <a:p>
            <a:pPr>
              <a:spcBef>
                <a:spcPts val="1800"/>
              </a:spcBef>
            </a:pPr>
            <a:r>
              <a:rPr lang="en-US" sz="2200" b="0" dirty="0">
                <a:solidFill>
                  <a:schemeClr val="accent4">
                    <a:lumMod val="50000"/>
                  </a:schemeClr>
                </a:solidFill>
              </a:rPr>
              <a:t>BUT CLSI has not yet established a </a:t>
            </a:r>
            <a:r>
              <a:rPr lang="en-US" sz="2200" b="0" u="sng" dirty="0">
                <a:solidFill>
                  <a:schemeClr val="accent4">
                    <a:lumMod val="50000"/>
                  </a:schemeClr>
                </a:solidFill>
              </a:rPr>
              <a:t>resistance</a:t>
            </a:r>
            <a:r>
              <a:rPr lang="en-US" sz="2200" b="0" dirty="0">
                <a:solidFill>
                  <a:schemeClr val="accent4">
                    <a:lumMod val="50000"/>
                  </a:schemeClr>
                </a:solidFill>
              </a:rPr>
              <a:t> breakpoint for ceftriaxone</a:t>
            </a:r>
            <a:endParaRPr lang="en-US" b="0" dirty="0">
              <a:solidFill>
                <a:schemeClr val="accent4">
                  <a:lumMod val="50000"/>
                </a:schemeClr>
              </a:solidFill>
            </a:endParaRPr>
          </a:p>
          <a:p>
            <a:pPr marL="0" indent="0">
              <a:buNone/>
            </a:pPr>
            <a:endParaRPr lang="en-US" b="0" dirty="0">
              <a:solidFill>
                <a:schemeClr val="accent4">
                  <a:lumMod val="50000"/>
                </a:schemeClr>
              </a:solidFill>
            </a:endParaRPr>
          </a:p>
          <a:p>
            <a:pPr marL="0" indent="0">
              <a:buNone/>
            </a:pPr>
            <a:endParaRPr lang="en-US" b="0" dirty="0">
              <a:solidFill>
                <a:schemeClr val="accent4">
                  <a:lumMod val="50000"/>
                </a:schemeClr>
              </a:solidFill>
            </a:endParaRPr>
          </a:p>
        </p:txBody>
      </p:sp>
      <p:sp>
        <p:nvSpPr>
          <p:cNvPr id="2" name="Slide Number Placeholder 1">
            <a:extLst>
              <a:ext uri="{FF2B5EF4-FFF2-40B4-BE49-F238E27FC236}">
                <a16:creationId xmlns:a16="http://schemas.microsoft.com/office/drawing/2014/main" id="{9E98392C-4BD7-4A65-9FD2-F19DE1B60200}"/>
              </a:ext>
            </a:extLst>
          </p:cNvPr>
          <p:cNvSpPr>
            <a:spLocks noGrp="1"/>
          </p:cNvSpPr>
          <p:nvPr>
            <p:ph type="sldNum" sz="quarter" idx="11"/>
          </p:nvPr>
        </p:nvSpPr>
        <p:spPr/>
        <p:txBody>
          <a:bodyPr/>
          <a:lstStyle/>
          <a:p>
            <a:fld id="{AA293F89-5976-4576-BE4F-2CBE8D742B3B}" type="slidenum">
              <a:rPr lang="en-US" smtClean="0"/>
              <a:pPr/>
              <a:t>45</a:t>
            </a:fld>
            <a:endParaRPr lang="en-US" dirty="0"/>
          </a:p>
        </p:txBody>
      </p:sp>
    </p:spTree>
    <p:extLst>
      <p:ext uri="{BB962C8B-B14F-4D97-AF65-F5344CB8AC3E}">
        <p14:creationId xmlns:p14="http://schemas.microsoft.com/office/powerpoint/2010/main" val="1568691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92428B-6E7E-4AFA-B65D-12049F592A37}"/>
              </a:ext>
            </a:extLst>
          </p:cNvPr>
          <p:cNvSpPr txBox="1">
            <a:spLocks noGrp="1"/>
          </p:cNvSpPr>
          <p:nvPr>
            <p:ph type="title" idx="4294967295"/>
          </p:nvPr>
        </p:nvSpPr>
        <p:spPr>
          <a:xfrm>
            <a:off x="228600" y="1"/>
            <a:ext cx="8686800" cy="1066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lvl="0">
              <a:lnSpc>
                <a:spcPts val="2500"/>
              </a:lnSpc>
              <a:defRPr/>
            </a:pPr>
            <a: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t>Interpretations of </a:t>
            </a:r>
            <a:r>
              <a:rPr lang="en-US" dirty="0">
                <a:solidFill>
                  <a:srgbClr val="256169"/>
                </a:solidFill>
              </a:rPr>
              <a:t>MICs Cont.</a:t>
            </a:r>
            <a:b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br>
            <a:r>
              <a:rPr kumimoji="0" lang="en-US" sz="1800" b="1" i="0" u="none" strike="noStrike" kern="1200" cap="none" spc="0" normalizeH="0" baseline="0" noProof="0" dirty="0">
                <a:ln>
                  <a:noFill/>
                </a:ln>
                <a:solidFill>
                  <a:srgbClr val="256169"/>
                </a:solidFill>
                <a:effectLst/>
                <a:uLnTx/>
                <a:uFillTx/>
                <a:latin typeface="Calibri" pitchFamily="34" charset="0"/>
                <a:ea typeface="+mj-ea"/>
                <a:cs typeface="+mj-cs"/>
              </a:rPr>
              <a:t>(and why you may hear “resistance”, “non-susceptible”, and maybe even “elevated MICs”) </a:t>
            </a:r>
          </a:p>
        </p:txBody>
      </p:sp>
      <p:sp>
        <p:nvSpPr>
          <p:cNvPr id="3" name="Content Placeholder 2"/>
          <p:cNvSpPr>
            <a:spLocks noGrp="1"/>
          </p:cNvSpPr>
          <p:nvPr>
            <p:ph type="body" sz="quarter" idx="10"/>
          </p:nvPr>
        </p:nvSpPr>
        <p:spPr>
          <a:xfrm>
            <a:off x="457200" y="1158875"/>
            <a:ext cx="8229600" cy="2179419"/>
          </a:xfrm>
        </p:spPr>
        <p:txBody>
          <a:bodyPr/>
          <a:lstStyle/>
          <a:p>
            <a:pPr>
              <a:spcBef>
                <a:spcPts val="1800"/>
              </a:spcBef>
            </a:pPr>
            <a:r>
              <a:rPr lang="en-US" sz="2200" b="0" dirty="0">
                <a:solidFill>
                  <a:schemeClr val="accent4">
                    <a:lumMod val="50000"/>
                  </a:schemeClr>
                </a:solidFill>
              </a:rPr>
              <a:t>For each bacteria and antibiotic, Clinical and Laboratory Standards Institute (CLSI) decides which MIC level (“breakpoint”) is associated with resistance</a:t>
            </a:r>
          </a:p>
          <a:p>
            <a:pPr>
              <a:spcBef>
                <a:spcPts val="1800"/>
              </a:spcBef>
            </a:pPr>
            <a:r>
              <a:rPr lang="en-US" sz="2200" b="0" dirty="0">
                <a:solidFill>
                  <a:schemeClr val="accent4">
                    <a:lumMod val="50000"/>
                  </a:schemeClr>
                </a:solidFill>
              </a:rPr>
              <a:t>BUT CLSI has not yet established a </a:t>
            </a:r>
            <a:r>
              <a:rPr lang="en-US" sz="2200" b="0" u="sng" dirty="0">
                <a:solidFill>
                  <a:schemeClr val="accent4">
                    <a:lumMod val="50000"/>
                  </a:schemeClr>
                </a:solidFill>
              </a:rPr>
              <a:t>resistance</a:t>
            </a:r>
            <a:r>
              <a:rPr lang="en-US" sz="2200" b="0" dirty="0">
                <a:solidFill>
                  <a:schemeClr val="accent4">
                    <a:lumMod val="50000"/>
                  </a:schemeClr>
                </a:solidFill>
              </a:rPr>
              <a:t> breakpoint for ceftriaxone</a:t>
            </a:r>
            <a:endParaRPr lang="en-US" b="0" dirty="0">
              <a:solidFill>
                <a:schemeClr val="accent4">
                  <a:lumMod val="50000"/>
                </a:schemeClr>
              </a:solidFill>
            </a:endParaRPr>
          </a:p>
          <a:p>
            <a:pPr marL="0" indent="0">
              <a:spcBef>
                <a:spcPts val="1800"/>
              </a:spcBef>
              <a:buNone/>
            </a:pPr>
            <a:endParaRPr lang="en-US" b="0" dirty="0">
              <a:solidFill>
                <a:schemeClr val="accent4">
                  <a:lumMod val="50000"/>
                </a:schemeClr>
              </a:solidFill>
            </a:endParaRPr>
          </a:p>
          <a:p>
            <a:pPr marL="0" indent="0">
              <a:spcBef>
                <a:spcPts val="1800"/>
              </a:spcBef>
              <a:buNone/>
            </a:pPr>
            <a:endParaRPr lang="en-US" b="0" dirty="0">
              <a:solidFill>
                <a:schemeClr val="accent4">
                  <a:lumMod val="50000"/>
                </a:schemeClr>
              </a:solidFill>
            </a:endParaRPr>
          </a:p>
        </p:txBody>
      </p:sp>
      <p:sp>
        <p:nvSpPr>
          <p:cNvPr id="7" name="TextBox 6">
            <a:extLst>
              <a:ext uri="{FF2B5EF4-FFF2-40B4-BE49-F238E27FC236}">
                <a16:creationId xmlns:a16="http://schemas.microsoft.com/office/drawing/2014/main" id="{E0A8FAC8-9509-4DFA-A1DF-32E4CF01A9D6}"/>
              </a:ext>
            </a:extLst>
          </p:cNvPr>
          <p:cNvSpPr txBox="1"/>
          <p:nvPr/>
        </p:nvSpPr>
        <p:spPr>
          <a:xfrm>
            <a:off x="839338" y="3338294"/>
            <a:ext cx="7847462" cy="1292662"/>
          </a:xfrm>
          <a:prstGeom prst="rect">
            <a:avLst/>
          </a:prstGeom>
          <a:noFill/>
          <a:ln w="28575">
            <a:solidFill>
              <a:schemeClr val="accent3"/>
            </a:solidFill>
          </a:ln>
        </p:spPr>
        <p:txBody>
          <a:bodyPr wrap="square" lIns="274320" tIns="274320" rIns="274320" bIns="274320" rtlCol="0">
            <a:spAutoFit/>
          </a:bodyPr>
          <a:lstStyle/>
          <a:p>
            <a:pPr algn="ctr"/>
            <a:r>
              <a:rPr lang="en-US" sz="2400" dirty="0">
                <a:solidFill>
                  <a:schemeClr val="accent3"/>
                </a:solidFill>
                <a:latin typeface="Calibri" panose="020F0502020204030204" pitchFamily="34" charset="0"/>
                <a:cs typeface="Calibri" panose="020F0502020204030204" pitchFamily="34" charset="0"/>
              </a:rPr>
              <a:t>Ceftriaxone MICs ≤ 0.25 µg/ml classified as “susceptible” but there aren’t any other interpretations provided</a:t>
            </a:r>
          </a:p>
        </p:txBody>
      </p:sp>
      <p:sp>
        <p:nvSpPr>
          <p:cNvPr id="2" name="Slide Number Placeholder 1">
            <a:extLst>
              <a:ext uri="{FF2B5EF4-FFF2-40B4-BE49-F238E27FC236}">
                <a16:creationId xmlns:a16="http://schemas.microsoft.com/office/drawing/2014/main" id="{B4240DE8-8C5B-4BE3-9696-EF55F292867B}"/>
              </a:ext>
            </a:extLst>
          </p:cNvPr>
          <p:cNvSpPr>
            <a:spLocks noGrp="1"/>
          </p:cNvSpPr>
          <p:nvPr>
            <p:ph type="sldNum" sz="quarter" idx="11"/>
          </p:nvPr>
        </p:nvSpPr>
        <p:spPr/>
        <p:txBody>
          <a:bodyPr/>
          <a:lstStyle/>
          <a:p>
            <a:fld id="{AA293F89-5976-4576-BE4F-2CBE8D742B3B}" type="slidenum">
              <a:rPr lang="en-US" smtClean="0"/>
              <a:pPr/>
              <a:t>46</a:t>
            </a:fld>
            <a:endParaRPr lang="en-US" dirty="0"/>
          </a:p>
        </p:txBody>
      </p:sp>
    </p:spTree>
    <p:extLst>
      <p:ext uri="{BB962C8B-B14F-4D97-AF65-F5344CB8AC3E}">
        <p14:creationId xmlns:p14="http://schemas.microsoft.com/office/powerpoint/2010/main" val="371828118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C00BDC-5D1B-4FA7-8734-4F4B9C1514BC}"/>
              </a:ext>
            </a:extLst>
          </p:cNvPr>
          <p:cNvSpPr txBox="1">
            <a:spLocks noGrp="1"/>
          </p:cNvSpPr>
          <p:nvPr>
            <p:ph type="title" idx="4294967295"/>
          </p:nvPr>
        </p:nvSpPr>
        <p:spPr>
          <a:xfrm>
            <a:off x="228600" y="1"/>
            <a:ext cx="8686800" cy="1066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lvl="0">
              <a:lnSpc>
                <a:spcPts val="2500"/>
              </a:lnSpc>
              <a:defRPr/>
            </a:pPr>
            <a: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t>Interpretations of </a:t>
            </a:r>
            <a:r>
              <a:rPr lang="en-US" dirty="0">
                <a:solidFill>
                  <a:srgbClr val="256169"/>
                </a:solidFill>
              </a:rPr>
              <a:t>MICs Cont.</a:t>
            </a:r>
            <a:br>
              <a:rPr kumimoji="0" lang="en-US" sz="2800" b="1" i="0" u="none" strike="noStrike" kern="1200" cap="none" spc="0" normalizeH="0" baseline="0" noProof="0" dirty="0">
                <a:ln>
                  <a:noFill/>
                </a:ln>
                <a:solidFill>
                  <a:srgbClr val="256169"/>
                </a:solidFill>
                <a:effectLst/>
                <a:uLnTx/>
                <a:uFillTx/>
                <a:latin typeface="Calibri" pitchFamily="34" charset="0"/>
                <a:ea typeface="+mj-ea"/>
                <a:cs typeface="+mj-cs"/>
              </a:rPr>
            </a:br>
            <a:r>
              <a:rPr kumimoji="0" lang="en-US" sz="1800" b="1" i="0" u="none" strike="noStrike" kern="1200" cap="none" spc="0" normalizeH="0" baseline="0" noProof="0" dirty="0">
                <a:ln>
                  <a:noFill/>
                </a:ln>
                <a:solidFill>
                  <a:srgbClr val="256169"/>
                </a:solidFill>
                <a:effectLst/>
                <a:uLnTx/>
                <a:uFillTx/>
                <a:latin typeface="Calibri" pitchFamily="34" charset="0"/>
                <a:ea typeface="+mj-ea"/>
                <a:cs typeface="+mj-cs"/>
              </a:rPr>
              <a:t>(and why you may hear “resistance”, “non-susceptible”, and maybe even “elevated MICs”) </a:t>
            </a:r>
          </a:p>
        </p:txBody>
      </p:sp>
      <p:sp>
        <p:nvSpPr>
          <p:cNvPr id="3" name="Content Placeholder 2"/>
          <p:cNvSpPr>
            <a:spLocks noGrp="1"/>
          </p:cNvSpPr>
          <p:nvPr>
            <p:ph type="body" sz="quarter" idx="10"/>
          </p:nvPr>
        </p:nvSpPr>
        <p:spPr/>
        <p:txBody>
          <a:bodyPr/>
          <a:lstStyle/>
          <a:p>
            <a:pPr>
              <a:spcBef>
                <a:spcPts val="1800"/>
              </a:spcBef>
            </a:pPr>
            <a:r>
              <a:rPr lang="en-US" sz="2200" b="0" dirty="0">
                <a:solidFill>
                  <a:schemeClr val="accent4">
                    <a:lumMod val="50000"/>
                  </a:schemeClr>
                </a:solidFill>
              </a:rPr>
              <a:t>For each bacteria and antibiotic, Clinical and Laboratory Standards Institute (CLSI) decides which MIC level (“breakpoint”) is associated with resistance</a:t>
            </a:r>
          </a:p>
          <a:p>
            <a:pPr>
              <a:spcBef>
                <a:spcPts val="1800"/>
              </a:spcBef>
            </a:pPr>
            <a:r>
              <a:rPr lang="en-US" sz="2200" b="0" dirty="0">
                <a:solidFill>
                  <a:schemeClr val="accent4">
                    <a:lumMod val="50000"/>
                  </a:schemeClr>
                </a:solidFill>
              </a:rPr>
              <a:t>BUT CLSI has not yet established a </a:t>
            </a:r>
            <a:r>
              <a:rPr lang="en-US" sz="2200" b="0" u="sng" dirty="0">
                <a:solidFill>
                  <a:schemeClr val="accent4">
                    <a:lumMod val="50000"/>
                  </a:schemeClr>
                </a:solidFill>
              </a:rPr>
              <a:t>resistance</a:t>
            </a:r>
            <a:r>
              <a:rPr lang="en-US" sz="2200" b="0" dirty="0">
                <a:solidFill>
                  <a:schemeClr val="accent4">
                    <a:lumMod val="50000"/>
                  </a:schemeClr>
                </a:solidFill>
              </a:rPr>
              <a:t> breakpoint for ceftriaxone</a:t>
            </a:r>
          </a:p>
          <a:p>
            <a:pPr>
              <a:spcBef>
                <a:spcPts val="1800"/>
              </a:spcBef>
            </a:pPr>
            <a:r>
              <a:rPr lang="en-US" sz="2200" b="0" dirty="0">
                <a:solidFill>
                  <a:schemeClr val="accent4">
                    <a:lumMod val="50000"/>
                  </a:schemeClr>
                </a:solidFill>
              </a:rPr>
              <a:t>So we hesitate to officially call this “resistance” in official communications (and instead use other terms)</a:t>
            </a:r>
          </a:p>
          <a:p>
            <a:pPr>
              <a:spcBef>
                <a:spcPts val="1800"/>
              </a:spcBef>
            </a:pPr>
            <a:r>
              <a:rPr lang="en-US" sz="2200" b="0" dirty="0">
                <a:solidFill>
                  <a:schemeClr val="accent4">
                    <a:lumMod val="50000"/>
                  </a:schemeClr>
                </a:solidFill>
              </a:rPr>
              <a:t>(We do use “resistance” to refer to the larger issue)</a:t>
            </a:r>
          </a:p>
          <a:p>
            <a:pPr marL="0" indent="0">
              <a:spcBef>
                <a:spcPts val="1800"/>
              </a:spcBef>
              <a:buNone/>
            </a:pPr>
            <a:endParaRPr lang="en-US" b="0" dirty="0">
              <a:solidFill>
                <a:schemeClr val="accent4">
                  <a:lumMod val="50000"/>
                </a:schemeClr>
              </a:solidFill>
            </a:endParaRPr>
          </a:p>
          <a:p>
            <a:pPr marL="0" indent="0">
              <a:spcBef>
                <a:spcPts val="1800"/>
              </a:spcBef>
              <a:buNone/>
            </a:pPr>
            <a:endParaRPr lang="en-US" b="0" dirty="0">
              <a:solidFill>
                <a:schemeClr val="accent4">
                  <a:lumMod val="50000"/>
                </a:schemeClr>
              </a:solidFill>
            </a:endParaRPr>
          </a:p>
        </p:txBody>
      </p:sp>
      <p:sp>
        <p:nvSpPr>
          <p:cNvPr id="2" name="Slide Number Placeholder 1">
            <a:extLst>
              <a:ext uri="{FF2B5EF4-FFF2-40B4-BE49-F238E27FC236}">
                <a16:creationId xmlns:a16="http://schemas.microsoft.com/office/drawing/2014/main" id="{ADFFEBB5-EBFA-4863-81F2-207EB762A4F4}"/>
              </a:ext>
            </a:extLst>
          </p:cNvPr>
          <p:cNvSpPr>
            <a:spLocks noGrp="1"/>
          </p:cNvSpPr>
          <p:nvPr>
            <p:ph type="sldNum" sz="quarter" idx="11"/>
          </p:nvPr>
        </p:nvSpPr>
        <p:spPr/>
        <p:txBody>
          <a:bodyPr/>
          <a:lstStyle/>
          <a:p>
            <a:fld id="{AA293F89-5976-4576-BE4F-2CBE8D742B3B}" type="slidenum">
              <a:rPr lang="en-US" smtClean="0"/>
              <a:pPr/>
              <a:t>47</a:t>
            </a:fld>
            <a:endParaRPr lang="en-US" dirty="0"/>
          </a:p>
        </p:txBody>
      </p:sp>
    </p:spTree>
    <p:extLst>
      <p:ext uri="{BB962C8B-B14F-4D97-AF65-F5344CB8AC3E}">
        <p14:creationId xmlns:p14="http://schemas.microsoft.com/office/powerpoint/2010/main" val="624213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70" y="351531"/>
            <a:ext cx="8448534" cy="857250"/>
          </a:xfrm>
        </p:spPr>
        <p:txBody>
          <a:bodyPr/>
          <a:lstStyle/>
          <a:p>
            <a:pPr algn="ctr"/>
            <a:r>
              <a:rPr lang="en-US" dirty="0"/>
              <a:t>How We Interpret and Describe Ceftriaxone MICs</a:t>
            </a:r>
          </a:p>
        </p:txBody>
      </p:sp>
      <p:graphicFrame>
        <p:nvGraphicFramePr>
          <p:cNvPr id="3" name="Table 2"/>
          <p:cNvGraphicFramePr>
            <a:graphicFrameLocks noGrp="1"/>
          </p:cNvGraphicFramePr>
          <p:nvPr>
            <p:extLst>
              <p:ext uri="{D42A27DB-BD31-4B8C-83A1-F6EECF244321}">
                <p14:modId xmlns:p14="http://schemas.microsoft.com/office/powerpoint/2010/main" val="544870445"/>
              </p:ext>
            </p:extLst>
          </p:nvPr>
        </p:nvGraphicFramePr>
        <p:xfrm>
          <a:off x="557248" y="1757280"/>
          <a:ext cx="8029504" cy="1628940"/>
        </p:xfrm>
        <a:graphic>
          <a:graphicData uri="http://schemas.openxmlformats.org/drawingml/2006/table">
            <a:tbl>
              <a:tblPr firstRow="1" bandRow="1">
                <a:tableStyleId>{5C22544A-7EE6-4342-B048-85BDC9FD1C3A}</a:tableStyleId>
              </a:tblPr>
              <a:tblGrid>
                <a:gridCol w="2037232">
                  <a:extLst>
                    <a:ext uri="{9D8B030D-6E8A-4147-A177-3AD203B41FA5}">
                      <a16:colId xmlns:a16="http://schemas.microsoft.com/office/drawing/2014/main" val="3749327275"/>
                    </a:ext>
                  </a:extLst>
                </a:gridCol>
                <a:gridCol w="1840533">
                  <a:extLst>
                    <a:ext uri="{9D8B030D-6E8A-4147-A177-3AD203B41FA5}">
                      <a16:colId xmlns:a16="http://schemas.microsoft.com/office/drawing/2014/main" val="1401272894"/>
                    </a:ext>
                  </a:extLst>
                </a:gridCol>
                <a:gridCol w="1793954">
                  <a:extLst>
                    <a:ext uri="{9D8B030D-6E8A-4147-A177-3AD203B41FA5}">
                      <a16:colId xmlns:a16="http://schemas.microsoft.com/office/drawing/2014/main" val="2274883956"/>
                    </a:ext>
                  </a:extLst>
                </a:gridCol>
                <a:gridCol w="2357785">
                  <a:extLst>
                    <a:ext uri="{9D8B030D-6E8A-4147-A177-3AD203B41FA5}">
                      <a16:colId xmlns:a16="http://schemas.microsoft.com/office/drawing/2014/main" val="898602952"/>
                    </a:ext>
                  </a:extLst>
                </a:gridCol>
              </a:tblGrid>
              <a:tr h="1085960">
                <a:tc>
                  <a:txBody>
                    <a:bodyPr/>
                    <a:lstStyle/>
                    <a:p>
                      <a:r>
                        <a:rPr lang="en-US" sz="2400" dirty="0">
                          <a:solidFill>
                            <a:schemeClr val="bg2"/>
                          </a:solidFill>
                          <a:latin typeface="Calibri" panose="020F0502020204030204" pitchFamily="34" charset="0"/>
                          <a:cs typeface="Calibri" panose="020F0502020204030204" pitchFamily="34" charset="0"/>
                        </a:rPr>
                        <a:t>Antibiotic</a:t>
                      </a: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a:solidFill>
                            <a:schemeClr val="bg2"/>
                          </a:solidFill>
                          <a:latin typeface="Calibri" panose="020F0502020204030204" pitchFamily="34" charset="0"/>
                          <a:cs typeface="Calibri" panose="020F0502020204030204" pitchFamily="34" charset="0"/>
                        </a:rPr>
                        <a:t>Susceptible MICs</a:t>
                      </a:r>
                      <a:r>
                        <a:rPr lang="en-US" sz="2000" baseline="0" dirty="0">
                          <a:solidFill>
                            <a:schemeClr val="bg2"/>
                          </a:solidFill>
                          <a:latin typeface="Calibri" panose="020F0502020204030204" pitchFamily="34" charset="0"/>
                          <a:cs typeface="Calibri" panose="020F0502020204030204" pitchFamily="34" charset="0"/>
                        </a:rPr>
                        <a:t> </a:t>
                      </a:r>
                      <a:r>
                        <a:rPr lang="en-US" sz="2000" dirty="0">
                          <a:solidFill>
                            <a:schemeClr val="bg2"/>
                          </a:solidFill>
                          <a:latin typeface="Calibri" panose="020F0502020204030204" pitchFamily="34" charset="0"/>
                          <a:cs typeface="Calibri" panose="020F0502020204030204" pitchFamily="34" charset="0"/>
                        </a:rPr>
                        <a:t>(µg/mL)</a:t>
                      </a:r>
                    </a:p>
                    <a:p>
                      <a:pPr algn="ctr"/>
                      <a:r>
                        <a:rPr lang="en-US" sz="1400" dirty="0">
                          <a:solidFill>
                            <a:schemeClr val="bg2"/>
                          </a:solidFill>
                          <a:latin typeface="Calibri" panose="020F0502020204030204" pitchFamily="34" charset="0"/>
                          <a:cs typeface="Calibri" panose="020F0502020204030204" pitchFamily="34" charset="0"/>
                        </a:rPr>
                        <a:t>Per CLSI</a:t>
                      </a: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a:solidFill>
                            <a:schemeClr val="bg2"/>
                          </a:solidFill>
                          <a:latin typeface="Calibri" panose="020F0502020204030204" pitchFamily="34" charset="0"/>
                          <a:cs typeface="Calibri" panose="020F0502020204030204" pitchFamily="34" charset="0"/>
                        </a:rPr>
                        <a:t>Non-Susceptible</a:t>
                      </a:r>
                    </a:p>
                  </a:txBody>
                  <a:tcPr anchor="ctr">
                    <a:lnL w="12700" cmpd="sng">
                      <a:noFill/>
                    </a:lnL>
                    <a:lnR w="76200"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a:solidFill>
                            <a:schemeClr val="bg2"/>
                          </a:solidFill>
                          <a:latin typeface="Calibri" panose="020F0502020204030204" pitchFamily="34" charset="0"/>
                          <a:cs typeface="Calibri" panose="020F0502020204030204" pitchFamily="34" charset="0"/>
                        </a:rPr>
                        <a:t>MICs</a:t>
                      </a:r>
                      <a:r>
                        <a:rPr lang="en-US" sz="2000" baseline="0" dirty="0">
                          <a:solidFill>
                            <a:schemeClr val="bg2"/>
                          </a:solidFill>
                          <a:latin typeface="Calibri" panose="020F0502020204030204" pitchFamily="34" charset="0"/>
                          <a:cs typeface="Calibri" panose="020F0502020204030204" pitchFamily="34" charset="0"/>
                        </a:rPr>
                        <a:t> associated with unsuccessful treatment</a:t>
                      </a:r>
                      <a:endParaRPr lang="en-US" sz="2000" dirty="0">
                        <a:solidFill>
                          <a:schemeClr val="bg2"/>
                        </a:solidFill>
                        <a:latin typeface="Calibri" panose="020F0502020204030204" pitchFamily="34" charset="0"/>
                        <a:cs typeface="Calibri" panose="020F0502020204030204"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66131225"/>
                  </a:ext>
                </a:extLst>
              </a:tr>
              <a:tr h="542980">
                <a:tc>
                  <a:txBody>
                    <a:bodyPr/>
                    <a:lstStyle/>
                    <a:p>
                      <a:pPr algn="just"/>
                      <a:r>
                        <a:rPr lang="en-US" sz="2400" b="1" dirty="0">
                          <a:solidFill>
                            <a:schemeClr val="accent5"/>
                          </a:solidFill>
                          <a:latin typeface="Calibri" panose="020F0502020204030204" pitchFamily="34" charset="0"/>
                          <a:cs typeface="Calibri" panose="020F0502020204030204" pitchFamily="34" charset="0"/>
                        </a:rPr>
                        <a:t>Ceftriaxone</a:t>
                      </a:r>
                    </a:p>
                  </a:txBody>
                  <a:tcPr anchor="ct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a:solidFill>
                            <a:schemeClr val="accent5"/>
                          </a:solidFill>
                          <a:latin typeface="Calibri" panose="020F0502020204030204" pitchFamily="34" charset="0"/>
                          <a:cs typeface="Calibri" panose="020F0502020204030204" pitchFamily="34" charset="0"/>
                        </a:rPr>
                        <a:t>≤ 0.25</a:t>
                      </a:r>
                      <a:r>
                        <a:rPr lang="en-US" sz="2800" b="1" baseline="0" dirty="0">
                          <a:solidFill>
                            <a:schemeClr val="accent5"/>
                          </a:solidFill>
                          <a:latin typeface="Calibri" panose="020F0502020204030204" pitchFamily="34" charset="0"/>
                          <a:cs typeface="Calibri" panose="020F0502020204030204" pitchFamily="34" charset="0"/>
                        </a:rPr>
                        <a:t> </a:t>
                      </a:r>
                      <a:endParaRPr lang="en-US" sz="2800" b="1"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a:solidFill>
                            <a:schemeClr val="accent5"/>
                          </a:solidFill>
                          <a:latin typeface="Calibri" panose="020F0502020204030204" pitchFamily="34" charset="0"/>
                          <a:cs typeface="Calibri" panose="020F0502020204030204" pitchFamily="34" charset="0"/>
                        </a:rPr>
                        <a:t> ≥ 0.5</a:t>
                      </a:r>
                      <a:r>
                        <a:rPr lang="en-US" sz="2800" b="1" baseline="0" dirty="0">
                          <a:solidFill>
                            <a:schemeClr val="accent5"/>
                          </a:solidFill>
                          <a:latin typeface="Calibri" panose="020F0502020204030204" pitchFamily="34" charset="0"/>
                          <a:cs typeface="Calibri" panose="020F0502020204030204" pitchFamily="34" charset="0"/>
                        </a:rPr>
                        <a:t> </a:t>
                      </a:r>
                      <a:endParaRPr lang="en-US" sz="2800" b="1" dirty="0">
                        <a:solidFill>
                          <a:schemeClr val="accent5"/>
                        </a:solidFill>
                        <a:latin typeface="Calibri" panose="020F0502020204030204" pitchFamily="34" charset="0"/>
                        <a:cs typeface="Calibri" panose="020F0502020204030204" pitchFamily="34" charset="0"/>
                      </a:endParaRPr>
                    </a:p>
                  </a:txBody>
                  <a:tcPr anchor="ctr">
                    <a:lnL w="12700" cmpd="sng">
                      <a:noFill/>
                    </a:lnL>
                    <a:lnR w="28575" cap="flat" cmpd="sng" algn="ctr">
                      <a:solidFill>
                        <a:srgbClr val="C00000"/>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a:solidFill>
                            <a:schemeClr val="accent5"/>
                          </a:solidFill>
                          <a:latin typeface="Calibri" panose="020F0502020204030204" pitchFamily="34" charset="0"/>
                          <a:cs typeface="Calibri" panose="020F0502020204030204" pitchFamily="34" charset="0"/>
                        </a:rPr>
                        <a:t> 0.5, 1.0 (?)</a:t>
                      </a: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8700316"/>
                  </a:ext>
                </a:extLst>
              </a:tr>
            </a:tbl>
          </a:graphicData>
        </a:graphic>
      </p:graphicFrame>
      <p:sp>
        <p:nvSpPr>
          <p:cNvPr id="5" name="Slide Number Placeholder 4">
            <a:extLst>
              <a:ext uri="{FF2B5EF4-FFF2-40B4-BE49-F238E27FC236}">
                <a16:creationId xmlns:a16="http://schemas.microsoft.com/office/drawing/2014/main" id="{AABC8EEC-CAF8-4647-957D-36ACDD158E07}"/>
              </a:ext>
            </a:extLst>
          </p:cNvPr>
          <p:cNvSpPr>
            <a:spLocks noGrp="1"/>
          </p:cNvSpPr>
          <p:nvPr>
            <p:ph type="sldNum" sz="quarter" idx="11"/>
          </p:nvPr>
        </p:nvSpPr>
        <p:spPr/>
        <p:txBody>
          <a:bodyPr/>
          <a:lstStyle/>
          <a:p>
            <a:fld id="{AA293F89-5976-4576-BE4F-2CBE8D742B3B}" type="slidenum">
              <a:rPr lang="en-US" smtClean="0"/>
              <a:pPr/>
              <a:t>48</a:t>
            </a:fld>
            <a:endParaRPr lang="en-US" dirty="0"/>
          </a:p>
        </p:txBody>
      </p:sp>
    </p:spTree>
    <p:extLst>
      <p:ext uri="{BB962C8B-B14F-4D97-AF65-F5344CB8AC3E}">
        <p14:creationId xmlns:p14="http://schemas.microsoft.com/office/powerpoint/2010/main" val="229826497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733" y="351531"/>
            <a:ext cx="8448534" cy="857250"/>
          </a:xfrm>
        </p:spPr>
        <p:txBody>
          <a:bodyPr/>
          <a:lstStyle/>
          <a:p>
            <a:pPr algn="ctr"/>
            <a:r>
              <a:rPr lang="en-US" dirty="0"/>
              <a:t>How We Interpret and Describe Ceftriaxone MICs</a:t>
            </a:r>
            <a:r>
              <a:rPr lang="en-US" dirty="0">
                <a:solidFill>
                  <a:srgbClr val="256169"/>
                </a:solidFill>
              </a:rPr>
              <a:t> Cont.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12604272"/>
              </p:ext>
            </p:extLst>
          </p:nvPr>
        </p:nvGraphicFramePr>
        <p:xfrm>
          <a:off x="711200" y="1494563"/>
          <a:ext cx="7721600" cy="1853620"/>
        </p:xfrm>
        <a:graphic>
          <a:graphicData uri="http://schemas.openxmlformats.org/drawingml/2006/table">
            <a:tbl>
              <a:tblPr firstRow="1" bandRow="1">
                <a:tableStyleId>{5C22544A-7EE6-4342-B048-85BDC9FD1C3A}</a:tableStyleId>
              </a:tblPr>
              <a:tblGrid>
                <a:gridCol w="1959111">
                  <a:extLst>
                    <a:ext uri="{9D8B030D-6E8A-4147-A177-3AD203B41FA5}">
                      <a16:colId xmlns:a16="http://schemas.microsoft.com/office/drawing/2014/main" val="3749327275"/>
                    </a:ext>
                  </a:extLst>
                </a:gridCol>
                <a:gridCol w="1769955">
                  <a:extLst>
                    <a:ext uri="{9D8B030D-6E8A-4147-A177-3AD203B41FA5}">
                      <a16:colId xmlns:a16="http://schemas.microsoft.com/office/drawing/2014/main" val="1401272894"/>
                    </a:ext>
                  </a:extLst>
                </a:gridCol>
                <a:gridCol w="1725162">
                  <a:extLst>
                    <a:ext uri="{9D8B030D-6E8A-4147-A177-3AD203B41FA5}">
                      <a16:colId xmlns:a16="http://schemas.microsoft.com/office/drawing/2014/main" val="2274883956"/>
                    </a:ext>
                  </a:extLst>
                </a:gridCol>
                <a:gridCol w="2267372">
                  <a:extLst>
                    <a:ext uri="{9D8B030D-6E8A-4147-A177-3AD203B41FA5}">
                      <a16:colId xmlns:a16="http://schemas.microsoft.com/office/drawing/2014/main" val="898602952"/>
                    </a:ext>
                  </a:extLst>
                </a:gridCol>
              </a:tblGrid>
              <a:tr h="1085960">
                <a:tc>
                  <a:txBody>
                    <a:bodyPr/>
                    <a:lstStyle/>
                    <a:p>
                      <a:r>
                        <a:rPr lang="en-US" sz="2400" dirty="0">
                          <a:solidFill>
                            <a:schemeClr val="bg2"/>
                          </a:solidFill>
                          <a:latin typeface="Calibri" panose="020F0502020204030204" pitchFamily="34" charset="0"/>
                          <a:cs typeface="Calibri" panose="020F0502020204030204" pitchFamily="34" charset="0"/>
                        </a:rPr>
                        <a:t>Antibiotic</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a:solidFill>
                            <a:schemeClr val="bg2"/>
                          </a:solidFill>
                          <a:latin typeface="Calibri" panose="020F0502020204030204" pitchFamily="34" charset="0"/>
                          <a:cs typeface="Calibri" panose="020F0502020204030204" pitchFamily="34" charset="0"/>
                        </a:rPr>
                        <a:t>Susceptible MICs</a:t>
                      </a:r>
                      <a:r>
                        <a:rPr lang="en-US" sz="2000" baseline="0" dirty="0">
                          <a:solidFill>
                            <a:schemeClr val="bg2"/>
                          </a:solidFill>
                          <a:latin typeface="Calibri" panose="020F0502020204030204" pitchFamily="34" charset="0"/>
                          <a:cs typeface="Calibri" panose="020F0502020204030204" pitchFamily="34" charset="0"/>
                        </a:rPr>
                        <a:t> </a:t>
                      </a:r>
                      <a:r>
                        <a:rPr lang="en-US" sz="2000" dirty="0">
                          <a:solidFill>
                            <a:schemeClr val="bg2"/>
                          </a:solidFill>
                          <a:latin typeface="Calibri" panose="020F0502020204030204" pitchFamily="34" charset="0"/>
                          <a:cs typeface="Calibri" panose="020F0502020204030204" pitchFamily="34" charset="0"/>
                        </a:rPr>
                        <a:t>(µg/mL)</a:t>
                      </a:r>
                    </a:p>
                    <a:p>
                      <a:pPr algn="ctr"/>
                      <a:r>
                        <a:rPr lang="en-US" sz="1400" dirty="0">
                          <a:solidFill>
                            <a:schemeClr val="bg2"/>
                          </a:solidFill>
                          <a:latin typeface="Calibri" panose="020F0502020204030204" pitchFamily="34" charset="0"/>
                          <a:cs typeface="Calibri" panose="020F0502020204030204" pitchFamily="34" charset="0"/>
                        </a:rPr>
                        <a:t>Per CLSI</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a:solidFill>
                            <a:schemeClr val="bg2"/>
                          </a:solidFill>
                          <a:latin typeface="Calibri" panose="020F0502020204030204" pitchFamily="34" charset="0"/>
                          <a:cs typeface="Calibri" panose="020F0502020204030204" pitchFamily="34" charset="0"/>
                        </a:rPr>
                        <a:t>Non-Susceptible</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a:solidFill>
                            <a:schemeClr val="bg2"/>
                          </a:solidFill>
                          <a:latin typeface="Calibri" panose="020F0502020204030204" pitchFamily="34" charset="0"/>
                          <a:cs typeface="Calibri" panose="020F0502020204030204" pitchFamily="34" charset="0"/>
                        </a:rPr>
                        <a:t>CDC criteria used</a:t>
                      </a:r>
                      <a:r>
                        <a:rPr lang="en-US" sz="2000" baseline="0" dirty="0">
                          <a:solidFill>
                            <a:schemeClr val="bg2"/>
                          </a:solidFill>
                          <a:latin typeface="Calibri" panose="020F0502020204030204" pitchFamily="34" charset="0"/>
                          <a:cs typeface="Calibri" panose="020F0502020204030204" pitchFamily="34" charset="0"/>
                        </a:rPr>
                        <a:t> for surveillance purposes</a:t>
                      </a:r>
                    </a:p>
                    <a:p>
                      <a:pPr algn="ctr"/>
                      <a:r>
                        <a:rPr lang="en-US" sz="2000" baseline="0" dirty="0">
                          <a:solidFill>
                            <a:schemeClr val="bg2"/>
                          </a:solidFill>
                          <a:latin typeface="Calibri" panose="020F0502020204030204" pitchFamily="34" charset="0"/>
                          <a:cs typeface="Calibri" panose="020F0502020204030204" pitchFamily="34" charset="0"/>
                        </a:rPr>
                        <a:t>(Elevated MICs)</a:t>
                      </a:r>
                      <a:endParaRPr lang="en-US" sz="2000" dirty="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66131225"/>
                  </a:ext>
                </a:extLst>
              </a:tr>
              <a:tr h="542980">
                <a:tc>
                  <a:txBody>
                    <a:bodyPr/>
                    <a:lstStyle/>
                    <a:p>
                      <a:pPr algn="just"/>
                      <a:r>
                        <a:rPr lang="en-US" sz="2400" b="1" dirty="0">
                          <a:solidFill>
                            <a:schemeClr val="accent5"/>
                          </a:solidFill>
                          <a:latin typeface="Calibri" panose="020F0502020204030204" pitchFamily="34" charset="0"/>
                          <a:cs typeface="Calibri" panose="020F0502020204030204" pitchFamily="34" charset="0"/>
                        </a:rPr>
                        <a:t>Ceftriaxone</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a:solidFill>
                            <a:schemeClr val="accent5"/>
                          </a:solidFill>
                          <a:latin typeface="Calibri" panose="020F0502020204030204" pitchFamily="34" charset="0"/>
                          <a:cs typeface="Calibri" panose="020F0502020204030204" pitchFamily="34" charset="0"/>
                        </a:rPr>
                        <a:t>≤ 0.25</a:t>
                      </a:r>
                      <a:r>
                        <a:rPr lang="en-US" sz="2800" b="1" baseline="0" dirty="0">
                          <a:solidFill>
                            <a:schemeClr val="accent5"/>
                          </a:solidFill>
                          <a:latin typeface="Calibri" panose="020F0502020204030204" pitchFamily="34" charset="0"/>
                          <a:cs typeface="Calibri" panose="020F0502020204030204" pitchFamily="34" charset="0"/>
                        </a:rPr>
                        <a:t> </a:t>
                      </a:r>
                      <a:endParaRPr lang="en-US" sz="2800" b="1"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a:solidFill>
                            <a:schemeClr val="accent5"/>
                          </a:solidFill>
                          <a:latin typeface="Calibri" panose="020F0502020204030204" pitchFamily="34" charset="0"/>
                          <a:cs typeface="Calibri" panose="020F0502020204030204" pitchFamily="34" charset="0"/>
                        </a:rPr>
                        <a:t> ≥ 0.5</a:t>
                      </a:r>
                      <a:r>
                        <a:rPr lang="en-US" sz="2800" b="1" baseline="0" dirty="0">
                          <a:solidFill>
                            <a:schemeClr val="accent5"/>
                          </a:solidFill>
                          <a:latin typeface="Calibri" panose="020F0502020204030204" pitchFamily="34" charset="0"/>
                          <a:cs typeface="Calibri" panose="020F0502020204030204" pitchFamily="34" charset="0"/>
                        </a:rPr>
                        <a:t> </a:t>
                      </a:r>
                      <a:endParaRPr lang="en-US" sz="2800" b="1"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a:solidFill>
                            <a:schemeClr val="accent5"/>
                          </a:solidFill>
                          <a:latin typeface="Calibri" panose="020F0502020204030204" pitchFamily="34" charset="0"/>
                          <a:cs typeface="Calibri" panose="020F0502020204030204" pitchFamily="34" charset="0"/>
                        </a:rPr>
                        <a:t>≥ 0.125</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8700316"/>
                  </a:ext>
                </a:extLst>
              </a:tr>
            </a:tbl>
          </a:graphicData>
        </a:graphic>
      </p:graphicFrame>
      <p:sp>
        <p:nvSpPr>
          <p:cNvPr id="5" name="TextBox 4"/>
          <p:cNvSpPr txBox="1"/>
          <p:nvPr/>
        </p:nvSpPr>
        <p:spPr>
          <a:xfrm>
            <a:off x="711200" y="3733526"/>
            <a:ext cx="7721600" cy="923330"/>
          </a:xfrm>
          <a:prstGeom prst="rect">
            <a:avLst/>
          </a:prstGeom>
          <a:noFill/>
        </p:spPr>
        <p:txBody>
          <a:bodyPr wrap="square" rtlCol="0">
            <a:spAutoFit/>
          </a:bodyPr>
          <a:lstStyle/>
          <a:p>
            <a:pPr marL="285750" indent="-285750">
              <a:buClr>
                <a:schemeClr val="tx1"/>
              </a:buClr>
              <a:buFont typeface="Wingdings" panose="05000000000000000000" pitchFamily="2" charset="2"/>
              <a:buChar char="§"/>
            </a:pPr>
            <a:r>
              <a:rPr lang="en-US" dirty="0">
                <a:solidFill>
                  <a:srgbClr val="000000"/>
                </a:solidFill>
                <a:latin typeface="Calibri" panose="020F0502020204030204" pitchFamily="34" charset="0"/>
              </a:rPr>
              <a:t>For surveillance purposes, CDC has used lower/more conservative MIC thresholds to detect early warning signs of increasing MICs</a:t>
            </a:r>
          </a:p>
          <a:p>
            <a:pPr marL="285750" indent="-285750">
              <a:buClr>
                <a:schemeClr val="tx1"/>
              </a:buClr>
              <a:buFont typeface="Wingdings" panose="05000000000000000000" pitchFamily="2" charset="2"/>
              <a:buChar char="§"/>
            </a:pPr>
            <a:r>
              <a:rPr lang="en-US" dirty="0">
                <a:solidFill>
                  <a:srgbClr val="000000"/>
                </a:solidFill>
                <a:latin typeface="Calibri" panose="020F0502020204030204" pitchFamily="34" charset="0"/>
              </a:rPr>
              <a:t>Have referred to these as “elevated MICs”</a:t>
            </a:r>
          </a:p>
        </p:txBody>
      </p:sp>
      <p:sp>
        <p:nvSpPr>
          <p:cNvPr id="4" name="Slide Number Placeholder 3">
            <a:extLst>
              <a:ext uri="{FF2B5EF4-FFF2-40B4-BE49-F238E27FC236}">
                <a16:creationId xmlns:a16="http://schemas.microsoft.com/office/drawing/2014/main" id="{3C1FF30E-1A64-4844-AEC2-8C30690ACBFA}"/>
              </a:ext>
            </a:extLst>
          </p:cNvPr>
          <p:cNvSpPr>
            <a:spLocks noGrp="1"/>
          </p:cNvSpPr>
          <p:nvPr>
            <p:ph type="sldNum" sz="quarter" idx="11"/>
          </p:nvPr>
        </p:nvSpPr>
        <p:spPr/>
        <p:txBody>
          <a:bodyPr/>
          <a:lstStyle/>
          <a:p>
            <a:fld id="{AA293F89-5976-4576-BE4F-2CBE8D742B3B}" type="slidenum">
              <a:rPr lang="en-US" smtClean="0"/>
              <a:pPr/>
              <a:t>49</a:t>
            </a:fld>
            <a:endParaRPr lang="en-US" dirty="0"/>
          </a:p>
        </p:txBody>
      </p:sp>
    </p:spTree>
    <p:extLst>
      <p:ext uri="{BB962C8B-B14F-4D97-AF65-F5344CB8AC3E}">
        <p14:creationId xmlns:p14="http://schemas.microsoft.com/office/powerpoint/2010/main" val="37515445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42"/>
            <a:ext cx="8229600" cy="527446"/>
          </a:xfrm>
        </p:spPr>
        <p:txBody>
          <a:bodyPr/>
          <a:lstStyle/>
          <a:p>
            <a:r>
              <a:rPr lang="en-US" dirty="0"/>
              <a:t>Tabletop (TTX) Participation Expectations</a:t>
            </a:r>
          </a:p>
        </p:txBody>
      </p:sp>
      <p:sp>
        <p:nvSpPr>
          <p:cNvPr id="3" name="Text Placeholder 2"/>
          <p:cNvSpPr>
            <a:spLocks noGrp="1"/>
          </p:cNvSpPr>
          <p:nvPr>
            <p:ph type="body" sz="quarter" idx="10"/>
          </p:nvPr>
        </p:nvSpPr>
        <p:spPr>
          <a:xfrm>
            <a:off x="457200" y="657225"/>
            <a:ext cx="8229600" cy="3586163"/>
          </a:xfrm>
        </p:spPr>
        <p:txBody>
          <a:bodyPr/>
          <a:lstStyle/>
          <a:p>
            <a:r>
              <a:rPr lang="en-US" sz="1900" dirty="0"/>
              <a:t>Participants will include</a:t>
            </a:r>
          </a:p>
          <a:p>
            <a:pPr lvl="1"/>
            <a:r>
              <a:rPr lang="en-US" sz="1800" dirty="0">
                <a:solidFill>
                  <a:srgbClr val="FF0000"/>
                </a:solidFill>
              </a:rPr>
              <a:t>[Fill in agencies and groups participating]</a:t>
            </a:r>
          </a:p>
          <a:p>
            <a:r>
              <a:rPr lang="en-US" sz="1900" dirty="0"/>
              <a:t>Prior to TTX, participants expected to</a:t>
            </a:r>
          </a:p>
          <a:p>
            <a:pPr lvl="1"/>
            <a:r>
              <a:rPr lang="en-US" sz="1800" dirty="0"/>
              <a:t>View this webinar</a:t>
            </a:r>
          </a:p>
          <a:p>
            <a:pPr lvl="1"/>
            <a:r>
              <a:rPr lang="en-US" sz="1800" dirty="0"/>
              <a:t>Carefully read the </a:t>
            </a:r>
            <a:r>
              <a:rPr lang="en-US" sz="1800" dirty="0">
                <a:solidFill>
                  <a:srgbClr val="FF0000"/>
                </a:solidFill>
              </a:rPr>
              <a:t>(local or state) </a:t>
            </a:r>
            <a:r>
              <a:rPr lang="en-US" sz="1800" dirty="0"/>
              <a:t>resistant GC outbreak response plan</a:t>
            </a:r>
          </a:p>
          <a:p>
            <a:pPr lvl="1"/>
            <a:r>
              <a:rPr lang="en-US" sz="1800" dirty="0"/>
              <a:t>Carefully read the tabletop outbreak scenario</a:t>
            </a:r>
          </a:p>
          <a:p>
            <a:r>
              <a:rPr lang="en-US" sz="1900" dirty="0"/>
              <a:t>During TTX, participants will work through scenario &amp; questions, using the local/state resistant GC outbreak response plan as guide</a:t>
            </a:r>
          </a:p>
          <a:p>
            <a:pPr lvl="1"/>
            <a:r>
              <a:rPr lang="en-US" sz="1800" dirty="0"/>
              <a:t>Module 1: Preparedness; Module 2: Response; Module 3: Recovery</a:t>
            </a:r>
          </a:p>
          <a:p>
            <a:r>
              <a:rPr lang="en-US" sz="1900" dirty="0"/>
              <a:t>After TTX:</a:t>
            </a:r>
          </a:p>
          <a:p>
            <a:pPr lvl="1"/>
            <a:r>
              <a:rPr lang="en-US" sz="1800" dirty="0"/>
              <a:t>Use lessons learned from TTX to further improve the response plan</a:t>
            </a:r>
          </a:p>
        </p:txBody>
      </p:sp>
      <p:sp>
        <p:nvSpPr>
          <p:cNvPr id="4" name="Slide Number Placeholder 3">
            <a:extLst>
              <a:ext uri="{FF2B5EF4-FFF2-40B4-BE49-F238E27FC236}">
                <a16:creationId xmlns:a16="http://schemas.microsoft.com/office/drawing/2014/main" id="{E91727AE-C3A8-4762-84EB-637D38A82F77}"/>
              </a:ext>
            </a:extLst>
          </p:cNvPr>
          <p:cNvSpPr>
            <a:spLocks noGrp="1"/>
          </p:cNvSpPr>
          <p:nvPr>
            <p:ph type="sldNum" sz="quarter" idx="11"/>
          </p:nvPr>
        </p:nvSpPr>
        <p:spPr/>
        <p:txBody>
          <a:bodyPr/>
          <a:lstStyle/>
          <a:p>
            <a:fld id="{AA293F89-5976-4576-BE4F-2CBE8D742B3B}" type="slidenum">
              <a:rPr lang="en-US" smtClean="0"/>
              <a:pPr/>
              <a:t>5</a:t>
            </a:fld>
            <a:endParaRPr lang="en-US" dirty="0"/>
          </a:p>
        </p:txBody>
      </p:sp>
    </p:spTree>
    <p:extLst>
      <p:ext uri="{BB962C8B-B14F-4D97-AF65-F5344CB8AC3E}">
        <p14:creationId xmlns:p14="http://schemas.microsoft.com/office/powerpoint/2010/main" val="46869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49"/>
            <a:ext cx="8229600" cy="857250"/>
          </a:xfrm>
        </p:spPr>
        <p:txBody>
          <a:bodyPr/>
          <a:lstStyle/>
          <a:p>
            <a:r>
              <a:rPr lang="en-US" dirty="0"/>
              <a:t>Laboratory Results Are Not Entirely Predictive of Clinical Outcome</a:t>
            </a:r>
          </a:p>
        </p:txBody>
      </p:sp>
      <p:sp>
        <p:nvSpPr>
          <p:cNvPr id="3" name="Text Placeholder 2"/>
          <p:cNvSpPr>
            <a:spLocks noGrp="1"/>
          </p:cNvSpPr>
          <p:nvPr>
            <p:ph type="body" sz="quarter" idx="10"/>
          </p:nvPr>
        </p:nvSpPr>
        <p:spPr>
          <a:xfrm>
            <a:off x="457200" y="1500188"/>
            <a:ext cx="8229600" cy="3205163"/>
          </a:xfrm>
        </p:spPr>
        <p:txBody>
          <a:bodyPr/>
          <a:lstStyle/>
          <a:p>
            <a:pPr>
              <a:spcBef>
                <a:spcPts val="1800"/>
              </a:spcBef>
            </a:pPr>
            <a:r>
              <a:rPr lang="en-US" b="0" dirty="0"/>
              <a:t>Increasing MICs </a:t>
            </a:r>
            <a:r>
              <a:rPr lang="en-US" b="0" u="sng" dirty="0"/>
              <a:t>increase the probability </a:t>
            </a:r>
            <a:r>
              <a:rPr lang="en-US" b="0" dirty="0"/>
              <a:t>that a person’s infection will not be cured</a:t>
            </a:r>
          </a:p>
          <a:p>
            <a:pPr>
              <a:spcBef>
                <a:spcPts val="1800"/>
              </a:spcBef>
            </a:pPr>
            <a:r>
              <a:rPr lang="en-US" b="0" dirty="0"/>
              <a:t>Some difficult-to-treat infections, such as pharyngeal GC, might not be cured if even MICs are just mildly elevated</a:t>
            </a:r>
          </a:p>
        </p:txBody>
      </p:sp>
      <p:sp>
        <p:nvSpPr>
          <p:cNvPr id="4" name="Slide Number Placeholder 3">
            <a:extLst>
              <a:ext uri="{FF2B5EF4-FFF2-40B4-BE49-F238E27FC236}">
                <a16:creationId xmlns:a16="http://schemas.microsoft.com/office/drawing/2014/main" id="{CAE2B0CD-0639-4A88-BABB-28F770A2CF37}"/>
              </a:ext>
            </a:extLst>
          </p:cNvPr>
          <p:cNvSpPr>
            <a:spLocks noGrp="1"/>
          </p:cNvSpPr>
          <p:nvPr>
            <p:ph type="sldNum" sz="quarter" idx="11"/>
          </p:nvPr>
        </p:nvSpPr>
        <p:spPr/>
        <p:txBody>
          <a:bodyPr/>
          <a:lstStyle/>
          <a:p>
            <a:fld id="{AA293F89-5976-4576-BE4F-2CBE8D742B3B}" type="slidenum">
              <a:rPr lang="en-US" smtClean="0"/>
              <a:pPr/>
              <a:t>50</a:t>
            </a:fld>
            <a:endParaRPr lang="en-US" dirty="0"/>
          </a:p>
        </p:txBody>
      </p:sp>
    </p:spTree>
    <p:extLst>
      <p:ext uri="{BB962C8B-B14F-4D97-AF65-F5344CB8AC3E}">
        <p14:creationId xmlns:p14="http://schemas.microsoft.com/office/powerpoint/2010/main" val="18173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 Interpretation Take-away Points</a:t>
            </a:r>
          </a:p>
        </p:txBody>
      </p:sp>
      <p:sp>
        <p:nvSpPr>
          <p:cNvPr id="3" name="Text Placeholder 2"/>
          <p:cNvSpPr>
            <a:spLocks noGrp="1"/>
          </p:cNvSpPr>
          <p:nvPr>
            <p:ph type="body" sz="quarter" idx="10"/>
          </p:nvPr>
        </p:nvSpPr>
        <p:spPr/>
        <p:txBody>
          <a:bodyPr/>
          <a:lstStyle/>
          <a:p>
            <a:pPr>
              <a:spcBef>
                <a:spcPts val="1800"/>
              </a:spcBef>
            </a:pPr>
            <a:r>
              <a:rPr lang="en-US" sz="2200" b="0" dirty="0"/>
              <a:t>MICs indicate the antibiotic concentration that kills bacteria in the laboratory</a:t>
            </a:r>
          </a:p>
          <a:p>
            <a:pPr>
              <a:spcBef>
                <a:spcPts val="1800"/>
              </a:spcBef>
            </a:pPr>
            <a:r>
              <a:rPr lang="en-US" sz="2200" b="0" dirty="0"/>
              <a:t>High and/or increasing MICs are warning signs for resistance</a:t>
            </a:r>
          </a:p>
          <a:p>
            <a:pPr>
              <a:spcBef>
                <a:spcPts val="1800"/>
              </a:spcBef>
            </a:pPr>
            <a:r>
              <a:rPr lang="en-US" sz="2200" b="0" dirty="0"/>
              <a:t>We don’t yet know which ceftriaxone MICs reliably predict clinical cure or unsuccessful treatment (and it may vary by patient, dose, and especially anatomic site)</a:t>
            </a:r>
          </a:p>
          <a:p>
            <a:pPr>
              <a:spcBef>
                <a:spcPts val="1800"/>
              </a:spcBef>
            </a:pPr>
            <a:r>
              <a:rPr lang="en-US" sz="2200" b="0" dirty="0"/>
              <a:t>Recently described cases suggest that ceftriaxone MICs ≥0.5 µg/ml are associated with unsuccessful treatment (treatment failure)</a:t>
            </a:r>
          </a:p>
        </p:txBody>
      </p:sp>
      <p:sp>
        <p:nvSpPr>
          <p:cNvPr id="4" name="Slide Number Placeholder 3">
            <a:extLst>
              <a:ext uri="{FF2B5EF4-FFF2-40B4-BE49-F238E27FC236}">
                <a16:creationId xmlns:a16="http://schemas.microsoft.com/office/drawing/2014/main" id="{DEBCA27A-C4B7-41FF-9DFA-63B68AC2E175}"/>
              </a:ext>
            </a:extLst>
          </p:cNvPr>
          <p:cNvSpPr>
            <a:spLocks noGrp="1"/>
          </p:cNvSpPr>
          <p:nvPr>
            <p:ph type="sldNum" sz="quarter" idx="11"/>
          </p:nvPr>
        </p:nvSpPr>
        <p:spPr/>
        <p:txBody>
          <a:bodyPr/>
          <a:lstStyle/>
          <a:p>
            <a:fld id="{AA293F89-5976-4576-BE4F-2CBE8D742B3B}" type="slidenum">
              <a:rPr lang="en-US" smtClean="0"/>
              <a:pPr/>
              <a:t>51</a:t>
            </a:fld>
            <a:endParaRPr lang="en-US" dirty="0"/>
          </a:p>
        </p:txBody>
      </p:sp>
    </p:spTree>
    <p:extLst>
      <p:ext uri="{BB962C8B-B14F-4D97-AF65-F5344CB8AC3E}">
        <p14:creationId xmlns:p14="http://schemas.microsoft.com/office/powerpoint/2010/main" val="202365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501" y="3625896"/>
            <a:ext cx="5155786" cy="871538"/>
          </a:xfrm>
        </p:spPr>
        <p:txBody>
          <a:bodyPr/>
          <a:lstStyle/>
          <a:p>
            <a:r>
              <a:rPr lang="en-US" dirty="0"/>
              <a:t>Back to the Epidemiology of GC Resistance</a:t>
            </a:r>
          </a:p>
        </p:txBody>
      </p:sp>
    </p:spTree>
    <p:extLst>
      <p:ext uri="{BB962C8B-B14F-4D97-AF65-F5344CB8AC3E}">
        <p14:creationId xmlns:p14="http://schemas.microsoft.com/office/powerpoint/2010/main" val="81158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Resistant </a:t>
            </a:r>
            <a:r>
              <a:rPr lang="en-US" i="1" dirty="0"/>
              <a:t>N. gonorrhoeae </a:t>
            </a:r>
            <a:r>
              <a:rPr lang="en-US" dirty="0"/>
              <a:t>Strains Have Emerged in East or Southeast Asia Before Spreading Globally</a:t>
            </a:r>
          </a:p>
        </p:txBody>
      </p:sp>
      <p:pic>
        <p:nvPicPr>
          <p:cNvPr id="2055" name="Picture 2054" descr="World map with arrows going from East and Southeast Asia to the rest of the world.">
            <a:extLst>
              <a:ext uri="{FF2B5EF4-FFF2-40B4-BE49-F238E27FC236}">
                <a16:creationId xmlns:a16="http://schemas.microsoft.com/office/drawing/2014/main" id="{2E12BA13-1BA1-4729-A800-D3AE9BA12CED}"/>
              </a:ext>
            </a:extLst>
          </p:cNvPr>
          <p:cNvPicPr>
            <a:picLocks noChangeAspect="1"/>
          </p:cNvPicPr>
          <p:nvPr/>
        </p:nvPicPr>
        <p:blipFill rotWithShape="1">
          <a:blip r:embed="rId3"/>
          <a:srcRect b="23634"/>
          <a:stretch/>
        </p:blipFill>
        <p:spPr>
          <a:xfrm>
            <a:off x="0" y="1380490"/>
            <a:ext cx="9144000" cy="3496071"/>
          </a:xfrm>
          <a:prstGeom prst="rect">
            <a:avLst/>
          </a:prstGeom>
        </p:spPr>
      </p:pic>
      <p:sp>
        <p:nvSpPr>
          <p:cNvPr id="3" name="Slide Number Placeholder 2">
            <a:extLst>
              <a:ext uri="{FF2B5EF4-FFF2-40B4-BE49-F238E27FC236}">
                <a16:creationId xmlns:a16="http://schemas.microsoft.com/office/drawing/2014/main" id="{93D489BD-17E1-46BE-B38C-5A80E0A0654C}"/>
              </a:ext>
            </a:extLst>
          </p:cNvPr>
          <p:cNvSpPr>
            <a:spLocks noGrp="1"/>
          </p:cNvSpPr>
          <p:nvPr>
            <p:ph type="sldNum" sz="quarter" idx="11"/>
          </p:nvPr>
        </p:nvSpPr>
        <p:spPr/>
        <p:txBody>
          <a:bodyPr/>
          <a:lstStyle/>
          <a:p>
            <a:fld id="{AA293F89-5976-4576-BE4F-2CBE8D742B3B}" type="slidenum">
              <a:rPr lang="en-US" smtClean="0"/>
              <a:pPr/>
              <a:t>53</a:t>
            </a:fld>
            <a:endParaRPr lang="en-US" dirty="0"/>
          </a:p>
        </p:txBody>
      </p:sp>
    </p:spTree>
    <p:extLst>
      <p:ext uri="{BB962C8B-B14F-4D97-AF65-F5344CB8AC3E}">
        <p14:creationId xmlns:p14="http://schemas.microsoft.com/office/powerpoint/2010/main" val="3705207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Resistant </a:t>
            </a:r>
            <a:r>
              <a:rPr lang="en-US" i="1" dirty="0"/>
              <a:t>N. gonorrhoeae </a:t>
            </a:r>
            <a:r>
              <a:rPr lang="en-US" dirty="0"/>
              <a:t>Strains in the US Appear to Emerge in Hawaii then Spread Eastward</a:t>
            </a:r>
          </a:p>
        </p:txBody>
      </p:sp>
      <p:pic>
        <p:nvPicPr>
          <p:cNvPr id="2046" name="Picture 2045" descr="World map with arrows going east from Hawaii to the US.">
            <a:extLst>
              <a:ext uri="{FF2B5EF4-FFF2-40B4-BE49-F238E27FC236}">
                <a16:creationId xmlns:a16="http://schemas.microsoft.com/office/drawing/2014/main" id="{41C7BFC3-E074-493D-8F55-88676DE196FC}"/>
              </a:ext>
            </a:extLst>
          </p:cNvPr>
          <p:cNvPicPr>
            <a:picLocks noChangeAspect="1"/>
          </p:cNvPicPr>
          <p:nvPr/>
        </p:nvPicPr>
        <p:blipFill rotWithShape="1">
          <a:blip r:embed="rId3"/>
          <a:srcRect t="1" b="23357"/>
          <a:stretch/>
        </p:blipFill>
        <p:spPr>
          <a:xfrm>
            <a:off x="0" y="1363268"/>
            <a:ext cx="9144000" cy="3508771"/>
          </a:xfrm>
          <a:prstGeom prst="rect">
            <a:avLst/>
          </a:prstGeom>
        </p:spPr>
      </p:pic>
      <p:sp>
        <p:nvSpPr>
          <p:cNvPr id="3" name="Slide Number Placeholder 2">
            <a:extLst>
              <a:ext uri="{FF2B5EF4-FFF2-40B4-BE49-F238E27FC236}">
                <a16:creationId xmlns:a16="http://schemas.microsoft.com/office/drawing/2014/main" id="{599348A9-2409-4399-B91B-A8F003550E79}"/>
              </a:ext>
            </a:extLst>
          </p:cNvPr>
          <p:cNvSpPr>
            <a:spLocks noGrp="1"/>
          </p:cNvSpPr>
          <p:nvPr>
            <p:ph type="sldNum" sz="quarter" idx="11"/>
          </p:nvPr>
        </p:nvSpPr>
        <p:spPr/>
        <p:txBody>
          <a:bodyPr/>
          <a:lstStyle/>
          <a:p>
            <a:fld id="{AA293F89-5976-4576-BE4F-2CBE8D742B3B}" type="slidenum">
              <a:rPr lang="en-US" smtClean="0"/>
              <a:pPr/>
              <a:t>54</a:t>
            </a:fld>
            <a:endParaRPr lang="en-US" dirty="0"/>
          </a:p>
        </p:txBody>
      </p:sp>
    </p:spTree>
    <p:extLst>
      <p:ext uri="{BB962C8B-B14F-4D97-AF65-F5344CB8AC3E}">
        <p14:creationId xmlns:p14="http://schemas.microsoft.com/office/powerpoint/2010/main" val="2603579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Resistant </a:t>
            </a:r>
            <a:r>
              <a:rPr lang="en-US" i="1" dirty="0"/>
              <a:t>N. gonorrhoeae </a:t>
            </a:r>
            <a:r>
              <a:rPr lang="en-US" dirty="0"/>
              <a:t>Strains in the US Appear to Emerge in Hawaii then Spread Eastward Cont.</a:t>
            </a:r>
          </a:p>
        </p:txBody>
      </p:sp>
      <p:pic>
        <p:nvPicPr>
          <p:cNvPr id="12" name="Picture 11" descr="World map with arrows going east from Hawaii to the US.">
            <a:extLst>
              <a:ext uri="{FF2B5EF4-FFF2-40B4-BE49-F238E27FC236}">
                <a16:creationId xmlns:a16="http://schemas.microsoft.com/office/drawing/2014/main" id="{5BAEE72B-81FB-41D6-877E-33A235B9EED3}"/>
              </a:ext>
            </a:extLst>
          </p:cNvPr>
          <p:cNvPicPr>
            <a:picLocks noChangeAspect="1"/>
          </p:cNvPicPr>
          <p:nvPr/>
        </p:nvPicPr>
        <p:blipFill rotWithShape="1">
          <a:blip r:embed="rId3"/>
          <a:srcRect t="1" b="23357"/>
          <a:stretch/>
        </p:blipFill>
        <p:spPr>
          <a:xfrm>
            <a:off x="0" y="1363268"/>
            <a:ext cx="9144000" cy="3508771"/>
          </a:xfrm>
          <a:prstGeom prst="rect">
            <a:avLst/>
          </a:prstGeom>
        </p:spPr>
      </p:pic>
      <p:sp>
        <p:nvSpPr>
          <p:cNvPr id="5" name="TextBox 4"/>
          <p:cNvSpPr txBox="1"/>
          <p:nvPr/>
        </p:nvSpPr>
        <p:spPr>
          <a:xfrm>
            <a:off x="0" y="2133600"/>
            <a:ext cx="9144000" cy="1110205"/>
          </a:xfrm>
          <a:prstGeom prst="rect">
            <a:avLst/>
          </a:prstGeom>
          <a:solidFill>
            <a:schemeClr val="accent6">
              <a:alpha val="83000"/>
            </a:schemeClr>
          </a:solidFill>
        </p:spPr>
        <p:txBody>
          <a:bodyPr wrap="square" rtlCol="0" anchor="ctr">
            <a:noAutofit/>
          </a:bodyPr>
          <a:lstStyle/>
          <a:p>
            <a:pPr algn="ctr"/>
            <a:r>
              <a:rPr lang="en-US" sz="2400" b="1" dirty="0">
                <a:solidFill>
                  <a:srgbClr val="000000"/>
                </a:solidFill>
                <a:latin typeface="Calibri" panose="020F0502020204030204" pitchFamily="34" charset="0"/>
              </a:rPr>
              <a:t>Resistant strains often first detected among heterosexuals</a:t>
            </a:r>
          </a:p>
          <a:p>
            <a:pPr algn="ctr"/>
            <a:r>
              <a:rPr lang="en-US" sz="2400" b="1" dirty="0">
                <a:solidFill>
                  <a:srgbClr val="000000"/>
                </a:solidFill>
                <a:latin typeface="Calibri" panose="020F0502020204030204" pitchFamily="34" charset="0"/>
              </a:rPr>
              <a:t>Prevalence of resistance increases rapidly among MSM</a:t>
            </a:r>
          </a:p>
        </p:txBody>
      </p:sp>
      <p:sp>
        <p:nvSpPr>
          <p:cNvPr id="4" name="Slide Number Placeholder 3">
            <a:extLst>
              <a:ext uri="{FF2B5EF4-FFF2-40B4-BE49-F238E27FC236}">
                <a16:creationId xmlns:a16="http://schemas.microsoft.com/office/drawing/2014/main" id="{BD44A742-248D-427A-B073-6F7BC3536A7E}"/>
              </a:ext>
            </a:extLst>
          </p:cNvPr>
          <p:cNvSpPr>
            <a:spLocks noGrp="1"/>
          </p:cNvSpPr>
          <p:nvPr>
            <p:ph type="sldNum" sz="quarter" idx="11"/>
          </p:nvPr>
        </p:nvSpPr>
        <p:spPr/>
        <p:txBody>
          <a:bodyPr/>
          <a:lstStyle/>
          <a:p>
            <a:fld id="{AA293F89-5976-4576-BE4F-2CBE8D742B3B}" type="slidenum">
              <a:rPr lang="en-US" smtClean="0"/>
              <a:pPr/>
              <a:t>55</a:t>
            </a:fld>
            <a:endParaRPr lang="en-US" dirty="0"/>
          </a:p>
        </p:txBody>
      </p:sp>
    </p:spTree>
    <p:extLst>
      <p:ext uri="{BB962C8B-B14F-4D97-AF65-F5344CB8AC3E}">
        <p14:creationId xmlns:p14="http://schemas.microsoft.com/office/powerpoint/2010/main" val="1104262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4" y="297453"/>
            <a:ext cx="8229600" cy="857250"/>
          </a:xfrm>
        </p:spPr>
        <p:txBody>
          <a:bodyPr/>
          <a:lstStyle/>
          <a:p>
            <a:r>
              <a:rPr lang="en-US" dirty="0"/>
              <a:t>GC Has Successively Developed Resistance to Each Antibiotic Used for Treatment</a:t>
            </a:r>
          </a:p>
        </p:txBody>
      </p:sp>
      <p:pic>
        <p:nvPicPr>
          <p:cNvPr id="25" name="Picture 24" descr="Picture shows a timeline of antibiotics used to treat gonorrhea. Sulfa drugs were used in the 1930s, penicillin from the 1940s to 1970s, tetracycline from the 1950s to1980s, and ciprofloxacin from the mid-1980s to mid-2000s. ">
            <a:extLst>
              <a:ext uri="{FF2B5EF4-FFF2-40B4-BE49-F238E27FC236}">
                <a16:creationId xmlns:a16="http://schemas.microsoft.com/office/drawing/2014/main" id="{EC352D39-8890-4576-AF21-3C04961C0C8C}"/>
              </a:ext>
            </a:extLst>
          </p:cNvPr>
          <p:cNvPicPr>
            <a:picLocks noChangeAspect="1"/>
          </p:cNvPicPr>
          <p:nvPr/>
        </p:nvPicPr>
        <p:blipFill>
          <a:blip r:embed="rId3"/>
          <a:stretch>
            <a:fillRect/>
          </a:stretch>
        </p:blipFill>
        <p:spPr>
          <a:xfrm>
            <a:off x="440266" y="1510564"/>
            <a:ext cx="8181541" cy="2755631"/>
          </a:xfrm>
          <a:prstGeom prst="rect">
            <a:avLst/>
          </a:prstGeom>
        </p:spPr>
      </p:pic>
      <p:sp>
        <p:nvSpPr>
          <p:cNvPr id="26" name="TextBox 25">
            <a:extLst>
              <a:ext uri="{FF2B5EF4-FFF2-40B4-BE49-F238E27FC236}">
                <a16:creationId xmlns:a16="http://schemas.microsoft.com/office/drawing/2014/main" id="{E9ADECCB-F6BF-492D-9D0A-9055E4299A16}"/>
              </a:ext>
            </a:extLst>
          </p:cNvPr>
          <p:cNvSpPr txBox="1"/>
          <p:nvPr/>
        </p:nvSpPr>
        <p:spPr>
          <a:xfrm>
            <a:off x="477681" y="1887832"/>
            <a:ext cx="8188638" cy="1516746"/>
          </a:xfrm>
          <a:custGeom>
            <a:avLst/>
            <a:gdLst>
              <a:gd name="connsiteX0" fmla="*/ 6781322 w 8188638"/>
              <a:gd name="connsiteY0" fmla="*/ 0 h 1516746"/>
              <a:gd name="connsiteX1" fmla="*/ 7064101 w 8188638"/>
              <a:gd name="connsiteY1" fmla="*/ 316417 h 1516746"/>
              <a:gd name="connsiteX2" fmla="*/ 8188638 w 8188638"/>
              <a:gd name="connsiteY2" fmla="*/ 316417 h 1516746"/>
              <a:gd name="connsiteX3" fmla="*/ 8188638 w 8188638"/>
              <a:gd name="connsiteY3" fmla="*/ 1516746 h 1516746"/>
              <a:gd name="connsiteX4" fmla="*/ 0 w 8188638"/>
              <a:gd name="connsiteY4" fmla="*/ 1516746 h 1516746"/>
              <a:gd name="connsiteX5" fmla="*/ 0 w 8188638"/>
              <a:gd name="connsiteY5" fmla="*/ 316417 h 1516746"/>
              <a:gd name="connsiteX6" fmla="*/ 6498543 w 8188638"/>
              <a:gd name="connsiteY6" fmla="*/ 316417 h 15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8638" h="1516746">
                <a:moveTo>
                  <a:pt x="6781322" y="0"/>
                </a:moveTo>
                <a:lnTo>
                  <a:pt x="7064101" y="316417"/>
                </a:lnTo>
                <a:lnTo>
                  <a:pt x="8188638" y="316417"/>
                </a:lnTo>
                <a:lnTo>
                  <a:pt x="8188638" y="1516746"/>
                </a:lnTo>
                <a:lnTo>
                  <a:pt x="0" y="1516746"/>
                </a:lnTo>
                <a:lnTo>
                  <a:pt x="0" y="316417"/>
                </a:lnTo>
                <a:lnTo>
                  <a:pt x="6498543" y="316417"/>
                </a:lnTo>
                <a:close/>
              </a:path>
            </a:pathLst>
          </a:custGeom>
          <a:solidFill>
            <a:schemeClr val="bg1">
              <a:lumMod val="20000"/>
              <a:lumOff val="80000"/>
            </a:schemeClr>
          </a:solidFill>
          <a:ln w="22225">
            <a:noFill/>
          </a:ln>
          <a:effectLst>
            <a:outerShdw blurRad="50800" dist="38100" dir="8100000" algn="tr" rotWithShape="0">
              <a:prstClr val="black">
                <a:alpha val="40000"/>
              </a:prstClr>
            </a:outerShdw>
          </a:effectLst>
        </p:spPr>
        <p:txBody>
          <a:bodyPr wrap="square" tIns="365760" rtlCol="0">
            <a:noAutofit/>
          </a:bodyPr>
          <a:lstStyle/>
          <a:p>
            <a:pPr algn="ctr"/>
            <a:r>
              <a:rPr lang="en-US" sz="2400" b="1" dirty="0">
                <a:solidFill>
                  <a:srgbClr val="000000"/>
                </a:solidFill>
                <a:latin typeface="Calibri" panose="020F0502020204030204" pitchFamily="34" charset="0"/>
              </a:rPr>
              <a:t>Following emergence of fluoroquinolone resistance in 2000s, CDC changed treatment recommendations to only recommend cephalosporins (cefixime and ceftriaxone)</a:t>
            </a:r>
          </a:p>
        </p:txBody>
      </p:sp>
      <p:sp>
        <p:nvSpPr>
          <p:cNvPr id="5" name="TextBox 4"/>
          <p:cNvSpPr txBox="1"/>
          <p:nvPr/>
        </p:nvSpPr>
        <p:spPr>
          <a:xfrm>
            <a:off x="145869" y="4480323"/>
            <a:ext cx="8382000" cy="553998"/>
          </a:xfrm>
          <a:prstGeom prst="rect">
            <a:avLst/>
          </a:prstGeom>
          <a:noFill/>
        </p:spPr>
        <p:txBody>
          <a:bodyPr wrap="square" rtlCol="0">
            <a:spAutoFit/>
          </a:bodyPr>
          <a:lstStyle/>
          <a:p>
            <a:r>
              <a:rPr lang="en-US" sz="1000" dirty="0">
                <a:solidFill>
                  <a:srgbClr val="1C1C1C"/>
                </a:solidFill>
                <a:latin typeface="Calibri" panose="020F0502020204030204" pitchFamily="34" charset="0"/>
                <a:cs typeface="Calibri" panose="020F0502020204030204" pitchFamily="34" charset="0"/>
              </a:rPr>
              <a:t>PPNG = penicillinase-producing </a:t>
            </a:r>
            <a:r>
              <a:rPr lang="en-US" sz="1000" i="1" dirty="0">
                <a:solidFill>
                  <a:srgbClr val="1C1C1C"/>
                </a:solidFill>
                <a:latin typeface="Calibri" panose="020F0502020204030204" pitchFamily="34" charset="0"/>
                <a:cs typeface="Calibri" panose="020F0502020204030204" pitchFamily="34" charset="0"/>
              </a:rPr>
              <a:t>N. gonorrhoeae</a:t>
            </a:r>
          </a:p>
          <a:p>
            <a:r>
              <a:rPr lang="en-US" sz="1000" dirty="0">
                <a:solidFill>
                  <a:srgbClr val="1C1C1C"/>
                </a:solidFill>
                <a:latin typeface="Calibri" panose="020F0502020204030204" pitchFamily="34" charset="0"/>
                <a:cs typeface="Calibri" panose="020F0502020204030204" pitchFamily="34" charset="0"/>
              </a:rPr>
              <a:t>Adapted from: </a:t>
            </a:r>
            <a:r>
              <a:rPr lang="en-US" sz="1000" dirty="0" err="1">
                <a:solidFill>
                  <a:srgbClr val="1C1C1C"/>
                </a:solidFill>
                <a:latin typeface="Calibri" panose="020F0502020204030204" pitchFamily="34" charset="0"/>
                <a:cs typeface="Calibri" panose="020F0502020204030204" pitchFamily="34" charset="0"/>
              </a:rPr>
              <a:t>Goire</a:t>
            </a:r>
            <a:r>
              <a:rPr lang="en-US" sz="1000" dirty="0">
                <a:solidFill>
                  <a:srgbClr val="1C1C1C"/>
                </a:solidFill>
                <a:latin typeface="Calibri" panose="020F0502020204030204" pitchFamily="34" charset="0"/>
                <a:cs typeface="Calibri" panose="020F0502020204030204" pitchFamily="34" charset="0"/>
              </a:rPr>
              <a:t> N et al. Molecular approaches to enhance surveillance of gonococcal antimicrobial resistance. Nature Reviews Microbiology 2012</a:t>
            </a:r>
          </a:p>
          <a:p>
            <a:endParaRPr lang="en-US" sz="1000" dirty="0">
              <a:solidFill>
                <a:srgbClr val="1C1C1C"/>
              </a:solidFill>
              <a:latin typeface="Calibri" panose="020F0502020204030204" pitchFamily="34" charset="0"/>
              <a:cs typeface="Calibri" panose="020F0502020204030204" pitchFamily="34" charset="0"/>
            </a:endParaRPr>
          </a:p>
        </p:txBody>
      </p:sp>
      <p:sp>
        <p:nvSpPr>
          <p:cNvPr id="24" name="Slide Number Placeholder 23">
            <a:extLst>
              <a:ext uri="{FF2B5EF4-FFF2-40B4-BE49-F238E27FC236}">
                <a16:creationId xmlns:a16="http://schemas.microsoft.com/office/drawing/2014/main" id="{5899C3BD-D9DF-40BC-874D-2FE525F3443C}"/>
              </a:ext>
            </a:extLst>
          </p:cNvPr>
          <p:cNvSpPr>
            <a:spLocks noGrp="1"/>
          </p:cNvSpPr>
          <p:nvPr>
            <p:ph type="sldNum" sz="quarter" idx="11"/>
          </p:nvPr>
        </p:nvSpPr>
        <p:spPr/>
        <p:txBody>
          <a:bodyPr/>
          <a:lstStyle/>
          <a:p>
            <a:fld id="{AA293F89-5976-4576-BE4F-2CBE8D742B3B}" type="slidenum">
              <a:rPr lang="en-US" smtClean="0"/>
              <a:pPr/>
              <a:t>56</a:t>
            </a:fld>
            <a:endParaRPr lang="en-US" dirty="0"/>
          </a:p>
        </p:txBody>
      </p:sp>
    </p:spTree>
    <p:extLst>
      <p:ext uri="{BB962C8B-B14F-4D97-AF65-F5344CB8AC3E}">
        <p14:creationId xmlns:p14="http://schemas.microsoft.com/office/powerpoint/2010/main" val="168123252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302939"/>
            <a:ext cx="8142514" cy="857250"/>
          </a:xfrm>
        </p:spPr>
        <p:txBody>
          <a:bodyPr/>
          <a:lstStyle/>
          <a:p>
            <a:pPr algn="ctr">
              <a:lnSpc>
                <a:spcPts val="2500"/>
              </a:lnSpc>
            </a:pPr>
            <a:r>
              <a:rPr lang="en-US" sz="2100" dirty="0"/>
              <a:t>Percentage of </a:t>
            </a:r>
            <a:r>
              <a:rPr lang="en-US" sz="2100" i="1" dirty="0"/>
              <a:t>Neisseria gonorrhoeae </a:t>
            </a:r>
            <a:r>
              <a:rPr lang="en-US" sz="2100" dirty="0"/>
              <a:t>with Elevated Azithromycin, Cefixime, or Ceftriaxone MICs by Year, </a:t>
            </a:r>
            <a:br>
              <a:rPr lang="en-US" sz="2100" dirty="0"/>
            </a:br>
            <a:r>
              <a:rPr lang="en-US" sz="2100" dirty="0"/>
              <a:t>Gonococcal Isolate Surveillance Project, 2008–2019</a:t>
            </a:r>
          </a:p>
        </p:txBody>
      </p:sp>
      <p:pic>
        <p:nvPicPr>
          <p:cNvPr id="6" name="Picture 5" descr="This line graph shows the proportion of Neisseria gonorrhoeae isolates with elevated azithromycin, cefixime, or ceftriaxone MICs. Azithromycin has the highest percentage of elevated MICs at 5.1% in 2019 with Cefixime and Ceftriaxone percentages at 0.3% and 0.1% respectively in 2019.">
            <a:extLst>
              <a:ext uri="{FF2B5EF4-FFF2-40B4-BE49-F238E27FC236}">
                <a16:creationId xmlns:a16="http://schemas.microsoft.com/office/drawing/2014/main" id="{5AF1CCF9-743E-4E75-A6EA-D22FE94D4740}"/>
              </a:ext>
            </a:extLst>
          </p:cNvPr>
          <p:cNvPicPr>
            <a:picLocks noChangeAspect="1"/>
          </p:cNvPicPr>
          <p:nvPr/>
        </p:nvPicPr>
        <p:blipFill>
          <a:blip r:embed="rId3"/>
          <a:stretch>
            <a:fillRect/>
          </a:stretch>
        </p:blipFill>
        <p:spPr>
          <a:xfrm>
            <a:off x="640246" y="1167136"/>
            <a:ext cx="8498561" cy="3895682"/>
          </a:xfrm>
          <a:prstGeom prst="rect">
            <a:avLst/>
          </a:prstGeom>
        </p:spPr>
      </p:pic>
      <p:sp>
        <p:nvSpPr>
          <p:cNvPr id="8" name="TextBox 7"/>
          <p:cNvSpPr txBox="1"/>
          <p:nvPr/>
        </p:nvSpPr>
        <p:spPr>
          <a:xfrm>
            <a:off x="23268" y="4620220"/>
            <a:ext cx="8905875"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Isolates not tested for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susceptibility in 2008. Elevated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MICs ≥0.25 µg/ml; elevated ceftriaxone MICs ≥0.125 µg/ml; </a:t>
            </a:r>
          </a:p>
        </p:txBody>
      </p:sp>
      <p:sp>
        <p:nvSpPr>
          <p:cNvPr id="3" name="Slide Number Placeholder 2">
            <a:extLst>
              <a:ext uri="{FF2B5EF4-FFF2-40B4-BE49-F238E27FC236}">
                <a16:creationId xmlns:a16="http://schemas.microsoft.com/office/drawing/2014/main" id="{3B8AFF2E-BF1E-4825-9151-0C6AEB3CF665}"/>
              </a:ext>
            </a:extLst>
          </p:cNvPr>
          <p:cNvSpPr>
            <a:spLocks noGrp="1"/>
          </p:cNvSpPr>
          <p:nvPr>
            <p:ph type="sldNum" sz="quarter" idx="11"/>
          </p:nvPr>
        </p:nvSpPr>
        <p:spPr/>
        <p:txBody>
          <a:bodyPr/>
          <a:lstStyle/>
          <a:p>
            <a:fld id="{AA293F89-5976-4576-BE4F-2CBE8D742B3B}" type="slidenum">
              <a:rPr lang="en-US" smtClean="0"/>
              <a:pPr/>
              <a:t>57</a:t>
            </a:fld>
            <a:endParaRPr lang="en-US" dirty="0"/>
          </a:p>
        </p:txBody>
      </p:sp>
    </p:spTree>
    <p:extLst>
      <p:ext uri="{BB962C8B-B14F-4D97-AF65-F5344CB8AC3E}">
        <p14:creationId xmlns:p14="http://schemas.microsoft.com/office/powerpoint/2010/main" val="2211548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432253"/>
            <a:ext cx="8229600" cy="857250"/>
          </a:xfrm>
        </p:spPr>
        <p:txBody>
          <a:bodyPr/>
          <a:lstStyle/>
          <a:p>
            <a:pPr algn="ctr">
              <a:lnSpc>
                <a:spcPts val="2500"/>
              </a:lnSpc>
            </a:pPr>
            <a:r>
              <a:rPr lang="en-US" sz="2100" dirty="0"/>
              <a:t>Percentage of </a:t>
            </a:r>
            <a:r>
              <a:rPr lang="en-US" sz="2100" i="1" dirty="0"/>
              <a:t>Neisseria gonorrhoeae </a:t>
            </a:r>
            <a:r>
              <a:rPr lang="en-US" sz="2100" dirty="0"/>
              <a:t>with Elevated Azithromycin, Cefixime, or Ceftriaxone MICs by Year, </a:t>
            </a:r>
            <a:br>
              <a:rPr lang="en-US" sz="2100" dirty="0"/>
            </a:br>
            <a:r>
              <a:rPr lang="en-US" sz="2100" dirty="0"/>
              <a:t>Gonococcal Isolate Surveillance Project, 2008–2019</a:t>
            </a:r>
          </a:p>
        </p:txBody>
      </p:sp>
      <p:pic>
        <p:nvPicPr>
          <p:cNvPr id="6" name="Picture 5" descr="This line graph shows the proportion of Neisseria gonorrhoeae isolates with elevated azithromycin, cefixime, or ceftriaxone MICs. The elevated cefixime MICs are highlighted blue on this graph. In the early 2000s, increasing cefixime MICs were reported from Asia. In 2009 and 2010, the proportion with elevated cefixime MICs began increasing. Following 2011, the MICs began decreasing for cefixime.">
            <a:extLst>
              <a:ext uri="{FF2B5EF4-FFF2-40B4-BE49-F238E27FC236}">
                <a16:creationId xmlns:a16="http://schemas.microsoft.com/office/drawing/2014/main" id="{2DB7DC8A-147C-4B70-8B68-784F5BDA3EF3}"/>
              </a:ext>
            </a:extLst>
          </p:cNvPr>
          <p:cNvPicPr>
            <a:picLocks noChangeAspect="1"/>
          </p:cNvPicPr>
          <p:nvPr/>
        </p:nvPicPr>
        <p:blipFill>
          <a:blip r:embed="rId3"/>
          <a:stretch>
            <a:fillRect/>
          </a:stretch>
        </p:blipFill>
        <p:spPr>
          <a:xfrm>
            <a:off x="977727" y="1220464"/>
            <a:ext cx="7206097" cy="3883489"/>
          </a:xfrm>
          <a:prstGeom prst="rect">
            <a:avLst/>
          </a:prstGeom>
        </p:spPr>
      </p:pic>
      <p:sp>
        <p:nvSpPr>
          <p:cNvPr id="8" name="TextBox 7"/>
          <p:cNvSpPr txBox="1"/>
          <p:nvPr/>
        </p:nvSpPr>
        <p:spPr>
          <a:xfrm>
            <a:off x="0" y="4618725"/>
            <a:ext cx="8905875"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Isolates not tested for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susceptibility in 2008. Elevated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MICs ≥0.25 µg/ml; elevated ceftriaxone MICs ≥0.125 µg/ml; </a:t>
            </a:r>
          </a:p>
        </p:txBody>
      </p:sp>
      <p:sp>
        <p:nvSpPr>
          <p:cNvPr id="4" name="Slide Number Placeholder 3">
            <a:extLst>
              <a:ext uri="{FF2B5EF4-FFF2-40B4-BE49-F238E27FC236}">
                <a16:creationId xmlns:a16="http://schemas.microsoft.com/office/drawing/2014/main" id="{A77B25EE-F6BD-4526-A3EB-87AEFF7FF64A}"/>
              </a:ext>
            </a:extLst>
          </p:cNvPr>
          <p:cNvSpPr>
            <a:spLocks noGrp="1"/>
          </p:cNvSpPr>
          <p:nvPr>
            <p:ph type="sldNum" sz="quarter" idx="11"/>
          </p:nvPr>
        </p:nvSpPr>
        <p:spPr/>
        <p:txBody>
          <a:bodyPr/>
          <a:lstStyle/>
          <a:p>
            <a:fld id="{AA293F89-5976-4576-BE4F-2CBE8D742B3B}" type="slidenum">
              <a:rPr lang="en-US" smtClean="0"/>
              <a:pPr/>
              <a:t>58</a:t>
            </a:fld>
            <a:endParaRPr lang="en-US" dirty="0"/>
          </a:p>
        </p:txBody>
      </p:sp>
    </p:spTree>
    <p:extLst>
      <p:ext uri="{BB962C8B-B14F-4D97-AF65-F5344CB8AC3E}">
        <p14:creationId xmlns:p14="http://schemas.microsoft.com/office/powerpoint/2010/main" val="2712458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432253"/>
            <a:ext cx="8229600" cy="857250"/>
          </a:xfrm>
        </p:spPr>
        <p:txBody>
          <a:bodyPr/>
          <a:lstStyle/>
          <a:p>
            <a:pPr algn="ctr">
              <a:lnSpc>
                <a:spcPts val="2500"/>
              </a:lnSpc>
            </a:pPr>
            <a:r>
              <a:rPr lang="en-US" sz="2100" dirty="0"/>
              <a:t>Percentage of </a:t>
            </a:r>
            <a:r>
              <a:rPr lang="en-US" sz="2100" i="1" dirty="0"/>
              <a:t>Neisseria gonorrhoeae </a:t>
            </a:r>
            <a:r>
              <a:rPr lang="en-US" sz="2100" dirty="0"/>
              <a:t>with Elevated Azithromycin, Cefixime, or Ceftriaxone MICs by year, </a:t>
            </a:r>
            <a:br>
              <a:rPr lang="en-US" sz="2100" dirty="0"/>
            </a:br>
            <a:r>
              <a:rPr lang="en-US" sz="2100" dirty="0"/>
              <a:t>Gonococcal Isolate Surveillance Project, 2008–2019</a:t>
            </a:r>
          </a:p>
        </p:txBody>
      </p:sp>
      <p:pic>
        <p:nvPicPr>
          <p:cNvPr id="6" name="Picture 5" descr="This line graph shows the proportion of Neisseria gonorrhoeae isolates with elevated azithromycin, cefixime, or ceftriaxone MICs. The elevated cefixime MICs are highlighted blue on this graph. In the early 2000s, increasing cefixime MICs were reported from Asia. In 2009 and 2010, the proportion with elevated cefixime MICs began increasing. In 2010, treatment guidelines were changed to recommend 2 drugs for gonorrhea treatment, a cephalosporin PLUS either azithromycin or doxycycline. And the ceftriaxone dose was increased. In 2012, treatment guidelines were again changed to no longer recommend cefixime, and to only recommend ceftriaxone PLUS azithromycin for gonorrhea treatment.">
            <a:extLst>
              <a:ext uri="{FF2B5EF4-FFF2-40B4-BE49-F238E27FC236}">
                <a16:creationId xmlns:a16="http://schemas.microsoft.com/office/drawing/2014/main" id="{709D5FED-638D-4F7C-AC04-24F9E723A839}"/>
              </a:ext>
            </a:extLst>
          </p:cNvPr>
          <p:cNvPicPr>
            <a:picLocks noChangeAspect="1"/>
          </p:cNvPicPr>
          <p:nvPr/>
        </p:nvPicPr>
        <p:blipFill>
          <a:blip r:embed="rId3"/>
          <a:stretch>
            <a:fillRect/>
          </a:stretch>
        </p:blipFill>
        <p:spPr>
          <a:xfrm>
            <a:off x="732972" y="1241075"/>
            <a:ext cx="8120576" cy="3877392"/>
          </a:xfrm>
          <a:prstGeom prst="rect">
            <a:avLst/>
          </a:prstGeom>
        </p:spPr>
      </p:pic>
      <p:sp>
        <p:nvSpPr>
          <p:cNvPr id="8" name="TextBox 7"/>
          <p:cNvSpPr txBox="1"/>
          <p:nvPr/>
        </p:nvSpPr>
        <p:spPr>
          <a:xfrm>
            <a:off x="0" y="4643973"/>
            <a:ext cx="8905875"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Isolates not tested for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susceptibility in 2008. Elevated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MICs ≥0.25 µg/ml; elevated ceftriaxone MICs ≥0.125 µg/ml; </a:t>
            </a:r>
          </a:p>
        </p:txBody>
      </p:sp>
      <p:sp>
        <p:nvSpPr>
          <p:cNvPr id="3" name="Slide Number Placeholder 2">
            <a:extLst>
              <a:ext uri="{FF2B5EF4-FFF2-40B4-BE49-F238E27FC236}">
                <a16:creationId xmlns:a16="http://schemas.microsoft.com/office/drawing/2014/main" id="{CA9320AE-75A4-4131-9B4F-B69F3C4DFAAD}"/>
              </a:ext>
            </a:extLst>
          </p:cNvPr>
          <p:cNvSpPr>
            <a:spLocks noGrp="1"/>
          </p:cNvSpPr>
          <p:nvPr>
            <p:ph type="sldNum" sz="quarter" idx="11"/>
          </p:nvPr>
        </p:nvSpPr>
        <p:spPr/>
        <p:txBody>
          <a:bodyPr/>
          <a:lstStyle/>
          <a:p>
            <a:fld id="{AA293F89-5976-4576-BE4F-2CBE8D742B3B}" type="slidenum">
              <a:rPr lang="en-US" smtClean="0"/>
              <a:pPr/>
              <a:t>59</a:t>
            </a:fld>
            <a:endParaRPr lang="en-US" dirty="0"/>
          </a:p>
        </p:txBody>
      </p:sp>
    </p:spTree>
    <p:extLst>
      <p:ext uri="{BB962C8B-B14F-4D97-AF65-F5344CB8AC3E}">
        <p14:creationId xmlns:p14="http://schemas.microsoft.com/office/powerpoint/2010/main" val="244903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Gonorrhea</a:t>
            </a:r>
          </a:p>
        </p:txBody>
      </p:sp>
    </p:spTree>
    <p:extLst>
      <p:ext uri="{BB962C8B-B14F-4D97-AF65-F5344CB8AC3E}">
        <p14:creationId xmlns:p14="http://schemas.microsoft.com/office/powerpoint/2010/main" val="1668929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432253"/>
            <a:ext cx="8229600" cy="857250"/>
          </a:xfrm>
        </p:spPr>
        <p:txBody>
          <a:bodyPr/>
          <a:lstStyle/>
          <a:p>
            <a:pPr algn="ctr">
              <a:lnSpc>
                <a:spcPts val="2500"/>
              </a:lnSpc>
            </a:pPr>
            <a:r>
              <a:rPr lang="en-US" sz="2100" dirty="0"/>
              <a:t>Percentage of </a:t>
            </a:r>
            <a:r>
              <a:rPr lang="en-US" sz="2100" i="1" dirty="0"/>
              <a:t>Neisseria gonorrhoeae </a:t>
            </a:r>
            <a:r>
              <a:rPr lang="en-US" sz="2100" dirty="0"/>
              <a:t>with Elevated Azithromycin, Cefixime, or Ceftriaxone MICs by Year, </a:t>
            </a:r>
            <a:br>
              <a:rPr lang="en-US" sz="2100" dirty="0"/>
            </a:br>
            <a:r>
              <a:rPr lang="en-US" sz="2100" dirty="0"/>
              <a:t>Gonococcal Isolate Surveillance Project, 2008–2019</a:t>
            </a:r>
          </a:p>
        </p:txBody>
      </p:sp>
      <p:pic>
        <p:nvPicPr>
          <p:cNvPr id="6" name="Picture 5" descr="This line graph shows the proportion of Neisseria gonorrhoeae isolates with elevated azithromycin, cefixime, or ceftriaxone MICs. The proportion of GISP isolates with elevated ceftriaxone MICs, seen in deep teal, has also remained low. ">
            <a:extLst>
              <a:ext uri="{FF2B5EF4-FFF2-40B4-BE49-F238E27FC236}">
                <a16:creationId xmlns:a16="http://schemas.microsoft.com/office/drawing/2014/main" id="{9B7D4073-5F74-4937-B9BB-C241EEF6DDAA}"/>
              </a:ext>
            </a:extLst>
          </p:cNvPr>
          <p:cNvPicPr>
            <a:picLocks noChangeAspect="1"/>
          </p:cNvPicPr>
          <p:nvPr/>
        </p:nvPicPr>
        <p:blipFill>
          <a:blip r:embed="rId3"/>
          <a:stretch>
            <a:fillRect/>
          </a:stretch>
        </p:blipFill>
        <p:spPr>
          <a:xfrm>
            <a:off x="754743" y="1326442"/>
            <a:ext cx="9144000" cy="3713655"/>
          </a:xfrm>
          <a:prstGeom prst="rect">
            <a:avLst/>
          </a:prstGeom>
        </p:spPr>
      </p:pic>
      <p:sp>
        <p:nvSpPr>
          <p:cNvPr id="8" name="TextBox 7"/>
          <p:cNvSpPr txBox="1"/>
          <p:nvPr/>
        </p:nvSpPr>
        <p:spPr>
          <a:xfrm>
            <a:off x="0" y="4635263"/>
            <a:ext cx="8905875"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Isolates not tested for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susceptibility in 2008. Elevated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MICs ≥0.25 µg/ml; elevated ceftriaxone MICs ≥0.125 µg/ml; </a:t>
            </a:r>
          </a:p>
        </p:txBody>
      </p:sp>
      <p:sp>
        <p:nvSpPr>
          <p:cNvPr id="3" name="Slide Number Placeholder 2">
            <a:extLst>
              <a:ext uri="{FF2B5EF4-FFF2-40B4-BE49-F238E27FC236}">
                <a16:creationId xmlns:a16="http://schemas.microsoft.com/office/drawing/2014/main" id="{10B5D4D8-DE56-42F4-920B-BA7523346D9C}"/>
              </a:ext>
            </a:extLst>
          </p:cNvPr>
          <p:cNvSpPr>
            <a:spLocks noGrp="1"/>
          </p:cNvSpPr>
          <p:nvPr>
            <p:ph type="sldNum" sz="quarter" idx="11"/>
          </p:nvPr>
        </p:nvSpPr>
        <p:spPr/>
        <p:txBody>
          <a:bodyPr/>
          <a:lstStyle/>
          <a:p>
            <a:fld id="{AA293F89-5976-4576-BE4F-2CBE8D742B3B}" type="slidenum">
              <a:rPr lang="en-US" smtClean="0"/>
              <a:pPr/>
              <a:t>60</a:t>
            </a:fld>
            <a:endParaRPr lang="en-US" dirty="0"/>
          </a:p>
        </p:txBody>
      </p:sp>
    </p:spTree>
    <p:extLst>
      <p:ext uri="{BB962C8B-B14F-4D97-AF65-F5344CB8AC3E}">
        <p14:creationId xmlns:p14="http://schemas.microsoft.com/office/powerpoint/2010/main" val="341806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432253"/>
            <a:ext cx="8229600" cy="857250"/>
          </a:xfrm>
        </p:spPr>
        <p:txBody>
          <a:bodyPr/>
          <a:lstStyle/>
          <a:p>
            <a:pPr algn="ctr">
              <a:lnSpc>
                <a:spcPts val="2500"/>
              </a:lnSpc>
            </a:pPr>
            <a:r>
              <a:rPr lang="en-US" sz="2100" dirty="0"/>
              <a:t>Percentage of </a:t>
            </a:r>
            <a:r>
              <a:rPr lang="en-US" sz="2100" i="1" dirty="0"/>
              <a:t>Neisseria gonorrhoeae </a:t>
            </a:r>
            <a:r>
              <a:rPr lang="en-US" sz="2100" dirty="0"/>
              <a:t>with Elevated Azithromycin, Cefixime, or Ceftriaxone MICs by Year, </a:t>
            </a:r>
            <a:br>
              <a:rPr lang="en-US" sz="2100" dirty="0"/>
            </a:br>
            <a:r>
              <a:rPr lang="en-US" sz="2100" dirty="0"/>
              <a:t>Gonococcal Isolate Surveillance Project, 2008–2019</a:t>
            </a:r>
          </a:p>
        </p:txBody>
      </p:sp>
      <p:pic>
        <p:nvPicPr>
          <p:cNvPr id="6" name="Picture 5" descr="This line graph shows the proportion of Neisseria gonorrhoeae isolates with elevated azithromycin, cefixime, or ceftriaxone MICs. The elevated azithromycin MICs are highlighted purple on this graph. Around 2014, the percentage with elevated azithromycin MICs began increasing sharply.">
            <a:extLst>
              <a:ext uri="{FF2B5EF4-FFF2-40B4-BE49-F238E27FC236}">
                <a16:creationId xmlns:a16="http://schemas.microsoft.com/office/drawing/2014/main" id="{49FFF954-6921-46BA-9050-E8BE82A59982}"/>
              </a:ext>
            </a:extLst>
          </p:cNvPr>
          <p:cNvPicPr>
            <a:picLocks noChangeAspect="1"/>
          </p:cNvPicPr>
          <p:nvPr/>
        </p:nvPicPr>
        <p:blipFill>
          <a:blip r:embed="rId3"/>
          <a:stretch>
            <a:fillRect/>
          </a:stretch>
        </p:blipFill>
        <p:spPr>
          <a:xfrm>
            <a:off x="664280" y="1251594"/>
            <a:ext cx="8053514" cy="3871296"/>
          </a:xfrm>
          <a:prstGeom prst="rect">
            <a:avLst/>
          </a:prstGeom>
        </p:spPr>
      </p:pic>
      <p:sp>
        <p:nvSpPr>
          <p:cNvPr id="8" name="TextBox 7"/>
          <p:cNvSpPr txBox="1"/>
          <p:nvPr/>
        </p:nvSpPr>
        <p:spPr>
          <a:xfrm>
            <a:off x="0" y="4635265"/>
            <a:ext cx="8905875"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Isolates not tested for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susceptibility in 2008. Elevated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MICs ≥0.25 µg/ml; elevated ceftriaxone MICs ≥0.125 µg/ml; </a:t>
            </a:r>
          </a:p>
        </p:txBody>
      </p:sp>
      <p:sp>
        <p:nvSpPr>
          <p:cNvPr id="3" name="Slide Number Placeholder 2">
            <a:extLst>
              <a:ext uri="{FF2B5EF4-FFF2-40B4-BE49-F238E27FC236}">
                <a16:creationId xmlns:a16="http://schemas.microsoft.com/office/drawing/2014/main" id="{6B23D608-14D0-4224-A0C7-455D61A5B15A}"/>
              </a:ext>
            </a:extLst>
          </p:cNvPr>
          <p:cNvSpPr>
            <a:spLocks noGrp="1"/>
          </p:cNvSpPr>
          <p:nvPr>
            <p:ph type="sldNum" sz="quarter" idx="11"/>
          </p:nvPr>
        </p:nvSpPr>
        <p:spPr/>
        <p:txBody>
          <a:bodyPr/>
          <a:lstStyle/>
          <a:p>
            <a:fld id="{AA293F89-5976-4576-BE4F-2CBE8D742B3B}" type="slidenum">
              <a:rPr lang="en-US" smtClean="0"/>
              <a:pPr/>
              <a:t>61</a:t>
            </a:fld>
            <a:endParaRPr lang="en-US" dirty="0"/>
          </a:p>
        </p:txBody>
      </p:sp>
    </p:spTree>
    <p:extLst>
      <p:ext uri="{BB962C8B-B14F-4D97-AF65-F5344CB8AC3E}">
        <p14:creationId xmlns:p14="http://schemas.microsoft.com/office/powerpoint/2010/main" val="1527347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432253"/>
            <a:ext cx="8229600" cy="857250"/>
          </a:xfrm>
        </p:spPr>
        <p:txBody>
          <a:bodyPr/>
          <a:lstStyle/>
          <a:p>
            <a:pPr algn="ctr">
              <a:lnSpc>
                <a:spcPts val="2500"/>
              </a:lnSpc>
            </a:pPr>
            <a:r>
              <a:rPr lang="en-US" sz="2100" dirty="0"/>
              <a:t>Percentage of </a:t>
            </a:r>
            <a:r>
              <a:rPr lang="en-US" sz="2100" i="1" dirty="0"/>
              <a:t>Neisseria gonorrhoeae </a:t>
            </a:r>
            <a:r>
              <a:rPr lang="en-US" sz="2100" dirty="0"/>
              <a:t>with Elevated Azithromycin, Cefixime, Or Ceftriaxone MICs by Year, </a:t>
            </a:r>
            <a:br>
              <a:rPr lang="en-US" sz="2100" dirty="0"/>
            </a:br>
            <a:r>
              <a:rPr lang="en-US" sz="2100" dirty="0"/>
              <a:t>Gonococcal Isolate Surveillance Project, 2008–2019</a:t>
            </a:r>
          </a:p>
        </p:txBody>
      </p:sp>
      <p:pic>
        <p:nvPicPr>
          <p:cNvPr id="6" name="Picture 5" descr="This line graph shows the proportion of Neisseria gonorrhoeae isolates with elevated azithromycin, cefixime, or ceftriaxone MICs. The elevated azithromycin MICs are highlighted purple on this graph. Around 2014, the percentage with elevated azithromycin MICs began increasing sharply. In the 2020 updated CDC Treatment guidelines, azithromycin co-treatment was no longer recommended and the dose of ceftriaxone was increased to 500 mg. ">
            <a:extLst>
              <a:ext uri="{FF2B5EF4-FFF2-40B4-BE49-F238E27FC236}">
                <a16:creationId xmlns:a16="http://schemas.microsoft.com/office/drawing/2014/main" id="{E5A84C7E-E2DC-4F84-A16C-A3926FD77505}"/>
              </a:ext>
            </a:extLst>
          </p:cNvPr>
          <p:cNvPicPr>
            <a:picLocks noChangeAspect="1"/>
          </p:cNvPicPr>
          <p:nvPr/>
        </p:nvPicPr>
        <p:blipFill>
          <a:blip r:embed="rId3"/>
          <a:stretch>
            <a:fillRect/>
          </a:stretch>
        </p:blipFill>
        <p:spPr>
          <a:xfrm>
            <a:off x="550389" y="1234104"/>
            <a:ext cx="8699746" cy="3871296"/>
          </a:xfrm>
          <a:prstGeom prst="rect">
            <a:avLst/>
          </a:prstGeom>
        </p:spPr>
      </p:pic>
      <p:sp>
        <p:nvSpPr>
          <p:cNvPr id="8" name="TextBox 7"/>
          <p:cNvSpPr txBox="1"/>
          <p:nvPr/>
        </p:nvSpPr>
        <p:spPr>
          <a:xfrm>
            <a:off x="0" y="4626193"/>
            <a:ext cx="8905875"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Isolates not tested for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susceptibility in 2008. Elevated </a:t>
            </a:r>
            <a:r>
              <a:rPr lang="en-US" sz="1000" dirty="0" err="1">
                <a:solidFill>
                  <a:srgbClr val="000000"/>
                </a:solidFill>
                <a:latin typeface="Calibri" panose="020F0502020204030204" pitchFamily="34" charset="0"/>
                <a:cs typeface="Calibri" panose="020F0502020204030204" pitchFamily="34" charset="0"/>
              </a:rPr>
              <a:t>cefixime</a:t>
            </a:r>
            <a:r>
              <a:rPr lang="en-US" sz="1000" dirty="0">
                <a:solidFill>
                  <a:srgbClr val="000000"/>
                </a:solidFill>
                <a:latin typeface="Calibri" panose="020F0502020204030204" pitchFamily="34" charset="0"/>
                <a:cs typeface="Calibri" panose="020F0502020204030204" pitchFamily="34" charset="0"/>
              </a:rPr>
              <a:t> MICs ≥0.25 µg/ml; elevated ceftriaxone MICs ≥0.125 µg/ml; </a:t>
            </a:r>
          </a:p>
        </p:txBody>
      </p:sp>
      <p:sp>
        <p:nvSpPr>
          <p:cNvPr id="3" name="Slide Number Placeholder 2">
            <a:extLst>
              <a:ext uri="{FF2B5EF4-FFF2-40B4-BE49-F238E27FC236}">
                <a16:creationId xmlns:a16="http://schemas.microsoft.com/office/drawing/2014/main" id="{63EC7499-E01D-414B-9A4E-69DDBE2E8A43}"/>
              </a:ext>
            </a:extLst>
          </p:cNvPr>
          <p:cNvSpPr>
            <a:spLocks noGrp="1"/>
          </p:cNvSpPr>
          <p:nvPr>
            <p:ph type="sldNum" sz="quarter" idx="11"/>
          </p:nvPr>
        </p:nvSpPr>
        <p:spPr/>
        <p:txBody>
          <a:bodyPr/>
          <a:lstStyle/>
          <a:p>
            <a:fld id="{AA293F89-5976-4576-BE4F-2CBE8D742B3B}" type="slidenum">
              <a:rPr lang="en-US" smtClean="0"/>
              <a:pPr/>
              <a:t>62</a:t>
            </a:fld>
            <a:endParaRPr lang="en-US" dirty="0"/>
          </a:p>
        </p:txBody>
      </p:sp>
    </p:spTree>
    <p:extLst>
      <p:ext uri="{BB962C8B-B14F-4D97-AF65-F5344CB8AC3E}">
        <p14:creationId xmlns:p14="http://schemas.microsoft.com/office/powerpoint/2010/main" val="290365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472E2B91-FC58-42CC-B817-6F0171CFCCCF}"/>
              </a:ext>
            </a:extLst>
          </p:cNvPr>
          <p:cNvSpPr>
            <a:spLocks noGrp="1"/>
          </p:cNvSpPr>
          <p:nvPr>
            <p:ph type="title"/>
          </p:nvPr>
        </p:nvSpPr>
        <p:spPr>
          <a:xfrm>
            <a:off x="476802" y="269689"/>
            <a:ext cx="8420101" cy="1179687"/>
          </a:xfrm>
        </p:spPr>
        <p:txBody>
          <a:bodyPr/>
          <a:lstStyle/>
          <a:p>
            <a:pPr>
              <a:lnSpc>
                <a:spcPct val="100000"/>
              </a:lnSpc>
            </a:pPr>
            <a:r>
              <a:rPr lang="en-US" sz="2400" dirty="0"/>
              <a:t>Cluster of </a:t>
            </a:r>
            <a:r>
              <a:rPr lang="en-US" sz="2400" i="1" dirty="0"/>
              <a:t>Neisseria gonorrhoeae </a:t>
            </a:r>
            <a:r>
              <a:rPr lang="en-US" sz="2400" dirty="0"/>
              <a:t>Isolates with High-level Azithromycin Resistance and Decreased Ceftriaxone Susceptibility, Hawaii, 2016</a:t>
            </a:r>
          </a:p>
        </p:txBody>
      </p:sp>
      <p:sp>
        <p:nvSpPr>
          <p:cNvPr id="4" name="Text Placeholder 3">
            <a:extLst>
              <a:ext uri="{FF2B5EF4-FFF2-40B4-BE49-F238E27FC236}">
                <a16:creationId xmlns:a16="http://schemas.microsoft.com/office/drawing/2014/main" id="{773782CD-B592-4E11-B460-30A5C6E264B4}"/>
              </a:ext>
            </a:extLst>
          </p:cNvPr>
          <p:cNvSpPr>
            <a:spLocks noGrp="1"/>
          </p:cNvSpPr>
          <p:nvPr>
            <p:ph type="body" sz="quarter" idx="10"/>
          </p:nvPr>
        </p:nvSpPr>
        <p:spPr>
          <a:xfrm>
            <a:off x="457200" y="1991518"/>
            <a:ext cx="3993331" cy="1988071"/>
          </a:xfrm>
        </p:spPr>
        <p:txBody>
          <a:bodyPr/>
          <a:lstStyle/>
          <a:p>
            <a:r>
              <a:rPr lang="en-US" b="0" dirty="0"/>
              <a:t>High-level Azithromycin Resistance (MIC ≥256) </a:t>
            </a:r>
            <a:r>
              <a:rPr lang="en-US" dirty="0"/>
              <a:t>AND</a:t>
            </a:r>
          </a:p>
          <a:p>
            <a:r>
              <a:rPr lang="en-US" b="0" dirty="0"/>
              <a:t>Elevated Ceftriaxone MICs (MIC ≥0.125)</a:t>
            </a:r>
          </a:p>
          <a:p>
            <a:endParaRPr lang="en-US" b="0" dirty="0"/>
          </a:p>
          <a:p>
            <a:endParaRPr lang="en-US" b="0" dirty="0"/>
          </a:p>
          <a:p>
            <a:endParaRPr lang="en-US" b="0" dirty="0"/>
          </a:p>
        </p:txBody>
      </p:sp>
      <p:pic>
        <p:nvPicPr>
          <p:cNvPr id="2144" name="Picture 2143" descr="Illustration shows a magnifying glass over the island of Oahu. The island has seven people on it, representing the seven patients with high-level azithromycin resistance and decreased ceftriaxone susceptibility.">
            <a:extLst>
              <a:ext uri="{FF2B5EF4-FFF2-40B4-BE49-F238E27FC236}">
                <a16:creationId xmlns:a16="http://schemas.microsoft.com/office/drawing/2014/main" id="{8147C3EF-48C9-4F4F-80C8-6FE7018B908C}"/>
              </a:ext>
            </a:extLst>
          </p:cNvPr>
          <p:cNvPicPr>
            <a:picLocks noChangeAspect="1"/>
          </p:cNvPicPr>
          <p:nvPr/>
        </p:nvPicPr>
        <p:blipFill>
          <a:blip r:embed="rId3"/>
          <a:stretch>
            <a:fillRect/>
          </a:stretch>
        </p:blipFill>
        <p:spPr>
          <a:xfrm>
            <a:off x="4144584" y="1392693"/>
            <a:ext cx="4938188" cy="3481118"/>
          </a:xfrm>
          <a:prstGeom prst="rect">
            <a:avLst/>
          </a:prstGeom>
        </p:spPr>
      </p:pic>
      <p:sp>
        <p:nvSpPr>
          <p:cNvPr id="2" name="Slide Number Placeholder 1">
            <a:extLst>
              <a:ext uri="{FF2B5EF4-FFF2-40B4-BE49-F238E27FC236}">
                <a16:creationId xmlns:a16="http://schemas.microsoft.com/office/drawing/2014/main" id="{8089A5F0-C1FA-4F7F-B21F-C970536CFEC0}"/>
              </a:ext>
            </a:extLst>
          </p:cNvPr>
          <p:cNvSpPr>
            <a:spLocks noGrp="1"/>
          </p:cNvSpPr>
          <p:nvPr>
            <p:ph type="sldNum" sz="quarter" idx="11"/>
          </p:nvPr>
        </p:nvSpPr>
        <p:spPr/>
        <p:txBody>
          <a:bodyPr/>
          <a:lstStyle/>
          <a:p>
            <a:fld id="{AA293F89-5976-4576-BE4F-2CBE8D742B3B}" type="slidenum">
              <a:rPr lang="en-US" smtClean="0"/>
              <a:pPr/>
              <a:t>63</a:t>
            </a:fld>
            <a:endParaRPr lang="en-US" dirty="0"/>
          </a:p>
        </p:txBody>
      </p:sp>
    </p:spTree>
    <p:extLst>
      <p:ext uri="{BB962C8B-B14F-4D97-AF65-F5344CB8AC3E}">
        <p14:creationId xmlns:p14="http://schemas.microsoft.com/office/powerpoint/2010/main" val="281332814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01A5D378-7061-42B8-8C84-ED6166723C0F}"/>
              </a:ext>
            </a:extLst>
          </p:cNvPr>
          <p:cNvSpPr txBox="1">
            <a:spLocks noGrp="1"/>
          </p:cNvSpPr>
          <p:nvPr>
            <p:ph type="title" idx="4294967295"/>
          </p:nvPr>
        </p:nvSpPr>
        <p:spPr>
          <a:xfrm>
            <a:off x="476802" y="592126"/>
            <a:ext cx="8420101"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chemeClr val="tx1"/>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itchFamily="34" charset="0"/>
                <a:ea typeface="+mj-ea"/>
                <a:cs typeface="+mj-cs"/>
              </a:rPr>
              <a:t>Cluster of </a:t>
            </a:r>
            <a:r>
              <a:rPr kumimoji="0" lang="en-US" sz="2400" b="1" i="1" u="none" strike="noStrike" kern="1200" cap="none" spc="0" normalizeH="0" baseline="0" noProof="0" dirty="0">
                <a:ln>
                  <a:noFill/>
                </a:ln>
                <a:solidFill>
                  <a:schemeClr val="tx1"/>
                </a:solidFill>
                <a:effectLst/>
                <a:uLnTx/>
                <a:uFillTx/>
                <a:latin typeface="Calibri" pitchFamily="34" charset="0"/>
                <a:ea typeface="+mj-ea"/>
                <a:cs typeface="+mj-cs"/>
              </a:rPr>
              <a:t>Neisseria gonorrhoeae </a:t>
            </a:r>
            <a:r>
              <a:rPr kumimoji="0" lang="en-US" sz="2400" b="1" i="0" u="none" strike="noStrike" kern="1200" cap="none" spc="0" normalizeH="0" baseline="0" noProof="0" dirty="0">
                <a:ln>
                  <a:noFill/>
                </a:ln>
                <a:solidFill>
                  <a:schemeClr val="tx1"/>
                </a:solidFill>
                <a:effectLst/>
                <a:uLnTx/>
                <a:uFillTx/>
                <a:latin typeface="Calibri" pitchFamily="34" charset="0"/>
                <a:ea typeface="+mj-ea"/>
                <a:cs typeface="+mj-cs"/>
              </a:rPr>
              <a:t>Isolates with High-level Azithromycin Resistance and Decreased Ceftriaxone Susceptibility, Hawaii, 2016 Cont.</a:t>
            </a:r>
          </a:p>
        </p:txBody>
      </p:sp>
      <p:sp>
        <p:nvSpPr>
          <p:cNvPr id="20" name="Text Placeholder 3">
            <a:extLst>
              <a:ext uri="{FF2B5EF4-FFF2-40B4-BE49-F238E27FC236}">
                <a16:creationId xmlns:a16="http://schemas.microsoft.com/office/drawing/2014/main" id="{7F1BA872-4BE2-4C13-89EE-FE476C3AE0F8}"/>
              </a:ext>
            </a:extLst>
          </p:cNvPr>
          <p:cNvSpPr txBox="1">
            <a:spLocks/>
          </p:cNvSpPr>
          <p:nvPr/>
        </p:nvSpPr>
        <p:spPr bwMode="auto">
          <a:xfrm>
            <a:off x="457200" y="1991518"/>
            <a:ext cx="3993331" cy="170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256169"/>
              </a:buClr>
              <a:buFont typeface="Wingdings" panose="05000000000000000000" pitchFamily="2" charset="2"/>
              <a:buChar char="§"/>
              <a:defRPr sz="2400" b="1" kern="1200">
                <a:solidFill>
                  <a:schemeClr val="accent4">
                    <a:lumMod val="50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0" dirty="0"/>
              <a:t>High-level Azithromycin Resistance (MIC ≥256) </a:t>
            </a:r>
            <a:r>
              <a:rPr lang="en-US" dirty="0"/>
              <a:t>AND</a:t>
            </a:r>
          </a:p>
          <a:p>
            <a:r>
              <a:rPr lang="en-US" b="0" dirty="0"/>
              <a:t>Elevated Ceftriaxone MICs (MIC ≥0.125)</a:t>
            </a:r>
          </a:p>
          <a:p>
            <a:endParaRPr lang="en-US" b="0" dirty="0"/>
          </a:p>
          <a:p>
            <a:endParaRPr lang="en-US" b="0" dirty="0"/>
          </a:p>
        </p:txBody>
      </p:sp>
      <p:pic>
        <p:nvPicPr>
          <p:cNvPr id="19" name="Picture 18" descr="Illustration shows a magnifying glass over the island of Oahu. The island has seven people on it, representing the seven patients with high-level azithromycin resistance and decreased ceftriaxone susceptibility.">
            <a:extLst>
              <a:ext uri="{FF2B5EF4-FFF2-40B4-BE49-F238E27FC236}">
                <a16:creationId xmlns:a16="http://schemas.microsoft.com/office/drawing/2014/main" id="{29C9C7E4-86DD-4E8D-9A0A-26B98627D5F0}"/>
              </a:ext>
            </a:extLst>
          </p:cNvPr>
          <p:cNvPicPr>
            <a:picLocks noChangeAspect="1"/>
          </p:cNvPicPr>
          <p:nvPr/>
        </p:nvPicPr>
        <p:blipFill>
          <a:blip r:embed="rId3"/>
          <a:stretch>
            <a:fillRect/>
          </a:stretch>
        </p:blipFill>
        <p:spPr>
          <a:xfrm>
            <a:off x="4144584" y="1392693"/>
            <a:ext cx="4938188" cy="3481118"/>
          </a:xfrm>
          <a:prstGeom prst="rect">
            <a:avLst/>
          </a:prstGeom>
        </p:spPr>
      </p:pic>
      <p:sp>
        <p:nvSpPr>
          <p:cNvPr id="2" name="TextBox 1">
            <a:extLst>
              <a:ext uri="{FF2B5EF4-FFF2-40B4-BE49-F238E27FC236}">
                <a16:creationId xmlns:a16="http://schemas.microsoft.com/office/drawing/2014/main" id="{6F96EBF0-A34C-4E54-AA58-83FD6A654A63}"/>
              </a:ext>
            </a:extLst>
          </p:cNvPr>
          <p:cNvSpPr txBox="1"/>
          <p:nvPr/>
        </p:nvSpPr>
        <p:spPr>
          <a:xfrm>
            <a:off x="0" y="2365767"/>
            <a:ext cx="9138807" cy="954107"/>
          </a:xfrm>
          <a:prstGeom prst="rect">
            <a:avLst/>
          </a:prstGeom>
          <a:gradFill>
            <a:gsLst>
              <a:gs pos="0">
                <a:schemeClr val="accent6">
                  <a:alpha val="83000"/>
                </a:schemeClr>
              </a:gs>
              <a:gs pos="80000">
                <a:schemeClr val="accent6"/>
              </a:gs>
            </a:gsLst>
            <a:lin ang="7800000" scaled="0"/>
          </a:gradFill>
          <a:ln w="34925">
            <a:noFill/>
          </a:ln>
        </p:spPr>
        <p:txBody>
          <a:bodyPr wrap="square" lIns="274320" tIns="274320" rIns="274320" bIns="274320" rtlCol="0">
            <a:spAutoFit/>
          </a:bodyPr>
          <a:lstStyle/>
          <a:p>
            <a:pPr algn="ctr"/>
            <a:r>
              <a:rPr lang="en-US" sz="2600" b="1" dirty="0">
                <a:solidFill>
                  <a:srgbClr val="000000"/>
                </a:solidFill>
                <a:latin typeface="Calibri" panose="020F0502020204030204" pitchFamily="34" charset="0"/>
              </a:rPr>
              <a:t>All cured with ceftriaxone 250 mg/azithromycin 1g</a:t>
            </a:r>
          </a:p>
        </p:txBody>
      </p:sp>
      <p:sp>
        <p:nvSpPr>
          <p:cNvPr id="3" name="Slide Number Placeholder 2">
            <a:extLst>
              <a:ext uri="{FF2B5EF4-FFF2-40B4-BE49-F238E27FC236}">
                <a16:creationId xmlns:a16="http://schemas.microsoft.com/office/drawing/2014/main" id="{92552AB2-5BF4-4451-991D-5E88147BD3B5}"/>
              </a:ext>
            </a:extLst>
          </p:cNvPr>
          <p:cNvSpPr>
            <a:spLocks noGrp="1"/>
          </p:cNvSpPr>
          <p:nvPr>
            <p:ph type="sldNum" sz="quarter" idx="11"/>
          </p:nvPr>
        </p:nvSpPr>
        <p:spPr/>
        <p:txBody>
          <a:bodyPr/>
          <a:lstStyle/>
          <a:p>
            <a:fld id="{AA293F89-5976-4576-BE4F-2CBE8D742B3B}" type="slidenum">
              <a:rPr lang="en-US" smtClean="0"/>
              <a:pPr/>
              <a:t>64</a:t>
            </a:fld>
            <a:endParaRPr lang="en-US" dirty="0"/>
          </a:p>
        </p:txBody>
      </p:sp>
    </p:spTree>
    <p:extLst>
      <p:ext uri="{BB962C8B-B14F-4D97-AF65-F5344CB8AC3E}">
        <p14:creationId xmlns:p14="http://schemas.microsoft.com/office/powerpoint/2010/main" val="184025070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1E53163-3985-49DE-8674-02C721C54BB6}"/>
              </a:ext>
            </a:extLst>
          </p:cNvPr>
          <p:cNvSpPr>
            <a:spLocks noGrp="1"/>
          </p:cNvSpPr>
          <p:nvPr>
            <p:ph type="title"/>
          </p:nvPr>
        </p:nvSpPr>
        <p:spPr>
          <a:xfrm>
            <a:off x="457200" y="247521"/>
            <a:ext cx="8229600" cy="1346200"/>
          </a:xfrm>
        </p:spPr>
        <p:txBody>
          <a:bodyPr/>
          <a:lstStyle/>
          <a:p>
            <a:pPr>
              <a:lnSpc>
                <a:spcPct val="100000"/>
              </a:lnSpc>
            </a:pPr>
            <a:r>
              <a:rPr lang="en-US" sz="2400" dirty="0" err="1"/>
              <a:t>Gonorrhoea</a:t>
            </a:r>
            <a:r>
              <a:rPr lang="en-US" sz="2400" dirty="0"/>
              <a:t> Treatment Failure Caused by a </a:t>
            </a:r>
            <a:r>
              <a:rPr lang="en-US" sz="2400" i="1" dirty="0"/>
              <a:t>Neisseria gonorrhoeae </a:t>
            </a:r>
            <a:r>
              <a:rPr lang="en-US" sz="2400" dirty="0"/>
              <a:t>Strain with Combined Ceftriaxone and High-level Azithromycin Resistance, England, February 2018</a:t>
            </a:r>
            <a:br>
              <a:rPr lang="en-US" sz="2000" dirty="0"/>
            </a:br>
            <a:r>
              <a:rPr lang="en-US" sz="2000" b="0" dirty="0"/>
              <a:t>Rapid Communication</a:t>
            </a:r>
          </a:p>
        </p:txBody>
      </p:sp>
      <p:sp>
        <p:nvSpPr>
          <p:cNvPr id="4" name="Content Placeholder 3"/>
          <p:cNvSpPr>
            <a:spLocks noGrp="1"/>
          </p:cNvSpPr>
          <p:nvPr>
            <p:ph type="body" sz="quarter" idx="10"/>
          </p:nvPr>
        </p:nvSpPr>
        <p:spPr>
          <a:xfrm>
            <a:off x="457200" y="1727015"/>
            <a:ext cx="5293074" cy="2773547"/>
          </a:xfrm>
        </p:spPr>
        <p:txBody>
          <a:bodyPr/>
          <a:lstStyle/>
          <a:p>
            <a:pPr>
              <a:spcBef>
                <a:spcPts val="1200"/>
              </a:spcBef>
            </a:pPr>
            <a:r>
              <a:rPr lang="en-US" sz="2000" b="0" dirty="0">
                <a:solidFill>
                  <a:schemeClr val="accent5"/>
                </a:solidFill>
              </a:rPr>
              <a:t>MSW with urethritis</a:t>
            </a:r>
          </a:p>
          <a:p>
            <a:pPr>
              <a:spcBef>
                <a:spcPts val="1200"/>
              </a:spcBef>
            </a:pPr>
            <a:r>
              <a:rPr lang="en-US" sz="2000" b="0" dirty="0">
                <a:solidFill>
                  <a:schemeClr val="accent5"/>
                </a:solidFill>
              </a:rPr>
              <a:t>Still infected at pharynx despite ceftriaxone 1g &amp; doxycycline</a:t>
            </a:r>
          </a:p>
          <a:p>
            <a:pPr>
              <a:spcBef>
                <a:spcPts val="1200"/>
              </a:spcBef>
            </a:pPr>
            <a:r>
              <a:rPr lang="en-US" sz="2000" b="0" dirty="0">
                <a:solidFill>
                  <a:schemeClr val="accent5"/>
                </a:solidFill>
              </a:rPr>
              <a:t>High-level azithromycin resistance (MIC ≥256) AND ceftriaxone-RS </a:t>
            </a:r>
            <a:br>
              <a:rPr lang="en-US" sz="2000" b="0" dirty="0">
                <a:solidFill>
                  <a:schemeClr val="accent5"/>
                </a:solidFill>
              </a:rPr>
            </a:br>
            <a:r>
              <a:rPr lang="en-US" sz="2000" b="0" dirty="0">
                <a:solidFill>
                  <a:schemeClr val="accent5"/>
                </a:solidFill>
              </a:rPr>
              <a:t>(MIC 0.5)</a:t>
            </a:r>
          </a:p>
          <a:p>
            <a:pPr>
              <a:spcBef>
                <a:spcPts val="1200"/>
              </a:spcBef>
            </a:pPr>
            <a:r>
              <a:rPr lang="en-US" sz="2000" b="0" dirty="0">
                <a:solidFill>
                  <a:schemeClr val="accent5"/>
                </a:solidFill>
              </a:rPr>
              <a:t>Pharyngeal infection cured with IV ertapenem</a:t>
            </a:r>
          </a:p>
          <a:p>
            <a:endParaRPr lang="en-US" sz="1400" b="0" dirty="0">
              <a:solidFill>
                <a:schemeClr val="accent5"/>
              </a:solidFill>
            </a:endParaRPr>
          </a:p>
          <a:p>
            <a:endParaRPr lang="en-US" sz="1400" b="0" dirty="0">
              <a:solidFill>
                <a:schemeClr val="accent5"/>
              </a:solidFill>
            </a:endParaRPr>
          </a:p>
          <a:p>
            <a:endParaRPr lang="en-US" sz="1400" b="0" dirty="0">
              <a:solidFill>
                <a:schemeClr val="accent5"/>
              </a:solidFill>
            </a:endParaRPr>
          </a:p>
        </p:txBody>
      </p:sp>
      <p:pic>
        <p:nvPicPr>
          <p:cNvPr id="5" name="Picture 4" descr="Illustration shows a map of Europe with a location marker over England. ">
            <a:extLst>
              <a:ext uri="{FF2B5EF4-FFF2-40B4-BE49-F238E27FC236}">
                <a16:creationId xmlns:a16="http://schemas.microsoft.com/office/drawing/2014/main" id="{85F9A570-285E-40E0-BB04-F95E53135B91}"/>
              </a:ext>
            </a:extLst>
          </p:cNvPr>
          <p:cNvPicPr>
            <a:picLocks noChangeAspect="1"/>
          </p:cNvPicPr>
          <p:nvPr/>
        </p:nvPicPr>
        <p:blipFill rotWithShape="1">
          <a:blip r:embed="rId3"/>
          <a:srcRect r="34082"/>
          <a:stretch/>
        </p:blipFill>
        <p:spPr>
          <a:xfrm>
            <a:off x="6214359" y="696347"/>
            <a:ext cx="2929642" cy="3414056"/>
          </a:xfrm>
          <a:prstGeom prst="rect">
            <a:avLst/>
          </a:prstGeom>
        </p:spPr>
      </p:pic>
      <p:sp>
        <p:nvSpPr>
          <p:cNvPr id="2" name="Slide Number Placeholder 1">
            <a:extLst>
              <a:ext uri="{FF2B5EF4-FFF2-40B4-BE49-F238E27FC236}">
                <a16:creationId xmlns:a16="http://schemas.microsoft.com/office/drawing/2014/main" id="{C0205BDF-C6FD-409B-916E-F8AAB2828C71}"/>
              </a:ext>
            </a:extLst>
          </p:cNvPr>
          <p:cNvSpPr>
            <a:spLocks noGrp="1"/>
          </p:cNvSpPr>
          <p:nvPr>
            <p:ph type="sldNum" sz="quarter" idx="11"/>
          </p:nvPr>
        </p:nvSpPr>
        <p:spPr/>
        <p:txBody>
          <a:bodyPr/>
          <a:lstStyle/>
          <a:p>
            <a:fld id="{AA293F89-5976-4576-BE4F-2CBE8D742B3B}" type="slidenum">
              <a:rPr lang="en-US" smtClean="0"/>
              <a:pPr/>
              <a:t>65</a:t>
            </a:fld>
            <a:endParaRPr lang="en-US" dirty="0"/>
          </a:p>
        </p:txBody>
      </p:sp>
    </p:spTree>
    <p:extLst>
      <p:ext uri="{BB962C8B-B14F-4D97-AF65-F5344CB8AC3E}">
        <p14:creationId xmlns:p14="http://schemas.microsoft.com/office/powerpoint/2010/main" val="98356350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94D03-8690-4D43-ADE0-82EB4567C8B4}"/>
              </a:ext>
            </a:extLst>
          </p:cNvPr>
          <p:cNvSpPr>
            <a:spLocks noGrp="1"/>
          </p:cNvSpPr>
          <p:nvPr>
            <p:ph type="title"/>
          </p:nvPr>
        </p:nvSpPr>
        <p:spPr>
          <a:xfrm>
            <a:off x="457200" y="105909"/>
            <a:ext cx="8229600" cy="1494348"/>
          </a:xfrm>
        </p:spPr>
        <p:txBody>
          <a:bodyPr/>
          <a:lstStyle/>
          <a:p>
            <a:pPr>
              <a:lnSpc>
                <a:spcPct val="100000"/>
              </a:lnSpc>
            </a:pPr>
            <a:r>
              <a:rPr lang="en-US" sz="2400" dirty="0" err="1"/>
              <a:t>Gonorrhoea</a:t>
            </a:r>
            <a:r>
              <a:rPr lang="en-US" sz="2400" dirty="0"/>
              <a:t> Treatment Failure Caused by a </a:t>
            </a:r>
            <a:r>
              <a:rPr lang="en-US" sz="2400" i="1" dirty="0"/>
              <a:t>Neisseria gonorrhoeae </a:t>
            </a:r>
            <a:r>
              <a:rPr lang="en-US" sz="2400" dirty="0"/>
              <a:t>Strain with Combined Ceftriaxone and High-level Azithromycin Resistance, England, February 2018 Cont.</a:t>
            </a:r>
            <a:br>
              <a:rPr lang="en-US" sz="2400" dirty="0"/>
            </a:br>
            <a:r>
              <a:rPr lang="en-US" sz="2000" b="0" dirty="0"/>
              <a:t>Rapid Communication</a:t>
            </a:r>
            <a:endParaRPr lang="en-US" sz="2000" dirty="0"/>
          </a:p>
        </p:txBody>
      </p:sp>
      <p:sp>
        <p:nvSpPr>
          <p:cNvPr id="4" name="Content Placeholder 3"/>
          <p:cNvSpPr>
            <a:spLocks noGrp="1"/>
          </p:cNvSpPr>
          <p:nvPr>
            <p:ph type="body" sz="quarter" idx="10"/>
          </p:nvPr>
        </p:nvSpPr>
        <p:spPr>
          <a:xfrm>
            <a:off x="457199" y="1695903"/>
            <a:ext cx="8681607" cy="1847341"/>
          </a:xfrm>
          <a:noFill/>
        </p:spPr>
        <p:txBody>
          <a:bodyPr/>
          <a:lstStyle/>
          <a:p>
            <a:r>
              <a:rPr lang="en-US" sz="2000" b="0" dirty="0">
                <a:solidFill>
                  <a:schemeClr val="accent5"/>
                </a:solidFill>
              </a:rPr>
              <a:t>MSW with urethritis</a:t>
            </a:r>
          </a:p>
          <a:p>
            <a:r>
              <a:rPr lang="en-US" sz="2000" b="0" dirty="0">
                <a:solidFill>
                  <a:schemeClr val="accent5"/>
                </a:solidFill>
              </a:rPr>
              <a:t>Still infected at pharynx despite ceftriaxone 1g &amp; doxycycline</a:t>
            </a:r>
          </a:p>
          <a:p>
            <a:r>
              <a:rPr lang="en-US" sz="2000" b="0" dirty="0">
                <a:solidFill>
                  <a:schemeClr val="accent5"/>
                </a:solidFill>
              </a:rPr>
              <a:t>High-level azithromycin resistance (MIC ≥256) AND ceftriaxone-RS (MIC 0.5)</a:t>
            </a:r>
          </a:p>
          <a:p>
            <a:r>
              <a:rPr lang="en-US" sz="2000" b="0" dirty="0">
                <a:solidFill>
                  <a:schemeClr val="accent5"/>
                </a:solidFill>
              </a:rPr>
              <a:t>Pharyngeal infection cured with IV ertapenem</a:t>
            </a:r>
          </a:p>
          <a:p>
            <a:r>
              <a:rPr lang="en-US" sz="2000" b="0" dirty="0">
                <a:solidFill>
                  <a:schemeClr val="accent5"/>
                </a:solidFill>
              </a:rPr>
              <a:t>Had sex with female partner during </a:t>
            </a:r>
            <a:br>
              <a:rPr lang="en-US" sz="2000" b="0" dirty="0">
                <a:solidFill>
                  <a:schemeClr val="accent5"/>
                </a:solidFill>
              </a:rPr>
            </a:br>
            <a:r>
              <a:rPr lang="en-US" sz="2000" b="0" dirty="0">
                <a:solidFill>
                  <a:schemeClr val="accent5"/>
                </a:solidFill>
              </a:rPr>
              <a:t>recent travel to Southeast Asia</a:t>
            </a:r>
            <a:endParaRPr lang="en-US" sz="1600" b="0" dirty="0">
              <a:solidFill>
                <a:schemeClr val="accent5"/>
              </a:solidFill>
            </a:endParaRPr>
          </a:p>
          <a:p>
            <a:endParaRPr lang="en-US" sz="1600" b="0" dirty="0">
              <a:solidFill>
                <a:schemeClr val="accent5"/>
              </a:solidFill>
            </a:endParaRPr>
          </a:p>
        </p:txBody>
      </p:sp>
      <p:pic>
        <p:nvPicPr>
          <p:cNvPr id="4051" name="Picture 4050" descr="Illustration shows a map of Europe and Asia with a location marker over England and a marker over Southeast Asia.">
            <a:extLst>
              <a:ext uri="{FF2B5EF4-FFF2-40B4-BE49-F238E27FC236}">
                <a16:creationId xmlns:a16="http://schemas.microsoft.com/office/drawing/2014/main" id="{BE46CC2E-5C10-4EF9-B9EA-6F06D73DC4BC}"/>
              </a:ext>
            </a:extLst>
          </p:cNvPr>
          <p:cNvPicPr>
            <a:picLocks noChangeAspect="1"/>
          </p:cNvPicPr>
          <p:nvPr/>
        </p:nvPicPr>
        <p:blipFill rotWithShape="1">
          <a:blip r:embed="rId3"/>
          <a:srcRect b="44548"/>
          <a:stretch/>
        </p:blipFill>
        <p:spPr>
          <a:xfrm>
            <a:off x="4631164" y="2800350"/>
            <a:ext cx="4512836" cy="2076449"/>
          </a:xfrm>
          <a:prstGeom prst="rect">
            <a:avLst/>
          </a:prstGeom>
        </p:spPr>
      </p:pic>
      <p:sp>
        <p:nvSpPr>
          <p:cNvPr id="2" name="Slide Number Placeholder 1">
            <a:extLst>
              <a:ext uri="{FF2B5EF4-FFF2-40B4-BE49-F238E27FC236}">
                <a16:creationId xmlns:a16="http://schemas.microsoft.com/office/drawing/2014/main" id="{B7040F2A-E5F2-4BC9-91FF-4527FF7A4977}"/>
              </a:ext>
            </a:extLst>
          </p:cNvPr>
          <p:cNvSpPr>
            <a:spLocks noGrp="1"/>
          </p:cNvSpPr>
          <p:nvPr>
            <p:ph type="sldNum" sz="quarter" idx="11"/>
          </p:nvPr>
        </p:nvSpPr>
        <p:spPr/>
        <p:txBody>
          <a:bodyPr/>
          <a:lstStyle/>
          <a:p>
            <a:fld id="{AA293F89-5976-4576-BE4F-2CBE8D742B3B}" type="slidenum">
              <a:rPr lang="en-US" smtClean="0"/>
              <a:pPr/>
              <a:t>66</a:t>
            </a:fld>
            <a:endParaRPr lang="en-US" dirty="0"/>
          </a:p>
        </p:txBody>
      </p:sp>
    </p:spTree>
    <p:extLst>
      <p:ext uri="{BB962C8B-B14F-4D97-AF65-F5344CB8AC3E}">
        <p14:creationId xmlns:p14="http://schemas.microsoft.com/office/powerpoint/2010/main" val="392714499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ED8887-CA2C-4220-A334-7050B18CD36C}"/>
              </a:ext>
            </a:extLst>
          </p:cNvPr>
          <p:cNvSpPr>
            <a:spLocks noGrp="1"/>
          </p:cNvSpPr>
          <p:nvPr>
            <p:ph type="title"/>
          </p:nvPr>
        </p:nvSpPr>
        <p:spPr>
          <a:xfrm>
            <a:off x="475406" y="232228"/>
            <a:ext cx="8229600" cy="1455115"/>
          </a:xfrm>
        </p:spPr>
        <p:txBody>
          <a:bodyPr/>
          <a:lstStyle/>
          <a:p>
            <a:pPr>
              <a:lnSpc>
                <a:spcPct val="100000"/>
              </a:lnSpc>
            </a:pPr>
            <a:r>
              <a:rPr lang="en-US" sz="2400" dirty="0" err="1">
                <a:solidFill>
                  <a:srgbClr val="256169"/>
                </a:solidFill>
              </a:rPr>
              <a:t>Gonorrhoea</a:t>
            </a:r>
            <a:r>
              <a:rPr lang="en-US" sz="2400" dirty="0">
                <a:solidFill>
                  <a:srgbClr val="256169"/>
                </a:solidFill>
              </a:rPr>
              <a:t> Treatment Failure Caused by a </a:t>
            </a:r>
            <a:r>
              <a:rPr lang="en-US" sz="2400" i="1" dirty="0">
                <a:solidFill>
                  <a:srgbClr val="256169"/>
                </a:solidFill>
              </a:rPr>
              <a:t>Neisseria gonorrhoeae </a:t>
            </a:r>
            <a:r>
              <a:rPr lang="en-US" sz="2400" dirty="0">
                <a:solidFill>
                  <a:srgbClr val="256169"/>
                </a:solidFill>
              </a:rPr>
              <a:t>Strain with Combined Ceftriaxone and High-level Azithromycin Resistance, England, February 2018 Cont.</a:t>
            </a:r>
            <a:br>
              <a:rPr lang="en-US" sz="2400" dirty="0">
                <a:solidFill>
                  <a:srgbClr val="256169"/>
                </a:solidFill>
              </a:rPr>
            </a:br>
            <a:r>
              <a:rPr lang="en-US" sz="2000" b="0" dirty="0">
                <a:solidFill>
                  <a:srgbClr val="256169"/>
                </a:solidFill>
              </a:rPr>
              <a:t>Rapid Communication</a:t>
            </a:r>
            <a:endParaRPr lang="en-US" dirty="0"/>
          </a:p>
        </p:txBody>
      </p:sp>
      <p:sp>
        <p:nvSpPr>
          <p:cNvPr id="4" name="Content Placeholder 3"/>
          <p:cNvSpPr>
            <a:spLocks noGrp="1"/>
          </p:cNvSpPr>
          <p:nvPr>
            <p:ph type="body" sz="quarter" idx="10"/>
          </p:nvPr>
        </p:nvSpPr>
        <p:spPr>
          <a:xfrm>
            <a:off x="478972" y="1786873"/>
            <a:ext cx="4902263" cy="3396343"/>
          </a:xfrm>
        </p:spPr>
        <p:txBody>
          <a:bodyPr/>
          <a:lstStyle/>
          <a:p>
            <a:r>
              <a:rPr lang="en-US" sz="1800" b="0" dirty="0">
                <a:solidFill>
                  <a:schemeClr val="accent5"/>
                </a:solidFill>
              </a:rPr>
              <a:t>MSW with urethritis</a:t>
            </a:r>
          </a:p>
          <a:p>
            <a:r>
              <a:rPr lang="en-US" sz="1800" b="0" dirty="0">
                <a:solidFill>
                  <a:schemeClr val="accent5"/>
                </a:solidFill>
              </a:rPr>
              <a:t>Still infected at pharynx despite ceftriaxone 1g &amp; doxycycline</a:t>
            </a:r>
          </a:p>
          <a:p>
            <a:r>
              <a:rPr lang="en-US" sz="1800" b="0" dirty="0">
                <a:solidFill>
                  <a:schemeClr val="accent5"/>
                </a:solidFill>
              </a:rPr>
              <a:t>High-level azithromycin resistance (MIC ≥256) AND ceftriaxone-RS (MIC 0.5)</a:t>
            </a:r>
          </a:p>
          <a:p>
            <a:r>
              <a:rPr lang="en-US" sz="1800" b="0" dirty="0">
                <a:solidFill>
                  <a:schemeClr val="accent5"/>
                </a:solidFill>
              </a:rPr>
              <a:t>Pharyngeal infection cured with IV ertapenem</a:t>
            </a:r>
          </a:p>
          <a:p>
            <a:r>
              <a:rPr lang="en-US" sz="1800" b="0" dirty="0">
                <a:solidFill>
                  <a:schemeClr val="accent5"/>
                </a:solidFill>
              </a:rPr>
              <a:t>Had sex with female partner during recent travel to Southeast Asia</a:t>
            </a:r>
          </a:p>
          <a:p>
            <a:r>
              <a:rPr lang="en-US" sz="1800" b="0" dirty="0">
                <a:solidFill>
                  <a:schemeClr val="accent5"/>
                </a:solidFill>
              </a:rPr>
              <a:t>2 similar cases then identified in Australia</a:t>
            </a:r>
            <a:endParaRPr lang="en-US" sz="1400" b="0" dirty="0">
              <a:solidFill>
                <a:schemeClr val="accent5"/>
              </a:solidFill>
            </a:endParaRPr>
          </a:p>
          <a:p>
            <a:endParaRPr lang="en-US" sz="1400" b="0" dirty="0">
              <a:solidFill>
                <a:schemeClr val="accent5"/>
              </a:solidFill>
            </a:endParaRPr>
          </a:p>
          <a:p>
            <a:endParaRPr lang="en-US" sz="1800" b="0" dirty="0">
              <a:solidFill>
                <a:schemeClr val="accent5"/>
              </a:solidFill>
            </a:endParaRPr>
          </a:p>
          <a:p>
            <a:endParaRPr lang="en-US" sz="1400" b="0" dirty="0">
              <a:solidFill>
                <a:schemeClr val="accent5"/>
              </a:solidFill>
            </a:endParaRPr>
          </a:p>
          <a:p>
            <a:endParaRPr lang="en-US" sz="1400" b="0" dirty="0">
              <a:solidFill>
                <a:schemeClr val="accent5"/>
              </a:solidFill>
            </a:endParaRPr>
          </a:p>
          <a:p>
            <a:endParaRPr lang="en-US" sz="1400" b="0" dirty="0">
              <a:solidFill>
                <a:schemeClr val="accent5"/>
              </a:solidFill>
            </a:endParaRPr>
          </a:p>
        </p:txBody>
      </p:sp>
      <p:pic>
        <p:nvPicPr>
          <p:cNvPr id="14" name="Picture 13" descr="Illustration shows a map of Europe, Asia, and Australia with location markers over England, Southeast Asia, and Australia.">
            <a:extLst>
              <a:ext uri="{FF2B5EF4-FFF2-40B4-BE49-F238E27FC236}">
                <a16:creationId xmlns:a16="http://schemas.microsoft.com/office/drawing/2014/main" id="{FC394848-A2CE-4510-B1C9-8D2F68C6E04A}"/>
              </a:ext>
            </a:extLst>
          </p:cNvPr>
          <p:cNvPicPr>
            <a:picLocks noChangeAspect="1"/>
          </p:cNvPicPr>
          <p:nvPr/>
        </p:nvPicPr>
        <p:blipFill>
          <a:blip r:embed="rId3"/>
          <a:stretch>
            <a:fillRect/>
          </a:stretch>
        </p:blipFill>
        <p:spPr>
          <a:xfrm>
            <a:off x="5381235" y="1457876"/>
            <a:ext cx="3762765" cy="3122187"/>
          </a:xfrm>
          <a:prstGeom prst="rect">
            <a:avLst/>
          </a:prstGeom>
        </p:spPr>
      </p:pic>
      <p:sp>
        <p:nvSpPr>
          <p:cNvPr id="2" name="Slide Number Placeholder 1">
            <a:extLst>
              <a:ext uri="{FF2B5EF4-FFF2-40B4-BE49-F238E27FC236}">
                <a16:creationId xmlns:a16="http://schemas.microsoft.com/office/drawing/2014/main" id="{BB67E896-5A55-4CBB-A36F-34236C93E0EE}"/>
              </a:ext>
            </a:extLst>
          </p:cNvPr>
          <p:cNvSpPr>
            <a:spLocks noGrp="1"/>
          </p:cNvSpPr>
          <p:nvPr>
            <p:ph type="sldNum" sz="quarter" idx="11"/>
          </p:nvPr>
        </p:nvSpPr>
        <p:spPr/>
        <p:txBody>
          <a:bodyPr/>
          <a:lstStyle/>
          <a:p>
            <a:fld id="{AA293F89-5976-4576-BE4F-2CBE8D742B3B}" type="slidenum">
              <a:rPr lang="en-US" smtClean="0"/>
              <a:pPr/>
              <a:t>67</a:t>
            </a:fld>
            <a:endParaRPr lang="en-US" dirty="0"/>
          </a:p>
        </p:txBody>
      </p:sp>
    </p:spTree>
    <p:extLst>
      <p:ext uri="{BB962C8B-B14F-4D97-AF65-F5344CB8AC3E}">
        <p14:creationId xmlns:p14="http://schemas.microsoft.com/office/powerpoint/2010/main" val="319527688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95A345-F8C0-400F-816D-C11FE5611199}"/>
              </a:ext>
            </a:extLst>
          </p:cNvPr>
          <p:cNvSpPr>
            <a:spLocks noGrp="1"/>
          </p:cNvSpPr>
          <p:nvPr>
            <p:ph type="title"/>
          </p:nvPr>
        </p:nvSpPr>
        <p:spPr/>
        <p:txBody>
          <a:bodyPr/>
          <a:lstStyle/>
          <a:p>
            <a:r>
              <a:rPr lang="en-US" dirty="0"/>
              <a:t>Resistant Cases in England</a:t>
            </a:r>
          </a:p>
        </p:txBody>
      </p:sp>
      <p:pic>
        <p:nvPicPr>
          <p:cNvPr id="3" name="Picture 2" descr="March 12, 2019 title clipping from The Sun news &quot;Two Brits caught 'super gonorrhoea' after steamy sex sessions in Ibiza.&quot;">
            <a:extLst>
              <a:ext uri="{FF2B5EF4-FFF2-40B4-BE49-F238E27FC236}">
                <a16:creationId xmlns:a16="http://schemas.microsoft.com/office/drawing/2014/main" id="{E9F39092-B888-4588-A5C4-C9EE010E3C6C}"/>
              </a:ext>
            </a:extLst>
          </p:cNvPr>
          <p:cNvPicPr>
            <a:picLocks noChangeAspect="1"/>
          </p:cNvPicPr>
          <p:nvPr/>
        </p:nvPicPr>
        <p:blipFill rotWithShape="1">
          <a:blip r:embed="rId3"/>
          <a:srcRect r="874"/>
          <a:stretch/>
        </p:blipFill>
        <p:spPr>
          <a:xfrm>
            <a:off x="39934" y="1265039"/>
            <a:ext cx="9064133" cy="2613422"/>
          </a:xfrm>
          <a:prstGeom prst="rect">
            <a:avLst/>
          </a:prstGeom>
        </p:spPr>
      </p:pic>
      <p:sp>
        <p:nvSpPr>
          <p:cNvPr id="2" name="Slide Number Placeholder 1">
            <a:extLst>
              <a:ext uri="{FF2B5EF4-FFF2-40B4-BE49-F238E27FC236}">
                <a16:creationId xmlns:a16="http://schemas.microsoft.com/office/drawing/2014/main" id="{6E218A3E-5BC0-4A68-A1D5-229B13CDE11D}"/>
              </a:ext>
            </a:extLst>
          </p:cNvPr>
          <p:cNvSpPr>
            <a:spLocks noGrp="1"/>
          </p:cNvSpPr>
          <p:nvPr>
            <p:ph type="sldNum" sz="quarter" idx="11"/>
          </p:nvPr>
        </p:nvSpPr>
        <p:spPr/>
        <p:txBody>
          <a:bodyPr/>
          <a:lstStyle/>
          <a:p>
            <a:fld id="{AA293F89-5976-4576-BE4F-2CBE8D742B3B}" type="slidenum">
              <a:rPr lang="en-US" smtClean="0"/>
              <a:pPr/>
              <a:t>68</a:t>
            </a:fld>
            <a:endParaRPr lang="en-US" dirty="0"/>
          </a:p>
        </p:txBody>
      </p:sp>
    </p:spTree>
    <p:extLst>
      <p:ext uri="{BB962C8B-B14F-4D97-AF65-F5344CB8AC3E}">
        <p14:creationId xmlns:p14="http://schemas.microsoft.com/office/powerpoint/2010/main" val="391678945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EE29F576-11BF-4BFD-901A-518812EEA4BF}"/>
              </a:ext>
            </a:extLst>
          </p:cNvPr>
          <p:cNvSpPr>
            <a:spLocks noGrp="1"/>
          </p:cNvSpPr>
          <p:nvPr>
            <p:ph type="title"/>
          </p:nvPr>
        </p:nvSpPr>
        <p:spPr/>
        <p:txBody>
          <a:bodyPr/>
          <a:lstStyle/>
          <a:p>
            <a:r>
              <a:rPr lang="en-US" dirty="0"/>
              <a:t>Resistant Cases in England Cont.</a:t>
            </a:r>
          </a:p>
        </p:txBody>
      </p:sp>
      <p:sp>
        <p:nvSpPr>
          <p:cNvPr id="3" name="Text Placeholder 2">
            <a:extLst>
              <a:ext uri="{FF2B5EF4-FFF2-40B4-BE49-F238E27FC236}">
                <a16:creationId xmlns:a16="http://schemas.microsoft.com/office/drawing/2014/main" id="{54B6D648-B7B3-4840-9D45-D577582694F7}"/>
              </a:ext>
            </a:extLst>
          </p:cNvPr>
          <p:cNvSpPr>
            <a:spLocks noGrp="1"/>
          </p:cNvSpPr>
          <p:nvPr>
            <p:ph type="body" sz="quarter" idx="10"/>
          </p:nvPr>
        </p:nvSpPr>
        <p:spPr>
          <a:xfrm>
            <a:off x="457200" y="1086507"/>
            <a:ext cx="5510357" cy="3414056"/>
          </a:xfrm>
        </p:spPr>
        <p:txBody>
          <a:bodyPr/>
          <a:lstStyle/>
          <a:p>
            <a:pPr marL="0" indent="0">
              <a:buNone/>
            </a:pPr>
            <a:r>
              <a:rPr lang="en-US" sz="2200" dirty="0">
                <a:solidFill>
                  <a:schemeClr val="accent5"/>
                </a:solidFill>
              </a:rPr>
              <a:t>Women 1</a:t>
            </a:r>
          </a:p>
          <a:p>
            <a:r>
              <a:rPr lang="en-US" sz="2200" b="0" dirty="0">
                <a:solidFill>
                  <a:schemeClr val="accent5"/>
                </a:solidFill>
              </a:rPr>
              <a:t>Presented to SHC with urinary symptoms</a:t>
            </a:r>
          </a:p>
          <a:p>
            <a:r>
              <a:rPr lang="en-US" sz="2200" b="0" dirty="0">
                <a:solidFill>
                  <a:schemeClr val="accent5"/>
                </a:solidFill>
              </a:rPr>
              <a:t>4 male partners while in Ibiza, Spain </a:t>
            </a:r>
          </a:p>
          <a:p>
            <a:r>
              <a:rPr lang="en-US" sz="2200" b="0" dirty="0">
                <a:solidFill>
                  <a:schemeClr val="accent5"/>
                </a:solidFill>
              </a:rPr>
              <a:t>Ceftriaxone MIC 1.0, Azithromycin MIC 0.5</a:t>
            </a:r>
          </a:p>
          <a:p>
            <a:pPr lvl="1">
              <a:buFont typeface="Wingdings" panose="05000000000000000000" pitchFamily="2" charset="2"/>
              <a:buChar char="§"/>
            </a:pPr>
            <a:r>
              <a:rPr lang="en-US" sz="1800" dirty="0">
                <a:solidFill>
                  <a:schemeClr val="accent5"/>
                </a:solidFill>
              </a:rPr>
              <a:t>Pen-, Tet-, and Cipro-resistant</a:t>
            </a:r>
          </a:p>
          <a:p>
            <a:r>
              <a:rPr lang="en-US" sz="2200" b="0" dirty="0">
                <a:solidFill>
                  <a:schemeClr val="accent5"/>
                </a:solidFill>
              </a:rPr>
              <a:t>Cured with ceftriaxone 500 mg/</a:t>
            </a:r>
            <a:r>
              <a:rPr lang="en-US" sz="2200" b="0" dirty="0" err="1">
                <a:solidFill>
                  <a:schemeClr val="accent5"/>
                </a:solidFill>
              </a:rPr>
              <a:t>azithro</a:t>
            </a:r>
            <a:r>
              <a:rPr lang="en-US" sz="2200" b="0" dirty="0">
                <a:solidFill>
                  <a:schemeClr val="accent5"/>
                </a:solidFill>
              </a:rPr>
              <a:t> 1 g</a:t>
            </a:r>
          </a:p>
          <a:p>
            <a:r>
              <a:rPr lang="en-US" sz="2200" b="0" dirty="0">
                <a:solidFill>
                  <a:schemeClr val="accent5"/>
                </a:solidFill>
              </a:rPr>
              <a:t>Public Health England (PHE) unable to contact any partners</a:t>
            </a:r>
          </a:p>
          <a:p>
            <a:pPr marL="457200" lvl="1" indent="0">
              <a:buNone/>
            </a:pPr>
            <a:endParaRPr lang="en-US" sz="1800" b="1" dirty="0">
              <a:solidFill>
                <a:srgbClr val="000000"/>
              </a:solidFill>
            </a:endParaRPr>
          </a:p>
          <a:p>
            <a:pPr lvl="1"/>
            <a:endParaRPr lang="en-US" sz="1800" dirty="0"/>
          </a:p>
        </p:txBody>
      </p:sp>
      <p:pic>
        <p:nvPicPr>
          <p:cNvPr id="31" name="Picture 30" descr="Illustration shows a map of Europe with location markers over England and Ibiza, Spain. An arrow is going from Ibiza to England.">
            <a:extLst>
              <a:ext uri="{FF2B5EF4-FFF2-40B4-BE49-F238E27FC236}">
                <a16:creationId xmlns:a16="http://schemas.microsoft.com/office/drawing/2014/main" id="{FB39C439-9928-4572-9498-537721A7857C}"/>
              </a:ext>
            </a:extLst>
          </p:cNvPr>
          <p:cNvPicPr>
            <a:picLocks noChangeAspect="1"/>
          </p:cNvPicPr>
          <p:nvPr/>
        </p:nvPicPr>
        <p:blipFill rotWithShape="1">
          <a:blip r:embed="rId3"/>
          <a:srcRect r="36016"/>
          <a:stretch/>
        </p:blipFill>
        <p:spPr>
          <a:xfrm>
            <a:off x="6300309" y="675345"/>
            <a:ext cx="2843691" cy="3414056"/>
          </a:xfrm>
          <a:prstGeom prst="rect">
            <a:avLst/>
          </a:prstGeom>
        </p:spPr>
      </p:pic>
      <p:sp>
        <p:nvSpPr>
          <p:cNvPr id="4" name="TextBox 3"/>
          <p:cNvSpPr txBox="1"/>
          <p:nvPr/>
        </p:nvSpPr>
        <p:spPr>
          <a:xfrm>
            <a:off x="69498" y="4399326"/>
            <a:ext cx="6252754"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Eyre DW et al. </a:t>
            </a:r>
            <a:r>
              <a:rPr lang="en-US" sz="1000" dirty="0" err="1">
                <a:solidFill>
                  <a:srgbClr val="000000"/>
                </a:solidFill>
                <a:latin typeface="Calibri" panose="020F0502020204030204" pitchFamily="34" charset="0"/>
              </a:rPr>
              <a:t>Eurosurveillance</a:t>
            </a:r>
            <a:r>
              <a:rPr lang="en-US" sz="1000" dirty="0">
                <a:solidFill>
                  <a:srgbClr val="000000"/>
                </a:solidFill>
                <a:latin typeface="Calibri" panose="020F0502020204030204" pitchFamily="34" charset="0"/>
              </a:rPr>
              <a:t> 2019</a:t>
            </a:r>
          </a:p>
          <a:p>
            <a:r>
              <a:rPr lang="en-US" sz="1000" dirty="0">
                <a:solidFill>
                  <a:srgbClr val="000000"/>
                </a:solidFill>
                <a:latin typeface="Calibri" panose="020F0502020204030204" pitchFamily="34" charset="0"/>
              </a:rPr>
              <a:t>MIC=minimum inhibitory concentration; SHC=Sexual Health Clinic</a:t>
            </a:r>
          </a:p>
        </p:txBody>
      </p:sp>
      <p:sp>
        <p:nvSpPr>
          <p:cNvPr id="6" name="Slide Number Placeholder 5">
            <a:extLst>
              <a:ext uri="{FF2B5EF4-FFF2-40B4-BE49-F238E27FC236}">
                <a16:creationId xmlns:a16="http://schemas.microsoft.com/office/drawing/2014/main" id="{7140EAA0-7050-4990-9D62-ACEE43DEFB73}"/>
              </a:ext>
            </a:extLst>
          </p:cNvPr>
          <p:cNvSpPr>
            <a:spLocks noGrp="1"/>
          </p:cNvSpPr>
          <p:nvPr>
            <p:ph type="sldNum" sz="quarter" idx="11"/>
          </p:nvPr>
        </p:nvSpPr>
        <p:spPr/>
        <p:txBody>
          <a:bodyPr/>
          <a:lstStyle/>
          <a:p>
            <a:fld id="{AA293F89-5976-4576-BE4F-2CBE8D742B3B}" type="slidenum">
              <a:rPr lang="en-US" smtClean="0"/>
              <a:pPr/>
              <a:t>69</a:t>
            </a:fld>
            <a:endParaRPr lang="en-US" dirty="0"/>
          </a:p>
        </p:txBody>
      </p:sp>
    </p:spTree>
    <p:extLst>
      <p:ext uri="{BB962C8B-B14F-4D97-AF65-F5344CB8AC3E}">
        <p14:creationId xmlns:p14="http://schemas.microsoft.com/office/powerpoint/2010/main" val="6811812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Gonorrhea Overview</a:t>
            </a:r>
          </a:p>
        </p:txBody>
      </p:sp>
      <p:sp>
        <p:nvSpPr>
          <p:cNvPr id="3" name="Text Placeholder 2"/>
          <p:cNvSpPr>
            <a:spLocks noGrp="1"/>
          </p:cNvSpPr>
          <p:nvPr>
            <p:ph type="body" sz="quarter" idx="10"/>
          </p:nvPr>
        </p:nvSpPr>
        <p:spPr/>
        <p:txBody>
          <a:bodyPr/>
          <a:lstStyle/>
          <a:p>
            <a:pPr>
              <a:spcBef>
                <a:spcPts val="1800"/>
              </a:spcBef>
            </a:pPr>
            <a:r>
              <a:rPr lang="en-US" dirty="0"/>
              <a:t>Caused by bacterium </a:t>
            </a:r>
            <a:r>
              <a:rPr lang="en-US" i="1" dirty="0"/>
              <a:t>Neisseria gonorrhoeae </a:t>
            </a:r>
            <a:r>
              <a:rPr lang="en-US" dirty="0"/>
              <a:t>(also referred to as GC or gonococcus)</a:t>
            </a:r>
            <a:endParaRPr lang="en-US" sz="1000" dirty="0"/>
          </a:p>
          <a:p>
            <a:pPr>
              <a:spcBef>
                <a:spcPts val="1800"/>
              </a:spcBef>
            </a:pPr>
            <a:r>
              <a:rPr lang="en-US" dirty="0"/>
              <a:t>Transmission</a:t>
            </a:r>
          </a:p>
          <a:p>
            <a:pPr lvl="1"/>
            <a:r>
              <a:rPr lang="en-US" dirty="0">
                <a:solidFill>
                  <a:srgbClr val="000000"/>
                </a:solidFill>
              </a:rPr>
              <a:t>During vaginal, anal, or oral sex</a:t>
            </a:r>
          </a:p>
          <a:p>
            <a:pPr lvl="1"/>
            <a:r>
              <a:rPr lang="en-US" dirty="0">
                <a:solidFill>
                  <a:srgbClr val="000000"/>
                </a:solidFill>
              </a:rPr>
              <a:t>During delivery if mother has cervical infection</a:t>
            </a:r>
          </a:p>
          <a:p>
            <a:pPr marL="0" indent="0">
              <a:buNone/>
            </a:pPr>
            <a:endParaRPr lang="en-US" sz="1000" dirty="0">
              <a:solidFill>
                <a:srgbClr val="000000"/>
              </a:solidFill>
            </a:endParaRPr>
          </a:p>
          <a:p>
            <a:endParaRPr lang="en-US" dirty="0">
              <a:solidFill>
                <a:srgbClr val="000000"/>
              </a:solidFill>
            </a:endParaRPr>
          </a:p>
          <a:p>
            <a:endParaRPr lang="en-US" dirty="0">
              <a:solidFill>
                <a:srgbClr val="5F5F5F"/>
              </a:solidFill>
            </a:endParaRPr>
          </a:p>
          <a:p>
            <a:endParaRPr lang="en-US" dirty="0">
              <a:solidFill>
                <a:srgbClr val="5F5F5F"/>
              </a:solidFill>
            </a:endParaRPr>
          </a:p>
          <a:p>
            <a:endParaRPr lang="en-US" i="1" dirty="0">
              <a:solidFill>
                <a:srgbClr val="5F5F5F"/>
              </a:solidFill>
            </a:endParaRPr>
          </a:p>
          <a:p>
            <a:endParaRPr lang="en-US" i="1" dirty="0">
              <a:solidFill>
                <a:srgbClr val="5F5F5F"/>
              </a:solidFill>
            </a:endParaRPr>
          </a:p>
        </p:txBody>
      </p:sp>
      <p:sp>
        <p:nvSpPr>
          <p:cNvPr id="4" name="Slide Number Placeholder 3">
            <a:extLst>
              <a:ext uri="{FF2B5EF4-FFF2-40B4-BE49-F238E27FC236}">
                <a16:creationId xmlns:a16="http://schemas.microsoft.com/office/drawing/2014/main" id="{504126E6-B460-4522-9084-CECE8F404505}"/>
              </a:ext>
            </a:extLst>
          </p:cNvPr>
          <p:cNvSpPr>
            <a:spLocks noGrp="1"/>
          </p:cNvSpPr>
          <p:nvPr>
            <p:ph type="sldNum" sz="quarter" idx="11"/>
          </p:nvPr>
        </p:nvSpPr>
        <p:spPr/>
        <p:txBody>
          <a:bodyPr/>
          <a:lstStyle/>
          <a:p>
            <a:fld id="{AA293F89-5976-4576-BE4F-2CBE8D742B3B}" type="slidenum">
              <a:rPr lang="en-US" smtClean="0"/>
              <a:pPr/>
              <a:t>7</a:t>
            </a:fld>
            <a:endParaRPr lang="en-US" dirty="0"/>
          </a:p>
        </p:txBody>
      </p:sp>
    </p:spTree>
    <p:extLst>
      <p:ext uri="{BB962C8B-B14F-4D97-AF65-F5344CB8AC3E}">
        <p14:creationId xmlns:p14="http://schemas.microsoft.com/office/powerpoint/2010/main" val="4142147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0E8D30-85DF-4BB1-B5C2-501B6F464D86}"/>
              </a:ext>
            </a:extLst>
          </p:cNvPr>
          <p:cNvSpPr>
            <a:spLocks noGrp="1"/>
          </p:cNvSpPr>
          <p:nvPr>
            <p:ph type="title"/>
          </p:nvPr>
        </p:nvSpPr>
        <p:spPr>
          <a:xfrm>
            <a:off x="457200" y="0"/>
            <a:ext cx="8229600" cy="651676"/>
          </a:xfrm>
        </p:spPr>
        <p:txBody>
          <a:bodyPr/>
          <a:lstStyle/>
          <a:p>
            <a:r>
              <a:rPr lang="en-US" dirty="0"/>
              <a:t>Resistant Cases in England Cont.</a:t>
            </a:r>
          </a:p>
        </p:txBody>
      </p:sp>
      <p:sp>
        <p:nvSpPr>
          <p:cNvPr id="3" name="Text Placeholder 2">
            <a:extLst>
              <a:ext uri="{FF2B5EF4-FFF2-40B4-BE49-F238E27FC236}">
                <a16:creationId xmlns:a16="http://schemas.microsoft.com/office/drawing/2014/main" id="{54B6D648-B7B3-4840-9D45-D577582694F7}"/>
              </a:ext>
            </a:extLst>
          </p:cNvPr>
          <p:cNvSpPr>
            <a:spLocks noGrp="1"/>
          </p:cNvSpPr>
          <p:nvPr>
            <p:ph type="body" sz="quarter" idx="10"/>
          </p:nvPr>
        </p:nvSpPr>
        <p:spPr>
          <a:xfrm>
            <a:off x="457200" y="701749"/>
            <a:ext cx="8229600" cy="3610638"/>
          </a:xfrm>
        </p:spPr>
        <p:txBody>
          <a:bodyPr/>
          <a:lstStyle/>
          <a:p>
            <a:pPr marL="0" indent="0">
              <a:buNone/>
            </a:pPr>
            <a:r>
              <a:rPr lang="en-US" sz="1600" dirty="0">
                <a:solidFill>
                  <a:schemeClr val="accent5"/>
                </a:solidFill>
              </a:rPr>
              <a:t>Women 1</a:t>
            </a:r>
          </a:p>
          <a:p>
            <a:r>
              <a:rPr lang="en-US" sz="1600" b="0" dirty="0">
                <a:solidFill>
                  <a:schemeClr val="accent5"/>
                </a:solidFill>
              </a:rPr>
              <a:t>Presented to SHC with urinary symptoms</a:t>
            </a:r>
          </a:p>
          <a:p>
            <a:r>
              <a:rPr lang="en-US" sz="1600" b="0" dirty="0">
                <a:solidFill>
                  <a:schemeClr val="accent5"/>
                </a:solidFill>
              </a:rPr>
              <a:t>4 male partners while in Ibiza, Spain </a:t>
            </a:r>
          </a:p>
          <a:p>
            <a:r>
              <a:rPr lang="en-US" sz="1600" b="0" dirty="0">
                <a:solidFill>
                  <a:schemeClr val="accent5"/>
                </a:solidFill>
              </a:rPr>
              <a:t>Ceftriaxone MIC 1.0, Azithromycin MIC 0.5</a:t>
            </a:r>
          </a:p>
          <a:p>
            <a:pPr lvl="1">
              <a:buFont typeface="Wingdings" panose="05000000000000000000" pitchFamily="2" charset="2"/>
              <a:buChar char="§"/>
            </a:pPr>
            <a:r>
              <a:rPr lang="en-US" sz="1200" dirty="0">
                <a:solidFill>
                  <a:schemeClr val="accent5"/>
                </a:solidFill>
              </a:rPr>
              <a:t>Pen-, Tet-, and Cipro-resistant</a:t>
            </a:r>
          </a:p>
          <a:p>
            <a:r>
              <a:rPr lang="en-US" sz="1600" b="0" dirty="0">
                <a:solidFill>
                  <a:schemeClr val="accent5"/>
                </a:solidFill>
              </a:rPr>
              <a:t>Cured with ceftriaxone 500 mg/</a:t>
            </a:r>
            <a:r>
              <a:rPr lang="en-US" sz="1600" b="0" dirty="0" err="1">
                <a:solidFill>
                  <a:schemeClr val="accent5"/>
                </a:solidFill>
              </a:rPr>
              <a:t>azithro</a:t>
            </a:r>
            <a:r>
              <a:rPr lang="en-US" sz="1600" b="0" dirty="0">
                <a:solidFill>
                  <a:schemeClr val="accent5"/>
                </a:solidFill>
              </a:rPr>
              <a:t> 1 g</a:t>
            </a:r>
          </a:p>
          <a:p>
            <a:r>
              <a:rPr lang="en-US" sz="1600" b="0" dirty="0">
                <a:solidFill>
                  <a:schemeClr val="accent5"/>
                </a:solidFill>
              </a:rPr>
              <a:t>Public Health England (PHE) unable to contact any partners</a:t>
            </a:r>
          </a:p>
          <a:p>
            <a:pPr marL="57150" indent="0">
              <a:buNone/>
            </a:pPr>
            <a:r>
              <a:rPr lang="en-US" sz="1600" dirty="0">
                <a:solidFill>
                  <a:schemeClr val="accent5"/>
                </a:solidFill>
              </a:rPr>
              <a:t>Women 2</a:t>
            </a:r>
          </a:p>
          <a:p>
            <a:r>
              <a:rPr lang="en-US" sz="1600" b="0" dirty="0">
                <a:solidFill>
                  <a:schemeClr val="accent5"/>
                </a:solidFill>
              </a:rPr>
              <a:t>Asymptomatic initially, then rectal symptoms</a:t>
            </a:r>
          </a:p>
          <a:p>
            <a:r>
              <a:rPr lang="en-US" sz="1600" b="0" dirty="0">
                <a:solidFill>
                  <a:schemeClr val="accent5"/>
                </a:solidFill>
              </a:rPr>
              <a:t>Recent male partner spent 6 months in Ibiza</a:t>
            </a:r>
          </a:p>
          <a:p>
            <a:r>
              <a:rPr lang="en-US" sz="1600" b="0" dirty="0">
                <a:solidFill>
                  <a:schemeClr val="accent5"/>
                </a:solidFill>
              </a:rPr>
              <a:t>Same MICs as Case 1</a:t>
            </a:r>
          </a:p>
          <a:p>
            <a:r>
              <a:rPr lang="en-US" sz="1600" b="0" dirty="0">
                <a:solidFill>
                  <a:schemeClr val="accent5"/>
                </a:solidFill>
              </a:rPr>
              <a:t>Not cured w/ ceftriaxone 1 g OR gentamicin 240 IM/azithromycin 2 g</a:t>
            </a:r>
          </a:p>
          <a:p>
            <a:r>
              <a:rPr lang="en-US" sz="1600" b="0" dirty="0">
                <a:solidFill>
                  <a:schemeClr val="accent5"/>
                </a:solidFill>
              </a:rPr>
              <a:t>Cured with IV </a:t>
            </a:r>
            <a:r>
              <a:rPr lang="en-US" sz="1600" b="0" dirty="0" err="1">
                <a:solidFill>
                  <a:schemeClr val="accent5"/>
                </a:solidFill>
              </a:rPr>
              <a:t>ertapenem</a:t>
            </a:r>
            <a:r>
              <a:rPr lang="en-US" sz="1600" b="0" dirty="0">
                <a:solidFill>
                  <a:schemeClr val="accent5"/>
                </a:solidFill>
              </a:rPr>
              <a:t> x 3 days</a:t>
            </a:r>
          </a:p>
          <a:p>
            <a:pPr lvl="1"/>
            <a:endParaRPr lang="en-US" sz="1800" dirty="0"/>
          </a:p>
        </p:txBody>
      </p:sp>
      <p:pic>
        <p:nvPicPr>
          <p:cNvPr id="16" name="Picture 15" descr="Illustration shows a map of Europe with location markers over England and Ibiza, Spain. An arrow is going from Ibiza to England.">
            <a:extLst>
              <a:ext uri="{FF2B5EF4-FFF2-40B4-BE49-F238E27FC236}">
                <a16:creationId xmlns:a16="http://schemas.microsoft.com/office/drawing/2014/main" id="{3DB22EB5-3E87-4717-8A64-750B1BC5156D}"/>
              </a:ext>
            </a:extLst>
          </p:cNvPr>
          <p:cNvPicPr>
            <a:picLocks noChangeAspect="1"/>
          </p:cNvPicPr>
          <p:nvPr/>
        </p:nvPicPr>
        <p:blipFill rotWithShape="1">
          <a:blip r:embed="rId3"/>
          <a:srcRect r="34513"/>
          <a:stretch/>
        </p:blipFill>
        <p:spPr>
          <a:xfrm>
            <a:off x="6233517" y="284994"/>
            <a:ext cx="2910483" cy="3414056"/>
          </a:xfrm>
          <a:prstGeom prst="rect">
            <a:avLst/>
          </a:prstGeom>
        </p:spPr>
      </p:pic>
      <p:sp>
        <p:nvSpPr>
          <p:cNvPr id="14" name="TextBox 13"/>
          <p:cNvSpPr txBox="1"/>
          <p:nvPr/>
        </p:nvSpPr>
        <p:spPr>
          <a:xfrm>
            <a:off x="457201" y="4458396"/>
            <a:ext cx="8591106" cy="400110"/>
          </a:xfrm>
          <a:prstGeom prst="rect">
            <a:avLst/>
          </a:prstGeom>
          <a:noFill/>
        </p:spPr>
        <p:txBody>
          <a:bodyPr wrap="square" rtlCol="0">
            <a:spAutoFit/>
          </a:bodyPr>
          <a:lstStyle/>
          <a:p>
            <a:r>
              <a:rPr lang="en-US" sz="1000" dirty="0">
                <a:solidFill>
                  <a:schemeClr val="accent5"/>
                </a:solidFill>
                <a:latin typeface="Calibri" panose="020F0502020204030204" pitchFamily="34" charset="0"/>
              </a:rPr>
              <a:t>Eyre DW et al. </a:t>
            </a:r>
            <a:r>
              <a:rPr lang="en-US" sz="1000" dirty="0" err="1">
                <a:solidFill>
                  <a:schemeClr val="accent5"/>
                </a:solidFill>
                <a:latin typeface="Calibri" panose="020F0502020204030204" pitchFamily="34" charset="0"/>
              </a:rPr>
              <a:t>Eurosurveillance</a:t>
            </a:r>
            <a:r>
              <a:rPr lang="en-US" sz="1000" dirty="0">
                <a:solidFill>
                  <a:schemeClr val="accent5"/>
                </a:solidFill>
                <a:latin typeface="Calibri" panose="020F0502020204030204" pitchFamily="34" charset="0"/>
              </a:rPr>
              <a:t> 2019</a:t>
            </a:r>
          </a:p>
          <a:p>
            <a:r>
              <a:rPr lang="en-US" sz="1000" dirty="0">
                <a:solidFill>
                  <a:schemeClr val="accent5"/>
                </a:solidFill>
                <a:latin typeface="Calibri" panose="020F0502020204030204" pitchFamily="34" charset="0"/>
              </a:rPr>
              <a:t>MIC=minimum inhibitory concentration; SHC=Sexual Health Clinic</a:t>
            </a:r>
          </a:p>
        </p:txBody>
      </p:sp>
      <p:sp>
        <p:nvSpPr>
          <p:cNvPr id="4" name="Slide Number Placeholder 3">
            <a:extLst>
              <a:ext uri="{FF2B5EF4-FFF2-40B4-BE49-F238E27FC236}">
                <a16:creationId xmlns:a16="http://schemas.microsoft.com/office/drawing/2014/main" id="{B052D6D4-94A1-462E-8514-5EF1FF6D2E1D}"/>
              </a:ext>
            </a:extLst>
          </p:cNvPr>
          <p:cNvSpPr>
            <a:spLocks noGrp="1"/>
          </p:cNvSpPr>
          <p:nvPr>
            <p:ph type="sldNum" sz="quarter" idx="11"/>
          </p:nvPr>
        </p:nvSpPr>
        <p:spPr/>
        <p:txBody>
          <a:bodyPr/>
          <a:lstStyle/>
          <a:p>
            <a:fld id="{AA293F89-5976-4576-BE4F-2CBE8D742B3B}" type="slidenum">
              <a:rPr lang="en-US" smtClean="0"/>
              <a:pPr/>
              <a:t>70</a:t>
            </a:fld>
            <a:endParaRPr lang="en-US" dirty="0"/>
          </a:p>
        </p:txBody>
      </p:sp>
    </p:spTree>
    <p:extLst>
      <p:ext uri="{BB962C8B-B14F-4D97-AF65-F5344CB8AC3E}">
        <p14:creationId xmlns:p14="http://schemas.microsoft.com/office/powerpoint/2010/main" val="201572782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79" y="29358"/>
            <a:ext cx="8881241" cy="1234931"/>
          </a:xfrm>
        </p:spPr>
        <p:txBody>
          <a:bodyPr/>
          <a:lstStyle/>
          <a:p>
            <a:pPr>
              <a:lnSpc>
                <a:spcPts val="2300"/>
              </a:lnSpc>
            </a:pPr>
            <a:r>
              <a:rPr lang="en-US" sz="2000" dirty="0"/>
              <a:t>Prevalence of Tetracycline, Penicillin, or Fluoroquinolone Resistance* </a:t>
            </a:r>
            <a:r>
              <a:rPr lang="en-US" sz="2000" dirty="0">
                <a:solidFill>
                  <a:schemeClr val="bg2">
                    <a:lumMod val="75000"/>
                  </a:schemeClr>
                </a:solidFill>
              </a:rPr>
              <a:t>or Elevated Cefixime, Ceftriaxone, or Azithromycin Minimum Inhibitory Concentrations (MICs)</a:t>
            </a:r>
            <a:r>
              <a:rPr lang="en-US" sz="2000" baseline="30000" dirty="0">
                <a:solidFill>
                  <a:schemeClr val="bg2">
                    <a:lumMod val="75000"/>
                  </a:schemeClr>
                </a:solidFill>
              </a:rPr>
              <a:t>†</a:t>
            </a:r>
            <a:r>
              <a:rPr lang="en-US" sz="2000" dirty="0"/>
              <a:t> — Gonococcal Isolate Surveillance Project (GISP), 2000–2019</a:t>
            </a:r>
          </a:p>
        </p:txBody>
      </p:sp>
      <p:pic>
        <p:nvPicPr>
          <p:cNvPr id="6" name="Picture 5" descr="Line graph showing the prevalence of tetracycline, penicillin, or fluoroquinolone resistance or elevated cefixime, ceftriaxone, or azithromycin minimum inhibitory concentrations among Neisseria gonorrhoeae isolates by year from 2000 to 2019. In 2019, 35.42% of Neisseria gonorrhoeae isolates collected from GISP sites were resistant to ciprofloxacin, 27.8% to tetracycline, and 12.8% to penicillin. ">
            <a:extLst>
              <a:ext uri="{FF2B5EF4-FFF2-40B4-BE49-F238E27FC236}">
                <a16:creationId xmlns:a16="http://schemas.microsoft.com/office/drawing/2014/main" id="{FC6B03F0-03BF-4752-9E7B-7F858422EEDD}"/>
              </a:ext>
            </a:extLst>
          </p:cNvPr>
          <p:cNvPicPr>
            <a:picLocks noChangeAspect="1"/>
          </p:cNvPicPr>
          <p:nvPr/>
        </p:nvPicPr>
        <p:blipFill>
          <a:blip r:embed="rId3"/>
          <a:stretch>
            <a:fillRect/>
          </a:stretch>
        </p:blipFill>
        <p:spPr>
          <a:xfrm>
            <a:off x="1555803" y="1327728"/>
            <a:ext cx="6450127" cy="3005496"/>
          </a:xfrm>
          <a:prstGeom prst="rect">
            <a:avLst/>
          </a:prstGeom>
        </p:spPr>
      </p:pic>
      <p:sp>
        <p:nvSpPr>
          <p:cNvPr id="3" name="TextBox 2"/>
          <p:cNvSpPr txBox="1"/>
          <p:nvPr/>
        </p:nvSpPr>
        <p:spPr>
          <a:xfrm>
            <a:off x="131379" y="4320146"/>
            <a:ext cx="8858756" cy="553998"/>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Resistance = Fluoroquinolone (ciprofloxacin): MIC ≥ 1.0 µg/mL; Penicillin: MIC ≥ 2.0 µg/mL or Beta-lactamase positive; Tetracycline: MIC ≥ 2.0 µg/</a:t>
            </a:r>
            <a:r>
              <a:rPr lang="en-US" sz="1000" dirty="0" err="1">
                <a:solidFill>
                  <a:srgbClr val="000000"/>
                </a:solidFill>
                <a:latin typeface="Calibri" panose="020F0502020204030204" pitchFamily="34" charset="0"/>
                <a:cs typeface="Calibri" panose="020F0502020204030204" pitchFamily="34" charset="0"/>
              </a:rPr>
              <a:t>mL.</a:t>
            </a:r>
            <a:endParaRPr lang="en-US" sz="1000" dirty="0">
              <a:solidFill>
                <a:srgbClr val="000000"/>
              </a:solidFill>
              <a:latin typeface="Calibri" panose="020F0502020204030204" pitchFamily="34" charset="0"/>
              <a:cs typeface="Calibri" panose="020F0502020204030204" pitchFamily="34" charset="0"/>
            </a:endParaRP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Elevated MICs = Azithromycin: MIC ≥ 1.0 µg/mL (2000–2004), MIC ≥ 2.0 µg/mL (2005–2019); Ceftriaxone: MIC ≥ 0.125 µg/mL; Cefixime: MIC ≥ 0.25 µg/</a:t>
            </a:r>
            <a:r>
              <a:rPr lang="en-US" sz="1000" dirty="0" err="1">
                <a:solidFill>
                  <a:srgbClr val="000000"/>
                </a:solidFill>
                <a:latin typeface="Calibri" panose="020F0502020204030204" pitchFamily="34" charset="0"/>
                <a:cs typeface="Calibri" panose="020F0502020204030204" pitchFamily="34" charset="0"/>
              </a:rPr>
              <a:t>mL.</a:t>
            </a:r>
            <a:endParaRPr lang="en-US" sz="1000" dirty="0">
              <a:solidFill>
                <a:srgbClr val="000000"/>
              </a:solidFill>
              <a:latin typeface="Calibri" panose="020F0502020204030204" pitchFamily="34" charset="0"/>
              <a:cs typeface="Calibri" panose="020F0502020204030204" pitchFamily="34" charset="0"/>
            </a:endParaRP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Cefixime susceptibility was not tested in 2007 and 2008. </a:t>
            </a:r>
          </a:p>
        </p:txBody>
      </p:sp>
      <p:sp>
        <p:nvSpPr>
          <p:cNvPr id="13" name="Slide Number Placeholder 12">
            <a:extLst>
              <a:ext uri="{FF2B5EF4-FFF2-40B4-BE49-F238E27FC236}">
                <a16:creationId xmlns:a16="http://schemas.microsoft.com/office/drawing/2014/main" id="{59C131EA-63A2-48A8-9778-C383B5FB56A9}"/>
              </a:ext>
            </a:extLst>
          </p:cNvPr>
          <p:cNvSpPr>
            <a:spLocks noGrp="1"/>
          </p:cNvSpPr>
          <p:nvPr>
            <p:ph type="sldNum" sz="quarter" idx="11"/>
          </p:nvPr>
        </p:nvSpPr>
        <p:spPr/>
        <p:txBody>
          <a:bodyPr/>
          <a:lstStyle/>
          <a:p>
            <a:fld id="{AA293F89-5976-4576-BE4F-2CBE8D742B3B}" type="slidenum">
              <a:rPr lang="en-US" smtClean="0"/>
              <a:pPr/>
              <a:t>71</a:t>
            </a:fld>
            <a:endParaRPr lang="en-US" dirty="0"/>
          </a:p>
        </p:txBody>
      </p:sp>
    </p:spTree>
    <p:extLst>
      <p:ext uri="{BB962C8B-B14F-4D97-AF65-F5344CB8AC3E}">
        <p14:creationId xmlns:p14="http://schemas.microsoft.com/office/powerpoint/2010/main" val="43477575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5811"/>
            <a:ext cx="8229600" cy="857250"/>
          </a:xfrm>
        </p:spPr>
        <p:txBody>
          <a:bodyPr/>
          <a:lstStyle/>
          <a:p>
            <a:r>
              <a:rPr lang="en-US" dirty="0"/>
              <a:t>As Resistance Emerges, the Antibiotic Pipeline Has Been Running Dry</a:t>
            </a:r>
          </a:p>
        </p:txBody>
      </p:sp>
      <p:sp>
        <p:nvSpPr>
          <p:cNvPr id="3" name="Content Placeholder 2"/>
          <p:cNvSpPr>
            <a:spLocks noGrp="1"/>
          </p:cNvSpPr>
          <p:nvPr>
            <p:ph type="body" sz="quarter" idx="10"/>
          </p:nvPr>
        </p:nvSpPr>
        <p:spPr>
          <a:xfrm>
            <a:off x="457200" y="1540042"/>
            <a:ext cx="8229600" cy="3643174"/>
          </a:xfrm>
        </p:spPr>
        <p:txBody>
          <a:bodyPr/>
          <a:lstStyle/>
          <a:p>
            <a:r>
              <a:rPr lang="en-US" b="0" dirty="0">
                <a:solidFill>
                  <a:schemeClr val="accent4">
                    <a:lumMod val="50000"/>
                  </a:schemeClr>
                </a:solidFill>
              </a:rPr>
              <a:t>Very few new antibiotics are being developed</a:t>
            </a:r>
          </a:p>
          <a:p>
            <a:r>
              <a:rPr lang="en-US" b="0" dirty="0">
                <a:solidFill>
                  <a:schemeClr val="accent4">
                    <a:lumMod val="50000"/>
                  </a:schemeClr>
                </a:solidFill>
              </a:rPr>
              <a:t>Encouragingly, two new antibiotics fared well in Phase 2 trials for gonorrhea treatment</a:t>
            </a:r>
          </a:p>
          <a:p>
            <a:pPr lvl="1"/>
            <a:r>
              <a:rPr lang="en-US" dirty="0" err="1">
                <a:solidFill>
                  <a:schemeClr val="accent4">
                    <a:lumMod val="50000"/>
                  </a:schemeClr>
                </a:solidFill>
              </a:rPr>
              <a:t>Gepotidacin</a:t>
            </a:r>
            <a:r>
              <a:rPr lang="en-US" dirty="0">
                <a:solidFill>
                  <a:schemeClr val="accent4">
                    <a:lumMod val="50000"/>
                  </a:schemeClr>
                </a:solidFill>
              </a:rPr>
              <a:t>, </a:t>
            </a:r>
            <a:r>
              <a:rPr lang="en-US" dirty="0" err="1">
                <a:solidFill>
                  <a:schemeClr val="accent4">
                    <a:lumMod val="50000"/>
                  </a:schemeClr>
                </a:solidFill>
              </a:rPr>
              <a:t>Zoliflodacin</a:t>
            </a:r>
            <a:endParaRPr lang="en-US" dirty="0">
              <a:solidFill>
                <a:schemeClr val="accent4">
                  <a:lumMod val="50000"/>
                </a:schemeClr>
              </a:solidFill>
            </a:endParaRPr>
          </a:p>
          <a:p>
            <a:pPr lvl="1"/>
            <a:r>
              <a:rPr lang="en-US" dirty="0">
                <a:solidFill>
                  <a:schemeClr val="accent4">
                    <a:lumMod val="50000"/>
                  </a:schemeClr>
                </a:solidFill>
              </a:rPr>
              <a:t>Commercial availability not imminent</a:t>
            </a:r>
          </a:p>
        </p:txBody>
      </p:sp>
      <p:sp>
        <p:nvSpPr>
          <p:cNvPr id="4" name="Slide Number Placeholder 3">
            <a:extLst>
              <a:ext uri="{FF2B5EF4-FFF2-40B4-BE49-F238E27FC236}">
                <a16:creationId xmlns:a16="http://schemas.microsoft.com/office/drawing/2014/main" id="{EE1512E9-CA05-49EA-BFD4-BF8F59CA76E7}"/>
              </a:ext>
            </a:extLst>
          </p:cNvPr>
          <p:cNvSpPr>
            <a:spLocks noGrp="1"/>
          </p:cNvSpPr>
          <p:nvPr>
            <p:ph type="sldNum" sz="quarter" idx="11"/>
          </p:nvPr>
        </p:nvSpPr>
        <p:spPr/>
        <p:txBody>
          <a:bodyPr/>
          <a:lstStyle/>
          <a:p>
            <a:fld id="{AA293F89-5976-4576-BE4F-2CBE8D742B3B}" type="slidenum">
              <a:rPr lang="en-US" smtClean="0"/>
              <a:pPr/>
              <a:t>72</a:t>
            </a:fld>
            <a:endParaRPr lang="en-US" dirty="0"/>
          </a:p>
        </p:txBody>
      </p:sp>
    </p:spTree>
    <p:extLst>
      <p:ext uri="{BB962C8B-B14F-4D97-AF65-F5344CB8AC3E}">
        <p14:creationId xmlns:p14="http://schemas.microsoft.com/office/powerpoint/2010/main" val="141800311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278" y="3350323"/>
            <a:ext cx="6522431" cy="871538"/>
          </a:xfrm>
        </p:spPr>
        <p:txBody>
          <a:bodyPr/>
          <a:lstStyle/>
          <a:p>
            <a:r>
              <a:rPr lang="en-US" dirty="0"/>
              <a:t>Clinical and Programmatic Responses to GC Resistance</a:t>
            </a:r>
          </a:p>
        </p:txBody>
      </p:sp>
    </p:spTree>
    <p:extLst>
      <p:ext uri="{BB962C8B-B14F-4D97-AF65-F5344CB8AC3E}">
        <p14:creationId xmlns:p14="http://schemas.microsoft.com/office/powerpoint/2010/main" val="57535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Several Ways that a Resistant Infection May Be Identified</a:t>
            </a:r>
          </a:p>
        </p:txBody>
      </p:sp>
      <p:sp>
        <p:nvSpPr>
          <p:cNvPr id="3" name="Content Placeholder 2"/>
          <p:cNvSpPr>
            <a:spLocks noGrp="1"/>
          </p:cNvSpPr>
          <p:nvPr>
            <p:ph type="body" sz="quarter" idx="10"/>
          </p:nvPr>
        </p:nvSpPr>
        <p:spPr/>
        <p:txBody>
          <a:bodyPr/>
          <a:lstStyle/>
          <a:p>
            <a:pPr marL="0" indent="0">
              <a:buNone/>
            </a:pPr>
            <a:r>
              <a:rPr lang="en-US" dirty="0">
                <a:solidFill>
                  <a:schemeClr val="accent5"/>
                </a:solidFill>
              </a:rPr>
              <a:t>Clinical treatment failures</a:t>
            </a:r>
          </a:p>
          <a:p>
            <a:r>
              <a:rPr lang="en-US" b="0" dirty="0">
                <a:solidFill>
                  <a:schemeClr val="accent5"/>
                </a:solidFill>
              </a:rPr>
              <a:t>A patient whose symptoms do not resolve after receiving recommended treatment </a:t>
            </a:r>
          </a:p>
          <a:p>
            <a:r>
              <a:rPr lang="en-US" b="0" dirty="0">
                <a:solidFill>
                  <a:schemeClr val="accent5"/>
                </a:solidFill>
              </a:rPr>
              <a:t>A patient whose lab tests for gonorrhea remain positive after receiving treatment </a:t>
            </a:r>
          </a:p>
          <a:p>
            <a:pPr marL="0" indent="0">
              <a:buNone/>
            </a:pPr>
            <a:endParaRPr lang="en-US" sz="800" dirty="0">
              <a:solidFill>
                <a:schemeClr val="accent5"/>
              </a:solidFill>
            </a:endParaRPr>
          </a:p>
          <a:p>
            <a:pPr marL="0" indent="0">
              <a:buNone/>
            </a:pPr>
            <a:r>
              <a:rPr lang="en-US" dirty="0">
                <a:solidFill>
                  <a:schemeClr val="accent5"/>
                </a:solidFill>
              </a:rPr>
              <a:t>Laboratory-identified</a:t>
            </a:r>
          </a:p>
          <a:p>
            <a:r>
              <a:rPr lang="en-US" b="0" dirty="0">
                <a:solidFill>
                  <a:schemeClr val="accent5"/>
                </a:solidFill>
              </a:rPr>
              <a:t>AST results from an infection demonstrate elevated MICs</a:t>
            </a:r>
          </a:p>
        </p:txBody>
      </p:sp>
      <p:sp>
        <p:nvSpPr>
          <p:cNvPr id="4" name="Slide Number Placeholder 3">
            <a:extLst>
              <a:ext uri="{FF2B5EF4-FFF2-40B4-BE49-F238E27FC236}">
                <a16:creationId xmlns:a16="http://schemas.microsoft.com/office/drawing/2014/main" id="{1D544441-1F5B-45AA-BCA1-8A5FA6E7BBF5}"/>
              </a:ext>
            </a:extLst>
          </p:cNvPr>
          <p:cNvSpPr>
            <a:spLocks noGrp="1"/>
          </p:cNvSpPr>
          <p:nvPr>
            <p:ph type="sldNum" sz="quarter" idx="11"/>
          </p:nvPr>
        </p:nvSpPr>
        <p:spPr/>
        <p:txBody>
          <a:bodyPr/>
          <a:lstStyle/>
          <a:p>
            <a:fld id="{AA293F89-5976-4576-BE4F-2CBE8D742B3B}" type="slidenum">
              <a:rPr lang="en-US" smtClean="0"/>
              <a:pPr/>
              <a:t>74</a:t>
            </a:fld>
            <a:endParaRPr lang="en-US" dirty="0"/>
          </a:p>
        </p:txBody>
      </p:sp>
    </p:spTree>
    <p:extLst>
      <p:ext uri="{BB962C8B-B14F-4D97-AF65-F5344CB8AC3E}">
        <p14:creationId xmlns:p14="http://schemas.microsoft.com/office/powerpoint/2010/main" val="3463035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US" dirty="0"/>
              <a:t>Suspected Cephalosporin Treatment Failure</a:t>
            </a:r>
          </a:p>
        </p:txBody>
      </p:sp>
      <p:sp>
        <p:nvSpPr>
          <p:cNvPr id="3" name="Content Placeholder 2"/>
          <p:cNvSpPr>
            <a:spLocks noGrp="1"/>
          </p:cNvSpPr>
          <p:nvPr>
            <p:ph type="body" sz="quarter" idx="10"/>
          </p:nvPr>
        </p:nvSpPr>
        <p:spPr>
          <a:xfrm>
            <a:off x="457200" y="952896"/>
            <a:ext cx="8229600" cy="857250"/>
          </a:xfrm>
        </p:spPr>
        <p:txBody>
          <a:bodyPr/>
          <a:lstStyle/>
          <a:p>
            <a:pPr marL="0" indent="0">
              <a:buNone/>
            </a:pPr>
            <a:r>
              <a:rPr lang="en-US" sz="2200" b="0" dirty="0">
                <a:solidFill>
                  <a:schemeClr val="accent5"/>
                </a:solidFill>
              </a:rPr>
              <a:t>Persistence of </a:t>
            </a:r>
            <a:r>
              <a:rPr lang="en-US" sz="2200" b="0" i="1" dirty="0">
                <a:solidFill>
                  <a:schemeClr val="accent5"/>
                </a:solidFill>
              </a:rPr>
              <a:t>N. gonorrhoeae </a:t>
            </a:r>
            <a:r>
              <a:rPr lang="en-US" sz="2200" b="0" dirty="0">
                <a:solidFill>
                  <a:schemeClr val="accent5"/>
                </a:solidFill>
              </a:rPr>
              <a:t>infection despite appropriate ceftriaxone-based treatment (and patient was not re-infected)</a:t>
            </a:r>
          </a:p>
          <a:p>
            <a:endParaRPr lang="en-US" sz="2200" b="0" dirty="0">
              <a:solidFill>
                <a:schemeClr val="accent5"/>
              </a:solidFill>
            </a:endParaRPr>
          </a:p>
        </p:txBody>
      </p:sp>
      <p:sp>
        <p:nvSpPr>
          <p:cNvPr id="5" name="TextBox 4"/>
          <p:cNvSpPr txBox="1"/>
          <p:nvPr/>
        </p:nvSpPr>
        <p:spPr>
          <a:xfrm>
            <a:off x="457200" y="1905792"/>
            <a:ext cx="8229600" cy="2631490"/>
          </a:xfrm>
          <a:prstGeom prst="rect">
            <a:avLst/>
          </a:prstGeom>
          <a:noFill/>
          <a:ln w="34925">
            <a:solidFill>
              <a:schemeClr val="accent3"/>
            </a:solidFill>
          </a:ln>
        </p:spPr>
        <p:txBody>
          <a:bodyPr wrap="square" lIns="274320" tIns="274320" rIns="274320" bIns="274320" rtlCol="0">
            <a:spAutoFit/>
          </a:bodyPr>
          <a:lstStyle/>
          <a:p>
            <a:r>
              <a:rPr lang="en-US" sz="2000" b="1" dirty="0">
                <a:solidFill>
                  <a:schemeClr val="accent3"/>
                </a:solidFill>
                <a:latin typeface="Calibri" panose="020F0502020204030204" pitchFamily="34" charset="0"/>
              </a:rPr>
              <a:t>Consider when:</a:t>
            </a:r>
          </a:p>
          <a:p>
            <a:pPr marL="457200" indent="-457200">
              <a:spcBef>
                <a:spcPts val="600"/>
              </a:spcBef>
              <a:buFont typeface="+mj-lt"/>
              <a:buAutoNum type="arabicPeriod"/>
            </a:pPr>
            <a:r>
              <a:rPr lang="en-US" sz="2000" dirty="0">
                <a:solidFill>
                  <a:schemeClr val="accent3"/>
                </a:solidFill>
                <a:latin typeface="Calibri" panose="020F0502020204030204" pitchFamily="34" charset="0"/>
              </a:rPr>
              <a:t>Symptoms do not resolve within 3-5 days after appropriate treatment and no sexual contact after treatment</a:t>
            </a:r>
          </a:p>
          <a:p>
            <a:pPr algn="ctr">
              <a:spcBef>
                <a:spcPts val="600"/>
              </a:spcBef>
            </a:pPr>
            <a:r>
              <a:rPr lang="en-US" sz="2000" b="1" dirty="0">
                <a:solidFill>
                  <a:schemeClr val="accent3"/>
                </a:solidFill>
                <a:latin typeface="Calibri" panose="020F0502020204030204" pitchFamily="34" charset="0"/>
              </a:rPr>
              <a:t>OR</a:t>
            </a:r>
          </a:p>
          <a:p>
            <a:pPr marL="457200" indent="-457200">
              <a:spcBef>
                <a:spcPts val="600"/>
              </a:spcBef>
              <a:buFont typeface="+mj-lt"/>
              <a:buAutoNum type="arabicPeriod" startAt="2"/>
            </a:pPr>
            <a:r>
              <a:rPr lang="en-US" sz="2000" dirty="0">
                <a:solidFill>
                  <a:schemeClr val="accent3"/>
                </a:solidFill>
                <a:latin typeface="Calibri" panose="020F0502020204030204" pitchFamily="34" charset="0"/>
              </a:rPr>
              <a:t>Positive test-of-cure (positive culture 72+ hours or positive NAAT 7+ days after treatment and no sexual contact after treatment</a:t>
            </a:r>
          </a:p>
        </p:txBody>
      </p:sp>
      <p:sp>
        <p:nvSpPr>
          <p:cNvPr id="4" name="Slide Number Placeholder 3">
            <a:extLst>
              <a:ext uri="{FF2B5EF4-FFF2-40B4-BE49-F238E27FC236}">
                <a16:creationId xmlns:a16="http://schemas.microsoft.com/office/drawing/2014/main" id="{C9FDAC11-724A-4297-8DD8-E6CE39176349}"/>
              </a:ext>
            </a:extLst>
          </p:cNvPr>
          <p:cNvSpPr>
            <a:spLocks noGrp="1"/>
          </p:cNvSpPr>
          <p:nvPr>
            <p:ph type="sldNum" sz="quarter" idx="11"/>
          </p:nvPr>
        </p:nvSpPr>
        <p:spPr/>
        <p:txBody>
          <a:bodyPr/>
          <a:lstStyle/>
          <a:p>
            <a:fld id="{AA293F89-5976-4576-BE4F-2CBE8D742B3B}" type="slidenum">
              <a:rPr lang="en-US" smtClean="0"/>
              <a:pPr/>
              <a:t>75</a:t>
            </a:fld>
            <a:endParaRPr lang="en-US" dirty="0"/>
          </a:p>
        </p:txBody>
      </p:sp>
    </p:spTree>
    <p:extLst>
      <p:ext uri="{BB962C8B-B14F-4D97-AF65-F5344CB8AC3E}">
        <p14:creationId xmlns:p14="http://schemas.microsoft.com/office/powerpoint/2010/main" val="73619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 STD Treatment Guidelines, 2015</a:t>
            </a:r>
            <a:br>
              <a:rPr lang="en-US" dirty="0"/>
            </a:br>
            <a:r>
              <a:rPr lang="en-US" b="0" dirty="0"/>
              <a:t>Initial Management of </a:t>
            </a:r>
            <a:r>
              <a:rPr lang="en-US" b="0" u="sng" dirty="0"/>
              <a:t>Possible</a:t>
            </a:r>
            <a:r>
              <a:rPr lang="en-US" b="0" dirty="0"/>
              <a:t> Treatment Failure</a:t>
            </a:r>
          </a:p>
        </p:txBody>
      </p:sp>
      <p:sp>
        <p:nvSpPr>
          <p:cNvPr id="3" name="Content Placeholder 2"/>
          <p:cNvSpPr>
            <a:spLocks noGrp="1"/>
          </p:cNvSpPr>
          <p:nvPr>
            <p:ph type="body" sz="quarter" idx="10"/>
          </p:nvPr>
        </p:nvSpPr>
        <p:spPr/>
        <p:txBody>
          <a:bodyPr/>
          <a:lstStyle/>
          <a:p>
            <a:r>
              <a:rPr lang="en-US" sz="2000" dirty="0">
                <a:solidFill>
                  <a:schemeClr val="accent5"/>
                </a:solidFill>
              </a:rPr>
              <a:t>Clinician</a:t>
            </a:r>
          </a:p>
          <a:p>
            <a:pPr lvl="1"/>
            <a:r>
              <a:rPr lang="en-US" sz="1600" dirty="0">
                <a:solidFill>
                  <a:schemeClr val="accent5"/>
                </a:solidFill>
              </a:rPr>
              <a:t>Take a good sexual history (did the patient have sex after treatment?)</a:t>
            </a:r>
          </a:p>
          <a:p>
            <a:pPr lvl="1"/>
            <a:r>
              <a:rPr lang="en-US" sz="1600" dirty="0">
                <a:solidFill>
                  <a:schemeClr val="accent5"/>
                </a:solidFill>
              </a:rPr>
              <a:t>Collect specimens for gonorrhea culture/AST and NAATs from all exposed sites</a:t>
            </a:r>
          </a:p>
          <a:p>
            <a:pPr lvl="1"/>
            <a:r>
              <a:rPr lang="en-US" sz="1600" dirty="0">
                <a:solidFill>
                  <a:schemeClr val="accent5"/>
                </a:solidFill>
              </a:rPr>
              <a:t>Test for other STDs</a:t>
            </a:r>
          </a:p>
          <a:p>
            <a:pPr lvl="1"/>
            <a:r>
              <a:rPr lang="en-US" sz="1600" dirty="0">
                <a:solidFill>
                  <a:schemeClr val="accent5"/>
                </a:solidFill>
              </a:rPr>
              <a:t>Consult infectious disease specialist, Health Dept (HD) STD program, or STD/HIV Prevention &amp; Training Center (PTC) (nnptc.org)</a:t>
            </a:r>
          </a:p>
          <a:p>
            <a:pPr lvl="1"/>
            <a:r>
              <a:rPr lang="en-US" sz="1600" dirty="0">
                <a:solidFill>
                  <a:schemeClr val="accent5"/>
                </a:solidFill>
              </a:rPr>
              <a:t>Notify the Health Dept STD program</a:t>
            </a:r>
          </a:p>
          <a:p>
            <a:pPr lvl="1"/>
            <a:r>
              <a:rPr lang="en-US" sz="1600" dirty="0">
                <a:solidFill>
                  <a:schemeClr val="accent5"/>
                </a:solidFill>
              </a:rPr>
              <a:t>Have patient return for test of cure (TOC)</a:t>
            </a:r>
          </a:p>
          <a:p>
            <a:pPr lvl="1"/>
            <a:r>
              <a:rPr lang="en-US" sz="1600" dirty="0">
                <a:solidFill>
                  <a:schemeClr val="accent5"/>
                </a:solidFill>
              </a:rPr>
              <a:t>Encourage the patient to cooperate with the HD on partner services (contact tracing)</a:t>
            </a:r>
          </a:p>
          <a:p>
            <a:r>
              <a:rPr lang="en-US" sz="2000" dirty="0">
                <a:solidFill>
                  <a:schemeClr val="accent5"/>
                </a:solidFill>
              </a:rPr>
              <a:t>Health Department (HD)</a:t>
            </a:r>
          </a:p>
          <a:p>
            <a:pPr lvl="1"/>
            <a:r>
              <a:rPr lang="en-US" sz="1600" dirty="0">
                <a:solidFill>
                  <a:schemeClr val="accent5"/>
                </a:solidFill>
              </a:rPr>
              <a:t>Prioritize notification and testing of partners</a:t>
            </a:r>
          </a:p>
          <a:p>
            <a:pPr lvl="1"/>
            <a:r>
              <a:rPr lang="en-US" sz="1600" dirty="0">
                <a:solidFill>
                  <a:schemeClr val="accent5"/>
                </a:solidFill>
              </a:rPr>
              <a:t>Report case to CDC</a:t>
            </a:r>
          </a:p>
          <a:p>
            <a:pPr lvl="1"/>
            <a:endParaRPr lang="en-US" dirty="0">
              <a:solidFill>
                <a:schemeClr val="accent5"/>
              </a:solidFill>
            </a:endParaRPr>
          </a:p>
        </p:txBody>
      </p:sp>
      <p:sp>
        <p:nvSpPr>
          <p:cNvPr id="7" name="Slide Number Placeholder 6">
            <a:extLst>
              <a:ext uri="{FF2B5EF4-FFF2-40B4-BE49-F238E27FC236}">
                <a16:creationId xmlns:a16="http://schemas.microsoft.com/office/drawing/2014/main" id="{AA20166E-DF8D-431D-9D77-D74F6FC7372A}"/>
              </a:ext>
            </a:extLst>
          </p:cNvPr>
          <p:cNvSpPr>
            <a:spLocks noGrp="1"/>
          </p:cNvSpPr>
          <p:nvPr>
            <p:ph type="sldNum" sz="quarter" idx="11"/>
          </p:nvPr>
        </p:nvSpPr>
        <p:spPr/>
        <p:txBody>
          <a:bodyPr/>
          <a:lstStyle/>
          <a:p>
            <a:fld id="{AA293F89-5976-4576-BE4F-2CBE8D742B3B}" type="slidenum">
              <a:rPr lang="en-US" smtClean="0"/>
              <a:pPr/>
              <a:t>76</a:t>
            </a:fld>
            <a:endParaRPr lang="en-US" dirty="0"/>
          </a:p>
        </p:txBody>
      </p:sp>
    </p:spTree>
    <p:extLst>
      <p:ext uri="{BB962C8B-B14F-4D97-AF65-F5344CB8AC3E}">
        <p14:creationId xmlns:p14="http://schemas.microsoft.com/office/powerpoint/2010/main" val="4170908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 STD Treatment Guidelines, 2015</a:t>
            </a:r>
            <a:br>
              <a:rPr lang="en-US" dirty="0"/>
            </a:br>
            <a:r>
              <a:rPr lang="en-US" b="0" dirty="0"/>
              <a:t>Management if </a:t>
            </a:r>
            <a:r>
              <a:rPr lang="en-US" b="0" u="sng" dirty="0"/>
              <a:t>High Suspicion</a:t>
            </a:r>
            <a:r>
              <a:rPr lang="en-US" b="0" dirty="0"/>
              <a:t> of Resistance</a:t>
            </a:r>
          </a:p>
        </p:txBody>
      </p:sp>
      <p:sp>
        <p:nvSpPr>
          <p:cNvPr id="3" name="Content Placeholder 2"/>
          <p:cNvSpPr>
            <a:spLocks noGrp="1"/>
          </p:cNvSpPr>
          <p:nvPr>
            <p:ph type="body" sz="quarter" idx="10"/>
          </p:nvPr>
        </p:nvSpPr>
        <p:spPr>
          <a:xfrm>
            <a:off x="457200" y="1238421"/>
            <a:ext cx="8229600" cy="3341688"/>
          </a:xfrm>
        </p:spPr>
        <p:txBody>
          <a:bodyPr/>
          <a:lstStyle/>
          <a:p>
            <a:r>
              <a:rPr lang="en-US" sz="2000" dirty="0">
                <a:solidFill>
                  <a:schemeClr val="accent5"/>
                </a:solidFill>
              </a:rPr>
              <a:t>Clinician</a:t>
            </a:r>
          </a:p>
          <a:p>
            <a:pPr lvl="1"/>
            <a:r>
              <a:rPr lang="en-US" sz="1400" dirty="0">
                <a:solidFill>
                  <a:schemeClr val="accent5"/>
                </a:solidFill>
              </a:rPr>
              <a:t>Collect specimens for culture and AST from all exposed sites</a:t>
            </a:r>
          </a:p>
          <a:p>
            <a:pPr lvl="1"/>
            <a:r>
              <a:rPr lang="en-US" sz="1400" dirty="0">
                <a:solidFill>
                  <a:schemeClr val="accent5"/>
                </a:solidFill>
              </a:rPr>
              <a:t>Test for other STDs that might cause the symptoms</a:t>
            </a:r>
          </a:p>
          <a:p>
            <a:pPr lvl="1"/>
            <a:r>
              <a:rPr lang="en-US" sz="1400" dirty="0">
                <a:solidFill>
                  <a:schemeClr val="accent5"/>
                </a:solidFill>
              </a:rPr>
              <a:t>Notify health department</a:t>
            </a:r>
          </a:p>
          <a:p>
            <a:pPr lvl="1"/>
            <a:r>
              <a:rPr lang="en-US" sz="1400" dirty="0">
                <a:solidFill>
                  <a:schemeClr val="accent5"/>
                </a:solidFill>
              </a:rPr>
              <a:t>Contact CDC for guidance with treatment (in collaboration with health department)</a:t>
            </a:r>
          </a:p>
          <a:p>
            <a:pPr lvl="2"/>
            <a:r>
              <a:rPr lang="en-US" sz="1400" dirty="0">
                <a:solidFill>
                  <a:schemeClr val="accent5"/>
                </a:solidFill>
              </a:rPr>
              <a:t>Consider gentamicin 240 mg IM/azithromycin 2g </a:t>
            </a:r>
            <a:r>
              <a:rPr lang="en-US" sz="1400" u="sng" dirty="0">
                <a:solidFill>
                  <a:schemeClr val="accent5"/>
                </a:solidFill>
              </a:rPr>
              <a:t>(not </a:t>
            </a:r>
            <a:r>
              <a:rPr lang="en-US" sz="1400" dirty="0">
                <a:solidFill>
                  <a:schemeClr val="accent5"/>
                </a:solidFill>
              </a:rPr>
              <a:t>reliable for pharyngeal infections) </a:t>
            </a:r>
          </a:p>
          <a:p>
            <a:pPr lvl="1"/>
            <a:r>
              <a:rPr lang="en-US" sz="1400" dirty="0">
                <a:solidFill>
                  <a:schemeClr val="accent5"/>
                </a:solidFill>
              </a:rPr>
              <a:t>Have patient return for test of cure (TOC) with culture</a:t>
            </a:r>
          </a:p>
          <a:p>
            <a:pPr lvl="1"/>
            <a:r>
              <a:rPr lang="en-US" sz="1400" dirty="0">
                <a:solidFill>
                  <a:schemeClr val="accent5"/>
                </a:solidFill>
              </a:rPr>
              <a:t>Ensure recent sex </a:t>
            </a:r>
            <a:r>
              <a:rPr lang="en-US" sz="1200" dirty="0">
                <a:solidFill>
                  <a:schemeClr val="accent5"/>
                </a:solidFill>
              </a:rPr>
              <a:t>partners are evaluated and treated, encourage patient’s cooperation with HD on partner services</a:t>
            </a:r>
          </a:p>
          <a:p>
            <a:r>
              <a:rPr lang="en-US" sz="2000" dirty="0">
                <a:solidFill>
                  <a:schemeClr val="accent5"/>
                </a:solidFill>
              </a:rPr>
              <a:t>Health Department (HD)</a:t>
            </a:r>
          </a:p>
          <a:p>
            <a:pPr lvl="1"/>
            <a:r>
              <a:rPr lang="en-US" sz="1400" dirty="0">
                <a:solidFill>
                  <a:schemeClr val="accent5"/>
                </a:solidFill>
              </a:rPr>
              <a:t>Ensure recent sex partners are evaluated and treated</a:t>
            </a:r>
          </a:p>
          <a:p>
            <a:pPr lvl="1"/>
            <a:r>
              <a:rPr lang="en-US" sz="1400" dirty="0">
                <a:solidFill>
                  <a:schemeClr val="accent5"/>
                </a:solidFill>
              </a:rPr>
              <a:t>Notify CDC</a:t>
            </a:r>
          </a:p>
          <a:p>
            <a:pPr lvl="1"/>
            <a:r>
              <a:rPr lang="en-US" sz="1400" dirty="0">
                <a:solidFill>
                  <a:schemeClr val="accent5"/>
                </a:solidFill>
              </a:rPr>
              <a:t>Think about communications</a:t>
            </a:r>
          </a:p>
          <a:p>
            <a:pPr lvl="1"/>
            <a:endParaRPr lang="en-US" dirty="0">
              <a:solidFill>
                <a:schemeClr val="accent5"/>
              </a:solidFill>
            </a:endParaRPr>
          </a:p>
        </p:txBody>
      </p:sp>
      <p:sp>
        <p:nvSpPr>
          <p:cNvPr id="7" name="Slide Number Placeholder 6">
            <a:extLst>
              <a:ext uri="{FF2B5EF4-FFF2-40B4-BE49-F238E27FC236}">
                <a16:creationId xmlns:a16="http://schemas.microsoft.com/office/drawing/2014/main" id="{470CA870-B908-4420-8EFE-8D44AD337EA6}"/>
              </a:ext>
            </a:extLst>
          </p:cNvPr>
          <p:cNvSpPr>
            <a:spLocks noGrp="1"/>
          </p:cNvSpPr>
          <p:nvPr>
            <p:ph type="sldNum" sz="quarter" idx="11"/>
          </p:nvPr>
        </p:nvSpPr>
        <p:spPr/>
        <p:txBody>
          <a:bodyPr/>
          <a:lstStyle/>
          <a:p>
            <a:fld id="{AA293F89-5976-4576-BE4F-2CBE8D742B3B}" type="slidenum">
              <a:rPr lang="en-US" smtClean="0"/>
              <a:pPr/>
              <a:t>77</a:t>
            </a:fld>
            <a:endParaRPr lang="en-US" dirty="0"/>
          </a:p>
        </p:txBody>
      </p:sp>
    </p:spTree>
    <p:extLst>
      <p:ext uri="{BB962C8B-B14F-4D97-AF65-F5344CB8AC3E}">
        <p14:creationId xmlns:p14="http://schemas.microsoft.com/office/powerpoint/2010/main" val="1666585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49"/>
            <a:ext cx="8229600" cy="857250"/>
          </a:xfrm>
        </p:spPr>
        <p:txBody>
          <a:bodyPr/>
          <a:lstStyle/>
          <a:p>
            <a:r>
              <a:rPr lang="en-US" dirty="0"/>
              <a:t>Programmatic and Laboratory Guidance</a:t>
            </a:r>
          </a:p>
        </p:txBody>
      </p:sp>
      <p:sp>
        <p:nvSpPr>
          <p:cNvPr id="6" name="Text Placeholder 5">
            <a:extLst>
              <a:ext uri="{FF2B5EF4-FFF2-40B4-BE49-F238E27FC236}">
                <a16:creationId xmlns:a16="http://schemas.microsoft.com/office/drawing/2014/main" id="{3155C18E-0E17-4653-8C98-95B0065C5C2D}"/>
              </a:ext>
            </a:extLst>
          </p:cNvPr>
          <p:cNvSpPr>
            <a:spLocks noGrp="1"/>
          </p:cNvSpPr>
          <p:nvPr>
            <p:ph type="body" sz="quarter" idx="10"/>
          </p:nvPr>
        </p:nvSpPr>
        <p:spPr>
          <a:xfrm>
            <a:off x="457200" y="808147"/>
            <a:ext cx="8229600" cy="3341688"/>
          </a:xfrm>
        </p:spPr>
        <p:txBody>
          <a:bodyPr/>
          <a:lstStyle/>
          <a:p>
            <a:r>
              <a:rPr lang="en-US" sz="2000" b="0" dirty="0"/>
              <a:t>Local and state STD programs are encouraged to develop local response plans</a:t>
            </a:r>
          </a:p>
          <a:p>
            <a:pPr lvl="1"/>
            <a:r>
              <a:rPr lang="en-US" sz="1800" dirty="0"/>
              <a:t>Interview suspected ceftriaxone-resistant cases, ensure adequate treatment for patient and recent partners </a:t>
            </a:r>
          </a:p>
          <a:p>
            <a:r>
              <a:rPr lang="en-US" sz="2000" b="0" dirty="0"/>
              <a:t>Local &amp; state public health lab directors are encouraged to maintain culture and AST capabilities, or if not, to identify other labs in their area with such capacity </a:t>
            </a:r>
          </a:p>
          <a:p>
            <a:r>
              <a:rPr lang="en-US" sz="2000" b="0" dirty="0"/>
              <a:t>Labs that conduct AST are asked to promptly notify ordering clinician and HD STD program about elevated ceftriaxone MICs</a:t>
            </a:r>
          </a:p>
          <a:p>
            <a:r>
              <a:rPr lang="en-US" sz="2000" b="0" dirty="0"/>
              <a:t>Isolates with high ceftriaxone MICs should be submitted to CDC for AST reference testing</a:t>
            </a:r>
          </a:p>
          <a:p>
            <a:endParaRPr lang="en-US" dirty="0"/>
          </a:p>
        </p:txBody>
      </p:sp>
      <p:sp>
        <p:nvSpPr>
          <p:cNvPr id="5" name="Slide Number Placeholder 4">
            <a:extLst>
              <a:ext uri="{FF2B5EF4-FFF2-40B4-BE49-F238E27FC236}">
                <a16:creationId xmlns:a16="http://schemas.microsoft.com/office/drawing/2014/main" id="{DB70575A-82A6-490F-8A8B-BE714DA4A0FB}"/>
              </a:ext>
            </a:extLst>
          </p:cNvPr>
          <p:cNvSpPr>
            <a:spLocks noGrp="1"/>
          </p:cNvSpPr>
          <p:nvPr>
            <p:ph type="sldNum" sz="quarter" idx="11"/>
          </p:nvPr>
        </p:nvSpPr>
        <p:spPr/>
        <p:txBody>
          <a:bodyPr/>
          <a:lstStyle/>
          <a:p>
            <a:fld id="{AA293F89-5976-4576-BE4F-2CBE8D742B3B}" type="slidenum">
              <a:rPr lang="en-US" smtClean="0"/>
              <a:pPr/>
              <a:t>78</a:t>
            </a:fld>
            <a:endParaRPr lang="en-US" dirty="0"/>
          </a:p>
        </p:txBody>
      </p:sp>
      <p:sp>
        <p:nvSpPr>
          <p:cNvPr id="4" name="TextBox 3"/>
          <p:cNvSpPr txBox="1"/>
          <p:nvPr/>
        </p:nvSpPr>
        <p:spPr>
          <a:xfrm>
            <a:off x="190501" y="4567023"/>
            <a:ext cx="10144092" cy="276999"/>
          </a:xfrm>
          <a:prstGeom prst="rect">
            <a:avLst/>
          </a:prstGeom>
          <a:noFill/>
        </p:spPr>
        <p:txBody>
          <a:bodyPr wrap="square" rtlCol="0">
            <a:spAutoFit/>
          </a:bodyPr>
          <a:lstStyle/>
          <a:p>
            <a:r>
              <a:rPr lang="en-US" sz="1200" dirty="0">
                <a:solidFill>
                  <a:srgbClr val="000000"/>
                </a:solidFill>
                <a:latin typeface="Calibri" panose="020F0502020204030204" pitchFamily="34" charset="0"/>
              </a:rPr>
              <a:t>Sources: </a:t>
            </a:r>
            <a:r>
              <a:rPr lang="en-US" sz="1200" dirty="0">
                <a:solidFill>
                  <a:srgbClr val="000000"/>
                </a:solidFill>
                <a:latin typeface="Calibri" panose="020F0502020204030204" pitchFamily="34" charset="0"/>
                <a:hlinkClick r:id="rId3"/>
              </a:rPr>
              <a:t>https://www.ncbi.nlm.nih.gov/pmc/articles/PMC4604802/</a:t>
            </a:r>
            <a:r>
              <a:rPr lang="en-US" sz="1200" dirty="0">
                <a:solidFill>
                  <a:srgbClr val="000000"/>
                </a:solidFill>
                <a:latin typeface="Calibri" panose="020F0502020204030204" pitchFamily="34" charset="0"/>
              </a:rPr>
              <a:t>; </a:t>
            </a:r>
            <a:r>
              <a:rPr lang="en-US" sz="1200" dirty="0">
                <a:solidFill>
                  <a:srgbClr val="000000"/>
                </a:solidFill>
                <a:latin typeface="Calibri" panose="020F0502020204030204" pitchFamily="34" charset="0"/>
                <a:hlinkClick r:id="rId4"/>
              </a:rPr>
              <a:t>https://www.cdc.gov/mmwr/preview/mmwrhTml/rr6302a1.htm</a:t>
            </a:r>
            <a:r>
              <a:rPr lang="en-US" sz="120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482333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4078"/>
            <a:ext cx="8229600" cy="857250"/>
          </a:xfrm>
        </p:spPr>
        <p:txBody>
          <a:bodyPr/>
          <a:lstStyle/>
          <a:p>
            <a:r>
              <a:rPr lang="en-US" dirty="0"/>
              <a:t>Considerations for Establishing Culture and AST Locally</a:t>
            </a:r>
          </a:p>
        </p:txBody>
      </p:sp>
      <p:sp>
        <p:nvSpPr>
          <p:cNvPr id="3" name="Text Placeholder 2"/>
          <p:cNvSpPr>
            <a:spLocks noGrp="1"/>
          </p:cNvSpPr>
          <p:nvPr>
            <p:ph type="body" sz="quarter" idx="10"/>
          </p:nvPr>
        </p:nvSpPr>
        <p:spPr>
          <a:xfrm>
            <a:off x="457200" y="1628383"/>
            <a:ext cx="8229600" cy="2872179"/>
          </a:xfrm>
        </p:spPr>
        <p:txBody>
          <a:bodyPr/>
          <a:lstStyle/>
          <a:p>
            <a:pPr>
              <a:spcBef>
                <a:spcPts val="1800"/>
              </a:spcBef>
            </a:pPr>
            <a:r>
              <a:rPr lang="en-US" b="0" dirty="0"/>
              <a:t>It takes time (weeks to months) to establish procedures, train staff, ensure accuracy of results</a:t>
            </a:r>
          </a:p>
          <a:p>
            <a:pPr>
              <a:spcBef>
                <a:spcPts val="1800"/>
              </a:spcBef>
            </a:pPr>
            <a:r>
              <a:rPr lang="en-US" b="0" dirty="0"/>
              <a:t>Laboratory needs CO2 incubator, supplies</a:t>
            </a:r>
          </a:p>
          <a:p>
            <a:pPr>
              <a:spcBef>
                <a:spcPts val="1800"/>
              </a:spcBef>
            </a:pPr>
            <a:endParaRPr lang="en-US" b="0" dirty="0"/>
          </a:p>
        </p:txBody>
      </p:sp>
      <p:sp>
        <p:nvSpPr>
          <p:cNvPr id="4" name="Slide Number Placeholder 3">
            <a:extLst>
              <a:ext uri="{FF2B5EF4-FFF2-40B4-BE49-F238E27FC236}">
                <a16:creationId xmlns:a16="http://schemas.microsoft.com/office/drawing/2014/main" id="{4AD99164-DFAA-406C-A9A1-B2573893E703}"/>
              </a:ext>
            </a:extLst>
          </p:cNvPr>
          <p:cNvSpPr>
            <a:spLocks noGrp="1"/>
          </p:cNvSpPr>
          <p:nvPr>
            <p:ph type="sldNum" sz="quarter" idx="11"/>
          </p:nvPr>
        </p:nvSpPr>
        <p:spPr/>
        <p:txBody>
          <a:bodyPr/>
          <a:lstStyle/>
          <a:p>
            <a:fld id="{AA293F89-5976-4576-BE4F-2CBE8D742B3B}" type="slidenum">
              <a:rPr lang="en-US" smtClean="0"/>
              <a:pPr/>
              <a:t>79</a:t>
            </a:fld>
            <a:endParaRPr lang="en-US" dirty="0"/>
          </a:p>
        </p:txBody>
      </p:sp>
    </p:spTree>
    <p:extLst>
      <p:ext uri="{BB962C8B-B14F-4D97-AF65-F5344CB8AC3E}">
        <p14:creationId xmlns:p14="http://schemas.microsoft.com/office/powerpoint/2010/main" val="292012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ED2F-F812-4A4A-973C-7375DF373CBE}"/>
              </a:ext>
            </a:extLst>
          </p:cNvPr>
          <p:cNvSpPr>
            <a:spLocks noGrp="1"/>
          </p:cNvSpPr>
          <p:nvPr>
            <p:ph type="title"/>
          </p:nvPr>
        </p:nvSpPr>
        <p:spPr/>
        <p:txBody>
          <a:bodyPr/>
          <a:lstStyle/>
          <a:p>
            <a:r>
              <a:rPr lang="en-US" dirty="0"/>
              <a:t>Gonorrhea Clinical Signs/Symptoms</a:t>
            </a:r>
          </a:p>
        </p:txBody>
      </p:sp>
      <p:sp>
        <p:nvSpPr>
          <p:cNvPr id="3" name="Text Placeholder 2">
            <a:extLst>
              <a:ext uri="{FF2B5EF4-FFF2-40B4-BE49-F238E27FC236}">
                <a16:creationId xmlns:a16="http://schemas.microsoft.com/office/drawing/2014/main" id="{6CF5B5FB-7D62-4EBF-A0B3-1F7AB97C70B7}"/>
              </a:ext>
            </a:extLst>
          </p:cNvPr>
          <p:cNvSpPr>
            <a:spLocks noGrp="1"/>
          </p:cNvSpPr>
          <p:nvPr>
            <p:ph type="body" sz="quarter" idx="10"/>
          </p:nvPr>
        </p:nvSpPr>
        <p:spPr>
          <a:xfrm>
            <a:off x="468343" y="1072545"/>
            <a:ext cx="8229600" cy="493491"/>
          </a:xfrm>
        </p:spPr>
        <p:txBody>
          <a:bodyPr/>
          <a:lstStyle/>
          <a:p>
            <a:r>
              <a:rPr lang="en-US" dirty="0">
                <a:solidFill>
                  <a:schemeClr val="accent5"/>
                </a:solidFill>
              </a:rPr>
              <a:t>Urethritis</a:t>
            </a:r>
          </a:p>
          <a:p>
            <a:endParaRPr lang="en-US" dirty="0">
              <a:solidFill>
                <a:schemeClr val="accent5"/>
              </a:solidFill>
            </a:endParaRPr>
          </a:p>
        </p:txBody>
      </p:sp>
      <p:sp>
        <p:nvSpPr>
          <p:cNvPr id="14" name="Freeform: Shape 13" descr="Liquid droplet icon">
            <a:extLst>
              <a:ext uri="{FF2B5EF4-FFF2-40B4-BE49-F238E27FC236}">
                <a16:creationId xmlns:a16="http://schemas.microsoft.com/office/drawing/2014/main" id="{7F78F9C3-D343-4FA8-B62A-FCB89EB647B1}"/>
              </a:ext>
            </a:extLst>
          </p:cNvPr>
          <p:cNvSpPr/>
          <p:nvPr/>
        </p:nvSpPr>
        <p:spPr>
          <a:xfrm>
            <a:off x="1417158" y="1673877"/>
            <a:ext cx="1391099" cy="1391099"/>
          </a:xfrm>
          <a:custGeom>
            <a:avLst/>
            <a:gdLst>
              <a:gd name="connsiteX0" fmla="*/ 606948 w 1369414"/>
              <a:gd name="connsiteY0" fmla="*/ 441261 h 1369414"/>
              <a:gd name="connsiteX1" fmla="*/ 406715 w 1369414"/>
              <a:gd name="connsiteY1" fmla="*/ 849736 h 1369414"/>
              <a:gd name="connsiteX2" fmla="*/ 606948 w 1369414"/>
              <a:gd name="connsiteY2" fmla="*/ 1049969 h 1369414"/>
              <a:gd name="connsiteX3" fmla="*/ 807181 w 1369414"/>
              <a:gd name="connsiteY3" fmla="*/ 849736 h 1369414"/>
              <a:gd name="connsiteX4" fmla="*/ 606948 w 1369414"/>
              <a:gd name="connsiteY4" fmla="*/ 441261 h 1369414"/>
              <a:gd name="connsiteX5" fmla="*/ 956974 w 1369414"/>
              <a:gd name="connsiteY5" fmla="*/ 307656 h 1369414"/>
              <a:gd name="connsiteX6" fmla="*/ 827323 w 1369414"/>
              <a:gd name="connsiteY6" fmla="*/ 572143 h 1369414"/>
              <a:gd name="connsiteX7" fmla="*/ 956974 w 1369414"/>
              <a:gd name="connsiteY7" fmla="*/ 701794 h 1369414"/>
              <a:gd name="connsiteX8" fmla="*/ 1086624 w 1369414"/>
              <a:gd name="connsiteY8" fmla="*/ 572143 h 1369414"/>
              <a:gd name="connsiteX9" fmla="*/ 956974 w 1369414"/>
              <a:gd name="connsiteY9" fmla="*/ 307656 h 1369414"/>
              <a:gd name="connsiteX10" fmla="*/ 684707 w 1369414"/>
              <a:gd name="connsiteY10" fmla="*/ 0 h 1369414"/>
              <a:gd name="connsiteX11" fmla="*/ 1369414 w 1369414"/>
              <a:gd name="connsiteY11" fmla="*/ 684707 h 1369414"/>
              <a:gd name="connsiteX12" fmla="*/ 684707 w 1369414"/>
              <a:gd name="connsiteY12" fmla="*/ 1369414 h 1369414"/>
              <a:gd name="connsiteX13" fmla="*/ 0 w 1369414"/>
              <a:gd name="connsiteY13" fmla="*/ 684707 h 1369414"/>
              <a:gd name="connsiteX14" fmla="*/ 684707 w 1369414"/>
              <a:gd name="connsiteY14" fmla="*/ 0 h 13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9414" h="1369414">
                <a:moveTo>
                  <a:pt x="606948" y="441261"/>
                </a:moveTo>
                <a:cubicBezTo>
                  <a:pt x="606948" y="441261"/>
                  <a:pt x="406715" y="723189"/>
                  <a:pt x="406715" y="849736"/>
                </a:cubicBezTo>
                <a:cubicBezTo>
                  <a:pt x="406715" y="960264"/>
                  <a:pt x="496419" y="1049969"/>
                  <a:pt x="606948" y="1049969"/>
                </a:cubicBezTo>
                <a:cubicBezTo>
                  <a:pt x="717477" y="1049969"/>
                  <a:pt x="807181" y="960264"/>
                  <a:pt x="807181" y="849736"/>
                </a:cubicBezTo>
                <a:cubicBezTo>
                  <a:pt x="807181" y="722388"/>
                  <a:pt x="606948" y="441261"/>
                  <a:pt x="606948" y="441261"/>
                </a:cubicBezTo>
                <a:close/>
                <a:moveTo>
                  <a:pt x="956974" y="307656"/>
                </a:moveTo>
                <a:cubicBezTo>
                  <a:pt x="956974" y="307656"/>
                  <a:pt x="827323" y="490204"/>
                  <a:pt x="827323" y="572143"/>
                </a:cubicBezTo>
                <a:cubicBezTo>
                  <a:pt x="827323" y="643710"/>
                  <a:pt x="885406" y="701794"/>
                  <a:pt x="956974" y="701794"/>
                </a:cubicBezTo>
                <a:cubicBezTo>
                  <a:pt x="1028541" y="701794"/>
                  <a:pt x="1086624" y="643710"/>
                  <a:pt x="1086624" y="572143"/>
                </a:cubicBezTo>
                <a:cubicBezTo>
                  <a:pt x="1086624" y="489685"/>
                  <a:pt x="956974" y="307656"/>
                  <a:pt x="956974" y="307656"/>
                </a:cubicBezTo>
                <a:close/>
                <a:moveTo>
                  <a:pt x="684707" y="0"/>
                </a:moveTo>
                <a:cubicBezTo>
                  <a:pt x="1062860" y="0"/>
                  <a:pt x="1369414" y="306554"/>
                  <a:pt x="1369414" y="684707"/>
                </a:cubicBezTo>
                <a:cubicBezTo>
                  <a:pt x="1369414" y="1062860"/>
                  <a:pt x="1062860" y="1369414"/>
                  <a:pt x="684707" y="1369414"/>
                </a:cubicBezTo>
                <a:cubicBezTo>
                  <a:pt x="306554" y="1369414"/>
                  <a:pt x="0" y="1062860"/>
                  <a:pt x="0" y="684707"/>
                </a:cubicBezTo>
                <a:cubicBezTo>
                  <a:pt x="0" y="306554"/>
                  <a:pt x="306554" y="0"/>
                  <a:pt x="684707" y="0"/>
                </a:cubicBezTo>
                <a:close/>
              </a:path>
            </a:pathLst>
          </a:custGeom>
          <a:solidFill>
            <a:schemeClr val="tx1"/>
          </a:solidFill>
          <a:ln w="7938"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F022BE09-CC02-499C-BE8E-2EDE4A94EBE9}"/>
              </a:ext>
            </a:extLst>
          </p:cNvPr>
          <p:cNvSpPr txBox="1"/>
          <p:nvPr/>
        </p:nvSpPr>
        <p:spPr>
          <a:xfrm>
            <a:off x="1027354" y="3053675"/>
            <a:ext cx="2170706" cy="369332"/>
          </a:xfrm>
          <a:prstGeom prst="rect">
            <a:avLst/>
          </a:prstGeom>
          <a:noFill/>
        </p:spPr>
        <p:txBody>
          <a:bodyPr wrap="square" rtlCol="0">
            <a:spAutoFit/>
          </a:bodyPr>
          <a:lstStyle/>
          <a:p>
            <a:pPr algn="ctr"/>
            <a:r>
              <a:rPr lang="en-US" dirty="0">
                <a:solidFill>
                  <a:schemeClr val="accent5"/>
                </a:solidFill>
                <a:latin typeface="Calibri" panose="020F0502020204030204" pitchFamily="34" charset="0"/>
              </a:rPr>
              <a:t>Urethral discharge</a:t>
            </a:r>
          </a:p>
        </p:txBody>
      </p:sp>
      <p:sp>
        <p:nvSpPr>
          <p:cNvPr id="16" name="Freeform: Shape 15" descr="Toilet icon">
            <a:extLst>
              <a:ext uri="{FF2B5EF4-FFF2-40B4-BE49-F238E27FC236}">
                <a16:creationId xmlns:a16="http://schemas.microsoft.com/office/drawing/2014/main" id="{69478927-FFC2-4B87-B065-5A696B2F25B3}"/>
              </a:ext>
            </a:extLst>
          </p:cNvPr>
          <p:cNvSpPr/>
          <p:nvPr/>
        </p:nvSpPr>
        <p:spPr>
          <a:xfrm>
            <a:off x="3762150" y="1673878"/>
            <a:ext cx="1391099" cy="1391099"/>
          </a:xfrm>
          <a:custGeom>
            <a:avLst/>
            <a:gdLst>
              <a:gd name="connsiteX0" fmla="*/ 507086 w 1369414"/>
              <a:gd name="connsiteY0" fmla="*/ 756952 h 1369414"/>
              <a:gd name="connsiteX1" fmla="*/ 611861 w 1369414"/>
              <a:gd name="connsiteY1" fmla="*/ 909923 h 1369414"/>
              <a:gd name="connsiteX2" fmla="*/ 611861 w 1369414"/>
              <a:gd name="connsiteY2" fmla="*/ 1080802 h 1369414"/>
              <a:gd name="connsiteX3" fmla="*/ 783311 w 1369414"/>
              <a:gd name="connsiteY3" fmla="*/ 1080802 h 1369414"/>
              <a:gd name="connsiteX4" fmla="*/ 783311 w 1369414"/>
              <a:gd name="connsiteY4" fmla="*/ 909923 h 1369414"/>
              <a:gd name="connsiteX5" fmla="*/ 888086 w 1369414"/>
              <a:gd name="connsiteY5" fmla="*/ 756952 h 1369414"/>
              <a:gd name="connsiteX6" fmla="*/ 697586 w 1369414"/>
              <a:gd name="connsiteY6" fmla="*/ 337852 h 1369414"/>
              <a:gd name="connsiteX7" fmla="*/ 573761 w 1369414"/>
              <a:gd name="connsiteY7" fmla="*/ 528352 h 1369414"/>
              <a:gd name="connsiteX8" fmla="*/ 623577 w 1369414"/>
              <a:gd name="connsiteY8" fmla="*/ 680752 h 1369414"/>
              <a:gd name="connsiteX9" fmla="*/ 576904 w 1369414"/>
              <a:gd name="connsiteY9" fmla="*/ 680752 h 1369414"/>
              <a:gd name="connsiteX10" fmla="*/ 535661 w 1369414"/>
              <a:gd name="connsiteY10" fmla="*/ 528352 h 1369414"/>
              <a:gd name="connsiteX11" fmla="*/ 590620 w 1369414"/>
              <a:gd name="connsiteY11" fmla="*/ 356902 h 1369414"/>
              <a:gd name="connsiteX12" fmla="*/ 478511 w 1369414"/>
              <a:gd name="connsiteY12" fmla="*/ 356902 h 1369414"/>
              <a:gd name="connsiteX13" fmla="*/ 459461 w 1369414"/>
              <a:gd name="connsiteY13" fmla="*/ 375952 h 1369414"/>
              <a:gd name="connsiteX14" fmla="*/ 459461 w 1369414"/>
              <a:gd name="connsiteY14" fmla="*/ 395002 h 1369414"/>
              <a:gd name="connsiteX15" fmla="*/ 478511 w 1369414"/>
              <a:gd name="connsiteY15" fmla="*/ 414052 h 1369414"/>
              <a:gd name="connsiteX16" fmla="*/ 488893 w 1369414"/>
              <a:gd name="connsiteY16" fmla="*/ 414052 h 1369414"/>
              <a:gd name="connsiteX17" fmla="*/ 507086 w 1369414"/>
              <a:gd name="connsiteY17" fmla="*/ 614077 h 1369414"/>
              <a:gd name="connsiteX18" fmla="*/ 576904 w 1369414"/>
              <a:gd name="connsiteY18" fmla="*/ 680752 h 1369414"/>
              <a:gd name="connsiteX19" fmla="*/ 497561 w 1369414"/>
              <a:gd name="connsiteY19" fmla="*/ 680752 h 1369414"/>
              <a:gd name="connsiteX20" fmla="*/ 478511 w 1369414"/>
              <a:gd name="connsiteY20" fmla="*/ 699802 h 1369414"/>
              <a:gd name="connsiteX21" fmla="*/ 497561 w 1369414"/>
              <a:gd name="connsiteY21" fmla="*/ 718852 h 1369414"/>
              <a:gd name="connsiteX22" fmla="*/ 897611 w 1369414"/>
              <a:gd name="connsiteY22" fmla="*/ 718852 h 1369414"/>
              <a:gd name="connsiteX23" fmla="*/ 916661 w 1369414"/>
              <a:gd name="connsiteY23" fmla="*/ 699802 h 1369414"/>
              <a:gd name="connsiteX24" fmla="*/ 897611 w 1369414"/>
              <a:gd name="connsiteY24" fmla="*/ 680752 h 1369414"/>
              <a:gd name="connsiteX25" fmla="*/ 818267 w 1369414"/>
              <a:gd name="connsiteY25" fmla="*/ 680752 h 1369414"/>
              <a:gd name="connsiteX26" fmla="*/ 888085 w 1369414"/>
              <a:gd name="connsiteY26" fmla="*/ 614077 h 1369414"/>
              <a:gd name="connsiteX27" fmla="*/ 906278 w 1369414"/>
              <a:gd name="connsiteY27" fmla="*/ 414052 h 1369414"/>
              <a:gd name="connsiteX28" fmla="*/ 916660 w 1369414"/>
              <a:gd name="connsiteY28" fmla="*/ 414052 h 1369414"/>
              <a:gd name="connsiteX29" fmla="*/ 935710 w 1369414"/>
              <a:gd name="connsiteY29" fmla="*/ 395002 h 1369414"/>
              <a:gd name="connsiteX30" fmla="*/ 935710 w 1369414"/>
              <a:gd name="connsiteY30" fmla="*/ 375952 h 1369414"/>
              <a:gd name="connsiteX31" fmla="*/ 916660 w 1369414"/>
              <a:gd name="connsiteY31" fmla="*/ 356902 h 1369414"/>
              <a:gd name="connsiteX32" fmla="*/ 804551 w 1369414"/>
              <a:gd name="connsiteY32" fmla="*/ 356902 h 1369414"/>
              <a:gd name="connsiteX33" fmla="*/ 859510 w 1369414"/>
              <a:gd name="connsiteY33" fmla="*/ 528352 h 1369414"/>
              <a:gd name="connsiteX34" fmla="*/ 818267 w 1369414"/>
              <a:gd name="connsiteY34" fmla="*/ 680752 h 1369414"/>
              <a:gd name="connsiteX35" fmla="*/ 771595 w 1369414"/>
              <a:gd name="connsiteY35" fmla="*/ 680752 h 1369414"/>
              <a:gd name="connsiteX36" fmla="*/ 821411 w 1369414"/>
              <a:gd name="connsiteY36" fmla="*/ 528352 h 1369414"/>
              <a:gd name="connsiteX37" fmla="*/ 697586 w 1369414"/>
              <a:gd name="connsiteY37" fmla="*/ 337852 h 1369414"/>
              <a:gd name="connsiteX38" fmla="*/ 684707 w 1369414"/>
              <a:gd name="connsiteY38" fmla="*/ 0 h 1369414"/>
              <a:gd name="connsiteX39" fmla="*/ 1369414 w 1369414"/>
              <a:gd name="connsiteY39" fmla="*/ 684707 h 1369414"/>
              <a:gd name="connsiteX40" fmla="*/ 684707 w 1369414"/>
              <a:gd name="connsiteY40" fmla="*/ 1369414 h 1369414"/>
              <a:gd name="connsiteX41" fmla="*/ 0 w 1369414"/>
              <a:gd name="connsiteY41" fmla="*/ 684707 h 1369414"/>
              <a:gd name="connsiteX42" fmla="*/ 684707 w 1369414"/>
              <a:gd name="connsiteY42" fmla="*/ 0 h 13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9414" h="1369414">
                <a:moveTo>
                  <a:pt x="507086" y="756952"/>
                </a:moveTo>
                <a:cubicBezTo>
                  <a:pt x="507086" y="823627"/>
                  <a:pt x="549758" y="881634"/>
                  <a:pt x="611861" y="909923"/>
                </a:cubicBezTo>
                <a:lnTo>
                  <a:pt x="611861" y="1080802"/>
                </a:lnTo>
                <a:lnTo>
                  <a:pt x="783311" y="1080802"/>
                </a:lnTo>
                <a:lnTo>
                  <a:pt x="783311" y="909923"/>
                </a:lnTo>
                <a:cubicBezTo>
                  <a:pt x="845414" y="881634"/>
                  <a:pt x="888086" y="823627"/>
                  <a:pt x="888086" y="756952"/>
                </a:cubicBezTo>
                <a:close/>
                <a:moveTo>
                  <a:pt x="697586" y="337852"/>
                </a:moveTo>
                <a:cubicBezTo>
                  <a:pt x="629292" y="337852"/>
                  <a:pt x="573761" y="423577"/>
                  <a:pt x="573761" y="528352"/>
                </a:cubicBezTo>
                <a:cubicBezTo>
                  <a:pt x="573761" y="590741"/>
                  <a:pt x="593383" y="645986"/>
                  <a:pt x="623577" y="680752"/>
                </a:cubicBezTo>
                <a:lnTo>
                  <a:pt x="576904" y="680752"/>
                </a:lnTo>
                <a:cubicBezTo>
                  <a:pt x="549117" y="634833"/>
                  <a:pt x="534824" y="582017"/>
                  <a:pt x="535661" y="528352"/>
                </a:cubicBezTo>
                <a:cubicBezTo>
                  <a:pt x="535661" y="460153"/>
                  <a:pt x="556997" y="398812"/>
                  <a:pt x="590620" y="356902"/>
                </a:cubicBezTo>
                <a:lnTo>
                  <a:pt x="478511" y="356902"/>
                </a:lnTo>
                <a:cubicBezTo>
                  <a:pt x="467990" y="356902"/>
                  <a:pt x="459461" y="365431"/>
                  <a:pt x="459461" y="375952"/>
                </a:cubicBezTo>
                <a:lnTo>
                  <a:pt x="459461" y="395002"/>
                </a:lnTo>
                <a:cubicBezTo>
                  <a:pt x="459461" y="405523"/>
                  <a:pt x="467990" y="414052"/>
                  <a:pt x="478511" y="414052"/>
                </a:cubicBezTo>
                <a:lnTo>
                  <a:pt x="488893" y="414052"/>
                </a:lnTo>
                <a:lnTo>
                  <a:pt x="507086" y="614077"/>
                </a:lnTo>
                <a:cubicBezTo>
                  <a:pt x="510610" y="641414"/>
                  <a:pt x="525088" y="677704"/>
                  <a:pt x="576904" y="680752"/>
                </a:cubicBezTo>
                <a:lnTo>
                  <a:pt x="497561" y="680752"/>
                </a:lnTo>
                <a:cubicBezTo>
                  <a:pt x="487040" y="680752"/>
                  <a:pt x="478511" y="689281"/>
                  <a:pt x="478511" y="699802"/>
                </a:cubicBezTo>
                <a:cubicBezTo>
                  <a:pt x="478511" y="710323"/>
                  <a:pt x="487040" y="718852"/>
                  <a:pt x="497561" y="718852"/>
                </a:cubicBezTo>
                <a:lnTo>
                  <a:pt x="897611" y="718852"/>
                </a:lnTo>
                <a:cubicBezTo>
                  <a:pt x="908132" y="718852"/>
                  <a:pt x="916661" y="710323"/>
                  <a:pt x="916661" y="699802"/>
                </a:cubicBezTo>
                <a:cubicBezTo>
                  <a:pt x="916661" y="689281"/>
                  <a:pt x="908132" y="680752"/>
                  <a:pt x="897611" y="680752"/>
                </a:cubicBezTo>
                <a:lnTo>
                  <a:pt x="818267" y="680752"/>
                </a:lnTo>
                <a:cubicBezTo>
                  <a:pt x="870083" y="677990"/>
                  <a:pt x="884942" y="641700"/>
                  <a:pt x="888085" y="614077"/>
                </a:cubicBezTo>
                <a:lnTo>
                  <a:pt x="906278" y="414052"/>
                </a:lnTo>
                <a:lnTo>
                  <a:pt x="916660" y="414052"/>
                </a:lnTo>
                <a:cubicBezTo>
                  <a:pt x="927182" y="414052"/>
                  <a:pt x="935710" y="405523"/>
                  <a:pt x="935710" y="395002"/>
                </a:cubicBezTo>
                <a:lnTo>
                  <a:pt x="935710" y="375952"/>
                </a:lnTo>
                <a:cubicBezTo>
                  <a:pt x="935710" y="365431"/>
                  <a:pt x="927182" y="356902"/>
                  <a:pt x="916660" y="356902"/>
                </a:cubicBezTo>
                <a:lnTo>
                  <a:pt x="804551" y="356902"/>
                </a:lnTo>
                <a:cubicBezTo>
                  <a:pt x="838174" y="398812"/>
                  <a:pt x="859510" y="460153"/>
                  <a:pt x="859510" y="528352"/>
                </a:cubicBezTo>
                <a:cubicBezTo>
                  <a:pt x="860347" y="582017"/>
                  <a:pt x="846054" y="634833"/>
                  <a:pt x="818267" y="680752"/>
                </a:cubicBezTo>
                <a:lnTo>
                  <a:pt x="771595" y="680752"/>
                </a:lnTo>
                <a:cubicBezTo>
                  <a:pt x="801790" y="645986"/>
                  <a:pt x="821411" y="590741"/>
                  <a:pt x="821411" y="528352"/>
                </a:cubicBezTo>
                <a:cubicBezTo>
                  <a:pt x="821411" y="423577"/>
                  <a:pt x="765880" y="337852"/>
                  <a:pt x="697586" y="337852"/>
                </a:cubicBezTo>
                <a:close/>
                <a:moveTo>
                  <a:pt x="684707" y="0"/>
                </a:moveTo>
                <a:cubicBezTo>
                  <a:pt x="1062860" y="0"/>
                  <a:pt x="1369414" y="306554"/>
                  <a:pt x="1369414" y="684707"/>
                </a:cubicBezTo>
                <a:cubicBezTo>
                  <a:pt x="1369414" y="1062860"/>
                  <a:pt x="1062860" y="1369414"/>
                  <a:pt x="684707" y="1369414"/>
                </a:cubicBezTo>
                <a:cubicBezTo>
                  <a:pt x="306554" y="1369414"/>
                  <a:pt x="0" y="1062860"/>
                  <a:pt x="0" y="684707"/>
                </a:cubicBezTo>
                <a:cubicBezTo>
                  <a:pt x="0" y="306554"/>
                  <a:pt x="306554" y="0"/>
                  <a:pt x="684707" y="0"/>
                </a:cubicBezTo>
                <a:close/>
              </a:path>
            </a:pathLst>
          </a:custGeom>
          <a:solidFill>
            <a:schemeClr val="accent2"/>
          </a:solidFill>
          <a:ln w="9525"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8EC70873-D6F0-4CF7-A58D-3B36005927FA}"/>
              </a:ext>
            </a:extLst>
          </p:cNvPr>
          <p:cNvSpPr txBox="1"/>
          <p:nvPr/>
        </p:nvSpPr>
        <p:spPr>
          <a:xfrm>
            <a:off x="3396617" y="3064976"/>
            <a:ext cx="2170706" cy="369332"/>
          </a:xfrm>
          <a:prstGeom prst="rect">
            <a:avLst/>
          </a:prstGeom>
          <a:noFill/>
        </p:spPr>
        <p:txBody>
          <a:bodyPr wrap="square" rtlCol="0">
            <a:spAutoFit/>
          </a:bodyPr>
          <a:lstStyle/>
          <a:p>
            <a:pPr algn="ctr"/>
            <a:r>
              <a:rPr lang="en-US" dirty="0">
                <a:solidFill>
                  <a:schemeClr val="accent5"/>
                </a:solidFill>
                <a:latin typeface="Calibri" panose="020F0502020204030204" pitchFamily="34" charset="0"/>
              </a:rPr>
              <a:t>Painful urination</a:t>
            </a:r>
          </a:p>
        </p:txBody>
      </p:sp>
      <p:sp>
        <p:nvSpPr>
          <p:cNvPr id="27" name="Freeform: Shape 26" descr="Calendar icon">
            <a:extLst>
              <a:ext uri="{FF2B5EF4-FFF2-40B4-BE49-F238E27FC236}">
                <a16:creationId xmlns:a16="http://schemas.microsoft.com/office/drawing/2014/main" id="{F85C5F37-2479-4D0A-93ED-24AB13A2EBAC}"/>
              </a:ext>
            </a:extLst>
          </p:cNvPr>
          <p:cNvSpPr/>
          <p:nvPr/>
        </p:nvSpPr>
        <p:spPr>
          <a:xfrm>
            <a:off x="6107142" y="1670602"/>
            <a:ext cx="1391100" cy="1391100"/>
          </a:xfrm>
          <a:custGeom>
            <a:avLst/>
            <a:gdLst>
              <a:gd name="connsiteX0" fmla="*/ 428849 w 1391100"/>
              <a:gd name="connsiteY0" fmla="*/ 654225 h 1391100"/>
              <a:gd name="connsiteX1" fmla="*/ 962249 w 1391100"/>
              <a:gd name="connsiteY1" fmla="*/ 654225 h 1391100"/>
              <a:gd name="connsiteX2" fmla="*/ 962249 w 1391100"/>
              <a:gd name="connsiteY2" fmla="*/ 959025 h 1391100"/>
              <a:gd name="connsiteX3" fmla="*/ 428849 w 1391100"/>
              <a:gd name="connsiteY3" fmla="*/ 959025 h 1391100"/>
              <a:gd name="connsiteX4" fmla="*/ 371699 w 1391100"/>
              <a:gd name="connsiteY4" fmla="*/ 597075 h 1391100"/>
              <a:gd name="connsiteX5" fmla="*/ 371699 w 1391100"/>
              <a:gd name="connsiteY5" fmla="*/ 1016175 h 1391100"/>
              <a:gd name="connsiteX6" fmla="*/ 1019399 w 1391100"/>
              <a:gd name="connsiteY6" fmla="*/ 1016175 h 1391100"/>
              <a:gd name="connsiteX7" fmla="*/ 1019399 w 1391100"/>
              <a:gd name="connsiteY7" fmla="*/ 597075 h 1391100"/>
              <a:gd name="connsiteX8" fmla="*/ 371699 w 1391100"/>
              <a:gd name="connsiteY8" fmla="*/ 425625 h 1391100"/>
              <a:gd name="connsiteX9" fmla="*/ 371699 w 1391100"/>
              <a:gd name="connsiteY9" fmla="*/ 558975 h 1391100"/>
              <a:gd name="connsiteX10" fmla="*/ 1019399 w 1391100"/>
              <a:gd name="connsiteY10" fmla="*/ 558975 h 1391100"/>
              <a:gd name="connsiteX11" fmla="*/ 1019399 w 1391100"/>
              <a:gd name="connsiteY11" fmla="*/ 425625 h 1391100"/>
              <a:gd name="connsiteX12" fmla="*/ 943199 w 1391100"/>
              <a:gd name="connsiteY12" fmla="*/ 425625 h 1391100"/>
              <a:gd name="connsiteX13" fmla="*/ 943199 w 1391100"/>
              <a:gd name="connsiteY13" fmla="*/ 454200 h 1391100"/>
              <a:gd name="connsiteX14" fmla="*/ 876524 w 1391100"/>
              <a:gd name="connsiteY14" fmla="*/ 520875 h 1391100"/>
              <a:gd name="connsiteX15" fmla="*/ 809849 w 1391100"/>
              <a:gd name="connsiteY15" fmla="*/ 454200 h 1391100"/>
              <a:gd name="connsiteX16" fmla="*/ 809849 w 1391100"/>
              <a:gd name="connsiteY16" fmla="*/ 425625 h 1391100"/>
              <a:gd name="connsiteX17" fmla="*/ 581249 w 1391100"/>
              <a:gd name="connsiteY17" fmla="*/ 425625 h 1391100"/>
              <a:gd name="connsiteX18" fmla="*/ 581249 w 1391100"/>
              <a:gd name="connsiteY18" fmla="*/ 454200 h 1391100"/>
              <a:gd name="connsiteX19" fmla="*/ 514574 w 1391100"/>
              <a:gd name="connsiteY19" fmla="*/ 520875 h 1391100"/>
              <a:gd name="connsiteX20" fmla="*/ 447899 w 1391100"/>
              <a:gd name="connsiteY20" fmla="*/ 454200 h 1391100"/>
              <a:gd name="connsiteX21" fmla="*/ 447899 w 1391100"/>
              <a:gd name="connsiteY21" fmla="*/ 425625 h 1391100"/>
              <a:gd name="connsiteX22" fmla="*/ 876524 w 1391100"/>
              <a:gd name="connsiteY22" fmla="*/ 368475 h 1391100"/>
              <a:gd name="connsiteX23" fmla="*/ 847949 w 1391100"/>
              <a:gd name="connsiteY23" fmla="*/ 397050 h 1391100"/>
              <a:gd name="connsiteX24" fmla="*/ 847949 w 1391100"/>
              <a:gd name="connsiteY24" fmla="*/ 454200 h 1391100"/>
              <a:gd name="connsiteX25" fmla="*/ 876524 w 1391100"/>
              <a:gd name="connsiteY25" fmla="*/ 482775 h 1391100"/>
              <a:gd name="connsiteX26" fmla="*/ 905099 w 1391100"/>
              <a:gd name="connsiteY26" fmla="*/ 454200 h 1391100"/>
              <a:gd name="connsiteX27" fmla="*/ 905099 w 1391100"/>
              <a:gd name="connsiteY27" fmla="*/ 397050 h 1391100"/>
              <a:gd name="connsiteX28" fmla="*/ 876524 w 1391100"/>
              <a:gd name="connsiteY28" fmla="*/ 368475 h 1391100"/>
              <a:gd name="connsiteX29" fmla="*/ 514574 w 1391100"/>
              <a:gd name="connsiteY29" fmla="*/ 368475 h 1391100"/>
              <a:gd name="connsiteX30" fmla="*/ 485999 w 1391100"/>
              <a:gd name="connsiteY30" fmla="*/ 397050 h 1391100"/>
              <a:gd name="connsiteX31" fmla="*/ 485999 w 1391100"/>
              <a:gd name="connsiteY31" fmla="*/ 454200 h 1391100"/>
              <a:gd name="connsiteX32" fmla="*/ 514574 w 1391100"/>
              <a:gd name="connsiteY32" fmla="*/ 482775 h 1391100"/>
              <a:gd name="connsiteX33" fmla="*/ 543149 w 1391100"/>
              <a:gd name="connsiteY33" fmla="*/ 454200 h 1391100"/>
              <a:gd name="connsiteX34" fmla="*/ 543149 w 1391100"/>
              <a:gd name="connsiteY34" fmla="*/ 397050 h 1391100"/>
              <a:gd name="connsiteX35" fmla="*/ 514574 w 1391100"/>
              <a:gd name="connsiteY35" fmla="*/ 368475 h 1391100"/>
              <a:gd name="connsiteX36" fmla="*/ 695550 w 1391100"/>
              <a:gd name="connsiteY36" fmla="*/ 0 h 1391100"/>
              <a:gd name="connsiteX37" fmla="*/ 1391100 w 1391100"/>
              <a:gd name="connsiteY37" fmla="*/ 695550 h 1391100"/>
              <a:gd name="connsiteX38" fmla="*/ 695550 w 1391100"/>
              <a:gd name="connsiteY38" fmla="*/ 1391100 h 1391100"/>
              <a:gd name="connsiteX39" fmla="*/ 0 w 1391100"/>
              <a:gd name="connsiteY39" fmla="*/ 695550 h 1391100"/>
              <a:gd name="connsiteX40" fmla="*/ 695550 w 1391100"/>
              <a:gd name="connsiteY40" fmla="*/ 0 h 13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100" h="1391100">
                <a:moveTo>
                  <a:pt x="428849" y="654225"/>
                </a:moveTo>
                <a:lnTo>
                  <a:pt x="962249" y="654225"/>
                </a:lnTo>
                <a:lnTo>
                  <a:pt x="962249" y="959025"/>
                </a:lnTo>
                <a:lnTo>
                  <a:pt x="428849" y="959025"/>
                </a:lnTo>
                <a:close/>
                <a:moveTo>
                  <a:pt x="371699" y="597075"/>
                </a:moveTo>
                <a:lnTo>
                  <a:pt x="371699" y="1016175"/>
                </a:lnTo>
                <a:lnTo>
                  <a:pt x="1019399" y="1016175"/>
                </a:lnTo>
                <a:lnTo>
                  <a:pt x="1019399" y="597075"/>
                </a:lnTo>
                <a:close/>
                <a:moveTo>
                  <a:pt x="371699" y="425625"/>
                </a:moveTo>
                <a:lnTo>
                  <a:pt x="371699" y="558975"/>
                </a:lnTo>
                <a:lnTo>
                  <a:pt x="1019399" y="558975"/>
                </a:lnTo>
                <a:lnTo>
                  <a:pt x="1019399" y="425625"/>
                </a:lnTo>
                <a:lnTo>
                  <a:pt x="943199" y="425625"/>
                </a:lnTo>
                <a:lnTo>
                  <a:pt x="943199" y="454200"/>
                </a:lnTo>
                <a:cubicBezTo>
                  <a:pt x="943199" y="491348"/>
                  <a:pt x="913672" y="520875"/>
                  <a:pt x="876524" y="520875"/>
                </a:cubicBezTo>
                <a:cubicBezTo>
                  <a:pt x="839377" y="520875"/>
                  <a:pt x="809849" y="491348"/>
                  <a:pt x="809849" y="454200"/>
                </a:cubicBezTo>
                <a:lnTo>
                  <a:pt x="809849" y="425625"/>
                </a:lnTo>
                <a:lnTo>
                  <a:pt x="581249" y="425625"/>
                </a:lnTo>
                <a:lnTo>
                  <a:pt x="581249" y="454200"/>
                </a:lnTo>
                <a:cubicBezTo>
                  <a:pt x="581249" y="491348"/>
                  <a:pt x="551722" y="520875"/>
                  <a:pt x="514574" y="520875"/>
                </a:cubicBezTo>
                <a:cubicBezTo>
                  <a:pt x="477427" y="520875"/>
                  <a:pt x="447899" y="491348"/>
                  <a:pt x="447899" y="454200"/>
                </a:cubicBezTo>
                <a:lnTo>
                  <a:pt x="447899" y="425625"/>
                </a:lnTo>
                <a:close/>
                <a:moveTo>
                  <a:pt x="876524" y="368475"/>
                </a:moveTo>
                <a:cubicBezTo>
                  <a:pt x="860332" y="368475"/>
                  <a:pt x="847949" y="380858"/>
                  <a:pt x="847949" y="397050"/>
                </a:cubicBezTo>
                <a:lnTo>
                  <a:pt x="847949" y="454200"/>
                </a:lnTo>
                <a:cubicBezTo>
                  <a:pt x="847949" y="470393"/>
                  <a:pt x="860332" y="482775"/>
                  <a:pt x="876524" y="482775"/>
                </a:cubicBezTo>
                <a:cubicBezTo>
                  <a:pt x="892716" y="482775"/>
                  <a:pt x="905099" y="470393"/>
                  <a:pt x="905099" y="454200"/>
                </a:cubicBezTo>
                <a:lnTo>
                  <a:pt x="905099" y="397050"/>
                </a:lnTo>
                <a:cubicBezTo>
                  <a:pt x="905099" y="380858"/>
                  <a:pt x="892716" y="368475"/>
                  <a:pt x="876524" y="368475"/>
                </a:cubicBezTo>
                <a:close/>
                <a:moveTo>
                  <a:pt x="514574" y="368475"/>
                </a:moveTo>
                <a:cubicBezTo>
                  <a:pt x="498381" y="368475"/>
                  <a:pt x="485999" y="380858"/>
                  <a:pt x="485999" y="397050"/>
                </a:cubicBezTo>
                <a:lnTo>
                  <a:pt x="485999" y="454200"/>
                </a:lnTo>
                <a:cubicBezTo>
                  <a:pt x="485999" y="470393"/>
                  <a:pt x="498381" y="482775"/>
                  <a:pt x="514574" y="482775"/>
                </a:cubicBezTo>
                <a:cubicBezTo>
                  <a:pt x="530767" y="482775"/>
                  <a:pt x="543149" y="470393"/>
                  <a:pt x="543149" y="454200"/>
                </a:cubicBezTo>
                <a:lnTo>
                  <a:pt x="543149" y="397050"/>
                </a:lnTo>
                <a:cubicBezTo>
                  <a:pt x="543149" y="380858"/>
                  <a:pt x="530767" y="368475"/>
                  <a:pt x="514574" y="368475"/>
                </a:cubicBezTo>
                <a:close/>
                <a:moveTo>
                  <a:pt x="695550" y="0"/>
                </a:moveTo>
                <a:cubicBezTo>
                  <a:pt x="1079692" y="0"/>
                  <a:pt x="1391100" y="311408"/>
                  <a:pt x="1391100" y="695550"/>
                </a:cubicBezTo>
                <a:cubicBezTo>
                  <a:pt x="1391100" y="1079692"/>
                  <a:pt x="1079692" y="1391100"/>
                  <a:pt x="695550" y="1391100"/>
                </a:cubicBezTo>
                <a:cubicBezTo>
                  <a:pt x="311408" y="1391100"/>
                  <a:pt x="0" y="1079692"/>
                  <a:pt x="0" y="695550"/>
                </a:cubicBezTo>
                <a:cubicBezTo>
                  <a:pt x="0" y="311408"/>
                  <a:pt x="311408" y="0"/>
                  <a:pt x="695550" y="0"/>
                </a:cubicBezTo>
                <a:close/>
              </a:path>
            </a:pathLst>
          </a:custGeom>
          <a:solidFill>
            <a:schemeClr val="accent1"/>
          </a:solidFill>
          <a:ln w="9525"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8EC70873-D6F0-4CF7-A58D-3B36005927FA}"/>
              </a:ext>
            </a:extLst>
          </p:cNvPr>
          <p:cNvSpPr txBox="1"/>
          <p:nvPr/>
        </p:nvSpPr>
        <p:spPr>
          <a:xfrm>
            <a:off x="5161632" y="3027093"/>
            <a:ext cx="3275638" cy="923330"/>
          </a:xfrm>
          <a:prstGeom prst="rect">
            <a:avLst/>
          </a:prstGeom>
          <a:noFill/>
        </p:spPr>
        <p:txBody>
          <a:bodyPr wrap="square" rtlCol="0">
            <a:spAutoFit/>
          </a:bodyPr>
          <a:lstStyle/>
          <a:p>
            <a:pPr algn="ctr"/>
            <a:r>
              <a:rPr lang="en-US" dirty="0">
                <a:solidFill>
                  <a:schemeClr val="accent5"/>
                </a:solidFill>
                <a:latin typeface="Calibri" panose="020F0502020204030204" pitchFamily="34" charset="0"/>
              </a:rPr>
              <a:t>Incubation period: </a:t>
            </a:r>
          </a:p>
          <a:p>
            <a:pPr algn="ctr"/>
            <a:r>
              <a:rPr lang="en-US" dirty="0">
                <a:solidFill>
                  <a:schemeClr val="accent5"/>
                </a:solidFill>
                <a:latin typeface="Calibri" panose="020F0502020204030204" pitchFamily="34" charset="0"/>
              </a:rPr>
              <a:t>1-14 days </a:t>
            </a:r>
            <a:br>
              <a:rPr lang="en-US" dirty="0">
                <a:solidFill>
                  <a:schemeClr val="accent5"/>
                </a:solidFill>
                <a:latin typeface="Calibri" panose="020F0502020204030204" pitchFamily="34" charset="0"/>
              </a:rPr>
            </a:br>
            <a:r>
              <a:rPr lang="en-US" dirty="0">
                <a:solidFill>
                  <a:schemeClr val="accent5"/>
                </a:solidFill>
                <a:latin typeface="Calibri" panose="020F0502020204030204" pitchFamily="34" charset="0"/>
              </a:rPr>
              <a:t>(usually 2-5 days)</a:t>
            </a:r>
          </a:p>
        </p:txBody>
      </p:sp>
      <p:sp>
        <p:nvSpPr>
          <p:cNvPr id="17" name="Text Placeholder 2">
            <a:extLst>
              <a:ext uri="{FF2B5EF4-FFF2-40B4-BE49-F238E27FC236}">
                <a16:creationId xmlns:a16="http://schemas.microsoft.com/office/drawing/2014/main" id="{04B811DF-70CC-4FEE-B642-E806619ECBE3}"/>
              </a:ext>
            </a:extLst>
          </p:cNvPr>
          <p:cNvSpPr txBox="1">
            <a:spLocks/>
          </p:cNvSpPr>
          <p:nvPr/>
        </p:nvSpPr>
        <p:spPr bwMode="auto">
          <a:xfrm>
            <a:off x="446057" y="3518040"/>
            <a:ext cx="8229600" cy="128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256169"/>
              </a:buClr>
              <a:buFont typeface="Wingdings" panose="05000000000000000000" pitchFamily="2" charset="2"/>
              <a:buChar char="§"/>
              <a:defRPr sz="2400" b="1" kern="1200">
                <a:solidFill>
                  <a:schemeClr val="accent4">
                    <a:lumMod val="50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accent5"/>
                </a:solidFill>
              </a:rPr>
              <a:t>Often asymptomatic </a:t>
            </a:r>
          </a:p>
          <a:p>
            <a:pPr lvl="1"/>
            <a:r>
              <a:rPr lang="en-US" dirty="0">
                <a:solidFill>
                  <a:schemeClr val="accent5"/>
                </a:solidFill>
              </a:rPr>
              <a:t>Pharynx (throat)</a:t>
            </a:r>
          </a:p>
          <a:p>
            <a:pPr lvl="1"/>
            <a:r>
              <a:rPr lang="en-US" dirty="0">
                <a:solidFill>
                  <a:schemeClr val="accent5"/>
                </a:solidFill>
              </a:rPr>
              <a:t>Rectum</a:t>
            </a:r>
          </a:p>
        </p:txBody>
      </p:sp>
      <p:sp>
        <p:nvSpPr>
          <p:cNvPr id="4" name="Slide Number Placeholder 3">
            <a:extLst>
              <a:ext uri="{FF2B5EF4-FFF2-40B4-BE49-F238E27FC236}">
                <a16:creationId xmlns:a16="http://schemas.microsoft.com/office/drawing/2014/main" id="{19247AEB-2A85-4C00-848C-B776C80E34F6}"/>
              </a:ext>
            </a:extLst>
          </p:cNvPr>
          <p:cNvSpPr>
            <a:spLocks noGrp="1"/>
          </p:cNvSpPr>
          <p:nvPr>
            <p:ph type="sldNum" sz="quarter" idx="11"/>
          </p:nvPr>
        </p:nvSpPr>
        <p:spPr/>
        <p:txBody>
          <a:bodyPr/>
          <a:lstStyle/>
          <a:p>
            <a:fld id="{AA293F89-5976-4576-BE4F-2CBE8D742B3B}" type="slidenum">
              <a:rPr lang="en-US" smtClean="0"/>
              <a:pPr/>
              <a:t>8</a:t>
            </a:fld>
            <a:endParaRPr lang="en-US" dirty="0"/>
          </a:p>
        </p:txBody>
      </p:sp>
    </p:spTree>
    <p:extLst>
      <p:ext uri="{BB962C8B-B14F-4D97-AF65-F5344CB8AC3E}">
        <p14:creationId xmlns:p14="http://schemas.microsoft.com/office/powerpoint/2010/main" val="299408532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870"/>
            <a:ext cx="8229600" cy="857250"/>
          </a:xfrm>
        </p:spPr>
        <p:txBody>
          <a:bodyPr/>
          <a:lstStyle/>
          <a:p>
            <a:r>
              <a:rPr lang="en-US" dirty="0"/>
              <a:t>There Are Several Options for Getting Specimens to a Laboratory for Culture</a:t>
            </a:r>
          </a:p>
        </p:txBody>
      </p:sp>
      <p:sp>
        <p:nvSpPr>
          <p:cNvPr id="3" name="Text Placeholder 2"/>
          <p:cNvSpPr>
            <a:spLocks noGrp="1"/>
          </p:cNvSpPr>
          <p:nvPr>
            <p:ph type="body" sz="quarter" idx="10"/>
          </p:nvPr>
        </p:nvSpPr>
        <p:spPr>
          <a:xfrm>
            <a:off x="457200" y="1730972"/>
            <a:ext cx="8229600" cy="1314334"/>
          </a:xfrm>
        </p:spPr>
        <p:txBody>
          <a:bodyPr numCol="2">
            <a:noAutofit/>
          </a:bodyPr>
          <a:lstStyle/>
          <a:p>
            <a:r>
              <a:rPr lang="en-US" b="0" dirty="0"/>
              <a:t>Candle jar</a:t>
            </a:r>
          </a:p>
          <a:p>
            <a:r>
              <a:rPr lang="en-US" b="0" dirty="0" err="1"/>
              <a:t>InTray</a:t>
            </a:r>
            <a:endParaRPr lang="en-US" b="0" dirty="0"/>
          </a:p>
          <a:p>
            <a:r>
              <a:rPr lang="en-US" b="0" dirty="0"/>
              <a:t>BBL swabs</a:t>
            </a:r>
          </a:p>
          <a:p>
            <a:pPr marL="0" indent="0">
              <a:buNone/>
            </a:pPr>
            <a:endParaRPr lang="en-US" b="0" dirty="0"/>
          </a:p>
          <a:p>
            <a:r>
              <a:rPr lang="en-US" b="0" dirty="0" err="1"/>
              <a:t>Jembec</a:t>
            </a:r>
            <a:r>
              <a:rPr lang="en-US" b="0" dirty="0"/>
              <a:t> with CO</a:t>
            </a:r>
            <a:r>
              <a:rPr lang="en-US" b="0" baseline="-25000" dirty="0"/>
              <a:t>2 </a:t>
            </a:r>
            <a:r>
              <a:rPr lang="en-US" b="0" dirty="0"/>
              <a:t>Capsules</a:t>
            </a:r>
          </a:p>
          <a:p>
            <a:r>
              <a:rPr lang="en-US" b="0" dirty="0" err="1"/>
              <a:t>ESwab</a:t>
            </a:r>
            <a:r>
              <a:rPr lang="en-US" b="0" dirty="0"/>
              <a:t> Liquid Amies Media</a:t>
            </a:r>
          </a:p>
          <a:p>
            <a:r>
              <a:rPr lang="en-US" b="0" dirty="0"/>
              <a:t>Others</a:t>
            </a:r>
            <a:endParaRPr lang="en-US" b="0" baseline="-25000" dirty="0"/>
          </a:p>
          <a:p>
            <a:endParaRPr lang="en-US" b="0" dirty="0"/>
          </a:p>
        </p:txBody>
      </p:sp>
      <p:pic>
        <p:nvPicPr>
          <p:cNvPr id="35" name="Picture 34" descr="Illustration shows a clinic with an arrow towards a microscope, representing a laboratory for culture.">
            <a:extLst>
              <a:ext uri="{FF2B5EF4-FFF2-40B4-BE49-F238E27FC236}">
                <a16:creationId xmlns:a16="http://schemas.microsoft.com/office/drawing/2014/main" id="{BD15F1EA-0077-41CC-B209-B00264D22BBC}"/>
              </a:ext>
            </a:extLst>
          </p:cNvPr>
          <p:cNvPicPr>
            <a:picLocks noChangeAspect="1"/>
          </p:cNvPicPr>
          <p:nvPr/>
        </p:nvPicPr>
        <p:blipFill>
          <a:blip r:embed="rId3"/>
          <a:stretch>
            <a:fillRect/>
          </a:stretch>
        </p:blipFill>
        <p:spPr>
          <a:xfrm>
            <a:off x="1731018" y="3265393"/>
            <a:ext cx="5681964" cy="938865"/>
          </a:xfrm>
          <a:prstGeom prst="rect">
            <a:avLst/>
          </a:prstGeom>
        </p:spPr>
      </p:pic>
      <p:sp>
        <p:nvSpPr>
          <p:cNvPr id="8" name="Slide Number Placeholder 7">
            <a:extLst>
              <a:ext uri="{FF2B5EF4-FFF2-40B4-BE49-F238E27FC236}">
                <a16:creationId xmlns:a16="http://schemas.microsoft.com/office/drawing/2014/main" id="{B0D86240-4099-445C-B8BE-3FF0D86A1987}"/>
              </a:ext>
            </a:extLst>
          </p:cNvPr>
          <p:cNvSpPr>
            <a:spLocks noGrp="1"/>
          </p:cNvSpPr>
          <p:nvPr>
            <p:ph type="sldNum" sz="quarter" idx="11"/>
          </p:nvPr>
        </p:nvSpPr>
        <p:spPr/>
        <p:txBody>
          <a:bodyPr/>
          <a:lstStyle/>
          <a:p>
            <a:fld id="{AA293F89-5976-4576-BE4F-2CBE8D742B3B}" type="slidenum">
              <a:rPr lang="en-US" smtClean="0"/>
              <a:pPr/>
              <a:t>80</a:t>
            </a:fld>
            <a:endParaRPr lang="en-US" dirty="0"/>
          </a:p>
        </p:txBody>
      </p:sp>
    </p:spTree>
    <p:extLst>
      <p:ext uri="{BB962C8B-B14F-4D97-AF65-F5344CB8AC3E}">
        <p14:creationId xmlns:p14="http://schemas.microsoft.com/office/powerpoint/2010/main" val="1417505607"/>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540715" y="2047080"/>
            <a:ext cx="4319528" cy="660796"/>
          </a:xfrm>
        </p:spPr>
        <p:txBody>
          <a:bodyPr/>
          <a:lstStyle/>
          <a:p>
            <a:r>
              <a:rPr lang="en-US" sz="4000" dirty="0"/>
              <a:t>Summary</a:t>
            </a:r>
          </a:p>
        </p:txBody>
      </p:sp>
      <p:sp>
        <p:nvSpPr>
          <p:cNvPr id="3" name="Text Placeholder 2"/>
          <p:cNvSpPr>
            <a:spLocks noGrp="1"/>
          </p:cNvSpPr>
          <p:nvPr>
            <p:ph type="body" sz="quarter" idx="10"/>
          </p:nvPr>
        </p:nvSpPr>
        <p:spPr>
          <a:xfrm>
            <a:off x="1235241" y="422442"/>
            <a:ext cx="7427496" cy="3341688"/>
          </a:xfrm>
        </p:spPr>
        <p:txBody>
          <a:bodyPr/>
          <a:lstStyle/>
          <a:p>
            <a:pPr>
              <a:spcBef>
                <a:spcPts val="1800"/>
              </a:spcBef>
            </a:pPr>
            <a:r>
              <a:rPr lang="en-US" b="0" dirty="0"/>
              <a:t>Gonorrhea rates increasing, resistance emerging, and antibiotic pipeline has been running dry</a:t>
            </a:r>
          </a:p>
          <a:p>
            <a:pPr>
              <a:spcBef>
                <a:spcPts val="1800"/>
              </a:spcBef>
            </a:pPr>
            <a:r>
              <a:rPr lang="en-US" b="0" dirty="0"/>
              <a:t>Difficulty treating gonorrhea will result in increasing complications and thwarting prevention/control</a:t>
            </a:r>
          </a:p>
          <a:p>
            <a:pPr>
              <a:spcBef>
                <a:spcPts val="1800"/>
              </a:spcBef>
            </a:pPr>
            <a:r>
              <a:rPr lang="en-US" b="0" dirty="0"/>
              <a:t>CDC-recommended treatment still highly effective for circulating strains, but emerging resistance threatens effectiveness</a:t>
            </a:r>
          </a:p>
          <a:p>
            <a:pPr>
              <a:spcBef>
                <a:spcPts val="1800"/>
              </a:spcBef>
            </a:pPr>
            <a:r>
              <a:rPr lang="en-US" b="0" dirty="0"/>
              <a:t>Planning now may mitigate the public health impact of resistant infections and might slow spread</a:t>
            </a:r>
          </a:p>
        </p:txBody>
      </p:sp>
      <p:sp>
        <p:nvSpPr>
          <p:cNvPr id="4" name="Slide Number Placeholder 3">
            <a:extLst>
              <a:ext uri="{FF2B5EF4-FFF2-40B4-BE49-F238E27FC236}">
                <a16:creationId xmlns:a16="http://schemas.microsoft.com/office/drawing/2014/main" id="{691D1D98-EAAD-442D-AA5C-A0F64E2B6920}"/>
              </a:ext>
            </a:extLst>
          </p:cNvPr>
          <p:cNvSpPr>
            <a:spLocks noGrp="1"/>
          </p:cNvSpPr>
          <p:nvPr>
            <p:ph type="sldNum" sz="quarter" idx="11"/>
          </p:nvPr>
        </p:nvSpPr>
        <p:spPr/>
        <p:txBody>
          <a:bodyPr/>
          <a:lstStyle/>
          <a:p>
            <a:fld id="{AA293F89-5976-4576-BE4F-2CBE8D742B3B}" type="slidenum">
              <a:rPr lang="en-US" smtClean="0"/>
              <a:pPr/>
              <a:t>81</a:t>
            </a:fld>
            <a:endParaRPr lang="en-US" dirty="0"/>
          </a:p>
        </p:txBody>
      </p:sp>
    </p:spTree>
    <p:extLst>
      <p:ext uri="{BB962C8B-B14F-4D97-AF65-F5344CB8AC3E}">
        <p14:creationId xmlns:p14="http://schemas.microsoft.com/office/powerpoint/2010/main" val="858495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402E-AA15-4D59-90D4-43A46F9DDBAD}"/>
              </a:ext>
            </a:extLst>
          </p:cNvPr>
          <p:cNvSpPr>
            <a:spLocks noGrp="1"/>
          </p:cNvSpPr>
          <p:nvPr>
            <p:ph type="title"/>
          </p:nvPr>
        </p:nvSpPr>
        <p:spPr>
          <a:xfrm>
            <a:off x="424544" y="2135981"/>
            <a:ext cx="8294913" cy="871538"/>
          </a:xfrm>
        </p:spPr>
        <p:txBody>
          <a:bodyPr/>
          <a:lstStyle/>
          <a:p>
            <a:pPr algn="ctr"/>
            <a:r>
              <a:rPr lang="en-US" dirty="0"/>
              <a:t>Questions</a:t>
            </a:r>
          </a:p>
        </p:txBody>
      </p:sp>
      <p:pic>
        <p:nvPicPr>
          <p:cNvPr id="24" name="Picture 23" descr="Transparent background of different sized question marks. ">
            <a:extLst>
              <a:ext uri="{FF2B5EF4-FFF2-40B4-BE49-F238E27FC236}">
                <a16:creationId xmlns:a16="http://schemas.microsoft.com/office/drawing/2014/main" id="{0192E846-4D24-4AA2-AF71-472C5459C5B0}"/>
              </a:ext>
            </a:extLst>
          </p:cNvPr>
          <p:cNvPicPr>
            <a:picLocks noChangeAspect="1"/>
          </p:cNvPicPr>
          <p:nvPr/>
        </p:nvPicPr>
        <p:blipFill rotWithShape="1">
          <a:blip r:embed="rId2">
            <a:alphaModFix amt="5000"/>
          </a:blip>
          <a:srcRect l="12084" t="22534" r="9534" b="17827"/>
          <a:stretch/>
        </p:blipFill>
        <p:spPr>
          <a:xfrm>
            <a:off x="0" y="-1"/>
            <a:ext cx="9144000" cy="5143501"/>
          </a:xfrm>
          <a:prstGeom prst="rect">
            <a:avLst/>
          </a:prstGeom>
        </p:spPr>
      </p:pic>
    </p:spTree>
    <p:extLst>
      <p:ext uri="{BB962C8B-B14F-4D97-AF65-F5344CB8AC3E}">
        <p14:creationId xmlns:p14="http://schemas.microsoft.com/office/powerpoint/2010/main" val="24980792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ED2F-F812-4A4A-973C-7375DF373CBE}"/>
              </a:ext>
            </a:extLst>
          </p:cNvPr>
          <p:cNvSpPr>
            <a:spLocks noGrp="1"/>
          </p:cNvSpPr>
          <p:nvPr>
            <p:ph type="title"/>
          </p:nvPr>
        </p:nvSpPr>
        <p:spPr/>
        <p:txBody>
          <a:bodyPr/>
          <a:lstStyle/>
          <a:p>
            <a:r>
              <a:rPr lang="en-US" dirty="0"/>
              <a:t>Gonorrhea Clinical Signs/Symptoms Cont.</a:t>
            </a:r>
          </a:p>
        </p:txBody>
      </p:sp>
      <p:sp>
        <p:nvSpPr>
          <p:cNvPr id="16" name="Text Placeholder 2">
            <a:extLst>
              <a:ext uri="{FF2B5EF4-FFF2-40B4-BE49-F238E27FC236}">
                <a16:creationId xmlns:a16="http://schemas.microsoft.com/office/drawing/2014/main" id="{1A91439F-E1EE-4E31-BB79-7178EEE4E1F7}"/>
              </a:ext>
            </a:extLst>
          </p:cNvPr>
          <p:cNvSpPr>
            <a:spLocks noGrp="1"/>
          </p:cNvSpPr>
          <p:nvPr>
            <p:ph type="body" sz="quarter" idx="10"/>
          </p:nvPr>
        </p:nvSpPr>
        <p:spPr>
          <a:xfrm>
            <a:off x="468343" y="1072545"/>
            <a:ext cx="8229600" cy="493491"/>
          </a:xfrm>
        </p:spPr>
        <p:txBody>
          <a:bodyPr/>
          <a:lstStyle/>
          <a:p>
            <a:r>
              <a:rPr lang="en-US" dirty="0">
                <a:solidFill>
                  <a:schemeClr val="accent5"/>
                </a:solidFill>
              </a:rPr>
              <a:t>Urethritis</a:t>
            </a:r>
          </a:p>
          <a:p>
            <a:endParaRPr lang="en-US" dirty="0">
              <a:solidFill>
                <a:schemeClr val="accent5"/>
              </a:solidFill>
            </a:endParaRPr>
          </a:p>
        </p:txBody>
      </p:sp>
      <p:sp>
        <p:nvSpPr>
          <p:cNvPr id="20" name="Freeform: Shape 19" descr="Liquid droplet icon">
            <a:extLst>
              <a:ext uri="{FF2B5EF4-FFF2-40B4-BE49-F238E27FC236}">
                <a16:creationId xmlns:a16="http://schemas.microsoft.com/office/drawing/2014/main" id="{889054AA-C355-442F-B9C4-F1E3AC326FEB}"/>
              </a:ext>
            </a:extLst>
          </p:cNvPr>
          <p:cNvSpPr/>
          <p:nvPr/>
        </p:nvSpPr>
        <p:spPr>
          <a:xfrm>
            <a:off x="1417158" y="1673877"/>
            <a:ext cx="1391099" cy="1391099"/>
          </a:xfrm>
          <a:custGeom>
            <a:avLst/>
            <a:gdLst>
              <a:gd name="connsiteX0" fmla="*/ 606948 w 1369414"/>
              <a:gd name="connsiteY0" fmla="*/ 441261 h 1369414"/>
              <a:gd name="connsiteX1" fmla="*/ 406715 w 1369414"/>
              <a:gd name="connsiteY1" fmla="*/ 849736 h 1369414"/>
              <a:gd name="connsiteX2" fmla="*/ 606948 w 1369414"/>
              <a:gd name="connsiteY2" fmla="*/ 1049969 h 1369414"/>
              <a:gd name="connsiteX3" fmla="*/ 807181 w 1369414"/>
              <a:gd name="connsiteY3" fmla="*/ 849736 h 1369414"/>
              <a:gd name="connsiteX4" fmla="*/ 606948 w 1369414"/>
              <a:gd name="connsiteY4" fmla="*/ 441261 h 1369414"/>
              <a:gd name="connsiteX5" fmla="*/ 956974 w 1369414"/>
              <a:gd name="connsiteY5" fmla="*/ 307656 h 1369414"/>
              <a:gd name="connsiteX6" fmla="*/ 827323 w 1369414"/>
              <a:gd name="connsiteY6" fmla="*/ 572143 h 1369414"/>
              <a:gd name="connsiteX7" fmla="*/ 956974 w 1369414"/>
              <a:gd name="connsiteY7" fmla="*/ 701794 h 1369414"/>
              <a:gd name="connsiteX8" fmla="*/ 1086624 w 1369414"/>
              <a:gd name="connsiteY8" fmla="*/ 572143 h 1369414"/>
              <a:gd name="connsiteX9" fmla="*/ 956974 w 1369414"/>
              <a:gd name="connsiteY9" fmla="*/ 307656 h 1369414"/>
              <a:gd name="connsiteX10" fmla="*/ 684707 w 1369414"/>
              <a:gd name="connsiteY10" fmla="*/ 0 h 1369414"/>
              <a:gd name="connsiteX11" fmla="*/ 1369414 w 1369414"/>
              <a:gd name="connsiteY11" fmla="*/ 684707 h 1369414"/>
              <a:gd name="connsiteX12" fmla="*/ 684707 w 1369414"/>
              <a:gd name="connsiteY12" fmla="*/ 1369414 h 1369414"/>
              <a:gd name="connsiteX13" fmla="*/ 0 w 1369414"/>
              <a:gd name="connsiteY13" fmla="*/ 684707 h 1369414"/>
              <a:gd name="connsiteX14" fmla="*/ 684707 w 1369414"/>
              <a:gd name="connsiteY14" fmla="*/ 0 h 13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9414" h="1369414">
                <a:moveTo>
                  <a:pt x="606948" y="441261"/>
                </a:moveTo>
                <a:cubicBezTo>
                  <a:pt x="606948" y="441261"/>
                  <a:pt x="406715" y="723189"/>
                  <a:pt x="406715" y="849736"/>
                </a:cubicBezTo>
                <a:cubicBezTo>
                  <a:pt x="406715" y="960264"/>
                  <a:pt x="496419" y="1049969"/>
                  <a:pt x="606948" y="1049969"/>
                </a:cubicBezTo>
                <a:cubicBezTo>
                  <a:pt x="717477" y="1049969"/>
                  <a:pt x="807181" y="960264"/>
                  <a:pt x="807181" y="849736"/>
                </a:cubicBezTo>
                <a:cubicBezTo>
                  <a:pt x="807181" y="722388"/>
                  <a:pt x="606948" y="441261"/>
                  <a:pt x="606948" y="441261"/>
                </a:cubicBezTo>
                <a:close/>
                <a:moveTo>
                  <a:pt x="956974" y="307656"/>
                </a:moveTo>
                <a:cubicBezTo>
                  <a:pt x="956974" y="307656"/>
                  <a:pt x="827323" y="490204"/>
                  <a:pt x="827323" y="572143"/>
                </a:cubicBezTo>
                <a:cubicBezTo>
                  <a:pt x="827323" y="643710"/>
                  <a:pt x="885406" y="701794"/>
                  <a:pt x="956974" y="701794"/>
                </a:cubicBezTo>
                <a:cubicBezTo>
                  <a:pt x="1028541" y="701794"/>
                  <a:pt x="1086624" y="643710"/>
                  <a:pt x="1086624" y="572143"/>
                </a:cubicBezTo>
                <a:cubicBezTo>
                  <a:pt x="1086624" y="489685"/>
                  <a:pt x="956974" y="307656"/>
                  <a:pt x="956974" y="307656"/>
                </a:cubicBezTo>
                <a:close/>
                <a:moveTo>
                  <a:pt x="684707" y="0"/>
                </a:moveTo>
                <a:cubicBezTo>
                  <a:pt x="1062860" y="0"/>
                  <a:pt x="1369414" y="306554"/>
                  <a:pt x="1369414" y="684707"/>
                </a:cubicBezTo>
                <a:cubicBezTo>
                  <a:pt x="1369414" y="1062860"/>
                  <a:pt x="1062860" y="1369414"/>
                  <a:pt x="684707" y="1369414"/>
                </a:cubicBezTo>
                <a:cubicBezTo>
                  <a:pt x="306554" y="1369414"/>
                  <a:pt x="0" y="1062860"/>
                  <a:pt x="0" y="684707"/>
                </a:cubicBezTo>
                <a:cubicBezTo>
                  <a:pt x="0" y="306554"/>
                  <a:pt x="306554" y="0"/>
                  <a:pt x="684707" y="0"/>
                </a:cubicBezTo>
                <a:close/>
              </a:path>
            </a:pathLst>
          </a:custGeom>
          <a:solidFill>
            <a:schemeClr val="tx1"/>
          </a:solidFill>
          <a:ln w="7938"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4907CC62-6143-46C4-83A9-D9413653C778}"/>
              </a:ext>
            </a:extLst>
          </p:cNvPr>
          <p:cNvSpPr txBox="1"/>
          <p:nvPr/>
        </p:nvSpPr>
        <p:spPr>
          <a:xfrm>
            <a:off x="1027354" y="3053675"/>
            <a:ext cx="2170706" cy="369332"/>
          </a:xfrm>
          <a:prstGeom prst="rect">
            <a:avLst/>
          </a:prstGeom>
          <a:noFill/>
        </p:spPr>
        <p:txBody>
          <a:bodyPr wrap="square" rtlCol="0">
            <a:spAutoFit/>
          </a:bodyPr>
          <a:lstStyle/>
          <a:p>
            <a:pPr algn="ctr"/>
            <a:r>
              <a:rPr lang="en-US" dirty="0">
                <a:solidFill>
                  <a:schemeClr val="accent5"/>
                </a:solidFill>
                <a:latin typeface="Calibri" panose="020F0502020204030204" pitchFamily="34" charset="0"/>
              </a:rPr>
              <a:t>Urethral discharge</a:t>
            </a:r>
          </a:p>
        </p:txBody>
      </p:sp>
      <p:sp>
        <p:nvSpPr>
          <p:cNvPr id="21" name="Freeform: Shape 20" descr="Toilet icon">
            <a:extLst>
              <a:ext uri="{FF2B5EF4-FFF2-40B4-BE49-F238E27FC236}">
                <a16:creationId xmlns:a16="http://schemas.microsoft.com/office/drawing/2014/main" id="{40D625B7-47CF-43CC-8416-60097A51FD6D}"/>
              </a:ext>
            </a:extLst>
          </p:cNvPr>
          <p:cNvSpPr/>
          <p:nvPr/>
        </p:nvSpPr>
        <p:spPr>
          <a:xfrm>
            <a:off x="3762150" y="1673878"/>
            <a:ext cx="1391099" cy="1391099"/>
          </a:xfrm>
          <a:custGeom>
            <a:avLst/>
            <a:gdLst>
              <a:gd name="connsiteX0" fmla="*/ 507086 w 1369414"/>
              <a:gd name="connsiteY0" fmla="*/ 756952 h 1369414"/>
              <a:gd name="connsiteX1" fmla="*/ 611861 w 1369414"/>
              <a:gd name="connsiteY1" fmla="*/ 909923 h 1369414"/>
              <a:gd name="connsiteX2" fmla="*/ 611861 w 1369414"/>
              <a:gd name="connsiteY2" fmla="*/ 1080802 h 1369414"/>
              <a:gd name="connsiteX3" fmla="*/ 783311 w 1369414"/>
              <a:gd name="connsiteY3" fmla="*/ 1080802 h 1369414"/>
              <a:gd name="connsiteX4" fmla="*/ 783311 w 1369414"/>
              <a:gd name="connsiteY4" fmla="*/ 909923 h 1369414"/>
              <a:gd name="connsiteX5" fmla="*/ 888086 w 1369414"/>
              <a:gd name="connsiteY5" fmla="*/ 756952 h 1369414"/>
              <a:gd name="connsiteX6" fmla="*/ 697586 w 1369414"/>
              <a:gd name="connsiteY6" fmla="*/ 337852 h 1369414"/>
              <a:gd name="connsiteX7" fmla="*/ 573761 w 1369414"/>
              <a:gd name="connsiteY7" fmla="*/ 528352 h 1369414"/>
              <a:gd name="connsiteX8" fmla="*/ 623577 w 1369414"/>
              <a:gd name="connsiteY8" fmla="*/ 680752 h 1369414"/>
              <a:gd name="connsiteX9" fmla="*/ 576904 w 1369414"/>
              <a:gd name="connsiteY9" fmla="*/ 680752 h 1369414"/>
              <a:gd name="connsiteX10" fmla="*/ 535661 w 1369414"/>
              <a:gd name="connsiteY10" fmla="*/ 528352 h 1369414"/>
              <a:gd name="connsiteX11" fmla="*/ 590620 w 1369414"/>
              <a:gd name="connsiteY11" fmla="*/ 356902 h 1369414"/>
              <a:gd name="connsiteX12" fmla="*/ 478511 w 1369414"/>
              <a:gd name="connsiteY12" fmla="*/ 356902 h 1369414"/>
              <a:gd name="connsiteX13" fmla="*/ 459461 w 1369414"/>
              <a:gd name="connsiteY13" fmla="*/ 375952 h 1369414"/>
              <a:gd name="connsiteX14" fmla="*/ 459461 w 1369414"/>
              <a:gd name="connsiteY14" fmla="*/ 395002 h 1369414"/>
              <a:gd name="connsiteX15" fmla="*/ 478511 w 1369414"/>
              <a:gd name="connsiteY15" fmla="*/ 414052 h 1369414"/>
              <a:gd name="connsiteX16" fmla="*/ 488893 w 1369414"/>
              <a:gd name="connsiteY16" fmla="*/ 414052 h 1369414"/>
              <a:gd name="connsiteX17" fmla="*/ 507086 w 1369414"/>
              <a:gd name="connsiteY17" fmla="*/ 614077 h 1369414"/>
              <a:gd name="connsiteX18" fmla="*/ 576904 w 1369414"/>
              <a:gd name="connsiteY18" fmla="*/ 680752 h 1369414"/>
              <a:gd name="connsiteX19" fmla="*/ 497561 w 1369414"/>
              <a:gd name="connsiteY19" fmla="*/ 680752 h 1369414"/>
              <a:gd name="connsiteX20" fmla="*/ 478511 w 1369414"/>
              <a:gd name="connsiteY20" fmla="*/ 699802 h 1369414"/>
              <a:gd name="connsiteX21" fmla="*/ 497561 w 1369414"/>
              <a:gd name="connsiteY21" fmla="*/ 718852 h 1369414"/>
              <a:gd name="connsiteX22" fmla="*/ 897611 w 1369414"/>
              <a:gd name="connsiteY22" fmla="*/ 718852 h 1369414"/>
              <a:gd name="connsiteX23" fmla="*/ 916661 w 1369414"/>
              <a:gd name="connsiteY23" fmla="*/ 699802 h 1369414"/>
              <a:gd name="connsiteX24" fmla="*/ 897611 w 1369414"/>
              <a:gd name="connsiteY24" fmla="*/ 680752 h 1369414"/>
              <a:gd name="connsiteX25" fmla="*/ 818267 w 1369414"/>
              <a:gd name="connsiteY25" fmla="*/ 680752 h 1369414"/>
              <a:gd name="connsiteX26" fmla="*/ 888085 w 1369414"/>
              <a:gd name="connsiteY26" fmla="*/ 614077 h 1369414"/>
              <a:gd name="connsiteX27" fmla="*/ 906278 w 1369414"/>
              <a:gd name="connsiteY27" fmla="*/ 414052 h 1369414"/>
              <a:gd name="connsiteX28" fmla="*/ 916660 w 1369414"/>
              <a:gd name="connsiteY28" fmla="*/ 414052 h 1369414"/>
              <a:gd name="connsiteX29" fmla="*/ 935710 w 1369414"/>
              <a:gd name="connsiteY29" fmla="*/ 395002 h 1369414"/>
              <a:gd name="connsiteX30" fmla="*/ 935710 w 1369414"/>
              <a:gd name="connsiteY30" fmla="*/ 375952 h 1369414"/>
              <a:gd name="connsiteX31" fmla="*/ 916660 w 1369414"/>
              <a:gd name="connsiteY31" fmla="*/ 356902 h 1369414"/>
              <a:gd name="connsiteX32" fmla="*/ 804551 w 1369414"/>
              <a:gd name="connsiteY32" fmla="*/ 356902 h 1369414"/>
              <a:gd name="connsiteX33" fmla="*/ 859510 w 1369414"/>
              <a:gd name="connsiteY33" fmla="*/ 528352 h 1369414"/>
              <a:gd name="connsiteX34" fmla="*/ 818267 w 1369414"/>
              <a:gd name="connsiteY34" fmla="*/ 680752 h 1369414"/>
              <a:gd name="connsiteX35" fmla="*/ 771595 w 1369414"/>
              <a:gd name="connsiteY35" fmla="*/ 680752 h 1369414"/>
              <a:gd name="connsiteX36" fmla="*/ 821411 w 1369414"/>
              <a:gd name="connsiteY36" fmla="*/ 528352 h 1369414"/>
              <a:gd name="connsiteX37" fmla="*/ 697586 w 1369414"/>
              <a:gd name="connsiteY37" fmla="*/ 337852 h 1369414"/>
              <a:gd name="connsiteX38" fmla="*/ 684707 w 1369414"/>
              <a:gd name="connsiteY38" fmla="*/ 0 h 1369414"/>
              <a:gd name="connsiteX39" fmla="*/ 1369414 w 1369414"/>
              <a:gd name="connsiteY39" fmla="*/ 684707 h 1369414"/>
              <a:gd name="connsiteX40" fmla="*/ 684707 w 1369414"/>
              <a:gd name="connsiteY40" fmla="*/ 1369414 h 1369414"/>
              <a:gd name="connsiteX41" fmla="*/ 0 w 1369414"/>
              <a:gd name="connsiteY41" fmla="*/ 684707 h 1369414"/>
              <a:gd name="connsiteX42" fmla="*/ 684707 w 1369414"/>
              <a:gd name="connsiteY42" fmla="*/ 0 h 13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9414" h="1369414">
                <a:moveTo>
                  <a:pt x="507086" y="756952"/>
                </a:moveTo>
                <a:cubicBezTo>
                  <a:pt x="507086" y="823627"/>
                  <a:pt x="549758" y="881634"/>
                  <a:pt x="611861" y="909923"/>
                </a:cubicBezTo>
                <a:lnTo>
                  <a:pt x="611861" y="1080802"/>
                </a:lnTo>
                <a:lnTo>
                  <a:pt x="783311" y="1080802"/>
                </a:lnTo>
                <a:lnTo>
                  <a:pt x="783311" y="909923"/>
                </a:lnTo>
                <a:cubicBezTo>
                  <a:pt x="845414" y="881634"/>
                  <a:pt x="888086" y="823627"/>
                  <a:pt x="888086" y="756952"/>
                </a:cubicBezTo>
                <a:close/>
                <a:moveTo>
                  <a:pt x="697586" y="337852"/>
                </a:moveTo>
                <a:cubicBezTo>
                  <a:pt x="629292" y="337852"/>
                  <a:pt x="573761" y="423577"/>
                  <a:pt x="573761" y="528352"/>
                </a:cubicBezTo>
                <a:cubicBezTo>
                  <a:pt x="573761" y="590741"/>
                  <a:pt x="593383" y="645986"/>
                  <a:pt x="623577" y="680752"/>
                </a:cubicBezTo>
                <a:lnTo>
                  <a:pt x="576904" y="680752"/>
                </a:lnTo>
                <a:cubicBezTo>
                  <a:pt x="549117" y="634833"/>
                  <a:pt x="534824" y="582017"/>
                  <a:pt x="535661" y="528352"/>
                </a:cubicBezTo>
                <a:cubicBezTo>
                  <a:pt x="535661" y="460153"/>
                  <a:pt x="556997" y="398812"/>
                  <a:pt x="590620" y="356902"/>
                </a:cubicBezTo>
                <a:lnTo>
                  <a:pt x="478511" y="356902"/>
                </a:lnTo>
                <a:cubicBezTo>
                  <a:pt x="467990" y="356902"/>
                  <a:pt x="459461" y="365431"/>
                  <a:pt x="459461" y="375952"/>
                </a:cubicBezTo>
                <a:lnTo>
                  <a:pt x="459461" y="395002"/>
                </a:lnTo>
                <a:cubicBezTo>
                  <a:pt x="459461" y="405523"/>
                  <a:pt x="467990" y="414052"/>
                  <a:pt x="478511" y="414052"/>
                </a:cubicBezTo>
                <a:lnTo>
                  <a:pt x="488893" y="414052"/>
                </a:lnTo>
                <a:lnTo>
                  <a:pt x="507086" y="614077"/>
                </a:lnTo>
                <a:cubicBezTo>
                  <a:pt x="510610" y="641414"/>
                  <a:pt x="525088" y="677704"/>
                  <a:pt x="576904" y="680752"/>
                </a:cubicBezTo>
                <a:lnTo>
                  <a:pt x="497561" y="680752"/>
                </a:lnTo>
                <a:cubicBezTo>
                  <a:pt x="487040" y="680752"/>
                  <a:pt x="478511" y="689281"/>
                  <a:pt x="478511" y="699802"/>
                </a:cubicBezTo>
                <a:cubicBezTo>
                  <a:pt x="478511" y="710323"/>
                  <a:pt x="487040" y="718852"/>
                  <a:pt x="497561" y="718852"/>
                </a:cubicBezTo>
                <a:lnTo>
                  <a:pt x="897611" y="718852"/>
                </a:lnTo>
                <a:cubicBezTo>
                  <a:pt x="908132" y="718852"/>
                  <a:pt x="916661" y="710323"/>
                  <a:pt x="916661" y="699802"/>
                </a:cubicBezTo>
                <a:cubicBezTo>
                  <a:pt x="916661" y="689281"/>
                  <a:pt x="908132" y="680752"/>
                  <a:pt x="897611" y="680752"/>
                </a:cubicBezTo>
                <a:lnTo>
                  <a:pt x="818267" y="680752"/>
                </a:lnTo>
                <a:cubicBezTo>
                  <a:pt x="870083" y="677990"/>
                  <a:pt x="884942" y="641700"/>
                  <a:pt x="888085" y="614077"/>
                </a:cubicBezTo>
                <a:lnTo>
                  <a:pt x="906278" y="414052"/>
                </a:lnTo>
                <a:lnTo>
                  <a:pt x="916660" y="414052"/>
                </a:lnTo>
                <a:cubicBezTo>
                  <a:pt x="927182" y="414052"/>
                  <a:pt x="935710" y="405523"/>
                  <a:pt x="935710" y="395002"/>
                </a:cubicBezTo>
                <a:lnTo>
                  <a:pt x="935710" y="375952"/>
                </a:lnTo>
                <a:cubicBezTo>
                  <a:pt x="935710" y="365431"/>
                  <a:pt x="927182" y="356902"/>
                  <a:pt x="916660" y="356902"/>
                </a:cubicBezTo>
                <a:lnTo>
                  <a:pt x="804551" y="356902"/>
                </a:lnTo>
                <a:cubicBezTo>
                  <a:pt x="838174" y="398812"/>
                  <a:pt x="859510" y="460153"/>
                  <a:pt x="859510" y="528352"/>
                </a:cubicBezTo>
                <a:cubicBezTo>
                  <a:pt x="860347" y="582017"/>
                  <a:pt x="846054" y="634833"/>
                  <a:pt x="818267" y="680752"/>
                </a:cubicBezTo>
                <a:lnTo>
                  <a:pt x="771595" y="680752"/>
                </a:lnTo>
                <a:cubicBezTo>
                  <a:pt x="801790" y="645986"/>
                  <a:pt x="821411" y="590741"/>
                  <a:pt x="821411" y="528352"/>
                </a:cubicBezTo>
                <a:cubicBezTo>
                  <a:pt x="821411" y="423577"/>
                  <a:pt x="765880" y="337852"/>
                  <a:pt x="697586" y="337852"/>
                </a:cubicBezTo>
                <a:close/>
                <a:moveTo>
                  <a:pt x="684707" y="0"/>
                </a:moveTo>
                <a:cubicBezTo>
                  <a:pt x="1062860" y="0"/>
                  <a:pt x="1369414" y="306554"/>
                  <a:pt x="1369414" y="684707"/>
                </a:cubicBezTo>
                <a:cubicBezTo>
                  <a:pt x="1369414" y="1062860"/>
                  <a:pt x="1062860" y="1369414"/>
                  <a:pt x="684707" y="1369414"/>
                </a:cubicBezTo>
                <a:cubicBezTo>
                  <a:pt x="306554" y="1369414"/>
                  <a:pt x="0" y="1062860"/>
                  <a:pt x="0" y="684707"/>
                </a:cubicBezTo>
                <a:cubicBezTo>
                  <a:pt x="0" y="306554"/>
                  <a:pt x="306554" y="0"/>
                  <a:pt x="684707" y="0"/>
                </a:cubicBezTo>
                <a:close/>
              </a:path>
            </a:pathLst>
          </a:custGeom>
          <a:solidFill>
            <a:schemeClr val="accent2"/>
          </a:solidFill>
          <a:ln w="9525" cap="flat">
            <a:noFill/>
            <a:prstDash val="solid"/>
            <a:miter/>
          </a:ln>
        </p:spPr>
        <p:txBody>
          <a:bodyPr rtlCol="0" anchor="ctr"/>
          <a:lstStyle/>
          <a:p>
            <a:endParaRPr lang="en-US"/>
          </a:p>
        </p:txBody>
      </p:sp>
      <p:sp>
        <p:nvSpPr>
          <p:cNvPr id="18" name="TextBox 17">
            <a:extLst>
              <a:ext uri="{FF2B5EF4-FFF2-40B4-BE49-F238E27FC236}">
                <a16:creationId xmlns:a16="http://schemas.microsoft.com/office/drawing/2014/main" id="{4911293F-8050-422F-934C-CEFE809D132C}"/>
              </a:ext>
            </a:extLst>
          </p:cNvPr>
          <p:cNvSpPr txBox="1"/>
          <p:nvPr/>
        </p:nvSpPr>
        <p:spPr>
          <a:xfrm>
            <a:off x="3396617" y="3064976"/>
            <a:ext cx="2170706" cy="369332"/>
          </a:xfrm>
          <a:prstGeom prst="rect">
            <a:avLst/>
          </a:prstGeom>
          <a:noFill/>
        </p:spPr>
        <p:txBody>
          <a:bodyPr wrap="square" rtlCol="0">
            <a:spAutoFit/>
          </a:bodyPr>
          <a:lstStyle/>
          <a:p>
            <a:pPr algn="ctr"/>
            <a:r>
              <a:rPr lang="en-US" dirty="0">
                <a:solidFill>
                  <a:schemeClr val="accent5"/>
                </a:solidFill>
                <a:latin typeface="Calibri" panose="020F0502020204030204" pitchFamily="34" charset="0"/>
              </a:rPr>
              <a:t>Painful urination</a:t>
            </a:r>
          </a:p>
        </p:txBody>
      </p:sp>
      <p:sp>
        <p:nvSpPr>
          <p:cNvPr id="23" name="Freeform: Shape 22" descr="Calendar icon">
            <a:extLst>
              <a:ext uri="{FF2B5EF4-FFF2-40B4-BE49-F238E27FC236}">
                <a16:creationId xmlns:a16="http://schemas.microsoft.com/office/drawing/2014/main" id="{F4A62D8F-BBEA-43D2-8359-45368E6A55AB}"/>
              </a:ext>
            </a:extLst>
          </p:cNvPr>
          <p:cNvSpPr/>
          <p:nvPr/>
        </p:nvSpPr>
        <p:spPr>
          <a:xfrm>
            <a:off x="6107142" y="1670602"/>
            <a:ext cx="1391100" cy="1391100"/>
          </a:xfrm>
          <a:custGeom>
            <a:avLst/>
            <a:gdLst>
              <a:gd name="connsiteX0" fmla="*/ 428849 w 1391100"/>
              <a:gd name="connsiteY0" fmla="*/ 654225 h 1391100"/>
              <a:gd name="connsiteX1" fmla="*/ 962249 w 1391100"/>
              <a:gd name="connsiteY1" fmla="*/ 654225 h 1391100"/>
              <a:gd name="connsiteX2" fmla="*/ 962249 w 1391100"/>
              <a:gd name="connsiteY2" fmla="*/ 959025 h 1391100"/>
              <a:gd name="connsiteX3" fmla="*/ 428849 w 1391100"/>
              <a:gd name="connsiteY3" fmla="*/ 959025 h 1391100"/>
              <a:gd name="connsiteX4" fmla="*/ 371699 w 1391100"/>
              <a:gd name="connsiteY4" fmla="*/ 597075 h 1391100"/>
              <a:gd name="connsiteX5" fmla="*/ 371699 w 1391100"/>
              <a:gd name="connsiteY5" fmla="*/ 1016175 h 1391100"/>
              <a:gd name="connsiteX6" fmla="*/ 1019399 w 1391100"/>
              <a:gd name="connsiteY6" fmla="*/ 1016175 h 1391100"/>
              <a:gd name="connsiteX7" fmla="*/ 1019399 w 1391100"/>
              <a:gd name="connsiteY7" fmla="*/ 597075 h 1391100"/>
              <a:gd name="connsiteX8" fmla="*/ 371699 w 1391100"/>
              <a:gd name="connsiteY8" fmla="*/ 425625 h 1391100"/>
              <a:gd name="connsiteX9" fmla="*/ 371699 w 1391100"/>
              <a:gd name="connsiteY9" fmla="*/ 558975 h 1391100"/>
              <a:gd name="connsiteX10" fmla="*/ 1019399 w 1391100"/>
              <a:gd name="connsiteY10" fmla="*/ 558975 h 1391100"/>
              <a:gd name="connsiteX11" fmla="*/ 1019399 w 1391100"/>
              <a:gd name="connsiteY11" fmla="*/ 425625 h 1391100"/>
              <a:gd name="connsiteX12" fmla="*/ 943199 w 1391100"/>
              <a:gd name="connsiteY12" fmla="*/ 425625 h 1391100"/>
              <a:gd name="connsiteX13" fmla="*/ 943199 w 1391100"/>
              <a:gd name="connsiteY13" fmla="*/ 454200 h 1391100"/>
              <a:gd name="connsiteX14" fmla="*/ 876524 w 1391100"/>
              <a:gd name="connsiteY14" fmla="*/ 520875 h 1391100"/>
              <a:gd name="connsiteX15" fmla="*/ 809849 w 1391100"/>
              <a:gd name="connsiteY15" fmla="*/ 454200 h 1391100"/>
              <a:gd name="connsiteX16" fmla="*/ 809849 w 1391100"/>
              <a:gd name="connsiteY16" fmla="*/ 425625 h 1391100"/>
              <a:gd name="connsiteX17" fmla="*/ 581249 w 1391100"/>
              <a:gd name="connsiteY17" fmla="*/ 425625 h 1391100"/>
              <a:gd name="connsiteX18" fmla="*/ 581249 w 1391100"/>
              <a:gd name="connsiteY18" fmla="*/ 454200 h 1391100"/>
              <a:gd name="connsiteX19" fmla="*/ 514574 w 1391100"/>
              <a:gd name="connsiteY19" fmla="*/ 520875 h 1391100"/>
              <a:gd name="connsiteX20" fmla="*/ 447899 w 1391100"/>
              <a:gd name="connsiteY20" fmla="*/ 454200 h 1391100"/>
              <a:gd name="connsiteX21" fmla="*/ 447899 w 1391100"/>
              <a:gd name="connsiteY21" fmla="*/ 425625 h 1391100"/>
              <a:gd name="connsiteX22" fmla="*/ 876524 w 1391100"/>
              <a:gd name="connsiteY22" fmla="*/ 368475 h 1391100"/>
              <a:gd name="connsiteX23" fmla="*/ 847949 w 1391100"/>
              <a:gd name="connsiteY23" fmla="*/ 397050 h 1391100"/>
              <a:gd name="connsiteX24" fmla="*/ 847949 w 1391100"/>
              <a:gd name="connsiteY24" fmla="*/ 454200 h 1391100"/>
              <a:gd name="connsiteX25" fmla="*/ 876524 w 1391100"/>
              <a:gd name="connsiteY25" fmla="*/ 482775 h 1391100"/>
              <a:gd name="connsiteX26" fmla="*/ 905099 w 1391100"/>
              <a:gd name="connsiteY26" fmla="*/ 454200 h 1391100"/>
              <a:gd name="connsiteX27" fmla="*/ 905099 w 1391100"/>
              <a:gd name="connsiteY27" fmla="*/ 397050 h 1391100"/>
              <a:gd name="connsiteX28" fmla="*/ 876524 w 1391100"/>
              <a:gd name="connsiteY28" fmla="*/ 368475 h 1391100"/>
              <a:gd name="connsiteX29" fmla="*/ 514574 w 1391100"/>
              <a:gd name="connsiteY29" fmla="*/ 368475 h 1391100"/>
              <a:gd name="connsiteX30" fmla="*/ 485999 w 1391100"/>
              <a:gd name="connsiteY30" fmla="*/ 397050 h 1391100"/>
              <a:gd name="connsiteX31" fmla="*/ 485999 w 1391100"/>
              <a:gd name="connsiteY31" fmla="*/ 454200 h 1391100"/>
              <a:gd name="connsiteX32" fmla="*/ 514574 w 1391100"/>
              <a:gd name="connsiteY32" fmla="*/ 482775 h 1391100"/>
              <a:gd name="connsiteX33" fmla="*/ 543149 w 1391100"/>
              <a:gd name="connsiteY33" fmla="*/ 454200 h 1391100"/>
              <a:gd name="connsiteX34" fmla="*/ 543149 w 1391100"/>
              <a:gd name="connsiteY34" fmla="*/ 397050 h 1391100"/>
              <a:gd name="connsiteX35" fmla="*/ 514574 w 1391100"/>
              <a:gd name="connsiteY35" fmla="*/ 368475 h 1391100"/>
              <a:gd name="connsiteX36" fmla="*/ 695550 w 1391100"/>
              <a:gd name="connsiteY36" fmla="*/ 0 h 1391100"/>
              <a:gd name="connsiteX37" fmla="*/ 1391100 w 1391100"/>
              <a:gd name="connsiteY37" fmla="*/ 695550 h 1391100"/>
              <a:gd name="connsiteX38" fmla="*/ 695550 w 1391100"/>
              <a:gd name="connsiteY38" fmla="*/ 1391100 h 1391100"/>
              <a:gd name="connsiteX39" fmla="*/ 0 w 1391100"/>
              <a:gd name="connsiteY39" fmla="*/ 695550 h 1391100"/>
              <a:gd name="connsiteX40" fmla="*/ 695550 w 1391100"/>
              <a:gd name="connsiteY40" fmla="*/ 0 h 13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100" h="1391100">
                <a:moveTo>
                  <a:pt x="428849" y="654225"/>
                </a:moveTo>
                <a:lnTo>
                  <a:pt x="962249" y="654225"/>
                </a:lnTo>
                <a:lnTo>
                  <a:pt x="962249" y="959025"/>
                </a:lnTo>
                <a:lnTo>
                  <a:pt x="428849" y="959025"/>
                </a:lnTo>
                <a:close/>
                <a:moveTo>
                  <a:pt x="371699" y="597075"/>
                </a:moveTo>
                <a:lnTo>
                  <a:pt x="371699" y="1016175"/>
                </a:lnTo>
                <a:lnTo>
                  <a:pt x="1019399" y="1016175"/>
                </a:lnTo>
                <a:lnTo>
                  <a:pt x="1019399" y="597075"/>
                </a:lnTo>
                <a:close/>
                <a:moveTo>
                  <a:pt x="371699" y="425625"/>
                </a:moveTo>
                <a:lnTo>
                  <a:pt x="371699" y="558975"/>
                </a:lnTo>
                <a:lnTo>
                  <a:pt x="1019399" y="558975"/>
                </a:lnTo>
                <a:lnTo>
                  <a:pt x="1019399" y="425625"/>
                </a:lnTo>
                <a:lnTo>
                  <a:pt x="943199" y="425625"/>
                </a:lnTo>
                <a:lnTo>
                  <a:pt x="943199" y="454200"/>
                </a:lnTo>
                <a:cubicBezTo>
                  <a:pt x="943199" y="491348"/>
                  <a:pt x="913672" y="520875"/>
                  <a:pt x="876524" y="520875"/>
                </a:cubicBezTo>
                <a:cubicBezTo>
                  <a:pt x="839377" y="520875"/>
                  <a:pt x="809849" y="491348"/>
                  <a:pt x="809849" y="454200"/>
                </a:cubicBezTo>
                <a:lnTo>
                  <a:pt x="809849" y="425625"/>
                </a:lnTo>
                <a:lnTo>
                  <a:pt x="581249" y="425625"/>
                </a:lnTo>
                <a:lnTo>
                  <a:pt x="581249" y="454200"/>
                </a:lnTo>
                <a:cubicBezTo>
                  <a:pt x="581249" y="491348"/>
                  <a:pt x="551722" y="520875"/>
                  <a:pt x="514574" y="520875"/>
                </a:cubicBezTo>
                <a:cubicBezTo>
                  <a:pt x="477427" y="520875"/>
                  <a:pt x="447899" y="491348"/>
                  <a:pt x="447899" y="454200"/>
                </a:cubicBezTo>
                <a:lnTo>
                  <a:pt x="447899" y="425625"/>
                </a:lnTo>
                <a:close/>
                <a:moveTo>
                  <a:pt x="876524" y="368475"/>
                </a:moveTo>
                <a:cubicBezTo>
                  <a:pt x="860332" y="368475"/>
                  <a:pt x="847949" y="380858"/>
                  <a:pt x="847949" y="397050"/>
                </a:cubicBezTo>
                <a:lnTo>
                  <a:pt x="847949" y="454200"/>
                </a:lnTo>
                <a:cubicBezTo>
                  <a:pt x="847949" y="470393"/>
                  <a:pt x="860332" y="482775"/>
                  <a:pt x="876524" y="482775"/>
                </a:cubicBezTo>
                <a:cubicBezTo>
                  <a:pt x="892716" y="482775"/>
                  <a:pt x="905099" y="470393"/>
                  <a:pt x="905099" y="454200"/>
                </a:cubicBezTo>
                <a:lnTo>
                  <a:pt x="905099" y="397050"/>
                </a:lnTo>
                <a:cubicBezTo>
                  <a:pt x="905099" y="380858"/>
                  <a:pt x="892716" y="368475"/>
                  <a:pt x="876524" y="368475"/>
                </a:cubicBezTo>
                <a:close/>
                <a:moveTo>
                  <a:pt x="514574" y="368475"/>
                </a:moveTo>
                <a:cubicBezTo>
                  <a:pt x="498381" y="368475"/>
                  <a:pt x="485999" y="380858"/>
                  <a:pt x="485999" y="397050"/>
                </a:cubicBezTo>
                <a:lnTo>
                  <a:pt x="485999" y="454200"/>
                </a:lnTo>
                <a:cubicBezTo>
                  <a:pt x="485999" y="470393"/>
                  <a:pt x="498381" y="482775"/>
                  <a:pt x="514574" y="482775"/>
                </a:cubicBezTo>
                <a:cubicBezTo>
                  <a:pt x="530767" y="482775"/>
                  <a:pt x="543149" y="470393"/>
                  <a:pt x="543149" y="454200"/>
                </a:cubicBezTo>
                <a:lnTo>
                  <a:pt x="543149" y="397050"/>
                </a:lnTo>
                <a:cubicBezTo>
                  <a:pt x="543149" y="380858"/>
                  <a:pt x="530767" y="368475"/>
                  <a:pt x="514574" y="368475"/>
                </a:cubicBezTo>
                <a:close/>
                <a:moveTo>
                  <a:pt x="695550" y="0"/>
                </a:moveTo>
                <a:cubicBezTo>
                  <a:pt x="1079692" y="0"/>
                  <a:pt x="1391100" y="311408"/>
                  <a:pt x="1391100" y="695550"/>
                </a:cubicBezTo>
                <a:cubicBezTo>
                  <a:pt x="1391100" y="1079692"/>
                  <a:pt x="1079692" y="1391100"/>
                  <a:pt x="695550" y="1391100"/>
                </a:cubicBezTo>
                <a:cubicBezTo>
                  <a:pt x="311408" y="1391100"/>
                  <a:pt x="0" y="1079692"/>
                  <a:pt x="0" y="695550"/>
                </a:cubicBezTo>
                <a:cubicBezTo>
                  <a:pt x="0" y="311408"/>
                  <a:pt x="311408" y="0"/>
                  <a:pt x="695550" y="0"/>
                </a:cubicBezTo>
                <a:close/>
              </a:path>
            </a:pathLst>
          </a:custGeom>
          <a:solidFill>
            <a:schemeClr val="accent1"/>
          </a:solidFill>
          <a:ln w="9525" cap="flat">
            <a:noFill/>
            <a:prstDash val="solid"/>
            <a:miter/>
          </a:ln>
        </p:spPr>
        <p:txBody>
          <a:bodyPr rtlCol="0" anchor="ctr"/>
          <a:lstStyle/>
          <a:p>
            <a:endParaRPr lang="en-US"/>
          </a:p>
        </p:txBody>
      </p:sp>
      <p:sp>
        <p:nvSpPr>
          <p:cNvPr id="19" name="TextBox 18">
            <a:extLst>
              <a:ext uri="{FF2B5EF4-FFF2-40B4-BE49-F238E27FC236}">
                <a16:creationId xmlns:a16="http://schemas.microsoft.com/office/drawing/2014/main" id="{49DF2D76-9225-4FC7-9743-3EDF93408867}"/>
              </a:ext>
            </a:extLst>
          </p:cNvPr>
          <p:cNvSpPr txBox="1"/>
          <p:nvPr/>
        </p:nvSpPr>
        <p:spPr>
          <a:xfrm>
            <a:off x="5161632" y="3027093"/>
            <a:ext cx="3275638" cy="923330"/>
          </a:xfrm>
          <a:prstGeom prst="rect">
            <a:avLst/>
          </a:prstGeom>
          <a:noFill/>
        </p:spPr>
        <p:txBody>
          <a:bodyPr wrap="square" rtlCol="0">
            <a:spAutoFit/>
          </a:bodyPr>
          <a:lstStyle/>
          <a:p>
            <a:pPr algn="ctr"/>
            <a:r>
              <a:rPr lang="en-US" dirty="0">
                <a:solidFill>
                  <a:schemeClr val="accent5"/>
                </a:solidFill>
                <a:latin typeface="Calibri" panose="020F0502020204030204" pitchFamily="34" charset="0"/>
              </a:rPr>
              <a:t>Incubation period: </a:t>
            </a:r>
          </a:p>
          <a:p>
            <a:pPr algn="ctr"/>
            <a:r>
              <a:rPr lang="en-US" dirty="0">
                <a:solidFill>
                  <a:schemeClr val="accent5"/>
                </a:solidFill>
                <a:latin typeface="Calibri" panose="020F0502020204030204" pitchFamily="34" charset="0"/>
              </a:rPr>
              <a:t>1-14 days </a:t>
            </a:r>
            <a:br>
              <a:rPr lang="en-US" dirty="0">
                <a:solidFill>
                  <a:schemeClr val="accent5"/>
                </a:solidFill>
                <a:latin typeface="Calibri" panose="020F0502020204030204" pitchFamily="34" charset="0"/>
              </a:rPr>
            </a:br>
            <a:r>
              <a:rPr lang="en-US" dirty="0">
                <a:solidFill>
                  <a:schemeClr val="accent5"/>
                </a:solidFill>
                <a:latin typeface="Calibri" panose="020F0502020204030204" pitchFamily="34" charset="0"/>
              </a:rPr>
              <a:t>(usually 2-5 days)</a:t>
            </a:r>
          </a:p>
        </p:txBody>
      </p:sp>
      <p:sp>
        <p:nvSpPr>
          <p:cNvPr id="22" name="Text Placeholder 2">
            <a:extLst>
              <a:ext uri="{FF2B5EF4-FFF2-40B4-BE49-F238E27FC236}">
                <a16:creationId xmlns:a16="http://schemas.microsoft.com/office/drawing/2014/main" id="{B935EBD5-8A06-4BCE-896C-4E85BC034192}"/>
              </a:ext>
            </a:extLst>
          </p:cNvPr>
          <p:cNvSpPr txBox="1">
            <a:spLocks/>
          </p:cNvSpPr>
          <p:nvPr/>
        </p:nvSpPr>
        <p:spPr bwMode="auto">
          <a:xfrm>
            <a:off x="446057" y="3518040"/>
            <a:ext cx="3312692" cy="128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256169"/>
              </a:buClr>
              <a:buFont typeface="Wingdings" panose="05000000000000000000" pitchFamily="2" charset="2"/>
              <a:buChar char="§"/>
              <a:defRPr sz="2400" b="1" kern="1200">
                <a:solidFill>
                  <a:schemeClr val="accent4">
                    <a:lumMod val="50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256169"/>
              </a:buClr>
              <a:buFont typeface="Arial" panose="020B0604020202020204" pitchFamily="34" charset="0"/>
              <a:buChar char="•"/>
              <a:defRPr sz="2000" kern="1200">
                <a:solidFill>
                  <a:schemeClr val="accent4">
                    <a:lumMod val="50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accent5"/>
                </a:solidFill>
              </a:rPr>
              <a:t>Often asymptomatic </a:t>
            </a:r>
          </a:p>
          <a:p>
            <a:pPr lvl="1"/>
            <a:r>
              <a:rPr lang="en-US" dirty="0">
                <a:solidFill>
                  <a:schemeClr val="accent5"/>
                </a:solidFill>
              </a:rPr>
              <a:t>Pharynx (throat)</a:t>
            </a:r>
          </a:p>
          <a:p>
            <a:pPr lvl="1"/>
            <a:r>
              <a:rPr lang="en-US" dirty="0">
                <a:solidFill>
                  <a:schemeClr val="accent5"/>
                </a:solidFill>
              </a:rPr>
              <a:t>Rectum</a:t>
            </a:r>
          </a:p>
        </p:txBody>
      </p:sp>
      <p:sp>
        <p:nvSpPr>
          <p:cNvPr id="15" name="TextBox 14"/>
          <p:cNvSpPr txBox="1"/>
          <p:nvPr/>
        </p:nvSpPr>
        <p:spPr>
          <a:xfrm flipH="1">
            <a:off x="3758749" y="3015233"/>
            <a:ext cx="5385251" cy="1477328"/>
          </a:xfrm>
          <a:prstGeom prst="homePlate">
            <a:avLst/>
          </a:prstGeom>
          <a:solidFill>
            <a:schemeClr val="bg1">
              <a:lumMod val="20000"/>
              <a:lumOff val="80000"/>
            </a:schemeClr>
          </a:solidFill>
          <a:effectLst>
            <a:outerShdw blurRad="50800" dist="38100" dir="8100000" algn="tr" rotWithShape="0">
              <a:prstClr val="black">
                <a:alpha val="40000"/>
              </a:prstClr>
            </a:outerShdw>
          </a:effectLst>
        </p:spPr>
        <p:txBody>
          <a:bodyPr wrap="square" lIns="365760" tIns="182880" rIns="182880" bIns="182880" rtlCol="0">
            <a:spAutoFit/>
          </a:bodyPr>
          <a:lstStyle/>
          <a:p>
            <a:r>
              <a:rPr lang="en-US" b="1" dirty="0">
                <a:solidFill>
                  <a:schemeClr val="accent5"/>
                </a:solidFill>
                <a:latin typeface="Calibri" panose="020F0502020204030204" pitchFamily="34" charset="0"/>
              </a:rPr>
              <a:t>To find these infections, clinicians need to take sexual history &amp; screen at appropriate anatomic sites</a:t>
            </a:r>
          </a:p>
          <a:p>
            <a:r>
              <a:rPr lang="en-US" dirty="0">
                <a:solidFill>
                  <a:schemeClr val="accent5"/>
                </a:solidFill>
                <a:latin typeface="Calibri" panose="020F0502020204030204" pitchFamily="34" charset="0"/>
              </a:rPr>
              <a:t>(suboptimal outside of STD clinics)</a:t>
            </a:r>
          </a:p>
        </p:txBody>
      </p:sp>
      <p:sp>
        <p:nvSpPr>
          <p:cNvPr id="4" name="Slide Number Placeholder 3">
            <a:extLst>
              <a:ext uri="{FF2B5EF4-FFF2-40B4-BE49-F238E27FC236}">
                <a16:creationId xmlns:a16="http://schemas.microsoft.com/office/drawing/2014/main" id="{0D708832-2592-4444-B728-CE8E2CCC1943}"/>
              </a:ext>
            </a:extLst>
          </p:cNvPr>
          <p:cNvSpPr>
            <a:spLocks noGrp="1"/>
          </p:cNvSpPr>
          <p:nvPr>
            <p:ph type="sldNum" sz="quarter" idx="11"/>
          </p:nvPr>
        </p:nvSpPr>
        <p:spPr/>
        <p:txBody>
          <a:bodyPr/>
          <a:lstStyle/>
          <a:p>
            <a:fld id="{AA293F89-5976-4576-BE4F-2CBE8D742B3B}" type="slidenum">
              <a:rPr lang="en-US" smtClean="0"/>
              <a:pPr/>
              <a:t>9</a:t>
            </a:fld>
            <a:endParaRPr lang="en-US" dirty="0"/>
          </a:p>
        </p:txBody>
      </p:sp>
    </p:spTree>
    <p:extLst>
      <p:ext uri="{BB962C8B-B14F-4D97-AF65-F5344CB8AC3E}">
        <p14:creationId xmlns:p14="http://schemas.microsoft.com/office/powerpoint/2010/main" val="1703072434"/>
      </p:ext>
    </p:extLst>
  </p:cSld>
  <p:clrMapOvr>
    <a:masterClrMapping/>
  </p:clrMapOvr>
  <p:transition>
    <p:fade/>
  </p:transition>
</p:sld>
</file>

<file path=ppt/theme/theme1.xml><?xml version="1.0" encoding="utf-8"?>
<a:theme xmlns:a="http://schemas.openxmlformats.org/drawingml/2006/main" name="NCEH_ATSDR_combined">
  <a:themeElements>
    <a:clrScheme name="Custom 1">
      <a:dk1>
        <a:srgbClr val="256169"/>
      </a:dk1>
      <a:lt1>
        <a:srgbClr val="BFBFBF"/>
      </a:lt1>
      <a:dk2>
        <a:srgbClr val="26225B"/>
      </a:dk2>
      <a:lt2>
        <a:srgbClr val="FFFFFF"/>
      </a:lt2>
      <a:accent1>
        <a:srgbClr val="3FB8BB"/>
      </a:accent1>
      <a:accent2>
        <a:srgbClr val="3EA2B0"/>
      </a:accent2>
      <a:accent3>
        <a:srgbClr val="544CBC"/>
      </a:accent3>
      <a:accent4>
        <a:srgbClr val="7F7F7F"/>
      </a:accent4>
      <a:accent5>
        <a:srgbClr val="3F3F3F"/>
      </a:accent5>
      <a:accent6>
        <a:srgbClr val="FFC00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9276</TotalTime>
  <Words>10622</Words>
  <Application>Microsoft Office PowerPoint</Application>
  <PresentationFormat>On-screen Show (16:9)</PresentationFormat>
  <Paragraphs>1000</Paragraphs>
  <Slides>82</Slides>
  <Notes>79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Calibri</vt:lpstr>
      <vt:lpstr>Courier New</vt:lpstr>
      <vt:lpstr>Arial</vt:lpstr>
      <vt:lpstr>Wingdings</vt:lpstr>
      <vt:lpstr>Myriad Web Pro</vt:lpstr>
      <vt:lpstr>NCEH_ATSDR_combined</vt:lpstr>
      <vt:lpstr>Antimicrobial-Resistant Gonorrhea Webinar  Preparation for Tabletop Exercise</vt:lpstr>
      <vt:lpstr>Disclaimer</vt:lpstr>
      <vt:lpstr>Roadmap</vt:lpstr>
      <vt:lpstr>Objectives of Antibiotic-Resistant Gonorrhea (ARGC) Tabletop Exercise (TTX)</vt:lpstr>
      <vt:lpstr>Tabletop (TTX) Participation Expectations</vt:lpstr>
      <vt:lpstr>Gonorrhea</vt:lpstr>
      <vt:lpstr>Gonorrhea Overview</vt:lpstr>
      <vt:lpstr>Gonorrhea Clinical Signs/Symptoms</vt:lpstr>
      <vt:lpstr>Gonorrhea Clinical Signs/Symptoms Cont.</vt:lpstr>
      <vt:lpstr>Clinical Signs/Symptoms Cont.</vt:lpstr>
      <vt:lpstr>Extragenital (Pharyngeal or Rectal) Gonorrhea</vt:lpstr>
      <vt:lpstr>Problems Caused by Untreated Gonorrhea</vt:lpstr>
      <vt:lpstr>Testing</vt:lpstr>
      <vt:lpstr>Gram Stain</vt:lpstr>
      <vt:lpstr>Gonorrhea Culture</vt:lpstr>
      <vt:lpstr>Gonorrhea Culture Cont.</vt:lpstr>
      <vt:lpstr>Gonorrhea Testing</vt:lpstr>
      <vt:lpstr>Nucleic Acid Amplification Tests</vt:lpstr>
      <vt:lpstr>Screening Recommendations</vt:lpstr>
      <vt:lpstr>Screening Recommendations Cont.</vt:lpstr>
      <vt:lpstr>Treatment of Uncomplicated Gonorrhea 2020 CDC Guidelines Update</vt:lpstr>
      <vt:lpstr>Gonorrhea Rates Increased Since 2009, Especially Among Men</vt:lpstr>
      <vt:lpstr>Estimated Gonorrhea Rates Increasing Among MSM at Sentinel Surveillance Sites</vt:lpstr>
      <vt:lpstr>Extragenital Gonorrhea Is Common Among MSM </vt:lpstr>
      <vt:lpstr>Cornerstone of GC Prevention and Control Is Rapid Detection and Effective Treatment</vt:lpstr>
      <vt:lpstr>Cornerstone of GC Prevention and Control Is Rapid Detection and Effective Treatment Cont.</vt:lpstr>
      <vt:lpstr>Promotion of Behavioral Approaches</vt:lpstr>
      <vt:lpstr>Neisseria gonorrhoeae  Antibiotic Resistance</vt:lpstr>
      <vt:lpstr>Pre-1937 Gonorrhea Treatments Were Ineffective at Best and Sometimes Toxic</vt:lpstr>
      <vt:lpstr>GC Has Successively Developed Resistance to Each Antibiotic Used for Treatment</vt:lpstr>
      <vt:lpstr>GC Has Successively Developed Resistance to Each Antibiotic Used for Treatment Cont.</vt:lpstr>
      <vt:lpstr>Emerging Resistance Threatens to Undermine Effectiveness of Only Remaining Recommended Treatment</vt:lpstr>
      <vt:lpstr>A Brief Detour About Antibiotic Susceptibility Testing…</vt:lpstr>
      <vt:lpstr>Antibiotic Susceptibility Testing (AST)</vt:lpstr>
      <vt:lpstr>There Are Three Culture-based Approaches to GC AST</vt:lpstr>
      <vt:lpstr>Minimum Inhibitory Concentrations (MICs)</vt:lpstr>
      <vt:lpstr>Fill Each Plate with the Antibiotic Solutions </vt:lpstr>
      <vt:lpstr>Put Same Amount of Bacteria on Each Plate</vt:lpstr>
      <vt:lpstr>Time</vt:lpstr>
      <vt:lpstr>Bacteria Growing on Last 2 Plates</vt:lpstr>
      <vt:lpstr>Warning of Emerging Resistance </vt:lpstr>
      <vt:lpstr>Warning of Emerging Resistance Cont.</vt:lpstr>
      <vt:lpstr>Interpretations of MICs (and why you may hear “resistance”, “non-susceptible”, and maybe even “elevated MICs”) </vt:lpstr>
      <vt:lpstr>Interpretations of MICs Cont. (and why you may hear “resistance”, “non-susceptible”, and maybe even “elevated MICs”) </vt:lpstr>
      <vt:lpstr>Interpretations of MICs Cont. (and why you may hear “resistance”, “non-susceptible”, and maybe even “elevated MICs”) </vt:lpstr>
      <vt:lpstr>Interpretations of MICs Cont. (and why you may hear “resistance”, “non-susceptible”, and maybe even “elevated MICs”) </vt:lpstr>
      <vt:lpstr>Interpretations of MICs Cont. (and why you may hear “resistance”, “non-susceptible”, and maybe even “elevated MICs”) </vt:lpstr>
      <vt:lpstr>How We Interpret and Describe Ceftriaxone MICs</vt:lpstr>
      <vt:lpstr>How We Interpret and Describe Ceftriaxone MICs Cont.</vt:lpstr>
      <vt:lpstr>Laboratory Results Are Not Entirely Predictive of Clinical Outcome</vt:lpstr>
      <vt:lpstr>MIC Interpretation Take-away Points</vt:lpstr>
      <vt:lpstr>Back to the Epidemiology of GC Resistance</vt:lpstr>
      <vt:lpstr>Resistant N. gonorrhoeae Strains Have Emerged in East or Southeast Asia Before Spreading Globally</vt:lpstr>
      <vt:lpstr>Resistant N. gonorrhoeae Strains in the US Appear to Emerge in Hawaii then Spread Eastward</vt:lpstr>
      <vt:lpstr>Resistant N. gonorrhoeae Strains in the US Appear to Emerge in Hawaii then Spread Eastward Cont.</vt:lpstr>
      <vt:lpstr>GC Has Successively Developed Resistance to Each Antibiotic Used for Treatment</vt:lpstr>
      <vt:lpstr>Percentage of Neisseria gonorrhoeae with Elevated Azithromycin, Cefixime, or Ceftriaxone MICs by Year,  Gonococcal Isolate Surveillance Project, 2008–2019</vt:lpstr>
      <vt:lpstr>Percentage of Neisseria gonorrhoeae with Elevated Azithromycin, Cefixime, or Ceftriaxone MICs by Year,  Gonococcal Isolate Surveillance Project, 2008–2019</vt:lpstr>
      <vt:lpstr>Percentage of Neisseria gonorrhoeae with Elevated Azithromycin, Cefixime, or Ceftriaxone MICs by year,  Gonococcal Isolate Surveillance Project, 2008–2019</vt:lpstr>
      <vt:lpstr>Percentage of Neisseria gonorrhoeae with Elevated Azithromycin, Cefixime, or Ceftriaxone MICs by Year,  Gonococcal Isolate Surveillance Project, 2008–2019</vt:lpstr>
      <vt:lpstr>Percentage of Neisseria gonorrhoeae with Elevated Azithromycin, Cefixime, or Ceftriaxone MICs by Year,  Gonococcal Isolate Surveillance Project, 2008–2019</vt:lpstr>
      <vt:lpstr>Percentage of Neisseria gonorrhoeae with Elevated Azithromycin, Cefixime, Or Ceftriaxone MICs by Year,  Gonococcal Isolate Surveillance Project, 2008–2019</vt:lpstr>
      <vt:lpstr>Cluster of Neisseria gonorrhoeae Isolates with High-level Azithromycin Resistance and Decreased Ceftriaxone Susceptibility, Hawaii, 2016</vt:lpstr>
      <vt:lpstr>Cluster of Neisseria gonorrhoeae Isolates with High-level Azithromycin Resistance and Decreased Ceftriaxone Susceptibility, Hawaii, 2016 Cont.</vt:lpstr>
      <vt:lpstr>Gonorrhoea Treatment Failure Caused by a Neisseria gonorrhoeae Strain with Combined Ceftriaxone and High-level Azithromycin Resistance, England, February 2018 Rapid Communication</vt:lpstr>
      <vt:lpstr>Gonorrhoea Treatment Failure Caused by a Neisseria gonorrhoeae Strain with Combined Ceftriaxone and High-level Azithromycin Resistance, England, February 2018 Cont. Rapid Communication</vt:lpstr>
      <vt:lpstr>Gonorrhoea Treatment Failure Caused by a Neisseria gonorrhoeae Strain with Combined Ceftriaxone and High-level Azithromycin Resistance, England, February 2018 Cont. Rapid Communication</vt:lpstr>
      <vt:lpstr>Resistant Cases in England</vt:lpstr>
      <vt:lpstr>Resistant Cases in England Cont.</vt:lpstr>
      <vt:lpstr>Resistant Cases in England Cont.</vt:lpstr>
      <vt:lpstr>Prevalence of Tetracycline, Penicillin, or Fluoroquinolone Resistance* or Elevated Cefixime, Ceftriaxone, or Azithromycin Minimum Inhibitory Concentrations (MICs)† — Gonococcal Isolate Surveillance Project (GISP), 2000–2019</vt:lpstr>
      <vt:lpstr>As Resistance Emerges, the Antibiotic Pipeline Has Been Running Dry</vt:lpstr>
      <vt:lpstr>Clinical and Programmatic Responses to GC Resistance</vt:lpstr>
      <vt:lpstr>There Are Several Ways that a Resistant Infection May Be Identified</vt:lpstr>
      <vt:lpstr>Suspected Cephalosporin Treatment Failure</vt:lpstr>
      <vt:lpstr>CDC STD Treatment Guidelines, 2015 Initial Management of Possible Treatment Failure</vt:lpstr>
      <vt:lpstr>CDC STD Treatment Guidelines, 2015 Management if High Suspicion of Resistance</vt:lpstr>
      <vt:lpstr>Programmatic and Laboratory Guidance</vt:lpstr>
      <vt:lpstr>Considerations for Establishing Culture and AST Locally</vt:lpstr>
      <vt:lpstr>There Are Several Options for Getting Specimens to a Laboratory for Culture</vt:lpstr>
      <vt:lpstr>Summary</vt:lpstr>
      <vt:lpstr>Questions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Herald, Amber (CDC/DDID/NCHHSTP/DSTDP)</cp:lastModifiedBy>
  <cp:revision>449</cp:revision>
  <dcterms:created xsi:type="dcterms:W3CDTF">2011-03-17T17:43:16Z</dcterms:created>
  <dcterms:modified xsi:type="dcterms:W3CDTF">2021-05-14T22:37:18Z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8af03ff0-41c5-4c41-b55e-fabb8fae94be_Enabled">
    <vt:lpwstr>true</vt:lpwstr>
  </property>
  <property fmtid="{D5CDD505-2E9C-101B-9397-08002B2CF9AE}" pid="4" name="MSIP_Label_8af03ff0-41c5-4c41-b55e-fabb8fae94be_SetDate">
    <vt:lpwstr>2020-11-10T18:53:36Z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0a9a8454-216d-4305-9f3c-181b6303c9b8</vt:lpwstr>
  </property>
  <property fmtid="{D5CDD505-2E9C-101B-9397-08002B2CF9AE}" pid="9" name="MSIP_Label_8af03ff0-41c5-4c41-b55e-fabb8fae94be_ContentBits">
    <vt:lpwstr>0</vt:lpwstr>
  </property>
</Properties>
</file>