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116"/>
  </p:notesMasterIdLst>
  <p:handoutMasterIdLst>
    <p:handoutMasterId r:id="rId117"/>
  </p:handoutMasterIdLst>
  <p:sldIdLst>
    <p:sldId id="256" r:id="rId2"/>
    <p:sldId id="266" r:id="rId3"/>
    <p:sldId id="401" r:id="rId4"/>
    <p:sldId id="394" r:id="rId5"/>
    <p:sldId id="268" r:id="rId6"/>
    <p:sldId id="404" r:id="rId7"/>
    <p:sldId id="405" r:id="rId8"/>
    <p:sldId id="267" r:id="rId9"/>
    <p:sldId id="395" r:id="rId10"/>
    <p:sldId id="393" r:id="rId11"/>
    <p:sldId id="392" r:id="rId12"/>
    <p:sldId id="332" r:id="rId13"/>
    <p:sldId id="272" r:id="rId14"/>
    <p:sldId id="399" r:id="rId15"/>
    <p:sldId id="391" r:id="rId16"/>
    <p:sldId id="389" r:id="rId17"/>
    <p:sldId id="276" r:id="rId18"/>
    <p:sldId id="277" r:id="rId19"/>
    <p:sldId id="278" r:id="rId20"/>
    <p:sldId id="390" r:id="rId21"/>
    <p:sldId id="281" r:id="rId22"/>
    <p:sldId id="408" r:id="rId23"/>
    <p:sldId id="340" r:id="rId24"/>
    <p:sldId id="287" r:id="rId25"/>
    <p:sldId id="374" r:id="rId26"/>
    <p:sldId id="341" r:id="rId27"/>
    <p:sldId id="409" r:id="rId28"/>
    <p:sldId id="371" r:id="rId29"/>
    <p:sldId id="290" r:id="rId30"/>
    <p:sldId id="383" r:id="rId31"/>
    <p:sldId id="291" r:id="rId32"/>
    <p:sldId id="292" r:id="rId33"/>
    <p:sldId id="293" r:id="rId34"/>
    <p:sldId id="294" r:id="rId35"/>
    <p:sldId id="285" r:id="rId36"/>
    <p:sldId id="295" r:id="rId37"/>
    <p:sldId id="296" r:id="rId38"/>
    <p:sldId id="297" r:id="rId39"/>
    <p:sldId id="298" r:id="rId40"/>
    <p:sldId id="299" r:id="rId41"/>
    <p:sldId id="462" r:id="rId42"/>
    <p:sldId id="302" r:id="rId43"/>
    <p:sldId id="308" r:id="rId44"/>
    <p:sldId id="403" r:id="rId45"/>
    <p:sldId id="301" r:id="rId46"/>
    <p:sldId id="304" r:id="rId47"/>
    <p:sldId id="419" r:id="rId48"/>
    <p:sldId id="417" r:id="rId49"/>
    <p:sldId id="500" r:id="rId50"/>
    <p:sldId id="411" r:id="rId51"/>
    <p:sldId id="412" r:id="rId52"/>
    <p:sldId id="413" r:id="rId53"/>
    <p:sldId id="414" r:id="rId54"/>
    <p:sldId id="396" r:id="rId55"/>
    <p:sldId id="497" r:id="rId56"/>
    <p:sldId id="379" r:id="rId57"/>
    <p:sldId id="381" r:id="rId58"/>
    <p:sldId id="422" r:id="rId59"/>
    <p:sldId id="380" r:id="rId60"/>
    <p:sldId id="300" r:id="rId61"/>
    <p:sldId id="378" r:id="rId62"/>
    <p:sldId id="377" r:id="rId63"/>
    <p:sldId id="314" r:id="rId64"/>
    <p:sldId id="353" r:id="rId65"/>
    <p:sldId id="352" r:id="rId66"/>
    <p:sldId id="318" r:id="rId67"/>
    <p:sldId id="319" r:id="rId68"/>
    <p:sldId id="320" r:id="rId69"/>
    <p:sldId id="321" r:id="rId70"/>
    <p:sldId id="322" r:id="rId71"/>
    <p:sldId id="384" r:id="rId72"/>
    <p:sldId id="388" r:id="rId73"/>
    <p:sldId id="397" r:id="rId74"/>
    <p:sldId id="479" r:id="rId75"/>
    <p:sldId id="472" r:id="rId76"/>
    <p:sldId id="473" r:id="rId77"/>
    <p:sldId id="484" r:id="rId78"/>
    <p:sldId id="481" r:id="rId79"/>
    <p:sldId id="436" r:id="rId80"/>
    <p:sldId id="438" r:id="rId81"/>
    <p:sldId id="439" r:id="rId82"/>
    <p:sldId id="444" r:id="rId83"/>
    <p:sldId id="445" r:id="rId84"/>
    <p:sldId id="446" r:id="rId85"/>
    <p:sldId id="447" r:id="rId86"/>
    <p:sldId id="448" r:id="rId87"/>
    <p:sldId id="482" r:id="rId88"/>
    <p:sldId id="498" r:id="rId89"/>
    <p:sldId id="451" r:id="rId90"/>
    <p:sldId id="452" r:id="rId91"/>
    <p:sldId id="453" r:id="rId92"/>
    <p:sldId id="463" r:id="rId93"/>
    <p:sldId id="464" r:id="rId94"/>
    <p:sldId id="483" r:id="rId95"/>
    <p:sldId id="466" r:id="rId96"/>
    <p:sldId id="467" r:id="rId97"/>
    <p:sldId id="486" r:id="rId98"/>
    <p:sldId id="487" r:id="rId99"/>
    <p:sldId id="488" r:id="rId100"/>
    <p:sldId id="489" r:id="rId101"/>
    <p:sldId id="490" r:id="rId102"/>
    <p:sldId id="491" r:id="rId103"/>
    <p:sldId id="492" r:id="rId104"/>
    <p:sldId id="493" r:id="rId105"/>
    <p:sldId id="494" r:id="rId106"/>
    <p:sldId id="495" r:id="rId107"/>
    <p:sldId id="496" r:id="rId108"/>
    <p:sldId id="330" r:id="rId109"/>
    <p:sldId id="485" r:id="rId110"/>
    <p:sldId id="365" r:id="rId111"/>
    <p:sldId id="367" r:id="rId112"/>
    <p:sldId id="416" r:id="rId113"/>
    <p:sldId id="310" r:id="rId114"/>
    <p:sldId id="311" r:id="rId115"/>
  </p:sldIdLst>
  <p:sldSz cx="9144000" cy="6858000" type="screen4x3"/>
  <p:notesSz cx="7010400" cy="9296400"/>
  <p:embeddedFontLst>
    <p:embeddedFont>
      <p:font typeface="Times" panose="02020603050405020304" pitchFamily="18" charset="0"/>
      <p:regular r:id="rId118"/>
      <p:bold r:id="rId119"/>
      <p:italic r:id="rId120"/>
      <p:boldItalic r:id="rId121"/>
    </p:embeddedFont>
    <p:embeddedFont>
      <p:font typeface="Myriad Web Pro" panose="020B0604020202020204" charset="0"/>
      <p:regular r:id="rId122"/>
      <p:bold r:id="rId123"/>
      <p:italic r:id="rId124"/>
    </p:embeddedFont>
    <p:embeddedFont>
      <p:font typeface="ＭＳ Ｐゴシック" panose="020B0600070205080204" pitchFamily="34" charset="-128"/>
      <p:regular r:id="rId125"/>
    </p:embeddedFont>
    <p:embeddedFont>
      <p:font typeface="Haettenschweiler" panose="020B0706040902060204" pitchFamily="34" charset="0"/>
      <p:regular r:id="rId126"/>
    </p:embeddedFont>
    <p:embeddedFont>
      <p:font typeface="Calibri" panose="020F0502020204030204" pitchFamily="34" charset="0"/>
      <p:regular r:id="rId127"/>
      <p:bold r:id="rId128"/>
      <p:italic r:id="rId129"/>
      <p:boldItalic r:id="rId1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R" initials="LR" lastIdx="25" clrIdx="0"/>
  <p:cmAuthor id="1" name="CDC User" initials="CU" lastIdx="0" clrIdx="1"/>
  <p:cmAuthor id="2" name="Cleary, Tara (CDC/ONDIEH/NCCDPHP) (CTR)" initials="C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5" autoAdjust="0"/>
    <p:restoredTop sz="71598" autoAdjust="0"/>
  </p:normalViewPr>
  <p:slideViewPr>
    <p:cSldViewPr>
      <p:cViewPr varScale="1">
        <p:scale>
          <a:sx n="53" d="100"/>
          <a:sy n="53" d="100"/>
        </p:scale>
        <p:origin x="1776" y="72"/>
      </p:cViewPr>
      <p:guideLst>
        <p:guide orient="horz" pos="2160"/>
        <p:guide pos="2880"/>
      </p:guideLst>
    </p:cSldViewPr>
  </p:slideViewPr>
  <p:outlineViewPr>
    <p:cViewPr>
      <p:scale>
        <a:sx n="33" d="100"/>
        <a:sy n="33" d="100"/>
      </p:scale>
      <p:origin x="0" y="247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6.fntdata"/><Relationship Id="rId128"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font" Target="fonts/font1.fntdata"/><Relationship Id="rId126" Type="http://schemas.openxmlformats.org/officeDocument/2006/relationships/font" Target="fonts/font9.fntdata"/><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124" Type="http://schemas.openxmlformats.org/officeDocument/2006/relationships/font" Target="fonts/font7.fntdata"/><Relationship Id="rId12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2.fntdata"/><Relationship Id="rId12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5.fntdata"/><Relationship Id="rId130" Type="http://schemas.openxmlformats.org/officeDocument/2006/relationships/font" Target="fonts/font13.fntdata"/><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3.fntdata"/><Relationship Id="rId12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FF00"/>
            </a:solidFill>
            <a:ln>
              <a:solidFill>
                <a:srgbClr val="FFFF00"/>
              </a:solidFill>
            </a:ln>
            <a:effectLst>
              <a:outerShdw blurRad="50800" dist="38100" algn="l" rotWithShape="0">
                <a:prstClr val="black">
                  <a:alpha val="40000"/>
                </a:prstClr>
              </a:outerShdw>
            </a:effectLst>
          </c:spPr>
          <c:invertIfNegative val="0"/>
          <c:dLbls>
            <c:spPr>
              <a:noFill/>
              <a:ln>
                <a:noFill/>
              </a:ln>
              <a:effectLst/>
            </c:spPr>
            <c:txPr>
              <a:bodyPr/>
              <a:lstStyle/>
              <a:p>
                <a:pPr>
                  <a:defRPr sz="1600" b="1">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Sheet1!$A$1:$A$7</c:f>
              <c:strCache>
                <c:ptCount val="7"/>
                <c:pt idx="0">
                  <c:v>&lt;15</c:v>
                </c:pt>
                <c:pt idx="1">
                  <c:v>15-19</c:v>
                </c:pt>
                <c:pt idx="2">
                  <c:v>20-24</c:v>
                </c:pt>
                <c:pt idx="3">
                  <c:v>25-29</c:v>
                </c:pt>
                <c:pt idx="4">
                  <c:v>30-34</c:v>
                </c:pt>
                <c:pt idx="5">
                  <c:v>35-39</c:v>
                </c:pt>
                <c:pt idx="6">
                  <c:v>&gt;=40</c:v>
                </c:pt>
              </c:strCache>
            </c:strRef>
          </c:cat>
          <c:val>
            <c:numRef>
              <c:f>Sheet1!$B$1:$B$7</c:f>
              <c:numCache>
                <c:formatCode>General</c:formatCode>
                <c:ptCount val="7"/>
                <c:pt idx="0">
                  <c:v>98</c:v>
                </c:pt>
                <c:pt idx="1">
                  <c:v>82</c:v>
                </c:pt>
                <c:pt idx="2">
                  <c:v>64</c:v>
                </c:pt>
                <c:pt idx="3">
                  <c:v>41</c:v>
                </c:pt>
                <c:pt idx="4">
                  <c:v>33</c:v>
                </c:pt>
                <c:pt idx="5">
                  <c:v>28</c:v>
                </c:pt>
                <c:pt idx="6">
                  <c:v>48</c:v>
                </c:pt>
              </c:numCache>
            </c:numRef>
          </c:val>
        </c:ser>
        <c:dLbls>
          <c:showLegendKey val="0"/>
          <c:showVal val="1"/>
          <c:showCatName val="0"/>
          <c:showSerName val="0"/>
          <c:showPercent val="0"/>
          <c:showBubbleSize val="0"/>
        </c:dLbls>
        <c:gapWidth val="150"/>
        <c:axId val="279480592"/>
        <c:axId val="279480984"/>
      </c:barChart>
      <c:catAx>
        <c:axId val="279480592"/>
        <c:scaling>
          <c:orientation val="minMax"/>
        </c:scaling>
        <c:delete val="0"/>
        <c:axPos val="b"/>
        <c:title>
          <c:tx>
            <c:rich>
              <a:bodyPr/>
              <a:lstStyle/>
              <a:p>
                <a:pPr>
                  <a:defRPr sz="1800">
                    <a:solidFill>
                      <a:schemeClr val="bg2"/>
                    </a:solidFill>
                  </a:defRPr>
                </a:pPr>
                <a:r>
                  <a:rPr lang="en-US" sz="1800">
                    <a:solidFill>
                      <a:schemeClr val="bg2"/>
                    </a:solidFill>
                  </a:rPr>
                  <a:t>Age</a:t>
                </a:r>
              </a:p>
            </c:rich>
          </c:tx>
          <c:overlay val="0"/>
        </c:title>
        <c:numFmt formatCode="General" sourceLinked="0"/>
        <c:majorTickMark val="none"/>
        <c:minorTickMark val="none"/>
        <c:tickLblPos val="nextTo"/>
        <c:spPr>
          <a:ln>
            <a:solidFill>
              <a:srgbClr val="FFFFFF"/>
            </a:solidFill>
          </a:ln>
        </c:spPr>
        <c:txPr>
          <a:bodyPr/>
          <a:lstStyle/>
          <a:p>
            <a:pPr>
              <a:defRPr sz="1800" b="1">
                <a:solidFill>
                  <a:schemeClr val="bg2"/>
                </a:solidFill>
              </a:defRPr>
            </a:pPr>
            <a:endParaRPr lang="en-US"/>
          </a:p>
        </c:txPr>
        <c:crossAx val="279480984"/>
        <c:crosses val="autoZero"/>
        <c:auto val="1"/>
        <c:lblAlgn val="ctr"/>
        <c:lblOffset val="100"/>
        <c:noMultiLvlLbl val="0"/>
      </c:catAx>
      <c:valAx>
        <c:axId val="279480984"/>
        <c:scaling>
          <c:orientation val="minMax"/>
          <c:max val="100"/>
        </c:scaling>
        <c:delete val="0"/>
        <c:axPos val="l"/>
        <c:title>
          <c:tx>
            <c:rich>
              <a:bodyPr rot="-5400000" vert="horz"/>
              <a:lstStyle/>
              <a:p>
                <a:pPr>
                  <a:defRPr sz="1800">
                    <a:solidFill>
                      <a:schemeClr val="bg2"/>
                    </a:solidFill>
                  </a:defRPr>
                </a:pPr>
                <a:r>
                  <a:rPr lang="en-US" sz="1800">
                    <a:solidFill>
                      <a:schemeClr val="bg2"/>
                    </a:solidFill>
                  </a:rPr>
                  <a:t>Percent</a:t>
                </a:r>
              </a:p>
            </c:rich>
          </c:tx>
          <c:overlay val="0"/>
        </c:title>
        <c:numFmt formatCode="General" sourceLinked="1"/>
        <c:majorTickMark val="out"/>
        <c:minorTickMark val="none"/>
        <c:tickLblPos val="nextTo"/>
        <c:spPr>
          <a:ln>
            <a:solidFill>
              <a:srgbClr val="FFFFFF"/>
            </a:solidFill>
          </a:ln>
        </c:spPr>
        <c:txPr>
          <a:bodyPr/>
          <a:lstStyle/>
          <a:p>
            <a:pPr>
              <a:defRPr sz="1800" b="1">
                <a:solidFill>
                  <a:schemeClr val="bg2"/>
                </a:solidFill>
              </a:defRPr>
            </a:pPr>
            <a:endParaRPr lang="en-US"/>
          </a:p>
        </c:txPr>
        <c:crossAx val="2794805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solidFill>
                <a:srgbClr val="FFFF00"/>
              </a:solidFill>
            </a:ln>
          </c:spPr>
          <c:invertIfNegative val="0"/>
          <c:cat>
            <c:strRef>
              <c:f>Sheet1!$A$2:$A$6</c:f>
              <c:strCache>
                <c:ptCount val="5"/>
                <c:pt idx="0">
                  <c:v>Pill</c:v>
                </c:pt>
                <c:pt idx="1">
                  <c:v>Condom</c:v>
                </c:pt>
                <c:pt idx="2">
                  <c:v>DMPA</c:v>
                </c:pt>
                <c:pt idx="3">
                  <c:v>IUD</c:v>
                </c:pt>
                <c:pt idx="4">
                  <c:v>Other</c:v>
                </c:pt>
              </c:strCache>
            </c:strRef>
          </c:cat>
          <c:val>
            <c:numRef>
              <c:f>Sheet1!$B$2:$B$6</c:f>
              <c:numCache>
                <c:formatCode>General</c:formatCode>
                <c:ptCount val="5"/>
                <c:pt idx="0">
                  <c:v>54.1</c:v>
                </c:pt>
                <c:pt idx="1">
                  <c:v>22.8</c:v>
                </c:pt>
                <c:pt idx="2">
                  <c:v>9.4</c:v>
                </c:pt>
                <c:pt idx="3">
                  <c:v>3.6</c:v>
                </c:pt>
                <c:pt idx="4">
                  <c:v>10.1</c:v>
                </c:pt>
              </c:numCache>
            </c:numRef>
          </c:val>
        </c:ser>
        <c:dLbls>
          <c:showLegendKey val="0"/>
          <c:showVal val="0"/>
          <c:showCatName val="0"/>
          <c:showSerName val="0"/>
          <c:showPercent val="0"/>
          <c:showBubbleSize val="0"/>
        </c:dLbls>
        <c:gapWidth val="150"/>
        <c:axId val="278471136"/>
        <c:axId val="279482160"/>
      </c:barChart>
      <c:catAx>
        <c:axId val="278471136"/>
        <c:scaling>
          <c:orientation val="minMax"/>
        </c:scaling>
        <c:delete val="0"/>
        <c:axPos val="b"/>
        <c:numFmt formatCode="General" sourceLinked="0"/>
        <c:majorTickMark val="none"/>
        <c:minorTickMark val="none"/>
        <c:tickLblPos val="nextTo"/>
        <c:spPr>
          <a:ln>
            <a:solidFill>
              <a:schemeClr val="tx2"/>
            </a:solidFill>
          </a:ln>
        </c:spPr>
        <c:txPr>
          <a:bodyPr/>
          <a:lstStyle/>
          <a:p>
            <a:pPr>
              <a:defRPr b="1">
                <a:solidFill>
                  <a:schemeClr val="tx2"/>
                </a:solidFill>
              </a:defRPr>
            </a:pPr>
            <a:endParaRPr lang="en-US"/>
          </a:p>
        </c:txPr>
        <c:crossAx val="279482160"/>
        <c:crosses val="autoZero"/>
        <c:auto val="1"/>
        <c:lblAlgn val="ctr"/>
        <c:lblOffset val="100"/>
        <c:noMultiLvlLbl val="0"/>
      </c:catAx>
      <c:valAx>
        <c:axId val="279482160"/>
        <c:scaling>
          <c:orientation val="minMax"/>
        </c:scaling>
        <c:delete val="0"/>
        <c:axPos val="l"/>
        <c:numFmt formatCode="General" sourceLinked="1"/>
        <c:majorTickMark val="out"/>
        <c:minorTickMark val="none"/>
        <c:tickLblPos val="nextTo"/>
        <c:spPr>
          <a:ln>
            <a:solidFill>
              <a:schemeClr val="tx2"/>
            </a:solidFill>
          </a:ln>
        </c:spPr>
        <c:txPr>
          <a:bodyPr/>
          <a:lstStyle/>
          <a:p>
            <a:pPr>
              <a:defRPr b="1">
                <a:solidFill>
                  <a:schemeClr val="tx2"/>
                </a:solidFill>
              </a:defRPr>
            </a:pPr>
            <a:endParaRPr lang="en-US"/>
          </a:p>
        </c:txPr>
        <c:crossAx val="278471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21T14:37:53.861" idx="9">
    <p:pos x="2250" y="4139"/>
    <p:text>The original NCHS citation is all that is needed.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C2D468-14B3-4F42-94E8-A8121B08E93B}" type="datetimeFigureOut">
              <a:rPr lang="en-US" smtClean="0"/>
              <a:t>7/8/2015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794F4B-EFD9-465F-86A6-223EE2648DD5}" type="slidenum">
              <a:rPr lang="en-US" smtClean="0"/>
              <a:t>‹#›</a:t>
            </a:fld>
            <a:endParaRPr lang="en-US"/>
          </a:p>
        </p:txBody>
      </p:sp>
    </p:spTree>
    <p:extLst>
      <p:ext uri="{BB962C8B-B14F-4D97-AF65-F5344CB8AC3E}">
        <p14:creationId xmlns:p14="http://schemas.microsoft.com/office/powerpoint/2010/main" val="197556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6" cy="464343"/>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idx="1"/>
          </p:nvPr>
        </p:nvSpPr>
        <p:spPr>
          <a:xfrm>
            <a:off x="3971393" y="0"/>
            <a:ext cx="3037416" cy="464343"/>
          </a:xfrm>
          <a:prstGeom prst="rect">
            <a:avLst/>
          </a:prstGeom>
        </p:spPr>
        <p:txBody>
          <a:bodyPr vert="horz" lIns="91614" tIns="45807" rIns="91614" bIns="45807" rtlCol="0"/>
          <a:lstStyle>
            <a:lvl1pPr algn="r">
              <a:defRPr sz="1200"/>
            </a:lvl1pPr>
          </a:lstStyle>
          <a:p>
            <a:fld id="{4D5F957A-08D0-4F45-9E0E-52756071E63F}" type="datetimeFigureOut">
              <a:rPr lang="en-US" smtClean="0"/>
              <a:pPr/>
              <a:t>7/8/2015</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a:p>
        </p:txBody>
      </p:sp>
      <p:sp>
        <p:nvSpPr>
          <p:cNvPr id="5" name="Notes Placeholder 4"/>
          <p:cNvSpPr>
            <a:spLocks noGrp="1"/>
          </p:cNvSpPr>
          <p:nvPr>
            <p:ph type="body" sz="quarter" idx="3"/>
          </p:nvPr>
        </p:nvSpPr>
        <p:spPr>
          <a:xfrm>
            <a:off x="701677" y="4416029"/>
            <a:ext cx="5607047" cy="4183857"/>
          </a:xfrm>
          <a:prstGeom prst="rect">
            <a:avLst/>
          </a:prstGeom>
        </p:spPr>
        <p:txBody>
          <a:bodyPr vert="horz" lIns="91614" tIns="45807" rIns="91614" bIns="45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7"/>
            <a:ext cx="3037416" cy="464343"/>
          </a:xfrm>
          <a:prstGeom prst="rect">
            <a:avLst/>
          </a:prstGeom>
        </p:spPr>
        <p:txBody>
          <a:bodyPr vert="horz" lIns="91614" tIns="45807" rIns="91614" bIns="45807" rtlCol="0" anchor="b"/>
          <a:lstStyle>
            <a:lvl1pPr algn="l">
              <a:defRPr sz="1200"/>
            </a:lvl1pPr>
          </a:lstStyle>
          <a:p>
            <a:endParaRPr lang="en-US"/>
          </a:p>
        </p:txBody>
      </p:sp>
      <p:sp>
        <p:nvSpPr>
          <p:cNvPr id="7" name="Slide Number Placeholder 6"/>
          <p:cNvSpPr>
            <a:spLocks noGrp="1"/>
          </p:cNvSpPr>
          <p:nvPr>
            <p:ph type="sldNum" sz="quarter" idx="5"/>
          </p:nvPr>
        </p:nvSpPr>
        <p:spPr>
          <a:xfrm>
            <a:off x="3971393" y="8830467"/>
            <a:ext cx="3037416" cy="464343"/>
          </a:xfrm>
          <a:prstGeom prst="rect">
            <a:avLst/>
          </a:prstGeom>
        </p:spPr>
        <p:txBody>
          <a:bodyPr vert="horz" lIns="91614" tIns="45807" rIns="91614" bIns="45807" rtlCol="0" anchor="b"/>
          <a:lstStyle>
            <a:lvl1pPr algn="r">
              <a:defRPr sz="1200"/>
            </a:lvl1pPr>
          </a:lstStyle>
          <a:p>
            <a:fld id="{3248939C-6AA1-4E72-89FE-CD88101FFF54}" type="slidenum">
              <a:rPr lang="en-US" smtClean="0"/>
              <a:pPr/>
              <a:t>‹#›</a:t>
            </a:fld>
            <a:endParaRPr lang="en-US"/>
          </a:p>
        </p:txBody>
      </p:sp>
    </p:spTree>
    <p:extLst>
      <p:ext uri="{BB962C8B-B14F-4D97-AF65-F5344CB8AC3E}">
        <p14:creationId xmlns:p14="http://schemas.microsoft.com/office/powerpoint/2010/main" val="270132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provide an overview of the current trends</a:t>
            </a:r>
            <a:r>
              <a:rPr lang="en-US" baseline="0" dirty="0" smtClean="0"/>
              <a:t> in teen pregnancy as well as the efforts providers can make to increase use of effective contraception according to the CDC’s Evidence-Based Contraception Guidance</a:t>
            </a:r>
          </a:p>
          <a:p>
            <a:endParaRPr lang="en-US" baseline="0" dirty="0" smtClean="0"/>
          </a:p>
        </p:txBody>
      </p:sp>
      <p:sp>
        <p:nvSpPr>
          <p:cNvPr id="4" name="Slide Number Placeholder 3"/>
          <p:cNvSpPr>
            <a:spLocks noGrp="1"/>
          </p:cNvSpPr>
          <p:nvPr>
            <p:ph type="sldNum" sz="quarter" idx="10"/>
          </p:nvPr>
        </p:nvSpPr>
        <p:spPr/>
        <p:txBody>
          <a:bodyPr/>
          <a:lstStyle/>
          <a:p>
            <a:fld id="{3248939C-6AA1-4E72-89FE-CD88101FFF54}" type="slidenum">
              <a:rPr lang="en-US" smtClean="0"/>
              <a:pPr/>
              <a:t>1</a:t>
            </a:fld>
            <a:endParaRPr lang="en-US"/>
          </a:p>
        </p:txBody>
      </p:sp>
    </p:spTree>
    <p:extLst>
      <p:ext uri="{BB962C8B-B14F-4D97-AF65-F5344CB8AC3E}">
        <p14:creationId xmlns:p14="http://schemas.microsoft.com/office/powerpoint/2010/main" val="5662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is</a:t>
            </a:r>
            <a:r>
              <a:rPr lang="en-US" baseline="0" dirty="0" smtClean="0"/>
              <a:t> a map of the United States representing teen birth rates, by state, 2009.</a:t>
            </a:r>
          </a:p>
          <a:p>
            <a:pPr marL="171450" indent="-171450">
              <a:buFont typeface="Arial" pitchFamily="34" charset="0"/>
              <a:buChar char="•"/>
            </a:pPr>
            <a:r>
              <a:rPr lang="en-US" baseline="0" dirty="0" smtClean="0"/>
              <a:t>Teen Birth rates were lowest in the northeast and upper </a:t>
            </a:r>
            <a:r>
              <a:rPr lang="en-US" baseline="0" dirty="0" err="1" smtClean="0"/>
              <a:t>midwest</a:t>
            </a:r>
            <a:r>
              <a:rPr lang="en-US" baseline="0" dirty="0" smtClean="0"/>
              <a:t> and highest across the southern states.</a:t>
            </a:r>
          </a:p>
          <a:p>
            <a:pPr marL="171450" indent="-171450">
              <a:buFont typeface="Arial" pitchFamily="34" charset="0"/>
              <a:buChar char="•"/>
            </a:pPr>
            <a:r>
              <a:rPr lang="en-US" baseline="0" dirty="0" smtClean="0"/>
              <a:t>The states in red have teen birth rates of 51-64 per 1000 women aged 15-19 years.</a:t>
            </a:r>
          </a:p>
          <a:p>
            <a:pPr marL="171450" indent="-171450">
              <a:buFont typeface="Arial" pitchFamily="34" charset="0"/>
              <a:buChar char="•"/>
            </a:pPr>
            <a:r>
              <a:rPr lang="en-US" baseline="0" dirty="0" smtClean="0"/>
              <a:t>The states in light grey have rates of 16-30 teen births per 1000 women aged 15-19 years.</a:t>
            </a:r>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10</a:t>
            </a:fld>
            <a:endParaRPr lang="en-US"/>
          </a:p>
        </p:txBody>
      </p:sp>
    </p:spTree>
    <p:extLst>
      <p:ext uri="{BB962C8B-B14F-4D97-AF65-F5344CB8AC3E}">
        <p14:creationId xmlns:p14="http://schemas.microsoft.com/office/powerpoint/2010/main" val="25935639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Thus the recommendation states that</a:t>
            </a:r>
            <a:r>
              <a:rPr lang="en-US" baseline="0" dirty="0" smtClean="0"/>
              <a:t> any regular contraceptive method can be started immediately after ECP use.</a:t>
            </a:r>
          </a:p>
          <a:p>
            <a:pPr marL="171450" indent="-171450">
              <a:buFont typeface="Arial" pitchFamily="34" charset="0"/>
              <a:buChar char="•"/>
            </a:pPr>
            <a:r>
              <a:rPr lang="en-US" baseline="0" dirty="0" smtClean="0"/>
              <a:t>If a woman does not have a withdrawal bleed within 3 weeks of ECP use, she should take a pregnancy test.</a:t>
            </a:r>
          </a:p>
          <a:p>
            <a:pPr marL="171450" indent="-171450">
              <a:buFont typeface="Arial" pitchFamily="34" charset="0"/>
              <a:buChar char="•"/>
            </a:pPr>
            <a:r>
              <a:rPr lang="en-US" baseline="0" dirty="0" smtClean="0"/>
              <a:t>If she uses UPA, given the anti-</a:t>
            </a:r>
            <a:r>
              <a:rPr lang="en-US" baseline="0" dirty="0" err="1" smtClean="0"/>
              <a:t>progestogen</a:t>
            </a:r>
            <a:r>
              <a:rPr lang="en-US" baseline="0" dirty="0" smtClean="0"/>
              <a:t> action, she needs to abstain or use barrier contraception for 14 days or until her next menses.</a:t>
            </a:r>
          </a:p>
          <a:p>
            <a:pPr marL="171450" indent="-171450">
              <a:buFont typeface="Arial" pitchFamily="34" charset="0"/>
              <a:buChar char="•"/>
            </a:pPr>
            <a:r>
              <a:rPr lang="en-US" baseline="0" dirty="0" smtClean="0"/>
              <a:t>If she uses LNG or combined pills, she needs to abstain or use barrier contraception for 7 days.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106</a:t>
            </a:fld>
            <a:endParaRPr lang="en-US"/>
          </a:p>
        </p:txBody>
      </p:sp>
    </p:spTree>
    <p:extLst>
      <p:ext uri="{BB962C8B-B14F-4D97-AF65-F5344CB8AC3E}">
        <p14:creationId xmlns:p14="http://schemas.microsoft.com/office/powerpoint/2010/main" val="31069934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107</a:t>
            </a:fld>
            <a:endParaRPr lang="en-US"/>
          </a:p>
        </p:txBody>
      </p:sp>
    </p:spTree>
    <p:extLst>
      <p:ext uri="{BB962C8B-B14F-4D97-AF65-F5344CB8AC3E}">
        <p14:creationId xmlns:p14="http://schemas.microsoft.com/office/powerpoint/2010/main" val="10878834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Placeholder 2"/>
          <p:cNvSpPr>
            <a:spLocks noGrp="1" noRot="1" noChangeAspect="1" noChangeArrowheads="1" noTextEdit="1"/>
          </p:cNvSpPr>
          <p:nvPr>
            <p:ph type="sldImg"/>
          </p:nvPr>
        </p:nvSpPr>
        <p:spPr>
          <a:ln/>
        </p:spPr>
      </p:sp>
      <p:sp>
        <p:nvSpPr>
          <p:cNvPr id="558082" name="Placeholder 3"/>
          <p:cNvSpPr>
            <a:spLocks noGrp="1" noChangeArrowheads="1"/>
          </p:cNvSpPr>
          <p:nvPr>
            <p:ph type="body" idx="1"/>
          </p:nvPr>
        </p:nvSpPr>
        <p:spPr>
          <a:noFill/>
          <a:ln/>
        </p:spPr>
        <p:txBody>
          <a:bodyPr/>
          <a:lstStyle/>
          <a:p>
            <a:pPr marL="342900" indent="-342900" eaLnBrk="1" hangingPunct="1">
              <a:buFont typeface="Arial" panose="020B0604020202020204" pitchFamily="34" charset="0"/>
              <a:buChar char="•"/>
            </a:pPr>
            <a:r>
              <a:rPr lang="en-US" sz="2400" kern="1200" dirty="0" smtClean="0">
                <a:solidFill>
                  <a:schemeClr val="bg2"/>
                </a:solidFill>
                <a:latin typeface="+mn-lt"/>
                <a:ea typeface="ＭＳ Ｐゴシック"/>
                <a:cs typeface="ＭＳ Ｐゴシック"/>
              </a:rPr>
              <a:t>Rates of adolescent pregnancy in the US are decreasing, but remain high.</a:t>
            </a:r>
          </a:p>
          <a:p>
            <a:pPr marL="342900" indent="-342900" eaLnBrk="1" hangingPunct="1">
              <a:buFont typeface="Arial" panose="020B0604020202020204" pitchFamily="34" charset="0"/>
              <a:buChar char="•"/>
            </a:pPr>
            <a:r>
              <a:rPr lang="en-US" sz="2400" kern="1200" dirty="0" smtClean="0">
                <a:solidFill>
                  <a:schemeClr val="bg2"/>
                </a:solidFill>
                <a:latin typeface="+mn-lt"/>
                <a:ea typeface="ＭＳ Ｐゴシック"/>
                <a:cs typeface="ＭＳ Ｐゴシック"/>
              </a:rPr>
              <a:t>Adolescents who are at risk of unintended pregnancy need access to highly effective contraceptive methods.</a:t>
            </a:r>
          </a:p>
          <a:p>
            <a:pPr marL="342900" indent="-342900" eaLnBrk="1" hangingPunct="1">
              <a:buFont typeface="Arial" panose="020B0604020202020204" pitchFamily="34" charset="0"/>
              <a:buChar char="•"/>
            </a:pPr>
            <a:r>
              <a:rPr lang="en-US" sz="2400" kern="1200" dirty="0" smtClean="0">
                <a:solidFill>
                  <a:schemeClr val="bg2"/>
                </a:solidFill>
                <a:latin typeface="+mn-lt"/>
                <a:ea typeface="ＭＳ Ｐゴシック"/>
                <a:cs typeface="ＭＳ Ｐゴシック"/>
              </a:rPr>
              <a:t>Adolescents are eligible to use all methods of contraception.</a:t>
            </a:r>
          </a:p>
          <a:p>
            <a:pPr marL="800100" lvl="1" indent="-342900" eaLnBrk="1" hangingPunct="1">
              <a:buFont typeface="Arial" panose="020B0604020202020204" pitchFamily="34" charset="0"/>
              <a:buChar char="•"/>
            </a:pPr>
            <a:r>
              <a:rPr lang="en-US" sz="2200" kern="1200" dirty="0" smtClean="0">
                <a:solidFill>
                  <a:schemeClr val="bg2"/>
                </a:solidFill>
                <a:latin typeface="+mn-lt"/>
                <a:ea typeface="ＭＳ Ｐゴシック"/>
                <a:cs typeface="+mn-cs"/>
              </a:rPr>
              <a:t>There is no contraceptive method that an adolescent cannot use based on age alone.</a:t>
            </a:r>
          </a:p>
          <a:p>
            <a:pPr marL="342900" indent="-342900" eaLnBrk="1" hangingPunct="1">
              <a:buFont typeface="Arial" panose="020B0604020202020204" pitchFamily="34" charset="0"/>
              <a:buChar char="•"/>
            </a:pPr>
            <a:r>
              <a:rPr lang="en-US" sz="2400" kern="1200" dirty="0" smtClean="0">
                <a:solidFill>
                  <a:schemeClr val="bg2"/>
                </a:solidFill>
                <a:latin typeface="+mn-lt"/>
                <a:ea typeface="ＭＳ Ｐゴシック"/>
                <a:cs typeface="ＭＳ Ｐゴシック"/>
              </a:rPr>
              <a:t>Long-acting, reversible contraception (LARCs) including IUDs and implants may be particularly suitable for many adolescents.</a:t>
            </a:r>
          </a:p>
          <a:p>
            <a:pPr marL="342900" indent="-342900" eaLnBrk="1" hangingPunct="1">
              <a:buFont typeface="Arial" panose="020B0604020202020204" pitchFamily="34" charset="0"/>
              <a:buChar char="•"/>
            </a:pPr>
            <a:r>
              <a:rPr lang="en-US" sz="2400" kern="1200" dirty="0" smtClean="0">
                <a:solidFill>
                  <a:schemeClr val="bg2"/>
                </a:solidFill>
                <a:latin typeface="+mn-lt"/>
                <a:ea typeface="ＭＳ Ｐゴシック"/>
                <a:cs typeface="+mn-cs"/>
              </a:rPr>
              <a:t>Dual protection should be encouraged for adolescents.</a:t>
            </a:r>
          </a:p>
          <a:p>
            <a:endParaRPr lang="en-US" dirty="0" smtClean="0">
              <a:ea typeface="ＭＳ Ｐゴシック"/>
              <a:cs typeface="ＭＳ Ｐゴシック"/>
            </a:endParaRPr>
          </a:p>
        </p:txBody>
      </p:sp>
    </p:spTree>
    <p:extLst>
      <p:ext uri="{BB962C8B-B14F-4D97-AF65-F5344CB8AC3E}">
        <p14:creationId xmlns:p14="http://schemas.microsoft.com/office/powerpoint/2010/main" val="22783735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171450">
              <a:buFont typeface="Arial" pitchFamily="34" charset="0"/>
              <a:buChar char="•"/>
            </a:pPr>
            <a:r>
              <a:rPr lang="en-US" sz="1200" kern="1200" dirty="0" smtClean="0">
                <a:solidFill>
                  <a:schemeClr val="tx1"/>
                </a:solidFill>
                <a:effectLst/>
                <a:latin typeface="+mn-lt"/>
                <a:ea typeface="+mn-ea"/>
                <a:cs typeface="+mn-cs"/>
              </a:rPr>
              <a:t>Most women, including</a:t>
            </a:r>
            <a:r>
              <a:rPr lang="en-US" sz="1200" kern="1200" baseline="0" dirty="0" smtClean="0">
                <a:solidFill>
                  <a:schemeClr val="tx1"/>
                </a:solidFill>
                <a:effectLst/>
                <a:latin typeface="+mn-lt"/>
                <a:ea typeface="+mn-ea"/>
                <a:cs typeface="+mn-cs"/>
              </a:rPr>
              <a:t> teens,</a:t>
            </a:r>
            <a:r>
              <a:rPr lang="en-US" sz="1200" kern="1200" dirty="0" smtClean="0">
                <a:solidFill>
                  <a:schemeClr val="tx1"/>
                </a:solidFill>
                <a:effectLst/>
                <a:latin typeface="+mn-lt"/>
                <a:ea typeface="+mn-ea"/>
                <a:cs typeface="+mn-cs"/>
              </a:rPr>
              <a:t> can start methods of contraception anytime (including on the day of the visit), as long as the provider is reasonably certain that the woman is not pregnant.</a:t>
            </a:r>
          </a:p>
          <a:p>
            <a:pPr marL="0" lvl="1" indent="-171450">
              <a:buFont typeface="Arial" pitchFamily="34" charset="0"/>
              <a:buChar char="•"/>
            </a:pPr>
            <a:r>
              <a:rPr lang="en-US" sz="1200" kern="1200" dirty="0" smtClean="0">
                <a:solidFill>
                  <a:schemeClr val="tx1"/>
                </a:solidFill>
                <a:effectLst/>
                <a:latin typeface="+mn-lt"/>
                <a:ea typeface="+mn-ea"/>
                <a:cs typeface="+mn-cs"/>
              </a:rPr>
              <a:t>Few, if any, examinations or tests are needed before starting a contraceptive method.</a:t>
            </a:r>
          </a:p>
          <a:p>
            <a:pPr marL="0" lvl="1" indent="-171450">
              <a:buFont typeface="Arial" pitchFamily="34" charset="0"/>
              <a:buChar char="•"/>
            </a:pPr>
            <a:r>
              <a:rPr lang="en-US" sz="1200" kern="1200" dirty="0" smtClean="0">
                <a:solidFill>
                  <a:schemeClr val="tx1"/>
                </a:solidFill>
                <a:effectLst/>
                <a:latin typeface="+mn-lt"/>
                <a:ea typeface="+mn-ea"/>
                <a:cs typeface="+mn-cs"/>
              </a:rPr>
              <a:t>Bleeding problems are a major reason for contraceptive discontinuation; recommendations on anticipatory counseling before starting a method and management of bleeding problems are provided. </a:t>
            </a:r>
          </a:p>
          <a:p>
            <a:pPr marL="0" lvl="1" indent="-171450">
              <a:buFont typeface="Arial" pitchFamily="34" charset="0"/>
              <a:buChar char="•"/>
            </a:pPr>
            <a:r>
              <a:rPr lang="en-US" sz="1200" kern="1200" dirty="0" smtClean="0">
                <a:solidFill>
                  <a:schemeClr val="tx1"/>
                </a:solidFill>
                <a:effectLst/>
                <a:latin typeface="+mn-lt"/>
                <a:ea typeface="+mn-ea"/>
                <a:cs typeface="+mn-cs"/>
              </a:rPr>
              <a:t>Adolescents should be advised to return at any time to discuss side effects or other problems, if she wants to change the method being used, and when it is time to remove or replace the contraceptive method. Otherwise, routine follow-up is generally not required.</a:t>
            </a:r>
            <a:endParaRPr lang="en-US" sz="1100" kern="1200" dirty="0" smtClean="0">
              <a:solidFill>
                <a:schemeClr val="tx1"/>
              </a:solidFill>
              <a:effectLst/>
              <a:latin typeface="+mn-lt"/>
              <a:ea typeface="+mn-ea"/>
              <a:cs typeface="+mn-cs"/>
            </a:endParaRPr>
          </a:p>
          <a:p>
            <a:pPr marL="0" lvl="1" indent="-171450">
              <a:buFont typeface="Arial" pitchFamily="34" charset="0"/>
              <a:buChar char="•"/>
            </a:pPr>
            <a:r>
              <a:rPr lang="en-US" sz="1200" kern="1200" dirty="0" smtClean="0">
                <a:solidFill>
                  <a:schemeClr val="tx1"/>
                </a:solidFill>
                <a:effectLst/>
                <a:latin typeface="+mn-lt"/>
                <a:ea typeface="+mn-ea"/>
                <a:cs typeface="+mn-cs"/>
              </a:rPr>
              <a:t>Many options for emergency contraception are available, including the copper-IUD and different formulations of pills.  Regular contraception should be started after emergency contraceptive use.</a:t>
            </a:r>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109</a:t>
            </a:fld>
            <a:endParaRPr lang="en-US"/>
          </a:p>
        </p:txBody>
      </p:sp>
    </p:spTree>
    <p:extLst>
      <p:ext uri="{BB962C8B-B14F-4D97-AF65-F5344CB8AC3E}">
        <p14:creationId xmlns:p14="http://schemas.microsoft.com/office/powerpoint/2010/main" val="11130630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0" dirty="0" smtClean="0"/>
              <a:t>More</a:t>
            </a:r>
            <a:r>
              <a:rPr lang="en-US" b="0" baseline="0" dirty="0" smtClean="0"/>
              <a:t> Teen Pregnancy information can be found at cdc.gov then clicking on “T” from the A-Z Index</a:t>
            </a:r>
          </a:p>
          <a:p>
            <a:pPr marL="171450" indent="-171450">
              <a:buFont typeface="Arial" panose="020B0604020202020204" pitchFamily="34" charset="0"/>
              <a:buChar char="•"/>
            </a:pPr>
            <a:r>
              <a:rPr lang="en-US" b="0" baseline="0" dirty="0" smtClean="0"/>
              <a:t>Teen Pregnancy is then listed on the left hand side of the following page</a:t>
            </a:r>
            <a:endParaRPr lang="en-US" b="0"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110</a:t>
            </a:fld>
            <a:endParaRPr lang="en-US"/>
          </a:p>
        </p:txBody>
      </p:sp>
    </p:spTree>
    <p:extLst>
      <p:ext uri="{BB962C8B-B14F-4D97-AF65-F5344CB8AC3E}">
        <p14:creationId xmlns:p14="http://schemas.microsoft.com/office/powerpoint/2010/main" val="12436757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pPr/>
              <a:t>111</a:t>
            </a:fld>
            <a:endParaRPr lang="en-US"/>
          </a:p>
        </p:txBody>
      </p:sp>
    </p:spTree>
    <p:extLst>
      <p:ext uri="{BB962C8B-B14F-4D97-AF65-F5344CB8AC3E}">
        <p14:creationId xmlns:p14="http://schemas.microsoft.com/office/powerpoint/2010/main" val="5770637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112</a:t>
            </a:fld>
            <a:endParaRPr lang="en-US"/>
          </a:p>
        </p:txBody>
      </p:sp>
    </p:spTree>
    <p:extLst>
      <p:ext uri="{BB962C8B-B14F-4D97-AF65-F5344CB8AC3E}">
        <p14:creationId xmlns:p14="http://schemas.microsoft.com/office/powerpoint/2010/main" val="5801239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004111B9-2E41-4B7D-886B-8A4A8F07E2DD}" type="slidenum">
              <a:rPr lang="en-US" smtClean="0"/>
              <a:pPr>
                <a:defRPr/>
              </a:pPr>
              <a:t>113</a:t>
            </a:fld>
            <a:endParaRPr lang="en-US" smtClean="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extLst>
      <p:ext uri="{BB962C8B-B14F-4D97-AF65-F5344CB8AC3E}">
        <p14:creationId xmlns:p14="http://schemas.microsoft.com/office/powerpoint/2010/main" val="7413160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a:spLocks noGrp="1" noChangeArrowheads="1"/>
          </p:cNvSpPr>
          <p:nvPr>
            <p:ph type="sldNum" sz="quarter" idx="5"/>
          </p:nvPr>
        </p:nvSpPr>
        <p:spPr>
          <a:noFill/>
        </p:spPr>
        <p:txBody>
          <a:bodyPr/>
          <a:lstStyle/>
          <a:p>
            <a:fld id="{76DB2BA8-B1CE-4837-B468-9CDB6C4C9DDD}" type="slidenum">
              <a:rPr lang="en-US" smtClean="0">
                <a:ea typeface="ＭＳ Ｐゴシック"/>
                <a:cs typeface="ＭＳ Ｐゴシック"/>
              </a:rPr>
              <a:pPr/>
              <a:t>114</a:t>
            </a:fld>
            <a:endParaRPr lang="en-US" smtClean="0">
              <a:ea typeface="ＭＳ Ｐゴシック"/>
              <a:cs typeface="ＭＳ Ｐゴシック"/>
            </a:endParaRPr>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a:xfrm>
            <a:off x="934721" y="4416426"/>
            <a:ext cx="5140960" cy="4183063"/>
          </a:xfrm>
          <a:noFill/>
          <a:ln/>
        </p:spPr>
        <p:txBody>
          <a:bodyPr/>
          <a:lstStyle/>
          <a:p>
            <a:pPr eaLnBrk="1" hangingPunct="1"/>
            <a:endParaRPr lang="en-US" dirty="0" smtClean="0">
              <a:ea typeface="ＭＳ Ｐゴシック"/>
              <a:cs typeface="ＭＳ Ｐゴシック"/>
            </a:endParaRPr>
          </a:p>
        </p:txBody>
      </p:sp>
    </p:spTree>
    <p:extLst>
      <p:ext uri="{BB962C8B-B14F-4D97-AF65-F5344CB8AC3E}">
        <p14:creationId xmlns:p14="http://schemas.microsoft.com/office/powerpoint/2010/main" val="207997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ea typeface="ＭＳ Ｐゴシック"/>
                <a:cs typeface="ＭＳ Ｐゴシック"/>
              </a:rPr>
              <a:t>This graph shows</a:t>
            </a:r>
            <a:r>
              <a:rPr lang="en-US" baseline="0" dirty="0" smtClean="0">
                <a:ea typeface="ＭＳ Ｐゴシック"/>
                <a:cs typeface="ＭＳ Ｐゴシック"/>
              </a:rPr>
              <a:t> the teen birth rates per 1000 women aged 15-19 years by country.</a:t>
            </a:r>
          </a:p>
          <a:p>
            <a:pPr>
              <a:buFont typeface="Arial" pitchFamily="34" charset="0"/>
              <a:buChar char="•"/>
            </a:pPr>
            <a:r>
              <a:rPr lang="en-US" baseline="0" dirty="0" smtClean="0">
                <a:ea typeface="ＭＳ Ｐゴシック"/>
                <a:cs typeface="ＭＳ Ｐゴシック"/>
              </a:rPr>
              <a:t>All birth rates are for 2008 unless otherwise noted.</a:t>
            </a:r>
          </a:p>
          <a:p>
            <a:pPr>
              <a:buFont typeface="Arial" pitchFamily="34" charset="0"/>
              <a:buChar char="•"/>
            </a:pPr>
            <a:r>
              <a:rPr lang="en-US" dirty="0" smtClean="0">
                <a:ea typeface="ＭＳ Ｐゴシック"/>
                <a:cs typeface="ＭＳ Ｐゴシック"/>
              </a:rPr>
              <a:t>Though rates have</a:t>
            </a:r>
            <a:r>
              <a:rPr lang="en-US" baseline="0" dirty="0" smtClean="0">
                <a:ea typeface="ＭＳ Ｐゴシック"/>
                <a:cs typeface="ＭＳ Ｐゴシック"/>
              </a:rPr>
              <a:t> been declining, the US still has the highest</a:t>
            </a:r>
            <a:r>
              <a:rPr lang="en-US" dirty="0" smtClean="0">
                <a:ea typeface="ＭＳ Ｐゴシック"/>
                <a:cs typeface="ＭＳ Ｐゴシック"/>
              </a:rPr>
              <a:t> teen birth rate (ages 15-19), 6-9</a:t>
            </a:r>
            <a:r>
              <a:rPr lang="en-US" baseline="0" dirty="0" smtClean="0">
                <a:ea typeface="ＭＳ Ｐゴシック"/>
                <a:cs typeface="ＭＳ Ｐゴシック"/>
              </a:rPr>
              <a:t> times that of other developed countries.</a:t>
            </a:r>
            <a:endParaRPr lang="en-US" dirty="0" smtClean="0">
              <a:ea typeface="ＭＳ Ｐゴシック"/>
              <a:cs typeface="ＭＳ Ｐゴシック"/>
            </a:endParaRPr>
          </a:p>
          <a:p>
            <a:pPr>
              <a:buFont typeface="Arial" pitchFamily="34" charset="0"/>
              <a:buChar char="•"/>
            </a:pPr>
            <a:r>
              <a:rPr lang="en-US" dirty="0" smtClean="0">
                <a:ea typeface="ＭＳ Ｐゴシック"/>
                <a:cs typeface="ＭＳ Ｐゴシック"/>
              </a:rPr>
              <a:t>In</a:t>
            </a:r>
            <a:r>
              <a:rPr lang="en-US" baseline="0" dirty="0" smtClean="0">
                <a:ea typeface="ＭＳ Ｐゴシック"/>
                <a:cs typeface="ＭＳ Ｐゴシック"/>
              </a:rPr>
              <a:t> 2008, t</a:t>
            </a:r>
            <a:r>
              <a:rPr lang="en-US" dirty="0" smtClean="0">
                <a:ea typeface="ＭＳ Ｐゴシック"/>
                <a:cs typeface="ＭＳ Ｐゴシック"/>
              </a:rPr>
              <a:t>here were 41.5 births per 1000 female teenagers ages 15-19 in the U.S. and</a:t>
            </a:r>
            <a:r>
              <a:rPr lang="en-US" baseline="0" dirty="0" smtClean="0">
                <a:ea typeface="ＭＳ Ｐゴシック"/>
                <a:cs typeface="ＭＳ Ｐゴシック"/>
              </a:rPr>
              <a:t> that rate has decreased to 34.3 per 1000 female teenagers in 2010.</a:t>
            </a:r>
            <a:endParaRPr lang="en-US" dirty="0" smtClean="0">
              <a:ea typeface="ＭＳ Ｐゴシック"/>
              <a:cs typeface="ＭＳ Ｐゴシック"/>
            </a:endParaRPr>
          </a:p>
          <a:p>
            <a:pPr>
              <a:buFont typeface="Arial" pitchFamily="34" charset="0"/>
              <a:buChar char="•"/>
            </a:pPr>
            <a:r>
              <a:rPr lang="en-US" dirty="0" smtClean="0">
                <a:ea typeface="ＭＳ Ｐゴシック"/>
                <a:cs typeface="ＭＳ Ｐゴシック"/>
              </a:rPr>
              <a:t>This</a:t>
            </a:r>
            <a:r>
              <a:rPr lang="en-US" baseline="0" dirty="0" smtClean="0">
                <a:ea typeface="ＭＳ Ｐゴシック"/>
                <a:cs typeface="ＭＳ Ｐゴシック"/>
              </a:rPr>
              <a:t> is much higher than the</a:t>
            </a:r>
            <a:r>
              <a:rPr lang="en-US" dirty="0" smtClean="0">
                <a:ea typeface="ＭＳ Ｐゴシック"/>
                <a:cs typeface="ＭＳ Ｐゴシック"/>
              </a:rPr>
              <a:t> highest rate in Europe</a:t>
            </a:r>
            <a:r>
              <a:rPr lang="en-US" baseline="0" dirty="0" smtClean="0">
                <a:ea typeface="ＭＳ Ｐゴシック"/>
                <a:cs typeface="ＭＳ Ｐゴシック"/>
              </a:rPr>
              <a:t>-- 26.7 births per 1000 female teenagers in the UK, and almost 10 times the lowest rate in Switzerland.</a:t>
            </a:r>
            <a:endParaRPr lang="en-US" dirty="0" smtClean="0">
              <a:ea typeface="ＭＳ Ｐゴシック"/>
              <a:cs typeface="ＭＳ Ｐゴシック"/>
            </a:endParaRPr>
          </a:p>
          <a:p>
            <a:pPr>
              <a:buFont typeface="Arial" pitchFamily="34" charset="0"/>
              <a:buNone/>
            </a:pPr>
            <a:endParaRPr lang="en-US" dirty="0" smtClean="0">
              <a:ea typeface="ＭＳ Ｐゴシック"/>
              <a:cs typeface="ＭＳ Ｐゴシック"/>
            </a:endParaRPr>
          </a:p>
          <a:p>
            <a:pPr>
              <a:buFont typeface="Arial" pitchFamily="34" charset="0"/>
              <a:buNone/>
            </a:pP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11</a:t>
            </a:fld>
            <a:endParaRPr lang="en-US"/>
          </a:p>
        </p:txBody>
      </p:sp>
    </p:spTree>
    <p:extLst>
      <p:ext uri="{BB962C8B-B14F-4D97-AF65-F5344CB8AC3E}">
        <p14:creationId xmlns:p14="http://schemas.microsoft.com/office/powerpoint/2010/main" val="238600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graph shows the percent</a:t>
            </a:r>
            <a:r>
              <a:rPr lang="en-US" baseline="0" dirty="0" smtClean="0"/>
              <a:t> of pregnancies that were unintended in the US in 2006 categorized into age. </a:t>
            </a:r>
          </a:p>
          <a:p>
            <a:pPr marL="171450" indent="-171450">
              <a:buFont typeface="Arial" pitchFamily="34" charset="0"/>
              <a:buChar char="•"/>
            </a:pPr>
            <a:r>
              <a:rPr lang="en-US" baseline="0" dirty="0" smtClean="0"/>
              <a:t>49% of all pregnancies in the US are unintended. </a:t>
            </a:r>
          </a:p>
          <a:p>
            <a:pPr marL="171450" indent="-171450">
              <a:buFont typeface="Arial" pitchFamily="34" charset="0"/>
              <a:buChar char="•"/>
            </a:pPr>
            <a:r>
              <a:rPr lang="en-US" baseline="0" dirty="0" smtClean="0"/>
              <a:t>Percentages are highest among younger age groups with more than 4 out of five pregnancies being unintended among women age 19 and younger.  </a:t>
            </a:r>
          </a:p>
          <a:p>
            <a:pPr marL="171450" indent="-171450">
              <a:buFont typeface="Arial" pitchFamily="34" charset="0"/>
              <a:buChar char="•"/>
            </a:pPr>
            <a:r>
              <a:rPr lang="en-US" baseline="0" dirty="0" smtClean="0"/>
              <a:t>Specifically, among women less than 15 and 15-19, 98% and 82% respectively are unintended.</a:t>
            </a:r>
          </a:p>
        </p:txBody>
      </p:sp>
      <p:sp>
        <p:nvSpPr>
          <p:cNvPr id="4" name="Slide Number Placeholder 3"/>
          <p:cNvSpPr>
            <a:spLocks noGrp="1"/>
          </p:cNvSpPr>
          <p:nvPr>
            <p:ph type="sldNum" sz="quarter" idx="10"/>
          </p:nvPr>
        </p:nvSpPr>
        <p:spPr/>
        <p:txBody>
          <a:bodyPr/>
          <a:lstStyle/>
          <a:p>
            <a:fld id="{186ECE1E-AF7B-493F-818C-23C9FFA919D5}" type="slidenum">
              <a:rPr lang="en-US" smtClean="0"/>
              <a:pPr/>
              <a:t>12</a:t>
            </a:fld>
            <a:endParaRPr lang="en-US"/>
          </a:p>
        </p:txBody>
      </p:sp>
    </p:spTree>
    <p:extLst>
      <p:ext uri="{BB962C8B-B14F-4D97-AF65-F5344CB8AC3E}">
        <p14:creationId xmlns:p14="http://schemas.microsoft.com/office/powerpoint/2010/main" val="420306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Significant consequences result for the infant, teen mother and society as a whole.</a:t>
            </a:r>
          </a:p>
          <a:p>
            <a:pPr marL="171450" indent="-171450">
              <a:buFont typeface="Arial" pitchFamily="34" charset="0"/>
              <a:buChar char="•"/>
            </a:pPr>
            <a:r>
              <a:rPr lang="en-US" baseline="0" dirty="0" smtClean="0">
                <a:ea typeface="ＭＳ Ｐゴシック"/>
                <a:cs typeface="ＭＳ Ｐゴシック"/>
              </a:rPr>
              <a:t>The</a:t>
            </a:r>
            <a:r>
              <a:rPr lang="en-US" dirty="0" smtClean="0">
                <a:ea typeface="ＭＳ Ｐゴシック"/>
                <a:cs typeface="ＭＳ Ｐゴシック"/>
              </a:rPr>
              <a:t> risks of poor neonatal</a:t>
            </a:r>
            <a:r>
              <a:rPr lang="en-US" baseline="0" dirty="0" smtClean="0">
                <a:ea typeface="ＭＳ Ｐゴシック"/>
                <a:cs typeface="ＭＳ Ｐゴシック"/>
              </a:rPr>
              <a:t> outcomes such as a low birth weight infant, preterm delivery or neonatal death are more than double the risk for an adult woman.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Children of teen </a:t>
            </a:r>
            <a:r>
              <a:rPr lang="en-US" baseline="0" dirty="0" smtClean="0"/>
              <a:t>mothers are more likely to be subject to abuse and neglect.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As many as 60% of those who become pregnant in early or mid adolescence have a history of childhood sexual or physical abuse and that cycle also may repeat itself.</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At least one-third of parenting adolescents of both sexes are themselves products of adolescent pregnancy.</a:t>
            </a:r>
            <a:endParaRPr lang="en-US" baseline="0" dirty="0" smtClean="0">
              <a:ea typeface="ＭＳ Ｐゴシック"/>
              <a:cs typeface="ＭＳ Ｐゴシック"/>
            </a:endParaRPr>
          </a:p>
          <a:p>
            <a:pPr marL="171450" indent="-171450">
              <a:buFont typeface="Arial" pitchFamily="34" charset="0"/>
              <a:buChar char="•"/>
            </a:pPr>
            <a:endParaRPr lang="en-US" baseline="0" dirty="0" smtClean="0">
              <a:ea typeface="ＭＳ Ｐゴシック"/>
              <a:cs typeface="ＭＳ Ｐゴシック"/>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Fewer</a:t>
            </a:r>
            <a:r>
              <a:rPr lang="en-US" baseline="0" dirty="0" smtClean="0"/>
              <a:t> than 2% of teens who give birth before age 18 will graduate from college by age 30.</a:t>
            </a:r>
            <a:endParaRPr lang="en-US" baseline="0" dirty="0" smtClean="0">
              <a:ea typeface="ＭＳ Ｐゴシック"/>
              <a:cs typeface="ＭＳ Ｐゴシック"/>
            </a:endParaRPr>
          </a:p>
          <a:p>
            <a:pPr marL="171450" indent="-171450">
              <a:buFont typeface="Arial" pitchFamily="34" charset="0"/>
              <a:buChar char="•"/>
            </a:pPr>
            <a:r>
              <a:rPr lang="en-US" dirty="0" smtClean="0"/>
              <a:t>Teen mothers are also more likely to come from poverty and have higher rates of school dropout.</a:t>
            </a:r>
          </a:p>
          <a:p>
            <a:pPr marL="171450" indent="-171450">
              <a:buFont typeface="Arial" pitchFamily="34" charset="0"/>
              <a:buChar char="•"/>
            </a:pPr>
            <a:r>
              <a:rPr lang="en-US" baseline="0" dirty="0" smtClean="0"/>
              <a:t>Teen mothers are also at risk for repeat pregnancy and over 15% of teen births are repeat pregnancies.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Teen childbirth cost the US $9.1 billion in 2004 according to the National Campaign to Prevent Teen Pregnancy.</a:t>
            </a:r>
          </a:p>
          <a:p>
            <a:pPr marL="171450" indent="-171450">
              <a:buFont typeface="Arial" pitchFamily="34" charset="0"/>
              <a:buChar char="•"/>
            </a:pPr>
            <a:endParaRPr lang="en-US" baseline="0" dirty="0" smtClean="0"/>
          </a:p>
          <a:p>
            <a:endParaRPr lang="en-US" dirty="0" smtClean="0">
              <a:ea typeface="ＭＳ Ｐゴシック"/>
              <a:cs typeface="ＭＳ Ｐゴシック"/>
            </a:endParaRPr>
          </a:p>
        </p:txBody>
      </p:sp>
    </p:spTree>
    <p:extLst>
      <p:ext uri="{BB962C8B-B14F-4D97-AF65-F5344CB8AC3E}">
        <p14:creationId xmlns:p14="http://schemas.microsoft.com/office/powerpoint/2010/main" val="4216043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Teen Pregnancy Prevention Goals are</a:t>
            </a:r>
            <a:r>
              <a:rPr lang="en-US" baseline="0" dirty="0" smtClean="0"/>
              <a:t> to</a:t>
            </a:r>
            <a:r>
              <a:rPr lang="en-US" dirty="0" smtClean="0"/>
              <a:t>:</a:t>
            </a:r>
            <a:br>
              <a:rPr lang="en-US" dirty="0" smtClean="0"/>
            </a:br>
            <a:endParaRPr lang="en-US" dirty="0" smtClean="0"/>
          </a:p>
          <a:p>
            <a:pPr marL="171450" indent="-171450">
              <a:buFont typeface="Arial" pitchFamily="34" charset="0"/>
              <a:buChar char="•"/>
            </a:pPr>
            <a:r>
              <a:rPr lang="en-US" dirty="0" smtClean="0"/>
              <a:t>Decrease pregnancies among female teens</a:t>
            </a:r>
          </a:p>
          <a:p>
            <a:pPr marL="171450" indent="-171450">
              <a:buFont typeface="Arial" pitchFamily="34" charset="0"/>
              <a:buChar char="•"/>
            </a:pPr>
            <a:r>
              <a:rPr lang="en-US" dirty="0" smtClean="0"/>
              <a:t>Delay initiation of teen sexual activity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Increase use of contraception, </a:t>
            </a:r>
            <a:r>
              <a:rPr lang="en-US" sz="1200" b="0" kern="1200" dirty="0" smtClean="0">
                <a:solidFill>
                  <a:schemeClr val="tx1"/>
                </a:solidFill>
                <a:effectLst/>
                <a:latin typeface="+mn-lt"/>
                <a:ea typeface="+mn-ea"/>
                <a:cs typeface="+mn-cs"/>
              </a:rPr>
              <a:t>particularly long-acting, reversible methods, among sexually active teens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dirty="0" smtClean="0">
              <a:solidFill>
                <a:schemeClr val="tx1"/>
              </a:solidFill>
              <a:effectLst/>
              <a:latin typeface="+mn-lt"/>
              <a:ea typeface="+mn-ea"/>
              <a:cs typeface="+mn-cs"/>
            </a:endParaRPr>
          </a:p>
          <a:p>
            <a:pPr marL="0" indent="0">
              <a:buFont typeface="Arial" pitchFamily="34" charset="0"/>
              <a:buNone/>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14</a:t>
            </a:fld>
            <a:endParaRPr lang="en-US"/>
          </a:p>
        </p:txBody>
      </p:sp>
    </p:spTree>
    <p:extLst>
      <p:ext uri="{BB962C8B-B14F-4D97-AF65-F5344CB8AC3E}">
        <p14:creationId xmlns:p14="http://schemas.microsoft.com/office/powerpoint/2010/main" val="327760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fontAlgn="base">
              <a:spcBef>
                <a:spcPct val="0"/>
              </a:spcBef>
              <a:spcAft>
                <a:spcPct val="0"/>
              </a:spcAft>
              <a:defRPr>
                <a:solidFill>
                  <a:schemeClr val="tx1"/>
                </a:solidFill>
                <a:latin typeface="Arial" pitchFamily="34" charset="0"/>
              </a:defRPr>
            </a:lvl6pPr>
            <a:lvl7pPr marL="3028264" indent="-232943" fontAlgn="base">
              <a:spcBef>
                <a:spcPct val="0"/>
              </a:spcBef>
              <a:spcAft>
                <a:spcPct val="0"/>
              </a:spcAft>
              <a:defRPr>
                <a:solidFill>
                  <a:schemeClr val="tx1"/>
                </a:solidFill>
                <a:latin typeface="Arial" pitchFamily="34" charset="0"/>
              </a:defRPr>
            </a:lvl7pPr>
            <a:lvl8pPr marL="3494151" indent="-232943" fontAlgn="base">
              <a:spcBef>
                <a:spcPct val="0"/>
              </a:spcBef>
              <a:spcAft>
                <a:spcPct val="0"/>
              </a:spcAft>
              <a:defRPr>
                <a:solidFill>
                  <a:schemeClr val="tx1"/>
                </a:solidFill>
                <a:latin typeface="Arial" pitchFamily="34" charset="0"/>
              </a:defRPr>
            </a:lvl8pPr>
            <a:lvl9pPr marL="3960038" indent="-232943"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8766442E-3312-41A3-99BE-F35F2F3A9343}" type="slidenum">
              <a:rPr lang="en-US" sz="1100">
                <a:solidFill>
                  <a:srgbClr val="000000"/>
                </a:solidFill>
                <a:latin typeface="Times New Roman" pitchFamily="18" charset="0"/>
              </a:rPr>
              <a:pPr eaLnBrk="0" fontAlgn="base" hangingPunct="0">
                <a:spcBef>
                  <a:spcPct val="0"/>
                </a:spcBef>
                <a:spcAft>
                  <a:spcPct val="0"/>
                </a:spcAft>
                <a:defRPr/>
              </a:pPr>
              <a:t>15</a:t>
            </a:fld>
            <a:endParaRPr lang="en-US" sz="1100">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pPr>
            <a:r>
              <a:rPr lang="en-US" dirty="0" smtClean="0">
                <a:latin typeface="Arial" pitchFamily="34" charset="0"/>
              </a:rPr>
              <a:t>This graph shows the percentage</a:t>
            </a:r>
            <a:r>
              <a:rPr lang="en-US" baseline="0" dirty="0" smtClean="0">
                <a:latin typeface="Arial" pitchFamily="34" charset="0"/>
              </a:rPr>
              <a:t> of high school students in 2011 who have ever had sexual intercourse by sex and race/ethnicity.</a:t>
            </a:r>
          </a:p>
          <a:p>
            <a:pPr marL="171450" indent="-171450" eaLnBrk="1" hangingPunct="1">
              <a:spcBef>
                <a:spcPct val="0"/>
              </a:spcBef>
              <a:buFont typeface="Arial" pitchFamily="34" charset="0"/>
              <a:buChar char="•"/>
            </a:pPr>
            <a:r>
              <a:rPr lang="en-US" dirty="0" smtClean="0">
                <a:latin typeface="Arial" pitchFamily="34" charset="0"/>
              </a:rPr>
              <a:t>47.4% of all high school students surveyed had ever had sexual intercourse. </a:t>
            </a:r>
          </a:p>
          <a:p>
            <a:pPr marL="171450" indent="-171450" eaLnBrk="1" hangingPunct="1">
              <a:spcBef>
                <a:spcPct val="0"/>
              </a:spcBef>
              <a:buFont typeface="Arial" pitchFamily="34" charset="0"/>
              <a:buChar char="•"/>
            </a:pPr>
            <a:r>
              <a:rPr lang="en-US" dirty="0" smtClean="0">
                <a:latin typeface="Arial" pitchFamily="34" charset="0"/>
              </a:rPr>
              <a:t>The prevalence of having ever had sexual intercourse was 45.6% among female students and 49.2% among male students.  </a:t>
            </a:r>
          </a:p>
          <a:p>
            <a:pPr marL="171450" indent="-171450" eaLnBrk="1" hangingPunct="1">
              <a:spcBef>
                <a:spcPct val="0"/>
              </a:spcBef>
              <a:buFont typeface="Arial" pitchFamily="34" charset="0"/>
              <a:buChar char="•"/>
            </a:pPr>
            <a:r>
              <a:rPr lang="en-US" dirty="0" smtClean="0">
                <a:latin typeface="Arial" pitchFamily="34" charset="0"/>
              </a:rPr>
              <a:t>The prevalence of having ever had sexual intercourse was higher among black (60.0%) than Hispanic (48.6%) students and higher among Hispanic than white (44.3%) students.  </a:t>
            </a:r>
          </a:p>
          <a:p>
            <a:pPr marL="171450" indent="-171450" eaLnBrk="1" hangingPunct="1">
              <a:spcBef>
                <a:spcPct val="0"/>
              </a:spcBef>
              <a:buFont typeface="Arial" pitchFamily="34" charset="0"/>
              <a:buChar char="•"/>
            </a:pPr>
            <a:r>
              <a:rPr lang="en-US" dirty="0" smtClean="0">
                <a:latin typeface="Arial" pitchFamily="34" charset="0"/>
              </a:rPr>
              <a:t>50% of adolescent pregnancies occur within</a:t>
            </a:r>
            <a:r>
              <a:rPr lang="en-US" baseline="0" dirty="0" smtClean="0">
                <a:latin typeface="Arial" pitchFamily="34" charset="0"/>
              </a:rPr>
              <a:t> the first 6 months of </a:t>
            </a:r>
            <a:r>
              <a:rPr lang="en-US" baseline="0" dirty="0" err="1" smtClean="0">
                <a:latin typeface="Arial" pitchFamily="34" charset="0"/>
              </a:rPr>
              <a:t>coitarche</a:t>
            </a:r>
            <a:r>
              <a:rPr lang="en-US" baseline="0" dirty="0" smtClean="0">
                <a:latin typeface="Arial" pitchFamily="34" charset="0"/>
              </a:rPr>
              <a:t>. (</a:t>
            </a:r>
            <a:r>
              <a:rPr lang="en-US" baseline="0" dirty="0" err="1" smtClean="0">
                <a:latin typeface="Arial" pitchFamily="34" charset="0"/>
              </a:rPr>
              <a:t>Haffner</a:t>
            </a:r>
            <a:r>
              <a:rPr lang="en-US" baseline="0" dirty="0" smtClean="0">
                <a:latin typeface="Arial" pitchFamily="34" charset="0"/>
              </a:rPr>
              <a:t> ed.  Facing Facts 1995)</a:t>
            </a:r>
          </a:p>
          <a:p>
            <a:pPr marL="0" indent="0" eaLnBrk="1" hangingPunct="1">
              <a:spcBef>
                <a:spcPct val="0"/>
              </a:spcBef>
              <a:buFont typeface="Arial" pitchFamily="34" charset="0"/>
              <a:buNone/>
            </a:pPr>
            <a:endParaRPr lang="en-US" baseline="0" dirty="0" smtClean="0">
              <a:latin typeface="Arial" pitchFamily="34" charset="0"/>
            </a:endParaRPr>
          </a:p>
        </p:txBody>
      </p:sp>
    </p:spTree>
    <p:extLst>
      <p:ext uri="{BB962C8B-B14F-4D97-AF65-F5344CB8AC3E}">
        <p14:creationId xmlns:p14="http://schemas.microsoft.com/office/powerpoint/2010/main" val="48769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fontAlgn="base">
              <a:spcBef>
                <a:spcPct val="0"/>
              </a:spcBef>
              <a:spcAft>
                <a:spcPct val="0"/>
              </a:spcAft>
              <a:defRPr>
                <a:solidFill>
                  <a:schemeClr val="tx1"/>
                </a:solidFill>
                <a:latin typeface="Arial" pitchFamily="34" charset="0"/>
              </a:defRPr>
            </a:lvl6pPr>
            <a:lvl7pPr marL="3028264" indent="-232943" fontAlgn="base">
              <a:spcBef>
                <a:spcPct val="0"/>
              </a:spcBef>
              <a:spcAft>
                <a:spcPct val="0"/>
              </a:spcAft>
              <a:defRPr>
                <a:solidFill>
                  <a:schemeClr val="tx1"/>
                </a:solidFill>
                <a:latin typeface="Arial" pitchFamily="34" charset="0"/>
              </a:defRPr>
            </a:lvl7pPr>
            <a:lvl8pPr marL="3494151" indent="-232943" fontAlgn="base">
              <a:spcBef>
                <a:spcPct val="0"/>
              </a:spcBef>
              <a:spcAft>
                <a:spcPct val="0"/>
              </a:spcAft>
              <a:defRPr>
                <a:solidFill>
                  <a:schemeClr val="tx1"/>
                </a:solidFill>
                <a:latin typeface="Arial" pitchFamily="34" charset="0"/>
              </a:defRPr>
            </a:lvl8pPr>
            <a:lvl9pPr marL="3960038" indent="-232943"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2F49F3C9-3B26-4A76-91F0-2C62D9006130}" type="slidenum">
              <a:rPr lang="en-US" sz="1100">
                <a:solidFill>
                  <a:srgbClr val="000000"/>
                </a:solidFill>
                <a:latin typeface="Times New Roman" pitchFamily="18" charset="0"/>
              </a:rPr>
              <a:pPr eaLnBrk="0" fontAlgn="base" hangingPunct="0">
                <a:spcBef>
                  <a:spcPct val="0"/>
                </a:spcBef>
                <a:spcAft>
                  <a:spcPct val="0"/>
                </a:spcAft>
                <a:defRPr/>
              </a:pPr>
              <a:t>16</a:t>
            </a:fld>
            <a:endParaRPr lang="en-US" sz="1100">
              <a:solidFill>
                <a:srgbClr val="000000"/>
              </a:solidFill>
              <a:latin typeface="Times New Roman" pitchFamily="18"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pPr>
            <a:r>
              <a:rPr lang="en-US" dirty="0" smtClean="0">
                <a:latin typeface="Arial" pitchFamily="34" charset="0"/>
              </a:rPr>
              <a:t>This graph shows the percentage of high school students who were currently sexually</a:t>
            </a:r>
            <a:r>
              <a:rPr lang="en-US" baseline="0" dirty="0" smtClean="0">
                <a:latin typeface="Arial" pitchFamily="34" charset="0"/>
              </a:rPr>
              <a:t> active or </a:t>
            </a:r>
            <a:r>
              <a:rPr lang="en-US" dirty="0" smtClean="0">
                <a:latin typeface="Arial" pitchFamily="34" charset="0"/>
              </a:rPr>
              <a:t>had had sexual intercourse with at least one person during the 3 months before the survey by sex and race/ethnicity.</a:t>
            </a:r>
          </a:p>
          <a:p>
            <a:pPr marL="171450" indent="-171450" eaLnBrk="1" hangingPunct="1">
              <a:spcBef>
                <a:spcPct val="0"/>
              </a:spcBef>
              <a:buFont typeface="Arial" pitchFamily="34" charset="0"/>
              <a:buChar char="•"/>
            </a:pPr>
            <a:r>
              <a:rPr lang="en-US" dirty="0" smtClean="0">
                <a:latin typeface="Arial" pitchFamily="34" charset="0"/>
              </a:rPr>
              <a:t>This data is from the National Youth</a:t>
            </a:r>
            <a:r>
              <a:rPr lang="en-US" baseline="0" dirty="0" smtClean="0">
                <a:latin typeface="Arial" pitchFamily="34" charset="0"/>
              </a:rPr>
              <a:t> Risk Behavior Survey, 2011.</a:t>
            </a:r>
            <a:endParaRPr lang="en-US" dirty="0" smtClean="0">
              <a:latin typeface="Arial" pitchFamily="34" charset="0"/>
            </a:endParaRPr>
          </a:p>
          <a:p>
            <a:pPr marL="171450" indent="-171450" eaLnBrk="1" hangingPunct="1">
              <a:spcBef>
                <a:spcPct val="0"/>
              </a:spcBef>
              <a:buFont typeface="Arial" pitchFamily="34" charset="0"/>
              <a:buChar char="•"/>
            </a:pPr>
            <a:r>
              <a:rPr lang="en-US" dirty="0" smtClean="0">
                <a:latin typeface="Arial" pitchFamily="34" charset="0"/>
              </a:rPr>
              <a:t>33.7% of all high school students surveyed reported current sexually activity.  </a:t>
            </a:r>
          </a:p>
          <a:p>
            <a:pPr marL="171450" indent="-171450" eaLnBrk="1" hangingPunct="1">
              <a:spcBef>
                <a:spcPct val="0"/>
              </a:spcBef>
              <a:buFont typeface="Arial" pitchFamily="34" charset="0"/>
              <a:buChar char="•"/>
            </a:pPr>
            <a:r>
              <a:rPr lang="en-US" dirty="0" smtClean="0">
                <a:latin typeface="Arial" pitchFamily="34" charset="0"/>
              </a:rPr>
              <a:t>The prevalence of being currently sexually active was 34.2% among female students and 33.3% among male students. </a:t>
            </a:r>
          </a:p>
          <a:p>
            <a:pPr marL="171450" indent="-171450" eaLnBrk="1" hangingPunct="1">
              <a:spcBef>
                <a:spcPct val="0"/>
              </a:spcBef>
              <a:buFont typeface="Arial" pitchFamily="34" charset="0"/>
              <a:buChar char="•"/>
            </a:pPr>
            <a:r>
              <a:rPr lang="en-US" dirty="0" smtClean="0">
                <a:latin typeface="Arial" pitchFamily="34" charset="0"/>
              </a:rPr>
              <a:t>The prevalence of being currently sexually active was higher among black (41.3%) than white (32.4%) and Hispanic (33.5%) students.  </a:t>
            </a: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004047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Placeholder 2"/>
          <p:cNvSpPr>
            <a:spLocks noGrp="1" noRot="1" noChangeAspect="1" noChangeArrowheads="1" noTextEdit="1"/>
          </p:cNvSpPr>
          <p:nvPr>
            <p:ph type="sldImg"/>
          </p:nvPr>
        </p:nvSpPr>
        <p:spPr>
          <a:ln/>
        </p:spPr>
      </p:sp>
      <p:sp>
        <p:nvSpPr>
          <p:cNvPr id="402434"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This graph shows ever-use of contraception among sexually experienced</a:t>
            </a:r>
            <a:r>
              <a:rPr lang="en-US" baseline="0" dirty="0" smtClean="0">
                <a:ea typeface="ＭＳ Ｐゴシック"/>
                <a:cs typeface="ＭＳ Ｐゴシック"/>
              </a:rPr>
              <a:t> females, 15-19 years old by contraceptive method.</a:t>
            </a:r>
          </a:p>
          <a:p>
            <a:pPr marL="171450" indent="-171450">
              <a:buFont typeface="Arial" pitchFamily="34" charset="0"/>
              <a:buChar char="•"/>
            </a:pPr>
            <a:r>
              <a:rPr lang="en-US" baseline="0" dirty="0" smtClean="0">
                <a:ea typeface="ＭＳ Ｐゴシック"/>
                <a:cs typeface="ＭＳ Ｐゴシック"/>
              </a:rPr>
              <a:t>This data is from the National Survey of Family Growth 2006-2008.</a:t>
            </a:r>
          </a:p>
          <a:p>
            <a:pPr marL="171450" indent="-171450">
              <a:buFont typeface="Arial" pitchFamily="34" charset="0"/>
              <a:buChar char="•"/>
            </a:pPr>
            <a:r>
              <a:rPr lang="en-US" dirty="0" smtClean="0">
                <a:ea typeface="ＭＳ Ｐゴシック"/>
                <a:cs typeface="ＭＳ Ｐゴシック"/>
              </a:rPr>
              <a:t>Most sexually experienced female</a:t>
            </a:r>
            <a:r>
              <a:rPr lang="en-US" baseline="0" dirty="0" smtClean="0">
                <a:ea typeface="ＭＳ Ｐゴシック"/>
                <a:cs typeface="ＭＳ Ｐゴシック"/>
              </a:rPr>
              <a:t> </a:t>
            </a:r>
            <a:r>
              <a:rPr lang="en-US" dirty="0" smtClean="0">
                <a:ea typeface="ＭＳ Ｐゴシック"/>
                <a:cs typeface="ＭＳ Ｐゴシック"/>
              </a:rPr>
              <a:t>teens have ever used </a:t>
            </a:r>
            <a:r>
              <a:rPr lang="en-US" baseline="0" dirty="0" smtClean="0">
                <a:ea typeface="ＭＳ Ｐゴシック"/>
                <a:cs typeface="ＭＳ Ｐゴシック"/>
              </a:rPr>
              <a:t>contraception with condoms being the most reported (95%), followed by the pill (55%).</a:t>
            </a:r>
          </a:p>
          <a:p>
            <a:pPr marL="171450" indent="-171450">
              <a:buFont typeface="Arial" pitchFamily="34" charset="0"/>
              <a:buChar char="•"/>
            </a:pPr>
            <a:r>
              <a:rPr lang="en-US" baseline="0" dirty="0" smtClean="0">
                <a:ea typeface="ＭＳ Ｐゴシック"/>
                <a:cs typeface="ＭＳ Ｐゴシック"/>
              </a:rPr>
              <a:t>Over half (58%) of teens have used withdrawal for contraception.</a:t>
            </a:r>
          </a:p>
          <a:p>
            <a:pPr marL="171450" indent="-171450">
              <a:buFont typeface="Arial" pitchFamily="34" charset="0"/>
              <a:buChar char="•"/>
            </a:pPr>
            <a:r>
              <a:rPr lang="en-US" baseline="0" dirty="0" smtClean="0">
                <a:ea typeface="ＭＳ Ｐゴシック"/>
                <a:cs typeface="ＭＳ Ｐゴシック"/>
              </a:rPr>
              <a:t>Less than 20% have used the more effective injectable method.</a:t>
            </a:r>
          </a:p>
        </p:txBody>
      </p:sp>
    </p:spTree>
    <p:extLst>
      <p:ext uri="{BB962C8B-B14F-4D97-AF65-F5344CB8AC3E}">
        <p14:creationId xmlns:p14="http://schemas.microsoft.com/office/powerpoint/2010/main" val="139575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Placeholder 2"/>
          <p:cNvSpPr>
            <a:spLocks noGrp="1" noRot="1" noChangeAspect="1" noChangeArrowheads="1" noTextEdit="1"/>
          </p:cNvSpPr>
          <p:nvPr>
            <p:ph type="sldImg"/>
          </p:nvPr>
        </p:nvSpPr>
        <p:spPr>
          <a:ln/>
        </p:spPr>
      </p:sp>
      <p:sp>
        <p:nvSpPr>
          <p:cNvPr id="404482" name="Placeholder 3"/>
          <p:cNvSpPr>
            <a:spLocks noGrp="1" noChangeArrowheads="1"/>
          </p:cNvSpPr>
          <p:nvPr>
            <p:ph type="body" idx="1"/>
          </p:nvPr>
        </p:nvSpPr>
        <p:spPr>
          <a:noFill/>
          <a:ln/>
        </p:spPr>
        <p:txBody>
          <a:bodyPr/>
          <a:lstStyle/>
          <a:p>
            <a:pPr>
              <a:buFont typeface="Arial" pitchFamily="34" charset="0"/>
              <a:buChar char="•"/>
            </a:pPr>
            <a:r>
              <a:rPr lang="en-US" dirty="0" smtClean="0">
                <a:ea typeface="ＭＳ Ｐゴシック"/>
                <a:cs typeface="ＭＳ Ｐゴシック"/>
              </a:rPr>
              <a:t>This graph shows</a:t>
            </a:r>
            <a:r>
              <a:rPr lang="en-US" baseline="0" dirty="0" smtClean="0">
                <a:ea typeface="ＭＳ Ｐゴシック"/>
                <a:cs typeface="ＭＳ Ｐゴシック"/>
              </a:rPr>
              <a:t> use of contraception at first sex among females, 15-19 years old.</a:t>
            </a:r>
          </a:p>
          <a:p>
            <a:pPr>
              <a:buFont typeface="Arial" pitchFamily="34" charset="0"/>
              <a:buChar char="•"/>
            </a:pPr>
            <a:r>
              <a:rPr lang="en-US" dirty="0" smtClean="0">
                <a:ea typeface="ＭＳ Ｐゴシック"/>
                <a:cs typeface="ＭＳ Ｐゴシック"/>
              </a:rPr>
              <a:t>Use of contraception at first sex among this population has generally increased.</a:t>
            </a:r>
          </a:p>
          <a:p>
            <a:pPr>
              <a:buFont typeface="Arial" pitchFamily="34" charset="0"/>
              <a:buChar char="•"/>
            </a:pPr>
            <a:r>
              <a:rPr lang="en-US" dirty="0" smtClean="0">
                <a:ea typeface="ＭＳ Ｐゴシック"/>
                <a:cs typeface="ＭＳ Ｐゴシック"/>
              </a:rPr>
              <a:t>Still, only</a:t>
            </a:r>
            <a:r>
              <a:rPr lang="en-US" baseline="0" dirty="0" smtClean="0">
                <a:ea typeface="ＭＳ Ｐゴシック"/>
                <a:cs typeface="ＭＳ Ｐゴシック"/>
              </a:rPr>
              <a:t> 2/3s have used a condom at first sex and less than a fifth have used the pill.</a:t>
            </a:r>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Note: Statistics for condom ‘‘at all,’’ pill ‘‘at all,’’ and other hormonal reflect use of that method regardless of whether it was used alone or in combination with another method.</a:t>
            </a:r>
          </a:p>
          <a:p>
            <a:endParaRPr lang="en-US" dirty="0" smtClean="0">
              <a:ea typeface="ＭＳ Ｐゴシック"/>
              <a:cs typeface="ＭＳ Ｐゴシック"/>
            </a:endParaRPr>
          </a:p>
        </p:txBody>
      </p:sp>
    </p:spTree>
    <p:extLst>
      <p:ext uri="{BB962C8B-B14F-4D97-AF65-F5344CB8AC3E}">
        <p14:creationId xmlns:p14="http://schemas.microsoft.com/office/powerpoint/2010/main" val="127244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Placeholder 2"/>
          <p:cNvSpPr>
            <a:spLocks noGrp="1" noRot="1" noChangeAspect="1" noChangeArrowheads="1" noTextEdit="1"/>
          </p:cNvSpPr>
          <p:nvPr>
            <p:ph type="sldImg"/>
          </p:nvPr>
        </p:nvSpPr>
        <p:spPr>
          <a:ln/>
        </p:spPr>
      </p:sp>
      <p:sp>
        <p:nvSpPr>
          <p:cNvPr id="408578"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a:t>
            </a:r>
            <a:r>
              <a:rPr lang="en-US" baseline="0" dirty="0" smtClean="0">
                <a:ea typeface="ＭＳ Ｐゴシック"/>
                <a:cs typeface="ＭＳ Ｐゴシック"/>
              </a:rPr>
              <a:t> percentage of females and males 15-19 years old that used contraception at last sex has also increased.</a:t>
            </a:r>
            <a:endParaRPr lang="en-US" dirty="0" smtClean="0">
              <a:ea typeface="ＭＳ Ｐゴシック"/>
              <a:cs typeface="ＭＳ Ｐゴシック"/>
            </a:endParaRPr>
          </a:p>
        </p:txBody>
      </p:sp>
    </p:spTree>
    <p:extLst>
      <p:ext uri="{BB962C8B-B14F-4D97-AF65-F5344CB8AC3E}">
        <p14:creationId xmlns:p14="http://schemas.microsoft.com/office/powerpoint/2010/main" val="362830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42BE2E5F-63CD-414B-88AB-5D465F1A7434}" type="slidenum">
              <a:rPr lang="en-US" smtClean="0">
                <a:ea typeface="ＭＳ Ｐゴシック"/>
                <a:cs typeface="ＭＳ Ｐゴシック"/>
              </a:rPr>
              <a:pPr/>
              <a:t>2</a:t>
            </a:fld>
            <a:endParaRPr lang="en-US" smtClean="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228600" indent="-228600" eaLnBrk="1" hangingPunct="1">
              <a:buAutoNum type="arabicPeriod"/>
            </a:pPr>
            <a:endParaRPr lang="en-US" baseline="0" dirty="0" smtClean="0">
              <a:ea typeface="ＭＳ Ｐゴシック"/>
              <a:cs typeface="ＭＳ Ｐゴシック"/>
            </a:endParaRPr>
          </a:p>
        </p:txBody>
      </p:sp>
    </p:spTree>
    <p:extLst>
      <p:ext uri="{BB962C8B-B14F-4D97-AF65-F5344CB8AC3E}">
        <p14:creationId xmlns:p14="http://schemas.microsoft.com/office/powerpoint/2010/main" val="226041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fontAlgn="base">
              <a:spcBef>
                <a:spcPct val="0"/>
              </a:spcBef>
              <a:spcAft>
                <a:spcPct val="0"/>
              </a:spcAft>
              <a:defRPr>
                <a:solidFill>
                  <a:schemeClr val="tx1"/>
                </a:solidFill>
                <a:latin typeface="Arial" pitchFamily="34" charset="0"/>
              </a:defRPr>
            </a:lvl6pPr>
            <a:lvl7pPr marL="3028264" indent="-232943" fontAlgn="base">
              <a:spcBef>
                <a:spcPct val="0"/>
              </a:spcBef>
              <a:spcAft>
                <a:spcPct val="0"/>
              </a:spcAft>
              <a:defRPr>
                <a:solidFill>
                  <a:schemeClr val="tx1"/>
                </a:solidFill>
                <a:latin typeface="Arial" pitchFamily="34" charset="0"/>
              </a:defRPr>
            </a:lvl7pPr>
            <a:lvl8pPr marL="3494151" indent="-232943" fontAlgn="base">
              <a:spcBef>
                <a:spcPct val="0"/>
              </a:spcBef>
              <a:spcAft>
                <a:spcPct val="0"/>
              </a:spcAft>
              <a:defRPr>
                <a:solidFill>
                  <a:schemeClr val="tx1"/>
                </a:solidFill>
                <a:latin typeface="Arial" pitchFamily="34" charset="0"/>
              </a:defRPr>
            </a:lvl8pPr>
            <a:lvl9pPr marL="3960038" indent="-232943"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C52456D3-F2EB-49F1-8163-9119804979C4}" type="slidenum">
              <a:rPr lang="en-US" sz="1100">
                <a:solidFill>
                  <a:srgbClr val="000000"/>
                </a:solidFill>
                <a:latin typeface="Times New Roman" pitchFamily="18" charset="0"/>
              </a:rPr>
              <a:pPr eaLnBrk="0" fontAlgn="base" hangingPunct="0">
                <a:spcBef>
                  <a:spcPct val="0"/>
                </a:spcBef>
                <a:spcAft>
                  <a:spcPct val="0"/>
                </a:spcAft>
                <a:defRPr/>
              </a:pPr>
              <a:t>20</a:t>
            </a:fld>
            <a:endParaRPr lang="en-US" sz="1100">
              <a:solidFill>
                <a:srgbClr val="000000"/>
              </a:solidFill>
              <a:latin typeface="Times New Roman"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pPr>
            <a:r>
              <a:rPr lang="en-US" dirty="0" smtClean="0">
                <a:latin typeface="Arial" pitchFamily="34" charset="0"/>
              </a:rPr>
              <a:t>This graph also depicts data from the National Youth Risk Behavior</a:t>
            </a:r>
            <a:r>
              <a:rPr lang="en-US" baseline="0" dirty="0" smtClean="0">
                <a:latin typeface="Arial" pitchFamily="34" charset="0"/>
              </a:rPr>
              <a:t> Survey, 2011 showing the percentage of high school students who used a condom during last intercourse, by sex and race/ethnicity.</a:t>
            </a:r>
          </a:p>
          <a:p>
            <a:pPr marL="171450" indent="-171450" eaLnBrk="1" hangingPunct="1">
              <a:spcBef>
                <a:spcPct val="0"/>
              </a:spcBef>
              <a:buFont typeface="Arial" pitchFamily="34" charset="0"/>
              <a:buChar char="•"/>
            </a:pPr>
            <a:r>
              <a:rPr lang="en-US" dirty="0" smtClean="0">
                <a:latin typeface="Arial" pitchFamily="34" charset="0"/>
              </a:rPr>
              <a:t>Among the 33.7% of high school students surveyed</a:t>
            </a:r>
            <a:r>
              <a:rPr lang="en-US" baseline="0" dirty="0" smtClean="0">
                <a:latin typeface="Arial" pitchFamily="34" charset="0"/>
              </a:rPr>
              <a:t> </a:t>
            </a:r>
            <a:r>
              <a:rPr lang="en-US" dirty="0" smtClean="0">
                <a:latin typeface="Arial" pitchFamily="34" charset="0"/>
              </a:rPr>
              <a:t>nationwide who were currently sexually active, 60.2% reported that either they or their partner had used a condom during last sexual intercourse.  </a:t>
            </a:r>
          </a:p>
          <a:p>
            <a:pPr marL="171450" indent="-171450" eaLnBrk="1" hangingPunct="1">
              <a:spcBef>
                <a:spcPct val="0"/>
              </a:spcBef>
              <a:buFont typeface="Arial" pitchFamily="34" charset="0"/>
              <a:buChar char="•"/>
            </a:pPr>
            <a:r>
              <a:rPr lang="en-US" dirty="0" smtClean="0">
                <a:latin typeface="Arial" pitchFamily="34" charset="0"/>
              </a:rPr>
              <a:t>The prevalence of having used a condom during last sexual intercourse was higher among male (67.0%) compared to female (53.6%) students.</a:t>
            </a:r>
          </a:p>
          <a:p>
            <a:pPr marL="171450" indent="-171450" eaLnBrk="1" hangingPunct="1">
              <a:spcBef>
                <a:spcPct val="0"/>
              </a:spcBef>
              <a:buFont typeface="Arial" pitchFamily="34" charset="0"/>
              <a:buChar char="•"/>
            </a:pPr>
            <a:r>
              <a:rPr lang="en-US" dirty="0" smtClean="0">
                <a:latin typeface="Arial" pitchFamily="34" charset="0"/>
              </a:rPr>
              <a:t>The prevalence of having used a condom during last sexual intercourse was higher among black (65.3%) compared to Hispanic (58.4%) students, and 59.5% among white students. </a:t>
            </a:r>
          </a:p>
          <a:p>
            <a:pPr marL="171450" indent="-171450" eaLnBrk="1" hangingPunct="1">
              <a:spcBef>
                <a:spcPct val="0"/>
              </a:spcBef>
              <a:buFont typeface="Arial" pitchFamily="34" charset="0"/>
              <a:buChar char="•"/>
            </a:pPr>
            <a:endParaRPr lang="en-US" dirty="0" smtClean="0">
              <a:latin typeface="Arial" pitchFamily="34" charset="0"/>
            </a:endParaRP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541334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Placeholder 2"/>
          <p:cNvSpPr>
            <a:spLocks noGrp="1" noRot="1" noChangeAspect="1" noChangeArrowheads="1" noTextEdit="1"/>
          </p:cNvSpPr>
          <p:nvPr>
            <p:ph type="sldImg"/>
          </p:nvPr>
        </p:nvSpPr>
        <p:spPr>
          <a:ln/>
        </p:spPr>
      </p:sp>
      <p:sp>
        <p:nvSpPr>
          <p:cNvPr id="499714" name="Placeholder 3"/>
          <p:cNvSpPr>
            <a:spLocks noGrp="1" noChangeArrowheads="1"/>
          </p:cNvSpPr>
          <p:nvPr>
            <p:ph type="body" idx="1"/>
          </p:nvPr>
        </p:nvSpPr>
        <p:spPr>
          <a:noFill/>
          <a:ln/>
        </p:spPr>
        <p:txBody>
          <a:bodyPr/>
          <a:lstStyle/>
          <a:p>
            <a:pPr>
              <a:buFontTx/>
              <a:buChar char="•"/>
            </a:pPr>
            <a:r>
              <a:rPr lang="en-US" dirty="0" smtClean="0">
                <a:ea typeface="ＭＳ Ｐゴシック"/>
                <a:cs typeface="ＭＳ Ｐゴシック"/>
              </a:rPr>
              <a:t>While the</a:t>
            </a:r>
            <a:r>
              <a:rPr lang="en-US" baseline="0" dirty="0" smtClean="0">
                <a:ea typeface="ＭＳ Ｐゴシック"/>
                <a:cs typeface="ＭＳ Ｐゴシック"/>
              </a:rPr>
              <a:t> majority of teens have used contraception in the past, most are using condoms or pills.</a:t>
            </a:r>
          </a:p>
          <a:p>
            <a:pPr>
              <a:buFontTx/>
              <a:buChar char="•"/>
            </a:pPr>
            <a:r>
              <a:rPr lang="en-US" dirty="0" smtClean="0">
                <a:ea typeface="ＭＳ Ｐゴシック"/>
                <a:cs typeface="ＭＳ Ｐゴシック"/>
              </a:rPr>
              <a:t>Approximately half of teens who are having sex are not using contraception.</a:t>
            </a:r>
          </a:p>
          <a:p>
            <a:pPr>
              <a:buFontTx/>
              <a:buChar char="•"/>
            </a:pPr>
            <a:r>
              <a:rPr lang="en-US" dirty="0" smtClean="0">
                <a:ea typeface="ＭＳ Ｐゴシック"/>
                <a:cs typeface="ＭＳ Ｐゴシック"/>
              </a:rPr>
              <a:t>Of the teens who are having sex and using contraception, more than half experience contraceptive</a:t>
            </a:r>
            <a:r>
              <a:rPr lang="en-US" baseline="0" dirty="0" smtClean="0">
                <a:ea typeface="ＭＳ Ｐゴシック"/>
                <a:cs typeface="ＭＳ Ｐゴシック"/>
              </a:rPr>
              <a:t> failure due to </a:t>
            </a:r>
            <a:r>
              <a:rPr lang="en-US" dirty="0" smtClean="0">
                <a:ea typeface="ＭＳ Ｐゴシック"/>
                <a:cs typeface="ＭＳ Ｐゴシック"/>
              </a:rPr>
              <a:t>incorrect or inconsistent</a:t>
            </a:r>
            <a:r>
              <a:rPr lang="en-US" baseline="0" dirty="0" smtClean="0">
                <a:ea typeface="ＭＳ Ｐゴシック"/>
                <a:cs typeface="ＭＳ Ｐゴシック"/>
              </a:rPr>
              <a:t> use or using less effective methods, such as condoms alone or pills.</a:t>
            </a:r>
            <a:endParaRPr lang="en-US" dirty="0" smtClean="0">
              <a:ea typeface="ＭＳ Ｐゴシック"/>
              <a:cs typeface="ＭＳ Ｐゴシック"/>
            </a:endParaRPr>
          </a:p>
          <a:p>
            <a:endParaRPr lang="en-US" dirty="0" smtClean="0">
              <a:ea typeface="ＭＳ Ｐゴシック"/>
              <a:cs typeface="ＭＳ Ｐゴシック"/>
            </a:endParaRPr>
          </a:p>
        </p:txBody>
      </p:sp>
    </p:spTree>
    <p:extLst>
      <p:ext uri="{BB962C8B-B14F-4D97-AF65-F5344CB8AC3E}">
        <p14:creationId xmlns:p14="http://schemas.microsoft.com/office/powerpoint/2010/main" val="2315758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majority of the decline in adolescent pregnancy is attributable to increased use of contraception among adolescents.</a:t>
            </a:r>
          </a:p>
          <a:p>
            <a:pPr marL="171450" indent="-171450">
              <a:buFont typeface="Arial" pitchFamily="34" charset="0"/>
              <a:buChar char="•"/>
            </a:pPr>
            <a:r>
              <a:rPr lang="en-US" dirty="0" smtClean="0"/>
              <a:t>However,</a:t>
            </a:r>
            <a:r>
              <a:rPr lang="en-US" baseline="0" dirty="0" smtClean="0"/>
              <a:t> it is important to note that among adolescents who become pregnant, about half are due to non-use of contraception and half are due to contraceptive failure.  So even if the adolescent is using contraception, she may experience failure of the method itself, or more likely, she may not be using the method correctly and consistently, for example forgetting to take her pill or not using a condom.</a:t>
            </a:r>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22</a:t>
            </a:fld>
            <a:endParaRPr lang="en-US"/>
          </a:p>
        </p:txBody>
      </p:sp>
    </p:spTree>
    <p:extLst>
      <p:ext uri="{BB962C8B-B14F-4D97-AF65-F5344CB8AC3E}">
        <p14:creationId xmlns:p14="http://schemas.microsoft.com/office/powerpoint/2010/main" val="22289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table shows reasons that women</a:t>
            </a:r>
            <a:r>
              <a:rPr lang="en-US" baseline="0" dirty="0" smtClean="0"/>
              <a:t> age 15-19 who recently delivered a live birth from an unintended pregnancy did not use contraception.</a:t>
            </a:r>
          </a:p>
          <a:p>
            <a:pPr marL="171450" indent="-171450">
              <a:buFont typeface="Arial" pitchFamily="34" charset="0"/>
              <a:buChar char="•"/>
            </a:pPr>
            <a:r>
              <a:rPr lang="en-US" baseline="0" dirty="0" smtClean="0"/>
              <a:t>This data comes from </a:t>
            </a:r>
            <a:r>
              <a:rPr lang="en-US" dirty="0" smtClean="0"/>
              <a:t>PRAMS (Pregnancy Risk Assessment</a:t>
            </a:r>
            <a:r>
              <a:rPr lang="en-US" baseline="0" dirty="0" smtClean="0"/>
              <a:t> Monitoring System) from 2004-2008.</a:t>
            </a:r>
          </a:p>
          <a:p>
            <a:pPr marL="171450" indent="-171450">
              <a:buFont typeface="Arial" pitchFamily="34" charset="0"/>
              <a:buChar char="•"/>
            </a:pPr>
            <a:r>
              <a:rPr lang="en-US" baseline="0" dirty="0" smtClean="0"/>
              <a:t>The most common reason was that they thought they could not get pregnant.</a:t>
            </a:r>
          </a:p>
          <a:p>
            <a:pPr marL="171450" indent="-171450">
              <a:buFont typeface="Arial" pitchFamily="34" charset="0"/>
              <a:buChar char="•"/>
            </a:pPr>
            <a:r>
              <a:rPr lang="en-US" baseline="0" dirty="0" smtClean="0"/>
              <a:t>Almost 25% stated that their partner did not want to use contraception, which likely was a condom.</a:t>
            </a:r>
          </a:p>
          <a:p>
            <a:pPr marL="171450" indent="-171450">
              <a:buFont typeface="Arial" pitchFamily="34" charset="0"/>
              <a:buChar char="•"/>
            </a:pPr>
            <a:r>
              <a:rPr lang="en-US" baseline="0" dirty="0" smtClean="0"/>
              <a:t>Pregnancy ambivalence was also a common reason.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86ECE1E-AF7B-493F-818C-23C9FFA919D5}" type="slidenum">
              <a:rPr lang="en-US" smtClean="0"/>
              <a:pPr/>
              <a:t>23</a:t>
            </a:fld>
            <a:endParaRPr lang="en-US"/>
          </a:p>
        </p:txBody>
      </p:sp>
    </p:spTree>
    <p:extLst>
      <p:ext uri="{BB962C8B-B14F-4D97-AF65-F5344CB8AC3E}">
        <p14:creationId xmlns:p14="http://schemas.microsoft.com/office/powerpoint/2010/main" val="225245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Abstinence is most effective way to prevent HIV other STIs (sexually</a:t>
            </a:r>
            <a:r>
              <a:rPr lang="en-US" baseline="0" dirty="0" smtClean="0">
                <a:ea typeface="ＭＳ Ｐゴシック"/>
                <a:cs typeface="ＭＳ Ｐゴシック"/>
              </a:rPr>
              <a:t> transmitted infections)</a:t>
            </a:r>
            <a:r>
              <a:rPr lang="en-US" dirty="0" smtClean="0">
                <a:ea typeface="ＭＳ Ｐゴシック"/>
                <a:cs typeface="ＭＳ Ｐゴシック"/>
              </a:rPr>
              <a:t> and pregnancy.</a:t>
            </a:r>
          </a:p>
          <a:p>
            <a:pPr marL="171450" indent="-171450">
              <a:buFont typeface="Arial" pitchFamily="34" charset="0"/>
              <a:buChar char="•"/>
            </a:pPr>
            <a:r>
              <a:rPr lang="en-US" dirty="0" smtClean="0">
                <a:ea typeface="ＭＳ Ｐゴシック"/>
                <a:cs typeface="ＭＳ Ｐゴシック"/>
              </a:rPr>
              <a:t>It should be included in counseling not just</a:t>
            </a:r>
            <a:r>
              <a:rPr lang="en-US" baseline="0" dirty="0" smtClean="0">
                <a:ea typeface="ＭＳ Ｐゴシック"/>
                <a:cs typeface="ＭＳ Ｐゴシック"/>
              </a:rPr>
              <a:t> for teens who have not yet engaged in sexual intercourse but also as an option for teens who are sexually active but may not have a reliable method available at a given time.</a:t>
            </a:r>
            <a:endParaRPr lang="en-US" dirty="0" smtClean="0">
              <a:ea typeface="ＭＳ Ｐゴシック"/>
              <a:cs typeface="ＭＳ Ｐゴシック"/>
            </a:endParaRPr>
          </a:p>
        </p:txBody>
      </p:sp>
    </p:spTree>
    <p:extLst>
      <p:ext uri="{BB962C8B-B14F-4D97-AF65-F5344CB8AC3E}">
        <p14:creationId xmlns:p14="http://schemas.microsoft.com/office/powerpoint/2010/main" val="435717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a:t>
            </a:r>
            <a:r>
              <a:rPr lang="en-US" baseline="0" dirty="0" smtClean="0"/>
              <a:t>s for this section are:</a:t>
            </a:r>
          </a:p>
          <a:p>
            <a:pPr marL="228600" indent="-228600">
              <a:buAutoNum type="arabicPeriod"/>
            </a:pPr>
            <a:r>
              <a:rPr lang="en-US" baseline="0" dirty="0" smtClean="0"/>
              <a:t>Review data on current use of contraceptive methods in the US</a:t>
            </a:r>
          </a:p>
          <a:p>
            <a:pPr marL="228600" indent="-228600">
              <a:buAutoNum type="arabicPeriod"/>
            </a:pPr>
            <a:r>
              <a:rPr lang="en-US" baseline="0" dirty="0" smtClean="0"/>
              <a:t>Describe the Tier System of Contraceptive Effectiveness  </a:t>
            </a:r>
          </a:p>
          <a:p>
            <a:pPr marL="228600" indent="-228600">
              <a:buAutoNum type="arabicPeriod"/>
            </a:pPr>
            <a:r>
              <a:rPr lang="en-US" baseline="0" dirty="0" smtClean="0"/>
              <a:t>Review the currently available contraceptive methods in the US, including dual protection</a:t>
            </a:r>
          </a:p>
          <a:p>
            <a:pPr marL="228600" indent="-228600">
              <a:buAutoNum type="arabicPeriod"/>
            </a:pPr>
            <a:r>
              <a:rPr lang="en-US" baseline="0" dirty="0" smtClean="0"/>
              <a:t>Highlight the need for more consistent and effective method use</a:t>
            </a:r>
          </a:p>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25</a:t>
            </a:fld>
            <a:endParaRPr lang="en-US"/>
          </a:p>
        </p:txBody>
      </p:sp>
    </p:spTree>
    <p:extLst>
      <p:ext uri="{BB962C8B-B14F-4D97-AF65-F5344CB8AC3E}">
        <p14:creationId xmlns:p14="http://schemas.microsoft.com/office/powerpoint/2010/main" val="3694366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Of females 15-19 years</a:t>
            </a:r>
            <a:r>
              <a:rPr lang="en-US" baseline="0" dirty="0" smtClean="0"/>
              <a:t> old</a:t>
            </a:r>
            <a:r>
              <a:rPr lang="en-US" dirty="0" smtClean="0"/>
              <a:t> who are sexually active,</a:t>
            </a:r>
            <a:r>
              <a:rPr lang="en-US" baseline="0" dirty="0" smtClean="0"/>
              <a:t> t</a:t>
            </a:r>
            <a:r>
              <a:rPr lang="en-US" dirty="0" smtClean="0"/>
              <a:t>his</a:t>
            </a:r>
            <a:r>
              <a:rPr lang="en-US" baseline="0" dirty="0" smtClean="0"/>
              <a:t> graph shows the percentage of current method use among </a:t>
            </a:r>
            <a:r>
              <a:rPr lang="en-US" dirty="0" smtClean="0"/>
              <a:t>those</a:t>
            </a:r>
            <a:r>
              <a:rPr lang="en-US" baseline="0" dirty="0" smtClean="0"/>
              <a:t> using contraception.</a:t>
            </a:r>
          </a:p>
          <a:p>
            <a:pPr marL="171450" indent="-171450">
              <a:buFont typeface="Arial" pitchFamily="34" charset="0"/>
              <a:buChar char="•"/>
            </a:pPr>
            <a:r>
              <a:rPr lang="en-US" baseline="0" dirty="0" smtClean="0"/>
              <a:t>Despite increasing recommendations that adolescents should consider using long-acting reversible contraception or LARC, this graph shows that most adolescents are using the pill or condoms.</a:t>
            </a:r>
          </a:p>
          <a:p>
            <a:pPr marL="171450" indent="-171450">
              <a:buFont typeface="Arial" pitchFamily="34" charset="0"/>
              <a:buChar char="•"/>
            </a:pPr>
            <a:r>
              <a:rPr lang="en-US" baseline="0" dirty="0" smtClean="0"/>
              <a:t>Note that less than 4% are using IUDs.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Note: if woman reported using more than 1 method, she was classified by most effective method used, </a:t>
            </a:r>
            <a:r>
              <a:rPr lang="en-US" baseline="0" dirty="0" err="1" smtClean="0"/>
              <a:t>e.g.if</a:t>
            </a:r>
            <a:r>
              <a:rPr lang="en-US" baseline="0" dirty="0" smtClean="0"/>
              <a:t> she reported using pill and condom, she was classified as pill user.</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86ECE1E-AF7B-493F-818C-23C9FFA919D5}" type="slidenum">
              <a:rPr lang="en-US" smtClean="0"/>
              <a:pPr/>
              <a:t>26</a:t>
            </a:fld>
            <a:endParaRPr lang="en-US"/>
          </a:p>
        </p:txBody>
      </p:sp>
    </p:spTree>
    <p:extLst>
      <p:ext uri="{BB962C8B-B14F-4D97-AF65-F5344CB8AC3E}">
        <p14:creationId xmlns:p14="http://schemas.microsoft.com/office/powerpoint/2010/main" val="426293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US" dirty="0" smtClean="0">
                <a:ea typeface="ＭＳ Ｐゴシック"/>
                <a:cs typeface="ＭＳ Ｐゴシック"/>
              </a:rPr>
              <a:t>This figure shows</a:t>
            </a:r>
            <a:r>
              <a:rPr lang="en-US" baseline="0" dirty="0" smtClean="0">
                <a:ea typeface="ＭＳ Ｐゴシック"/>
                <a:cs typeface="ＭＳ Ｐゴシック"/>
              </a:rPr>
              <a:t> currently available contraceptive methods, ranked by </a:t>
            </a:r>
            <a:r>
              <a:rPr lang="en-US" dirty="0" smtClean="0">
                <a:ea typeface="ＭＳ Ｐゴシック"/>
                <a:cs typeface="ＭＳ Ｐゴシック"/>
              </a:rPr>
              <a:t>typical effectiveness,</a:t>
            </a:r>
            <a:r>
              <a:rPr lang="en-US" baseline="0" dirty="0" smtClean="0">
                <a:ea typeface="ＭＳ Ｐゴシック"/>
                <a:cs typeface="ＭＳ Ｐゴシック"/>
              </a:rPr>
              <a:t> meaning </a:t>
            </a:r>
            <a:r>
              <a:rPr lang="en-US" dirty="0" smtClean="0">
                <a:ea typeface="ＭＳ Ｐゴシック"/>
                <a:cs typeface="ＭＳ Ｐゴシック"/>
              </a:rPr>
              <a:t>how effective is the method</a:t>
            </a:r>
            <a:r>
              <a:rPr lang="en-US" baseline="0" dirty="0" smtClean="0">
                <a:ea typeface="ＭＳ Ｐゴシック"/>
                <a:cs typeface="ＭＳ Ｐゴシック"/>
              </a:rPr>
              <a:t> </a:t>
            </a:r>
            <a:r>
              <a:rPr lang="en-US" dirty="0" smtClean="0">
                <a:ea typeface="ＭＳ Ｐゴシック"/>
                <a:cs typeface="ＭＳ Ｐゴシック"/>
              </a:rPr>
              <a:t>at preventing pregnancy with real-world use.</a:t>
            </a:r>
          </a:p>
          <a:p>
            <a:pPr marL="171450" indent="-171450">
              <a:spcBef>
                <a:spcPct val="0"/>
              </a:spcBef>
              <a:buFont typeface="Arial" panose="020B0604020202020204" pitchFamily="34" charset="0"/>
              <a:buChar char="•"/>
            </a:pPr>
            <a:r>
              <a:rPr lang="en-US" dirty="0" smtClean="0">
                <a:ea typeface="ＭＳ Ｐゴシック"/>
                <a:cs typeface="ＭＳ Ｐゴシック"/>
              </a:rPr>
              <a:t>Incorrect</a:t>
            </a:r>
            <a:r>
              <a:rPr lang="en-US" baseline="0" dirty="0" smtClean="0">
                <a:ea typeface="ＭＳ Ｐゴシック"/>
                <a:cs typeface="ＭＳ Ｐゴシック"/>
              </a:rPr>
              <a:t> or inconsistent use can impact the effectiveness of the contraceptive method. </a:t>
            </a:r>
          </a:p>
          <a:p>
            <a:pPr marL="171450" indent="-171450">
              <a:spcBef>
                <a:spcPct val="0"/>
              </a:spcBef>
              <a:buFont typeface="Arial" panose="020B0604020202020204" pitchFamily="34" charset="0"/>
              <a:buChar char="•"/>
            </a:pPr>
            <a:r>
              <a:rPr lang="en-US" baseline="0" dirty="0" smtClean="0"/>
              <a:t>In tier 1 are the most effective methods, with less than 1 pregnancy occurring per 100 women per year.  The most effective reversible methods include implants and IUDs or intrauterine devices.</a:t>
            </a:r>
          </a:p>
          <a:p>
            <a:pPr marL="171450" indent="-171450">
              <a:buFont typeface="Arial" panose="020B0604020202020204" pitchFamily="34" charset="0"/>
              <a:buChar char="•"/>
            </a:pPr>
            <a:r>
              <a:rPr lang="en-US" baseline="0" dirty="0" smtClean="0"/>
              <a:t>Tier 2 methods include </a:t>
            </a:r>
            <a:r>
              <a:rPr lang="en-US" baseline="0" dirty="0" err="1" smtClean="0"/>
              <a:t>injectables</a:t>
            </a:r>
            <a:r>
              <a:rPr lang="en-US" baseline="0" dirty="0" smtClean="0"/>
              <a:t>, pills, patch, vaginal ring, and diaphragm; failure rates range from 6-12%.</a:t>
            </a:r>
          </a:p>
          <a:p>
            <a:pPr marL="171450" indent="-171450">
              <a:buFont typeface="Arial" panose="020B0604020202020204" pitchFamily="34" charset="0"/>
              <a:buChar char="•"/>
            </a:pPr>
            <a:r>
              <a:rPr lang="en-US" baseline="0" dirty="0" smtClean="0"/>
              <a:t>Tier 3 methods include condoms, withdrawal, sponge, spermicide, and fertility awareness based methods; failure rates range from 18-28%.</a:t>
            </a:r>
          </a:p>
          <a:p>
            <a:pPr marL="171450" indent="-171450">
              <a:buFont typeface="Arial" panose="020B0604020202020204" pitchFamily="34" charset="0"/>
              <a:buChar char="•"/>
            </a:pPr>
            <a:r>
              <a:rPr lang="en-US" dirty="0" smtClean="0">
                <a:ea typeface="ＭＳ Ｐゴシック"/>
                <a:cs typeface="ＭＳ Ｐゴシック"/>
              </a:rPr>
              <a:t>The </a:t>
            </a:r>
            <a:r>
              <a:rPr lang="en-US" baseline="0" dirty="0" smtClean="0">
                <a:ea typeface="ＭＳ Ｐゴシック"/>
                <a:cs typeface="ＭＳ Ｐゴシック"/>
              </a:rPr>
              <a:t>more commonly used method among teens, the pill and the condom, </a:t>
            </a:r>
            <a:r>
              <a:rPr lang="en-US" dirty="0" smtClean="0">
                <a:ea typeface="ＭＳ Ｐゴシック"/>
                <a:cs typeface="ＭＳ Ｐゴシック"/>
              </a:rPr>
              <a:t>are listed in the second and third tier, respectively.</a:t>
            </a:r>
          </a:p>
          <a:p>
            <a:pPr>
              <a:spcBef>
                <a:spcPct val="0"/>
              </a:spcBef>
              <a:buFontTx/>
              <a:buNone/>
            </a:pPr>
            <a:endParaRPr lang="en-US" dirty="0" smtClean="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27</a:t>
            </a:fld>
            <a:endParaRPr lang="en-US"/>
          </a:p>
        </p:txBody>
      </p:sp>
    </p:spTree>
    <p:extLst>
      <p:ext uri="{BB962C8B-B14F-4D97-AF65-F5344CB8AC3E}">
        <p14:creationId xmlns:p14="http://schemas.microsoft.com/office/powerpoint/2010/main" val="713181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It is important to highlight</a:t>
            </a:r>
            <a:r>
              <a:rPr lang="en-US" baseline="0" dirty="0" smtClean="0"/>
              <a:t> typical use failure rates when counseling teens on contraception options.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Failure rates during typical use describe the number of pregnancies for the average person who does not always use the method correctly or consistently.  This reflects the effectiveness of a method. </a:t>
            </a:r>
          </a:p>
          <a:p>
            <a:pPr marL="171450" indent="-171450">
              <a:buFont typeface="Arial" pitchFamily="34" charset="0"/>
              <a:buChar char="•"/>
            </a:pPr>
            <a:r>
              <a:rPr lang="en-US" baseline="0" dirty="0" smtClean="0"/>
              <a:t>Failure rates during perfect use are estimated based on consistent, correct use at every act of intercourse.  For pills (combined or progestin-only), the perfect use failure rate is 0.3% compared to the typical use failure rate of 9%.  The </a:t>
            </a:r>
            <a:r>
              <a:rPr lang="en-US" baseline="0" dirty="0" err="1" smtClean="0"/>
              <a:t>levonorgestrel</a:t>
            </a:r>
            <a:r>
              <a:rPr lang="en-US" baseline="0" dirty="0" smtClean="0"/>
              <a:t> intrauterine devise (IUD) is not user-dependent like the pill and therefore, has the same perfect use and typical use failure rate of 0.2%.</a:t>
            </a:r>
          </a:p>
          <a:p>
            <a:pPr marL="171450" indent="-171450">
              <a:buFont typeface="Arial" pitchFamily="34" charset="0"/>
              <a:buChar char="•"/>
            </a:pPr>
            <a:r>
              <a:rPr lang="en-US" baseline="0" dirty="0" smtClean="0"/>
              <a:t>Among </a:t>
            </a:r>
            <a:r>
              <a:rPr lang="en-US" b="1" i="1" u="sng" baseline="0" dirty="0" smtClean="0">
                <a:solidFill>
                  <a:srgbClr val="FF0000"/>
                </a:solidFill>
              </a:rPr>
              <a:t>100</a:t>
            </a:r>
            <a:r>
              <a:rPr lang="en-US" baseline="0" dirty="0" smtClean="0"/>
              <a:t> couples who use no contraception it is estimated that 85 will experience a pregnancy in the first year.</a:t>
            </a:r>
          </a:p>
          <a:p>
            <a:pPr marL="171450" indent="-171450">
              <a:buFont typeface="Arial" pitchFamily="34" charset="0"/>
              <a:buChar char="•"/>
            </a:pPr>
            <a:r>
              <a:rPr lang="en-US" baseline="0" dirty="0" smtClean="0"/>
              <a:t>Typical use estimates for most methods are based on the National Survey of Family Growth (spermicides, withdrawal, fertility awareness-based methods, diaphragm, male condom, OCPs and DMPA).</a:t>
            </a:r>
          </a:p>
          <a:p>
            <a:pPr marL="171450" indent="-171450">
              <a:buFont typeface="Arial" pitchFamily="34" charset="0"/>
              <a:buChar char="•"/>
            </a:pPr>
            <a:r>
              <a:rPr lang="en-US" baseline="0" dirty="0" smtClean="0"/>
              <a:t>Other estimates were based on previous studies or were extrapolated from similar methods.</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248939C-6AA1-4E72-89FE-CD88101FFF54}" type="slidenum">
              <a:rPr lang="en-US" smtClean="0"/>
              <a:pPr/>
              <a:t>28</a:t>
            </a:fld>
            <a:endParaRPr lang="en-US"/>
          </a:p>
        </p:txBody>
      </p:sp>
    </p:spTree>
    <p:extLst>
      <p:ext uri="{BB962C8B-B14F-4D97-AF65-F5344CB8AC3E}">
        <p14:creationId xmlns:p14="http://schemas.microsoft.com/office/powerpoint/2010/main" val="1454026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Placeholder 2"/>
          <p:cNvSpPr>
            <a:spLocks noGrp="1" noRot="1" noChangeAspect="1" noChangeArrowheads="1" noTextEdit="1"/>
          </p:cNvSpPr>
          <p:nvPr>
            <p:ph type="sldImg"/>
          </p:nvPr>
        </p:nvSpPr>
        <p:spPr>
          <a:ln/>
        </p:spPr>
      </p:sp>
      <p:sp>
        <p:nvSpPr>
          <p:cNvPr id="523266" name="Placeholder 3"/>
          <p:cNvSpPr>
            <a:spLocks noGrp="1" noChangeArrowheads="1"/>
          </p:cNvSpPr>
          <p:nvPr>
            <p:ph type="body" idx="1"/>
          </p:nvPr>
        </p:nvSpPr>
        <p:spPr>
          <a:noFill/>
          <a:ln/>
        </p:spPr>
        <p:txBody>
          <a:bodyPr/>
          <a:lstStyle/>
          <a:p>
            <a:pPr>
              <a:buFont typeface="Arial"/>
              <a:buChar char="•"/>
            </a:pPr>
            <a:r>
              <a:rPr lang="en-US" dirty="0" smtClean="0">
                <a:ea typeface="ＭＳ Ｐゴシック"/>
                <a:cs typeface="ＭＳ Ｐゴシック"/>
              </a:rPr>
              <a:t>While</a:t>
            </a:r>
            <a:r>
              <a:rPr lang="en-US" baseline="0" dirty="0" smtClean="0">
                <a:ea typeface="ＭＳ Ｐゴシック"/>
                <a:cs typeface="ＭＳ Ｐゴシック"/>
              </a:rPr>
              <a:t> Tier One includes both permanent methods or sterilization and reversible methods, this talk will focus on reversible methods only.</a:t>
            </a:r>
          </a:p>
          <a:p>
            <a:pPr>
              <a:buFont typeface="Arial"/>
              <a:buChar char="•"/>
            </a:pPr>
            <a:r>
              <a:rPr lang="en-US" baseline="0" dirty="0" smtClean="0">
                <a:ea typeface="ＭＳ Ｐゴシック"/>
                <a:cs typeface="ＭＳ Ｐゴシック"/>
              </a:rPr>
              <a:t>Long-acting reversible contraception (LARC) are highly effective tier one methods that do not impact future fertility and provide easy long-term contraception with typical use failure rates &lt;1%.</a:t>
            </a:r>
          </a:p>
          <a:p>
            <a:pPr>
              <a:buFont typeface="Arial"/>
              <a:buChar char="•"/>
            </a:pPr>
            <a:r>
              <a:rPr lang="en-US" baseline="0" dirty="0" smtClean="0">
                <a:ea typeface="ＭＳ Ｐゴシック"/>
                <a:cs typeface="ＭＳ Ｐゴシック"/>
              </a:rPr>
              <a:t>In the US, LARCs include two </a:t>
            </a:r>
            <a:r>
              <a:rPr lang="en-US" baseline="0" dirty="0" err="1" smtClean="0">
                <a:ea typeface="ＭＳ Ｐゴシック"/>
                <a:cs typeface="ＭＳ Ｐゴシック"/>
              </a:rPr>
              <a:t>levonorgestrel</a:t>
            </a:r>
            <a:r>
              <a:rPr lang="en-US" baseline="0" dirty="0" smtClean="0">
                <a:ea typeface="ＭＳ Ｐゴシック"/>
                <a:cs typeface="ＭＳ Ｐゴシック"/>
              </a:rPr>
              <a:t> IUDs and the copper IUD as well as the </a:t>
            </a:r>
            <a:r>
              <a:rPr lang="en-US" baseline="0" dirty="0" err="1" smtClean="0">
                <a:ea typeface="ＭＳ Ｐゴシック"/>
                <a:cs typeface="ＭＳ Ｐゴシック"/>
              </a:rPr>
              <a:t>etonorgestrel</a:t>
            </a:r>
            <a:r>
              <a:rPr lang="en-US" baseline="0" dirty="0" smtClean="0">
                <a:ea typeface="ＭＳ Ｐゴシック"/>
                <a:cs typeface="ＭＳ Ｐゴシック"/>
              </a:rPr>
              <a:t> implant.</a:t>
            </a:r>
          </a:p>
          <a:p>
            <a:pPr>
              <a:buFont typeface="Arial"/>
              <a:buChar char="•"/>
            </a:pPr>
            <a:endParaRPr lang="en-US" baseline="0" dirty="0" smtClean="0">
              <a:ea typeface="ＭＳ Ｐゴシック"/>
              <a:cs typeface="ＭＳ Ｐゴシック"/>
            </a:endParaRPr>
          </a:p>
          <a:p>
            <a:pPr>
              <a:buFont typeface="Arial"/>
              <a:buNone/>
            </a:pPr>
            <a:endParaRPr lang="en-US" dirty="0" smtClean="0">
              <a:ea typeface="ＭＳ Ｐゴシック"/>
              <a:cs typeface="ＭＳ Ｐゴシック"/>
            </a:endParaRPr>
          </a:p>
        </p:txBody>
      </p:sp>
    </p:spTree>
    <p:extLst>
      <p:ext uri="{BB962C8B-B14F-4D97-AF65-F5344CB8AC3E}">
        <p14:creationId xmlns:p14="http://schemas.microsoft.com/office/powerpoint/2010/main" val="88025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3</a:t>
            </a:fld>
            <a:endParaRPr lang="en-US"/>
          </a:p>
        </p:txBody>
      </p:sp>
    </p:spTree>
    <p:extLst>
      <p:ext uri="{BB962C8B-B14F-4D97-AF65-F5344CB8AC3E}">
        <p14:creationId xmlns:p14="http://schemas.microsoft.com/office/powerpoint/2010/main" val="2687952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LARCs</a:t>
            </a:r>
            <a:r>
              <a:rPr lang="en-US" baseline="0" dirty="0" smtClean="0"/>
              <a:t> have been growing in popularity among all contraceptive users, including 15-19 year olds.</a:t>
            </a:r>
          </a:p>
          <a:p>
            <a:pPr marL="171450" indent="-171450">
              <a:buFont typeface="Arial" pitchFamily="34" charset="0"/>
              <a:buChar char="•"/>
            </a:pPr>
            <a:r>
              <a:rPr lang="en-US" baseline="0" dirty="0" smtClean="0"/>
              <a:t>While there has been general concern in providing LARCs to young women or nulliparous women, both the Institute of Medicine and ACOG (the American Congress of Obstetricians and Gynecologists) highly recommend LARCs for these at risk populations.</a:t>
            </a:r>
          </a:p>
          <a:p>
            <a:pPr marL="171450" indent="-171450">
              <a:buFont typeface="Arial" pitchFamily="34" charset="0"/>
              <a:buChar char="•"/>
            </a:pPr>
            <a:r>
              <a:rPr lang="en-US" baseline="0" dirty="0" smtClean="0"/>
              <a:t>These are easy highly effective methods since they are not user-dependent, also called “forgettable contraception”.</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248939C-6AA1-4E72-89FE-CD88101FFF54}" type="slidenum">
              <a:rPr lang="en-US" smtClean="0"/>
              <a:pPr/>
              <a:t>30</a:t>
            </a:fld>
            <a:endParaRPr lang="en-US"/>
          </a:p>
        </p:txBody>
      </p:sp>
    </p:spTree>
    <p:extLst>
      <p:ext uri="{BB962C8B-B14F-4D97-AF65-F5344CB8AC3E}">
        <p14:creationId xmlns:p14="http://schemas.microsoft.com/office/powerpoint/2010/main" val="4258153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Placeholder 2"/>
          <p:cNvSpPr>
            <a:spLocks noGrp="1" noRot="1" noChangeAspect="1" noChangeArrowheads="1" noTextEdit="1"/>
          </p:cNvSpPr>
          <p:nvPr>
            <p:ph type="sldImg"/>
          </p:nvPr>
        </p:nvSpPr>
        <p:spPr>
          <a:ln/>
        </p:spPr>
      </p:sp>
      <p:sp>
        <p:nvSpPr>
          <p:cNvPr id="525314" name="Placeholder 3"/>
          <p:cNvSpPr>
            <a:spLocks noGrp="1" noChangeArrowheads="1"/>
          </p:cNvSpPr>
          <p:nvPr>
            <p:ph type="body" idx="1"/>
          </p:nvPr>
        </p:nvSpPr>
        <p:spPr>
          <a:noFill/>
          <a:ln/>
        </p:spPr>
        <p:txBody>
          <a:bodyPr/>
          <a:lstStyle/>
          <a:p>
            <a:pPr eaLnBrk="1" hangingPunct="1">
              <a:buFont typeface="Times" pitchFamily="18" charset="0"/>
              <a:buChar char="•"/>
            </a:pPr>
            <a:r>
              <a:rPr lang="en-US" dirty="0" smtClean="0">
                <a:ea typeface="ＭＳ Ｐゴシック"/>
                <a:cs typeface="ＭＳ Ｐゴシック"/>
              </a:rPr>
              <a:t>There are now two</a:t>
            </a:r>
            <a:r>
              <a:rPr lang="en-US" baseline="0" dirty="0" smtClean="0">
                <a:ea typeface="ＭＳ Ｐゴシック"/>
                <a:cs typeface="ＭＳ Ｐゴシック"/>
              </a:rPr>
              <a:t> </a:t>
            </a:r>
            <a:r>
              <a:rPr lang="en-US" baseline="0" dirty="0" err="1" smtClean="0">
                <a:ea typeface="ＭＳ Ｐゴシック"/>
                <a:cs typeface="ＭＳ Ｐゴシック"/>
              </a:rPr>
              <a:t>levonorgestrel</a:t>
            </a:r>
            <a:r>
              <a:rPr lang="en-US" baseline="0" dirty="0" smtClean="0">
                <a:ea typeface="ＭＳ Ｐゴシック"/>
                <a:cs typeface="ＭＳ Ｐゴシック"/>
              </a:rPr>
              <a:t> IUDs FDA-approved in the US.</a:t>
            </a:r>
          </a:p>
          <a:p>
            <a:pPr eaLnBrk="1" hangingPunct="1">
              <a:buFont typeface="Times" pitchFamily="18" charset="0"/>
              <a:buChar char="•"/>
            </a:pPr>
            <a:r>
              <a:rPr lang="en-US" baseline="0" dirty="0" err="1" smtClean="0">
                <a:ea typeface="ＭＳ Ｐゴシック"/>
                <a:cs typeface="ＭＳ Ｐゴシック"/>
              </a:rPr>
              <a:t>Mirena</a:t>
            </a:r>
            <a:r>
              <a:rPr lang="en-US" baseline="0" dirty="0" smtClean="0">
                <a:ea typeface="ＭＳ Ｐゴシック"/>
                <a:cs typeface="ＭＳ Ｐゴシック"/>
              </a:rPr>
              <a:t> was approved in 2000.  It initially releases 20ug of </a:t>
            </a:r>
            <a:r>
              <a:rPr lang="en-US" baseline="0" dirty="0" err="1" smtClean="0">
                <a:ea typeface="ＭＳ Ｐゴシック"/>
                <a:cs typeface="ＭＳ Ｐゴシック"/>
              </a:rPr>
              <a:t>levonorgestrel</a:t>
            </a:r>
            <a:r>
              <a:rPr lang="en-US" baseline="0" dirty="0" smtClean="0">
                <a:ea typeface="ＭＳ Ｐゴシック"/>
                <a:cs typeface="ＭＳ Ｐゴシック"/>
              </a:rPr>
              <a:t> daily and is effective for at least 5 years.</a:t>
            </a:r>
          </a:p>
          <a:p>
            <a:pPr eaLnBrk="1" hangingPunct="1">
              <a:buFont typeface="Times" pitchFamily="18" charset="0"/>
              <a:buChar char="•"/>
            </a:pPr>
            <a:r>
              <a:rPr lang="en-US" baseline="0" dirty="0" err="1" smtClean="0">
                <a:ea typeface="ＭＳ Ｐゴシック"/>
                <a:cs typeface="ＭＳ Ｐゴシック"/>
              </a:rPr>
              <a:t>Skyla</a:t>
            </a:r>
            <a:r>
              <a:rPr lang="en-US" baseline="0" dirty="0" smtClean="0">
                <a:ea typeface="ＭＳ Ｐゴシック"/>
                <a:cs typeface="ＭＳ Ｐゴシック"/>
              </a:rPr>
              <a:t> was recently approved in 2013.  It initially releases 14ug of </a:t>
            </a:r>
            <a:r>
              <a:rPr lang="en-US" baseline="0" dirty="0" err="1" smtClean="0">
                <a:ea typeface="ＭＳ Ｐゴシック"/>
                <a:cs typeface="ＭＳ Ｐゴシック"/>
              </a:rPr>
              <a:t>levonorgestrel</a:t>
            </a:r>
            <a:r>
              <a:rPr lang="en-US" baseline="0" dirty="0" smtClean="0">
                <a:ea typeface="ＭＳ Ｐゴシック"/>
                <a:cs typeface="ＭＳ Ｐゴシック"/>
              </a:rPr>
              <a:t> and is e</a:t>
            </a:r>
            <a:r>
              <a:rPr lang="en-US" dirty="0" smtClean="0">
                <a:ea typeface="ＭＳ Ｐゴシック"/>
                <a:cs typeface="ＭＳ Ｐゴシック"/>
              </a:rPr>
              <a:t>ffective for 3 years.</a:t>
            </a:r>
          </a:p>
          <a:p>
            <a:pPr eaLnBrk="1" hangingPunct="1">
              <a:buFont typeface="Times" pitchFamily="18" charset="0"/>
              <a:buChar char="•"/>
            </a:pPr>
            <a:r>
              <a:rPr lang="en-US" dirty="0" smtClean="0">
                <a:ea typeface="ＭＳ Ｐゴシック"/>
                <a:cs typeface="ＭＳ Ｐゴシック"/>
              </a:rPr>
              <a:t>Since the local</a:t>
            </a:r>
            <a:r>
              <a:rPr lang="en-US" baseline="0" dirty="0" smtClean="0">
                <a:ea typeface="ＭＳ Ｐゴシック"/>
                <a:cs typeface="ＭＳ Ｐゴシック"/>
              </a:rPr>
              <a:t> effects of progesterone cause an atrophic endometrium, side effects include irregular bleeding for the first 3-6 months followed by lighter bleeding or amenorrhea and reduced dysmenorrhea.</a:t>
            </a:r>
          </a:p>
          <a:p>
            <a:pPr eaLnBrk="1" hangingPunct="1">
              <a:buFont typeface="Times" pitchFamily="18" charset="0"/>
              <a:buChar char="•"/>
            </a:pPr>
            <a:r>
              <a:rPr lang="en-US" baseline="0" dirty="0" smtClean="0">
                <a:ea typeface="ＭＳ Ｐゴシック"/>
                <a:cs typeface="ＭＳ Ｐゴシック"/>
              </a:rPr>
              <a:t>Studies with the 5-year IUD show that it may alleviate heavy bleeding from many causes including bleeding diatheses, anticoagulation, fibroids and </a:t>
            </a:r>
            <a:r>
              <a:rPr lang="en-US" baseline="0" dirty="0" err="1" smtClean="0">
                <a:ea typeface="ＭＳ Ｐゴシック"/>
                <a:cs typeface="ＭＳ Ｐゴシック"/>
              </a:rPr>
              <a:t>adenomyosis</a:t>
            </a:r>
            <a:r>
              <a:rPr lang="en-US" baseline="0" dirty="0" smtClean="0">
                <a:ea typeface="ＭＳ Ｐゴシック"/>
                <a:cs typeface="ＭＳ Ｐゴシック"/>
              </a:rPr>
              <a:t>.</a:t>
            </a:r>
            <a:endParaRPr lang="en-US" dirty="0" smtClean="0">
              <a:ea typeface="ＭＳ Ｐゴシック"/>
              <a:cs typeface="ＭＳ Ｐゴシック"/>
            </a:endParaRPr>
          </a:p>
          <a:p>
            <a:pPr eaLnBrk="1" hangingPunct="1">
              <a:buFontTx/>
              <a:buChar char="•"/>
            </a:pPr>
            <a:r>
              <a:rPr lang="en-US" dirty="0" smtClean="0">
                <a:ea typeface="ＭＳ Ｐゴシック"/>
                <a:cs typeface="ＭＳ Ｐゴシック"/>
              </a:rPr>
              <a:t>Neither protects against sexually transmitted infections (STIs) and dual protection with condoms</a:t>
            </a:r>
            <a:r>
              <a:rPr lang="en-US" baseline="0" dirty="0" smtClean="0">
                <a:ea typeface="ＭＳ Ｐゴシック"/>
                <a:cs typeface="ＭＳ Ｐゴシック"/>
              </a:rPr>
              <a:t> should be strongly encouraged.</a:t>
            </a:r>
          </a:p>
          <a:p>
            <a:pPr eaLnBrk="1" hangingPunct="1">
              <a:buFontTx/>
              <a:buChar char="•"/>
            </a:pPr>
            <a:endParaRPr lang="en-US" baseline="0" dirty="0" smtClean="0">
              <a:ea typeface="ＭＳ Ｐゴシック"/>
              <a:cs typeface="ＭＳ Ｐゴシック"/>
            </a:endParaRPr>
          </a:p>
          <a:p>
            <a:pPr>
              <a:buFontTx/>
              <a:buNone/>
            </a:pPr>
            <a:endParaRPr lang="en-US" dirty="0" smtClean="0">
              <a:ea typeface="ＭＳ Ｐゴシック"/>
              <a:cs typeface="ＭＳ Ｐゴシック"/>
            </a:endParaRPr>
          </a:p>
        </p:txBody>
      </p:sp>
    </p:spTree>
    <p:extLst>
      <p:ext uri="{BB962C8B-B14F-4D97-AF65-F5344CB8AC3E}">
        <p14:creationId xmlns:p14="http://schemas.microsoft.com/office/powerpoint/2010/main" val="1850100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Placeholder 2"/>
          <p:cNvSpPr>
            <a:spLocks noGrp="1" noRot="1" noChangeAspect="1" noChangeArrowheads="1" noTextEdit="1"/>
          </p:cNvSpPr>
          <p:nvPr>
            <p:ph type="sldImg"/>
          </p:nvPr>
        </p:nvSpPr>
        <p:spPr>
          <a:ln/>
        </p:spPr>
      </p:sp>
      <p:sp>
        <p:nvSpPr>
          <p:cNvPr id="527362"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 Copper T380A has been FDA-approved</a:t>
            </a:r>
            <a:r>
              <a:rPr lang="en-US" baseline="0" dirty="0" smtClean="0">
                <a:ea typeface="ＭＳ Ｐゴシック"/>
                <a:cs typeface="ＭＳ Ｐゴシック"/>
              </a:rPr>
              <a:t> since the 1980s and is effective for at least 10 years.  </a:t>
            </a:r>
          </a:p>
          <a:p>
            <a:pPr marL="171450" indent="-171450">
              <a:buFont typeface="Arial" pitchFamily="34" charset="0"/>
              <a:buChar char="•"/>
            </a:pPr>
            <a:r>
              <a:rPr lang="en-US" baseline="0" dirty="0" smtClean="0">
                <a:ea typeface="ＭＳ Ｐゴシック"/>
                <a:cs typeface="ＭＳ Ｐゴシック"/>
              </a:rPr>
              <a:t>The most common reason for Copper IUD discontinuation is heavier, more painful periods which may decrease over time.</a:t>
            </a:r>
          </a:p>
          <a:p>
            <a:pPr marL="171450" indent="-171450">
              <a:buFont typeface="Arial" pitchFamily="34" charset="0"/>
              <a:buChar char="•"/>
            </a:pPr>
            <a:r>
              <a:rPr lang="en-US" baseline="0" dirty="0" smtClean="0">
                <a:ea typeface="ＭＳ Ｐゴシック"/>
                <a:cs typeface="ＭＳ Ｐゴシック"/>
              </a:rPr>
              <a:t>Anticipatory counseling regarding menstrual changes after both IUDs are placed is extremely important and may help with continuation.</a:t>
            </a:r>
          </a:p>
          <a:p>
            <a:pPr marL="171450" indent="-171450">
              <a:buFont typeface="Arial" pitchFamily="34" charset="0"/>
              <a:buChar char="•"/>
            </a:pPr>
            <a:r>
              <a:rPr lang="en-US" baseline="0" dirty="0" smtClean="0">
                <a:ea typeface="ＭＳ Ｐゴシック"/>
                <a:cs typeface="ＭＳ Ｐゴシック"/>
              </a:rPr>
              <a:t>The Copper IUD can also be offered for emergency contraception up to 5 days after unprotected intercourse and is more than 99% effective.</a:t>
            </a:r>
          </a:p>
          <a:p>
            <a:pPr marL="171450" indent="-171450">
              <a:buFont typeface="Arial" pitchFamily="34" charset="0"/>
              <a:buChar char="•"/>
            </a:pPr>
            <a:r>
              <a:rPr lang="en-US" baseline="0" dirty="0" smtClean="0">
                <a:ea typeface="ＭＳ Ｐゴシック"/>
                <a:cs typeface="ＭＳ Ｐゴシック"/>
              </a:rPr>
              <a:t>The Copper IUD does not protect against STIs and dual protection with condoms should be strongly encouraged.</a:t>
            </a:r>
          </a:p>
          <a:p>
            <a:pPr marL="0" indent="0">
              <a:buFont typeface="Arial" pitchFamily="34" charset="0"/>
              <a:buNone/>
            </a:pPr>
            <a:endParaRPr lang="en-US" b="1" baseline="0" dirty="0" smtClean="0">
              <a:ea typeface="ＭＳ Ｐゴシック"/>
              <a:cs typeface="ＭＳ Ｐゴシック"/>
            </a:endParaRPr>
          </a:p>
        </p:txBody>
      </p:sp>
    </p:spTree>
    <p:extLst>
      <p:ext uri="{BB962C8B-B14F-4D97-AF65-F5344CB8AC3E}">
        <p14:creationId xmlns:p14="http://schemas.microsoft.com/office/powerpoint/2010/main" val="247825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Placeholder 2"/>
          <p:cNvSpPr>
            <a:spLocks noGrp="1" noRot="1" noChangeAspect="1" noChangeArrowheads="1" noTextEdit="1"/>
          </p:cNvSpPr>
          <p:nvPr>
            <p:ph type="sldImg"/>
          </p:nvPr>
        </p:nvSpPr>
        <p:spPr>
          <a:ln/>
        </p:spPr>
      </p:sp>
      <p:sp>
        <p:nvSpPr>
          <p:cNvPr id="529410"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There is currently only</a:t>
            </a:r>
            <a:r>
              <a:rPr lang="en-US" baseline="0" dirty="0" smtClean="0">
                <a:ea typeface="ＭＳ Ｐゴシック"/>
                <a:cs typeface="ＭＳ Ｐゴシック"/>
              </a:rPr>
              <a:t> one</a:t>
            </a:r>
            <a:r>
              <a:rPr lang="en-US" dirty="0" smtClean="0">
                <a:ea typeface="ＭＳ Ｐゴシック"/>
                <a:cs typeface="ＭＳ Ｐゴシック"/>
              </a:rPr>
              <a:t> contraceptive</a:t>
            </a:r>
            <a:r>
              <a:rPr lang="en-US" baseline="0" dirty="0" smtClean="0">
                <a:ea typeface="ＭＳ Ｐゴシック"/>
                <a:cs typeface="ＭＳ Ｐゴシック"/>
              </a:rPr>
              <a:t> </a:t>
            </a:r>
            <a:r>
              <a:rPr lang="en-US" dirty="0" smtClean="0">
                <a:ea typeface="ＭＳ Ｐゴシック"/>
                <a:cs typeface="ＭＳ Ｐゴシック"/>
              </a:rPr>
              <a:t>implant initially</a:t>
            </a:r>
            <a:r>
              <a:rPr lang="en-US" baseline="0" dirty="0" smtClean="0">
                <a:ea typeface="ＭＳ Ｐゴシック"/>
                <a:cs typeface="ＭＳ Ｐゴシック"/>
              </a:rPr>
              <a:t> called </a:t>
            </a:r>
            <a:r>
              <a:rPr lang="en-US" baseline="0" dirty="0" err="1" smtClean="0">
                <a:ea typeface="ＭＳ Ｐゴシック"/>
                <a:cs typeface="ＭＳ Ｐゴシック"/>
              </a:rPr>
              <a:t>Implanon</a:t>
            </a:r>
            <a:r>
              <a:rPr lang="en-US" baseline="0" dirty="0" smtClean="0">
                <a:ea typeface="ＭＳ Ｐゴシック"/>
                <a:cs typeface="ＭＳ Ｐゴシック"/>
              </a:rPr>
              <a:t> which was</a:t>
            </a:r>
            <a:r>
              <a:rPr lang="en-US" dirty="0" smtClean="0">
                <a:ea typeface="ＭＳ Ｐゴシック"/>
                <a:cs typeface="ＭＳ Ｐゴシック"/>
              </a:rPr>
              <a:t> approved in the US in 2006.</a:t>
            </a:r>
          </a:p>
          <a:p>
            <a:pPr marL="171450" indent="-171450">
              <a:buFont typeface="Arial" pitchFamily="34" charset="0"/>
              <a:buChar char="•"/>
            </a:pPr>
            <a:r>
              <a:rPr lang="en-US" dirty="0" smtClean="0">
                <a:ea typeface="ＭＳ Ｐゴシック"/>
                <a:cs typeface="ＭＳ Ｐゴシック"/>
              </a:rPr>
              <a:t>The </a:t>
            </a:r>
            <a:r>
              <a:rPr lang="en-US" baseline="0" dirty="0" smtClean="0">
                <a:ea typeface="ＭＳ Ｐゴシック"/>
                <a:cs typeface="ＭＳ Ｐゴシック"/>
              </a:rPr>
              <a:t>implant has recently been updated to </a:t>
            </a:r>
            <a:r>
              <a:rPr lang="en-US" baseline="0" dirty="0" err="1" smtClean="0">
                <a:ea typeface="ＭＳ Ｐゴシック"/>
                <a:cs typeface="ＭＳ Ｐゴシック"/>
              </a:rPr>
              <a:t>Nexplanon</a:t>
            </a:r>
            <a:r>
              <a:rPr lang="en-US" baseline="0" dirty="0" smtClean="0">
                <a:ea typeface="ＭＳ Ｐゴシック"/>
                <a:cs typeface="ＭＳ Ｐゴシック"/>
              </a:rPr>
              <a:t> which is an identical </a:t>
            </a:r>
            <a:r>
              <a:rPr lang="en-US" baseline="0" dirty="0" err="1" smtClean="0">
                <a:ea typeface="ＭＳ Ｐゴシック"/>
                <a:cs typeface="ＭＳ Ｐゴシック"/>
              </a:rPr>
              <a:t>etonorgestrel</a:t>
            </a:r>
            <a:r>
              <a:rPr lang="en-US" baseline="0" dirty="0" smtClean="0">
                <a:ea typeface="ＭＳ Ｐゴシック"/>
                <a:cs typeface="ＭＳ Ｐゴシック"/>
              </a:rPr>
              <a:t> rod that is now </a:t>
            </a:r>
            <a:r>
              <a:rPr lang="en-US" baseline="0" dirty="0" err="1" smtClean="0">
                <a:ea typeface="ＭＳ Ｐゴシック"/>
                <a:cs typeface="ＭＳ Ｐゴシック"/>
              </a:rPr>
              <a:t>radioopaque</a:t>
            </a:r>
            <a:r>
              <a:rPr lang="en-US" baseline="0" dirty="0" smtClean="0">
                <a:ea typeface="ＭＳ Ｐゴシック"/>
                <a:cs typeface="ＭＳ Ｐゴシック"/>
              </a:rPr>
              <a:t> and has a new inserter.</a:t>
            </a:r>
          </a:p>
          <a:p>
            <a:pPr marL="171450" indent="-171450">
              <a:buFont typeface="Arial" pitchFamily="34" charset="0"/>
              <a:buChar char="•"/>
            </a:pPr>
            <a:r>
              <a:rPr lang="en-US" dirty="0" err="1" smtClean="0">
                <a:ea typeface="ＭＳ Ｐゴシック"/>
                <a:cs typeface="ＭＳ Ｐゴシック"/>
              </a:rPr>
              <a:t>Etonorgestrel</a:t>
            </a:r>
            <a:r>
              <a:rPr lang="en-US" baseline="0" dirty="0" smtClean="0">
                <a:ea typeface="ＭＳ Ｐゴシック"/>
                <a:cs typeface="ＭＳ Ｐゴシック"/>
              </a:rPr>
              <a:t> levels remain stable over three years and leads primarily to anovulation.  Similarly to the </a:t>
            </a:r>
            <a:r>
              <a:rPr lang="en-US" baseline="0" dirty="0" err="1" smtClean="0">
                <a:ea typeface="ＭＳ Ｐゴシック"/>
                <a:cs typeface="ＭＳ Ｐゴシック"/>
              </a:rPr>
              <a:t>levonorgestrel</a:t>
            </a:r>
            <a:r>
              <a:rPr lang="en-US" baseline="0" dirty="0" smtClean="0">
                <a:ea typeface="ＭＳ Ｐゴシック"/>
                <a:cs typeface="ＭＳ Ｐゴシック"/>
              </a:rPr>
              <a:t> IUD, it also acts on the uterus to cause an atrophic endometrium and thickens cervical mucus to block sperm penetration.</a:t>
            </a:r>
          </a:p>
          <a:p>
            <a:pPr marL="171450" indent="-171450">
              <a:buFont typeface="Arial" pitchFamily="34" charset="0"/>
              <a:buChar char="•"/>
            </a:pPr>
            <a:r>
              <a:rPr lang="en-US" baseline="0" dirty="0" smtClean="0">
                <a:ea typeface="ＭＳ Ｐゴシック"/>
                <a:cs typeface="ＭＳ Ｐゴシック"/>
              </a:rPr>
              <a:t>The effects on the uterine cavity may disrupt menstrual cycles leading to amenorrhea, irregular bleeding or infrequent bleeding and, less often, prolonged or frequent bleeding.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ea typeface="ＭＳ Ｐゴシック"/>
                <a:cs typeface="ＭＳ Ｐゴシック"/>
              </a:rPr>
              <a:t>The contraceptive implant does not protect against STIs and dual protection with condoms should be strongly encouraged.</a:t>
            </a:r>
          </a:p>
          <a:p>
            <a:pPr marL="171450" indent="-171450">
              <a:buFont typeface="Arial" pitchFamily="34" charset="0"/>
              <a:buChar char="•"/>
            </a:pPr>
            <a:endParaRPr lang="en-US" dirty="0" smtClean="0">
              <a:ea typeface="ＭＳ Ｐゴシック"/>
              <a:cs typeface="ＭＳ Ｐゴシック"/>
            </a:endParaRPr>
          </a:p>
          <a:p>
            <a:pPr marL="0" indent="0">
              <a:buFont typeface="Arial" pitchFamily="34" charset="0"/>
              <a:buNone/>
            </a:pPr>
            <a:endParaRPr lang="en-US" dirty="0" smtClean="0">
              <a:ea typeface="ＭＳ Ｐゴシック"/>
              <a:cs typeface="ＭＳ Ｐゴシック"/>
            </a:endParaRPr>
          </a:p>
        </p:txBody>
      </p:sp>
    </p:spTree>
    <p:extLst>
      <p:ext uri="{BB962C8B-B14F-4D97-AF65-F5344CB8AC3E}">
        <p14:creationId xmlns:p14="http://schemas.microsoft.com/office/powerpoint/2010/main" val="2099727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Placeholder 2"/>
          <p:cNvSpPr>
            <a:spLocks noGrp="1" noRot="1" noChangeAspect="1" noChangeArrowheads="1" noTextEdit="1"/>
          </p:cNvSpPr>
          <p:nvPr>
            <p:ph type="sldImg"/>
          </p:nvPr>
        </p:nvSpPr>
        <p:spPr>
          <a:ln/>
        </p:spPr>
      </p:sp>
      <p:sp>
        <p:nvSpPr>
          <p:cNvPr id="531458" name="Placeholder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b="0" dirty="0" smtClean="0">
                <a:ea typeface="ＭＳ Ｐゴシック"/>
                <a:cs typeface="ＭＳ Ｐゴシック"/>
              </a:rPr>
              <a:t>The tier 2 methods include the injectable</a:t>
            </a:r>
            <a:r>
              <a:rPr lang="en-US" b="0" baseline="0" dirty="0" smtClean="0">
                <a:ea typeface="ＭＳ Ｐゴシック"/>
                <a:cs typeface="ＭＳ Ｐゴシック"/>
              </a:rPr>
              <a:t> (DMPA), the pill (both combined and progestin-only), the combined hormonal patch and the combined vaginal ring.  </a:t>
            </a:r>
          </a:p>
          <a:p>
            <a:pPr marL="171450" indent="-171450">
              <a:buFont typeface="Arial" panose="020B0604020202020204" pitchFamily="34" charset="0"/>
              <a:buChar char="•"/>
            </a:pPr>
            <a:r>
              <a:rPr lang="en-US" b="0" baseline="0" dirty="0" smtClean="0">
                <a:ea typeface="ＭＳ Ｐゴシック"/>
                <a:cs typeface="ＭＳ Ｐゴシック"/>
              </a:rPr>
              <a:t>These methods have higher typical use failure rates because they require more effort by the user.</a:t>
            </a:r>
          </a:p>
        </p:txBody>
      </p:sp>
    </p:spTree>
    <p:extLst>
      <p:ext uri="{BB962C8B-B14F-4D97-AF65-F5344CB8AC3E}">
        <p14:creationId xmlns:p14="http://schemas.microsoft.com/office/powerpoint/2010/main" val="118075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Placeholder 2"/>
          <p:cNvSpPr>
            <a:spLocks noGrp="1" noRot="1" noChangeAspect="1" noChangeArrowheads="1" noTextEdit="1"/>
          </p:cNvSpPr>
          <p:nvPr>
            <p:ph type="sldImg"/>
          </p:nvPr>
        </p:nvSpPr>
        <p:spPr>
          <a:ln/>
        </p:spPr>
      </p:sp>
      <p:sp>
        <p:nvSpPr>
          <p:cNvPr id="507906" name="Placeholder 3"/>
          <p:cNvSpPr>
            <a:spLocks noGrp="1" noChangeArrowheads="1"/>
          </p:cNvSpPr>
          <p:nvPr>
            <p:ph type="body" idx="1"/>
          </p:nvPr>
        </p:nvSpPr>
        <p:spPr>
          <a:noFill/>
          <a:ln/>
        </p:spPr>
        <p:txBody>
          <a:bodyPr/>
          <a:lstStyle/>
          <a:p>
            <a:pPr>
              <a:buFont typeface="Arial"/>
              <a:buChar char="•"/>
            </a:pPr>
            <a:r>
              <a:rPr lang="en-US" dirty="0" smtClean="0">
                <a:ea typeface="ＭＳ Ｐゴシック"/>
                <a:cs typeface="ＭＳ Ｐゴシック"/>
              </a:rPr>
              <a:t>The most effective</a:t>
            </a:r>
            <a:r>
              <a:rPr lang="en-US" baseline="0" dirty="0" smtClean="0">
                <a:ea typeface="ＭＳ Ｐゴシック"/>
                <a:cs typeface="ＭＳ Ｐゴシック"/>
              </a:rPr>
              <a:t> </a:t>
            </a:r>
            <a:r>
              <a:rPr lang="en-US" sz="1200" dirty="0" smtClean="0">
                <a:cs typeface="Arial" charset="0"/>
              </a:rPr>
              <a:t>method of contraception is the method a woman or couple is most likely to use </a:t>
            </a:r>
            <a:r>
              <a:rPr lang="en-US" sz="1200" u="none" dirty="0" smtClean="0">
                <a:cs typeface="Arial" charset="0"/>
              </a:rPr>
              <a:t>consistently and correctly.</a:t>
            </a:r>
            <a:endParaRPr lang="en-US" u="none" dirty="0" smtClean="0">
              <a:ea typeface="ＭＳ Ｐゴシック"/>
              <a:cs typeface="ＭＳ Ｐゴシック"/>
            </a:endParaRPr>
          </a:p>
          <a:p>
            <a:pPr>
              <a:buFont typeface="Arial"/>
              <a:buChar char="•"/>
            </a:pPr>
            <a:r>
              <a:rPr lang="en-US" dirty="0" smtClean="0">
                <a:ea typeface="ＭＳ Ｐゴシック"/>
                <a:cs typeface="ＭＳ Ｐゴシック"/>
              </a:rPr>
              <a:t>Correct and consistent use helps close the gap</a:t>
            </a:r>
            <a:r>
              <a:rPr lang="en-US" baseline="0" dirty="0" smtClean="0">
                <a:ea typeface="ＭＳ Ｐゴシック"/>
                <a:cs typeface="ＭＳ Ｐゴシック"/>
              </a:rPr>
              <a:t> between typical use and perfect use.</a:t>
            </a:r>
          </a:p>
          <a:p>
            <a:pPr>
              <a:buFont typeface="Arial"/>
              <a:buChar char="•"/>
            </a:pPr>
            <a:r>
              <a:rPr lang="en-US" baseline="0" dirty="0" smtClean="0">
                <a:ea typeface="ＭＳ Ｐゴシック"/>
                <a:cs typeface="ＭＳ Ｐゴシック"/>
              </a:rPr>
              <a:t>Methods that require more effort by the user have higher typical failure rates because there is more room to not use the method correctly and consistently.</a:t>
            </a:r>
          </a:p>
          <a:p>
            <a:pPr>
              <a:buFont typeface="Arial"/>
              <a:buChar char="•"/>
            </a:pPr>
            <a:r>
              <a:rPr lang="en-US" baseline="0" dirty="0" smtClean="0">
                <a:ea typeface="ＭＳ Ｐゴシック"/>
                <a:cs typeface="ＭＳ Ｐゴシック"/>
              </a:rPr>
              <a:t>Both the pill and condom (which were shown earlier as the most common methods used by teens) are difficult to use correctly and consistently by most users.</a:t>
            </a:r>
          </a:p>
          <a:p>
            <a:pPr>
              <a:buFont typeface="Arial"/>
              <a:buChar char="•"/>
            </a:pPr>
            <a:r>
              <a:rPr lang="en-US" baseline="0" dirty="0" smtClean="0">
                <a:ea typeface="ＭＳ Ｐゴシック"/>
                <a:cs typeface="ＭＳ Ｐゴシック"/>
              </a:rPr>
              <a:t>In one study that surveyed 2000 women nationwide, found that 45% of young women age 18-45 using pills missed one or more pills in the last 3 months and 62% of those using condoms were not using them every time they had sex.</a:t>
            </a:r>
          </a:p>
          <a:p>
            <a:pPr>
              <a:buFont typeface="Arial"/>
              <a:buChar char="•"/>
            </a:pPr>
            <a:endParaRPr lang="en-US" baseline="0" dirty="0" smtClean="0">
              <a:ea typeface="ＭＳ Ｐゴシック"/>
              <a:cs typeface="ＭＳ Ｐゴシック"/>
            </a:endParaRPr>
          </a:p>
          <a:p>
            <a:endParaRPr lang="en-US" baseline="0" dirty="0" smtClean="0">
              <a:ea typeface="ＭＳ Ｐゴシック"/>
              <a:cs typeface="ＭＳ Ｐゴシック"/>
            </a:endParaRPr>
          </a:p>
        </p:txBody>
      </p:sp>
    </p:spTree>
    <p:extLst>
      <p:ext uri="{BB962C8B-B14F-4D97-AF65-F5344CB8AC3E}">
        <p14:creationId xmlns:p14="http://schemas.microsoft.com/office/powerpoint/2010/main" val="2642793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Placeholder 2"/>
          <p:cNvSpPr>
            <a:spLocks noGrp="1" noRot="1" noChangeAspect="1" noChangeArrowheads="1" noTextEdit="1"/>
          </p:cNvSpPr>
          <p:nvPr>
            <p:ph type="sldImg"/>
          </p:nvPr>
        </p:nvSpPr>
        <p:spPr>
          <a:ln/>
        </p:spPr>
      </p:sp>
      <p:sp>
        <p:nvSpPr>
          <p:cNvPr id="533506"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Depot</a:t>
            </a:r>
            <a:r>
              <a:rPr lang="en-US" baseline="0" dirty="0" smtClean="0">
                <a:ea typeface="ＭＳ Ｐゴシック"/>
                <a:cs typeface="ＭＳ Ｐゴシック"/>
              </a:rPr>
              <a:t> </a:t>
            </a:r>
            <a:r>
              <a:rPr lang="en-US" baseline="0" dirty="0" err="1" smtClean="0">
                <a:ea typeface="ＭＳ Ｐゴシック"/>
                <a:cs typeface="ＭＳ Ｐゴシック"/>
              </a:rPr>
              <a:t>medroxyprogesterone</a:t>
            </a:r>
            <a:r>
              <a:rPr lang="en-US" baseline="0" dirty="0" smtClean="0">
                <a:ea typeface="ＭＳ Ｐゴシック"/>
                <a:cs typeface="ＭＳ Ｐゴシック"/>
              </a:rPr>
              <a:t> acetate, DMPA, </a:t>
            </a:r>
            <a:r>
              <a:rPr lang="en-US" baseline="0" dirty="0" err="1" smtClean="0">
                <a:ea typeface="ＭＳ Ｐゴシック"/>
                <a:cs typeface="ＭＳ Ｐゴシック"/>
              </a:rPr>
              <a:t>Depo</a:t>
            </a:r>
            <a:r>
              <a:rPr lang="en-US" baseline="0" dirty="0" smtClean="0">
                <a:ea typeface="ＭＳ Ｐゴシック"/>
                <a:cs typeface="ＭＳ Ｐゴシック"/>
              </a:rPr>
              <a:t>, or the shot are all names used for an injectable </a:t>
            </a:r>
            <a:r>
              <a:rPr lang="en-US" baseline="0" dirty="0" err="1" smtClean="0">
                <a:ea typeface="ＭＳ Ｐゴシック"/>
                <a:cs typeface="ＭＳ Ｐゴシック"/>
              </a:rPr>
              <a:t>projestin</a:t>
            </a:r>
            <a:r>
              <a:rPr lang="en-US" baseline="0" dirty="0" smtClean="0">
                <a:ea typeface="ＭＳ Ｐゴシック"/>
                <a:cs typeface="ＭＳ Ｐゴシック"/>
              </a:rPr>
              <a:t> that is given either intramuscularly or less commonly subcutaneously every 3 months.</a:t>
            </a:r>
          </a:p>
          <a:p>
            <a:pPr marL="171450" indent="-171450">
              <a:buFont typeface="Arial" pitchFamily="34" charset="0"/>
              <a:buChar char="•"/>
            </a:pPr>
            <a:r>
              <a:rPr lang="en-US" baseline="0" dirty="0" smtClean="0">
                <a:ea typeface="ＭＳ Ｐゴシック"/>
                <a:cs typeface="ＭＳ Ｐゴシック"/>
              </a:rPr>
              <a:t>Due to the larger dose of systemic hormone, effects on ovulation may last up to 9 months. </a:t>
            </a:r>
          </a:p>
          <a:p>
            <a:pPr marL="171450" indent="-171450">
              <a:buFont typeface="Arial" pitchFamily="34" charset="0"/>
              <a:buChar char="•"/>
            </a:pPr>
            <a:r>
              <a:rPr lang="en-US" baseline="0" dirty="0" smtClean="0">
                <a:ea typeface="ＭＳ Ｐゴシック"/>
                <a:cs typeface="ＭＳ Ｐゴシック"/>
              </a:rPr>
              <a:t>Amenorrhea and irregular bleeding again may be a side effect; in one study of teenagers, almost 2/3 reported amenorrhea at 6 months.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ea typeface="ＭＳ Ｐゴシック"/>
                <a:cs typeface="ＭＳ Ｐゴシック"/>
              </a:rPr>
              <a:t>DMPA does not protect against STIs and dual protection with condoms should be strongly encouraged.</a:t>
            </a:r>
          </a:p>
          <a:p>
            <a:pPr marL="171450" indent="-171450">
              <a:buFont typeface="Arial" pitchFamily="34" charset="0"/>
              <a:buChar char="•"/>
            </a:pPr>
            <a:endParaRPr lang="en-US" dirty="0" smtClean="0">
              <a:ea typeface="ＭＳ Ｐゴシック"/>
              <a:cs typeface="ＭＳ Ｐゴシック"/>
            </a:endParaRPr>
          </a:p>
        </p:txBody>
      </p:sp>
    </p:spTree>
    <p:extLst>
      <p:ext uri="{BB962C8B-B14F-4D97-AF65-F5344CB8AC3E}">
        <p14:creationId xmlns:p14="http://schemas.microsoft.com/office/powerpoint/2010/main" val="2626511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Placeholder 2"/>
          <p:cNvSpPr>
            <a:spLocks noGrp="1" noRot="1" noChangeAspect="1" noChangeArrowheads="1" noTextEdit="1"/>
          </p:cNvSpPr>
          <p:nvPr>
            <p:ph type="sldImg"/>
          </p:nvPr>
        </p:nvSpPr>
        <p:spPr>
          <a:ln/>
        </p:spPr>
      </p:sp>
      <p:sp>
        <p:nvSpPr>
          <p:cNvPr id="535554"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Contraceptive pills include both combined</a:t>
            </a:r>
            <a:r>
              <a:rPr lang="en-US" baseline="0" dirty="0" smtClean="0">
                <a:ea typeface="ＭＳ Ｐゴシック"/>
                <a:cs typeface="ＭＳ Ｐゴシック"/>
              </a:rPr>
              <a:t> oral contraceptives (COCs) and progestin-only pills (POPs).</a:t>
            </a:r>
          </a:p>
          <a:p>
            <a:pPr marL="171450" indent="-171450">
              <a:buFont typeface="Arial" pitchFamily="34" charset="0"/>
              <a:buChar char="•"/>
            </a:pPr>
            <a:r>
              <a:rPr lang="en-US" baseline="0" dirty="0" smtClean="0">
                <a:ea typeface="ＭＳ Ｐゴシック"/>
                <a:cs typeface="ＭＳ Ｐゴシック"/>
              </a:rPr>
              <a:t>Combined pills are generally dosed over a 28-day cycle with 21 active pills and 7 days of placebo.</a:t>
            </a:r>
          </a:p>
          <a:p>
            <a:pPr marL="171450" indent="-171450">
              <a:buFont typeface="Arial" pitchFamily="34" charset="0"/>
              <a:buChar char="•"/>
            </a:pPr>
            <a:r>
              <a:rPr lang="en-US" baseline="0" dirty="0" smtClean="0">
                <a:ea typeface="ＭＳ Ｐゴシック"/>
                <a:cs typeface="ＭＳ Ｐゴシック"/>
              </a:rPr>
              <a:t>POPs are dosed over a 28-day cycle with 28 active pills and no placebo and can be useful for women who are breastfeeding or have other conditions that may not make them candidates for safe estrogen use.</a:t>
            </a:r>
          </a:p>
          <a:p>
            <a:pPr marL="171450" indent="-171450">
              <a:buFont typeface="Arial" pitchFamily="34" charset="0"/>
              <a:buChar char="•"/>
            </a:pPr>
            <a:r>
              <a:rPr lang="en-US" baseline="0" dirty="0" smtClean="0">
                <a:ea typeface="ＭＳ Ｐゴシック"/>
                <a:cs typeface="ＭＳ Ｐゴシック"/>
              </a:rPr>
              <a:t>Extended use of combined pills may aid in compliance and can decrease symptoms associated with menses including heavy menstrual bleeding and dysmenorrhea.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ea typeface="ＭＳ Ｐゴシック"/>
                <a:cs typeface="ＭＳ Ｐゴシック"/>
              </a:rPr>
              <a:t>OCPs do not protect against STIs and dual protection with condoms should be strongly encouraged.</a:t>
            </a:r>
          </a:p>
          <a:p>
            <a:pPr marL="171450" indent="-171450">
              <a:buFont typeface="Arial" pitchFamily="34" charset="0"/>
              <a:buChar char="•"/>
            </a:pPr>
            <a:endParaRPr lang="en-US" dirty="0" smtClean="0">
              <a:ea typeface="ＭＳ Ｐゴシック"/>
              <a:cs typeface="ＭＳ Ｐゴシック"/>
            </a:endParaRPr>
          </a:p>
        </p:txBody>
      </p:sp>
    </p:spTree>
    <p:extLst>
      <p:ext uri="{BB962C8B-B14F-4D97-AF65-F5344CB8AC3E}">
        <p14:creationId xmlns:p14="http://schemas.microsoft.com/office/powerpoint/2010/main" val="50221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Placeholder 2"/>
          <p:cNvSpPr>
            <a:spLocks noGrp="1" noRot="1" noChangeAspect="1" noChangeArrowheads="1" noTextEdit="1"/>
          </p:cNvSpPr>
          <p:nvPr>
            <p:ph type="sldImg"/>
          </p:nvPr>
        </p:nvSpPr>
        <p:spPr>
          <a:ln/>
        </p:spPr>
      </p:sp>
      <p:sp>
        <p:nvSpPr>
          <p:cNvPr id="537602"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a:t>
            </a:r>
            <a:r>
              <a:rPr lang="en-US" baseline="0" dirty="0" smtClean="0">
                <a:ea typeface="ＭＳ Ｐゴシック"/>
                <a:cs typeface="ＭＳ Ｐゴシック"/>
              </a:rPr>
              <a:t> contraceptive patch is another combined hormonal contraceptive containing both estrogen and progestin which are delivered </a:t>
            </a:r>
            <a:r>
              <a:rPr lang="en-US" baseline="0" dirty="0" err="1" smtClean="0">
                <a:ea typeface="ＭＳ Ｐゴシック"/>
                <a:cs typeface="ＭＳ Ｐゴシック"/>
              </a:rPr>
              <a:t>transdermally</a:t>
            </a:r>
            <a:r>
              <a:rPr lang="en-US" baseline="0" dirty="0" smtClean="0">
                <a:ea typeface="ＭＳ Ｐゴシック"/>
                <a:cs typeface="ＭＳ Ｐゴシック"/>
              </a:rPr>
              <a:t>.</a:t>
            </a:r>
          </a:p>
          <a:p>
            <a:pPr marL="171450" indent="-171450">
              <a:buFont typeface="Arial" pitchFamily="34" charset="0"/>
              <a:buChar char="•"/>
            </a:pPr>
            <a:r>
              <a:rPr lang="en-US" baseline="0" dirty="0" smtClean="0">
                <a:ea typeface="ＭＳ Ｐゴシック"/>
                <a:cs typeface="ＭＳ Ｐゴシック"/>
              </a:rPr>
              <a:t>The user applies one new patch and removes the old patch each week for three weeks.  The last week of the cycle the user does not use a patch and this is generally the time of bleeding.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ea typeface="ＭＳ Ｐゴシック"/>
                <a:cs typeface="ＭＳ Ｐゴシック"/>
              </a:rPr>
              <a:t>The patch does not protect against STIs and dual protection with condoms should be strongly encouraged.</a:t>
            </a:r>
          </a:p>
          <a:p>
            <a:pPr marL="171450" indent="-171450">
              <a:buFont typeface="Arial" pitchFamily="34" charset="0"/>
              <a:buChar char="•"/>
            </a:pPr>
            <a:endParaRPr lang="en-US" baseline="0" dirty="0" smtClean="0">
              <a:ea typeface="ＭＳ Ｐゴシック"/>
              <a:cs typeface="ＭＳ Ｐゴシック"/>
            </a:endParaRPr>
          </a:p>
          <a:p>
            <a:pPr marL="171450" indent="-171450">
              <a:buFont typeface="Arial" pitchFamily="34" charset="0"/>
              <a:buChar char="•"/>
            </a:pPr>
            <a:endParaRPr lang="en-US" baseline="0" dirty="0" smtClean="0">
              <a:ea typeface="ＭＳ Ｐゴシック"/>
              <a:cs typeface="ＭＳ Ｐゴシック"/>
            </a:endParaRPr>
          </a:p>
        </p:txBody>
      </p:sp>
    </p:spTree>
    <p:extLst>
      <p:ext uri="{BB962C8B-B14F-4D97-AF65-F5344CB8AC3E}">
        <p14:creationId xmlns:p14="http://schemas.microsoft.com/office/powerpoint/2010/main" val="2104834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Placeholder 2"/>
          <p:cNvSpPr>
            <a:spLocks noGrp="1" noRot="1" noChangeAspect="1" noChangeArrowheads="1" noTextEdit="1"/>
          </p:cNvSpPr>
          <p:nvPr>
            <p:ph type="sldImg"/>
          </p:nvPr>
        </p:nvSpPr>
        <p:spPr>
          <a:ln/>
        </p:spPr>
      </p:sp>
      <p:sp>
        <p:nvSpPr>
          <p:cNvPr id="539650"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a:t>
            </a:r>
            <a:r>
              <a:rPr lang="en-US" baseline="0" dirty="0" smtClean="0">
                <a:ea typeface="ＭＳ Ｐゴシック"/>
                <a:cs typeface="ＭＳ Ｐゴシック"/>
              </a:rPr>
              <a:t> contraceptive vaginal ring is another combined hormonal contraceptive that delivers estrogen and progestin vaginally. </a:t>
            </a:r>
          </a:p>
          <a:p>
            <a:pPr marL="171450" indent="-171450">
              <a:buFont typeface="Arial" pitchFamily="34" charset="0"/>
              <a:buChar char="•"/>
            </a:pPr>
            <a:r>
              <a:rPr lang="en-US" baseline="0" dirty="0" smtClean="0">
                <a:ea typeface="ＭＳ Ｐゴシック"/>
                <a:cs typeface="ＭＳ Ｐゴシック"/>
              </a:rPr>
              <a:t>The user places the plastic ring in the vagina and leaves it in place for 3 weeks.  It can be removed in the fourth week at which point bleeding occurs.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ea typeface="ＭＳ Ｐゴシック"/>
                <a:cs typeface="ＭＳ Ｐゴシック"/>
              </a:rPr>
              <a:t>The ring does not protect against STIs and dual protection with condoms should be strongly encouraged.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ea typeface="ＭＳ Ｐゴシック"/>
              <a:cs typeface="ＭＳ Ｐゴシック"/>
            </a:endParaRPr>
          </a:p>
        </p:txBody>
      </p:sp>
    </p:spTree>
    <p:extLst>
      <p:ext uri="{BB962C8B-B14F-4D97-AF65-F5344CB8AC3E}">
        <p14:creationId xmlns:p14="http://schemas.microsoft.com/office/powerpoint/2010/main" val="185115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4</a:t>
            </a:fld>
            <a:endParaRPr lang="en-US"/>
          </a:p>
        </p:txBody>
      </p:sp>
    </p:spTree>
    <p:extLst>
      <p:ext uri="{BB962C8B-B14F-4D97-AF65-F5344CB8AC3E}">
        <p14:creationId xmlns:p14="http://schemas.microsoft.com/office/powerpoint/2010/main" val="3463378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Quick start refers to</a:t>
            </a:r>
            <a:r>
              <a:rPr lang="en-US" baseline="0" dirty="0" smtClean="0"/>
              <a:t> the initiation of contraception on any day of the cycle to allow for more reliable and faster protection from unplanned pregnancies as long as reasonably certain that the woman is not pregnant.</a:t>
            </a:r>
          </a:p>
          <a:p>
            <a:pPr marL="171450" indent="-171450">
              <a:buFont typeface="Arial" pitchFamily="34" charset="0"/>
              <a:buChar char="•"/>
            </a:pPr>
            <a:r>
              <a:rPr lang="en-US" baseline="0" dirty="0" smtClean="0"/>
              <a:t>Encourage 7 days of back-up contraception such as condom or abstinence until method takes effect which may vary.</a:t>
            </a:r>
          </a:p>
          <a:p>
            <a:pPr marL="171450" indent="-171450">
              <a:buFont typeface="Arial" pitchFamily="34" charset="0"/>
              <a:buChar char="•"/>
            </a:pPr>
            <a:r>
              <a:rPr lang="en-US" baseline="0" dirty="0" smtClean="0"/>
              <a:t>Quick start initiation may improve short-term continuation of combined oral contraceptives and has not been shown to increase unscheduled bleeding. </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248939C-6AA1-4E72-89FE-CD88101FFF54}" type="slidenum">
              <a:rPr lang="en-US" smtClean="0"/>
              <a:pPr/>
              <a:t>40</a:t>
            </a:fld>
            <a:endParaRPr lang="en-US"/>
          </a:p>
        </p:txBody>
      </p:sp>
    </p:spTree>
    <p:extLst>
      <p:ext uri="{BB962C8B-B14F-4D97-AF65-F5344CB8AC3E}">
        <p14:creationId xmlns:p14="http://schemas.microsoft.com/office/powerpoint/2010/main" val="195911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Thus the recommendation</a:t>
            </a:r>
            <a:r>
              <a:rPr lang="en-US" baseline="0" dirty="0" smtClean="0"/>
              <a:t> for initiation of CHCs is to use backup or abstain from intercourse for 7 days if the method is initiated greater than 5 days from the start of last menstrual period.</a:t>
            </a:r>
          </a:p>
          <a:p>
            <a:pPr marL="171450" indent="-171450">
              <a:buFont typeface="Arial" pitchFamily="34" charset="0"/>
              <a:buChar char="•"/>
            </a:pPr>
            <a:r>
              <a:rPr lang="en-US" baseline="0" dirty="0" smtClean="0"/>
              <a:t>The US SPR also provides guidance both within the document and summarized in a user-friendly chart to guide providers on how to counsel patients on backup needs for all methods.</a:t>
            </a:r>
          </a:p>
          <a:p>
            <a:pPr marL="171450" indent="-171450">
              <a:buFont typeface="Arial" pitchFamily="34" charset="0"/>
              <a:buChar char="•"/>
            </a:pPr>
            <a:r>
              <a:rPr lang="en-US" baseline="0" dirty="0" smtClean="0"/>
              <a:t>As you can see from this chart, all methods of contraception can be started at any time, if the provider is reasonably certain the woman is not pregnant.</a:t>
            </a:r>
          </a:p>
          <a:p>
            <a:pPr marL="0" indent="0">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2E7A18-36AF-4CD5-9F81-091C17D788F0}" type="slidenum">
              <a:rPr lang="en-US" smtClean="0"/>
              <a:pPr>
                <a:defRPr/>
              </a:pPr>
              <a:t>41</a:t>
            </a:fld>
            <a:endParaRPr lang="en-US" dirty="0"/>
          </a:p>
        </p:txBody>
      </p:sp>
    </p:spTree>
    <p:extLst>
      <p:ext uri="{BB962C8B-B14F-4D97-AF65-F5344CB8AC3E}">
        <p14:creationId xmlns:p14="http://schemas.microsoft.com/office/powerpoint/2010/main" val="3523197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Placeholder 2"/>
          <p:cNvSpPr>
            <a:spLocks noGrp="1" noRot="1" noChangeAspect="1" noChangeArrowheads="1" noTextEdit="1"/>
          </p:cNvSpPr>
          <p:nvPr>
            <p:ph type="sldImg"/>
          </p:nvPr>
        </p:nvSpPr>
        <p:spPr>
          <a:ln/>
        </p:spPr>
      </p:sp>
      <p:sp>
        <p:nvSpPr>
          <p:cNvPr id="546818"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These are examples of Tier 3 methods, or less effective methods.</a:t>
            </a:r>
          </a:p>
          <a:p>
            <a:pPr marL="171450" indent="-171450" eaLnBrk="1" hangingPunct="1">
              <a:buFont typeface="Arial" pitchFamily="34" charset="0"/>
              <a:buChar char="•"/>
            </a:pPr>
            <a:r>
              <a:rPr lang="en-US" dirty="0" smtClean="0">
                <a:ea typeface="ＭＳ Ｐゴシック"/>
                <a:cs typeface="ＭＳ Ｐゴシック"/>
              </a:rPr>
              <a:t>These methods require even more effort by the user and have higher typical failure rates.</a:t>
            </a:r>
          </a:p>
          <a:p>
            <a:pPr marL="171450" indent="-171450" eaLnBrk="1" hangingPunct="1">
              <a:buFont typeface="Arial" pitchFamily="34" charset="0"/>
              <a:buChar char="•"/>
            </a:pPr>
            <a:r>
              <a:rPr lang="en-US" dirty="0" smtClean="0">
                <a:ea typeface="ＭＳ Ｐゴシック"/>
                <a:cs typeface="ＭＳ Ｐゴシック"/>
              </a:rPr>
              <a:t>Correct and consistent use of condoms may</a:t>
            </a:r>
            <a:r>
              <a:rPr lang="en-US" baseline="0" dirty="0" smtClean="0">
                <a:ea typeface="ＭＳ Ｐゴシック"/>
                <a:cs typeface="ＭＳ Ｐゴシック"/>
              </a:rPr>
              <a:t> be difficult </a:t>
            </a:r>
            <a:r>
              <a:rPr lang="en-US" dirty="0" smtClean="0">
                <a:ea typeface="ＭＳ Ｐゴシック"/>
                <a:cs typeface="ＭＳ Ｐゴシック"/>
              </a:rPr>
              <a:t>for all ages.</a:t>
            </a:r>
          </a:p>
          <a:p>
            <a:pPr marL="171450" indent="-171450" eaLnBrk="1" hangingPunct="1">
              <a:buFont typeface="Arial" pitchFamily="34" charset="0"/>
              <a:buChar char="•"/>
            </a:pPr>
            <a:r>
              <a:rPr lang="en-US" dirty="0" smtClean="0">
                <a:ea typeface="ＭＳ Ｐゴシック"/>
                <a:cs typeface="ＭＳ Ｐゴシック"/>
              </a:rPr>
              <a:t>Fertility-based methods refer to a range of techniques used to avoid the fertile window, including rhythm method, cycle beads, basal body temperature, etc.</a:t>
            </a:r>
          </a:p>
          <a:p>
            <a:pPr marL="171450" indent="-171450" eaLnBrk="1" hangingPunct="1">
              <a:buFont typeface="Arial" pitchFamily="34" charset="0"/>
              <a:buChar char="•"/>
            </a:pPr>
            <a:r>
              <a:rPr lang="en-US" dirty="0" smtClean="0">
                <a:ea typeface="ＭＳ Ｐゴシック"/>
                <a:cs typeface="ＭＳ Ｐゴシック"/>
              </a:rPr>
              <a:t>Given</a:t>
            </a:r>
            <a:r>
              <a:rPr lang="en-US" baseline="0" dirty="0" smtClean="0">
                <a:ea typeface="ＭＳ Ｐゴシック"/>
                <a:cs typeface="ＭＳ Ｐゴシック"/>
              </a:rPr>
              <a:t> the high incidence of </a:t>
            </a:r>
            <a:r>
              <a:rPr lang="en-US" baseline="0" dirty="0" err="1" smtClean="0">
                <a:ea typeface="ＭＳ Ｐゴシック"/>
                <a:cs typeface="ＭＳ Ｐゴシック"/>
              </a:rPr>
              <a:t>anovulatory</a:t>
            </a:r>
            <a:r>
              <a:rPr lang="en-US" baseline="0" dirty="0" smtClean="0">
                <a:ea typeface="ＭＳ Ｐゴシック"/>
                <a:cs typeface="ＭＳ Ｐゴシック"/>
              </a:rPr>
              <a:t> cycles in teens, fertility awareness based methods should be used with caution in this population as ovulation can be predicted.</a:t>
            </a:r>
          </a:p>
          <a:p>
            <a:pPr marL="171450" indent="-171450">
              <a:buFont typeface="Arial" pitchFamily="34" charset="0"/>
              <a:buChar char="•"/>
            </a:pPr>
            <a:r>
              <a:rPr lang="en-US" baseline="0" dirty="0" smtClean="0"/>
              <a:t>Withdrawal-- or removal of the penis from the vagina prior to ejaculation– and spermicides have typical use failure rates &gt;20%; withdrawal at 22% and spermicides at 28%.</a:t>
            </a:r>
          </a:p>
          <a:p>
            <a:pPr marL="171450" indent="-171450">
              <a:buFont typeface="Arial" pitchFamily="34" charset="0"/>
              <a:buChar char="•"/>
            </a:pPr>
            <a:r>
              <a:rPr lang="en-US" baseline="0" dirty="0" smtClean="0"/>
              <a:t>It is important to note that over half of sexually active teens have used withdrawal for contraception in the past and likely underestimate the failure rate of this method.</a:t>
            </a:r>
            <a:endParaRPr lang="en-US" dirty="0" smtClean="0"/>
          </a:p>
          <a:p>
            <a:pPr eaLnBrk="1" hangingPunct="1">
              <a:buFontTx/>
              <a:buNone/>
            </a:pPr>
            <a:endParaRPr lang="en-US" baseline="0" dirty="0" smtClean="0">
              <a:ea typeface="ＭＳ Ｐゴシック"/>
              <a:cs typeface="ＭＳ Ｐゴシック"/>
            </a:endParaRPr>
          </a:p>
          <a:p>
            <a:pPr eaLnBrk="1" hangingPunct="1">
              <a:buFontTx/>
              <a:buChar char="•"/>
            </a:pPr>
            <a:endParaRPr lang="en-US" baseline="0" dirty="0" smtClean="0">
              <a:ea typeface="ＭＳ Ｐゴシック"/>
              <a:cs typeface="ＭＳ Ｐゴシック"/>
            </a:endParaRPr>
          </a:p>
        </p:txBody>
      </p:sp>
    </p:spTree>
    <p:extLst>
      <p:ext uri="{BB962C8B-B14F-4D97-AF65-F5344CB8AC3E}">
        <p14:creationId xmlns:p14="http://schemas.microsoft.com/office/powerpoint/2010/main" val="736368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Emergency contraception</a:t>
            </a:r>
            <a:r>
              <a:rPr lang="en-US" baseline="0" dirty="0" smtClean="0"/>
              <a:t> was mentioned earlier while introducing the Copper T380A.</a:t>
            </a:r>
          </a:p>
          <a:p>
            <a:pPr marL="171450" indent="-171450">
              <a:buFont typeface="Arial" pitchFamily="34" charset="0"/>
              <a:buChar char="•"/>
            </a:pPr>
            <a:r>
              <a:rPr lang="en-US" baseline="0" dirty="0" smtClean="0"/>
              <a:t>Emergency contraception, otherwise known as EC, are the methods used to prevent pregnancy AFTER unprotected intercourse which may include assault, condom breakage or slippage, missed or late hormonal methods or no method used.</a:t>
            </a:r>
          </a:p>
          <a:p>
            <a:pPr marL="171450" indent="-171450">
              <a:buFont typeface="Arial" pitchFamily="34" charset="0"/>
              <a:buChar char="•"/>
            </a:pPr>
            <a:r>
              <a:rPr lang="en-US" baseline="0" dirty="0" smtClean="0"/>
              <a:t>EC includes the Copper IUD and emergency contraceptive pills, or ECPs.</a:t>
            </a:r>
          </a:p>
        </p:txBody>
      </p:sp>
      <p:sp>
        <p:nvSpPr>
          <p:cNvPr id="4" name="Slide Number Placeholder 3"/>
          <p:cNvSpPr>
            <a:spLocks noGrp="1"/>
          </p:cNvSpPr>
          <p:nvPr>
            <p:ph type="sldNum" sz="quarter" idx="10"/>
          </p:nvPr>
        </p:nvSpPr>
        <p:spPr/>
        <p:txBody>
          <a:bodyPr/>
          <a:lstStyle/>
          <a:p>
            <a:fld id="{3248939C-6AA1-4E72-89FE-CD88101FFF54}" type="slidenum">
              <a:rPr lang="en-US" smtClean="0"/>
              <a:pPr/>
              <a:t>43</a:t>
            </a:fld>
            <a:endParaRPr lang="en-US"/>
          </a:p>
        </p:txBody>
      </p:sp>
    </p:spTree>
    <p:extLst>
      <p:ext uri="{BB962C8B-B14F-4D97-AF65-F5344CB8AC3E}">
        <p14:creationId xmlns:p14="http://schemas.microsoft.com/office/powerpoint/2010/main" val="3277512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There are 3 variations of ECPs that can be used and all work primarily by delaying or inhibiting ovulation;  ECPs do not cause abortion or harm an already established pregnancy.</a:t>
            </a:r>
          </a:p>
          <a:p>
            <a:pPr marL="171450" indent="-171450">
              <a:buFont typeface="Arial" pitchFamily="34" charset="0"/>
              <a:buChar char="•"/>
            </a:pPr>
            <a:r>
              <a:rPr lang="en-US" baseline="0" dirty="0" smtClean="0"/>
              <a:t>Since ovulation may only be delayed for the cycle, a woman may become pregnant if she has unprotected intercourse in the coming weeks before her next menses.</a:t>
            </a:r>
          </a:p>
          <a:p>
            <a:pPr marL="171450" indent="-171450">
              <a:buFont typeface="Arial" pitchFamily="34" charset="0"/>
              <a:buChar char="•"/>
            </a:pPr>
            <a:r>
              <a:rPr lang="en-US" baseline="0" dirty="0" smtClean="0"/>
              <a:t>It is recommended by the American Academy of Pediatrics and the US Selected Practice Recommendations for Contraceptive Use, 2013 (US SPR) that appropriate patients be offered advance prescription of ECPs and that ongoing contraception be addressed if ECPs are used (Committee on Adolescence Policy Statement: Emergency Contraception, Pediatrics: 130;1174-1182: 2012).</a:t>
            </a:r>
          </a:p>
          <a:p>
            <a:pPr marL="171450" indent="-171450">
              <a:buFont typeface="Arial" pitchFamily="34" charset="0"/>
              <a:buChar char="•"/>
            </a:pPr>
            <a:r>
              <a:rPr lang="en-US" dirty="0" smtClean="0"/>
              <a:t>The newest formulation available is </a:t>
            </a:r>
            <a:r>
              <a:rPr lang="en-US" dirty="0" err="1" smtClean="0"/>
              <a:t>ulipristal</a:t>
            </a:r>
            <a:r>
              <a:rPr lang="en-US" dirty="0" smtClean="0"/>
              <a:t> acetat</a:t>
            </a:r>
            <a:r>
              <a:rPr lang="en-US" baseline="0" dirty="0" smtClean="0"/>
              <a:t>e, an anti-progesterone, which was approved in 2010 for up to 120 hours.  </a:t>
            </a:r>
          </a:p>
          <a:p>
            <a:pPr marL="171450" indent="-171450">
              <a:buFont typeface="Arial" pitchFamily="34" charset="0"/>
              <a:buChar char="•"/>
            </a:pPr>
            <a:r>
              <a:rPr lang="en-US" baseline="0" dirty="0" smtClean="0"/>
              <a:t>It is available by prescription only and has been shown in a few studies to be more effective than </a:t>
            </a:r>
            <a:r>
              <a:rPr lang="en-US" baseline="0" dirty="0" err="1" smtClean="0"/>
              <a:t>levonorgestrel</a:t>
            </a:r>
            <a:r>
              <a:rPr lang="en-US" baseline="0" dirty="0" smtClean="0"/>
              <a:t> at and beyond 72 hours.</a:t>
            </a:r>
          </a:p>
          <a:p>
            <a:pPr marL="171450" indent="-171450">
              <a:buFont typeface="Arial" pitchFamily="34" charset="0"/>
              <a:buChar char="•"/>
            </a:pPr>
            <a:r>
              <a:rPr lang="en-US" baseline="0" dirty="0" err="1" smtClean="0"/>
              <a:t>Levonorgestrel</a:t>
            </a:r>
            <a:r>
              <a:rPr lang="en-US" baseline="0" dirty="0" smtClean="0"/>
              <a:t> has been available  as one or two pills since first approved in 1998.  It is now available as one pill without prescription regardless of age.</a:t>
            </a:r>
          </a:p>
          <a:p>
            <a:pPr marL="171450" indent="-171450">
              <a:buFont typeface="Arial" pitchFamily="34" charset="0"/>
              <a:buChar char="•"/>
            </a:pPr>
            <a:r>
              <a:rPr lang="en-US" baseline="0" dirty="0" smtClean="0"/>
              <a:t>It is recommended to take the single or two pills as soon as possible after unprotected sex as effectiveness declines over time.</a:t>
            </a:r>
          </a:p>
          <a:p>
            <a:pPr marL="171450" indent="-171450">
              <a:buFont typeface="Arial" pitchFamily="34" charset="0"/>
              <a:buChar char="•"/>
            </a:pPr>
            <a:r>
              <a:rPr lang="en-US" baseline="0" dirty="0" smtClean="0"/>
              <a:t>The </a:t>
            </a:r>
            <a:r>
              <a:rPr lang="en-US" baseline="0" dirty="0" err="1" smtClean="0"/>
              <a:t>Yuzpe</a:t>
            </a:r>
            <a:r>
              <a:rPr lang="en-US" baseline="0" dirty="0" smtClean="0"/>
              <a:t> method, an off-label use of combined oral contraceptives requires taking multiple OCPs at once in two doses which is not as effective as the other methods and often causes nausea and vomiting.  </a:t>
            </a:r>
          </a:p>
        </p:txBody>
      </p:sp>
      <p:sp>
        <p:nvSpPr>
          <p:cNvPr id="4" name="Slide Number Placeholder 3"/>
          <p:cNvSpPr>
            <a:spLocks noGrp="1"/>
          </p:cNvSpPr>
          <p:nvPr>
            <p:ph type="sldNum" sz="quarter" idx="10"/>
          </p:nvPr>
        </p:nvSpPr>
        <p:spPr/>
        <p:txBody>
          <a:bodyPr/>
          <a:lstStyle/>
          <a:p>
            <a:fld id="{3248939C-6AA1-4E72-89FE-CD88101FFF54}" type="slidenum">
              <a:rPr lang="en-US" smtClean="0"/>
              <a:pPr/>
              <a:t>44</a:t>
            </a:fld>
            <a:endParaRPr lang="en-US"/>
          </a:p>
        </p:txBody>
      </p:sp>
    </p:spTree>
    <p:extLst>
      <p:ext uri="{BB962C8B-B14F-4D97-AF65-F5344CB8AC3E}">
        <p14:creationId xmlns:p14="http://schemas.microsoft.com/office/powerpoint/2010/main" val="3277512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Placeholder 2"/>
          <p:cNvSpPr>
            <a:spLocks noGrp="1" noRot="1" noChangeAspect="1" noChangeArrowheads="1" noTextEdit="1"/>
          </p:cNvSpPr>
          <p:nvPr>
            <p:ph type="sldImg"/>
          </p:nvPr>
        </p:nvSpPr>
        <p:spPr>
          <a:ln/>
        </p:spPr>
      </p:sp>
      <p:sp>
        <p:nvSpPr>
          <p:cNvPr id="544770"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Hormonal</a:t>
            </a:r>
            <a:r>
              <a:rPr lang="en-US" baseline="0" dirty="0" smtClean="0">
                <a:ea typeface="ＭＳ Ｐゴシック"/>
                <a:cs typeface="ＭＳ Ｐゴシック"/>
              </a:rPr>
              <a:t> contraceptives have several non-contraceptive benefits that may relieve symptoms of patients not in need of contraception or may provide added benefit while also providing contraception.</a:t>
            </a:r>
          </a:p>
          <a:p>
            <a:pPr marL="171450" indent="-171450">
              <a:buFont typeface="Arial" pitchFamily="34" charset="0"/>
              <a:buChar char="•"/>
            </a:pPr>
            <a:r>
              <a:rPr lang="en-US" baseline="0" dirty="0" smtClean="0">
                <a:ea typeface="ＭＳ Ｐゴシック"/>
                <a:cs typeface="ＭＳ Ｐゴシック"/>
              </a:rPr>
              <a:t>Dysmenorrhea affects up to 90% of young women and can be improved or alleviated with combined oral contraceptives, the </a:t>
            </a:r>
            <a:r>
              <a:rPr lang="en-US" baseline="0" dirty="0" err="1" smtClean="0">
                <a:ea typeface="ＭＳ Ｐゴシック"/>
                <a:cs typeface="ＭＳ Ｐゴシック"/>
              </a:rPr>
              <a:t>etonorgestrel</a:t>
            </a:r>
            <a:r>
              <a:rPr lang="en-US" baseline="0" dirty="0" smtClean="0">
                <a:ea typeface="ＭＳ Ｐゴシック"/>
                <a:cs typeface="ＭＳ Ｐゴシック"/>
              </a:rPr>
              <a:t> implant or the </a:t>
            </a:r>
            <a:r>
              <a:rPr lang="en-US" baseline="0" dirty="0" err="1" smtClean="0">
                <a:ea typeface="ＭＳ Ｐゴシック"/>
                <a:cs typeface="ＭＳ Ｐゴシック"/>
              </a:rPr>
              <a:t>levonorgestrel</a:t>
            </a:r>
            <a:r>
              <a:rPr lang="en-US" baseline="0" dirty="0" smtClean="0">
                <a:ea typeface="ＭＳ Ｐゴシック"/>
                <a:cs typeface="ＭＳ Ｐゴシック"/>
              </a:rPr>
              <a:t> IUD.</a:t>
            </a:r>
          </a:p>
          <a:p>
            <a:pPr marL="171450" indent="-171450">
              <a:buFont typeface="Arial" pitchFamily="34" charset="0"/>
              <a:buChar char="•"/>
            </a:pPr>
            <a:r>
              <a:rPr lang="en-US" baseline="0" dirty="0" smtClean="0">
                <a:ea typeface="ＭＳ Ｐゴシック"/>
                <a:cs typeface="ＭＳ Ｐゴシック"/>
              </a:rPr>
              <a:t>Irregular cycles or heavy cycles which are common with anovulation in young women may be improved with LNG-IUD, DMPA, or oral contraceptive pills (OCPs) as either cyclic, extended or continuous use of combined oral contraceptives or as progestin-only pills.</a:t>
            </a:r>
          </a:p>
          <a:p>
            <a:pPr marL="171450" indent="-171450">
              <a:buFont typeface="Arial" pitchFamily="34" charset="0"/>
              <a:buChar char="•"/>
            </a:pPr>
            <a:r>
              <a:rPr lang="en-US" baseline="0" dirty="0" smtClean="0">
                <a:ea typeface="ＭＳ Ｐゴシック"/>
                <a:cs typeface="ＭＳ Ｐゴシック"/>
              </a:rPr>
              <a:t>COCs have been also shown to protect against both ovarian and endometrial cancer as well as ectopic pregnancy.  Combined hormonal contraceptives (CHCs) especially pills may improve acne.  </a:t>
            </a:r>
          </a:p>
          <a:p>
            <a:pPr marL="171450" indent="-171450">
              <a:buFont typeface="Arial" pitchFamily="34" charset="0"/>
              <a:buChar char="•"/>
            </a:pPr>
            <a:r>
              <a:rPr lang="en-US" baseline="0" dirty="0" smtClean="0">
                <a:ea typeface="ＭＳ Ｐゴシック"/>
                <a:cs typeface="ＭＳ Ｐゴシック"/>
              </a:rPr>
              <a:t>Menstrual suppression may be desirable for life events, disabled patients or for menstrual-related symptoms and can be achieved with continuous use of CHCs, DMPA, implants or the LNG-IUD.</a:t>
            </a:r>
          </a:p>
          <a:p>
            <a:pPr marL="171450" indent="-171450">
              <a:buFont typeface="Arial" pitchFamily="34" charset="0"/>
              <a:buChar char="•"/>
            </a:pPr>
            <a:r>
              <a:rPr lang="en-US" baseline="0" dirty="0" smtClean="0">
                <a:ea typeface="ＭＳ Ｐゴシック"/>
                <a:cs typeface="ＭＳ Ｐゴシック"/>
              </a:rPr>
              <a:t>Endometriosis-related pain may be alleviated with COCs, DMPA, implant or LNG-IUD.</a:t>
            </a:r>
          </a:p>
          <a:p>
            <a:pPr marL="171450" indent="-171450">
              <a:buFont typeface="Arial" pitchFamily="34" charset="0"/>
              <a:buChar char="•"/>
            </a:pPr>
            <a:r>
              <a:rPr lang="en-US" baseline="0" dirty="0" smtClean="0">
                <a:ea typeface="ＭＳ Ｐゴシック"/>
                <a:cs typeface="ＭＳ Ｐゴシック"/>
              </a:rPr>
              <a:t>Extended or continuous use of CHCs may also improve premenstrual symptoms otherwise experienced without hormonal contraception or on cyclic regimens that have a 7 day hormone-free interval.</a:t>
            </a:r>
          </a:p>
          <a:p>
            <a:pPr marL="171450" indent="-171450">
              <a:buFont typeface="Arial" pitchFamily="34" charset="0"/>
              <a:buChar char="•"/>
            </a:pPr>
            <a:endParaRPr lang="en-US" dirty="0" smtClean="0">
              <a:ea typeface="ＭＳ Ｐゴシック"/>
              <a:cs typeface="ＭＳ Ｐゴシック"/>
            </a:endParaRPr>
          </a:p>
        </p:txBody>
      </p:sp>
    </p:spTree>
    <p:extLst>
      <p:ext uri="{BB962C8B-B14F-4D97-AF65-F5344CB8AC3E}">
        <p14:creationId xmlns:p14="http://schemas.microsoft.com/office/powerpoint/2010/main" val="1391467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While abstinence is the most effective way to prevent both pregnancy and sexually transmitted</a:t>
            </a:r>
            <a:r>
              <a:rPr lang="en-US" baseline="0" dirty="0" smtClean="0"/>
              <a:t> infections, we need to educate teens how to prevent these outcomes if they are sexually active or are planning to be sexually active.</a:t>
            </a:r>
          </a:p>
          <a:p>
            <a:pPr marL="171450" indent="-171450">
              <a:buFont typeface="Arial" pitchFamily="34" charset="0"/>
              <a:buChar char="•"/>
            </a:pPr>
            <a:r>
              <a:rPr lang="en-US" dirty="0" smtClean="0"/>
              <a:t>Now</a:t>
            </a:r>
            <a:r>
              <a:rPr lang="en-US" baseline="0" dirty="0" smtClean="0"/>
              <a:t> that we understand the contraceptive methods that are available and their failure rates, let’s discuss dual protection.</a:t>
            </a:r>
          </a:p>
          <a:p>
            <a:pPr marL="171450" indent="-171450">
              <a:buFont typeface="Arial" pitchFamily="34" charset="0"/>
              <a:buChar char="•"/>
            </a:pPr>
            <a:r>
              <a:rPr lang="en-US" baseline="0" dirty="0" smtClean="0"/>
              <a:t>Dual protection for those sexually active is the protection against both pregnancy and STIs using either a hormonal method, an IUD or a condom AND consistently and correctly using condoms</a:t>
            </a:r>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46</a:t>
            </a:fld>
            <a:endParaRPr lang="en-US"/>
          </a:p>
        </p:txBody>
      </p:sp>
    </p:spTree>
    <p:extLst>
      <p:ext uri="{BB962C8B-B14F-4D97-AF65-F5344CB8AC3E}">
        <p14:creationId xmlns:p14="http://schemas.microsoft.com/office/powerpoint/2010/main" val="4130051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Again</a:t>
            </a:r>
            <a:r>
              <a:rPr lang="en-US" baseline="0" dirty="0" smtClean="0"/>
              <a:t> looking at typical use contraceptive failure rates, male and female condoms are in Tier 3 with failure rates of 18 and 21%, respectively</a:t>
            </a:r>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47</a:t>
            </a:fld>
            <a:endParaRPr lang="en-US"/>
          </a:p>
        </p:txBody>
      </p:sp>
    </p:spTree>
    <p:extLst>
      <p:ext uri="{BB962C8B-B14F-4D97-AF65-F5344CB8AC3E}">
        <p14:creationId xmlns:p14="http://schemas.microsoft.com/office/powerpoint/2010/main" val="713181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Placeholder 2"/>
          <p:cNvSpPr>
            <a:spLocks noGrp="1" noRot="1" noChangeAspect="1" noChangeArrowheads="1" noTextEdit="1"/>
          </p:cNvSpPr>
          <p:nvPr>
            <p:ph type="sldImg"/>
          </p:nvPr>
        </p:nvSpPr>
        <p:spPr>
          <a:ln/>
        </p:spPr>
      </p:sp>
      <p:sp>
        <p:nvSpPr>
          <p:cNvPr id="550914"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While not highly effective</a:t>
            </a:r>
            <a:r>
              <a:rPr lang="en-US" baseline="0" dirty="0" smtClean="0">
                <a:ea typeface="ＭＳ Ｐゴシック"/>
                <a:cs typeface="ＭＳ Ｐゴシック"/>
              </a:rPr>
              <a:t> contraceptive methods, male and female condoms have an extremely important role in healthy sexual behaviors.</a:t>
            </a:r>
          </a:p>
          <a:p>
            <a:pPr marL="171450" indent="-171450">
              <a:buFont typeface="Arial" pitchFamily="34" charset="0"/>
              <a:buChar char="•"/>
            </a:pPr>
            <a:r>
              <a:rPr lang="en-US" baseline="0" dirty="0" smtClean="0">
                <a:ea typeface="ＭＳ Ｐゴシック"/>
                <a:cs typeface="ＭＳ Ｐゴシック"/>
              </a:rPr>
              <a:t>Consistent and correct use of the male latex condom reduces the risk for HIV infection and other STIs, including </a:t>
            </a:r>
            <a:r>
              <a:rPr lang="en-US" baseline="0" dirty="0" err="1" smtClean="0">
                <a:ea typeface="ＭＳ Ｐゴシック"/>
                <a:cs typeface="ＭＳ Ｐゴシック"/>
              </a:rPr>
              <a:t>chylamydial</a:t>
            </a:r>
            <a:r>
              <a:rPr lang="en-US" baseline="0" dirty="0" smtClean="0">
                <a:ea typeface="ＭＳ Ｐゴシック"/>
                <a:cs typeface="ＭＳ Ｐゴシック"/>
              </a:rPr>
              <a:t> infection, gonorrhea and </a:t>
            </a:r>
            <a:r>
              <a:rPr lang="en-US" baseline="0" dirty="0" err="1" smtClean="0">
                <a:ea typeface="ＭＳ Ｐゴシック"/>
                <a:cs typeface="ＭＳ Ｐゴシック"/>
              </a:rPr>
              <a:t>trichomoniasis</a:t>
            </a:r>
            <a:r>
              <a:rPr lang="en-US" baseline="0" dirty="0" smtClean="0">
                <a:ea typeface="ＭＳ Ｐゴシック"/>
                <a:cs typeface="ＭＳ Ｐゴシック"/>
              </a:rPr>
              <a:t>.</a:t>
            </a:r>
          </a:p>
          <a:p>
            <a:pPr marL="171450" indent="-171450">
              <a:buFont typeface="Arial" pitchFamily="34" charset="0"/>
              <a:buChar char="•"/>
            </a:pPr>
            <a:r>
              <a:rPr lang="en-US" baseline="0" dirty="0" smtClean="0">
                <a:ea typeface="ＭＳ Ｐゴシック"/>
                <a:cs typeface="ＭＳ Ｐゴシック"/>
              </a:rPr>
              <a:t>When male latex condoms cannot be used properly, a female condom should be considered.</a:t>
            </a:r>
            <a:endParaRPr lang="en-US" dirty="0" smtClean="0">
              <a:ea typeface="ＭＳ Ｐゴシック"/>
              <a:cs typeface="ＭＳ Ｐゴシック"/>
            </a:endParaRPr>
          </a:p>
        </p:txBody>
      </p:sp>
    </p:spTree>
    <p:extLst>
      <p:ext uri="{BB962C8B-B14F-4D97-AF65-F5344CB8AC3E}">
        <p14:creationId xmlns:p14="http://schemas.microsoft.com/office/powerpoint/2010/main" val="4212924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ea typeface="ＭＳ Ｐゴシック"/>
                <a:cs typeface="ＭＳ Ｐゴシック"/>
              </a:rPr>
              <a:t>This</a:t>
            </a:r>
            <a:r>
              <a:rPr lang="en-US" baseline="0" dirty="0" smtClean="0">
                <a:ea typeface="ＭＳ Ｐゴシック"/>
                <a:cs typeface="ＭＳ Ｐゴシック"/>
              </a:rPr>
              <a:t> graph shows age- and sex-specific rates of chlamydia infection per 100,000. </a:t>
            </a:r>
          </a:p>
          <a:p>
            <a:pPr marL="171450" indent="-171450">
              <a:buFont typeface="Arial" pitchFamily="34" charset="0"/>
              <a:buChar char="•"/>
            </a:pPr>
            <a:r>
              <a:rPr lang="en-US" baseline="0" dirty="0" smtClean="0">
                <a:ea typeface="ＭＳ Ｐゴシック"/>
                <a:cs typeface="ＭＳ Ｐゴシック"/>
              </a:rPr>
              <a:t>Men are on the left and women on the right, stratified by age group.</a:t>
            </a:r>
            <a:endParaRPr lang="en-US" dirty="0" smtClean="0">
              <a:ea typeface="ＭＳ Ｐゴシック"/>
              <a:cs typeface="ＭＳ Ｐゴシック"/>
            </a:endParaRPr>
          </a:p>
          <a:p>
            <a:pPr marL="171450" indent="-171450">
              <a:buFont typeface="Arial" pitchFamily="34" charset="0"/>
              <a:buChar char="•"/>
            </a:pPr>
            <a:r>
              <a:rPr lang="en-US" dirty="0" smtClean="0">
                <a:ea typeface="ＭＳ Ｐゴシック"/>
                <a:cs typeface="ＭＳ Ｐゴシック"/>
              </a:rPr>
              <a:t>Rates of chlamydia in young women ages 15 to 19 are particularly high compared to young boys or compared to women of older age groups.</a:t>
            </a:r>
          </a:p>
          <a:p>
            <a:pPr marL="171450" indent="-171450">
              <a:buFont typeface="Arial" pitchFamily="34" charset="0"/>
              <a:buChar char="•"/>
            </a:pPr>
            <a:r>
              <a:rPr lang="en-US" dirty="0" smtClean="0">
                <a:ea typeface="ＭＳ Ｐゴシック"/>
                <a:cs typeface="ＭＳ Ｐゴシック"/>
              </a:rPr>
              <a:t>For example, compared to young men ages 15-19, young women ages 15-19  have almost 5 times higher rate of chlamydia infection.</a:t>
            </a:r>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49</a:t>
            </a:fld>
            <a:endParaRPr lang="en-US"/>
          </a:p>
        </p:txBody>
      </p:sp>
    </p:spTree>
    <p:extLst>
      <p:ext uri="{BB962C8B-B14F-4D97-AF65-F5344CB8AC3E}">
        <p14:creationId xmlns:p14="http://schemas.microsoft.com/office/powerpoint/2010/main" val="255978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noChangeArrowheads="1" noTextEdit="1"/>
          </p:cNvSpPr>
          <p:nvPr>
            <p:ph type="sldImg"/>
          </p:nvPr>
        </p:nvSpPr>
        <p:spPr>
          <a:ln/>
        </p:spPr>
      </p:sp>
      <p:sp>
        <p:nvSpPr>
          <p:cNvPr id="24578" name="Placeholder 3"/>
          <p:cNvSpPr>
            <a:spLocks noGrp="1" noChangeArrowheads="1"/>
          </p:cNvSpPr>
          <p:nvPr>
            <p:ph type="body" idx="1"/>
          </p:nvPr>
        </p:nvSpPr>
        <p:spPr>
          <a:noFill/>
          <a:ln/>
        </p:spPr>
        <p:txBody>
          <a:bodyPr/>
          <a:lstStyle/>
          <a:p>
            <a:pPr>
              <a:buFontTx/>
              <a:buChar char="•"/>
            </a:pPr>
            <a:r>
              <a:rPr lang="en-US" dirty="0" smtClean="0">
                <a:ea typeface="ＭＳ Ｐゴシック"/>
                <a:cs typeface="ＭＳ Ｐゴシック"/>
              </a:rPr>
              <a:t>This graph compiled by the </a:t>
            </a:r>
            <a:r>
              <a:rPr lang="en-US" dirty="0" err="1" smtClean="0">
                <a:ea typeface="ＭＳ Ｐゴシック"/>
                <a:cs typeface="ＭＳ Ｐゴシック"/>
              </a:rPr>
              <a:t>Guttmacher</a:t>
            </a:r>
            <a:r>
              <a:rPr lang="en-US" dirty="0" smtClean="0">
                <a:ea typeface="ＭＳ Ｐゴシック"/>
                <a:cs typeface="ＭＳ Ｐゴシック"/>
              </a:rPr>
              <a:t> Institute shows pregnancy,</a:t>
            </a:r>
            <a:r>
              <a:rPr lang="en-US" baseline="0" dirty="0" smtClean="0">
                <a:ea typeface="ＭＳ Ｐゴシック"/>
                <a:cs typeface="ＭＳ Ｐゴシック"/>
              </a:rPr>
              <a:t> birth and abortion rates for teens ages 15-19 years old in the United States from 1972 through 2008</a:t>
            </a:r>
            <a:endParaRPr lang="en-US" dirty="0" smtClean="0">
              <a:ea typeface="ＭＳ Ｐゴシック"/>
              <a:cs typeface="ＭＳ Ｐゴシック"/>
            </a:endParaRPr>
          </a:p>
          <a:p>
            <a:pPr>
              <a:buFontTx/>
              <a:buChar char="•"/>
            </a:pPr>
            <a:r>
              <a:rPr lang="en-US" dirty="0" smtClean="0">
                <a:ea typeface="ＭＳ Ｐゴシック"/>
                <a:cs typeface="ＭＳ Ｐゴシック"/>
              </a:rPr>
              <a:t>Overall pregnancy, birth and abortion rates for 15-19 year olds are declining</a:t>
            </a:r>
          </a:p>
          <a:p>
            <a:pPr>
              <a:buFontTx/>
              <a:buChar char="•"/>
            </a:pPr>
            <a:r>
              <a:rPr lang="en-US" dirty="0" smtClean="0">
                <a:ea typeface="ＭＳ Ｐゴシック"/>
                <a:cs typeface="ＭＳ Ｐゴシック"/>
              </a:rPr>
              <a:t>Still in 2008 there were nearly 750,000 pregnancies</a:t>
            </a:r>
            <a:r>
              <a:rPr lang="en-US" baseline="0" dirty="0" smtClean="0">
                <a:ea typeface="ＭＳ Ｐゴシック"/>
                <a:cs typeface="ＭＳ Ｐゴシック"/>
              </a:rPr>
              <a:t> to women &lt;20 years old, a rate of 67.8 per 1000 women 15-19yo</a:t>
            </a:r>
          </a:p>
          <a:p>
            <a:pPr>
              <a:buFontTx/>
              <a:buChar char="•"/>
            </a:pPr>
            <a:r>
              <a:rPr lang="en-US" baseline="0" dirty="0" smtClean="0">
                <a:ea typeface="ＭＳ Ｐゴシック"/>
                <a:cs typeface="ＭＳ Ｐゴシック"/>
              </a:rPr>
              <a:t>Of these pregnancies, 59% ended in birth and 26% ended in abortion</a:t>
            </a:r>
            <a:endParaRPr lang="en-US" dirty="0" smtClean="0">
              <a:ea typeface="ＭＳ Ｐゴシック"/>
              <a:cs typeface="ＭＳ Ｐゴシック"/>
            </a:endParaRPr>
          </a:p>
          <a:p>
            <a:pPr>
              <a:buFontTx/>
              <a:buChar char="•"/>
            </a:pPr>
            <a:endParaRPr lang="en-US" dirty="0" smtClean="0">
              <a:ea typeface="ＭＳ Ｐゴシック"/>
              <a:cs typeface="ＭＳ Ｐゴシック"/>
            </a:endParaRPr>
          </a:p>
          <a:p>
            <a:r>
              <a:rPr lang="en-US" sz="1200" b="0" i="0" u="none" strike="noStrike" kern="1200" baseline="0" dirty="0" smtClean="0">
                <a:solidFill>
                  <a:schemeClr val="tx1"/>
                </a:solidFill>
                <a:latin typeface="+mn-lt"/>
                <a:ea typeface="+mn-ea"/>
                <a:cs typeface="+mn-cs"/>
              </a:rPr>
              <a:t>&lt;http://www.guttmacher.org/pubs/USTPtrends08.pdf&gt;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www.TheNationalCampaign.org</a:t>
            </a:r>
            <a:endParaRPr lang="en-US" dirty="0" smtClean="0">
              <a:ea typeface="ＭＳ Ｐゴシック"/>
              <a:cs typeface="ＭＳ Ｐゴシック"/>
            </a:endParaRPr>
          </a:p>
          <a:p>
            <a:pPr>
              <a:buFontTx/>
              <a:buNone/>
            </a:pPr>
            <a:endParaRPr lang="en-US" dirty="0" smtClean="0">
              <a:ea typeface="ＭＳ Ｐゴシック"/>
              <a:cs typeface="ＭＳ Ｐゴシック"/>
            </a:endParaRPr>
          </a:p>
        </p:txBody>
      </p:sp>
    </p:spTree>
    <p:extLst>
      <p:ext uri="{BB962C8B-B14F-4D97-AF65-F5344CB8AC3E}">
        <p14:creationId xmlns:p14="http://schemas.microsoft.com/office/powerpoint/2010/main" val="2162034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ftr" sz="quarter" idx="4"/>
          </p:nvPr>
        </p:nvSpPr>
        <p:spPr>
          <a:ln/>
        </p:spPr>
        <p:txBody>
          <a:bodyPr/>
          <a:lstStyle/>
          <a:p>
            <a:r>
              <a:rPr lang="en-US">
                <a:solidFill>
                  <a:prstClr val="black"/>
                </a:solidFill>
              </a:rPr>
              <a:t>Dual Protex '07 CDC</a:t>
            </a:r>
          </a:p>
        </p:txBody>
      </p:sp>
      <p:sp>
        <p:nvSpPr>
          <p:cNvPr id="11" name="Rectangle 7"/>
          <p:cNvSpPr>
            <a:spLocks noGrp="1" noChangeArrowheads="1"/>
          </p:cNvSpPr>
          <p:nvPr>
            <p:ph type="sldNum" sz="quarter" idx="5"/>
          </p:nvPr>
        </p:nvSpPr>
        <p:spPr>
          <a:ln/>
        </p:spPr>
        <p:txBody>
          <a:bodyPr/>
          <a:lstStyle/>
          <a:p>
            <a:fld id="{5FD2CCB3-F5A7-4A0F-BF60-1CB4C6E271ED}" type="slidenum">
              <a:rPr lang="en-US">
                <a:solidFill>
                  <a:prstClr val="black"/>
                </a:solidFill>
              </a:rPr>
              <a:pPr/>
              <a:t>50</a:t>
            </a:fld>
            <a:endParaRPr lang="en-US">
              <a:solidFill>
                <a:prstClr val="black"/>
              </a:solidFill>
            </a:endParaRPr>
          </a:p>
        </p:txBody>
      </p:sp>
      <p:sp>
        <p:nvSpPr>
          <p:cNvPr id="210946" name="Rectangle 2"/>
          <p:cNvSpPr>
            <a:spLocks noChangeArrowheads="1"/>
          </p:cNvSpPr>
          <p:nvPr/>
        </p:nvSpPr>
        <p:spPr bwMode="auto">
          <a:xfrm>
            <a:off x="3972242" y="2"/>
            <a:ext cx="3038161" cy="464180"/>
          </a:xfrm>
          <a:prstGeom prst="rect">
            <a:avLst/>
          </a:prstGeom>
          <a:noFill/>
          <a:ln w="12700">
            <a:noFill/>
            <a:miter lim="800000"/>
            <a:headEnd/>
            <a:tailEnd/>
          </a:ln>
          <a:effectLst/>
        </p:spPr>
        <p:txBody>
          <a:bodyPr wrap="none" lIns="92276" tIns="46137" rIns="92276" bIns="46137" anchor="ctr"/>
          <a:lstStyle/>
          <a:p>
            <a:endParaRPr lang="en-US">
              <a:solidFill>
                <a:prstClr val="black"/>
              </a:solidFill>
            </a:endParaRPr>
          </a:p>
        </p:txBody>
      </p:sp>
      <p:sp>
        <p:nvSpPr>
          <p:cNvPr id="210947" name="Rectangle 3"/>
          <p:cNvSpPr>
            <a:spLocks noChangeArrowheads="1"/>
          </p:cNvSpPr>
          <p:nvPr/>
        </p:nvSpPr>
        <p:spPr bwMode="auto">
          <a:xfrm>
            <a:off x="3972242" y="8832221"/>
            <a:ext cx="3038161" cy="464180"/>
          </a:xfrm>
          <a:prstGeom prst="rect">
            <a:avLst/>
          </a:prstGeom>
          <a:noFill/>
          <a:ln w="12700">
            <a:noFill/>
            <a:miter lim="800000"/>
            <a:headEnd/>
            <a:tailEnd/>
          </a:ln>
          <a:effectLst/>
        </p:spPr>
        <p:txBody>
          <a:bodyPr lIns="91811" tIns="45101" rIns="91811" bIns="45101" anchor="b"/>
          <a:lstStyle/>
          <a:p>
            <a:pPr algn="r" defTabSz="927561" eaLnBrk="0" hangingPunct="0"/>
            <a:r>
              <a:rPr lang="en-US" sz="1100" dirty="0">
                <a:solidFill>
                  <a:prstClr val="black"/>
                </a:solidFill>
                <a:latin typeface="Haettenschweiler" pitchFamily="34" charset="0"/>
              </a:rPr>
              <a:t>9</a:t>
            </a:r>
          </a:p>
        </p:txBody>
      </p:sp>
      <p:sp>
        <p:nvSpPr>
          <p:cNvPr id="210948" name="Rectangle 4"/>
          <p:cNvSpPr>
            <a:spLocks noChangeArrowheads="1"/>
          </p:cNvSpPr>
          <p:nvPr/>
        </p:nvSpPr>
        <p:spPr bwMode="auto">
          <a:xfrm>
            <a:off x="1" y="8832221"/>
            <a:ext cx="3038162" cy="464180"/>
          </a:xfrm>
          <a:prstGeom prst="rect">
            <a:avLst/>
          </a:prstGeom>
          <a:noFill/>
          <a:ln w="12700">
            <a:noFill/>
            <a:miter lim="800000"/>
            <a:headEnd/>
            <a:tailEnd/>
          </a:ln>
          <a:effectLst/>
        </p:spPr>
        <p:txBody>
          <a:bodyPr wrap="none" lIns="92276" tIns="46137" rIns="92276" bIns="46137" anchor="ctr"/>
          <a:lstStyle/>
          <a:p>
            <a:endParaRPr lang="en-US">
              <a:solidFill>
                <a:prstClr val="black"/>
              </a:solidFill>
            </a:endParaRPr>
          </a:p>
        </p:txBody>
      </p:sp>
      <p:sp>
        <p:nvSpPr>
          <p:cNvPr id="210949" name="Rectangle 5"/>
          <p:cNvSpPr>
            <a:spLocks noChangeArrowheads="1"/>
          </p:cNvSpPr>
          <p:nvPr/>
        </p:nvSpPr>
        <p:spPr bwMode="auto">
          <a:xfrm>
            <a:off x="1" y="2"/>
            <a:ext cx="3038162" cy="464180"/>
          </a:xfrm>
          <a:prstGeom prst="rect">
            <a:avLst/>
          </a:prstGeom>
          <a:noFill/>
          <a:ln w="12700">
            <a:noFill/>
            <a:miter lim="800000"/>
            <a:headEnd/>
            <a:tailEnd/>
          </a:ln>
          <a:effectLst/>
        </p:spPr>
        <p:txBody>
          <a:bodyPr wrap="none" lIns="92276" tIns="46137" rIns="92276" bIns="46137" anchor="ctr"/>
          <a:lstStyle/>
          <a:p>
            <a:endParaRPr lang="en-US">
              <a:solidFill>
                <a:prstClr val="black"/>
              </a:solidFill>
            </a:endParaRPr>
          </a:p>
        </p:txBody>
      </p:sp>
      <p:sp>
        <p:nvSpPr>
          <p:cNvPr id="210950" name="Rectangle 6"/>
          <p:cNvSpPr>
            <a:spLocks noGrp="1" noRot="1" noChangeAspect="1" noChangeArrowheads="1" noTextEdit="1"/>
          </p:cNvSpPr>
          <p:nvPr>
            <p:ph type="sldImg"/>
          </p:nvPr>
        </p:nvSpPr>
        <p:spPr>
          <a:xfrm>
            <a:off x="1190625" y="703263"/>
            <a:ext cx="4630738" cy="3473450"/>
          </a:xfrm>
          <a:ln w="12700" cap="flat"/>
        </p:spPr>
      </p:sp>
      <p:sp>
        <p:nvSpPr>
          <p:cNvPr id="210951" name="Rectangle 7"/>
          <p:cNvSpPr>
            <a:spLocks noGrp="1" noChangeArrowheads="1"/>
          </p:cNvSpPr>
          <p:nvPr>
            <p:ph type="body" idx="1"/>
          </p:nvPr>
        </p:nvSpPr>
        <p:spPr>
          <a:xfrm>
            <a:off x="934079" y="4419314"/>
            <a:ext cx="5142244" cy="3913515"/>
          </a:xfrm>
          <a:ln/>
        </p:spPr>
        <p:txBody>
          <a:bodyPr lIns="91811" tIns="45101" rIns="91811" bIns="45101"/>
          <a:lstStyle/>
          <a:p>
            <a:pPr marL="171450" indent="-171450">
              <a:buFont typeface="Arial" pitchFamily="34" charset="0"/>
              <a:buChar char="•"/>
            </a:pPr>
            <a:r>
              <a:rPr lang="en-US" baseline="0" dirty="0" smtClean="0"/>
              <a:t>This graph shows how STI protection and pregnancy protection overlap.  Since no method is good at both, it is important for those at risk for pregnancy and infection to use dual protection.  </a:t>
            </a:r>
          </a:p>
          <a:p>
            <a:pPr marL="171450" indent="-171450">
              <a:buFont typeface="Arial" pitchFamily="34" charset="0"/>
              <a:buChar char="•"/>
            </a:pPr>
            <a:r>
              <a:rPr lang="en-US" baseline="0" dirty="0" smtClean="0"/>
              <a:t>Male condoms and LARCs provide the most effective combination.</a:t>
            </a:r>
          </a:p>
          <a:p>
            <a:endParaRPr lang="en-US" dirty="0"/>
          </a:p>
        </p:txBody>
      </p:sp>
    </p:spTree>
    <p:extLst>
      <p:ext uri="{BB962C8B-B14F-4D97-AF65-F5344CB8AC3E}">
        <p14:creationId xmlns:p14="http://schemas.microsoft.com/office/powerpoint/2010/main" val="698033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What guidance do we have regarding dual</a:t>
            </a:r>
            <a:r>
              <a:rPr lang="en-US" baseline="0" dirty="0" smtClean="0"/>
              <a:t> protection?</a:t>
            </a:r>
          </a:p>
          <a:p>
            <a:pPr marL="171450" indent="-171450">
              <a:buFont typeface="Arial" pitchFamily="34" charset="0"/>
              <a:buChar char="•"/>
            </a:pPr>
            <a:r>
              <a:rPr lang="en-US" baseline="0" dirty="0" smtClean="0"/>
              <a:t>We know that other contraceptive methods do not protect against STIs and HIV.</a:t>
            </a:r>
          </a:p>
          <a:p>
            <a:pPr marL="171450" indent="-171450">
              <a:buFont typeface="Arial" pitchFamily="34" charset="0"/>
              <a:buChar char="•"/>
            </a:pPr>
            <a:r>
              <a:rPr lang="en-US" baseline="0" dirty="0" smtClean="0"/>
              <a:t>The US Medical Eligibility Criteria as well as the American Academy of Pediatrics (AAP) recommends correct and consistent condom use if the risk for STIs and HIV are present either alone or with another method for contraception.  The AAP states condoms should be used by all sexually active adolescents, regardless if another additional method is used for contraception.  </a:t>
            </a:r>
          </a:p>
        </p:txBody>
      </p:sp>
      <p:sp>
        <p:nvSpPr>
          <p:cNvPr id="4" name="Slide Number Placeholder 3"/>
          <p:cNvSpPr>
            <a:spLocks noGrp="1"/>
          </p:cNvSpPr>
          <p:nvPr>
            <p:ph type="sldNum" sz="quarter" idx="10"/>
          </p:nvPr>
        </p:nvSpPr>
        <p:spPr/>
        <p:txBody>
          <a:bodyPr/>
          <a:lstStyle/>
          <a:p>
            <a:fld id="{0CD3A609-B9EE-482E-8A76-A0FDBD2B0A45}" type="slidenum">
              <a:rPr lang="en-US" smtClean="0"/>
              <a:pPr/>
              <a:t>51</a:t>
            </a:fld>
            <a:endParaRPr lang="en-US"/>
          </a:p>
        </p:txBody>
      </p:sp>
    </p:spTree>
    <p:extLst>
      <p:ext uri="{BB962C8B-B14F-4D97-AF65-F5344CB8AC3E}">
        <p14:creationId xmlns:p14="http://schemas.microsoft.com/office/powerpoint/2010/main" val="4086389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Healthy People 2020 addresses dual protection with a goal to increase</a:t>
            </a:r>
            <a:r>
              <a:rPr lang="en-US" baseline="0" dirty="0" smtClean="0"/>
              <a:t> the proportion of sexually active persons aged 15-19 years who use condoms alone for both contraception and STI prevention as well as the proportion of this population who use condoms along with hormonal or intrauterine contraception. </a:t>
            </a:r>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52</a:t>
            </a:fld>
            <a:endParaRPr lang="en-US"/>
          </a:p>
        </p:txBody>
      </p:sp>
    </p:spTree>
    <p:extLst>
      <p:ext uri="{BB962C8B-B14F-4D97-AF65-F5344CB8AC3E}">
        <p14:creationId xmlns:p14="http://schemas.microsoft.com/office/powerpoint/2010/main" val="1928254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100" dirty="0" smtClean="0"/>
              <a:t>If</a:t>
            </a:r>
            <a:r>
              <a:rPr lang="en-US" sz="1100" baseline="0" dirty="0" smtClean="0"/>
              <a:t> our goal is to increase proportion of teens using dual protection, we should understand where we are starting from. </a:t>
            </a:r>
          </a:p>
          <a:p>
            <a:pPr marL="171450" indent="-171450">
              <a:buFont typeface="Arial" pitchFamily="34" charset="0"/>
              <a:buChar char="•"/>
            </a:pPr>
            <a:r>
              <a:rPr lang="en-US" sz="1100" dirty="0" smtClean="0"/>
              <a:t>According</a:t>
            </a:r>
            <a:r>
              <a:rPr lang="en-US" sz="1100" baseline="0" dirty="0" smtClean="0"/>
              <a:t> to NSFG 2006-2008, only 20.8% of unmarried female teens used dual protection at last sex.</a:t>
            </a:r>
          </a:p>
          <a:p>
            <a:pPr marL="171450" indent="-171450">
              <a:buFont typeface="Arial" pitchFamily="34" charset="0"/>
              <a:buChar char="•"/>
            </a:pPr>
            <a:r>
              <a:rPr lang="en-US" sz="1100" baseline="0" dirty="0" smtClean="0"/>
              <a:t>51.6% consistently used condoms in the previous four weeks.</a:t>
            </a:r>
          </a:p>
          <a:p>
            <a:pPr marL="171450" indent="-171450">
              <a:buFont typeface="Arial" pitchFamily="34" charset="0"/>
              <a:buChar char="•"/>
            </a:pPr>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0CD3A609-B9EE-482E-8A76-A0FDBD2B0A45}" type="slidenum">
              <a:rPr lang="en-US" smtClean="0"/>
              <a:pPr/>
              <a:t>53</a:t>
            </a:fld>
            <a:endParaRPr lang="en-US"/>
          </a:p>
        </p:txBody>
      </p:sp>
    </p:spTree>
    <p:extLst>
      <p:ext uri="{BB962C8B-B14F-4D97-AF65-F5344CB8AC3E}">
        <p14:creationId xmlns:p14="http://schemas.microsoft.com/office/powerpoint/2010/main" val="2458632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next section, the objectives are:</a:t>
            </a:r>
            <a:br>
              <a:rPr lang="en-US" dirty="0" smtClean="0"/>
            </a:br>
            <a:r>
              <a:rPr lang="en-US" dirty="0" smtClean="0"/>
              <a:t>1.</a:t>
            </a:r>
            <a:r>
              <a:rPr lang="en-US" baseline="0" dirty="0" smtClean="0"/>
              <a:t>  Become familiar with the US MEC categories</a:t>
            </a:r>
          </a:p>
          <a:p>
            <a:pPr marL="228600" indent="-228600">
              <a:buAutoNum type="arabicPeriod" startAt="2"/>
            </a:pPr>
            <a:r>
              <a:rPr lang="en-US" baseline="0" dirty="0" smtClean="0"/>
              <a:t>Focus on recommendations for use of LARC in teen population to be comfortable supplying teens with highly effective methods</a:t>
            </a:r>
          </a:p>
          <a:p>
            <a:pPr marL="228600" indent="-228600">
              <a:buAutoNum type="arabicPeriod" startAt="2"/>
            </a:pPr>
            <a:r>
              <a:rPr lang="en-US" baseline="0" dirty="0" smtClean="0"/>
              <a:t>Introduce the US Selected Practice Recommendations and understand how it can help with contraception provision</a:t>
            </a:r>
          </a:p>
        </p:txBody>
      </p:sp>
      <p:sp>
        <p:nvSpPr>
          <p:cNvPr id="4" name="Slide Number Placeholder 3"/>
          <p:cNvSpPr>
            <a:spLocks noGrp="1"/>
          </p:cNvSpPr>
          <p:nvPr>
            <p:ph type="sldNum" sz="quarter" idx="10"/>
          </p:nvPr>
        </p:nvSpPr>
        <p:spPr/>
        <p:txBody>
          <a:bodyPr/>
          <a:lstStyle/>
          <a:p>
            <a:fld id="{3248939C-6AA1-4E72-89FE-CD88101FFF54}" type="slidenum">
              <a:rPr lang="en-US" smtClean="0"/>
              <a:pPr/>
              <a:t>54</a:t>
            </a:fld>
            <a:endParaRPr lang="en-US"/>
          </a:p>
        </p:txBody>
      </p:sp>
    </p:spTree>
    <p:extLst>
      <p:ext uri="{BB962C8B-B14F-4D97-AF65-F5344CB8AC3E}">
        <p14:creationId xmlns:p14="http://schemas.microsoft.com/office/powerpoint/2010/main" val="1406466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Image Placeholder 1"/>
          <p:cNvSpPr>
            <a:spLocks noGrp="1" noRot="1" noChangeAspect="1"/>
          </p:cNvSpPr>
          <p:nvPr>
            <p:ph type="sldImg"/>
          </p:nvPr>
        </p:nvSpPr>
        <p:spPr>
          <a:xfrm>
            <a:off x="1179513" y="696913"/>
            <a:ext cx="4651375" cy="3487737"/>
          </a:xfrm>
          <a:solidFill>
            <a:srgbClr val="FFFFFF"/>
          </a:solidFill>
          <a:ln/>
        </p:spPr>
      </p:sp>
      <p:sp>
        <p:nvSpPr>
          <p:cNvPr id="513026" name="Notes Placeholder 2"/>
          <p:cNvSpPr>
            <a:spLocks noGrp="1"/>
          </p:cNvSpPr>
          <p:nvPr>
            <p:ph type="body" idx="1"/>
          </p:nvPr>
        </p:nvSpPr>
        <p:spPr>
          <a:xfrm>
            <a:off x="701850" y="4416426"/>
            <a:ext cx="5606703" cy="4183063"/>
          </a:xfrm>
          <a:solidFill>
            <a:srgbClr val="FFFFFF"/>
          </a:solidFill>
          <a:ln>
            <a:solidFill>
              <a:srgbClr val="000000"/>
            </a:solidFill>
          </a:ln>
        </p:spPr>
        <p:txBody>
          <a:bodyPr lIns="91788" tIns="45894" rIns="91788" bIns="45894"/>
          <a:lstStyle/>
          <a:p>
            <a:pPr marL="171450" indent="-171450" eaLnBrk="1" hangingPunct="1">
              <a:buFont typeface="Arial" pitchFamily="34" charset="0"/>
              <a:buChar char="•"/>
            </a:pPr>
            <a:r>
              <a:rPr lang="en-GB" sz="1000" baseline="0" dirty="0" smtClean="0"/>
              <a:t>As we’ve already seen, contraceptive use is key for adolescents who are attempting to avoid unintended pregnancy.  CDC’s Division of Reproductive Health has been working to develop guidelines for the safe and effective use of contraception.</a:t>
            </a:r>
          </a:p>
          <a:p>
            <a:pPr marL="171450" indent="-171450" eaLnBrk="1" hangingPunct="1">
              <a:buFont typeface="Arial" pitchFamily="34" charset="0"/>
              <a:buChar char="•"/>
            </a:pPr>
            <a:r>
              <a:rPr lang="en-GB" sz="1000" baseline="0" dirty="0" smtClean="0"/>
              <a:t>In 2010, the Division of Reproductive Health published the first edition of the U.S. Medical Eligibility Criteria for Contraceptive Use, or US MEC. </a:t>
            </a:r>
          </a:p>
          <a:p>
            <a:pPr marL="171450" indent="-171450" eaLnBrk="1" hangingPunct="1">
              <a:buFont typeface="Arial" pitchFamily="34" charset="0"/>
              <a:buChar char="•"/>
            </a:pPr>
            <a:r>
              <a:rPr lang="en-US" sz="1000" dirty="0" smtClean="0"/>
              <a:t>The US MEC provides evidence-based</a:t>
            </a:r>
            <a:r>
              <a:rPr lang="en-US" sz="1000" baseline="0" dirty="0" smtClean="0"/>
              <a:t> </a:t>
            </a:r>
            <a:r>
              <a:rPr lang="en-US" sz="1000" dirty="0" smtClean="0"/>
              <a:t>guidelines for healthcare providers on who can safely use contraceptive methods among women with</a:t>
            </a:r>
            <a:r>
              <a:rPr lang="en-US" sz="1000" baseline="0" dirty="0" smtClean="0"/>
              <a:t> certain medical conditions or characteristics.  F</a:t>
            </a:r>
            <a:r>
              <a:rPr lang="en-US" sz="1000" dirty="0" smtClean="0"/>
              <a:t>or example, is it safe for women with HTN to use pills or is it safe for postpartum women to use IUDs.  </a:t>
            </a:r>
            <a:r>
              <a:rPr lang="en-US" sz="1000" baseline="0" dirty="0" smtClean="0"/>
              <a:t>It includes guidance for 17 contraceptive methods and over 120 medical conditions with the intention of decreasing barriers to contraceptive use among women with medical conditions.  </a:t>
            </a:r>
            <a:endParaRPr lang="en-US" sz="1000" baseline="0" dirty="0" smtClean="0">
              <a:ea typeface="ＭＳ Ｐゴシック"/>
            </a:endParaRPr>
          </a:p>
          <a:p>
            <a:pPr marL="171450" indent="-171450">
              <a:buFont typeface="Arial" pitchFamily="34" charset="0"/>
              <a:buChar char="•"/>
            </a:pPr>
            <a:r>
              <a:rPr lang="en-US" dirty="0" smtClean="0"/>
              <a:t>Health care providers should always consider individual clinical circumstances when counseling patients.</a:t>
            </a:r>
          </a:p>
          <a:p>
            <a:pPr marL="171450" indent="-171450" eaLnBrk="1" hangingPunct="1">
              <a:buFont typeface="Arial" pitchFamily="34" charset="0"/>
              <a:buChar char="•"/>
            </a:pPr>
            <a:endParaRPr lang="en-US" sz="1000" dirty="0" smtClean="0"/>
          </a:p>
        </p:txBody>
      </p:sp>
      <p:sp>
        <p:nvSpPr>
          <p:cNvPr id="513027" name="Slide Number Placeholder 3"/>
          <p:cNvSpPr txBox="1">
            <a:spLocks noGrp="1"/>
          </p:cNvSpPr>
          <p:nvPr/>
        </p:nvSpPr>
        <p:spPr bwMode="auto">
          <a:xfrm>
            <a:off x="3971752" y="8829675"/>
            <a:ext cx="3037031" cy="465138"/>
          </a:xfrm>
          <a:prstGeom prst="rect">
            <a:avLst/>
          </a:prstGeom>
          <a:noFill/>
          <a:ln w="9525">
            <a:noFill/>
            <a:miter lim="800000"/>
            <a:headEnd/>
            <a:tailEnd/>
          </a:ln>
        </p:spPr>
        <p:txBody>
          <a:bodyPr lIns="91788" tIns="45894" rIns="91788" bIns="45894" anchor="b"/>
          <a:lstStyle/>
          <a:p>
            <a:pPr algn="r"/>
            <a:fld id="{B7F8A455-7519-4E9D-B965-1DC0664DB0D4}" type="slidenum">
              <a:rPr lang="en-US" sz="1200">
                <a:latin typeface="Calibri" pitchFamily="34" charset="0"/>
              </a:rPr>
              <a:pPr algn="r"/>
              <a:t>56</a:t>
            </a:fld>
            <a:endParaRPr lang="en-US" sz="1200">
              <a:latin typeface="Calibri" pitchFamily="34" charset="0"/>
            </a:endParaRPr>
          </a:p>
        </p:txBody>
      </p:sp>
    </p:spTree>
    <p:extLst>
      <p:ext uri="{BB962C8B-B14F-4D97-AF65-F5344CB8AC3E}">
        <p14:creationId xmlns:p14="http://schemas.microsoft.com/office/powerpoint/2010/main" val="1321980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GB" dirty="0" smtClean="0">
                <a:ea typeface="ＭＳ Ｐゴシック"/>
                <a:cs typeface="ＭＳ Ｐゴシック"/>
              </a:rPr>
              <a:t>The US MEC uses a numeric scheme to provide the recommendations for specific contraceptive method and medical condition combinations.</a:t>
            </a:r>
          </a:p>
          <a:p>
            <a:pPr eaLnBrk="1" hangingPunct="1">
              <a:buFontTx/>
              <a:buChar char="•"/>
            </a:pPr>
            <a:r>
              <a:rPr lang="en-GB" dirty="0" smtClean="0">
                <a:ea typeface="ＭＳ Ｐゴシック"/>
                <a:cs typeface="ＭＳ Ｐゴシック"/>
              </a:rPr>
              <a:t>A “1” means that there is no restriction for the use of the contraceptive method for a woman with that given medical condition, for example copper IUD use among women with hypertension.</a:t>
            </a:r>
          </a:p>
          <a:p>
            <a:pPr eaLnBrk="1" hangingPunct="1">
              <a:buFontTx/>
              <a:buChar char="•"/>
            </a:pPr>
            <a:r>
              <a:rPr lang="en-GB" dirty="0" smtClean="0">
                <a:ea typeface="ＭＳ Ｐゴシック"/>
                <a:cs typeface="ＭＳ Ｐゴシック"/>
              </a:rPr>
              <a:t>A “2” means that the advantages of using the method generally outweigh the theoretical or proven risks.</a:t>
            </a:r>
          </a:p>
          <a:p>
            <a:pPr eaLnBrk="1" hangingPunct="1">
              <a:buFontTx/>
              <a:buChar char="•"/>
            </a:pPr>
            <a:r>
              <a:rPr lang="en-GB" dirty="0" smtClean="0">
                <a:ea typeface="ＭＳ Ｐゴシック"/>
                <a:cs typeface="ＭＳ Ｐゴシック"/>
              </a:rPr>
              <a:t>A “3” flips the risk-benefit ratios and says that the theoretical or proven risks of the method usually outweigh the advantages – or that there are</a:t>
            </a:r>
            <a:r>
              <a:rPr lang="en-GB" baseline="0" dirty="0" smtClean="0">
                <a:ea typeface="ＭＳ Ｐゴシック"/>
                <a:cs typeface="ＭＳ Ｐゴシック"/>
              </a:rPr>
              <a:t> </a:t>
            </a:r>
            <a:r>
              <a:rPr lang="en-GB" dirty="0" smtClean="0">
                <a:ea typeface="ＭＳ Ｐゴシック"/>
                <a:cs typeface="ＭＳ Ｐゴシック"/>
              </a:rPr>
              <a:t>no other methods that are available or acceptable to the women with that medical condition.</a:t>
            </a:r>
          </a:p>
          <a:p>
            <a:pPr eaLnBrk="1" hangingPunct="1">
              <a:buFontTx/>
              <a:buChar char="•"/>
            </a:pPr>
            <a:r>
              <a:rPr lang="en-GB" dirty="0" smtClean="0">
                <a:ea typeface="ＭＳ Ｐゴシック"/>
                <a:cs typeface="ＭＳ Ｐゴシック"/>
              </a:rPr>
              <a:t>Finally, a “4” means that there is an unacceptable health risk if the contraceptive method is used by a woman with that medical condition.</a:t>
            </a:r>
          </a:p>
          <a:p>
            <a:endParaRPr lang="en-US" dirty="0"/>
          </a:p>
        </p:txBody>
      </p:sp>
      <p:sp>
        <p:nvSpPr>
          <p:cNvPr id="4" name="Slide Number Placeholder 3"/>
          <p:cNvSpPr>
            <a:spLocks noGrp="1"/>
          </p:cNvSpPr>
          <p:nvPr>
            <p:ph type="sldNum" sz="quarter" idx="10"/>
          </p:nvPr>
        </p:nvSpPr>
        <p:spPr/>
        <p:txBody>
          <a:bodyPr/>
          <a:lstStyle/>
          <a:p>
            <a:fld id="{AF7AEEA8-9609-4E5E-BAF2-4428E45A6032}" type="slidenum">
              <a:rPr lang="en-US" smtClean="0"/>
              <a:pPr/>
              <a:t>57</a:t>
            </a:fld>
            <a:endParaRPr lang="en-US" dirty="0"/>
          </a:p>
        </p:txBody>
      </p:sp>
    </p:spTree>
    <p:extLst>
      <p:ext uri="{BB962C8B-B14F-4D97-AF65-F5344CB8AC3E}">
        <p14:creationId xmlns:p14="http://schemas.microsoft.com/office/powerpoint/2010/main" val="2276472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Image Placeholder 1"/>
          <p:cNvSpPr>
            <a:spLocks noGrp="1" noRot="1" noChangeAspect="1"/>
          </p:cNvSpPr>
          <p:nvPr>
            <p:ph type="sldImg"/>
          </p:nvPr>
        </p:nvSpPr>
        <p:spPr>
          <a:xfrm>
            <a:off x="1179513" y="696913"/>
            <a:ext cx="4651375" cy="3487737"/>
          </a:xfrm>
          <a:solidFill>
            <a:srgbClr val="FFFFFF"/>
          </a:solidFill>
          <a:ln/>
        </p:spPr>
      </p:sp>
      <p:sp>
        <p:nvSpPr>
          <p:cNvPr id="513026" name="Notes Placeholder 2"/>
          <p:cNvSpPr>
            <a:spLocks noGrp="1"/>
          </p:cNvSpPr>
          <p:nvPr>
            <p:ph type="body" idx="1"/>
          </p:nvPr>
        </p:nvSpPr>
        <p:spPr>
          <a:xfrm>
            <a:off x="701850" y="4416426"/>
            <a:ext cx="5606703" cy="4183063"/>
          </a:xfrm>
          <a:solidFill>
            <a:srgbClr val="FFFFFF"/>
          </a:solidFill>
          <a:ln>
            <a:solidFill>
              <a:srgbClr val="000000"/>
            </a:solidFill>
          </a:ln>
        </p:spPr>
        <p:txBody>
          <a:bodyPr lIns="91788" tIns="45894" rIns="91788" bIns="45894"/>
          <a:lstStyle/>
          <a:p>
            <a:pPr marL="171450" indent="-171450" eaLnBrk="1" hangingPunct="1">
              <a:buFont typeface="Arial" pitchFamily="34" charset="0"/>
              <a:buChar char="•"/>
            </a:pPr>
            <a:r>
              <a:rPr lang="en-US" sz="1000" baseline="0" dirty="0" smtClean="0"/>
              <a:t>The US MEC can be found and used in several ways.</a:t>
            </a:r>
          </a:p>
          <a:p>
            <a:pPr marL="171450" indent="-171450" eaLnBrk="1" hangingPunct="1">
              <a:buFont typeface="Arial" pitchFamily="34" charset="0"/>
              <a:buChar char="•"/>
            </a:pPr>
            <a:r>
              <a:rPr lang="en-US" sz="1000" baseline="0" dirty="0" smtClean="0"/>
              <a:t>The original document was published as an MMWR can be found online by searching CDC contraception or by using one of the US MEC tools: the summary chart, the wheel or the new app available for the iPhone and </a:t>
            </a:r>
            <a:r>
              <a:rPr lang="en-US" sz="1000" baseline="0" dirty="0" err="1" smtClean="0"/>
              <a:t>iPad</a:t>
            </a:r>
            <a:r>
              <a:rPr lang="en-US" sz="1000" baseline="0" dirty="0" smtClean="0"/>
              <a:t>.</a:t>
            </a:r>
          </a:p>
          <a:p>
            <a:pPr marL="171450" indent="-171450" eaLnBrk="1" hangingPunct="1">
              <a:buFont typeface="Arial" pitchFamily="34" charset="0"/>
              <a:buChar char="•"/>
            </a:pPr>
            <a:r>
              <a:rPr lang="en-US" sz="1000" baseline="0" dirty="0" smtClean="0"/>
              <a:t>There is also a US MEC website which is listed at the end of this presentation.</a:t>
            </a:r>
            <a:endParaRPr lang="en-US" dirty="0" smtClean="0"/>
          </a:p>
          <a:p>
            <a:pPr marL="171450" indent="-171450" eaLnBrk="1" hangingPunct="1">
              <a:buFont typeface="Arial" pitchFamily="34" charset="0"/>
              <a:buChar char="•"/>
            </a:pPr>
            <a:endParaRPr lang="en-US" sz="1000" dirty="0" smtClean="0"/>
          </a:p>
        </p:txBody>
      </p:sp>
      <p:sp>
        <p:nvSpPr>
          <p:cNvPr id="513027" name="Slide Number Placeholder 3"/>
          <p:cNvSpPr txBox="1">
            <a:spLocks noGrp="1"/>
          </p:cNvSpPr>
          <p:nvPr/>
        </p:nvSpPr>
        <p:spPr bwMode="auto">
          <a:xfrm>
            <a:off x="3971752" y="8829675"/>
            <a:ext cx="3037031" cy="465138"/>
          </a:xfrm>
          <a:prstGeom prst="rect">
            <a:avLst/>
          </a:prstGeom>
          <a:noFill/>
          <a:ln w="9525">
            <a:noFill/>
            <a:miter lim="800000"/>
            <a:headEnd/>
            <a:tailEnd/>
          </a:ln>
        </p:spPr>
        <p:txBody>
          <a:bodyPr lIns="91788" tIns="45894" rIns="91788" bIns="45894" anchor="b"/>
          <a:lstStyle/>
          <a:p>
            <a:pPr algn="r"/>
            <a:fld id="{B7F8A455-7519-4E9D-B965-1DC0664DB0D4}" type="slidenum">
              <a:rPr lang="en-US" sz="1200">
                <a:latin typeface="Calibri" pitchFamily="34" charset="0"/>
              </a:rPr>
              <a:pPr algn="r"/>
              <a:t>58</a:t>
            </a:fld>
            <a:endParaRPr lang="en-US" sz="1200">
              <a:latin typeface="Calibri" pitchFamily="34" charset="0"/>
            </a:endParaRPr>
          </a:p>
        </p:txBody>
      </p:sp>
    </p:spTree>
    <p:extLst>
      <p:ext uri="{BB962C8B-B14F-4D97-AF65-F5344CB8AC3E}">
        <p14:creationId xmlns:p14="http://schemas.microsoft.com/office/powerpoint/2010/main" val="953636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Placeholder 2"/>
          <p:cNvSpPr>
            <a:spLocks noGrp="1" noRot="1" noChangeAspect="1" noChangeArrowheads="1" noTextEdit="1"/>
          </p:cNvSpPr>
          <p:nvPr>
            <p:ph type="sldImg"/>
          </p:nvPr>
        </p:nvSpPr>
        <p:spPr>
          <a:ln/>
        </p:spPr>
      </p:sp>
      <p:sp>
        <p:nvSpPr>
          <p:cNvPr id="519170"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Here is an example of the numeric scheme in the MEC for age.</a:t>
            </a:r>
          </a:p>
          <a:p>
            <a:pPr marL="171450" indent="-171450" eaLnBrk="1" hangingPunct="1">
              <a:buFont typeface="Arial" pitchFamily="34" charset="0"/>
              <a:buChar char="•"/>
            </a:pPr>
            <a:r>
              <a:rPr lang="en-GB" dirty="0" smtClean="0">
                <a:ea typeface="ＭＳ Ｐゴシック"/>
                <a:cs typeface="ＭＳ Ｐゴシック"/>
              </a:rPr>
              <a:t>Age as a characteristic </a:t>
            </a:r>
            <a:r>
              <a:rPr lang="en-GB" baseline="0" dirty="0" smtClean="0">
                <a:ea typeface="ＭＳ Ｐゴシック"/>
                <a:cs typeface="ＭＳ Ｐゴシック"/>
              </a:rPr>
              <a:t>for the MEC, and subgroups for age are different for different methods.</a:t>
            </a:r>
          </a:p>
          <a:p>
            <a:pPr marL="171450" indent="-171450" eaLnBrk="1" hangingPunct="1">
              <a:buFont typeface="Arial" pitchFamily="34" charset="0"/>
              <a:buChar char="•"/>
            </a:pPr>
            <a:r>
              <a:rPr lang="en-GB" baseline="0" dirty="0" smtClean="0">
                <a:ea typeface="ＭＳ Ｐゴシック"/>
                <a:cs typeface="ＭＳ Ｐゴシック"/>
              </a:rPr>
              <a:t>For progestin-only pills, the implant and barrier methods, recommendations are the same for all ages. </a:t>
            </a:r>
          </a:p>
          <a:p>
            <a:pPr marL="171450" indent="-171450" eaLnBrk="1" hangingPunct="1">
              <a:buFont typeface="Arial" pitchFamily="34" charset="0"/>
              <a:buChar char="•"/>
            </a:pPr>
            <a:r>
              <a:rPr lang="en-GB" baseline="0" dirty="0" smtClean="0">
                <a:ea typeface="ＭＳ Ｐゴシック"/>
                <a:cs typeface="ＭＳ Ｐゴシック"/>
              </a:rPr>
              <a:t>Since risks and benefits vary for different methods, the subgroup divisions for combined hormonal contraception, the injection and the IUD are set at different ages. </a:t>
            </a:r>
          </a:p>
          <a:p>
            <a:pPr marL="0" indent="0" eaLnBrk="1" hangingPunct="1">
              <a:buFont typeface="Arial" pitchFamily="34" charset="0"/>
              <a:buNone/>
            </a:pPr>
            <a:endParaRPr lang="en-GB" baseline="0" dirty="0" smtClean="0">
              <a:ea typeface="ＭＳ Ｐゴシック"/>
              <a:cs typeface="ＭＳ Ｐゴシック"/>
            </a:endParaRPr>
          </a:p>
        </p:txBody>
      </p:sp>
    </p:spTree>
    <p:extLst>
      <p:ext uri="{BB962C8B-B14F-4D97-AF65-F5344CB8AC3E}">
        <p14:creationId xmlns:p14="http://schemas.microsoft.com/office/powerpoint/2010/main" val="3255232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Placeholder 2"/>
          <p:cNvSpPr>
            <a:spLocks noGrp="1" noRot="1" noChangeAspect="1" noChangeArrowheads="1" noTextEdit="1"/>
          </p:cNvSpPr>
          <p:nvPr>
            <p:ph type="sldImg"/>
          </p:nvPr>
        </p:nvSpPr>
        <p:spPr>
          <a:ln/>
        </p:spPr>
      </p:sp>
      <p:sp>
        <p:nvSpPr>
          <p:cNvPr id="542722" name="Placeholder 3"/>
          <p:cNvSpPr>
            <a:spLocks noGrp="1" noChangeArrowheads="1"/>
          </p:cNvSpPr>
          <p:nvPr>
            <p:ph type="body" idx="1"/>
          </p:nvPr>
        </p:nvSpPr>
        <p:spPr>
          <a:noFill/>
          <a:ln/>
        </p:spPr>
        <p:txBody>
          <a:bodyPr/>
          <a:lstStyle/>
          <a:p>
            <a:pPr marL="171450" indent="-171450">
              <a:buFont typeface="Arial" pitchFamily="34" charset="0"/>
              <a:buChar char="•"/>
            </a:pPr>
            <a:r>
              <a:rPr lang="en-US" dirty="0" smtClean="0">
                <a:ea typeface="ＭＳ Ｐゴシック"/>
                <a:cs typeface="ＭＳ Ｐゴシック"/>
              </a:rPr>
              <a:t>There are many myths</a:t>
            </a:r>
            <a:r>
              <a:rPr lang="en-US" baseline="0" dirty="0" smtClean="0">
                <a:ea typeface="ＭＳ Ｐゴシック"/>
                <a:cs typeface="ＭＳ Ｐゴシック"/>
              </a:rPr>
              <a:t> and misconceptions that commonly prevent women from accessing effective contraceptive methods.</a:t>
            </a:r>
          </a:p>
          <a:p>
            <a:pPr marL="171450" indent="-171450">
              <a:buFont typeface="Arial" pitchFamily="34" charset="0"/>
              <a:buChar char="•"/>
            </a:pPr>
            <a:r>
              <a:rPr lang="en-US" baseline="0" dirty="0" smtClean="0">
                <a:ea typeface="ＭＳ Ｐゴシック"/>
                <a:cs typeface="ＭＳ Ｐゴシック"/>
              </a:rPr>
              <a:t>Three such myths are noted here. </a:t>
            </a:r>
          </a:p>
          <a:p>
            <a:pPr marL="171450" indent="-171450">
              <a:buFont typeface="Arial" pitchFamily="34" charset="0"/>
              <a:buChar char="•"/>
            </a:pPr>
            <a:r>
              <a:rPr lang="en-US" baseline="0" dirty="0" smtClean="0">
                <a:ea typeface="ＭＳ Ｐゴシック"/>
                <a:cs typeface="ＭＳ Ｐゴシック"/>
              </a:rPr>
              <a:t>Evidence-based recommendations help dispel these myths.</a:t>
            </a:r>
            <a:endParaRPr lang="en-US" dirty="0" smtClean="0">
              <a:ea typeface="ＭＳ Ｐゴシック"/>
              <a:cs typeface="ＭＳ Ｐゴシック"/>
            </a:endParaRPr>
          </a:p>
        </p:txBody>
      </p:sp>
    </p:spTree>
    <p:extLst>
      <p:ext uri="{BB962C8B-B14F-4D97-AF65-F5344CB8AC3E}">
        <p14:creationId xmlns:p14="http://schemas.microsoft.com/office/powerpoint/2010/main" val="120194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6</a:t>
            </a:fld>
            <a:endParaRPr lang="en-US"/>
          </a:p>
        </p:txBody>
      </p:sp>
    </p:spTree>
    <p:extLst>
      <p:ext uri="{BB962C8B-B14F-4D97-AF65-F5344CB8AC3E}">
        <p14:creationId xmlns:p14="http://schemas.microsoft.com/office/powerpoint/2010/main" val="4195056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Two</a:t>
            </a:r>
            <a:r>
              <a:rPr lang="en-US" baseline="0" dirty="0" smtClean="0"/>
              <a:t> recent publications surveyed providers to determine why LARCs are not being provided.</a:t>
            </a:r>
          </a:p>
          <a:p>
            <a:pPr marL="171450" indent="-171450">
              <a:buFont typeface="Arial" pitchFamily="34" charset="0"/>
              <a:buChar char="•"/>
            </a:pPr>
            <a:r>
              <a:rPr lang="en-US" baseline="0" dirty="0" smtClean="0"/>
              <a:t>Concerns for safety including risk of PID was included in the previous slide as one of the contraception myths.</a:t>
            </a:r>
          </a:p>
          <a:p>
            <a:pPr marL="171450" indent="-171450">
              <a:buFont typeface="Arial" pitchFamily="34" charset="0"/>
              <a:buChar char="•"/>
            </a:pPr>
            <a:r>
              <a:rPr lang="en-US" baseline="0" dirty="0" smtClean="0"/>
              <a:t>Other common factors included patient preference, concern about safety for other reasons, not being trained in insertion and not having IUDs available.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86ECE1E-AF7B-493F-818C-23C9FFA919D5}" type="slidenum">
              <a:rPr lang="en-US" smtClean="0"/>
              <a:pPr/>
              <a:t>61</a:t>
            </a:fld>
            <a:endParaRPr lang="en-US"/>
          </a:p>
        </p:txBody>
      </p:sp>
    </p:spTree>
    <p:extLst>
      <p:ext uri="{BB962C8B-B14F-4D97-AF65-F5344CB8AC3E}">
        <p14:creationId xmlns:p14="http://schemas.microsoft.com/office/powerpoint/2010/main" val="189744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Medical</a:t>
            </a:r>
            <a:r>
              <a:rPr lang="en-US" baseline="0" dirty="0" smtClean="0"/>
              <a:t> barriers due to these myths held by providers as well as patients are just some of the reasons that teens are not accessing effective contraception, especially LARCs.</a:t>
            </a:r>
          </a:p>
          <a:p>
            <a:pPr marL="171450" indent="-171450">
              <a:buFont typeface="Arial" pitchFamily="34" charset="0"/>
              <a:buChar char="•"/>
            </a:pPr>
            <a:r>
              <a:rPr lang="en-US" baseline="0" dirty="0" smtClean="0"/>
              <a:t>Cost, knowledge and attitudes are other barriers to LARC use.</a:t>
            </a:r>
          </a:p>
          <a:p>
            <a:pPr marL="171450" indent="-171450">
              <a:buFont typeface="Arial" pitchFamily="34" charset="0"/>
              <a:buChar char="•"/>
            </a:pPr>
            <a:r>
              <a:rPr lang="en-US" baseline="0" dirty="0" smtClean="0"/>
              <a:t>The CHOICE project in St. Louis provided no-cost contraception of a woman’s choice after listening to a comprehensive educational script.  </a:t>
            </a:r>
          </a:p>
          <a:p>
            <a:pPr marL="171450" indent="-171450">
              <a:buFont typeface="Arial" pitchFamily="34" charset="0"/>
              <a:buChar char="•"/>
            </a:pPr>
            <a:r>
              <a:rPr lang="en-US" baseline="0" dirty="0" smtClean="0"/>
              <a:t>Over 60% of teens chose a LARC method when knowledge and cost barriers were removed.</a:t>
            </a:r>
          </a:p>
        </p:txBody>
      </p:sp>
      <p:sp>
        <p:nvSpPr>
          <p:cNvPr id="4" name="Slide Number Placeholder 3"/>
          <p:cNvSpPr>
            <a:spLocks noGrp="1"/>
          </p:cNvSpPr>
          <p:nvPr>
            <p:ph type="sldNum" sz="quarter" idx="10"/>
          </p:nvPr>
        </p:nvSpPr>
        <p:spPr/>
        <p:txBody>
          <a:bodyPr/>
          <a:lstStyle/>
          <a:p>
            <a:fld id="{186ECE1E-AF7B-493F-818C-23C9FFA919D5}" type="slidenum">
              <a:rPr lang="en-US" smtClean="0"/>
              <a:pPr/>
              <a:t>62</a:t>
            </a:fld>
            <a:endParaRPr lang="en-US"/>
          </a:p>
        </p:txBody>
      </p:sp>
    </p:spTree>
    <p:extLst>
      <p:ext uri="{BB962C8B-B14F-4D97-AF65-F5344CB8AC3E}">
        <p14:creationId xmlns:p14="http://schemas.microsoft.com/office/powerpoint/2010/main" val="2681093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Like</a:t>
            </a:r>
            <a:r>
              <a:rPr lang="en-US" baseline="0" dirty="0" smtClean="0"/>
              <a:t> previously mentioned, there are various myths and misperceptions regarding IUD use in adolescents.</a:t>
            </a:r>
          </a:p>
          <a:p>
            <a:pPr marL="171450" indent="-171450">
              <a:buFont typeface="Arial" pitchFamily="34" charset="0"/>
              <a:buChar char="•"/>
            </a:pPr>
            <a:r>
              <a:rPr lang="en-US" baseline="0" dirty="0" smtClean="0"/>
              <a:t>These concerns are real and should be addressed with reassurance that evidence-based recommendations tell us that the IUD is generally safe for use in adolescents. </a:t>
            </a:r>
          </a:p>
          <a:p>
            <a:pPr marL="171450" indent="-171450">
              <a:buFont typeface="Arial" pitchFamily="34" charset="0"/>
              <a:buChar char="•"/>
            </a:pPr>
            <a:r>
              <a:rPr lang="en-US" baseline="0" dirty="0" smtClean="0"/>
              <a:t>There is concern regarding an increased risk for expulsion which has been shown in some studies and thus the recommendation for IUD in women less than 20 is a category 2.</a:t>
            </a:r>
          </a:p>
          <a:p>
            <a:pPr marL="171450" indent="-171450">
              <a:buFont typeface="Arial" pitchFamily="34" charset="0"/>
              <a:buChar char="•"/>
            </a:pPr>
            <a:r>
              <a:rPr lang="en-US" baseline="0" dirty="0" smtClean="0"/>
              <a:t>Risk of infertility has been shown to be associated with gonorrheal and chlamydial infection, not due to age.</a:t>
            </a:r>
          </a:p>
          <a:p>
            <a:pPr marL="171450" indent="-171450">
              <a:buFont typeface="Arial" pitchFamily="34" charset="0"/>
              <a:buChar char="•"/>
            </a:pPr>
            <a:r>
              <a:rPr lang="en-US" baseline="0" dirty="0" smtClean="0"/>
              <a:t>Risk of STIs is another common concern for this population and IUD use and those who are currently infected or at high risk for infection should not use or generally should not use the IUD.</a:t>
            </a:r>
          </a:p>
          <a:p>
            <a:pPr marL="0" indent="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64</a:t>
            </a:fld>
            <a:endParaRPr lang="en-US"/>
          </a:p>
        </p:txBody>
      </p:sp>
    </p:spTree>
    <p:extLst>
      <p:ext uri="{BB962C8B-B14F-4D97-AF65-F5344CB8AC3E}">
        <p14:creationId xmlns:p14="http://schemas.microsoft.com/office/powerpoint/2010/main" val="13476149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has</a:t>
            </a:r>
            <a:r>
              <a:rPr lang="en-US" baseline="0" dirty="0" smtClean="0"/>
              <a:t> also been a lot of concern regarding use of DMPA in adolescents, specifically regarding loss of bone mineral density and weight gain.</a:t>
            </a:r>
          </a:p>
          <a:p>
            <a:pPr marL="171450" indent="-171450">
              <a:buFont typeface="Arial" pitchFamily="34" charset="0"/>
              <a:buChar char="•"/>
            </a:pPr>
            <a:r>
              <a:rPr lang="en-US" baseline="0" dirty="0" smtClean="0"/>
              <a:t>There is no evidence that DMPA use increases fracture risk in adolescents and it is unclear how bone mineral density measures are associated with future fractures in adolescents.</a:t>
            </a:r>
          </a:p>
          <a:p>
            <a:pPr marL="171450" indent="-171450">
              <a:buFont typeface="Arial" pitchFamily="34" charset="0"/>
              <a:buChar char="•"/>
            </a:pPr>
            <a:r>
              <a:rPr lang="en-US" baseline="0" dirty="0" smtClean="0"/>
              <a:t>We do know that bone mineral density is lost in small amounts during DMPA use in women, including adolescents.</a:t>
            </a:r>
          </a:p>
          <a:p>
            <a:pPr marL="171450" indent="-171450">
              <a:buFont typeface="Arial" pitchFamily="34" charset="0"/>
              <a:buChar char="•"/>
            </a:pPr>
            <a:r>
              <a:rPr lang="en-US" baseline="0" dirty="0" smtClean="0"/>
              <a:t>And we also know that the bone mineral density is regained after discontinuation.</a:t>
            </a:r>
          </a:p>
          <a:p>
            <a:pPr marL="171450" indent="-171450">
              <a:buFont typeface="Arial" pitchFamily="34" charset="0"/>
              <a:buChar char="•"/>
            </a:pPr>
            <a:r>
              <a:rPr lang="en-US" baseline="0" dirty="0" smtClean="0"/>
              <a:t>As for obesity, obese adolescents using DMPA may be more likely to gain weight compared to non-obese users and obese users of other methods.</a:t>
            </a:r>
          </a:p>
          <a:p>
            <a:pPr marL="171450" indent="-171450">
              <a:buFont typeface="Arial" pitchFamily="34" charset="0"/>
              <a:buChar char="•"/>
            </a:pPr>
            <a:r>
              <a:rPr lang="en-US" baseline="0" dirty="0" smtClean="0"/>
              <a:t>Thus, DMPA is a category 2 opposed to a category 1 for women &lt;18 years old.</a:t>
            </a:r>
          </a:p>
        </p:txBody>
      </p:sp>
      <p:sp>
        <p:nvSpPr>
          <p:cNvPr id="4" name="Slide Number Placeholder 3"/>
          <p:cNvSpPr>
            <a:spLocks noGrp="1"/>
          </p:cNvSpPr>
          <p:nvPr>
            <p:ph type="sldNum" sz="quarter" idx="10"/>
          </p:nvPr>
        </p:nvSpPr>
        <p:spPr/>
        <p:txBody>
          <a:bodyPr/>
          <a:lstStyle/>
          <a:p>
            <a:fld id="{3248939C-6AA1-4E72-89FE-CD88101FFF54}" type="slidenum">
              <a:rPr lang="en-US" smtClean="0"/>
              <a:pPr/>
              <a:t>65</a:t>
            </a:fld>
            <a:endParaRPr lang="en-US"/>
          </a:p>
        </p:txBody>
      </p:sp>
    </p:spTree>
    <p:extLst>
      <p:ext uri="{BB962C8B-B14F-4D97-AF65-F5344CB8AC3E}">
        <p14:creationId xmlns:p14="http://schemas.microsoft.com/office/powerpoint/2010/main" val="35914632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67</a:t>
            </a:fld>
            <a:endParaRPr lang="en-US"/>
          </a:p>
        </p:txBody>
      </p:sp>
    </p:spTree>
    <p:extLst>
      <p:ext uri="{BB962C8B-B14F-4D97-AF65-F5344CB8AC3E}">
        <p14:creationId xmlns:p14="http://schemas.microsoft.com/office/powerpoint/2010/main" val="1044531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Hormonal contraception recommendations</a:t>
            </a:r>
            <a:r>
              <a:rPr lang="en-US" baseline="0" dirty="0" smtClean="0"/>
              <a:t> for the postpartum period have been updated since the 2010 US MEC publication and those updates are shown here.</a:t>
            </a:r>
          </a:p>
          <a:p>
            <a:pPr marL="171450" indent="-171450">
              <a:buFont typeface="Arial" pitchFamily="34" charset="0"/>
              <a:buChar char="•"/>
            </a:pPr>
            <a:r>
              <a:rPr lang="en-US" dirty="0" smtClean="0"/>
              <a:t>Major</a:t>
            </a:r>
            <a:r>
              <a:rPr lang="en-US" baseline="0" dirty="0" smtClean="0"/>
              <a:t> changes include:</a:t>
            </a:r>
          </a:p>
          <a:p>
            <a:pPr marL="628650" lvl="1" indent="-171450">
              <a:buFont typeface="Arial" pitchFamily="34" charset="0"/>
              <a:buChar char="•"/>
            </a:pPr>
            <a:r>
              <a:rPr lang="en-US" baseline="0" dirty="0" smtClean="0"/>
              <a:t>First 21 days, CHCs are category “4”, meaning should not be used, given high risk of venous thromboembolism (VTE).</a:t>
            </a:r>
          </a:p>
          <a:p>
            <a:pPr marL="628650" lvl="1" indent="-171450">
              <a:buFont typeface="Arial" pitchFamily="34" charset="0"/>
              <a:buChar char="•"/>
            </a:pPr>
            <a:r>
              <a:rPr lang="en-US" baseline="0" dirty="0" smtClean="0"/>
              <a:t>For 21-42 days after delivery, the recommendation acknowledges that there may still be some safety concerns, but this depends on presence of other risk factors. With risk factors, CHCs are category “3”, meaning that risks generally outweigh benefits.  Without risk factors, “2”, meaning that benefits generally outweigh risks.</a:t>
            </a:r>
          </a:p>
          <a:p>
            <a:pPr marL="628650" lvl="1" indent="-171450">
              <a:buFont typeface="Arial" pitchFamily="34" charset="0"/>
              <a:buChar char="•"/>
            </a:pPr>
            <a:r>
              <a:rPr lang="en-US" baseline="0" dirty="0" smtClean="0"/>
              <a:t>Beyond 42 days, CHCs are category “1”,  meaning there are no safety concerns based on postpartum status.</a:t>
            </a:r>
          </a:p>
          <a:p>
            <a:pPr marL="171450"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68</a:t>
            </a:fld>
            <a:endParaRPr lang="en-US"/>
          </a:p>
        </p:txBody>
      </p:sp>
    </p:spTree>
    <p:extLst>
      <p:ext uri="{BB962C8B-B14F-4D97-AF65-F5344CB8AC3E}">
        <p14:creationId xmlns:p14="http://schemas.microsoft.com/office/powerpoint/2010/main" val="441055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are separate</a:t>
            </a:r>
            <a:r>
              <a:rPr lang="en-US" baseline="0" dirty="0" smtClean="0"/>
              <a:t> subgroups for postpartum IUD insertion.</a:t>
            </a:r>
          </a:p>
          <a:p>
            <a:pPr marL="171450" indent="-171450">
              <a:buFont typeface="Arial" pitchFamily="34" charset="0"/>
              <a:buChar char="•"/>
            </a:pPr>
            <a:r>
              <a:rPr lang="en-US" baseline="0" dirty="0" smtClean="0"/>
              <a:t>Rather than recommendation based on days after delivery, recommendations are based on whether the IUD is placed within 10 minutes after placental delivery or from 10 minutes up until 4 weeks after placental delivery or at 4weeks or more from delivery.  All of these time frames are a category 1 or 2 so are safe or generally safe to use among women of any age.</a:t>
            </a:r>
          </a:p>
          <a:p>
            <a:pPr marL="171450" indent="-171450">
              <a:buFont typeface="Arial" pitchFamily="34" charset="0"/>
              <a:buChar char="•"/>
            </a:pPr>
            <a:r>
              <a:rPr lang="en-US" baseline="0" dirty="0" smtClean="0"/>
              <a:t>Puerperal sepsis is a category 4 meaning do not use.</a:t>
            </a:r>
            <a:endParaRPr lang="en-US" dirty="0"/>
          </a:p>
        </p:txBody>
      </p:sp>
      <p:sp>
        <p:nvSpPr>
          <p:cNvPr id="4" name="Slide Number Placeholder 3"/>
          <p:cNvSpPr>
            <a:spLocks noGrp="1"/>
          </p:cNvSpPr>
          <p:nvPr>
            <p:ph type="sldNum" sz="quarter" idx="10"/>
          </p:nvPr>
        </p:nvSpPr>
        <p:spPr/>
        <p:txBody>
          <a:bodyPr/>
          <a:lstStyle/>
          <a:p>
            <a:fld id="{066992D8-0E2C-4475-9B31-31580799BC0F}" type="slidenum">
              <a:rPr lang="en-US" smtClean="0"/>
              <a:pPr/>
              <a:t>69</a:t>
            </a:fld>
            <a:endParaRPr lang="en-US" dirty="0"/>
          </a:p>
        </p:txBody>
      </p:sp>
    </p:spTree>
    <p:extLst>
      <p:ext uri="{BB962C8B-B14F-4D97-AF65-F5344CB8AC3E}">
        <p14:creationId xmlns:p14="http://schemas.microsoft.com/office/powerpoint/2010/main" val="40299150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Given</a:t>
            </a:r>
            <a:r>
              <a:rPr lang="en-US" baseline="0" dirty="0" smtClean="0"/>
              <a:t> the US MEC recommendations, she can safely use either IUD or a progestin-only method immediately postpartum.</a:t>
            </a:r>
          </a:p>
          <a:p>
            <a:pPr marL="171450" indent="-171450">
              <a:buFont typeface="Arial" pitchFamily="34" charset="0"/>
              <a:buChar char="•"/>
            </a:pPr>
            <a:r>
              <a:rPr lang="en-US" baseline="0" dirty="0" smtClean="0"/>
              <a:t>Depending on other VTE risk factors, she may also use combined hormonal methods at 21 days or 42 days postpartum.</a:t>
            </a:r>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70</a:t>
            </a:fld>
            <a:endParaRPr lang="en-US"/>
          </a:p>
        </p:txBody>
      </p:sp>
    </p:spTree>
    <p:extLst>
      <p:ext uri="{BB962C8B-B14F-4D97-AF65-F5344CB8AC3E}">
        <p14:creationId xmlns:p14="http://schemas.microsoft.com/office/powerpoint/2010/main" val="3876347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According to the US MEC, she can safely start any of the methods above for contraceptive use</a:t>
            </a:r>
          </a:p>
          <a:p>
            <a:pPr marL="171450" indent="-171450">
              <a:buFont typeface="Arial" pitchFamily="34" charset="0"/>
              <a:buChar char="•"/>
            </a:pPr>
            <a:r>
              <a:rPr lang="en-US" dirty="0" smtClean="0"/>
              <a:t>However, all</a:t>
            </a:r>
            <a:r>
              <a:rPr lang="en-US" baseline="0" dirty="0" smtClean="0"/>
              <a:t> methods other than the Copper IUD have been shown to be beneficial to women who have heavy cycles and dysmenorrhea</a:t>
            </a:r>
          </a:p>
          <a:p>
            <a:pPr marL="171450" indent="-171450">
              <a:buFont typeface="Arial" pitchFamily="34" charset="0"/>
              <a:buChar char="•"/>
            </a:pPr>
            <a:endParaRPr lang="en-US" baseline="0" dirty="0" smtClean="0"/>
          </a:p>
          <a:p>
            <a:pPr marL="171450" indent="-171450">
              <a:buFont typeface="Arial" pitchFamily="34" charset="0"/>
              <a:buChar char="•"/>
            </a:pPr>
            <a:r>
              <a:rPr lang="en-US" b="1" baseline="0" dirty="0" smtClean="0"/>
              <a:t>NAOMI EDIT: I see the value of this scenario but I am a little unsure about including it because it gets more into therapeutic use rather than safety</a:t>
            </a:r>
            <a:endParaRPr lang="en-US" b="1"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72</a:t>
            </a:fld>
            <a:endParaRPr lang="en-US"/>
          </a:p>
        </p:txBody>
      </p:sp>
    </p:spTree>
    <p:extLst>
      <p:ext uri="{BB962C8B-B14F-4D97-AF65-F5344CB8AC3E}">
        <p14:creationId xmlns:p14="http://schemas.microsoft.com/office/powerpoint/2010/main" val="91165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next section, the objectives are:</a:t>
            </a:r>
            <a:br>
              <a:rPr lang="en-US" dirty="0" smtClean="0"/>
            </a:br>
            <a:r>
              <a:rPr lang="en-US" dirty="0" smtClean="0"/>
              <a:t>1.</a:t>
            </a:r>
            <a:r>
              <a:rPr lang="en-US" baseline="0" dirty="0" smtClean="0"/>
              <a:t>  Become familiar with the US SPR categories</a:t>
            </a:r>
          </a:p>
          <a:p>
            <a:pPr marL="228600" indent="-228600">
              <a:buAutoNum type="arabicPeriod" startAt="2"/>
            </a:pPr>
            <a:r>
              <a:rPr lang="en-US" baseline="0" dirty="0" smtClean="0"/>
              <a:t>Focus on recommendations for use of LARC in teen population to be comfortable supplying teens with highly effective methods</a:t>
            </a:r>
          </a:p>
          <a:p>
            <a:pPr marL="228600" indent="-228600">
              <a:buAutoNum type="arabicPeriod" startAt="2"/>
            </a:pPr>
            <a:r>
              <a:rPr lang="en-US" baseline="0" dirty="0" smtClean="0"/>
              <a:t>Introduce the US Selected Practice Recommendations and understand how it can help with contraception provision</a:t>
            </a:r>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73</a:t>
            </a:fld>
            <a:endParaRPr lang="en-US"/>
          </a:p>
        </p:txBody>
      </p:sp>
    </p:spTree>
    <p:extLst>
      <p:ext uri="{BB962C8B-B14F-4D97-AF65-F5344CB8AC3E}">
        <p14:creationId xmlns:p14="http://schemas.microsoft.com/office/powerpoint/2010/main" val="59534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t>7</a:t>
            </a:fld>
            <a:endParaRPr lang="en-US"/>
          </a:p>
        </p:txBody>
      </p:sp>
    </p:spTree>
    <p:extLst>
      <p:ext uri="{BB962C8B-B14F-4D97-AF65-F5344CB8AC3E}">
        <p14:creationId xmlns:p14="http://schemas.microsoft.com/office/powerpoint/2010/main" val="11175583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Image Placeholder 1"/>
          <p:cNvSpPr>
            <a:spLocks noGrp="1" noRot="1" noChangeAspect="1"/>
          </p:cNvSpPr>
          <p:nvPr>
            <p:ph type="sldImg"/>
          </p:nvPr>
        </p:nvSpPr>
        <p:spPr>
          <a:xfrm>
            <a:off x="1179513" y="696913"/>
            <a:ext cx="4651375" cy="3487737"/>
          </a:xfrm>
          <a:solidFill>
            <a:srgbClr val="FFFFFF"/>
          </a:solidFill>
          <a:ln/>
        </p:spPr>
      </p:sp>
      <p:sp>
        <p:nvSpPr>
          <p:cNvPr id="513026" name="Notes Placeholder 2"/>
          <p:cNvSpPr>
            <a:spLocks noGrp="1"/>
          </p:cNvSpPr>
          <p:nvPr>
            <p:ph type="body" idx="1"/>
          </p:nvPr>
        </p:nvSpPr>
        <p:spPr>
          <a:xfrm>
            <a:off x="701850" y="4416426"/>
            <a:ext cx="5606703" cy="4183063"/>
          </a:xfrm>
          <a:solidFill>
            <a:srgbClr val="FFFFFF"/>
          </a:solidFill>
          <a:ln>
            <a:solidFill>
              <a:srgbClr val="000000"/>
            </a:solidFill>
          </a:ln>
        </p:spPr>
        <p:txBody>
          <a:bodyPr lIns="91788" tIns="45894" rIns="91788" bIns="45894"/>
          <a:lstStyle/>
          <a:p>
            <a:pPr marL="171450" indent="-171450">
              <a:buFont typeface="Arial" pitchFamily="34" charset="0"/>
              <a:buChar char="•"/>
            </a:pPr>
            <a:r>
              <a:rPr lang="en-US" sz="1000" dirty="0" smtClean="0"/>
              <a:t>In June 2013, The</a:t>
            </a:r>
            <a:r>
              <a:rPr lang="en-US" sz="1000" baseline="0" dirty="0" smtClean="0"/>
              <a:t> US Selected Practice Recommendations, 2013 was published in a Morbidity and Mortality Weekly Report by CDC.</a:t>
            </a:r>
          </a:p>
        </p:txBody>
      </p:sp>
      <p:sp>
        <p:nvSpPr>
          <p:cNvPr id="513027" name="Slide Number Placeholder 3"/>
          <p:cNvSpPr txBox="1">
            <a:spLocks noGrp="1"/>
          </p:cNvSpPr>
          <p:nvPr/>
        </p:nvSpPr>
        <p:spPr bwMode="auto">
          <a:xfrm>
            <a:off x="3971752" y="8829675"/>
            <a:ext cx="3037031" cy="465138"/>
          </a:xfrm>
          <a:prstGeom prst="rect">
            <a:avLst/>
          </a:prstGeom>
          <a:noFill/>
          <a:ln w="9525">
            <a:noFill/>
            <a:miter lim="800000"/>
            <a:headEnd/>
            <a:tailEnd/>
          </a:ln>
        </p:spPr>
        <p:txBody>
          <a:bodyPr lIns="91788" tIns="45894" rIns="91788" bIns="45894" anchor="b"/>
          <a:lstStyle/>
          <a:p>
            <a:pPr algn="r"/>
            <a:fld id="{B7F8A455-7519-4E9D-B965-1DC0664DB0D4}" type="slidenum">
              <a:rPr lang="en-US" sz="1200">
                <a:latin typeface="Calibri" pitchFamily="34" charset="0"/>
              </a:rPr>
              <a:pPr algn="r"/>
              <a:t>74</a:t>
            </a:fld>
            <a:endParaRPr lang="en-US" sz="1200">
              <a:latin typeface="Calibri" pitchFamily="34" charset="0"/>
            </a:endParaRPr>
          </a:p>
        </p:txBody>
      </p:sp>
    </p:spTree>
    <p:extLst>
      <p:ext uri="{BB962C8B-B14F-4D97-AF65-F5344CB8AC3E}">
        <p14:creationId xmlns:p14="http://schemas.microsoft.com/office/powerpoint/2010/main" val="2311737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a:t>
            </a:r>
            <a:r>
              <a:rPr lang="en-US" baseline="0" dirty="0" smtClean="0"/>
              <a:t> US SPR is a companion document to the US MEC and like the US MEC was adapted from the World Health Organization.</a:t>
            </a:r>
          </a:p>
          <a:p>
            <a:pPr marL="171450" indent="-171450">
              <a:buFont typeface="Arial" pitchFamily="34" charset="0"/>
              <a:buChar char="•"/>
            </a:pPr>
            <a:r>
              <a:rPr lang="en-US" baseline="0" dirty="0" smtClean="0"/>
              <a:t>The intention of the US SPR is to provide evidence-based recommendations for common, yet controversial contraceptive management questions, such as issues listed here.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75</a:t>
            </a:fld>
            <a:endParaRPr lang="en-US" dirty="0"/>
          </a:p>
        </p:txBody>
      </p:sp>
    </p:spTree>
    <p:extLst>
      <p:ext uri="{BB962C8B-B14F-4D97-AF65-F5344CB8AC3E}">
        <p14:creationId xmlns:p14="http://schemas.microsoft.com/office/powerpoint/2010/main" val="19600117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US SPR is intended</a:t>
            </a:r>
            <a:r>
              <a:rPr lang="en-US" baseline="0" dirty="0" smtClean="0"/>
              <a:t> for use by health-care providers in counseling patients about method use as well as management of certain problems with use.</a:t>
            </a:r>
          </a:p>
          <a:p>
            <a:pPr marL="171450" indent="-171450">
              <a:buFont typeface="Arial" pitchFamily="34" charset="0"/>
              <a:buChar char="•"/>
            </a:pPr>
            <a:r>
              <a:rPr lang="en-US" baseline="0" dirty="0" smtClean="0"/>
              <a:t>The US SPR is not a comprehensive textbook, does not answer who can safely use methods like the US MEC, does not provide rigid guidelines to follow and does not address guidance for well-woman care.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recommendations in the US SPR apply to women of all ages, including adolescents.  Adolescents in particular may face certain barriers to initiating and using contraception effectively, including challenges in accessing supplies and difficulties with adherence.  The goal of the US SPR is to reduce these barriers by providing guidance for how all women, including adolescents, can initiate methods easily and continue use effectively.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76</a:t>
            </a:fld>
            <a:endParaRPr lang="en-US" dirty="0"/>
          </a:p>
        </p:txBody>
      </p:sp>
    </p:spTree>
    <p:extLst>
      <p:ext uri="{BB962C8B-B14F-4D97-AF65-F5344CB8AC3E}">
        <p14:creationId xmlns:p14="http://schemas.microsoft.com/office/powerpoint/2010/main" val="16105410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Slide Image Placeholder 1"/>
          <p:cNvSpPr>
            <a:spLocks noGrp="1" noRot="1" noChangeAspect="1"/>
          </p:cNvSpPr>
          <p:nvPr>
            <p:ph type="sldImg"/>
          </p:nvPr>
        </p:nvSpPr>
        <p:spPr>
          <a:xfrm>
            <a:off x="1179513" y="696913"/>
            <a:ext cx="4651375" cy="3487737"/>
          </a:xfrm>
          <a:solidFill>
            <a:srgbClr val="FFFFFF"/>
          </a:solidFill>
          <a:ln/>
        </p:spPr>
      </p:sp>
      <p:sp>
        <p:nvSpPr>
          <p:cNvPr id="513026" name="Notes Placeholder 2"/>
          <p:cNvSpPr>
            <a:spLocks noGrp="1"/>
          </p:cNvSpPr>
          <p:nvPr>
            <p:ph type="body" idx="1"/>
          </p:nvPr>
        </p:nvSpPr>
        <p:spPr>
          <a:xfrm>
            <a:off x="701850" y="4416426"/>
            <a:ext cx="5606703" cy="4183063"/>
          </a:xfrm>
          <a:solidFill>
            <a:srgbClr val="FFFFFF"/>
          </a:solidFill>
          <a:ln>
            <a:solidFill>
              <a:srgbClr val="000000"/>
            </a:solidFill>
          </a:ln>
        </p:spPr>
        <p:txBody>
          <a:bodyPr lIns="91788" tIns="45894" rIns="91788" bIns="45894"/>
          <a:lstStyle/>
          <a:p>
            <a:pPr marL="171450" indent="-171450" eaLnBrk="1" hangingPunct="1">
              <a:buFont typeface="Arial" pitchFamily="34" charset="0"/>
              <a:buChar char="•"/>
            </a:pPr>
            <a:r>
              <a:rPr lang="en-US" sz="1000" baseline="0" dirty="0" smtClean="0"/>
              <a:t>The US SPR can be found and used in several ways.</a:t>
            </a:r>
          </a:p>
          <a:p>
            <a:pPr marL="171450" indent="-171450" eaLnBrk="1" hangingPunct="1">
              <a:buFont typeface="Arial" pitchFamily="34" charset="0"/>
              <a:buChar char="•"/>
            </a:pPr>
            <a:r>
              <a:rPr lang="en-US" sz="1000" baseline="0" dirty="0" smtClean="0"/>
              <a:t>The original MMWR document can be found online by searching CDC contraception </a:t>
            </a:r>
          </a:p>
          <a:p>
            <a:pPr marL="171450" indent="-171450" eaLnBrk="1" hangingPunct="1">
              <a:buFont typeface="Arial" pitchFamily="34" charset="0"/>
              <a:buChar char="•"/>
            </a:pPr>
            <a:r>
              <a:rPr lang="en-US" sz="1000" baseline="0" dirty="0" smtClean="0"/>
              <a:t>There is also a US SPR website which is listed at the end of this presentation</a:t>
            </a:r>
            <a:endParaRPr lang="en-US" dirty="0" smtClean="0"/>
          </a:p>
          <a:p>
            <a:pPr marL="171450" indent="-171450" eaLnBrk="1" hangingPunct="1">
              <a:buFont typeface="Arial" pitchFamily="34" charset="0"/>
              <a:buChar char="•"/>
            </a:pPr>
            <a:endParaRPr lang="en-US" sz="1000" dirty="0" smtClean="0"/>
          </a:p>
        </p:txBody>
      </p:sp>
      <p:sp>
        <p:nvSpPr>
          <p:cNvPr id="513027" name="Slide Number Placeholder 3"/>
          <p:cNvSpPr txBox="1">
            <a:spLocks noGrp="1"/>
          </p:cNvSpPr>
          <p:nvPr/>
        </p:nvSpPr>
        <p:spPr bwMode="auto">
          <a:xfrm>
            <a:off x="3971752" y="8829675"/>
            <a:ext cx="3037031" cy="465138"/>
          </a:xfrm>
          <a:prstGeom prst="rect">
            <a:avLst/>
          </a:prstGeom>
          <a:noFill/>
          <a:ln w="9525">
            <a:noFill/>
            <a:miter lim="800000"/>
            <a:headEnd/>
            <a:tailEnd/>
          </a:ln>
        </p:spPr>
        <p:txBody>
          <a:bodyPr lIns="91788" tIns="45894" rIns="91788" bIns="45894" anchor="b"/>
          <a:lstStyle/>
          <a:p>
            <a:pPr algn="r"/>
            <a:fld id="{B7F8A455-7519-4E9D-B965-1DC0664DB0D4}" type="slidenum">
              <a:rPr lang="en-US" sz="1200">
                <a:latin typeface="Calibri" pitchFamily="34" charset="0"/>
              </a:rPr>
              <a:pPr algn="r"/>
              <a:t>78</a:t>
            </a:fld>
            <a:endParaRPr lang="en-US" sz="1200">
              <a:latin typeface="Calibri" pitchFamily="34" charset="0"/>
            </a:endParaRPr>
          </a:p>
        </p:txBody>
      </p:sp>
    </p:spTree>
    <p:extLst>
      <p:ext uri="{BB962C8B-B14F-4D97-AF65-F5344CB8AC3E}">
        <p14:creationId xmlns:p14="http://schemas.microsoft.com/office/powerpoint/2010/main" val="28231410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79</a:t>
            </a:fld>
            <a:endParaRPr lang="en-US"/>
          </a:p>
        </p:txBody>
      </p:sp>
    </p:spTree>
    <p:extLst>
      <p:ext uri="{BB962C8B-B14F-4D97-AF65-F5344CB8AC3E}">
        <p14:creationId xmlns:p14="http://schemas.microsoft.com/office/powerpoint/2010/main" val="28417675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are several barriers</a:t>
            </a:r>
            <a:r>
              <a:rPr lang="en-US" baseline="0" dirty="0" smtClean="0"/>
              <a:t> to initiating contraception which increases the time a woman is at risk for unintended pregnancy.</a:t>
            </a:r>
          </a:p>
          <a:p>
            <a:pPr marL="171450" indent="-171450">
              <a:buFont typeface="Arial" pitchFamily="34" charset="0"/>
              <a:buChar char="•"/>
            </a:pPr>
            <a:r>
              <a:rPr lang="en-US" baseline="0" dirty="0" smtClean="0"/>
              <a:t>Some examples of these barriers are waiting for next menses to start the method or coming back for another visit or the need to fill a prescription.</a:t>
            </a:r>
          </a:p>
          <a:p>
            <a:pPr marL="171450" indent="-171450">
              <a:buFont typeface="Arial" pitchFamily="34" charset="0"/>
              <a:buChar char="•"/>
            </a:pPr>
            <a:r>
              <a:rPr lang="en-US" baseline="0" dirty="0" smtClean="0"/>
              <a:t>Quick start is the start of a contraceptive method when a woman requests it.</a:t>
            </a:r>
          </a:p>
          <a:p>
            <a:pPr marL="171450" indent="-171450">
              <a:buFont typeface="Arial" pitchFamily="34" charset="0"/>
              <a:buChar char="•"/>
            </a:pPr>
            <a:r>
              <a:rPr lang="en-US" baseline="0" dirty="0" smtClean="0"/>
              <a:t>This may reduce the time a woman is at risk for pregnancy and may reduce barriers to starting a method.</a:t>
            </a:r>
            <a:endParaRPr lang="en-US" dirty="0" smtClean="0"/>
          </a:p>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81</a:t>
            </a:fld>
            <a:endParaRPr lang="en-US" dirty="0"/>
          </a:p>
        </p:txBody>
      </p:sp>
    </p:spTree>
    <p:extLst>
      <p:ext uri="{BB962C8B-B14F-4D97-AF65-F5344CB8AC3E}">
        <p14:creationId xmlns:p14="http://schemas.microsoft.com/office/powerpoint/2010/main" val="33203651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 US SPR provides guidance both within the document and summarized in a user-friendly chart to guide providers on when to start a method and how to counsel patients on backup needs for all methods.</a:t>
            </a:r>
          </a:p>
          <a:p>
            <a:pPr marL="171450" indent="-171450">
              <a:buFont typeface="Arial" pitchFamily="34" charset="0"/>
              <a:buChar char="•"/>
            </a:pPr>
            <a:r>
              <a:rPr lang="en-US" baseline="0" dirty="0" smtClean="0"/>
              <a:t>Any of the methods can be started at any time if a provider is reasonably certain that a woman is not pregnant.</a:t>
            </a:r>
          </a:p>
          <a:p>
            <a:pPr marL="171450" indent="-171450">
              <a:buFont typeface="Arial" pitchFamily="34" charset="0"/>
              <a:buChar char="•"/>
            </a:pPr>
            <a:r>
              <a:rPr lang="en-US" baseline="0" dirty="0" smtClean="0"/>
              <a:t>For the implant, if it has been more than 5 days since last cycle, she will need to use a back-up method or abstain from sexual intercourse for 7 days.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2E7A18-36AF-4CD5-9F81-091C17D788F0}" type="slidenum">
              <a:rPr lang="en-US" smtClean="0"/>
              <a:pPr>
                <a:defRPr/>
              </a:pPr>
              <a:t>82</a:t>
            </a:fld>
            <a:endParaRPr lang="en-US" dirty="0"/>
          </a:p>
        </p:txBody>
      </p:sp>
    </p:spTree>
    <p:extLst>
      <p:ext uri="{BB962C8B-B14F-4D97-AF65-F5344CB8AC3E}">
        <p14:creationId xmlns:p14="http://schemas.microsoft.com/office/powerpoint/2010/main" val="35231972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For women</a:t>
            </a:r>
            <a:r>
              <a:rPr lang="en-US" baseline="0" dirty="0" smtClean="0"/>
              <a:t> in other situations that may not have a last menstrual cycle to refer to, guidance on how to initiate methods is also provided.</a:t>
            </a:r>
          </a:p>
          <a:p>
            <a:pPr marL="171450" indent="-171450">
              <a:buFont typeface="Arial" pitchFamily="34" charset="0"/>
              <a:buChar char="•"/>
            </a:pPr>
            <a:r>
              <a:rPr lang="en-US" baseline="0" dirty="0" smtClean="0"/>
              <a:t>These situations include for women who are </a:t>
            </a:r>
            <a:r>
              <a:rPr lang="en-US" baseline="0" dirty="0" err="1" smtClean="0"/>
              <a:t>amenorrheic</a:t>
            </a:r>
            <a:r>
              <a:rPr lang="en-US" baseline="0" dirty="0" smtClean="0"/>
              <a:t>, postpartum, </a:t>
            </a:r>
            <a:r>
              <a:rPr lang="en-US" baseline="0" dirty="0" err="1" smtClean="0"/>
              <a:t>postabortion</a:t>
            </a:r>
            <a:r>
              <a:rPr lang="en-US" baseline="0" dirty="0" smtClean="0"/>
              <a:t> or are switching from another method.</a:t>
            </a:r>
          </a:p>
          <a:p>
            <a:pPr marL="171450" indent="-171450">
              <a:buFont typeface="Arial" pitchFamily="34" charset="0"/>
              <a:buChar char="•"/>
            </a:pPr>
            <a:r>
              <a:rPr lang="en-US" baseline="0" dirty="0" smtClean="0"/>
              <a:t>These recommendations can be found under each contraceptive method in the When to Start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83</a:t>
            </a:fld>
            <a:endParaRPr lang="en-US"/>
          </a:p>
        </p:txBody>
      </p:sp>
    </p:spTree>
    <p:extLst>
      <p:ext uri="{BB962C8B-B14F-4D97-AF65-F5344CB8AC3E}">
        <p14:creationId xmlns:p14="http://schemas.microsoft.com/office/powerpoint/2010/main" val="16536542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 answer this question, the recommendation for</a:t>
            </a:r>
            <a:r>
              <a:rPr lang="en-US" baseline="0" dirty="0" smtClean="0"/>
              <a:t> pills and for all methods is a woman can start a method anytime, if a provider can be reasonably certain she is not pregnant</a:t>
            </a:r>
          </a:p>
          <a:p>
            <a:pPr marL="171450" indent="-171450">
              <a:buFont typeface="Arial" pitchFamily="34" charset="0"/>
              <a:buChar char="•"/>
            </a:pPr>
            <a:r>
              <a:rPr lang="en-US" baseline="0" dirty="0" smtClean="0"/>
              <a:t>If it has been more than 5 days since menstrual bleeding started, she will need to abstain from sex or use additional contraception for the next 7 days after starting her combined pills</a:t>
            </a:r>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84</a:t>
            </a:fld>
            <a:endParaRPr lang="en-US"/>
          </a:p>
        </p:txBody>
      </p:sp>
    </p:spTree>
    <p:extLst>
      <p:ext uri="{BB962C8B-B14F-4D97-AF65-F5344CB8AC3E}">
        <p14:creationId xmlns:p14="http://schemas.microsoft.com/office/powerpoint/2010/main" val="8662290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85</a:t>
            </a:fld>
            <a:endParaRPr lang="en-US"/>
          </a:p>
        </p:txBody>
      </p:sp>
    </p:spTree>
    <p:extLst>
      <p:ext uri="{BB962C8B-B14F-4D97-AF65-F5344CB8AC3E}">
        <p14:creationId xmlns:p14="http://schemas.microsoft.com/office/powerpoint/2010/main" val="167242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CE6F32B-E945-4776-81FB-672D9D51548C}" type="slidenum">
              <a:rPr lang="en-US" smtClean="0">
                <a:ea typeface="ＭＳ Ｐゴシック"/>
                <a:cs typeface="ＭＳ Ｐゴシック"/>
              </a:rPr>
              <a:pPr/>
              <a:t>8</a:t>
            </a:fld>
            <a:endParaRPr lang="en-US" smtClean="0">
              <a:ea typeface="ＭＳ Ｐゴシック"/>
              <a:cs typeface="ＭＳ Ｐゴシック"/>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a:buFontTx/>
              <a:buChar char="•"/>
            </a:pPr>
            <a:r>
              <a:rPr lang="en-US" dirty="0" smtClean="0">
                <a:ea typeface="ＭＳ Ｐゴシック"/>
                <a:cs typeface="ＭＳ Ｐゴシック"/>
              </a:rPr>
              <a:t>This graph shows birth rates for females</a:t>
            </a:r>
            <a:r>
              <a:rPr lang="en-US" baseline="0" dirty="0" smtClean="0">
                <a:ea typeface="ＭＳ Ｐゴシック"/>
                <a:cs typeface="ＭＳ Ｐゴシック"/>
              </a:rPr>
              <a:t> </a:t>
            </a:r>
            <a:r>
              <a:rPr lang="en-US" dirty="0" smtClean="0">
                <a:ea typeface="ＭＳ Ｐゴシック"/>
                <a:cs typeface="ＭＳ Ｐゴシック"/>
              </a:rPr>
              <a:t>15-17, 15-19 and 18-19 years old from 1940</a:t>
            </a:r>
            <a:r>
              <a:rPr lang="en-US" baseline="0" dirty="0" smtClean="0">
                <a:ea typeface="ＭＳ Ｐゴシック"/>
                <a:cs typeface="ＭＳ Ｐゴシック"/>
              </a:rPr>
              <a:t> through 2010 according to 2011 Preliminary Birth Data from the National Center for Health Statistics.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ea typeface="ＭＳ Ｐゴシック"/>
                <a:cs typeface="ＭＳ Ｐゴシック"/>
              </a:rPr>
              <a:t>The birth rate dropped 2% in 2008 (prelim), after increases seen in 2006 and 2007.</a:t>
            </a:r>
            <a:endParaRPr lang="en-US" baseline="0" dirty="0" smtClean="0">
              <a:ea typeface="ＭＳ Ｐゴシック"/>
              <a:cs typeface="ＭＳ Ｐゴシック"/>
            </a:endParaRPr>
          </a:p>
          <a:p>
            <a:pPr>
              <a:buFontTx/>
              <a:buChar char="•"/>
            </a:pPr>
            <a:r>
              <a:rPr lang="en-US" baseline="0" dirty="0" smtClean="0">
                <a:ea typeface="ＭＳ Ｐゴシック"/>
                <a:cs typeface="ＭＳ Ｐゴシック"/>
              </a:rPr>
              <a:t>Overall, from 1991 to 1010 the teen birth rate has decreased 45% and is at a historic low.</a:t>
            </a:r>
          </a:p>
          <a:p>
            <a:pPr>
              <a:buFontTx/>
              <a:buChar char="•"/>
            </a:pPr>
            <a:endParaRPr lang="en-US" baseline="0" dirty="0" smtClean="0">
              <a:ea typeface="ＭＳ Ｐゴシック"/>
              <a:cs typeface="ＭＳ Ｐゴシック"/>
            </a:endParaRPr>
          </a:p>
          <a:p>
            <a:pPr eaLnBrk="1" hangingPunct="1"/>
            <a:endParaRPr lang="en-US" dirty="0" smtClean="0">
              <a:ea typeface="ＭＳ Ｐゴシック"/>
              <a:cs typeface="ＭＳ Ｐゴシック"/>
            </a:endParaRPr>
          </a:p>
          <a:p>
            <a:pPr eaLnBrk="1" hangingPunct="1">
              <a:buFontTx/>
              <a:buNone/>
            </a:pPr>
            <a:endParaRPr lang="en-US" dirty="0" smtClean="0">
              <a:ea typeface="ＭＳ Ｐゴシック"/>
              <a:cs typeface="ＭＳ Ｐゴシック"/>
            </a:endParaRPr>
          </a:p>
          <a:p>
            <a:pPr eaLnBrk="1" hangingPunct="1">
              <a:buFontTx/>
              <a:buNone/>
            </a:pPr>
            <a:endParaRPr lang="en-US" dirty="0" smtClean="0">
              <a:ea typeface="ＭＳ Ｐゴシック"/>
              <a:cs typeface="ＭＳ Ｐゴシック"/>
            </a:endParaRPr>
          </a:p>
        </p:txBody>
      </p:sp>
    </p:spTree>
    <p:extLst>
      <p:ext uri="{BB962C8B-B14F-4D97-AF65-F5344CB8AC3E}">
        <p14:creationId xmlns:p14="http://schemas.microsoft.com/office/powerpoint/2010/main" val="26807505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Some providers may question whether</a:t>
            </a:r>
            <a:r>
              <a:rPr lang="en-US" baseline="0" dirty="0" smtClean="0"/>
              <a:t> or not they should do a pregnancy test to rule out pregnancy and may also question if a pregnancy test is enough.  </a:t>
            </a:r>
          </a:p>
          <a:p>
            <a:pPr marL="171450" indent="-171450">
              <a:buFont typeface="Arial" pitchFamily="34" charset="0"/>
              <a:buChar char="•"/>
            </a:pPr>
            <a:r>
              <a:rPr lang="en-US" baseline="0" dirty="0" smtClean="0"/>
              <a:t>The evidence shows that pregnancy testing does have limitations.</a:t>
            </a:r>
          </a:p>
          <a:p>
            <a:pPr marL="171450" indent="-171450">
              <a:buFont typeface="Arial" pitchFamily="34" charset="0"/>
              <a:buChar char="•"/>
            </a:pPr>
            <a:r>
              <a:rPr lang="en-US" baseline="0" dirty="0" smtClean="0"/>
              <a:t>Pregnancy detection rates vary depending on the sensitivity of the test and the timing of testing with respect to missed menses, last intercourse or last pregnancy.</a:t>
            </a:r>
          </a:p>
          <a:p>
            <a:pPr marL="171450" indent="-171450">
              <a:buFont typeface="Arial" pitchFamily="34" charset="0"/>
              <a:buChar char="•"/>
            </a:pPr>
            <a:r>
              <a:rPr lang="en-US" baseline="0" dirty="0" smtClean="0"/>
              <a:t>False negatives may occur with recent intercourse while false positives may occur after recent pregnancy.</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86</a:t>
            </a:fld>
            <a:endParaRPr lang="en-US"/>
          </a:p>
        </p:txBody>
      </p:sp>
    </p:spTree>
    <p:extLst>
      <p:ext uri="{BB962C8B-B14F-4D97-AF65-F5344CB8AC3E}">
        <p14:creationId xmlns:p14="http://schemas.microsoft.com/office/powerpoint/2010/main" val="8764986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US SPR provides highly accurate</a:t>
            </a:r>
            <a:r>
              <a:rPr lang="en-US" baseline="0" dirty="0" smtClean="0"/>
              <a:t> criteria that a provider can review with a patient </a:t>
            </a:r>
          </a:p>
          <a:p>
            <a:pPr marL="171450" indent="-171450">
              <a:buFont typeface="Arial" pitchFamily="34" charset="0"/>
              <a:buChar char="•"/>
            </a:pPr>
            <a:r>
              <a:rPr lang="en-US" baseline="0" dirty="0" smtClean="0"/>
              <a:t>If a woman has no signs or symptoms of pregnancy and meets any one of the criteria, a provider can be reasonably certain that she is not pregnant</a:t>
            </a:r>
          </a:p>
          <a:p>
            <a:pPr marL="171450" indent="-171450">
              <a:buFont typeface="Arial" pitchFamily="34" charset="0"/>
              <a:buChar char="•"/>
            </a:pPr>
            <a:r>
              <a:rPr lang="en-US" baseline="0" dirty="0" smtClean="0"/>
              <a:t>Criteria include… (READ LIST)</a:t>
            </a:r>
          </a:p>
          <a:p>
            <a:pPr marL="171450" indent="-171450">
              <a:buFont typeface="Arial" pitchFamily="34" charset="0"/>
              <a:buChar char="•"/>
            </a:pPr>
            <a:endParaRPr lang="en-US" baseline="0" dirty="0" smtClean="0"/>
          </a:p>
          <a:p>
            <a:pPr marL="171450" indent="-171450">
              <a:buFont typeface="Arial" pitchFamily="34" charset="0"/>
              <a:buChar char="•"/>
            </a:pPr>
            <a:r>
              <a:rPr lang="en-US" b="1" baseline="0" dirty="0" smtClean="0"/>
              <a:t>NAOMI EDIT: Don’t need notes section</a:t>
            </a:r>
            <a:endParaRPr lang="en-US" b="1" dirty="0"/>
          </a:p>
        </p:txBody>
      </p:sp>
      <p:sp>
        <p:nvSpPr>
          <p:cNvPr id="4" name="Slide Number Placeholder 3"/>
          <p:cNvSpPr>
            <a:spLocks noGrp="1"/>
          </p:cNvSpPr>
          <p:nvPr>
            <p:ph type="sldNum" sz="quarter" idx="10"/>
          </p:nvPr>
        </p:nvSpPr>
        <p:spPr/>
        <p:txBody>
          <a:bodyPr/>
          <a:lstStyle/>
          <a:p>
            <a:fld id="{186ECE1E-AF7B-493F-818C-23C9FFA919D5}" type="slidenum">
              <a:rPr lang="en-US" smtClean="0"/>
              <a:t>87</a:t>
            </a:fld>
            <a:endParaRPr lang="en-US" dirty="0"/>
          </a:p>
        </p:txBody>
      </p:sp>
    </p:spTree>
    <p:extLst>
      <p:ext uri="{BB962C8B-B14F-4D97-AF65-F5344CB8AC3E}">
        <p14:creationId xmlns:p14="http://schemas.microsoft.com/office/powerpoint/2010/main" val="10773600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Several studies have</a:t>
            </a:r>
            <a:r>
              <a:rPr lang="en-US" baseline="0" dirty="0" smtClean="0"/>
              <a:t> been conducted comparing the negative predictive value of this criteria with a pregnancy test.  </a:t>
            </a:r>
          </a:p>
          <a:p>
            <a:pPr marL="171450" indent="-171450">
              <a:buFont typeface="Arial" pitchFamily="34" charset="0"/>
              <a:buChar char="•"/>
            </a:pPr>
            <a:r>
              <a:rPr lang="en-US" baseline="0" dirty="0" smtClean="0"/>
              <a:t>These studies all showed a negative predictive value of 99% or 100%. </a:t>
            </a:r>
          </a:p>
          <a:p>
            <a:pPr marL="171450" indent="-171450">
              <a:buFont typeface="Arial" pitchFamily="34" charset="0"/>
              <a:buChar char="•"/>
            </a:pPr>
            <a:r>
              <a:rPr lang="en-US" baseline="0" dirty="0" smtClean="0"/>
              <a:t>This means of the 100 who had a negative result according to the pregnancy checklist, 99 to 100 of them were not pregnant according to a pregnancy test.</a:t>
            </a:r>
          </a:p>
          <a:p>
            <a:pPr marL="171450" indent="-171450">
              <a:buFont typeface="Arial" pitchFamily="34" charset="0"/>
              <a:buChar char="•"/>
            </a:pPr>
            <a:r>
              <a:rPr lang="en-US" baseline="0" dirty="0" smtClean="0"/>
              <a:t>This indicates that this pregnancy checklist criteria can be used to accurately </a:t>
            </a:r>
            <a:r>
              <a:rPr lang="en-US" dirty="0" smtClean="0"/>
              <a:t>rule out pregnancy</a:t>
            </a:r>
            <a:r>
              <a:rPr lang="en-US" baseline="0" dirty="0" smtClean="0"/>
              <a:t> </a:t>
            </a:r>
            <a:r>
              <a:rPr lang="en-US" dirty="0" smtClean="0"/>
              <a:t>and safely</a:t>
            </a:r>
            <a:r>
              <a:rPr lang="en-US" baseline="0" dirty="0" smtClean="0"/>
              <a:t> </a:t>
            </a:r>
            <a:r>
              <a:rPr lang="en-US" dirty="0" smtClean="0"/>
              <a:t>start contraception.</a:t>
            </a:r>
          </a:p>
          <a:p>
            <a:pPr marL="171450" indent="-171450">
              <a:buFont typeface="Arial" pitchFamily="34" charset="0"/>
              <a:buChar char="•"/>
            </a:pPr>
            <a:r>
              <a:rPr lang="en-US" dirty="0" smtClean="0"/>
              <a:t>Currently there are no published studies</a:t>
            </a:r>
            <a:r>
              <a:rPr lang="en-US" baseline="0" dirty="0" smtClean="0"/>
              <a:t> in the US but there is no reason to think it would be any different than the situations in these studies.</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88</a:t>
            </a:fld>
            <a:endParaRPr lang="en-US" dirty="0"/>
          </a:p>
        </p:txBody>
      </p:sp>
    </p:spTree>
    <p:extLst>
      <p:ext uri="{BB962C8B-B14F-4D97-AF65-F5344CB8AC3E}">
        <p14:creationId xmlns:p14="http://schemas.microsoft.com/office/powerpoint/2010/main" val="30381009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89</a:t>
            </a:fld>
            <a:endParaRPr lang="en-US" dirty="0"/>
          </a:p>
        </p:txBody>
      </p:sp>
    </p:spTree>
    <p:extLst>
      <p:ext uri="{BB962C8B-B14F-4D97-AF65-F5344CB8AC3E}">
        <p14:creationId xmlns:p14="http://schemas.microsoft.com/office/powerpoint/2010/main" val="10970576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a:t>
            </a:r>
            <a:r>
              <a:rPr lang="en-US" baseline="0" dirty="0" smtClean="0"/>
              <a:t> there other tests to consider or exams that need to be done before providing her with pills?</a:t>
            </a:r>
          </a:p>
          <a:p>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90</a:t>
            </a:fld>
            <a:endParaRPr lang="en-US"/>
          </a:p>
        </p:txBody>
      </p:sp>
    </p:spTree>
    <p:extLst>
      <p:ext uri="{BB962C8B-B14F-4D97-AF65-F5344CB8AC3E}">
        <p14:creationId xmlns:p14="http://schemas.microsoft.com/office/powerpoint/2010/main" val="12506039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question addresses</a:t>
            </a:r>
            <a:r>
              <a:rPr lang="en-US" baseline="0" dirty="0" smtClean="0"/>
              <a:t> other barriers to initiating contraception.</a:t>
            </a:r>
          </a:p>
          <a:p>
            <a:pPr marL="171450" indent="-171450">
              <a:buFont typeface="Arial" pitchFamily="34" charset="0"/>
              <a:buChar char="•"/>
            </a:pPr>
            <a:r>
              <a:rPr lang="en-US" baseline="0" dirty="0" smtClean="0"/>
              <a:t>A pelvic exam itself may be a barrier to women especially adolescents from getting contraception if they are not willing to participate in the exam.</a:t>
            </a:r>
          </a:p>
          <a:p>
            <a:pPr marL="171450" indent="-171450">
              <a:buFont typeface="Arial" pitchFamily="34" charset="0"/>
              <a:buChar char="•"/>
            </a:pPr>
            <a:r>
              <a:rPr lang="en-US" baseline="0" dirty="0" smtClean="0"/>
              <a:t>Waiting for test results may be another barrier that delays contraceptive use.</a:t>
            </a:r>
          </a:p>
          <a:p>
            <a:pPr marL="171450" indent="-171450">
              <a:buFont typeface="Arial" pitchFamily="34" charset="0"/>
              <a:buChar char="•"/>
            </a:pPr>
            <a:r>
              <a:rPr lang="en-US" baseline="0" dirty="0" smtClean="0"/>
              <a:t>The US SPR provides recommendations that address exams and tests needed prior to starting a woman on a method.</a:t>
            </a:r>
          </a:p>
          <a:p>
            <a:pPr marL="171450" indent="-171450">
              <a:buFont typeface="Arial" pitchFamily="34" charset="0"/>
              <a:buChar char="•"/>
            </a:pPr>
            <a:r>
              <a:rPr lang="en-US" baseline="0" dirty="0" smtClean="0"/>
              <a:t>These recommendations are categorized into 3 classes:</a:t>
            </a:r>
          </a:p>
          <a:p>
            <a:pPr marL="628650" lvl="1" indent="-171450">
              <a:buFont typeface="Arial" pitchFamily="34" charset="0"/>
              <a:buChar char="•"/>
            </a:pPr>
            <a:r>
              <a:rPr lang="en-US" baseline="0" dirty="0" smtClean="0"/>
              <a:t>Class A are essential and mandatory for a given method.</a:t>
            </a:r>
          </a:p>
          <a:p>
            <a:pPr marL="628650" lvl="1" indent="-171450">
              <a:buFont typeface="Arial" pitchFamily="34" charset="0"/>
              <a:buChar char="•"/>
            </a:pPr>
            <a:r>
              <a:rPr lang="en-US" baseline="0" dirty="0" smtClean="0"/>
              <a:t>Class B exams and tests contribute substantially to safe and effective use, but implementation may be considered within the public health and/or service context.</a:t>
            </a:r>
          </a:p>
          <a:p>
            <a:pPr marL="628650" lvl="1" indent="-171450">
              <a:buFont typeface="Arial" pitchFamily="34" charset="0"/>
              <a:buChar char="•"/>
            </a:pPr>
            <a:r>
              <a:rPr lang="en-US" baseline="0" dirty="0" smtClean="0"/>
              <a:t>Finally, Class C does not contribute substantially to safe and effective use of the method.</a:t>
            </a:r>
          </a:p>
          <a:p>
            <a:pPr marL="457200" lvl="1"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248939C-6AA1-4E72-89FE-CD88101FFF54}" type="slidenum">
              <a:rPr lang="en-US" smtClean="0"/>
              <a:pPr/>
              <a:t>91</a:t>
            </a:fld>
            <a:endParaRPr lang="en-US"/>
          </a:p>
        </p:txBody>
      </p:sp>
    </p:spTree>
    <p:extLst>
      <p:ext uri="{BB962C8B-B14F-4D97-AF65-F5344CB8AC3E}">
        <p14:creationId xmlns:p14="http://schemas.microsoft.com/office/powerpoint/2010/main" val="2788727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slide replicates</a:t>
            </a:r>
            <a:r>
              <a:rPr lang="en-US" baseline="0" dirty="0" smtClean="0"/>
              <a:t> the summary chart in the US SPR for all contraceptive methods and commonly performed screening exams and tests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92</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 you can see that there are very few class A exams and tests, none of which are listed under Implant.</a:t>
            </a:r>
          </a:p>
          <a:p>
            <a:pPr marL="171450" indent="-171450">
              <a:buFont typeface="Arial" pitchFamily="34" charset="0"/>
              <a:buChar char="•"/>
            </a:pPr>
            <a:r>
              <a:rPr lang="en-US" dirty="0" smtClean="0"/>
              <a:t>The blood</a:t>
            </a:r>
            <a:r>
              <a:rPr lang="en-US" baseline="0" dirty="0" smtClean="0"/>
              <a:t> pressure recommendation before initiating combined hormonal contraceptives is class A accompanied by this statement: </a:t>
            </a:r>
          </a:p>
          <a:p>
            <a:pPr marL="171450" indent="-171450">
              <a:buFont typeface="Arial" pitchFamily="34" charset="0"/>
              <a:buChar char="•"/>
            </a:pP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In cases in which access to health care might be limited, the blood pressure measurement can be obtained by the woman in a non–health-care setting (e.g., pharmacy or fire station) and self-reported to the provider</a:t>
            </a:r>
            <a:endParaRPr lang="en-US" dirty="0" smtClean="0"/>
          </a:p>
          <a:p>
            <a:pPr marL="171450" indent="-171450">
              <a:buFont typeface="Arial" pitchFamily="34" charset="0"/>
              <a:buChar char="•"/>
            </a:pPr>
            <a:r>
              <a:rPr lang="en-US" dirty="0" smtClean="0"/>
              <a:t>A</a:t>
            </a:r>
            <a:r>
              <a:rPr lang="en-US" baseline="0" dirty="0" smtClean="0"/>
              <a:t> pelvic exam is essential before placement of an IUD or to fit a diaphragm or cervical cap but is not necessary for any other method.</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93</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Pelvic examination is not necessary before initiation of the implant because it does not facilitate detection of conditions for which hormonal contraceptives would be unsafe.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 systematic review examined two case-control studies comparing delayed and immediate pelvic examination before initiation of oral contraceptives or DMPA.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No differences in risk factors for cervical </a:t>
            </a:r>
            <a:r>
              <a:rPr lang="en-US" sz="1200" b="0" i="0" u="none" strike="noStrike" kern="1200" baseline="0" dirty="0" err="1" smtClean="0">
                <a:solidFill>
                  <a:schemeClr val="tx1"/>
                </a:solidFill>
                <a:latin typeface="+mn-lt"/>
                <a:ea typeface="+mn-ea"/>
                <a:cs typeface="+mn-cs"/>
              </a:rPr>
              <a:t>neoplasia</a:t>
            </a:r>
            <a:r>
              <a:rPr lang="en-US" sz="1200" b="0" i="0" u="none" strike="noStrike" kern="1200" baseline="0" dirty="0" smtClean="0">
                <a:solidFill>
                  <a:schemeClr val="tx1"/>
                </a:solidFill>
                <a:latin typeface="+mn-lt"/>
                <a:ea typeface="+mn-ea"/>
                <a:cs typeface="+mn-cs"/>
              </a:rPr>
              <a:t>, incidence of STDs, incidence of abnormal </a:t>
            </a:r>
            <a:r>
              <a:rPr lang="en-US" sz="1200" b="0" i="0" u="none" strike="noStrike" kern="1200" baseline="0" dirty="0" err="1" smtClean="0">
                <a:solidFill>
                  <a:schemeClr val="tx1"/>
                </a:solidFill>
                <a:latin typeface="+mn-lt"/>
                <a:ea typeface="+mn-ea"/>
                <a:cs typeface="+mn-cs"/>
              </a:rPr>
              <a:t>Papanicolaou</a:t>
            </a:r>
            <a:r>
              <a:rPr lang="en-US" sz="1200" b="0" i="0" u="none" strike="noStrike" kern="1200" baseline="0" dirty="0" smtClean="0">
                <a:solidFill>
                  <a:schemeClr val="tx1"/>
                </a:solidFill>
                <a:latin typeface="+mn-lt"/>
                <a:ea typeface="+mn-ea"/>
                <a:cs typeface="+mn-cs"/>
              </a:rPr>
              <a:t> smears, or incidence of abnormal wet mounts were found.</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94</a:t>
            </a:fld>
            <a:endParaRPr lang="en-US"/>
          </a:p>
        </p:txBody>
      </p:sp>
    </p:spTree>
    <p:extLst>
      <p:ext uri="{BB962C8B-B14F-4D97-AF65-F5344CB8AC3E}">
        <p14:creationId xmlns:p14="http://schemas.microsoft.com/office/powerpoint/2010/main" val="22653852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is also the category highlighted</a:t>
            </a:r>
            <a:r>
              <a:rPr lang="en-US" baseline="0" dirty="0" smtClean="0"/>
              <a:t> here which addresses weight for hormonal methods as well as STD screening prior to IUD placement.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For Implant initiation, the recommendation for checking weight is “</a:t>
            </a:r>
            <a:r>
              <a:rPr lang="en-US" sz="1200" kern="1200" dirty="0" smtClean="0">
                <a:solidFill>
                  <a:schemeClr val="tx1"/>
                </a:solidFill>
                <a:effectLst/>
                <a:latin typeface="+mn-lt"/>
                <a:ea typeface="+mn-ea"/>
                <a:cs typeface="+mn-cs"/>
              </a:rPr>
              <a:t>Weight (BMI) measurement is not needed to determine medical eligibility for any methods of contraception because all methods can be used (USMEC 1) or generally can be used (USMEC 2) among obese women (</a:t>
            </a:r>
            <a:r>
              <a:rPr lang="en-US" sz="1200" i="1" kern="12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However, measuring weight and calculating BMI at baseline might be helpful to monitor any changes and counsel women who might be concerned about weight change perceived to be associated with their contraceptive method.”</a:t>
            </a:r>
          </a:p>
        </p:txBody>
      </p:sp>
      <p:sp>
        <p:nvSpPr>
          <p:cNvPr id="4" name="Slide Number Placeholder 3"/>
          <p:cNvSpPr>
            <a:spLocks noGrp="1"/>
          </p:cNvSpPr>
          <p:nvPr>
            <p:ph type="sldNum" sz="quarter" idx="10"/>
          </p:nvPr>
        </p:nvSpPr>
        <p:spPr/>
        <p:txBody>
          <a:bodyPr/>
          <a:lstStyle/>
          <a:p>
            <a:fld id="{28BF7D67-155C-4343-8D69-7DAB182771CD}" type="slidenum">
              <a:rPr lang="en-US" smtClean="0"/>
              <a:t>95</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graph</a:t>
            </a:r>
            <a:r>
              <a:rPr lang="en-US" baseline="0" dirty="0" smtClean="0"/>
              <a:t> shows the teen birth rates according to race and </a:t>
            </a:r>
            <a:r>
              <a:rPr lang="en-US" baseline="0" dirty="0" err="1" smtClean="0"/>
              <a:t>hispanic</a:t>
            </a:r>
            <a:r>
              <a:rPr lang="en-US" baseline="0" dirty="0" smtClean="0"/>
              <a:t> ethnicity for females, 15-19 years old from 2000 through 2011.</a:t>
            </a:r>
          </a:p>
          <a:p>
            <a:pPr marL="171450" indent="-171450">
              <a:buFont typeface="Arial" pitchFamily="34" charset="0"/>
              <a:buChar char="•"/>
            </a:pPr>
            <a:r>
              <a:rPr lang="en-US" baseline="0" dirty="0" smtClean="0"/>
              <a:t>The highest rates are for </a:t>
            </a:r>
            <a:r>
              <a:rPr lang="en-US" baseline="0" dirty="0" err="1" smtClean="0"/>
              <a:t>hispanic</a:t>
            </a:r>
            <a:r>
              <a:rPr lang="en-US" baseline="0" dirty="0" smtClean="0"/>
              <a:t> and non-</a:t>
            </a:r>
            <a:r>
              <a:rPr lang="en-US" baseline="0" dirty="0" err="1" smtClean="0"/>
              <a:t>hispanic</a:t>
            </a:r>
            <a:r>
              <a:rPr lang="en-US" baseline="0" dirty="0" smtClean="0"/>
              <a:t> blacks.</a:t>
            </a:r>
          </a:p>
          <a:p>
            <a:pPr marL="171450" indent="-171450">
              <a:buFont typeface="Arial" pitchFamily="34" charset="0"/>
              <a:buChar char="•"/>
            </a:pPr>
            <a:r>
              <a:rPr lang="en-US" baseline="0" dirty="0" smtClean="0"/>
              <a:t>Rates for all races are also at historic lows.</a:t>
            </a:r>
            <a:endParaRPr lang="en-US" dirty="0"/>
          </a:p>
        </p:txBody>
      </p:sp>
      <p:sp>
        <p:nvSpPr>
          <p:cNvPr id="4" name="Slide Number Placeholder 3"/>
          <p:cNvSpPr>
            <a:spLocks noGrp="1"/>
          </p:cNvSpPr>
          <p:nvPr>
            <p:ph type="sldNum" sz="quarter" idx="10"/>
          </p:nvPr>
        </p:nvSpPr>
        <p:spPr/>
        <p:txBody>
          <a:bodyPr/>
          <a:lstStyle/>
          <a:p>
            <a:fld id="{3248939C-6AA1-4E72-89FE-CD88101FFF54}" type="slidenum">
              <a:rPr lang="en-US" smtClean="0"/>
              <a:pPr/>
              <a:t>9</a:t>
            </a:fld>
            <a:endParaRPr lang="en-US"/>
          </a:p>
        </p:txBody>
      </p:sp>
    </p:spTree>
    <p:extLst>
      <p:ext uri="{BB962C8B-B14F-4D97-AF65-F5344CB8AC3E}">
        <p14:creationId xmlns:p14="http://schemas.microsoft.com/office/powerpoint/2010/main" val="20693608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There are no exams</a:t>
            </a:r>
            <a:r>
              <a:rPr lang="en-US" sz="1200" kern="1200" baseline="0" dirty="0" smtClean="0">
                <a:solidFill>
                  <a:schemeClr val="tx1"/>
                </a:solidFill>
                <a:effectLst/>
                <a:latin typeface="+mn-lt"/>
                <a:ea typeface="+mn-ea"/>
                <a:cs typeface="+mn-cs"/>
              </a:rPr>
              <a:t> or tests that are necessary before initiating the implant.  </a:t>
            </a:r>
          </a:p>
          <a:p>
            <a:pPr marL="171450" indent="-171450">
              <a:buFont typeface="Arial" pitchFamily="34" charset="0"/>
              <a:buChar char="•"/>
            </a:pPr>
            <a:r>
              <a:rPr lang="en-US" sz="1200" kern="1200" dirty="0" smtClean="0">
                <a:solidFill>
                  <a:schemeClr val="tx1"/>
                </a:solidFill>
                <a:effectLst/>
                <a:latin typeface="+mn-lt"/>
                <a:ea typeface="+mn-ea"/>
                <a:cs typeface="+mn-cs"/>
              </a:rPr>
              <a:t>Measuring weight and calculating BMI at baseline might be helpful to monitor any changes and counsel women who might be concerned about weight change perceived to be associated with their contraceptive method.</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96</a:t>
            </a:fld>
            <a:endParaRPr lang="en-US" dirty="0"/>
          </a:p>
        </p:txBody>
      </p:sp>
    </p:spTree>
    <p:extLst>
      <p:ext uri="{BB962C8B-B14F-4D97-AF65-F5344CB8AC3E}">
        <p14:creationId xmlns:p14="http://schemas.microsoft.com/office/powerpoint/2010/main" val="2183083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What if she decided to</a:t>
            </a:r>
            <a:r>
              <a:rPr lang="en-US" sz="1200" kern="1200" baseline="0" dirty="0" smtClean="0">
                <a:solidFill>
                  <a:schemeClr val="tx1"/>
                </a:solidFill>
                <a:effectLst/>
                <a:latin typeface="+mn-lt"/>
                <a:ea typeface="+mn-ea"/>
                <a:cs typeface="+mn-cs"/>
              </a:rPr>
              <a:t> get a </a:t>
            </a:r>
            <a:r>
              <a:rPr lang="en-US" sz="1200" kern="1200" baseline="0" dirty="0" err="1" smtClean="0">
                <a:solidFill>
                  <a:schemeClr val="tx1"/>
                </a:solidFill>
                <a:effectLst/>
                <a:latin typeface="+mn-lt"/>
                <a:ea typeface="+mn-ea"/>
                <a:cs typeface="+mn-cs"/>
              </a:rPr>
              <a:t>levonorgestrel</a:t>
            </a:r>
            <a:r>
              <a:rPr lang="en-US" sz="1200" kern="1200" baseline="0" dirty="0" smtClean="0">
                <a:solidFill>
                  <a:schemeClr val="tx1"/>
                </a:solidFill>
                <a:effectLst/>
                <a:latin typeface="+mn-lt"/>
                <a:ea typeface="+mn-ea"/>
                <a:cs typeface="+mn-cs"/>
              </a:rPr>
              <a:t> IUD instead of an implant?  Do any of the previous steps change?</a:t>
            </a:r>
          </a:p>
          <a:p>
            <a:pPr marL="171450" indent="-171450">
              <a:buFont typeface="Arial" pitchFamily="34" charset="0"/>
              <a:buChar char="•"/>
            </a:pPr>
            <a:r>
              <a:rPr lang="en-US" sz="1200" kern="1200" baseline="0" dirty="0" smtClean="0">
                <a:solidFill>
                  <a:schemeClr val="tx1"/>
                </a:solidFill>
                <a:effectLst/>
                <a:latin typeface="+mn-lt"/>
                <a:ea typeface="+mn-ea"/>
                <a:cs typeface="+mn-cs"/>
              </a:rPr>
              <a:t>The first question was “When can she start?”  She can start anytime as long as a provider can be reasonably certain that she is not pregnant</a:t>
            </a:r>
          </a:p>
          <a:p>
            <a:pPr marL="171450" indent="-171450">
              <a:buFont typeface="Arial" pitchFamily="34" charset="0"/>
              <a:buChar char="•"/>
            </a:pPr>
            <a:r>
              <a:rPr lang="en-US" sz="1200" kern="1200" baseline="0" dirty="0" smtClean="0">
                <a:solidFill>
                  <a:schemeClr val="tx1"/>
                </a:solidFill>
                <a:effectLst/>
                <a:latin typeface="+mn-lt"/>
                <a:ea typeface="+mn-ea"/>
                <a:cs typeface="+mn-cs"/>
              </a:rPr>
              <a:t>The criteria to answer that question have also been reviewed</a:t>
            </a:r>
          </a:p>
          <a:p>
            <a:pPr marL="171450" indent="-171450">
              <a:buFont typeface="Arial" pitchFamily="34" charset="0"/>
              <a:buChar char="•"/>
            </a:pPr>
            <a:r>
              <a:rPr lang="en-US" sz="1200" kern="1200" baseline="0" dirty="0" smtClean="0">
                <a:solidFill>
                  <a:schemeClr val="tx1"/>
                </a:solidFill>
                <a:effectLst/>
                <a:latin typeface="+mn-lt"/>
                <a:ea typeface="+mn-ea"/>
                <a:cs typeface="+mn-cs"/>
              </a:rPr>
              <a:t>Finally, do you need to do any exams or tests before starting and let’s review that chart again</a:t>
            </a:r>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t>97</a:t>
            </a:fld>
            <a:endParaRPr lang="en-US" dirty="0"/>
          </a:p>
        </p:txBody>
      </p:sp>
    </p:spTree>
    <p:extLst>
      <p:ext uri="{BB962C8B-B14F-4D97-AF65-F5344CB8AC3E}">
        <p14:creationId xmlns:p14="http://schemas.microsoft.com/office/powerpoint/2010/main" val="2183083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Again, there are few exams</a:t>
            </a:r>
            <a:r>
              <a:rPr lang="en-US" baseline="0" dirty="0" smtClean="0"/>
              <a:t> and tests that are necessary.</a:t>
            </a:r>
            <a:endParaRPr lang="en-US" dirty="0" smtClean="0"/>
          </a:p>
          <a:p>
            <a:pPr marL="171450" indent="-171450">
              <a:buFont typeface="Arial" pitchFamily="34" charset="0"/>
              <a:buChar char="•"/>
            </a:pPr>
            <a:r>
              <a:rPr lang="en-US" dirty="0" smtClean="0"/>
              <a:t>A</a:t>
            </a:r>
            <a:r>
              <a:rPr lang="en-US" baseline="0" dirty="0" smtClean="0"/>
              <a:t> pelvic exam is essential before placement of an IUD, therefore it is the only class A exam or test listed for an IUD.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Measuring weight and calculating BMI at baseline might be helpful to monitor any changes and counsel women who might be concerned about weight change perceived to be associated with their contraceptive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For IUD use, the US SPR recommendation states that m</a:t>
            </a:r>
            <a:r>
              <a:rPr lang="en-US" sz="1200" b="0" i="0" u="none" strike="noStrike" kern="1200" baseline="0" dirty="0" smtClean="0">
                <a:solidFill>
                  <a:schemeClr val="tx1"/>
                </a:solidFill>
                <a:latin typeface="+mn-lt"/>
                <a:ea typeface="+mn-ea"/>
                <a:cs typeface="+mn-cs"/>
              </a:rPr>
              <a:t>ost women do not require additional STD screening at the time of IUD insertion if they have already been screened according to CDC’s </a:t>
            </a:r>
            <a:r>
              <a:rPr lang="en-US" sz="1200" b="0" i="1" u="none" strike="noStrike" kern="1200" baseline="0" dirty="0" smtClean="0">
                <a:solidFill>
                  <a:schemeClr val="tx1"/>
                </a:solidFill>
                <a:latin typeface="+mn-lt"/>
                <a:ea typeface="+mn-ea"/>
                <a:cs typeface="+mn-cs"/>
              </a:rPr>
              <a:t>STD Treatment Guidelines.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Those recommendations can be found on the CDC website http://www.cdc.gov/std/treatment/2010/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Those who have not be screened can be screened at time of IUD placement and insertion should not be delayed for test results unless at a very high individual likelihood of STD exposure.</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8BF7D67-155C-4343-8D69-7DAB182771CD}" type="slidenum">
              <a:rPr lang="en-US" smtClean="0"/>
              <a:t>98</a:t>
            </a:fld>
            <a:endParaRPr lang="en-US"/>
          </a:p>
        </p:txBody>
      </p:sp>
    </p:spTree>
    <p:extLst>
      <p:ext uri="{BB962C8B-B14F-4D97-AF65-F5344CB8AC3E}">
        <p14:creationId xmlns:p14="http://schemas.microsoft.com/office/powerpoint/2010/main" val="19751059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IUD placement, a bimanual exam is necessary before placement.  </a:t>
            </a:r>
          </a:p>
          <a:p>
            <a:pPr marL="171450" indent="-171450">
              <a:buFont typeface="Arial" pitchFamily="34" charset="0"/>
              <a:buChar char="•"/>
            </a:pPr>
            <a:r>
              <a:rPr lang="en-US" sz="1200" kern="1200" baseline="0" dirty="0" smtClean="0">
                <a:solidFill>
                  <a:schemeClr val="tx1"/>
                </a:solidFill>
                <a:effectLst/>
                <a:latin typeface="+mn-lt"/>
                <a:ea typeface="+mn-ea"/>
                <a:cs typeface="+mn-cs"/>
              </a:rPr>
              <a:t>STI screening should also be performed according to CDC STD Treatment Guidelines.</a:t>
            </a:r>
          </a:p>
          <a:p>
            <a:pPr marL="171450" indent="-171450">
              <a:buFont typeface="Arial" pitchFamily="34" charset="0"/>
              <a:buChar char="•"/>
            </a:pPr>
            <a:r>
              <a:rPr lang="en-US" sz="1200" kern="1200" baseline="0" dirty="0" smtClean="0">
                <a:solidFill>
                  <a:schemeClr val="tx1"/>
                </a:solidFill>
                <a:effectLst/>
                <a:latin typeface="+mn-lt"/>
                <a:ea typeface="+mn-ea"/>
                <a:cs typeface="+mn-cs"/>
              </a:rPr>
              <a:t>That means annual screening of </a:t>
            </a:r>
            <a:r>
              <a:rPr lang="en-US" dirty="0" smtClean="0">
                <a:effectLst/>
              </a:rPr>
              <a:t>all sexually active females aged ≤25 years for </a:t>
            </a:r>
            <a:r>
              <a:rPr lang="en-US" i="1" dirty="0" smtClean="0">
                <a:effectLst/>
              </a:rPr>
              <a:t>C. trachomatis</a:t>
            </a:r>
            <a:r>
              <a:rPr lang="en-US" dirty="0" smtClean="0">
                <a:effectLst/>
              </a:rPr>
              <a:t> and </a:t>
            </a:r>
            <a:r>
              <a:rPr lang="en-US" i="1" dirty="0" smtClean="0">
                <a:effectLst/>
              </a:rPr>
              <a:t>N. </a:t>
            </a:r>
            <a:r>
              <a:rPr lang="en-US" i="1" dirty="0" err="1" smtClean="0">
                <a:effectLst/>
              </a:rPr>
              <a:t>gonorrhoeae</a:t>
            </a:r>
            <a:r>
              <a:rPr lang="en-US" i="0" dirty="0" smtClean="0">
                <a:effectLst/>
              </a:rPr>
              <a:t>.</a:t>
            </a:r>
            <a:r>
              <a:rPr lang="en-US" i="0" baseline="0" dirty="0" smtClean="0">
                <a:effectLst/>
              </a:rPr>
              <a:t>  </a:t>
            </a:r>
            <a:r>
              <a:rPr lang="en-US" dirty="0" smtClean="0">
                <a:effectLst/>
              </a:rPr>
              <a:t>Women aged &lt;25 years are at highest risk for gonorrhea infection. Other risk factors that place women at increased risk include a previous gonorrhea infection, the presence of other STDs, new or multiple sex partners, inconsistent condom use, commercial sex work, and drug use.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Patients seeking treatment or screening for a particular STD should be evaluated for all common STDs.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Those who have not be screened according to guidelines can be screened at time of IUD placement and insertion should not be delayed for test results unless at a very high individual likelihood of STD exposure.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pPr marL="0" indent="0">
              <a:buFont typeface="Arial" pitchFamily="34" charset="0"/>
              <a:buNone/>
            </a:pPr>
            <a:endParaRPr lang="en-US" baseline="0" dirty="0" smtClean="0"/>
          </a:p>
          <a:p>
            <a:pPr marL="171450" indent="-171450">
              <a:buFont typeface="Arial" pitchFamily="34" charset="0"/>
              <a:buChar char="•"/>
            </a:pPr>
            <a:endParaRPr lang="en-US" dirty="0" smtClean="0">
              <a:effectLst/>
            </a:endParaRPr>
          </a:p>
        </p:txBody>
      </p:sp>
      <p:sp>
        <p:nvSpPr>
          <p:cNvPr id="4" name="Slide Number Placeholder 3"/>
          <p:cNvSpPr>
            <a:spLocks noGrp="1"/>
          </p:cNvSpPr>
          <p:nvPr>
            <p:ph type="sldNum" sz="quarter" idx="10"/>
          </p:nvPr>
        </p:nvSpPr>
        <p:spPr/>
        <p:txBody>
          <a:bodyPr/>
          <a:lstStyle/>
          <a:p>
            <a:fld id="{186ECE1E-AF7B-493F-818C-23C9FFA919D5}" type="slidenum">
              <a:rPr lang="en-US" smtClean="0"/>
              <a:t>99</a:t>
            </a:fld>
            <a:endParaRPr lang="en-US" dirty="0"/>
          </a:p>
        </p:txBody>
      </p:sp>
    </p:spTree>
    <p:extLst>
      <p:ext uri="{BB962C8B-B14F-4D97-AF65-F5344CB8AC3E}">
        <p14:creationId xmlns:p14="http://schemas.microsoft.com/office/powerpoint/2010/main" val="2183083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100</a:t>
            </a:fld>
            <a:endParaRPr lang="en-US"/>
          </a:p>
        </p:txBody>
      </p:sp>
    </p:spTree>
    <p:extLst>
      <p:ext uri="{BB962C8B-B14F-4D97-AF65-F5344CB8AC3E}">
        <p14:creationId xmlns:p14="http://schemas.microsoft.com/office/powerpoint/2010/main" val="32175216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Currently</a:t>
            </a:r>
            <a:r>
              <a:rPr lang="en-US" baseline="0" dirty="0" smtClean="0"/>
              <a:t> there are four options for emergency contraception or EC.</a:t>
            </a:r>
          </a:p>
          <a:p>
            <a:pPr marL="171450" indent="-171450">
              <a:buFont typeface="Arial" pitchFamily="34" charset="0"/>
              <a:buChar char="•"/>
            </a:pPr>
            <a:r>
              <a:rPr lang="en-US" baseline="0" dirty="0" smtClean="0"/>
              <a:t>The copper Intrauterine device and three types of emergency contraceptive pills or ECPs.</a:t>
            </a:r>
            <a:endParaRPr lang="en-US" baseline="0" dirty="0"/>
          </a:p>
          <a:p>
            <a:pPr marL="171450" indent="-171450">
              <a:buFont typeface="Arial" pitchFamily="34" charset="0"/>
              <a:buChar char="•"/>
            </a:pPr>
            <a:r>
              <a:rPr lang="en-US" baseline="0" dirty="0" smtClean="0"/>
              <a:t>The three types of pills include </a:t>
            </a:r>
            <a:r>
              <a:rPr lang="en-US" baseline="0" dirty="0" err="1" smtClean="0"/>
              <a:t>ulipristal</a:t>
            </a:r>
            <a:r>
              <a:rPr lang="en-US" baseline="0" dirty="0" smtClean="0"/>
              <a:t> acetate or UPA, </a:t>
            </a:r>
            <a:r>
              <a:rPr lang="en-US" baseline="0" dirty="0" err="1" smtClean="0"/>
              <a:t>levonorgestrel</a:t>
            </a:r>
            <a:r>
              <a:rPr lang="en-US" baseline="0" dirty="0" smtClean="0"/>
              <a:t> or LNG as well as combined estrogen and progestin oral contraceptive pills.</a:t>
            </a:r>
          </a:p>
          <a:p>
            <a:pPr marL="171450" indent="-171450">
              <a:buFont typeface="Arial" pitchFamily="34" charset="0"/>
              <a:buChar char="•"/>
            </a:pPr>
            <a:r>
              <a:rPr lang="en-US" baseline="0" dirty="0" smtClean="0"/>
              <a:t>All options may be utilized within 5 days of unprotected sexual intercourse.</a:t>
            </a:r>
          </a:p>
          <a:p>
            <a:pPr marL="171450" indent="-171450">
              <a:buFont typeface="Arial" pitchFamily="34" charset="0"/>
              <a:buChar char="•"/>
            </a:pPr>
            <a:r>
              <a:rPr lang="en-US" baseline="0" dirty="0" smtClean="0"/>
              <a:t>The Copper IUD should be placed within 5 days of the first act of unprotected sexual intercourse.</a:t>
            </a:r>
          </a:p>
        </p:txBody>
      </p:sp>
      <p:sp>
        <p:nvSpPr>
          <p:cNvPr id="4" name="Slide Number Placeholder 3"/>
          <p:cNvSpPr>
            <a:spLocks noGrp="1"/>
          </p:cNvSpPr>
          <p:nvPr>
            <p:ph type="sldNum" sz="quarter" idx="10"/>
          </p:nvPr>
        </p:nvSpPr>
        <p:spPr/>
        <p:txBody>
          <a:bodyPr/>
          <a:lstStyle/>
          <a:p>
            <a:fld id="{28BF7D67-155C-4343-8D69-7DAB182771CD}" type="slidenum">
              <a:rPr lang="en-US" smtClean="0"/>
              <a:t>101</a:t>
            </a:fld>
            <a:endParaRPr lang="en-US" dirty="0"/>
          </a:p>
        </p:txBody>
      </p:sp>
    </p:spTree>
    <p:extLst>
      <p:ext uri="{BB962C8B-B14F-4D97-AF65-F5344CB8AC3E}">
        <p14:creationId xmlns:p14="http://schemas.microsoft.com/office/powerpoint/2010/main" val="34512584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Since</a:t>
            </a:r>
            <a:r>
              <a:rPr lang="en-US" baseline="0" dirty="0" smtClean="0"/>
              <a:t> these options are not all the same, how can you help her choose the best option for her?</a:t>
            </a:r>
            <a:endParaRPr lang="en-US" dirty="0" smtClean="0"/>
          </a:p>
          <a:p>
            <a:pPr marL="171450" indent="-171450">
              <a:buFont typeface="Arial" pitchFamily="34" charset="0"/>
              <a:buChar char="•"/>
            </a:pPr>
            <a:r>
              <a:rPr lang="en-US" dirty="0" smtClean="0"/>
              <a:t>The evidence</a:t>
            </a:r>
            <a:r>
              <a:rPr lang="en-US" baseline="0" dirty="0" smtClean="0"/>
              <a:t> shows that Copper IUDs are highly effective as emergency contraception and can be continued as regular contraception if that is what she desires and she is willing to come in for a visit.</a:t>
            </a:r>
          </a:p>
          <a:p>
            <a:pPr marL="171450" indent="-171450">
              <a:buFont typeface="Arial" pitchFamily="34" charset="0"/>
              <a:buChar char="•"/>
            </a:pPr>
            <a:r>
              <a:rPr lang="en-US" baseline="0" dirty="0" smtClean="0"/>
              <a:t>UPA and LNG have similar effectiveness when taken within 3 days after unprotected intercourse while UPA may be more effective between days 3 and 5 after unprotected sex.</a:t>
            </a:r>
          </a:p>
          <a:p>
            <a:pPr marL="171450" indent="-171450">
              <a:buFont typeface="Arial" pitchFamily="34" charset="0"/>
              <a:buChar char="•"/>
            </a:pPr>
            <a:r>
              <a:rPr lang="en-US" baseline="0" dirty="0" smtClean="0"/>
              <a:t>UPA may also be more effective than LNG for women who are obese according to one study.</a:t>
            </a:r>
          </a:p>
          <a:p>
            <a:pPr marL="171450" indent="-171450">
              <a:buFont typeface="Arial" pitchFamily="34" charset="0"/>
              <a:buChar char="•"/>
            </a:pPr>
            <a:r>
              <a:rPr lang="en-US" baseline="0" dirty="0" smtClean="0"/>
              <a:t>The combined regimen also known as </a:t>
            </a:r>
            <a:r>
              <a:rPr lang="en-US" baseline="0" dirty="0" err="1" smtClean="0"/>
              <a:t>Yuzpe</a:t>
            </a:r>
            <a:r>
              <a:rPr lang="en-US" baseline="0" dirty="0" smtClean="0"/>
              <a:t> method is less effective than the other two ECPs and is associated with more frequent side effects particularly nausea and vomiting.</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102</a:t>
            </a:fld>
            <a:endParaRPr lang="en-US"/>
          </a:p>
        </p:txBody>
      </p:sp>
    </p:spTree>
    <p:extLst>
      <p:ext uri="{BB962C8B-B14F-4D97-AF65-F5344CB8AC3E}">
        <p14:creationId xmlns:p14="http://schemas.microsoft.com/office/powerpoint/2010/main" val="36470159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patient therefore has four</a:t>
            </a:r>
            <a:r>
              <a:rPr lang="en-US" baseline="0" dirty="0" smtClean="0"/>
              <a:t> options assuming she has no conditions or characteristics (such as being a smoker) that would effect her eligibility for combined hormonal methods.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103</a:t>
            </a:fld>
            <a:endParaRPr lang="en-US"/>
          </a:p>
        </p:txBody>
      </p:sp>
    </p:spTree>
    <p:extLst>
      <p:ext uri="{BB962C8B-B14F-4D97-AF65-F5344CB8AC3E}">
        <p14:creationId xmlns:p14="http://schemas.microsoft.com/office/powerpoint/2010/main" val="32286660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If</a:t>
            </a:r>
            <a:r>
              <a:rPr lang="en-US" baseline="0" dirty="0" smtClean="0"/>
              <a:t> she decides to take </a:t>
            </a:r>
            <a:r>
              <a:rPr lang="en-US" baseline="0" dirty="0" err="1" smtClean="0"/>
              <a:t>ulipristal</a:t>
            </a:r>
            <a:r>
              <a:rPr lang="en-US" baseline="0" dirty="0" smtClean="0"/>
              <a:t> acetate, when can she start regular contraception after taking the pills?</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104</a:t>
            </a:fld>
            <a:endParaRPr lang="en-US"/>
          </a:p>
        </p:txBody>
      </p:sp>
    </p:spTree>
    <p:extLst>
      <p:ext uri="{BB962C8B-B14F-4D97-AF65-F5344CB8AC3E}">
        <p14:creationId xmlns:p14="http://schemas.microsoft.com/office/powerpoint/2010/main" val="21373312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 systematic review conducted</a:t>
            </a:r>
            <a:r>
              <a:rPr lang="en-US" baseline="0" dirty="0" smtClean="0"/>
              <a:t> for the US SPR searched for articles concerning the resumption or initiation of contraception within the same cycle as ECP use.</a:t>
            </a:r>
          </a:p>
          <a:p>
            <a:pPr marL="171450" indent="-171450">
              <a:buFont typeface="Arial" pitchFamily="34" charset="0"/>
              <a:buChar char="•"/>
            </a:pPr>
            <a:r>
              <a:rPr lang="en-US" baseline="0" dirty="0" smtClean="0"/>
              <a:t>No articles met inclusion criteria, thus data for presentation at the US SPR expert meeting was limited to product labeling and the recommendation also is limited to expert opinion.</a:t>
            </a:r>
          </a:p>
          <a:p>
            <a:pPr marL="171450" indent="-171450">
              <a:buFont typeface="Arial" pitchFamily="34" charset="0"/>
              <a:buChar char="•"/>
            </a:pPr>
            <a:r>
              <a:rPr lang="en-US" baseline="0" dirty="0" smtClean="0"/>
              <a:t>The theoretical concern for decreased effectiveness of systemic hormonal contraception when initiated after UPA use was raised.  </a:t>
            </a:r>
          </a:p>
          <a:p>
            <a:pPr marL="171450" indent="-171450">
              <a:buFont typeface="Arial" pitchFamily="34" charset="0"/>
              <a:buChar char="•"/>
            </a:pPr>
            <a:r>
              <a:rPr lang="en-US" baseline="0" dirty="0" smtClean="0"/>
              <a:t>The risk of pregnancy if ECPs fail was also considered.</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t>105</a:t>
            </a:fld>
            <a:endParaRPr lang="en-US"/>
          </a:p>
        </p:txBody>
      </p:sp>
    </p:spTree>
    <p:extLst>
      <p:ext uri="{BB962C8B-B14F-4D97-AF65-F5344CB8AC3E}">
        <p14:creationId xmlns:p14="http://schemas.microsoft.com/office/powerpoint/2010/main" val="2645835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28638" y="1754188"/>
            <a:ext cx="799782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2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5005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1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575605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528638" y="1754188"/>
            <a:ext cx="7997825" cy="4114800"/>
          </a:xfrm>
          <a:prstGeom prst="rect">
            <a:avLst/>
          </a:prstGeom>
        </p:spPr>
        <p:txBody>
          <a:bodyPr/>
          <a:lstStyle/>
          <a:p>
            <a:pPr lvl="0"/>
            <a:endParaRPr lang="en-US" noProof="0"/>
          </a:p>
        </p:txBody>
      </p:sp>
    </p:spTree>
    <p:extLst>
      <p:ext uri="{BB962C8B-B14F-4D97-AF65-F5344CB8AC3E}">
        <p14:creationId xmlns:p14="http://schemas.microsoft.com/office/powerpoint/2010/main" val="3362863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6" name="Rectangle 4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50FCD33F-150A-4482-B537-3BAEEA4825FE}" type="slidenum">
              <a:rPr lang="en-US"/>
              <a:pPr>
                <a:defRPr/>
              </a:pPr>
              <a:t>‹#›</a:t>
            </a:fld>
            <a:endParaRPr lang="en-US"/>
          </a:p>
        </p:txBody>
      </p:sp>
    </p:spTree>
    <p:extLst>
      <p:ext uri="{BB962C8B-B14F-4D97-AF65-F5344CB8AC3E}">
        <p14:creationId xmlns:p14="http://schemas.microsoft.com/office/powerpoint/2010/main" val="34647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699" r:id="rId11"/>
    <p:sldLayoutId id="2147483700" r:id="rId12"/>
    <p:sldLayoutId id="2147483701" r:id="rId13"/>
    <p:sldLayoutId id="2147483702" r:id="rId14"/>
    <p:sldLayoutId id="2147483704" r:id="rId15"/>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cdc.gov/mmwr/preview/mmwrhtml/rr6205a1.htm?s_cid=rr6205a1_w" TargetMode="External"/><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uttmacher.org/pubs/FB-ATSRH.html"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dc.gov/nchs/data/series/sr_23/sr23_030.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1295400"/>
          </a:xfrm>
        </p:spPr>
        <p:txBody>
          <a:bodyPr/>
          <a:lstStyle/>
          <a:p>
            <a:r>
              <a:rPr lang="en-US" sz="3200" dirty="0" smtClean="0"/>
              <a:t>Teen Pregnancy Prevention:  </a:t>
            </a:r>
            <a:br>
              <a:rPr lang="en-US" sz="3200" dirty="0" smtClean="0"/>
            </a:br>
            <a:r>
              <a:rPr lang="en-US" sz="3200" dirty="0" smtClean="0"/>
              <a:t>Application of CDC’s Evidence-Based Contraception Guidance</a:t>
            </a:r>
            <a:endParaRPr lang="en-US" sz="3200" dirty="0"/>
          </a:p>
        </p:txBody>
      </p:sp>
      <p:sp>
        <p:nvSpPr>
          <p:cNvPr id="2" name="Subtitle 1"/>
          <p:cNvSpPr>
            <a:spLocks noGrp="1"/>
          </p:cNvSpPr>
          <p:nvPr>
            <p:ph type="subTitle" idx="1"/>
          </p:nvPr>
        </p:nvSpPr>
        <p:spPr>
          <a:xfrm>
            <a:off x="762000" y="3810000"/>
            <a:ext cx="7239000" cy="1066800"/>
          </a:xfrm>
        </p:spPr>
        <p:txBody>
          <a:bodyPr/>
          <a:lstStyle/>
          <a:p>
            <a:r>
              <a:rPr lang="en-US" dirty="0"/>
              <a:t>Division of Reproductive Health</a:t>
            </a:r>
          </a:p>
          <a:p>
            <a:r>
              <a:rPr lang="en-US" dirty="0"/>
              <a:t>Centers for Disease Control and Prevention</a:t>
            </a:r>
          </a:p>
        </p:txBody>
      </p:sp>
      <p:sp>
        <p:nvSpPr>
          <p:cNvPr id="3" name="Text Placeholder 2"/>
          <p:cNvSpPr>
            <a:spLocks noGrp="1"/>
          </p:cNvSpPr>
          <p:nvPr>
            <p:ph type="body" sz="quarter" idx="10"/>
          </p:nvPr>
        </p:nvSpPr>
        <p:spPr>
          <a:xfrm>
            <a:off x="1371600" y="4953000"/>
            <a:ext cx="6400800" cy="457200"/>
          </a:xfrm>
        </p:spPr>
        <p:txBody>
          <a:bodyPr/>
          <a:lstStyle/>
          <a:p>
            <a:r>
              <a:rPr lang="en-US" b="1" dirty="0" smtClean="0">
                <a:solidFill>
                  <a:schemeClr val="bg2"/>
                </a:solidFill>
              </a:rPr>
              <a:t>November 1, 2013</a:t>
            </a:r>
            <a:endParaRPr lang="en-US" b="1" dirty="0">
              <a:solidFill>
                <a:schemeClr val="bg2"/>
              </a:solidFill>
            </a:endParaRPr>
          </a:p>
        </p:txBody>
      </p:sp>
      <p:sp>
        <p:nvSpPr>
          <p:cNvPr id="5" name="Text Placeholder 4"/>
          <p:cNvSpPr>
            <a:spLocks noGrp="1"/>
          </p:cNvSpPr>
          <p:nvPr>
            <p:ph type="body" sz="quarter" idx="11"/>
          </p:nvPr>
        </p:nvSpPr>
        <p:spPr/>
        <p:txBody>
          <a:bodyPr/>
          <a:lstStyle/>
          <a:p>
            <a:r>
              <a:rPr lang="en-US" dirty="0" smtClean="0"/>
              <a:t>National Center for Chronic Disease Prevention and Health Promotion </a:t>
            </a:r>
            <a:endParaRPr lang="en-US" dirty="0"/>
          </a:p>
        </p:txBody>
      </p:sp>
      <p:sp>
        <p:nvSpPr>
          <p:cNvPr id="6" name="Text Placeholder 5"/>
          <p:cNvSpPr>
            <a:spLocks noGrp="1"/>
          </p:cNvSpPr>
          <p:nvPr>
            <p:ph type="body" sz="quarter" idx="12"/>
          </p:nvPr>
        </p:nvSpPr>
        <p:spPr/>
        <p:txBody>
          <a:bodyPr/>
          <a:lstStyle/>
          <a:p>
            <a:r>
              <a:rPr lang="en-US" dirty="0" smtClean="0"/>
              <a:t>Division of Reproductive Health</a:t>
            </a:r>
            <a:endParaRPr lang="en-US" dirty="0"/>
          </a:p>
        </p:txBody>
      </p:sp>
      <p:pic>
        <p:nvPicPr>
          <p:cNvPr id="7" name="Picture 6"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This is a map of the United States representing teen birth rates, by state, 2009.&#10;Teen Birth rates were lowest in the northeast and upper midwest and highest across the southern states.&#10;The states in red have teen birth rates of 51-64 per 1000 women aged 15-19 years.&#10;The states in light grey have rates of 16-30 teen births per 1000 women aged 15-19 yea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399"/>
            <a:ext cx="6324600" cy="579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35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Scenario 4 :  </a:t>
            </a:r>
            <a:br>
              <a:rPr lang="en-US" sz="3200" dirty="0" smtClean="0"/>
            </a:br>
            <a:r>
              <a:rPr lang="en-US" sz="3200" dirty="0" smtClean="0"/>
              <a:t>Emergency Contraception </a:t>
            </a:r>
            <a:endParaRPr lang="en-US" sz="3200" dirty="0"/>
          </a:p>
        </p:txBody>
      </p:sp>
      <p:sp>
        <p:nvSpPr>
          <p:cNvPr id="3" name="Content Placeholder 2"/>
          <p:cNvSpPr>
            <a:spLocks noGrp="1"/>
          </p:cNvSpPr>
          <p:nvPr>
            <p:ph idx="1"/>
          </p:nvPr>
        </p:nvSpPr>
        <p:spPr/>
        <p:txBody>
          <a:bodyPr/>
          <a:lstStyle/>
          <a:p>
            <a:r>
              <a:rPr lang="en-US" sz="2800" dirty="0" smtClean="0"/>
              <a:t>17 </a:t>
            </a:r>
            <a:r>
              <a:rPr lang="en-US" sz="2800" dirty="0" err="1" smtClean="0"/>
              <a:t>y.o</a:t>
            </a:r>
            <a:r>
              <a:rPr lang="en-US" sz="2800" dirty="0" smtClean="0"/>
              <a:t>. female had unprotected intercourse 4 days ago and is worried about pregnancy.</a:t>
            </a:r>
          </a:p>
          <a:p>
            <a:endParaRPr lang="en-US" sz="2800" dirty="0" smtClean="0"/>
          </a:p>
          <a:p>
            <a:pPr lvl="1"/>
            <a:r>
              <a:rPr lang="en-US" sz="2400" b="1" dirty="0" smtClean="0"/>
              <a:t>Q:  What are her emergency</a:t>
            </a:r>
          </a:p>
          <a:p>
            <a:pPr marL="457200" lvl="1" indent="0">
              <a:buNone/>
            </a:pPr>
            <a:r>
              <a:rPr lang="en-US" sz="2400" b="1" dirty="0"/>
              <a:t> </a:t>
            </a:r>
            <a:r>
              <a:rPr lang="en-US" sz="2400" b="1" dirty="0" smtClean="0"/>
              <a:t>          contraception options?</a:t>
            </a:r>
          </a:p>
          <a:p>
            <a:pPr marL="457200" lvl="1" indent="0">
              <a:buNone/>
            </a:pPr>
            <a:endParaRPr lang="en-US" b="1" dirty="0" smtClean="0"/>
          </a:p>
          <a:p>
            <a:pPr marL="457200" lvl="1" indent="0">
              <a:buNone/>
            </a:pPr>
            <a:endParaRPr lang="en-US" b="1" dirty="0"/>
          </a:p>
        </p:txBody>
      </p:sp>
      <p:sp>
        <p:nvSpPr>
          <p:cNvPr id="4" name="Text Placeholder 3"/>
          <p:cNvSpPr>
            <a:spLocks noGrp="1"/>
          </p:cNvSpPr>
          <p:nvPr>
            <p:ph type="body" sz="quarter" idx="10"/>
          </p:nvPr>
        </p:nvSpPr>
        <p:spPr/>
        <p:txBody>
          <a:bodyPr/>
          <a:lstStyle/>
          <a:p>
            <a:endParaRPr lang="en-US" dirty="0"/>
          </a:p>
        </p:txBody>
      </p:sp>
      <p:pic>
        <p:nvPicPr>
          <p:cNvPr id="22530" name="Picture 2" descr="Young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174064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91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Four options available in the US</a:t>
            </a:r>
            <a:endParaRPr lang="en-US" sz="3200" dirty="0"/>
          </a:p>
        </p:txBody>
      </p:sp>
      <p:sp>
        <p:nvSpPr>
          <p:cNvPr id="3" name="Content Placeholder 2"/>
          <p:cNvSpPr>
            <a:spLocks noGrp="1"/>
          </p:cNvSpPr>
          <p:nvPr>
            <p:ph idx="1"/>
          </p:nvPr>
        </p:nvSpPr>
        <p:spPr/>
        <p:txBody>
          <a:bodyPr/>
          <a:lstStyle/>
          <a:p>
            <a:r>
              <a:rPr lang="en-US" sz="2800" dirty="0"/>
              <a:t>Intrauterine device</a:t>
            </a:r>
          </a:p>
          <a:p>
            <a:pPr lvl="1"/>
            <a:r>
              <a:rPr lang="en-US" sz="2400" dirty="0"/>
              <a:t>copper intrauterine device (Cu-IUD</a:t>
            </a:r>
            <a:r>
              <a:rPr lang="en-US" sz="2400" dirty="0" smtClean="0"/>
              <a:t>)</a:t>
            </a:r>
            <a:endParaRPr lang="en-US" sz="2400" dirty="0"/>
          </a:p>
          <a:p>
            <a:r>
              <a:rPr lang="en-US" sz="2800" dirty="0"/>
              <a:t>Emergency contraceptive pills (ECPs)</a:t>
            </a:r>
          </a:p>
          <a:p>
            <a:pPr lvl="1"/>
            <a:r>
              <a:rPr lang="en-US" sz="2400" dirty="0" err="1"/>
              <a:t>ulipristal</a:t>
            </a:r>
            <a:r>
              <a:rPr lang="en-US" sz="2400" dirty="0"/>
              <a:t> acetate (UPA) available in a single dose (30 </a:t>
            </a:r>
            <a:r>
              <a:rPr lang="en-US" sz="2400" dirty="0" smtClean="0"/>
              <a:t>mg)</a:t>
            </a:r>
          </a:p>
          <a:p>
            <a:pPr lvl="1"/>
            <a:r>
              <a:rPr lang="en-US" sz="2400" dirty="0" err="1" smtClean="0"/>
              <a:t>levonorgestrel</a:t>
            </a:r>
            <a:r>
              <a:rPr lang="en-US" sz="2400" dirty="0" smtClean="0"/>
              <a:t> </a:t>
            </a:r>
            <a:r>
              <a:rPr lang="en-US" sz="2400" dirty="0"/>
              <a:t>(LNG) in a single dose </a:t>
            </a:r>
            <a:r>
              <a:rPr lang="en-US" sz="2400" dirty="0" smtClean="0"/>
              <a:t>combined </a:t>
            </a:r>
          </a:p>
          <a:p>
            <a:pPr lvl="1"/>
            <a:r>
              <a:rPr lang="en-US" sz="2400" dirty="0" smtClean="0"/>
              <a:t>estrogen/progestin </a:t>
            </a:r>
            <a:r>
              <a:rPr lang="en-US" sz="2400" dirty="0"/>
              <a:t>in 2 doses </a:t>
            </a:r>
          </a:p>
        </p:txBody>
      </p:sp>
    </p:spTree>
    <p:extLst>
      <p:ext uri="{BB962C8B-B14F-4D97-AF65-F5344CB8AC3E}">
        <p14:creationId xmlns:p14="http://schemas.microsoft.com/office/powerpoint/2010/main" val="4165083528"/>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SPR Recommendation on Effectiveness</a:t>
            </a:r>
            <a:endParaRPr lang="en-US" sz="3200" dirty="0"/>
          </a:p>
        </p:txBody>
      </p:sp>
      <p:sp>
        <p:nvSpPr>
          <p:cNvPr id="3" name="Content Placeholder 2"/>
          <p:cNvSpPr>
            <a:spLocks noGrp="1"/>
          </p:cNvSpPr>
          <p:nvPr>
            <p:ph idx="1"/>
          </p:nvPr>
        </p:nvSpPr>
        <p:spPr>
          <a:xfrm>
            <a:off x="457200" y="1752600"/>
            <a:ext cx="8229600" cy="4191000"/>
          </a:xfrm>
        </p:spPr>
        <p:txBody>
          <a:bodyPr/>
          <a:lstStyle/>
          <a:p>
            <a:r>
              <a:rPr lang="en-US" dirty="0" smtClean="0"/>
              <a:t>Large systematic review of 42 studies showed that the pregnancy rate among emergency IUD users is 0.09%</a:t>
            </a:r>
          </a:p>
          <a:p>
            <a:r>
              <a:rPr lang="en-US" dirty="0" smtClean="0"/>
              <a:t>UPA </a:t>
            </a:r>
            <a:r>
              <a:rPr lang="en-US" dirty="0"/>
              <a:t>and LNG ECPs have similar effectiveness when taken within 3 days after unprotected </a:t>
            </a:r>
            <a:r>
              <a:rPr lang="en-US" dirty="0" smtClean="0"/>
              <a:t>intercourse</a:t>
            </a:r>
          </a:p>
          <a:p>
            <a:pPr lvl="1"/>
            <a:r>
              <a:rPr lang="en-US" dirty="0" smtClean="0">
                <a:solidFill>
                  <a:srgbClr val="FFFF00"/>
                </a:solidFill>
              </a:rPr>
              <a:t>UPA </a:t>
            </a:r>
            <a:r>
              <a:rPr lang="en-US" dirty="0">
                <a:solidFill>
                  <a:srgbClr val="FFFF00"/>
                </a:solidFill>
              </a:rPr>
              <a:t>has been shown to be more effective than the LNG formulation between 3 and 5 days after unprotected intercourse </a:t>
            </a:r>
            <a:r>
              <a:rPr lang="en-US" dirty="0" smtClean="0">
                <a:solidFill>
                  <a:srgbClr val="FFFF00"/>
                </a:solidFill>
              </a:rPr>
              <a:t>.</a:t>
            </a:r>
          </a:p>
          <a:p>
            <a:r>
              <a:rPr lang="en-US" dirty="0" smtClean="0"/>
              <a:t>UPA may be more effective than LNG for </a:t>
            </a:r>
            <a:r>
              <a:rPr lang="en-US" dirty="0"/>
              <a:t>women who are obese.</a:t>
            </a:r>
          </a:p>
          <a:p>
            <a:r>
              <a:rPr lang="en-US" dirty="0" smtClean="0"/>
              <a:t>The </a:t>
            </a:r>
            <a:r>
              <a:rPr lang="en-US" dirty="0"/>
              <a:t>combined estrogen/progestin regimen is less effective than UPA or LNG </a:t>
            </a:r>
            <a:r>
              <a:rPr lang="en-US" dirty="0" smtClean="0"/>
              <a:t>and is associated with more frequent side effects</a:t>
            </a:r>
          </a:p>
          <a:p>
            <a:endParaRPr lang="en-US" dirty="0"/>
          </a:p>
        </p:txBody>
      </p:sp>
    </p:spTree>
    <p:extLst>
      <p:ext uri="{BB962C8B-B14F-4D97-AF65-F5344CB8AC3E}">
        <p14:creationId xmlns:p14="http://schemas.microsoft.com/office/powerpoint/2010/main" val="4025585995"/>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Scenario 4 :  </a:t>
            </a:r>
            <a:br>
              <a:rPr lang="en-US" sz="3200" dirty="0" smtClean="0"/>
            </a:br>
            <a:r>
              <a:rPr lang="en-US" sz="3200" dirty="0" smtClean="0"/>
              <a:t>Emergency Contraception </a:t>
            </a:r>
            <a:endParaRPr lang="en-US" sz="3200" dirty="0"/>
          </a:p>
        </p:txBody>
      </p:sp>
      <p:sp>
        <p:nvSpPr>
          <p:cNvPr id="3" name="Content Placeholder 2"/>
          <p:cNvSpPr>
            <a:spLocks noGrp="1"/>
          </p:cNvSpPr>
          <p:nvPr>
            <p:ph idx="1"/>
          </p:nvPr>
        </p:nvSpPr>
        <p:spPr/>
        <p:txBody>
          <a:bodyPr/>
          <a:lstStyle/>
          <a:p>
            <a:r>
              <a:rPr lang="en-US" sz="2800" dirty="0" smtClean="0"/>
              <a:t>17 </a:t>
            </a:r>
            <a:r>
              <a:rPr lang="en-US" sz="2800" dirty="0" err="1" smtClean="0"/>
              <a:t>y.o</a:t>
            </a:r>
            <a:r>
              <a:rPr lang="en-US" sz="2800" dirty="0" smtClean="0"/>
              <a:t>. female had unprotected intercourse 4 days ago and is worried about pregnancy.</a:t>
            </a:r>
          </a:p>
          <a:p>
            <a:endParaRPr lang="en-US" sz="2800" dirty="0" smtClean="0"/>
          </a:p>
          <a:p>
            <a:pPr lvl="1"/>
            <a:r>
              <a:rPr lang="en-US" sz="2400" b="1" dirty="0" smtClean="0"/>
              <a:t>Q:  What are her emergency contraception options?</a:t>
            </a:r>
          </a:p>
          <a:p>
            <a:pPr lvl="1"/>
            <a:r>
              <a:rPr lang="en-US" sz="2400" b="1" dirty="0" smtClean="0"/>
              <a:t>A:  </a:t>
            </a:r>
          </a:p>
          <a:p>
            <a:pPr lvl="2"/>
            <a:r>
              <a:rPr lang="en-US" sz="2200" b="1" dirty="0" smtClean="0"/>
              <a:t>Copper IUD</a:t>
            </a:r>
          </a:p>
          <a:p>
            <a:pPr lvl="2"/>
            <a:r>
              <a:rPr lang="en-US" sz="2200" b="1" dirty="0" err="1" smtClean="0"/>
              <a:t>Ulipristal</a:t>
            </a:r>
            <a:r>
              <a:rPr lang="en-US" sz="2200" b="1" dirty="0" smtClean="0"/>
              <a:t> acetate</a:t>
            </a:r>
          </a:p>
          <a:p>
            <a:pPr lvl="2"/>
            <a:r>
              <a:rPr lang="en-US" sz="2200" b="1" dirty="0" err="1" smtClean="0"/>
              <a:t>Levonorgestrel</a:t>
            </a:r>
            <a:r>
              <a:rPr lang="en-US" sz="2200" b="1" dirty="0" smtClean="0"/>
              <a:t> ECPs</a:t>
            </a:r>
          </a:p>
          <a:p>
            <a:pPr lvl="2"/>
            <a:r>
              <a:rPr lang="en-US" sz="2200" b="1" dirty="0" smtClean="0"/>
              <a:t>Combination estrogen/progestin pills</a:t>
            </a:r>
          </a:p>
          <a:p>
            <a:pPr lvl="2"/>
            <a:endParaRPr lang="en-US" sz="2200" b="1" dirty="0" smtClean="0"/>
          </a:p>
          <a:p>
            <a:pPr lvl="1"/>
            <a:endParaRPr lang="en-US" sz="2400" b="1" dirty="0" smtClean="0"/>
          </a:p>
          <a:p>
            <a:pPr marL="457200" lvl="1" indent="0">
              <a:buNone/>
            </a:pPr>
            <a:endParaRPr lang="en-US" b="1" dirty="0" smtClean="0"/>
          </a:p>
          <a:p>
            <a:pPr marL="457200" lvl="1" indent="0">
              <a:buNone/>
            </a:pPr>
            <a:endParaRPr lang="en-US" b="1" dirty="0"/>
          </a:p>
        </p:txBody>
      </p:sp>
      <p:pic>
        <p:nvPicPr>
          <p:cNvPr id="4" name="Picture 2" descr="Young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14057"/>
            <a:ext cx="174064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21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89038"/>
          </a:xfrm>
        </p:spPr>
        <p:txBody>
          <a:bodyPr/>
          <a:lstStyle/>
          <a:p>
            <a:r>
              <a:rPr lang="en-US" dirty="0" smtClean="0"/>
              <a:t/>
            </a:r>
            <a:br>
              <a:rPr lang="en-US" dirty="0" smtClean="0"/>
            </a:br>
            <a:r>
              <a:rPr lang="en-US" dirty="0"/>
              <a:t/>
            </a:r>
            <a:br>
              <a:rPr lang="en-US" dirty="0"/>
            </a:br>
            <a:r>
              <a:rPr lang="en-US" sz="3200" dirty="0" smtClean="0"/>
              <a:t>Clinical Scenario </a:t>
            </a:r>
            <a:r>
              <a:rPr lang="en-US" sz="3200" dirty="0"/>
              <a:t>4</a:t>
            </a:r>
            <a:r>
              <a:rPr lang="en-US" sz="3200" dirty="0" smtClean="0"/>
              <a:t> :  </a:t>
            </a:r>
            <a:br>
              <a:rPr lang="en-US" sz="3200" dirty="0" smtClean="0"/>
            </a:br>
            <a:r>
              <a:rPr lang="en-US" sz="3200" dirty="0" smtClean="0"/>
              <a:t>Initiation of regular contraception after emergency contraception pills</a:t>
            </a:r>
            <a:endParaRPr lang="en-US" sz="3200" dirty="0"/>
          </a:p>
        </p:txBody>
      </p:sp>
      <p:sp>
        <p:nvSpPr>
          <p:cNvPr id="3" name="Content Placeholder 2"/>
          <p:cNvSpPr>
            <a:spLocks noGrp="1"/>
          </p:cNvSpPr>
          <p:nvPr>
            <p:ph idx="1"/>
          </p:nvPr>
        </p:nvSpPr>
        <p:spPr>
          <a:xfrm>
            <a:off x="457200" y="1905000"/>
            <a:ext cx="8229600" cy="4191000"/>
          </a:xfrm>
        </p:spPr>
        <p:txBody>
          <a:bodyPr/>
          <a:lstStyle/>
          <a:p>
            <a:r>
              <a:rPr lang="en-US" sz="2800" dirty="0" smtClean="0"/>
              <a:t>17 </a:t>
            </a:r>
            <a:r>
              <a:rPr lang="en-US" sz="2800" dirty="0" err="1"/>
              <a:t>y.o</a:t>
            </a:r>
            <a:r>
              <a:rPr lang="en-US" sz="2800" dirty="0"/>
              <a:t>. </a:t>
            </a:r>
            <a:r>
              <a:rPr lang="en-US" sz="2800" dirty="0" smtClean="0"/>
              <a:t>female had </a:t>
            </a:r>
            <a:r>
              <a:rPr lang="en-US" sz="2800" dirty="0"/>
              <a:t>unprotected intercourse 4 days ago and is worried about pregnancy</a:t>
            </a:r>
            <a:r>
              <a:rPr lang="en-US" sz="2800" dirty="0" smtClean="0"/>
              <a:t>.  She has chosen to take UPA</a:t>
            </a:r>
            <a:endParaRPr lang="en-US" sz="2800" dirty="0"/>
          </a:p>
          <a:p>
            <a:endParaRPr lang="en-US" dirty="0" smtClean="0"/>
          </a:p>
          <a:p>
            <a:pPr lvl="1"/>
            <a:r>
              <a:rPr lang="en-US" sz="2400" b="1" dirty="0" smtClean="0"/>
              <a:t>Q:  When can she start regular </a:t>
            </a:r>
          </a:p>
          <a:p>
            <a:pPr marL="457200" lvl="1" indent="0">
              <a:buNone/>
            </a:pPr>
            <a:r>
              <a:rPr lang="en-US" sz="2400" b="1" dirty="0"/>
              <a:t> </a:t>
            </a:r>
            <a:r>
              <a:rPr lang="en-US" sz="2400" b="1" dirty="0" smtClean="0"/>
              <a:t>          contraception after ECPs?</a:t>
            </a:r>
          </a:p>
          <a:p>
            <a:pPr lvl="1"/>
            <a:endParaRPr lang="en-US" b="1" dirty="0" smtClean="0"/>
          </a:p>
          <a:p>
            <a:pPr marL="457200" lvl="1" indent="0">
              <a:buNone/>
            </a:pPr>
            <a:endParaRPr lang="en-US" b="1" dirty="0"/>
          </a:p>
        </p:txBody>
      </p:sp>
      <p:pic>
        <p:nvPicPr>
          <p:cNvPr id="5" name="Picture 2" descr="Young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52800"/>
            <a:ext cx="174064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55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Evidence</a:t>
            </a:r>
            <a:endParaRPr lang="en-US" sz="3200" dirty="0"/>
          </a:p>
        </p:txBody>
      </p:sp>
      <p:sp>
        <p:nvSpPr>
          <p:cNvPr id="3" name="Content Placeholder 2"/>
          <p:cNvSpPr>
            <a:spLocks noGrp="1"/>
          </p:cNvSpPr>
          <p:nvPr>
            <p:ph idx="1"/>
          </p:nvPr>
        </p:nvSpPr>
        <p:spPr>
          <a:xfrm>
            <a:off x="457200" y="1447800"/>
            <a:ext cx="8229600" cy="4191000"/>
          </a:xfrm>
        </p:spPr>
        <p:txBody>
          <a:bodyPr/>
          <a:lstStyle/>
          <a:p>
            <a:r>
              <a:rPr lang="en-GB" dirty="0"/>
              <a:t>Data </a:t>
            </a:r>
            <a:r>
              <a:rPr lang="en-GB" dirty="0" smtClean="0"/>
              <a:t>limited </a:t>
            </a:r>
            <a:r>
              <a:rPr lang="en-GB" dirty="0"/>
              <a:t>to expert opinion and product </a:t>
            </a:r>
            <a:r>
              <a:rPr lang="en-GB" dirty="0" err="1" smtClean="0"/>
              <a:t>labeling</a:t>
            </a:r>
            <a:r>
              <a:rPr lang="en-GB" dirty="0" smtClean="0"/>
              <a:t>. </a:t>
            </a:r>
          </a:p>
          <a:p>
            <a:pPr marL="0" indent="0">
              <a:buNone/>
            </a:pPr>
            <a:endParaRPr lang="en-GB" dirty="0" smtClean="0"/>
          </a:p>
          <a:p>
            <a:r>
              <a:rPr lang="en-US" dirty="0" smtClean="0"/>
              <a:t>Theoretical </a:t>
            </a:r>
            <a:r>
              <a:rPr lang="en-US" dirty="0"/>
              <a:t>concerns </a:t>
            </a:r>
            <a:r>
              <a:rPr lang="en-US" dirty="0" smtClean="0"/>
              <a:t>for </a:t>
            </a:r>
            <a:r>
              <a:rPr lang="en-US" dirty="0"/>
              <a:t>decreased effectiveness of systemic hormonal contraception </a:t>
            </a:r>
            <a:r>
              <a:rPr lang="en-US" dirty="0" smtClean="0"/>
              <a:t>after UPA use.</a:t>
            </a:r>
          </a:p>
          <a:p>
            <a:pPr marL="0" indent="0">
              <a:buNone/>
            </a:pPr>
            <a:endParaRPr lang="en-US" dirty="0" smtClean="0"/>
          </a:p>
          <a:p>
            <a:r>
              <a:rPr lang="en-US" dirty="0" smtClean="0"/>
              <a:t>The </a:t>
            </a:r>
            <a:r>
              <a:rPr lang="en-US" dirty="0"/>
              <a:t>resumption or initiation of regular hormonal contraception following ECP use involves consideration of the risk of pregnancy if ECPs </a:t>
            </a:r>
            <a:r>
              <a:rPr lang="en-US" dirty="0" smtClean="0"/>
              <a:t>fail.</a:t>
            </a:r>
            <a:endParaRPr lang="en-US" dirty="0"/>
          </a:p>
        </p:txBody>
      </p:sp>
    </p:spTree>
    <p:extLst>
      <p:ext uri="{BB962C8B-B14F-4D97-AF65-F5344CB8AC3E}">
        <p14:creationId xmlns:p14="http://schemas.microsoft.com/office/powerpoint/2010/main" val="1365416991"/>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89038"/>
          </a:xfrm>
        </p:spPr>
        <p:txBody>
          <a:bodyPr/>
          <a:lstStyle/>
          <a:p>
            <a:r>
              <a:rPr lang="en-US" sz="3200" dirty="0" smtClean="0"/>
              <a:t>US SPR Recommendation:</a:t>
            </a:r>
            <a:br>
              <a:rPr lang="en-US" sz="3200" dirty="0" smtClean="0"/>
            </a:br>
            <a:r>
              <a:rPr lang="en-US" sz="3200" dirty="0" smtClean="0"/>
              <a:t>When to initiate regular contraception after emergency contraception pills</a:t>
            </a:r>
            <a:endParaRPr lang="en-US" sz="3200" dirty="0"/>
          </a:p>
        </p:txBody>
      </p:sp>
      <p:sp>
        <p:nvSpPr>
          <p:cNvPr id="3" name="Content Placeholder 2"/>
          <p:cNvSpPr>
            <a:spLocks noGrp="1"/>
          </p:cNvSpPr>
          <p:nvPr>
            <p:ph idx="1"/>
          </p:nvPr>
        </p:nvSpPr>
        <p:spPr/>
        <p:txBody>
          <a:bodyPr/>
          <a:lstStyle/>
          <a:p>
            <a:pPr lvl="0"/>
            <a:r>
              <a:rPr lang="en-GB" dirty="0"/>
              <a:t>Any regular contraceptive method can be started immediately after the use of </a:t>
            </a:r>
            <a:r>
              <a:rPr lang="en-GB" dirty="0" smtClean="0"/>
              <a:t>ECPs.  </a:t>
            </a:r>
          </a:p>
          <a:p>
            <a:r>
              <a:rPr lang="en-GB" dirty="0"/>
              <a:t>Advise the woman to have a pregnancy test, if she does not have a withdrawal bleed within 3 weeks.  </a:t>
            </a:r>
            <a:endParaRPr lang="en-GB" i="1" dirty="0" smtClean="0"/>
          </a:p>
          <a:p>
            <a:r>
              <a:rPr lang="en-GB" i="1" dirty="0" smtClean="0"/>
              <a:t>UPA</a:t>
            </a:r>
            <a:endParaRPr lang="en-US" dirty="0"/>
          </a:p>
          <a:p>
            <a:pPr lvl="1"/>
            <a:r>
              <a:rPr lang="en-GB" dirty="0" smtClean="0"/>
              <a:t>The </a:t>
            </a:r>
            <a:r>
              <a:rPr lang="en-GB" dirty="0"/>
              <a:t>woman will need to abstain from sex or use </a:t>
            </a:r>
            <a:r>
              <a:rPr lang="en-GB" dirty="0" smtClean="0"/>
              <a:t>barrier contraception for </a:t>
            </a:r>
            <a:r>
              <a:rPr lang="en-GB" dirty="0"/>
              <a:t>14 days or her next menses, whichever comes first.   </a:t>
            </a:r>
            <a:endParaRPr lang="en-US" dirty="0"/>
          </a:p>
          <a:p>
            <a:r>
              <a:rPr lang="en-GB" i="1" dirty="0" smtClean="0"/>
              <a:t>LNG </a:t>
            </a:r>
            <a:r>
              <a:rPr lang="en-GB" i="1" dirty="0"/>
              <a:t>and combined </a:t>
            </a:r>
            <a:r>
              <a:rPr lang="en-GB" i="1" dirty="0" err="1"/>
              <a:t>estrogen</a:t>
            </a:r>
            <a:r>
              <a:rPr lang="en-GB" i="1" dirty="0"/>
              <a:t>/progestin formulations</a:t>
            </a:r>
            <a:endParaRPr lang="en-US" dirty="0"/>
          </a:p>
          <a:p>
            <a:pPr lvl="1"/>
            <a:r>
              <a:rPr lang="en-GB" dirty="0" smtClean="0"/>
              <a:t>The </a:t>
            </a:r>
            <a:r>
              <a:rPr lang="en-GB" dirty="0"/>
              <a:t>woman will need to abstain from sex or use </a:t>
            </a:r>
            <a:r>
              <a:rPr lang="en-GB" dirty="0" smtClean="0"/>
              <a:t>barrier contraception </a:t>
            </a:r>
            <a:r>
              <a:rPr lang="en-GB" dirty="0"/>
              <a:t>for 7 days.</a:t>
            </a:r>
            <a:endParaRPr lang="en-US" dirty="0"/>
          </a:p>
          <a:p>
            <a:pPr marL="0" indent="0">
              <a:buNone/>
            </a:pPr>
            <a:endParaRPr lang="en-US" dirty="0"/>
          </a:p>
        </p:txBody>
      </p:sp>
    </p:spTree>
    <p:extLst>
      <p:ext uri="{BB962C8B-B14F-4D97-AF65-F5344CB8AC3E}">
        <p14:creationId xmlns:p14="http://schemas.microsoft.com/office/powerpoint/2010/main" val="683868519"/>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89038"/>
          </a:xfrm>
        </p:spPr>
        <p:txBody>
          <a:bodyPr/>
          <a:lstStyle/>
          <a:p>
            <a:r>
              <a:rPr lang="en-US" dirty="0" smtClean="0"/>
              <a:t/>
            </a:r>
            <a:br>
              <a:rPr lang="en-US" dirty="0" smtClean="0"/>
            </a:br>
            <a:r>
              <a:rPr lang="en-US" dirty="0"/>
              <a:t/>
            </a:r>
            <a:br>
              <a:rPr lang="en-US" dirty="0"/>
            </a:br>
            <a:r>
              <a:rPr lang="en-US" sz="3200" dirty="0" smtClean="0"/>
              <a:t>Clinical Scenario </a:t>
            </a:r>
            <a:r>
              <a:rPr lang="en-US" sz="3200" dirty="0"/>
              <a:t>4</a:t>
            </a:r>
            <a:r>
              <a:rPr lang="en-US" sz="3200" dirty="0" smtClean="0"/>
              <a:t> :  </a:t>
            </a:r>
            <a:br>
              <a:rPr lang="en-US" sz="3200" dirty="0" smtClean="0"/>
            </a:br>
            <a:r>
              <a:rPr lang="en-US" sz="3200" dirty="0" smtClean="0"/>
              <a:t>Initiation of regular contraception after emergency contraception pills</a:t>
            </a:r>
            <a:endParaRPr lang="en-US" sz="3200" dirty="0"/>
          </a:p>
        </p:txBody>
      </p:sp>
      <p:sp>
        <p:nvSpPr>
          <p:cNvPr id="3" name="Content Placeholder 2"/>
          <p:cNvSpPr>
            <a:spLocks noGrp="1"/>
          </p:cNvSpPr>
          <p:nvPr>
            <p:ph idx="1"/>
          </p:nvPr>
        </p:nvSpPr>
        <p:spPr>
          <a:xfrm>
            <a:off x="457200" y="1905000"/>
            <a:ext cx="8229600" cy="4191000"/>
          </a:xfrm>
        </p:spPr>
        <p:txBody>
          <a:bodyPr/>
          <a:lstStyle/>
          <a:p>
            <a:r>
              <a:rPr lang="en-US" sz="2800" dirty="0" smtClean="0"/>
              <a:t>17y.o</a:t>
            </a:r>
            <a:r>
              <a:rPr lang="en-US" sz="2800" dirty="0"/>
              <a:t>. </a:t>
            </a:r>
            <a:r>
              <a:rPr lang="en-US" sz="2800" dirty="0" smtClean="0"/>
              <a:t> female had </a:t>
            </a:r>
            <a:r>
              <a:rPr lang="en-US" sz="2800" dirty="0"/>
              <a:t>unprotected intercourse 4 days ago and is worried about pregnancy.</a:t>
            </a:r>
          </a:p>
          <a:p>
            <a:pPr marL="0" indent="0">
              <a:buNone/>
            </a:pPr>
            <a:endParaRPr lang="en-US" dirty="0" smtClean="0"/>
          </a:p>
          <a:p>
            <a:pPr lvl="1"/>
            <a:r>
              <a:rPr lang="en-US" sz="2400" b="1" dirty="0" smtClean="0"/>
              <a:t>Q:  When can she start regular contraception after ECPs?</a:t>
            </a:r>
            <a:endParaRPr lang="en-US" sz="2400" b="1" dirty="0"/>
          </a:p>
          <a:p>
            <a:pPr lvl="1"/>
            <a:r>
              <a:rPr lang="en-US" sz="2400" b="1" dirty="0" smtClean="0"/>
              <a:t>A: She can start contraception immediately but she </a:t>
            </a:r>
            <a:r>
              <a:rPr lang="en-GB" sz="2400" b="1" dirty="0" smtClean="0"/>
              <a:t>will </a:t>
            </a:r>
            <a:r>
              <a:rPr lang="en-GB" sz="2400" b="1" dirty="0"/>
              <a:t>need to abstain from sex or use </a:t>
            </a:r>
            <a:r>
              <a:rPr lang="en-GB" sz="2400" b="1" dirty="0" smtClean="0"/>
              <a:t>barrier contraception </a:t>
            </a:r>
            <a:r>
              <a:rPr lang="en-GB" sz="2400" b="1" dirty="0"/>
              <a:t>for </a:t>
            </a:r>
            <a:r>
              <a:rPr lang="en-GB" sz="2400" b="1" dirty="0" smtClean="0"/>
              <a:t>7 days if she uses LNG or 14 </a:t>
            </a:r>
            <a:r>
              <a:rPr lang="en-GB" sz="2400" b="1" dirty="0"/>
              <a:t>days </a:t>
            </a:r>
            <a:r>
              <a:rPr lang="en-GB" sz="2400" b="1" dirty="0" smtClean="0"/>
              <a:t>if she uses UPA or until her </a:t>
            </a:r>
            <a:r>
              <a:rPr lang="en-GB" sz="2400" b="1" dirty="0"/>
              <a:t>next menses, whichever comes first. </a:t>
            </a:r>
            <a:endParaRPr lang="en-US" sz="2400" b="1" dirty="0" smtClean="0"/>
          </a:p>
          <a:p>
            <a:pPr lvl="1"/>
            <a:endParaRPr lang="en-US" b="1" dirty="0" smtClean="0"/>
          </a:p>
          <a:p>
            <a:pPr marL="457200" lvl="1" indent="0">
              <a:buNone/>
            </a:pPr>
            <a:endParaRPr lang="en-US" b="1" dirty="0"/>
          </a:p>
        </p:txBody>
      </p:sp>
    </p:spTree>
    <p:extLst>
      <p:ext uri="{BB962C8B-B14F-4D97-AF65-F5344CB8AC3E}">
        <p14:creationId xmlns:p14="http://schemas.microsoft.com/office/powerpoint/2010/main" val="30054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latin typeface="+mn-lt"/>
                <a:ea typeface="ＭＳ Ｐゴシック"/>
                <a:cs typeface="ＭＳ Ｐゴシック"/>
              </a:rPr>
              <a:t>Take Home Messages</a:t>
            </a:r>
          </a:p>
        </p:txBody>
      </p:sp>
      <p:sp>
        <p:nvSpPr>
          <p:cNvPr id="557058" name="Rectangle 3"/>
          <p:cNvSpPr>
            <a:spLocks noGrp="1" noChangeArrowheads="1"/>
          </p:cNvSpPr>
          <p:nvPr>
            <p:ph idx="1"/>
          </p:nvPr>
        </p:nvSpPr>
        <p:spPr bwMode="auto">
          <a:xfrm>
            <a:off x="323528" y="1196752"/>
            <a:ext cx="8424936" cy="543264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latin typeface="+mj-lt"/>
                <a:ea typeface="ＭＳ Ｐゴシック"/>
                <a:cs typeface="ＭＳ Ｐゴシック"/>
              </a:rPr>
              <a:t>Rates of adolescent pregnancy in the US are decreasing, but remain high</a:t>
            </a:r>
          </a:p>
          <a:p>
            <a:pPr eaLnBrk="1" hangingPunct="1">
              <a:buClr>
                <a:schemeClr val="tx1"/>
              </a:buClr>
              <a:buSzPct val="70000"/>
              <a:buFont typeface="Wingdings" pitchFamily="2" charset="2"/>
              <a:buChar char="q"/>
            </a:pPr>
            <a:r>
              <a:rPr lang="en-US" sz="2400" b="1" dirty="0" smtClean="0">
                <a:solidFill>
                  <a:schemeClr val="bg2"/>
                </a:solidFill>
                <a:latin typeface="+mj-lt"/>
                <a:ea typeface="ＭＳ Ｐゴシック"/>
                <a:cs typeface="ＭＳ Ｐゴシック"/>
              </a:rPr>
              <a:t>Adolescents who are at risk of unintended pregnancy need access to highly effective contraceptive methods</a:t>
            </a:r>
          </a:p>
          <a:p>
            <a:pPr eaLnBrk="1" hangingPunct="1">
              <a:buClr>
                <a:schemeClr val="tx1"/>
              </a:buClr>
              <a:buSzPct val="70000"/>
              <a:buFont typeface="Wingdings" pitchFamily="2" charset="2"/>
              <a:buChar char="q"/>
            </a:pPr>
            <a:r>
              <a:rPr lang="en-US" sz="2400" b="1" dirty="0" smtClean="0">
                <a:solidFill>
                  <a:schemeClr val="bg2"/>
                </a:solidFill>
                <a:latin typeface="+mj-lt"/>
                <a:ea typeface="ＭＳ Ｐゴシック"/>
                <a:cs typeface="ＭＳ Ｐゴシック"/>
              </a:rPr>
              <a:t>Adolescents are eligible to use all methods of contraception</a:t>
            </a:r>
          </a:p>
          <a:p>
            <a:pPr lvl="1" eaLnBrk="1" hangingPunct="1">
              <a:buClr>
                <a:schemeClr val="tx1"/>
              </a:buClr>
              <a:buSzPct val="100000"/>
              <a:buFont typeface="Wingdings" pitchFamily="2" charset="2"/>
              <a:buChar char="q"/>
            </a:pPr>
            <a:r>
              <a:rPr lang="en-US" sz="2200" b="1" dirty="0" smtClean="0">
                <a:solidFill>
                  <a:schemeClr val="bg2"/>
                </a:solidFill>
                <a:latin typeface="+mj-lt"/>
                <a:ea typeface="ＭＳ Ｐゴシック"/>
              </a:rPr>
              <a:t>there is no contraceptive method that an adolescent cannot use based on age alone</a:t>
            </a:r>
          </a:p>
          <a:p>
            <a:pPr eaLnBrk="1" hangingPunct="1">
              <a:buClr>
                <a:schemeClr val="tx1"/>
              </a:buClr>
              <a:buSzPct val="70000"/>
              <a:buFont typeface="Wingdings" pitchFamily="2" charset="2"/>
              <a:buChar char="q"/>
            </a:pPr>
            <a:r>
              <a:rPr lang="en-US" sz="2400" b="1" dirty="0" smtClean="0">
                <a:solidFill>
                  <a:schemeClr val="bg2"/>
                </a:solidFill>
                <a:latin typeface="+mj-lt"/>
                <a:ea typeface="ＭＳ Ｐゴシック"/>
                <a:cs typeface="ＭＳ Ｐゴシック"/>
              </a:rPr>
              <a:t>Long-acting, reversible contraception (LARCs) may be particularly suitable for many adolescents</a:t>
            </a:r>
          </a:p>
          <a:p>
            <a:pPr lvl="1" eaLnBrk="1" hangingPunct="1">
              <a:buClr>
                <a:schemeClr val="tx1"/>
              </a:buClr>
              <a:buSzPct val="100000"/>
              <a:buFont typeface="Wingdings" pitchFamily="2" charset="2"/>
              <a:buChar char="§"/>
            </a:pPr>
            <a:r>
              <a:rPr lang="en-US" sz="2200" b="1" dirty="0" smtClean="0">
                <a:solidFill>
                  <a:schemeClr val="bg2"/>
                </a:solidFill>
                <a:latin typeface="+mj-lt"/>
                <a:ea typeface="ＭＳ Ｐゴシック"/>
              </a:rPr>
              <a:t>IUDs</a:t>
            </a:r>
          </a:p>
          <a:p>
            <a:pPr lvl="1" eaLnBrk="1" hangingPunct="1">
              <a:buClr>
                <a:schemeClr val="tx1"/>
              </a:buClr>
              <a:buSzPct val="100000"/>
              <a:buFont typeface="Wingdings" pitchFamily="2" charset="2"/>
              <a:buChar char="§"/>
            </a:pPr>
            <a:r>
              <a:rPr lang="en-US" sz="2200" b="1" dirty="0" smtClean="0">
                <a:solidFill>
                  <a:schemeClr val="bg2"/>
                </a:solidFill>
                <a:latin typeface="+mj-lt"/>
                <a:ea typeface="ＭＳ Ｐゴシック"/>
              </a:rPr>
              <a:t>Implants</a:t>
            </a:r>
          </a:p>
          <a:p>
            <a:pPr eaLnBrk="1" hangingPunct="1">
              <a:buClr>
                <a:schemeClr val="tx1"/>
              </a:buClr>
              <a:buSzPct val="70000"/>
              <a:buFont typeface="Wingdings" pitchFamily="2" charset="2"/>
              <a:buChar char="q"/>
            </a:pPr>
            <a:r>
              <a:rPr lang="en-US" sz="2400" b="1" dirty="0" smtClean="0">
                <a:solidFill>
                  <a:schemeClr val="bg2"/>
                </a:solidFill>
                <a:latin typeface="+mj-lt"/>
                <a:ea typeface="ＭＳ Ｐゴシック"/>
              </a:rPr>
              <a:t>Dual protection should be encouraged for adolescents</a:t>
            </a:r>
          </a:p>
        </p:txBody>
      </p:sp>
    </p:spTree>
    <p:extLst>
      <p:ext uri="{BB962C8B-B14F-4D97-AF65-F5344CB8AC3E}">
        <p14:creationId xmlns:p14="http://schemas.microsoft.com/office/powerpoint/2010/main" val="29959091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a:xfrm>
            <a:off x="457200" y="1752601"/>
            <a:ext cx="8229600" cy="3733799"/>
          </a:xfrm>
        </p:spPr>
        <p:txBody>
          <a:bodyPr/>
          <a:lstStyle/>
          <a:p>
            <a:r>
              <a:rPr lang="en-US" dirty="0" smtClean="0"/>
              <a:t>Most women of any age can start methods anytime</a:t>
            </a:r>
          </a:p>
          <a:p>
            <a:r>
              <a:rPr lang="en-US" dirty="0" smtClean="0"/>
              <a:t>Few, if any, exams or tests are needed </a:t>
            </a:r>
          </a:p>
          <a:p>
            <a:r>
              <a:rPr lang="en-US" dirty="0" smtClean="0"/>
              <a:t>Anticipatory counseling for potential bleeding problems and proper management provided</a:t>
            </a:r>
          </a:p>
          <a:p>
            <a:r>
              <a:rPr lang="en-US" dirty="0" smtClean="0"/>
              <a:t>Routine follow-up generally not required</a:t>
            </a:r>
          </a:p>
          <a:p>
            <a:r>
              <a:rPr lang="en-US" dirty="0" smtClean="0"/>
              <a:t>Discuss emergency contraception often </a:t>
            </a:r>
          </a:p>
          <a:p>
            <a:r>
              <a:rPr lang="en-US" dirty="0" smtClean="0"/>
              <a:t>Regular contraception should be started after EC</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660762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912812"/>
          </a:xfrm>
        </p:spPr>
        <p:txBody>
          <a:bodyPr/>
          <a:lstStyle/>
          <a:p>
            <a:r>
              <a:rPr lang="en-US" sz="2800" b="1" dirty="0" smtClean="0"/>
              <a:t>Teen Birth Rate (per 1,000 females, 15-19 years old) by Country</a:t>
            </a:r>
            <a:endParaRPr lang="en-US" sz="2800" b="1" dirty="0"/>
          </a:p>
        </p:txBody>
      </p:sp>
      <p:pic>
        <p:nvPicPr>
          <p:cNvPr id="5" name="Picture Placeholder 4" descr="This graph shows the teen birth rates per 1000 women aged 15-19 years by country.&#10;All birth rates are for 2008 unless otherwise noted.&#10;Though rates have been declining, the US still has the highest teen birth rate (ages 15-19), 6-9 times that of other developed countries.&#10;In 2008, there were 41.5 births per 1000 female teenagers ages 15-19 in the U.S. and that rate has decreased to 34.3 per 1000 female teenagers in 2010.&#10;This is much higher than the highest rate in Europe-- 26.7 births per 1000 female teenagers in the UK, and almost 10 times the lowest rate in Switzerland.&#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71600"/>
            <a:ext cx="7696200" cy="4267200"/>
          </a:xfrm>
        </p:spPr>
      </p:pic>
      <p:sp>
        <p:nvSpPr>
          <p:cNvPr id="3" name="TextBox 2"/>
          <p:cNvSpPr txBox="1"/>
          <p:nvPr/>
        </p:nvSpPr>
        <p:spPr>
          <a:xfrm>
            <a:off x="629394" y="6488668"/>
            <a:ext cx="7752606" cy="338554"/>
          </a:xfrm>
          <a:prstGeom prst="rect">
            <a:avLst/>
          </a:prstGeom>
          <a:noFill/>
        </p:spPr>
        <p:txBody>
          <a:bodyPr wrap="square" rtlCol="0">
            <a:spAutoFit/>
          </a:bodyPr>
          <a:lstStyle/>
          <a:p>
            <a:r>
              <a:rPr lang="en-US" sz="1600" dirty="0" smtClean="0"/>
              <a:t>www.TheNationalCampaign.org</a:t>
            </a:r>
            <a:endParaRPr lang="en-US" sz="1600" dirty="0"/>
          </a:p>
        </p:txBody>
      </p:sp>
    </p:spTree>
    <p:extLst>
      <p:ext uri="{BB962C8B-B14F-4D97-AF65-F5344CB8AC3E}">
        <p14:creationId xmlns:p14="http://schemas.microsoft.com/office/powerpoint/2010/main" val="2030901854"/>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sz="3200" dirty="0" smtClean="0"/>
              <a:t>How to find Teen Pregnancy information?</a:t>
            </a:r>
            <a:endParaRPr lang="en-US" sz="3200" dirty="0"/>
          </a:p>
        </p:txBody>
      </p:sp>
      <p:sp>
        <p:nvSpPr>
          <p:cNvPr id="4" name="Text Placeholder 3"/>
          <p:cNvSpPr>
            <a:spLocks noGrp="1"/>
          </p:cNvSpPr>
          <p:nvPr>
            <p:ph type="body" sz="quarter" idx="10"/>
          </p:nvPr>
        </p:nvSpPr>
        <p:spPr>
          <a:xfrm>
            <a:off x="457200" y="6172200"/>
            <a:ext cx="8229600" cy="533400"/>
          </a:xfrm>
        </p:spPr>
        <p:txBody>
          <a:bodyPr/>
          <a:lstStyle/>
          <a:p>
            <a:pPr algn="ctr"/>
            <a:r>
              <a:rPr lang="en-US" sz="2400" b="1" dirty="0" err="1" smtClean="0">
                <a:solidFill>
                  <a:schemeClr val="tx1"/>
                </a:solidFill>
              </a:rPr>
              <a:t>www.cdc.gov</a:t>
            </a:r>
            <a:endParaRPr lang="en-US" sz="2400" b="1" dirty="0">
              <a:solidFill>
                <a:schemeClr val="tx1"/>
              </a:solidFill>
            </a:endParaRPr>
          </a:p>
        </p:txBody>
      </p:sp>
      <p:pic>
        <p:nvPicPr>
          <p:cNvPr id="2050" name="Picture 2" descr="CDC home page screen 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184968"/>
            <a:ext cx="6781800" cy="498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2514600"/>
            <a:ext cx="24384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88885726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www.cdc.gov/teenpregnancy/</a:t>
            </a:r>
            <a:endParaRPr lang="en-US" dirty="0"/>
          </a:p>
        </p:txBody>
      </p:sp>
      <p:sp>
        <p:nvSpPr>
          <p:cNvPr id="4" name="Text Placeholder 3"/>
          <p:cNvSpPr>
            <a:spLocks noGrp="1"/>
          </p:cNvSpPr>
          <p:nvPr>
            <p:ph type="body" sz="quarter" idx="10"/>
          </p:nvPr>
        </p:nvSpPr>
        <p:spPr>
          <a:xfrm>
            <a:off x="457200" y="5791200"/>
            <a:ext cx="8229600" cy="533400"/>
          </a:xfrm>
        </p:spPr>
        <p:txBody>
          <a:bodyPr/>
          <a:lstStyle/>
          <a:p>
            <a:pPr algn="ctr"/>
            <a:r>
              <a:rPr lang="en-US" sz="1600" dirty="0" smtClean="0">
                <a:solidFill>
                  <a:srgbClr val="FFC000"/>
                </a:solidFill>
                <a:latin typeface="Myriad Web Pro (Body)"/>
                <a:cs typeface="Myriad Web Pro (Body)"/>
              </a:rPr>
              <a:t>http://</a:t>
            </a:r>
            <a:r>
              <a:rPr lang="en-US" sz="1600" dirty="0" err="1" smtClean="0">
                <a:solidFill>
                  <a:srgbClr val="FFC000"/>
                </a:solidFill>
                <a:latin typeface="Myriad Web Pro (Body)"/>
                <a:cs typeface="Myriad Web Pro (Body)"/>
              </a:rPr>
              <a:t>www.cdc.gov/vitalsigns/teenpregnancy</a:t>
            </a:r>
            <a:r>
              <a:rPr lang="en-US" sz="1600" dirty="0" smtClean="0">
                <a:solidFill>
                  <a:srgbClr val="FFC000"/>
                </a:solidFill>
                <a:latin typeface="Myriad Web Pro (Body)"/>
                <a:cs typeface="Myriad Web Pro (Body)"/>
              </a:rPr>
              <a:t>/</a:t>
            </a:r>
            <a:endParaRPr lang="en-US" sz="1600" dirty="0">
              <a:solidFill>
                <a:srgbClr val="FFC000"/>
              </a:solidFill>
              <a:latin typeface="Myriad Web Pro (Body)"/>
              <a:cs typeface="Myriad Web Pro (Body)"/>
            </a:endParaRPr>
          </a:p>
        </p:txBody>
      </p:sp>
      <p:pic>
        <p:nvPicPr>
          <p:cNvPr id="1027" name="Picture 3" descr="CDC's Teen Pregnancy home page screen 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82083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0102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sz="3200" dirty="0" smtClean="0"/>
              <a:t>CDC Contraceptive Guidance</a:t>
            </a:r>
            <a:endParaRPr lang="en-US" sz="3200" dirty="0"/>
          </a:p>
        </p:txBody>
      </p:sp>
      <p:sp>
        <p:nvSpPr>
          <p:cNvPr id="4" name="Text Placeholder 3"/>
          <p:cNvSpPr>
            <a:spLocks noGrp="1"/>
          </p:cNvSpPr>
          <p:nvPr>
            <p:ph type="body" sz="quarter" idx="10"/>
          </p:nvPr>
        </p:nvSpPr>
        <p:spPr>
          <a:xfrm>
            <a:off x="152400" y="5791200"/>
            <a:ext cx="8839200" cy="762000"/>
          </a:xfrm>
        </p:spPr>
        <p:txBody>
          <a:bodyPr/>
          <a:lstStyle/>
          <a:p>
            <a:pPr algn="ctr"/>
            <a:endParaRPr lang="en-US" sz="1800" dirty="0" smtClean="0">
              <a:solidFill>
                <a:srgbClr val="FFFF59"/>
              </a:solidFill>
              <a:ea typeface="ＭＳ Ｐゴシック"/>
              <a:cs typeface="ＭＳ Ｐゴシック"/>
            </a:endParaRPr>
          </a:p>
          <a:p>
            <a:pPr algn="ctr"/>
            <a:r>
              <a:rPr lang="en-US" sz="1800" dirty="0" smtClean="0">
                <a:solidFill>
                  <a:schemeClr val="tx1"/>
                </a:solidFill>
                <a:ea typeface="ＭＳ Ｐゴシック"/>
                <a:cs typeface="ＭＳ Ｐゴシック"/>
              </a:rPr>
              <a:t>www.cdc.gov/reproductivehealth/UnintendedPregnancy/Contraception_Guidance.htm</a:t>
            </a:r>
            <a:endParaRPr lang="en-US" sz="1800" dirty="0">
              <a:solidFill>
                <a:schemeClr val="tx1"/>
              </a:solidFill>
              <a:ea typeface="ＭＳ Ｐゴシック"/>
              <a:cs typeface="ＭＳ Ｐゴシック"/>
            </a:endParaRPr>
          </a:p>
          <a:p>
            <a:endParaRPr lang="en-US" sz="1800" dirty="0"/>
          </a:p>
        </p:txBody>
      </p:sp>
      <p:pic>
        <p:nvPicPr>
          <p:cNvPr id="6" name="Picture 5" descr="Picture of CDC website describing CDC contraceptive guidance for health care provi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61341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294511"/>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Resources</a:t>
            </a:r>
          </a:p>
        </p:txBody>
      </p:sp>
      <p:sp>
        <p:nvSpPr>
          <p:cNvPr id="559106" name="Content Placeholder 2"/>
          <p:cNvSpPr>
            <a:spLocks noGrp="1"/>
          </p:cNvSpPr>
          <p:nvPr>
            <p:ph idx="1"/>
          </p:nvPr>
        </p:nvSpPr>
        <p:spPr bwMode="auto">
          <a:xfrm>
            <a:off x="533400" y="1447800"/>
            <a:ext cx="8158163" cy="51038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ea typeface="ＭＳ Ｐゴシック"/>
                <a:cs typeface="ＭＳ Ｐゴシック"/>
              </a:rPr>
              <a:t>US MEC published in CDC’s Morbidity and Mortality Weekly Report (MMWR):</a:t>
            </a:r>
          </a:p>
          <a:p>
            <a:pPr>
              <a:buNone/>
            </a:pPr>
            <a:r>
              <a:rPr lang="en-US" sz="1600" b="1" u="sng" dirty="0">
                <a:ea typeface="ＭＳ Ｐゴシック"/>
                <a:cs typeface="ＭＳ Ｐゴシック"/>
              </a:rPr>
              <a:t>http://www.cdc.gov/mmwr/preview/mmwrhtml/rr5904a1.htm?s_cid=rr5904a1_w</a:t>
            </a:r>
            <a:endParaRPr lang="en-US" sz="2000" b="1" u="sng" dirty="0">
              <a:ea typeface="ＭＳ Ｐゴシック"/>
              <a:cs typeface="ＭＳ Ｐゴシック"/>
            </a:endParaRPr>
          </a:p>
          <a:p>
            <a:r>
              <a:rPr lang="en-US" sz="2800" b="1" dirty="0" smtClean="0">
                <a:ea typeface="ＭＳ Ｐゴシック"/>
                <a:cs typeface="ＭＳ Ｐゴシック"/>
              </a:rPr>
              <a:t>US SPR </a:t>
            </a:r>
            <a:r>
              <a:rPr lang="en-US" sz="2800" b="1" dirty="0">
                <a:ea typeface="ＭＳ Ｐゴシック"/>
                <a:cs typeface="ＭＳ Ｐゴシック"/>
              </a:rPr>
              <a:t>published in CDC’s Morbidity and Mortality Weekly Report (MMWR):</a:t>
            </a:r>
          </a:p>
          <a:p>
            <a:pPr>
              <a:buNone/>
            </a:pPr>
            <a:r>
              <a:rPr lang="en-US" sz="1600" b="1" u="sng" dirty="0">
                <a:ea typeface="ＭＳ Ｐゴシック"/>
                <a:cs typeface="ＭＳ Ｐゴシック"/>
                <a:hlinkClick r:id="rId3"/>
              </a:rPr>
              <a:t>http://</a:t>
            </a:r>
            <a:r>
              <a:rPr lang="en-US" sz="1600" b="1" u="sng" dirty="0" smtClean="0">
                <a:ea typeface="ＭＳ Ｐゴシック"/>
                <a:cs typeface="ＭＳ Ｐゴシック"/>
                <a:hlinkClick r:id="rId3"/>
              </a:rPr>
              <a:t>www.cdc.gov/mmwr/preview/mmwrhtml/rr6205a1.htm?s_cid=rr6205a1_w</a:t>
            </a:r>
            <a:endParaRPr lang="en-US" sz="1600" b="1" u="sng" dirty="0" smtClean="0">
              <a:ea typeface="ＭＳ Ｐゴシック"/>
              <a:cs typeface="ＭＳ Ｐゴシック"/>
            </a:endParaRPr>
          </a:p>
          <a:p>
            <a:pPr>
              <a:buNone/>
            </a:pPr>
            <a:r>
              <a:rPr lang="en-US" sz="2800" b="1" dirty="0" smtClean="0">
                <a:ea typeface="ＭＳ Ｐゴシック"/>
                <a:cs typeface="ＭＳ Ｐゴシック"/>
              </a:rPr>
              <a:t>CDC evidence-based family planning guidance documents:</a:t>
            </a:r>
          </a:p>
          <a:p>
            <a:pPr eaLnBrk="1" hangingPunct="1">
              <a:buFontTx/>
              <a:buNone/>
            </a:pPr>
            <a:r>
              <a:rPr lang="en-US" sz="1600" b="1" u="sng" dirty="0" smtClean="0">
                <a:ea typeface="ＭＳ Ｐゴシック"/>
                <a:cs typeface="ＭＳ Ｐゴシック"/>
              </a:rPr>
              <a:t>http://www.cdc.gov/reproductivehealth/UnintendedPregnancy/USMEC.htm</a:t>
            </a:r>
          </a:p>
          <a:p>
            <a:pPr eaLnBrk="1" hangingPunct="1"/>
            <a:r>
              <a:rPr lang="en-US" sz="2800" b="1" dirty="0" smtClean="0">
                <a:ea typeface="ＭＳ Ｐゴシック"/>
                <a:cs typeface="ＭＳ Ｐゴシック"/>
              </a:rPr>
              <a:t>CDC Vital Signs:  </a:t>
            </a:r>
          </a:p>
          <a:p>
            <a:pPr marL="0" indent="0">
              <a:buNone/>
            </a:pPr>
            <a:r>
              <a:rPr lang="en-US" sz="1600" b="1" u="sng" dirty="0">
                <a:ea typeface="ＭＳ Ｐゴシック"/>
                <a:cs typeface="ＭＳ Ｐゴシック"/>
              </a:rPr>
              <a:t>http://</a:t>
            </a:r>
            <a:r>
              <a:rPr lang="en-US" sz="1600" b="1" u="sng" dirty="0" smtClean="0">
                <a:ea typeface="ＭＳ Ｐゴシック"/>
                <a:cs typeface="ＭＳ Ｐゴシック"/>
              </a:rPr>
              <a:t>www.cdc.gov/vitalsigns/teenpregnancy</a:t>
            </a:r>
            <a:endParaRPr lang="en-US" sz="1600" b="1" u="sng" dirty="0">
              <a:ea typeface="ＭＳ Ｐゴシック"/>
              <a:cs typeface="ＭＳ Ｐゴシック"/>
            </a:endParaRPr>
          </a:p>
          <a:p>
            <a:pPr marL="0" indent="0" eaLnBrk="1" hangingPunct="1">
              <a:buNone/>
            </a:pPr>
            <a:endParaRPr lang="en-US" sz="2800" b="1" dirty="0" smtClean="0">
              <a:ea typeface="ＭＳ Ｐゴシック"/>
              <a:cs typeface="ＭＳ Ｐゴシック"/>
            </a:endParaRPr>
          </a:p>
        </p:txBody>
      </p:sp>
    </p:spTree>
    <p:extLst>
      <p:ext uri="{BB962C8B-B14F-4D97-AF65-F5344CB8AC3E}">
        <p14:creationId xmlns:p14="http://schemas.microsoft.com/office/powerpoint/2010/main" val="2663838175"/>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Rectangle 3"/>
          <p:cNvSpPr>
            <a:spLocks noChangeArrowheads="1"/>
          </p:cNvSpPr>
          <p:nvPr/>
        </p:nvSpPr>
        <p:spPr bwMode="auto">
          <a:xfrm>
            <a:off x="1285875" y="1928813"/>
            <a:ext cx="6477000" cy="3581400"/>
          </a:xfrm>
          <a:prstGeom prst="rect">
            <a:avLst/>
          </a:prstGeom>
          <a:noFill/>
          <a:ln w="9525">
            <a:noFill/>
            <a:miter lim="800000"/>
            <a:headEnd/>
            <a:tailEnd/>
          </a:ln>
        </p:spPr>
        <p:txBody>
          <a:bodyPr/>
          <a:lstStyle/>
          <a:p>
            <a:pPr marL="342900" indent="-342900" algn="ctr">
              <a:buClr>
                <a:schemeClr val="tx2"/>
              </a:buClr>
            </a:pPr>
            <a:r>
              <a:rPr lang="en-US" dirty="0"/>
              <a:t>Use of trade names and commercial sources is for identification only and does not imply endorsement by the US Department of Health and Human Services.</a:t>
            </a:r>
            <a:r>
              <a:rPr lang="en-US" sz="2000" dirty="0"/>
              <a:t>     </a:t>
            </a:r>
          </a:p>
          <a:p>
            <a:pPr marL="342900" indent="-342900" algn="ctr">
              <a:buClr>
                <a:schemeClr val="tx2"/>
              </a:buClr>
            </a:pPr>
            <a:endParaRPr lang="en-US" sz="2000" dirty="0"/>
          </a:p>
          <a:p>
            <a:pPr marL="342900" indent="-342900" algn="ctr">
              <a:buClr>
                <a:schemeClr val="tx2"/>
              </a:buClr>
            </a:pPr>
            <a:r>
              <a:rPr lang="en-US" dirty="0"/>
              <a:t>The findings and conclusions in this presentation have not been formally disseminated by the Centers for Disease Control and Prevention and should not be construed to represent any agency determination or policy.</a:t>
            </a:r>
          </a:p>
        </p:txBody>
      </p:sp>
    </p:spTree>
    <p:extLst>
      <p:ext uri="{BB962C8B-B14F-4D97-AF65-F5344CB8AC3E}">
        <p14:creationId xmlns:p14="http://schemas.microsoft.com/office/powerpoint/2010/main" val="362412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Percent of pregnancies that are unintended</a:t>
            </a:r>
            <a:br>
              <a:rPr lang="en-US" sz="3200" dirty="0" smtClean="0"/>
            </a:br>
            <a:r>
              <a:rPr lang="en-US" sz="3200" dirty="0" smtClean="0"/>
              <a:t>U.S., 2006</a:t>
            </a:r>
            <a:endParaRPr lang="en-US" sz="3200" dirty="0"/>
          </a:p>
        </p:txBody>
      </p:sp>
      <p:sp>
        <p:nvSpPr>
          <p:cNvPr id="4" name="Text Placeholder 3"/>
          <p:cNvSpPr>
            <a:spLocks noGrp="1"/>
          </p:cNvSpPr>
          <p:nvPr>
            <p:ph type="body" sz="quarter" idx="10"/>
          </p:nvPr>
        </p:nvSpPr>
        <p:spPr/>
        <p:txBody>
          <a:bodyPr/>
          <a:lstStyle/>
          <a:p>
            <a:r>
              <a:rPr lang="en-US" sz="1600" dirty="0">
                <a:solidFill>
                  <a:schemeClr val="tx1"/>
                </a:solidFill>
              </a:rPr>
              <a:t>Finer, Contraception, 2011;84:478</a:t>
            </a:r>
            <a:r>
              <a:rPr lang="en-US" sz="1600" dirty="0" smtClean="0">
                <a:solidFill>
                  <a:schemeClr val="tx1"/>
                </a:solidFill>
              </a:rPr>
              <a:t>.</a:t>
            </a:r>
            <a:endParaRPr lang="en-US" sz="16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3605272"/>
              </p:ext>
            </p:extLst>
          </p:nvPr>
        </p:nvGraphicFramePr>
        <p:xfrm>
          <a:off x="457200" y="1600200"/>
          <a:ext cx="8229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59840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le 1"/>
          <p:cNvSpPr>
            <a:spLocks noGrp="1"/>
          </p:cNvSpPr>
          <p:nvPr>
            <p:ph type="title"/>
          </p:nvPr>
        </p:nvSpPr>
        <p:spPr>
          <a:xfrm>
            <a:off x="454025" y="533400"/>
            <a:ext cx="8229600" cy="1143000"/>
          </a:xfrm>
        </p:spPr>
        <p:txBody>
          <a:bodyPr/>
          <a:lstStyle/>
          <a:p>
            <a:r>
              <a:rPr lang="en-US" sz="3200" b="1" dirty="0" smtClean="0"/>
              <a:t>Consequences</a:t>
            </a:r>
          </a:p>
        </p:txBody>
      </p:sp>
      <p:sp>
        <p:nvSpPr>
          <p:cNvPr id="394242" name="Content Placeholder 2"/>
          <p:cNvSpPr>
            <a:spLocks noGrp="1"/>
          </p:cNvSpPr>
          <p:nvPr>
            <p:ph sz="half" idx="1"/>
          </p:nvPr>
        </p:nvSpPr>
        <p:spPr>
          <a:xfrm>
            <a:off x="381000" y="1624747"/>
            <a:ext cx="2971800" cy="4530725"/>
          </a:xfrm>
        </p:spPr>
        <p:txBody>
          <a:bodyPr/>
          <a:lstStyle/>
          <a:p>
            <a:pPr>
              <a:buClr>
                <a:schemeClr val="tx1"/>
              </a:buClr>
              <a:buSzPct val="70000"/>
              <a:buFont typeface="Wingdings" pitchFamily="2" charset="2"/>
              <a:buChar char="q"/>
            </a:pPr>
            <a:r>
              <a:rPr lang="en-US" b="1" dirty="0" smtClean="0">
                <a:solidFill>
                  <a:schemeClr val="bg2"/>
                </a:solidFill>
              </a:rPr>
              <a:t>Infant </a:t>
            </a:r>
          </a:p>
          <a:p>
            <a:pPr lvl="1">
              <a:buClr>
                <a:schemeClr val="tx1"/>
              </a:buClr>
              <a:buFont typeface="Wingdings" pitchFamily="2" charset="2"/>
              <a:buChar char="§"/>
            </a:pPr>
            <a:r>
              <a:rPr lang="en-US" dirty="0" smtClean="0">
                <a:solidFill>
                  <a:schemeClr val="bg2"/>
                </a:solidFill>
              </a:rPr>
              <a:t>Prematurity</a:t>
            </a:r>
          </a:p>
          <a:p>
            <a:pPr lvl="1">
              <a:buClr>
                <a:schemeClr val="tx1"/>
              </a:buClr>
              <a:buFont typeface="Wingdings" pitchFamily="2" charset="2"/>
              <a:buChar char="§"/>
            </a:pPr>
            <a:r>
              <a:rPr lang="en-US" dirty="0" smtClean="0">
                <a:solidFill>
                  <a:schemeClr val="bg2"/>
                </a:solidFill>
              </a:rPr>
              <a:t>Infant mortality</a:t>
            </a:r>
          </a:p>
          <a:p>
            <a:pPr lvl="1">
              <a:buClr>
                <a:schemeClr val="tx1"/>
              </a:buClr>
              <a:buFont typeface="Wingdings" pitchFamily="2" charset="2"/>
              <a:buChar char="§"/>
            </a:pPr>
            <a:r>
              <a:rPr lang="en-US" dirty="0" smtClean="0">
                <a:solidFill>
                  <a:schemeClr val="bg2"/>
                </a:solidFill>
              </a:rPr>
              <a:t>Abuse</a:t>
            </a:r>
          </a:p>
          <a:p>
            <a:pPr lvl="1">
              <a:buClr>
                <a:schemeClr val="tx1"/>
              </a:buClr>
              <a:buFont typeface="Wingdings" pitchFamily="2" charset="2"/>
              <a:buChar char="§"/>
            </a:pPr>
            <a:r>
              <a:rPr lang="en-US" dirty="0" smtClean="0">
                <a:solidFill>
                  <a:schemeClr val="bg2"/>
                </a:solidFill>
              </a:rPr>
              <a:t>Future teen pregnancy</a:t>
            </a:r>
          </a:p>
          <a:p>
            <a:endParaRPr lang="en-US" dirty="0" smtClean="0"/>
          </a:p>
          <a:p>
            <a:endParaRPr lang="en-US" dirty="0" smtClean="0"/>
          </a:p>
        </p:txBody>
      </p:sp>
      <p:sp>
        <p:nvSpPr>
          <p:cNvPr id="2" name="Content Placeholder 1"/>
          <p:cNvSpPr>
            <a:spLocks noGrp="1"/>
          </p:cNvSpPr>
          <p:nvPr>
            <p:ph sz="half" idx="2"/>
          </p:nvPr>
        </p:nvSpPr>
        <p:spPr>
          <a:xfrm>
            <a:off x="2971800" y="1598920"/>
            <a:ext cx="3200400" cy="4530725"/>
          </a:xfrm>
        </p:spPr>
        <p:txBody>
          <a:bodyPr/>
          <a:lstStyle/>
          <a:p>
            <a:pPr>
              <a:buClr>
                <a:schemeClr val="tx1"/>
              </a:buClr>
              <a:buSzPct val="70000"/>
              <a:buFont typeface="Wingdings" pitchFamily="2" charset="2"/>
              <a:buChar char="q"/>
            </a:pPr>
            <a:r>
              <a:rPr lang="en-US" b="1" dirty="0" smtClean="0">
                <a:solidFill>
                  <a:schemeClr val="bg2"/>
                </a:solidFill>
              </a:rPr>
              <a:t>Teen Mom</a:t>
            </a:r>
          </a:p>
          <a:p>
            <a:pPr lvl="1">
              <a:buClr>
                <a:schemeClr val="tx1"/>
              </a:buClr>
              <a:buSzPct val="100000"/>
              <a:buFont typeface="Wingdings" pitchFamily="2" charset="2"/>
              <a:buChar char="§"/>
            </a:pPr>
            <a:r>
              <a:rPr lang="en-US" dirty="0" smtClean="0">
                <a:solidFill>
                  <a:schemeClr val="bg2"/>
                </a:solidFill>
              </a:rPr>
              <a:t>Low educational attainment</a:t>
            </a:r>
          </a:p>
          <a:p>
            <a:pPr lvl="1">
              <a:buClr>
                <a:schemeClr val="tx1"/>
              </a:buClr>
              <a:buSzPct val="100000"/>
              <a:buFont typeface="Wingdings" pitchFamily="2" charset="2"/>
              <a:buChar char="§"/>
            </a:pPr>
            <a:r>
              <a:rPr lang="en-US" dirty="0" smtClean="0">
                <a:solidFill>
                  <a:schemeClr val="bg2"/>
                </a:solidFill>
              </a:rPr>
              <a:t>Unemployment</a:t>
            </a:r>
          </a:p>
          <a:p>
            <a:pPr lvl="1">
              <a:buClr>
                <a:schemeClr val="tx1"/>
              </a:buClr>
              <a:buSzPct val="100000"/>
              <a:buFont typeface="Wingdings" pitchFamily="2" charset="2"/>
              <a:buChar char="§"/>
            </a:pPr>
            <a:r>
              <a:rPr lang="en-US" dirty="0" smtClean="0">
                <a:solidFill>
                  <a:schemeClr val="bg2"/>
                </a:solidFill>
              </a:rPr>
              <a:t>Poverty</a:t>
            </a:r>
          </a:p>
          <a:p>
            <a:pPr lvl="1">
              <a:buClr>
                <a:schemeClr val="tx1"/>
              </a:buClr>
              <a:buSzPct val="100000"/>
              <a:buFont typeface="Wingdings" pitchFamily="2" charset="2"/>
              <a:buChar char="§"/>
            </a:pPr>
            <a:r>
              <a:rPr lang="en-US" dirty="0" smtClean="0">
                <a:solidFill>
                  <a:schemeClr val="bg2"/>
                </a:solidFill>
              </a:rPr>
              <a:t>Risk for repeat pregnancy</a:t>
            </a:r>
          </a:p>
          <a:p>
            <a:pPr marL="0" indent="0">
              <a:buSzPct val="70000"/>
              <a:buNone/>
            </a:pPr>
            <a:endParaRPr lang="en-US" dirty="0"/>
          </a:p>
        </p:txBody>
      </p:sp>
      <p:sp>
        <p:nvSpPr>
          <p:cNvPr id="394243" name="TextBox 3"/>
          <p:cNvSpPr txBox="1">
            <a:spLocks noChangeArrowheads="1"/>
          </p:cNvSpPr>
          <p:nvPr/>
        </p:nvSpPr>
        <p:spPr bwMode="auto">
          <a:xfrm>
            <a:off x="755650" y="5715000"/>
            <a:ext cx="7626350" cy="830997"/>
          </a:xfrm>
          <a:prstGeom prst="rect">
            <a:avLst/>
          </a:prstGeom>
          <a:noFill/>
          <a:ln w="9525">
            <a:noFill/>
            <a:miter lim="800000"/>
            <a:headEnd/>
            <a:tailEnd/>
          </a:ln>
        </p:spPr>
        <p:txBody>
          <a:bodyPr wrap="square">
            <a:spAutoFit/>
          </a:bodyPr>
          <a:lstStyle/>
          <a:p>
            <a:r>
              <a:rPr lang="en-US" sz="1600" dirty="0" err="1"/>
              <a:t>Santelli</a:t>
            </a:r>
            <a:r>
              <a:rPr lang="en-US" sz="1600" dirty="0"/>
              <a:t> and </a:t>
            </a:r>
            <a:r>
              <a:rPr lang="en-US" sz="1600" dirty="0" err="1"/>
              <a:t>Melnikas</a:t>
            </a:r>
            <a:r>
              <a:rPr lang="en-US" sz="1600" dirty="0"/>
              <a:t>, </a:t>
            </a:r>
            <a:r>
              <a:rPr lang="en-US" sz="1600" dirty="0" smtClean="0"/>
              <a:t>2010</a:t>
            </a:r>
          </a:p>
          <a:p>
            <a:r>
              <a:rPr lang="en-US" sz="1600" dirty="0">
                <a:hlinkClick r:id="rId3"/>
              </a:rPr>
              <a:t>http://</a:t>
            </a:r>
            <a:r>
              <a:rPr lang="en-US" sz="1600" dirty="0" smtClean="0">
                <a:hlinkClick r:id="rId3"/>
              </a:rPr>
              <a:t>www.guttmacher.org/pubs/FB-ATSRH.html</a:t>
            </a:r>
            <a:endParaRPr lang="en-US" sz="1600" dirty="0" smtClean="0"/>
          </a:p>
          <a:p>
            <a:r>
              <a:rPr lang="en-US" sz="1600" dirty="0"/>
              <a:t>Klein, JD and the Committee on </a:t>
            </a:r>
            <a:r>
              <a:rPr lang="en-US" sz="1600" dirty="0" smtClean="0"/>
              <a:t>Adolescence, 2006</a:t>
            </a:r>
            <a:endParaRPr lang="en-US" sz="1600" dirty="0"/>
          </a:p>
        </p:txBody>
      </p:sp>
      <p:sp>
        <p:nvSpPr>
          <p:cNvPr id="6" name="Content Placeholder 2"/>
          <p:cNvSpPr txBox="1">
            <a:spLocks/>
          </p:cNvSpPr>
          <p:nvPr/>
        </p:nvSpPr>
        <p:spPr>
          <a:xfrm>
            <a:off x="6019800" y="1624747"/>
            <a:ext cx="2819400"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tx1"/>
              </a:buClr>
              <a:buSzPct val="70000"/>
              <a:buFont typeface="Wingdings" pitchFamily="2" charset="2"/>
              <a:buChar char="q"/>
            </a:pPr>
            <a:r>
              <a:rPr lang="en-US" b="1" dirty="0" smtClean="0">
                <a:solidFill>
                  <a:schemeClr val="bg2"/>
                </a:solidFill>
              </a:rPr>
              <a:t>Society</a:t>
            </a:r>
          </a:p>
          <a:p>
            <a:pPr lvl="1">
              <a:buClr>
                <a:schemeClr val="tx1"/>
              </a:buClr>
              <a:buFont typeface="Wingdings" pitchFamily="2" charset="2"/>
              <a:buChar char="§"/>
            </a:pPr>
            <a:r>
              <a:rPr lang="en-US" dirty="0" smtClean="0">
                <a:solidFill>
                  <a:schemeClr val="bg2"/>
                </a:solidFill>
              </a:rPr>
              <a:t>$9.1 billion in 2004</a:t>
            </a:r>
          </a:p>
          <a:p>
            <a:endParaRPr lang="en-US" dirty="0" smtClean="0"/>
          </a:p>
          <a:p>
            <a:endParaRPr lang="en-US" dirty="0" smtClean="0"/>
          </a:p>
        </p:txBody>
      </p:sp>
    </p:spTree>
    <p:extLst>
      <p:ext uri="{BB962C8B-B14F-4D97-AF65-F5344CB8AC3E}">
        <p14:creationId xmlns:p14="http://schemas.microsoft.com/office/powerpoint/2010/main" val="604673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Goals of Teen Pregnancy Prevention</a:t>
            </a:r>
            <a:endParaRPr lang="en-US" sz="3200" dirty="0"/>
          </a:p>
        </p:txBody>
      </p:sp>
      <p:sp>
        <p:nvSpPr>
          <p:cNvPr id="3" name="Content Placeholder 2"/>
          <p:cNvSpPr>
            <a:spLocks noGrp="1"/>
          </p:cNvSpPr>
          <p:nvPr>
            <p:ph idx="1"/>
          </p:nvPr>
        </p:nvSpPr>
        <p:spPr>
          <a:xfrm>
            <a:off x="457200" y="1828800"/>
            <a:ext cx="8229600" cy="4191000"/>
          </a:xfrm>
        </p:spPr>
        <p:txBody>
          <a:bodyPr/>
          <a:lstStyle/>
          <a:p>
            <a:r>
              <a:rPr lang="en-US" dirty="0" smtClean="0"/>
              <a:t>Decrease pregnancies among female teens</a:t>
            </a:r>
          </a:p>
          <a:p>
            <a:r>
              <a:rPr lang="en-US" dirty="0" smtClean="0"/>
              <a:t>Delay initiation of teen sexual activity</a:t>
            </a:r>
          </a:p>
          <a:p>
            <a:r>
              <a:rPr lang="en-US" dirty="0" smtClean="0"/>
              <a:t>Increase use of effective contraceptive methods</a:t>
            </a:r>
            <a:endParaRPr lang="en-US" dirty="0"/>
          </a:p>
        </p:txBody>
      </p:sp>
      <p:sp>
        <p:nvSpPr>
          <p:cNvPr id="4" name="Text Placeholder 3"/>
          <p:cNvSpPr>
            <a:spLocks noGrp="1"/>
          </p:cNvSpPr>
          <p:nvPr>
            <p:ph type="body" sz="quarter" idx="10"/>
          </p:nvPr>
        </p:nvSpPr>
        <p:spPr/>
        <p:txBody>
          <a:bodyPr/>
          <a:lstStyle/>
          <a:p>
            <a:r>
              <a:rPr lang="en-US" sz="1600" dirty="0" smtClean="0">
                <a:solidFill>
                  <a:schemeClr val="tx1"/>
                </a:solidFill>
              </a:rPr>
              <a:t>http://www.cdc.gov/winnablebattles/Goals.html</a:t>
            </a:r>
            <a:endParaRPr lang="en-US" sz="1600" dirty="0">
              <a:solidFill>
                <a:schemeClr val="tx1"/>
              </a:solidFill>
            </a:endParaRPr>
          </a:p>
        </p:txBody>
      </p:sp>
    </p:spTree>
    <p:extLst>
      <p:ext uri="{BB962C8B-B14F-4D97-AF65-F5344CB8AC3E}">
        <p14:creationId xmlns:p14="http://schemas.microsoft.com/office/powerpoint/2010/main" val="38194835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8382000" cy="2667000"/>
          </a:xfrm>
        </p:spPr>
        <p:txBody>
          <a:bodyPr/>
          <a:lstStyle/>
          <a:p>
            <a:r>
              <a:rPr lang="en-US" sz="2800" b="1" dirty="0" smtClean="0"/>
              <a:t>Percentage of High School Students Who Ever Had Sexual Intercourse, by Sex* and Race/Ethnicity,</a:t>
            </a:r>
            <a:r>
              <a:rPr lang="en-US" sz="2800" b="1" baseline="30000" dirty="0" smtClean="0">
                <a:cs typeface="Arial" pitchFamily="34" charset="0"/>
              </a:rPr>
              <a:t>†</a:t>
            </a:r>
            <a:r>
              <a:rPr lang="en-US" sz="2800" b="1" dirty="0" smtClean="0"/>
              <a:t> 2011</a:t>
            </a:r>
          </a:p>
        </p:txBody>
      </p:sp>
      <p:graphicFrame>
        <p:nvGraphicFramePr>
          <p:cNvPr id="5123" name="Object 3" descr="see speaker's note below"/>
          <p:cNvGraphicFramePr>
            <a:graphicFrameLocks noGrp="1" noChangeAspect="1"/>
          </p:cNvGraphicFramePr>
          <p:nvPr>
            <p:ph idx="1"/>
            <p:extLst>
              <p:ext uri="{D42A27DB-BD31-4B8C-83A1-F6EECF244321}">
                <p14:modId xmlns:p14="http://schemas.microsoft.com/office/powerpoint/2010/main" val="1683507380"/>
              </p:ext>
            </p:extLst>
          </p:nvPr>
        </p:nvGraphicFramePr>
        <p:xfrm>
          <a:off x="119063" y="1285875"/>
          <a:ext cx="8534400" cy="4962525"/>
        </p:xfrm>
        <a:graphic>
          <a:graphicData uri="http://schemas.openxmlformats.org/presentationml/2006/ole">
            <mc:AlternateContent xmlns:mc="http://schemas.openxmlformats.org/markup-compatibility/2006">
              <mc:Choice xmlns:v="urn:schemas-microsoft-com:vml" Requires="v">
                <p:oleObj spid="_x0000_s7392" r:id="rId5" imgW="8535140" imgH="4962574" progId="Excel.Sheet.8">
                  <p:embed/>
                </p:oleObj>
              </mc:Choice>
              <mc:Fallback>
                <p:oleObj r:id="rId5" imgW="8535140" imgH="4962574" progId="Excel.Sheet.8">
                  <p:embed/>
                  <p:pic>
                    <p:nvPicPr>
                      <p:cNvPr id="0" name="Picture 56" descr="see speaker's note below"/>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285875"/>
                        <a:ext cx="8534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124" name="Text Box 4"/>
          <p:cNvSpPr txBox="1">
            <a:spLocks noChangeArrowheads="1"/>
          </p:cNvSpPr>
          <p:nvPr/>
        </p:nvSpPr>
        <p:spPr bwMode="auto">
          <a:xfrm>
            <a:off x="4343400" y="65532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600" dirty="0">
                <a:latin typeface="+mj-lt"/>
              </a:rPr>
              <a:t>National Youth Risk Behavior Survey, 2011</a:t>
            </a:r>
          </a:p>
        </p:txBody>
      </p:sp>
      <p:sp>
        <p:nvSpPr>
          <p:cNvPr id="5125" name="Text Box 5"/>
          <p:cNvSpPr txBox="1">
            <a:spLocks noChangeArrowheads="1"/>
          </p:cNvSpPr>
          <p:nvPr/>
        </p:nvSpPr>
        <p:spPr bwMode="auto">
          <a:xfrm>
            <a:off x="381000" y="5943600"/>
            <a:ext cx="5410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300">
                <a:solidFill>
                  <a:srgbClr val="FFCC00"/>
                </a:solidFill>
              </a:rPr>
              <a:t>* M &gt; F</a:t>
            </a:r>
          </a:p>
          <a:p>
            <a:r>
              <a:rPr lang="en-US" sz="1300" baseline="30000">
                <a:solidFill>
                  <a:srgbClr val="FFCC00"/>
                </a:solidFill>
              </a:rPr>
              <a:t>† </a:t>
            </a:r>
            <a:r>
              <a:rPr lang="en-US" sz="1300">
                <a:solidFill>
                  <a:srgbClr val="FFCC00"/>
                </a:solidFill>
              </a:rPr>
              <a:t>B &gt; H &gt; W</a:t>
            </a:r>
            <a:endParaRPr lang="en-US" sz="1300" baseline="30000">
              <a:solidFill>
                <a:srgbClr val="FFCC00"/>
              </a:solidFill>
              <a:cs typeface="Times New Roman" pitchFamily="18" charset="0"/>
            </a:endParaRPr>
          </a:p>
        </p:txBody>
      </p:sp>
    </p:spTree>
    <p:extLst>
      <p:ext uri="{BB962C8B-B14F-4D97-AF65-F5344CB8AC3E}">
        <p14:creationId xmlns:p14="http://schemas.microsoft.com/office/powerpoint/2010/main" val="267655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81000"/>
            <a:ext cx="8364538" cy="1447800"/>
          </a:xfrm>
        </p:spPr>
        <p:txBody>
          <a:bodyPr/>
          <a:lstStyle/>
          <a:p>
            <a:r>
              <a:rPr lang="en-US" sz="2800" b="1" dirty="0" smtClean="0"/>
              <a:t>Percentage of High School Students Who Were Currently Sexually Active,*  by Sex and Race/Ethnicity,</a:t>
            </a:r>
            <a:r>
              <a:rPr lang="en-US" sz="2800" b="1" baseline="30000" dirty="0" smtClean="0">
                <a:cs typeface="Arial" pitchFamily="34" charset="0"/>
              </a:rPr>
              <a:t>†</a:t>
            </a:r>
            <a:r>
              <a:rPr lang="en-US" sz="2800" b="1" dirty="0" smtClean="0"/>
              <a:t> 2011</a:t>
            </a:r>
          </a:p>
        </p:txBody>
      </p:sp>
      <p:graphicFrame>
        <p:nvGraphicFramePr>
          <p:cNvPr id="17411" name="Object 3" descr="see speaker's note below"/>
          <p:cNvGraphicFramePr>
            <a:graphicFrameLocks noGrp="1" noChangeAspect="1"/>
          </p:cNvGraphicFramePr>
          <p:nvPr>
            <p:ph idx="1"/>
            <p:extLst>
              <p:ext uri="{D42A27DB-BD31-4B8C-83A1-F6EECF244321}">
                <p14:modId xmlns:p14="http://schemas.microsoft.com/office/powerpoint/2010/main" val="2906891928"/>
              </p:ext>
            </p:extLst>
          </p:nvPr>
        </p:nvGraphicFramePr>
        <p:xfrm>
          <a:off x="119063" y="1057275"/>
          <a:ext cx="8534400" cy="4962525"/>
        </p:xfrm>
        <a:graphic>
          <a:graphicData uri="http://schemas.openxmlformats.org/presentationml/2006/ole">
            <mc:AlternateContent xmlns:mc="http://schemas.openxmlformats.org/markup-compatibility/2006">
              <mc:Choice xmlns:v="urn:schemas-microsoft-com:vml" Requires="v">
                <p:oleObj spid="_x0000_s5344" r:id="rId5" imgW="8535140" imgH="4962574" progId="Excel.Sheet.8">
                  <p:embed/>
                </p:oleObj>
              </mc:Choice>
              <mc:Fallback>
                <p:oleObj r:id="rId5" imgW="8535140" imgH="4962574" progId="Excel.Sheet.8">
                  <p:embed/>
                  <p:pic>
                    <p:nvPicPr>
                      <p:cNvPr id="0" name="Picture 56" descr="see speaker's note below"/>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057275"/>
                        <a:ext cx="8534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7412" name="Text Box 4"/>
          <p:cNvSpPr txBox="1">
            <a:spLocks noChangeArrowheads="1"/>
          </p:cNvSpPr>
          <p:nvPr/>
        </p:nvSpPr>
        <p:spPr bwMode="auto">
          <a:xfrm>
            <a:off x="4343400" y="65532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600" dirty="0">
                <a:latin typeface="+mj-lt"/>
              </a:rPr>
              <a:t>National Youth Risk Behavior Survey, 2011</a:t>
            </a:r>
          </a:p>
        </p:txBody>
      </p:sp>
      <p:sp>
        <p:nvSpPr>
          <p:cNvPr id="17413" name="Text Box 5"/>
          <p:cNvSpPr txBox="1">
            <a:spLocks noChangeArrowheads="1"/>
          </p:cNvSpPr>
          <p:nvPr/>
        </p:nvSpPr>
        <p:spPr bwMode="auto">
          <a:xfrm>
            <a:off x="457200" y="5943600"/>
            <a:ext cx="7772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300">
                <a:solidFill>
                  <a:srgbClr val="FFCC00"/>
                </a:solidFill>
              </a:rPr>
              <a:t>* Had sexual intercourse with at least one person during the 3 months before the survey.</a:t>
            </a:r>
          </a:p>
          <a:p>
            <a:r>
              <a:rPr lang="en-US" sz="1600" baseline="30000">
                <a:solidFill>
                  <a:srgbClr val="FFCC00"/>
                </a:solidFill>
              </a:rPr>
              <a:t>† </a:t>
            </a:r>
            <a:r>
              <a:rPr lang="en-US" sz="1300">
                <a:solidFill>
                  <a:srgbClr val="FFCC00"/>
                </a:solidFill>
              </a:rPr>
              <a:t>B &gt; W, H</a:t>
            </a:r>
          </a:p>
        </p:txBody>
      </p:sp>
    </p:spTree>
    <p:extLst>
      <p:ext uri="{BB962C8B-B14F-4D97-AF65-F5344CB8AC3E}">
        <p14:creationId xmlns:p14="http://schemas.microsoft.com/office/powerpoint/2010/main" val="345943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ChangeArrowheads="1"/>
          </p:cNvSpPr>
          <p:nvPr>
            <p:ph type="title"/>
          </p:nvPr>
        </p:nvSpPr>
        <p:spPr bwMode="auto">
          <a:xfrm>
            <a:off x="357188" y="214313"/>
            <a:ext cx="8458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ea typeface="ＭＳ Ｐゴシック"/>
                <a:cs typeface="ＭＳ Ｐゴシック"/>
              </a:rPr>
              <a:t>Use of contraception among sexually experienced females, 15-19 years old</a:t>
            </a:r>
          </a:p>
        </p:txBody>
      </p:sp>
      <p:pic>
        <p:nvPicPr>
          <p:cNvPr id="401410" name="Picture 3" descr="Snapshot 2010-09-07 14-02-42"/>
          <p:cNvPicPr>
            <a:picLocks noChangeAspect="1" noChangeArrowheads="1"/>
          </p:cNvPicPr>
          <p:nvPr/>
        </p:nvPicPr>
        <p:blipFill>
          <a:blip r:embed="rId3" cstate="print"/>
          <a:srcRect/>
          <a:stretch>
            <a:fillRect/>
          </a:stretch>
        </p:blipFill>
        <p:spPr bwMode="auto">
          <a:xfrm>
            <a:off x="539552" y="1268760"/>
            <a:ext cx="7992887" cy="5144951"/>
          </a:xfrm>
          <a:prstGeom prst="rect">
            <a:avLst/>
          </a:prstGeom>
          <a:noFill/>
          <a:ln w="9525">
            <a:noFill/>
            <a:miter lim="800000"/>
            <a:headEnd/>
            <a:tailEnd/>
          </a:ln>
        </p:spPr>
      </p:pic>
    </p:spTree>
    <p:extLst>
      <p:ext uri="{BB962C8B-B14F-4D97-AF65-F5344CB8AC3E}">
        <p14:creationId xmlns:p14="http://schemas.microsoft.com/office/powerpoint/2010/main" val="50952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ea typeface="ＭＳ Ｐゴシック"/>
                <a:cs typeface="ＭＳ Ｐゴシック"/>
              </a:rPr>
              <a:t>Use of contraception at first sex among females, 15-19 years old</a:t>
            </a:r>
          </a:p>
        </p:txBody>
      </p:sp>
      <p:pic>
        <p:nvPicPr>
          <p:cNvPr id="403458" name="Picture 1" descr="This graph shows use of contraception at first sex among females, 15-19 years old.&#10;Use of contraception at first sex among this population has generally increased.&#10;Still, only 2/3s have used a condom at first sex and less than a fifth have used the pill.&#10;&#10;&#10;Note: Statistics for condom ‘‘at all,’’ pill ‘‘at all,’’ and other hormonal reflect use of that method regardless of whether it was used alone or in combination with another method.&#10;"/>
          <p:cNvPicPr>
            <a:picLocks noChangeAspect="1" noChangeArrowheads="1"/>
          </p:cNvPicPr>
          <p:nvPr/>
        </p:nvPicPr>
        <p:blipFill>
          <a:blip r:embed="rId3" cstate="print"/>
          <a:srcRect/>
          <a:stretch>
            <a:fillRect/>
          </a:stretch>
        </p:blipFill>
        <p:spPr bwMode="auto">
          <a:xfrm>
            <a:off x="1403648" y="1484784"/>
            <a:ext cx="6120680" cy="4623946"/>
          </a:xfrm>
          <a:prstGeom prst="rect">
            <a:avLst/>
          </a:prstGeom>
          <a:noFill/>
          <a:ln w="9525">
            <a:noFill/>
            <a:miter lim="800000"/>
            <a:headEnd/>
            <a:tailEnd/>
          </a:ln>
        </p:spPr>
      </p:pic>
    </p:spTree>
    <p:extLst>
      <p:ext uri="{BB962C8B-B14F-4D97-AF65-F5344CB8AC3E}">
        <p14:creationId xmlns:p14="http://schemas.microsoft.com/office/powerpoint/2010/main" val="59696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ChangeArrowheads="1"/>
          </p:cNvSpPr>
          <p:nvPr>
            <p:ph type="title"/>
          </p:nvPr>
        </p:nvSpPr>
        <p:spPr bwMode="auto">
          <a:xfrm>
            <a:off x="611188" y="533400"/>
            <a:ext cx="785177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Use of Contraceptive at Last Sex among Teens</a:t>
            </a:r>
          </a:p>
        </p:txBody>
      </p:sp>
      <p:sp>
        <p:nvSpPr>
          <p:cNvPr id="407554" name="Rectangle 3"/>
          <p:cNvSpPr>
            <a:spLocks noGrp="1" noChangeArrowheads="1"/>
          </p:cNvSpPr>
          <p:nvPr>
            <p:ph idx="1"/>
          </p:nvPr>
        </p:nvSpPr>
        <p:spPr bwMode="auto">
          <a:xfrm>
            <a:off x="528638" y="1981200"/>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Females, 15-19 years old: 86%</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Males, 15-19 years old: 93%</a:t>
            </a:r>
          </a:p>
        </p:txBody>
      </p:sp>
      <p:sp>
        <p:nvSpPr>
          <p:cNvPr id="407555" name="Text Box 3"/>
          <p:cNvSpPr txBox="1">
            <a:spLocks noChangeArrowheads="1"/>
          </p:cNvSpPr>
          <p:nvPr/>
        </p:nvSpPr>
        <p:spPr bwMode="auto">
          <a:xfrm>
            <a:off x="822325" y="6161088"/>
            <a:ext cx="3124445" cy="338554"/>
          </a:xfrm>
          <a:prstGeom prst="rect">
            <a:avLst/>
          </a:prstGeom>
          <a:noFill/>
          <a:ln w="9525">
            <a:noFill/>
            <a:miter lim="800000"/>
            <a:headEnd/>
            <a:tailEnd/>
          </a:ln>
        </p:spPr>
        <p:txBody>
          <a:bodyPr wrap="none">
            <a:spAutoFit/>
          </a:bodyPr>
          <a:lstStyle/>
          <a:p>
            <a:r>
              <a:rPr lang="en-US" sz="1600" dirty="0" smtClean="0"/>
              <a:t>Martinez et </a:t>
            </a:r>
            <a:r>
              <a:rPr lang="en-US" sz="1600" dirty="0"/>
              <a:t>al., </a:t>
            </a:r>
            <a:r>
              <a:rPr lang="en-US" sz="1600" dirty="0" smtClean="0"/>
              <a:t>NSFG/NCHS, 2011.</a:t>
            </a:r>
            <a:endParaRPr lang="en-US" dirty="0"/>
          </a:p>
        </p:txBody>
      </p:sp>
    </p:spTree>
    <p:extLst>
      <p:ext uri="{BB962C8B-B14F-4D97-AF65-F5344CB8AC3E}">
        <p14:creationId xmlns:p14="http://schemas.microsoft.com/office/powerpoint/2010/main" val="406933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606424" y="838200"/>
            <a:ext cx="785177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Learning Objectives</a:t>
            </a:r>
          </a:p>
        </p:txBody>
      </p:sp>
      <p:sp>
        <p:nvSpPr>
          <p:cNvPr id="19458" name="Rectangle 4"/>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Clr>
                <a:schemeClr val="tx1"/>
              </a:buClr>
              <a:buSzPct val="70000"/>
              <a:buNone/>
            </a:pPr>
            <a:r>
              <a:rPr lang="en-US" sz="2400" b="1" dirty="0" smtClean="0">
                <a:solidFill>
                  <a:schemeClr val="bg2"/>
                </a:solidFill>
                <a:ea typeface="ＭＳ Ｐゴシック"/>
                <a:cs typeface="ＭＳ Ｐゴシック"/>
              </a:rPr>
              <a:t>Participants will be able to:</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Review the trends in teen pregnancy, sexual behavior and contraceptive use</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Describe current contraceptive methods available to teens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Describe the current evidence-based recommendations about the safety and effectiveness of contraceptive methods for teens</a:t>
            </a:r>
            <a:endParaRPr lang="en-US" sz="2400" dirty="0" smtClean="0">
              <a:solidFill>
                <a:schemeClr val="bg2"/>
              </a:solidFill>
              <a:ea typeface="ＭＳ Ｐゴシック"/>
              <a:cs typeface="ＭＳ Ｐゴシック"/>
            </a:endParaRPr>
          </a:p>
        </p:txBody>
      </p:sp>
      <p:sp>
        <p:nvSpPr>
          <p:cNvPr id="19459" name="Rectangle 3"/>
          <p:cNvSpPr>
            <a:spLocks noChangeArrowheads="1"/>
          </p:cNvSpPr>
          <p:nvPr/>
        </p:nvSpPr>
        <p:spPr bwMode="auto">
          <a:xfrm>
            <a:off x="381000" y="2135188"/>
            <a:ext cx="8302625" cy="3984625"/>
          </a:xfrm>
          <a:prstGeom prst="rect">
            <a:avLst/>
          </a:prstGeom>
          <a:noFill/>
          <a:ln w="9525">
            <a:noFill/>
            <a:miter lim="800000"/>
            <a:headEnd/>
            <a:tailEnd/>
          </a:ln>
        </p:spPr>
        <p:txBody>
          <a:bodyPr/>
          <a:lstStyle/>
          <a:p>
            <a:pPr marL="342900" indent="-342900">
              <a:spcBef>
                <a:spcPct val="20000"/>
              </a:spcBef>
              <a:buClr>
                <a:schemeClr val="tx2"/>
              </a:buClr>
              <a:buFontTx/>
              <a:buChar char="•"/>
            </a:pPr>
            <a:endParaRPr lang="en-US" sz="3200" b="1"/>
          </a:p>
        </p:txBody>
      </p:sp>
    </p:spTree>
    <p:extLst>
      <p:ext uri="{BB962C8B-B14F-4D97-AF65-F5344CB8AC3E}">
        <p14:creationId xmlns:p14="http://schemas.microsoft.com/office/powerpoint/2010/main" val="30334654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81000"/>
            <a:ext cx="8364538" cy="2743200"/>
          </a:xfrm>
        </p:spPr>
        <p:txBody>
          <a:bodyPr/>
          <a:lstStyle/>
          <a:p>
            <a:r>
              <a:rPr lang="en-US" sz="2800" b="1" dirty="0" smtClean="0"/>
              <a:t>Percentage of High School Students Who Used a Condom During Last Sexual Intercourse,* by Sex</a:t>
            </a:r>
            <a:r>
              <a:rPr lang="en-US" sz="2800" b="1" baseline="30000" dirty="0" smtClean="0">
                <a:cs typeface="Arial" pitchFamily="34" charset="0"/>
              </a:rPr>
              <a:t>†</a:t>
            </a:r>
            <a:r>
              <a:rPr lang="en-US" sz="2800" b="1" dirty="0" smtClean="0"/>
              <a:t> and Race/Ethnicity,</a:t>
            </a:r>
            <a:r>
              <a:rPr lang="en-US" sz="2800" b="1" baseline="30000" dirty="0" smtClean="0">
                <a:cs typeface="Arial" pitchFamily="34" charset="0"/>
              </a:rPr>
              <a:t>§</a:t>
            </a:r>
            <a:r>
              <a:rPr lang="en-US" sz="2800" b="1" dirty="0" smtClean="0"/>
              <a:t> 2011</a:t>
            </a:r>
          </a:p>
        </p:txBody>
      </p:sp>
      <p:graphicFrame>
        <p:nvGraphicFramePr>
          <p:cNvPr id="21507" name="Object 3" descr="see speaker's note below"/>
          <p:cNvGraphicFramePr>
            <a:graphicFrameLocks noGrp="1" noChangeAspect="1"/>
          </p:cNvGraphicFramePr>
          <p:nvPr>
            <p:ph idx="1"/>
            <p:extLst>
              <p:ext uri="{D42A27DB-BD31-4B8C-83A1-F6EECF244321}">
                <p14:modId xmlns:p14="http://schemas.microsoft.com/office/powerpoint/2010/main" val="2213519669"/>
              </p:ext>
            </p:extLst>
          </p:nvPr>
        </p:nvGraphicFramePr>
        <p:xfrm>
          <a:off x="228600" y="1133475"/>
          <a:ext cx="8534400" cy="4962525"/>
        </p:xfrm>
        <a:graphic>
          <a:graphicData uri="http://schemas.openxmlformats.org/presentationml/2006/ole">
            <mc:AlternateContent xmlns:mc="http://schemas.openxmlformats.org/markup-compatibility/2006">
              <mc:Choice xmlns:v="urn:schemas-microsoft-com:vml" Requires="v">
                <p:oleObj spid="_x0000_s6367" r:id="rId5" imgW="8535140" imgH="4962574" progId="Excel.Sheet.8">
                  <p:embed/>
                </p:oleObj>
              </mc:Choice>
              <mc:Fallback>
                <p:oleObj r:id="rId5" imgW="8535140" imgH="4962574" progId="Excel.Sheet.8">
                  <p:embed/>
                  <p:pic>
                    <p:nvPicPr>
                      <p:cNvPr id="0" name="Picture 55" descr="see speaker's note below"/>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133475"/>
                        <a:ext cx="8534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1508" name="Text Box 4"/>
          <p:cNvSpPr txBox="1">
            <a:spLocks noChangeArrowheads="1"/>
          </p:cNvSpPr>
          <p:nvPr/>
        </p:nvSpPr>
        <p:spPr bwMode="auto">
          <a:xfrm>
            <a:off x="4343400" y="6514193"/>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600" dirty="0">
                <a:latin typeface="+mj-lt"/>
              </a:rPr>
              <a:t>National Youth Risk Behavior Survey, 2011</a:t>
            </a:r>
          </a:p>
        </p:txBody>
      </p:sp>
      <p:sp>
        <p:nvSpPr>
          <p:cNvPr id="21509" name="Text Box 5"/>
          <p:cNvSpPr txBox="1">
            <a:spLocks noChangeArrowheads="1"/>
          </p:cNvSpPr>
          <p:nvPr/>
        </p:nvSpPr>
        <p:spPr bwMode="auto">
          <a:xfrm>
            <a:off x="381000" y="5815012"/>
            <a:ext cx="845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300" dirty="0">
                <a:solidFill>
                  <a:srgbClr val="FFCC00"/>
                </a:solidFill>
              </a:rPr>
              <a:t>* Among the 33.7% of students nationwide who were currently sexually active.</a:t>
            </a:r>
          </a:p>
          <a:p>
            <a:r>
              <a:rPr lang="en-US" sz="1600" baseline="30000" dirty="0">
                <a:solidFill>
                  <a:srgbClr val="FFCC00"/>
                </a:solidFill>
              </a:rPr>
              <a:t>† </a:t>
            </a:r>
            <a:r>
              <a:rPr lang="en-US" sz="1300" dirty="0">
                <a:solidFill>
                  <a:srgbClr val="FFCC00"/>
                </a:solidFill>
              </a:rPr>
              <a:t>M &gt; F</a:t>
            </a:r>
          </a:p>
          <a:p>
            <a:r>
              <a:rPr lang="en-US" sz="1600" baseline="30000" dirty="0">
                <a:solidFill>
                  <a:srgbClr val="FFCC00"/>
                </a:solidFill>
              </a:rPr>
              <a:t>§</a:t>
            </a:r>
            <a:r>
              <a:rPr lang="en-US" sz="1600" dirty="0">
                <a:solidFill>
                  <a:srgbClr val="FFCC00"/>
                </a:solidFill>
              </a:rPr>
              <a:t> </a:t>
            </a:r>
            <a:r>
              <a:rPr lang="en-US" sz="1300" dirty="0">
                <a:solidFill>
                  <a:srgbClr val="FFCC00"/>
                </a:solidFill>
              </a:rPr>
              <a:t>B &gt; H</a:t>
            </a:r>
            <a:endParaRPr lang="en-US" sz="1300" baseline="30000" dirty="0">
              <a:solidFill>
                <a:srgbClr val="FFCC00"/>
              </a:solidFill>
            </a:endParaRPr>
          </a:p>
        </p:txBody>
      </p:sp>
    </p:spTree>
    <p:extLst>
      <p:ext uri="{BB962C8B-B14F-4D97-AF65-F5344CB8AC3E}">
        <p14:creationId xmlns:p14="http://schemas.microsoft.com/office/powerpoint/2010/main" val="1403311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ChangeArrowheads="1"/>
          </p:cNvSpPr>
          <p:nvPr>
            <p:ph type="title"/>
          </p:nvPr>
        </p:nvSpPr>
        <p:spPr bwMode="auto">
          <a:xfrm>
            <a:off x="685800" y="609600"/>
            <a:ext cx="7851775"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Impact of inconsistent and non-use of contraception on teen pregnancies</a:t>
            </a:r>
          </a:p>
        </p:txBody>
      </p:sp>
      <p:sp>
        <p:nvSpPr>
          <p:cNvPr id="498690" name="Rectangle 4"/>
          <p:cNvSpPr>
            <a:spLocks noGrp="1" noChangeArrowheads="1"/>
          </p:cNvSpPr>
          <p:nvPr>
            <p:ph idx="1"/>
          </p:nvPr>
        </p:nvSpPr>
        <p:spPr bwMode="auto">
          <a:xfrm>
            <a:off x="528638" y="2133600"/>
            <a:ext cx="7997825" cy="343058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46% due to non-use of contraception</a:t>
            </a:r>
          </a:p>
          <a:p>
            <a:pPr eaLnBrk="1" hangingPunct="1">
              <a:buClr>
                <a:schemeClr val="tx1"/>
              </a:buClr>
              <a:buSzPct val="70000"/>
              <a:buFont typeface="Wingdings" pitchFamily="2" charset="2"/>
              <a:buChar char="q"/>
            </a:pPr>
            <a:endParaRPr lang="en-US" dirty="0" smtClean="0">
              <a:solidFill>
                <a:schemeClr val="bg2"/>
              </a:solidFill>
              <a:ea typeface="ＭＳ Ｐゴシック"/>
              <a:cs typeface="ＭＳ Ｐゴシック"/>
            </a:endParaRP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54% due to contraceptive failure</a:t>
            </a:r>
          </a:p>
          <a:p>
            <a:pPr lvl="1" eaLnBrk="1" hangingPunct="1">
              <a:buClr>
                <a:schemeClr val="tx1"/>
              </a:buClr>
              <a:buSzPct val="100000"/>
              <a:buFont typeface="Wingdings" pitchFamily="2" charset="2"/>
              <a:buChar char="§"/>
            </a:pPr>
            <a:r>
              <a:rPr lang="en-US" sz="2400" dirty="0" smtClean="0">
                <a:solidFill>
                  <a:schemeClr val="bg2"/>
                </a:solidFill>
                <a:ea typeface="ＭＳ Ｐゴシック"/>
              </a:rPr>
              <a:t>Effectiveness of method</a:t>
            </a:r>
          </a:p>
          <a:p>
            <a:pPr lvl="1" eaLnBrk="1" hangingPunct="1">
              <a:buClr>
                <a:schemeClr val="tx1"/>
              </a:buClr>
              <a:buSzPct val="100000"/>
              <a:buFont typeface="Wingdings" pitchFamily="2" charset="2"/>
              <a:buChar char="§"/>
            </a:pPr>
            <a:r>
              <a:rPr lang="en-US" sz="2400" dirty="0" smtClean="0">
                <a:solidFill>
                  <a:schemeClr val="bg2"/>
                </a:solidFill>
                <a:ea typeface="ＭＳ Ｐゴシック"/>
              </a:rPr>
              <a:t>Consistent and correct use</a:t>
            </a:r>
          </a:p>
        </p:txBody>
      </p:sp>
      <p:sp>
        <p:nvSpPr>
          <p:cNvPr id="498692" name="Text Box 4"/>
          <p:cNvSpPr txBox="1">
            <a:spLocks noChangeArrowheads="1"/>
          </p:cNvSpPr>
          <p:nvPr/>
        </p:nvSpPr>
        <p:spPr bwMode="auto">
          <a:xfrm>
            <a:off x="974725" y="6008688"/>
            <a:ext cx="1912938" cy="336550"/>
          </a:xfrm>
          <a:prstGeom prst="rect">
            <a:avLst/>
          </a:prstGeom>
          <a:noFill/>
          <a:ln w="9525">
            <a:noFill/>
            <a:miter lim="800000"/>
            <a:headEnd/>
            <a:tailEnd/>
          </a:ln>
        </p:spPr>
        <p:txBody>
          <a:bodyPr wrap="none">
            <a:spAutoFit/>
          </a:bodyPr>
          <a:lstStyle/>
          <a:p>
            <a:r>
              <a:rPr lang="en-US" sz="1600" dirty="0" err="1"/>
              <a:t>Santelli</a:t>
            </a:r>
            <a:r>
              <a:rPr lang="en-US" sz="1600" dirty="0"/>
              <a:t> et al., 2006</a:t>
            </a:r>
            <a:endParaRPr lang="en-US" dirty="0"/>
          </a:p>
        </p:txBody>
      </p:sp>
      <p:pic>
        <p:nvPicPr>
          <p:cNvPr id="8194" name="Picture 2" descr="Woman writing on chalk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67200"/>
            <a:ext cx="2614816" cy="17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7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51775" cy="1143000"/>
          </a:xfrm>
        </p:spPr>
        <p:txBody>
          <a:bodyPr/>
          <a:lstStyle/>
          <a:p>
            <a:r>
              <a:rPr lang="en-US" sz="3200" b="1" dirty="0" smtClean="0"/>
              <a:t>Declines in Adolescent pregnancy and </a:t>
            </a:r>
            <a:r>
              <a:rPr lang="en-US" sz="3200" b="1" dirty="0"/>
              <a:t>U</a:t>
            </a:r>
            <a:r>
              <a:rPr lang="en-US" sz="3200" b="1" dirty="0" smtClean="0"/>
              <a:t>nmet Need for contraception</a:t>
            </a:r>
            <a:endParaRPr lang="en-US" sz="3200" b="1" dirty="0"/>
          </a:p>
        </p:txBody>
      </p:sp>
      <p:sp>
        <p:nvSpPr>
          <p:cNvPr id="3" name="Content Placeholder 2"/>
          <p:cNvSpPr>
            <a:spLocks noGrp="1"/>
          </p:cNvSpPr>
          <p:nvPr>
            <p:ph idx="1"/>
          </p:nvPr>
        </p:nvSpPr>
        <p:spPr>
          <a:xfrm>
            <a:off x="528638" y="1828800"/>
            <a:ext cx="7997825" cy="3503612"/>
          </a:xfrm>
        </p:spPr>
        <p:txBody>
          <a:bodyPr/>
          <a:lstStyle/>
          <a:p>
            <a:pPr>
              <a:buClr>
                <a:schemeClr val="tx1"/>
              </a:buClr>
              <a:buSzPct val="70000"/>
              <a:buFont typeface="Wingdings" pitchFamily="2" charset="2"/>
              <a:buChar char="q"/>
            </a:pPr>
            <a:r>
              <a:rPr lang="en-US" sz="2800" b="1" dirty="0" smtClean="0">
                <a:solidFill>
                  <a:schemeClr val="bg2"/>
                </a:solidFill>
              </a:rPr>
              <a:t>Majority of decline attributable to increased </a:t>
            </a:r>
            <a:r>
              <a:rPr lang="en-US" sz="2800" b="1" dirty="0">
                <a:solidFill>
                  <a:schemeClr val="bg2"/>
                </a:solidFill>
              </a:rPr>
              <a:t>contraceptive </a:t>
            </a:r>
            <a:r>
              <a:rPr lang="en-US" sz="2800" b="1" dirty="0" smtClean="0">
                <a:solidFill>
                  <a:schemeClr val="bg2"/>
                </a:solidFill>
              </a:rPr>
              <a:t>use among adolescents</a:t>
            </a:r>
          </a:p>
          <a:p>
            <a:pPr>
              <a:buClr>
                <a:schemeClr val="tx1"/>
              </a:buClr>
              <a:buSzPct val="70000"/>
              <a:buFont typeface="Wingdings" pitchFamily="2" charset="2"/>
              <a:buChar char="q"/>
            </a:pPr>
            <a:endParaRPr lang="en-US" sz="2800" dirty="0" smtClean="0">
              <a:solidFill>
                <a:schemeClr val="bg2"/>
              </a:solidFill>
            </a:endParaRPr>
          </a:p>
          <a:p>
            <a:pPr>
              <a:buClr>
                <a:schemeClr val="tx1"/>
              </a:buClr>
              <a:buSzPct val="70000"/>
              <a:buFont typeface="Wingdings" pitchFamily="2" charset="2"/>
              <a:buChar char="q"/>
            </a:pPr>
            <a:r>
              <a:rPr lang="en-US" sz="2800" b="1" dirty="0" smtClean="0">
                <a:solidFill>
                  <a:schemeClr val="bg2"/>
                </a:solidFill>
              </a:rPr>
              <a:t>Among adolescents who become pregnant, about half due to contraceptive failure</a:t>
            </a:r>
          </a:p>
          <a:p>
            <a:pPr lvl="1">
              <a:buClr>
                <a:schemeClr val="tx1"/>
              </a:buClr>
              <a:buSzPct val="100000"/>
              <a:buFont typeface="Wingdings" pitchFamily="2" charset="2"/>
              <a:buChar char="§"/>
            </a:pPr>
            <a:r>
              <a:rPr lang="en-US" dirty="0" smtClean="0">
                <a:solidFill>
                  <a:schemeClr val="bg2"/>
                </a:solidFill>
              </a:rPr>
              <a:t>Failure of method</a:t>
            </a:r>
          </a:p>
          <a:p>
            <a:pPr lvl="1">
              <a:buClr>
                <a:schemeClr val="tx1"/>
              </a:buClr>
              <a:buSzPct val="100000"/>
              <a:buFont typeface="Wingdings" pitchFamily="2" charset="2"/>
              <a:buChar char="§"/>
            </a:pPr>
            <a:r>
              <a:rPr lang="en-US" dirty="0" smtClean="0">
                <a:solidFill>
                  <a:schemeClr val="bg2"/>
                </a:solidFill>
              </a:rPr>
              <a:t>Failure to use correctly and consistently</a:t>
            </a:r>
            <a:endParaRPr lang="en-US" dirty="0">
              <a:solidFill>
                <a:schemeClr val="bg2"/>
              </a:solidFill>
            </a:endParaRPr>
          </a:p>
          <a:p>
            <a:endParaRPr lang="en-US" sz="2800" dirty="0"/>
          </a:p>
        </p:txBody>
      </p:sp>
      <p:sp>
        <p:nvSpPr>
          <p:cNvPr id="6" name="TextBox 4"/>
          <p:cNvSpPr txBox="1">
            <a:spLocks noChangeArrowheads="1"/>
          </p:cNvSpPr>
          <p:nvPr/>
        </p:nvSpPr>
        <p:spPr bwMode="auto">
          <a:xfrm>
            <a:off x="793524" y="5867400"/>
            <a:ext cx="6445476" cy="584775"/>
          </a:xfrm>
          <a:prstGeom prst="rect">
            <a:avLst/>
          </a:prstGeom>
          <a:noFill/>
          <a:ln w="9525">
            <a:noFill/>
            <a:miter lim="800000"/>
            <a:headEnd/>
            <a:tailEnd/>
          </a:ln>
        </p:spPr>
        <p:txBody>
          <a:bodyPr wrap="square">
            <a:spAutoFit/>
          </a:bodyPr>
          <a:lstStyle/>
          <a:p>
            <a:r>
              <a:rPr lang="en-US" sz="1600" dirty="0">
                <a:latin typeface="+mj-lt"/>
              </a:rPr>
              <a:t>Santelli, Am J Public Health 2007;97:150.</a:t>
            </a:r>
          </a:p>
          <a:p>
            <a:pPr lvl="0"/>
            <a:r>
              <a:rPr lang="en-US" sz="1600" dirty="0" err="1">
                <a:latin typeface="+mj-lt"/>
                <a:cs typeface="Arial" pitchFamily="34" charset="0"/>
              </a:rPr>
              <a:t>Santelli</a:t>
            </a:r>
            <a:r>
              <a:rPr lang="en-US" sz="1600" dirty="0">
                <a:latin typeface="+mj-lt"/>
                <a:cs typeface="Arial" pitchFamily="34" charset="0"/>
              </a:rPr>
              <a:t>, </a:t>
            </a:r>
            <a:r>
              <a:rPr lang="en-US" sz="1600" dirty="0" err="1">
                <a:latin typeface="+mj-lt"/>
                <a:cs typeface="Arial" pitchFamily="34" charset="0"/>
              </a:rPr>
              <a:t>Persp</a:t>
            </a:r>
            <a:r>
              <a:rPr lang="en-US" sz="1600" dirty="0">
                <a:latin typeface="+mj-lt"/>
                <a:cs typeface="Arial" pitchFamily="34" charset="0"/>
              </a:rPr>
              <a:t> Sex </a:t>
            </a:r>
            <a:r>
              <a:rPr lang="en-US" sz="1600" dirty="0" err="1">
                <a:latin typeface="+mj-lt"/>
                <a:cs typeface="Arial" pitchFamily="34" charset="0"/>
              </a:rPr>
              <a:t>Reprod</a:t>
            </a:r>
            <a:r>
              <a:rPr lang="en-US" sz="1600" dirty="0">
                <a:latin typeface="+mj-lt"/>
                <a:cs typeface="Arial" pitchFamily="34" charset="0"/>
              </a:rPr>
              <a:t> Health, 2006;38:106</a:t>
            </a:r>
            <a:r>
              <a:rPr lang="en-US" sz="1000" dirty="0">
                <a:solidFill>
                  <a:schemeClr val="bg2"/>
                </a:solidFill>
                <a:latin typeface="Arial" pitchFamily="34" charset="0"/>
                <a:cs typeface="Arial" pitchFamily="34" charset="0"/>
              </a:rPr>
              <a:t>.</a:t>
            </a:r>
          </a:p>
        </p:txBody>
      </p:sp>
    </p:spTree>
    <p:extLst>
      <p:ext uri="{BB962C8B-B14F-4D97-AF65-F5344CB8AC3E}">
        <p14:creationId xmlns:p14="http://schemas.microsoft.com/office/powerpoint/2010/main" val="226567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teen moms did not use contraception</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6419630"/>
              </p:ext>
            </p:extLst>
          </p:nvPr>
        </p:nvGraphicFramePr>
        <p:xfrm>
          <a:off x="457200" y="2103120"/>
          <a:ext cx="8229600" cy="2621280"/>
        </p:xfrm>
        <a:graphic>
          <a:graphicData uri="http://schemas.openxmlformats.org/drawingml/2006/table">
            <a:tbl>
              <a:tblPr firstRow="1" bandRow="1">
                <a:tableStyleId>{17292A2E-F333-43FB-9621-5CBBE7FDCDCB}</a:tableStyleId>
              </a:tblPr>
              <a:tblGrid>
                <a:gridCol w="4876800"/>
                <a:gridCol w="3352800"/>
              </a:tblGrid>
              <a:tr h="370840">
                <a:tc>
                  <a:txBody>
                    <a:bodyPr/>
                    <a:lstStyle/>
                    <a:p>
                      <a:pPr algn="ctr"/>
                      <a:r>
                        <a:rPr lang="en-US" sz="2000" b="1" dirty="0" smtClean="0">
                          <a:solidFill>
                            <a:schemeClr val="tx2"/>
                          </a:solidFill>
                        </a:rPr>
                        <a:t>Reason</a:t>
                      </a:r>
                      <a:endParaRPr lang="en-US" sz="2000" b="1" dirty="0">
                        <a:solidFill>
                          <a:schemeClr val="tx2"/>
                        </a:solidFill>
                      </a:endParaRPr>
                    </a:p>
                  </a:txBody>
                  <a:tcPr/>
                </a:tc>
                <a:tc>
                  <a:txBody>
                    <a:bodyPr/>
                    <a:lstStyle/>
                    <a:p>
                      <a:pPr algn="ctr"/>
                      <a:r>
                        <a:rPr lang="en-US" sz="2000" b="1" dirty="0" smtClean="0">
                          <a:solidFill>
                            <a:schemeClr val="tx2"/>
                          </a:solidFill>
                        </a:rPr>
                        <a:t>Percent</a:t>
                      </a:r>
                      <a:endParaRPr lang="en-US" sz="2000" b="1" dirty="0">
                        <a:solidFill>
                          <a:schemeClr val="tx2"/>
                        </a:solidFill>
                      </a:endParaRPr>
                    </a:p>
                  </a:txBody>
                  <a:tcPr/>
                </a:tc>
              </a:tr>
              <a:tr h="370840">
                <a:tc>
                  <a:txBody>
                    <a:bodyPr/>
                    <a:lstStyle/>
                    <a:p>
                      <a:r>
                        <a:rPr lang="en-US" b="1" dirty="0" smtClean="0">
                          <a:solidFill>
                            <a:schemeClr val="tx2"/>
                          </a:solidFill>
                        </a:rPr>
                        <a:t>Thought could not get pregnant</a:t>
                      </a:r>
                      <a:endParaRPr lang="en-US" b="1" dirty="0">
                        <a:solidFill>
                          <a:schemeClr val="tx2"/>
                        </a:solidFill>
                      </a:endParaRPr>
                    </a:p>
                  </a:txBody>
                  <a:tcPr/>
                </a:tc>
                <a:tc>
                  <a:txBody>
                    <a:bodyPr/>
                    <a:lstStyle/>
                    <a:p>
                      <a:pPr algn="r"/>
                      <a:r>
                        <a:rPr lang="en-US" b="1" dirty="0" smtClean="0">
                          <a:solidFill>
                            <a:schemeClr val="tx2"/>
                          </a:solidFill>
                        </a:rPr>
                        <a:t>31.4</a:t>
                      </a:r>
                      <a:endParaRPr lang="en-US" b="1" dirty="0">
                        <a:solidFill>
                          <a:schemeClr val="tx2"/>
                        </a:solidFill>
                      </a:endParaRPr>
                    </a:p>
                  </a:txBody>
                  <a:tcPr/>
                </a:tc>
              </a:tr>
              <a:tr h="370840">
                <a:tc>
                  <a:txBody>
                    <a:bodyPr/>
                    <a:lstStyle/>
                    <a:p>
                      <a:r>
                        <a:rPr lang="en-US" b="1" dirty="0" smtClean="0">
                          <a:solidFill>
                            <a:schemeClr val="tx2"/>
                          </a:solidFill>
                        </a:rPr>
                        <a:t>Partner did not want to use contraception</a:t>
                      </a:r>
                      <a:endParaRPr lang="en-US" b="1" dirty="0">
                        <a:solidFill>
                          <a:schemeClr val="tx2"/>
                        </a:solidFill>
                      </a:endParaRPr>
                    </a:p>
                  </a:txBody>
                  <a:tcPr/>
                </a:tc>
                <a:tc>
                  <a:txBody>
                    <a:bodyPr/>
                    <a:lstStyle/>
                    <a:p>
                      <a:pPr algn="r"/>
                      <a:r>
                        <a:rPr lang="en-US" b="1" dirty="0" smtClean="0">
                          <a:solidFill>
                            <a:schemeClr val="tx2"/>
                          </a:solidFill>
                        </a:rPr>
                        <a:t>23.6</a:t>
                      </a:r>
                      <a:endParaRPr lang="en-US" b="1" dirty="0">
                        <a:solidFill>
                          <a:schemeClr val="tx2"/>
                        </a:solidFill>
                      </a:endParaRPr>
                    </a:p>
                  </a:txBody>
                  <a:tcPr/>
                </a:tc>
              </a:tr>
              <a:tr h="370840">
                <a:tc>
                  <a:txBody>
                    <a:bodyPr/>
                    <a:lstStyle/>
                    <a:p>
                      <a:r>
                        <a:rPr lang="en-US" b="1" dirty="0" smtClean="0">
                          <a:solidFill>
                            <a:schemeClr val="tx2"/>
                          </a:solidFill>
                        </a:rPr>
                        <a:t>Did not mind if got pregnant</a:t>
                      </a:r>
                      <a:endParaRPr lang="en-US" b="1" dirty="0">
                        <a:solidFill>
                          <a:schemeClr val="tx2"/>
                        </a:solidFill>
                      </a:endParaRPr>
                    </a:p>
                  </a:txBody>
                  <a:tcPr/>
                </a:tc>
                <a:tc>
                  <a:txBody>
                    <a:bodyPr/>
                    <a:lstStyle/>
                    <a:p>
                      <a:pPr algn="r"/>
                      <a:r>
                        <a:rPr lang="en-US" b="1" dirty="0" smtClean="0">
                          <a:solidFill>
                            <a:schemeClr val="tx2"/>
                          </a:solidFill>
                        </a:rPr>
                        <a:t>22.1</a:t>
                      </a:r>
                      <a:endParaRPr lang="en-US" b="1" dirty="0">
                        <a:solidFill>
                          <a:schemeClr val="tx2"/>
                        </a:solidFill>
                      </a:endParaRPr>
                    </a:p>
                  </a:txBody>
                  <a:tcPr/>
                </a:tc>
              </a:tr>
              <a:tr h="370840">
                <a:tc>
                  <a:txBody>
                    <a:bodyPr/>
                    <a:lstStyle/>
                    <a:p>
                      <a:r>
                        <a:rPr lang="en-US" b="1" dirty="0" smtClean="0">
                          <a:solidFill>
                            <a:schemeClr val="tx2"/>
                          </a:solidFill>
                        </a:rPr>
                        <a:t>Trouble getting birth control</a:t>
                      </a:r>
                      <a:endParaRPr lang="en-US" b="1" dirty="0">
                        <a:solidFill>
                          <a:schemeClr val="tx2"/>
                        </a:solidFill>
                      </a:endParaRPr>
                    </a:p>
                  </a:txBody>
                  <a:tcPr/>
                </a:tc>
                <a:tc>
                  <a:txBody>
                    <a:bodyPr/>
                    <a:lstStyle/>
                    <a:p>
                      <a:pPr algn="r"/>
                      <a:r>
                        <a:rPr lang="en-US" b="1" dirty="0" smtClean="0">
                          <a:solidFill>
                            <a:schemeClr val="tx2"/>
                          </a:solidFill>
                        </a:rPr>
                        <a:t>13.1</a:t>
                      </a:r>
                      <a:endParaRPr lang="en-US" b="1" dirty="0">
                        <a:solidFill>
                          <a:schemeClr val="tx2"/>
                        </a:solidFill>
                      </a:endParaRPr>
                    </a:p>
                  </a:txBody>
                  <a:tcPr/>
                </a:tc>
              </a:tr>
              <a:tr h="370840">
                <a:tc>
                  <a:txBody>
                    <a:bodyPr/>
                    <a:lstStyle/>
                    <a:p>
                      <a:r>
                        <a:rPr lang="en-US" b="1" dirty="0" smtClean="0">
                          <a:solidFill>
                            <a:schemeClr val="tx2"/>
                          </a:solidFill>
                        </a:rPr>
                        <a:t>Side effects from contraception</a:t>
                      </a:r>
                      <a:endParaRPr lang="en-US" b="1" dirty="0">
                        <a:solidFill>
                          <a:schemeClr val="tx2"/>
                        </a:solidFill>
                      </a:endParaRPr>
                    </a:p>
                  </a:txBody>
                  <a:tcPr/>
                </a:tc>
                <a:tc>
                  <a:txBody>
                    <a:bodyPr/>
                    <a:lstStyle/>
                    <a:p>
                      <a:pPr algn="r"/>
                      <a:r>
                        <a:rPr lang="en-US" b="1" dirty="0" smtClean="0">
                          <a:solidFill>
                            <a:schemeClr val="tx2"/>
                          </a:solidFill>
                        </a:rPr>
                        <a:t>9.4</a:t>
                      </a:r>
                      <a:endParaRPr lang="en-US" b="1" dirty="0">
                        <a:solidFill>
                          <a:schemeClr val="tx2"/>
                        </a:solidFill>
                      </a:endParaRPr>
                    </a:p>
                  </a:txBody>
                  <a:tcPr/>
                </a:tc>
              </a:tr>
              <a:tr h="370840">
                <a:tc>
                  <a:txBody>
                    <a:bodyPr/>
                    <a:lstStyle/>
                    <a:p>
                      <a:r>
                        <a:rPr lang="en-US" b="1" dirty="0" smtClean="0">
                          <a:solidFill>
                            <a:schemeClr val="tx2"/>
                          </a:solidFill>
                        </a:rPr>
                        <a:t>Thought she or partner</a:t>
                      </a:r>
                      <a:r>
                        <a:rPr lang="en-US" b="1" baseline="0" dirty="0" smtClean="0">
                          <a:solidFill>
                            <a:schemeClr val="tx2"/>
                          </a:solidFill>
                        </a:rPr>
                        <a:t> was sterile</a:t>
                      </a:r>
                      <a:endParaRPr lang="en-US" b="1" dirty="0">
                        <a:solidFill>
                          <a:schemeClr val="tx2"/>
                        </a:solidFill>
                      </a:endParaRPr>
                    </a:p>
                  </a:txBody>
                  <a:tcPr/>
                </a:tc>
                <a:tc>
                  <a:txBody>
                    <a:bodyPr/>
                    <a:lstStyle/>
                    <a:p>
                      <a:pPr algn="r"/>
                      <a:r>
                        <a:rPr lang="en-US" b="1" dirty="0" smtClean="0">
                          <a:solidFill>
                            <a:schemeClr val="tx2"/>
                          </a:solidFill>
                        </a:rPr>
                        <a:t>8.0</a:t>
                      </a:r>
                      <a:endParaRPr lang="en-US" b="1" dirty="0">
                        <a:solidFill>
                          <a:schemeClr val="tx2"/>
                        </a:solidFill>
                      </a:endParaRPr>
                    </a:p>
                  </a:txBody>
                  <a:tcPr/>
                </a:tc>
              </a:tr>
            </a:tbl>
          </a:graphicData>
        </a:graphic>
      </p:graphicFrame>
      <p:sp>
        <p:nvSpPr>
          <p:cNvPr id="4" name="Text Placeholder 3"/>
          <p:cNvSpPr>
            <a:spLocks noGrp="1"/>
          </p:cNvSpPr>
          <p:nvPr>
            <p:ph type="body" sz="quarter" idx="10"/>
          </p:nvPr>
        </p:nvSpPr>
        <p:spPr/>
        <p:txBody>
          <a:bodyPr/>
          <a:lstStyle/>
          <a:p>
            <a:r>
              <a:rPr lang="en-US" sz="1600" dirty="0" smtClean="0">
                <a:solidFill>
                  <a:schemeClr val="tx1"/>
                </a:solidFill>
              </a:rPr>
              <a:t>CDC, MMWR 2012;61:25.</a:t>
            </a:r>
            <a:endParaRPr lang="en-US" sz="1600" dirty="0">
              <a:solidFill>
                <a:schemeClr val="tx1"/>
              </a:solidFill>
            </a:endParaRPr>
          </a:p>
        </p:txBody>
      </p:sp>
    </p:spTree>
    <p:extLst>
      <p:ext uri="{BB962C8B-B14F-4D97-AF65-F5344CB8AC3E}">
        <p14:creationId xmlns:p14="http://schemas.microsoft.com/office/powerpoint/2010/main" val="339388912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Content Placeholder 8"/>
          <p:cNvSpPr>
            <a:spLocks noGrp="1"/>
          </p:cNvSpPr>
          <p:nvPr>
            <p:ph idx="1"/>
          </p:nvPr>
        </p:nvSpPr>
        <p:spPr bwMode="auto">
          <a:xfrm>
            <a:off x="611188" y="838200"/>
            <a:ext cx="7997825" cy="2286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Arial" charset="0"/>
              <a:buNone/>
            </a:pPr>
            <a:r>
              <a:rPr lang="en-US" sz="3600" b="1" dirty="0" smtClean="0">
                <a:ea typeface="ＭＳ Ｐゴシック"/>
                <a:cs typeface="ＭＳ Ｐゴシック"/>
              </a:rPr>
              <a:t>Abstinence is the only 100% effective way to prevent HIV, other sexually transmitted infections (STIs), and pregnancy</a:t>
            </a:r>
          </a:p>
        </p:txBody>
      </p:sp>
      <p:pic>
        <p:nvPicPr>
          <p:cNvPr id="9218" name="Picture 2" descr="Young cou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504067"/>
            <a:ext cx="1789649" cy="26908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Young 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38600"/>
            <a:ext cx="278527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Young cou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155587"/>
            <a:ext cx="1997513"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910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II.  </a:t>
            </a:r>
            <a:br>
              <a:rPr lang="en-US" dirty="0" smtClean="0"/>
            </a:br>
            <a:r>
              <a:rPr lang="en-US" dirty="0" smtClean="0"/>
              <a:t>CONTRACEPTIVE METHODS</a:t>
            </a:r>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of Specific Methods by</a:t>
            </a:r>
            <a:br>
              <a:rPr lang="en-US" sz="3200" dirty="0" smtClean="0"/>
            </a:br>
            <a:r>
              <a:rPr lang="en-US" sz="3200" dirty="0" smtClean="0"/>
              <a:t>females,15-19 years old</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294123"/>
              </p:ext>
            </p:extLst>
          </p:nvPr>
        </p:nvGraphicFramePr>
        <p:xfrm>
          <a:off x="457200" y="1447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lstStyle/>
          <a:p>
            <a:r>
              <a:rPr lang="en-US" sz="1600" dirty="0">
                <a:solidFill>
                  <a:schemeClr val="tx1"/>
                </a:solidFill>
              </a:rPr>
              <a:t>Mosher, National Center for Health Statistics. Vital Health Stat 2010;23:29</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284969293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2" y="381000"/>
            <a:ext cx="7851775" cy="685800"/>
          </a:xfrm>
        </p:spPr>
        <p:txBody>
          <a:bodyPr/>
          <a:lstStyle/>
          <a:p>
            <a:r>
              <a:rPr lang="en-US" sz="3200" b="1" dirty="0"/>
              <a:t>E</a:t>
            </a:r>
            <a:r>
              <a:rPr lang="en-US" sz="3200" b="1" dirty="0" smtClean="0"/>
              <a:t>ffectiveness </a:t>
            </a:r>
            <a:r>
              <a:rPr lang="en-US" sz="3200" b="1" dirty="0"/>
              <a:t>of family planning methods</a:t>
            </a:r>
          </a:p>
        </p:txBody>
      </p:sp>
      <p:sp>
        <p:nvSpPr>
          <p:cNvPr id="5" name="Rectangle 4"/>
          <p:cNvSpPr/>
          <p:nvPr/>
        </p:nvSpPr>
        <p:spPr>
          <a:xfrm>
            <a:off x="450022" y="6443246"/>
            <a:ext cx="7550978" cy="338554"/>
          </a:xfrm>
          <a:prstGeom prst="rect">
            <a:avLst/>
          </a:prstGeom>
        </p:spPr>
        <p:txBody>
          <a:bodyPr wrap="none">
            <a:spAutoFit/>
          </a:bodyPr>
          <a:lstStyle/>
          <a:p>
            <a:pPr lvl="0"/>
            <a:r>
              <a:rPr lang="en-US" sz="1600" dirty="0">
                <a:cs typeface="Arial" pitchFamily="34" charset="0"/>
              </a:rPr>
              <a:t>http://www.cdc.gov/reproductivehealth/UnintendedPregnancy/Contraception.htm</a:t>
            </a:r>
          </a:p>
        </p:txBody>
      </p:sp>
      <p:sp>
        <p:nvSpPr>
          <p:cNvPr id="7" name="Text Box 4"/>
          <p:cNvSpPr txBox="1">
            <a:spLocks noChangeArrowheads="1"/>
          </p:cNvSpPr>
          <p:nvPr/>
        </p:nvSpPr>
        <p:spPr bwMode="auto">
          <a:xfrm>
            <a:off x="7690884" y="14478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1</a:t>
            </a:r>
            <a:endParaRPr lang="en-US" b="1" dirty="0">
              <a:solidFill>
                <a:schemeClr val="tx2"/>
              </a:solidFill>
            </a:endParaRPr>
          </a:p>
        </p:txBody>
      </p:sp>
      <p:sp>
        <p:nvSpPr>
          <p:cNvPr id="8" name="Text Box 4"/>
          <p:cNvSpPr txBox="1">
            <a:spLocks noChangeArrowheads="1"/>
          </p:cNvSpPr>
          <p:nvPr/>
        </p:nvSpPr>
        <p:spPr bwMode="auto">
          <a:xfrm>
            <a:off x="7706833" y="25146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a:t>
            </a:r>
            <a:r>
              <a:rPr lang="en-US" sz="2800" b="1" dirty="0" smtClean="0">
                <a:solidFill>
                  <a:schemeClr val="tx2"/>
                </a:solidFill>
              </a:rPr>
              <a:t>2</a:t>
            </a:r>
            <a:endParaRPr lang="en-US" b="1" dirty="0">
              <a:solidFill>
                <a:schemeClr val="tx2"/>
              </a:solidFill>
            </a:endParaRPr>
          </a:p>
        </p:txBody>
      </p:sp>
      <p:sp>
        <p:nvSpPr>
          <p:cNvPr id="9" name="Text Box 4"/>
          <p:cNvSpPr txBox="1">
            <a:spLocks noChangeArrowheads="1"/>
          </p:cNvSpPr>
          <p:nvPr/>
        </p:nvSpPr>
        <p:spPr bwMode="auto">
          <a:xfrm>
            <a:off x="7706833" y="39624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a:t>
            </a:r>
            <a:r>
              <a:rPr lang="en-US" sz="2800" b="1" dirty="0" smtClean="0">
                <a:solidFill>
                  <a:schemeClr val="tx2"/>
                </a:solidFill>
              </a:rPr>
              <a:t>3</a:t>
            </a:r>
            <a:endParaRPr lang="en-US" b="1" dirty="0">
              <a:solidFill>
                <a:schemeClr val="tx2"/>
              </a:solidFill>
            </a:endParaRPr>
          </a:p>
        </p:txBody>
      </p:sp>
      <p:pic>
        <p:nvPicPr>
          <p:cNvPr id="8194" name="Picture 2" descr="This figure shows currently available contraceptive methods, ranked by typical effectiveness, meaning how effective is the method at preventing pregnancy with real-world use.&#10;Incorrect or inconsistent use can impact the effectiveness of the contraceptive method. &#10;In tier 1 are the most effective methods, with less than 1 pregnancy occurring per 100 women per year.  The most effective reversible methods include implants and IUDs or intrauterine devices.&#10;Tier 2 methods include injectables, pills, patch, vaginal ring, and diaphragm; failure rates range from 6-12%.&#10;Tier 3 methods include condoms, withdrawal, sponge, spermicide, and fertility awareness based methods; failure rates range from 18-28%.&#10;The more commonly used method among teens, the pill and the condom, are listed in the second and third tier, respective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48" y="914400"/>
            <a:ext cx="6535251" cy="541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6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609600"/>
            <a:ext cx="8229600" cy="941387"/>
          </a:xfrm>
        </p:spPr>
        <p:txBody>
          <a:bodyPr/>
          <a:lstStyle/>
          <a:p>
            <a:pPr eaLnBrk="1" hangingPunct="1">
              <a:defRPr/>
            </a:pPr>
            <a:r>
              <a:rPr lang="en-US" sz="3200" b="1" dirty="0" smtClean="0">
                <a:latin typeface="+mn-lt"/>
              </a:rPr>
              <a:t>Typical Use and Perfect Use</a:t>
            </a:r>
          </a:p>
        </p:txBody>
      </p:sp>
      <p:sp>
        <p:nvSpPr>
          <p:cNvPr id="7171" name="Content Placeholder 2"/>
          <p:cNvSpPr>
            <a:spLocks noGrp="1"/>
          </p:cNvSpPr>
          <p:nvPr>
            <p:ph sz="half" idx="1"/>
          </p:nvPr>
        </p:nvSpPr>
        <p:spPr/>
        <p:txBody>
          <a:bodyPr/>
          <a:lstStyle/>
          <a:p>
            <a:pPr eaLnBrk="1" hangingPunct="1">
              <a:buClr>
                <a:schemeClr val="tx1"/>
              </a:buClr>
              <a:buSzPct val="70000"/>
              <a:buFont typeface="Wingdings" pitchFamily="2" charset="2"/>
              <a:buChar char="q"/>
              <a:defRPr/>
            </a:pPr>
            <a:r>
              <a:rPr lang="en-US" sz="2800" b="1" dirty="0" smtClean="0">
                <a:solidFill>
                  <a:schemeClr val="bg2"/>
                </a:solidFill>
                <a:cs typeface="Arial" charset="0"/>
              </a:rPr>
              <a:t>Typical Use</a:t>
            </a:r>
          </a:p>
          <a:p>
            <a:pPr lvl="1">
              <a:buClr>
                <a:schemeClr val="tx1"/>
              </a:buClr>
              <a:buSzPct val="100000"/>
              <a:buFont typeface="Wingdings" pitchFamily="2" charset="2"/>
              <a:buChar char="§"/>
              <a:defRPr/>
            </a:pPr>
            <a:r>
              <a:rPr lang="en-US" dirty="0" smtClean="0">
                <a:solidFill>
                  <a:schemeClr val="bg2"/>
                </a:solidFill>
                <a:cs typeface="Arial" charset="0"/>
              </a:rPr>
              <a:t>Failure rate</a:t>
            </a:r>
          </a:p>
          <a:p>
            <a:pPr lvl="1">
              <a:buClr>
                <a:schemeClr val="tx1"/>
              </a:buClr>
              <a:buSzPct val="100000"/>
              <a:buFont typeface="Wingdings" pitchFamily="2" charset="2"/>
              <a:buChar char="§"/>
              <a:defRPr/>
            </a:pPr>
            <a:r>
              <a:rPr lang="en-US" dirty="0" smtClean="0">
                <a:solidFill>
                  <a:schemeClr val="bg2"/>
                </a:solidFill>
                <a:cs typeface="Arial" charset="0"/>
              </a:rPr>
              <a:t>Average person</a:t>
            </a:r>
          </a:p>
          <a:p>
            <a:pPr lvl="1">
              <a:buClr>
                <a:schemeClr val="tx1"/>
              </a:buClr>
              <a:buSzPct val="100000"/>
              <a:buFont typeface="Wingdings" pitchFamily="2" charset="2"/>
              <a:buChar char="§"/>
              <a:defRPr/>
            </a:pPr>
            <a:r>
              <a:rPr lang="en-US" dirty="0" smtClean="0">
                <a:solidFill>
                  <a:schemeClr val="bg2"/>
                </a:solidFill>
                <a:cs typeface="Arial" charset="0"/>
              </a:rPr>
              <a:t>Not always consistent or correct</a:t>
            </a:r>
          </a:p>
          <a:p>
            <a:pPr lvl="1">
              <a:buClr>
                <a:schemeClr val="tx1"/>
              </a:buClr>
              <a:buSzPct val="100000"/>
              <a:buFont typeface="Wingdings" pitchFamily="2" charset="2"/>
              <a:buChar char="§"/>
              <a:defRPr/>
            </a:pPr>
            <a:r>
              <a:rPr lang="en-US" dirty="0" smtClean="0">
                <a:solidFill>
                  <a:schemeClr val="bg2"/>
                </a:solidFill>
                <a:cs typeface="Arial" charset="0"/>
              </a:rPr>
              <a:t>During first year</a:t>
            </a:r>
          </a:p>
        </p:txBody>
      </p:sp>
      <p:sp>
        <p:nvSpPr>
          <p:cNvPr id="6" name="Content Placeholder 5"/>
          <p:cNvSpPr>
            <a:spLocks noGrp="1"/>
          </p:cNvSpPr>
          <p:nvPr>
            <p:ph sz="half" idx="2"/>
          </p:nvPr>
        </p:nvSpPr>
        <p:spPr/>
        <p:txBody>
          <a:bodyPr/>
          <a:lstStyle/>
          <a:p>
            <a:pPr>
              <a:buClr>
                <a:schemeClr val="tx1"/>
              </a:buClr>
              <a:buSzPct val="70000"/>
              <a:buFont typeface="Wingdings" pitchFamily="2" charset="2"/>
              <a:buChar char="q"/>
            </a:pPr>
            <a:r>
              <a:rPr lang="en-US" b="1" dirty="0" smtClean="0">
                <a:solidFill>
                  <a:schemeClr val="bg2"/>
                </a:solidFill>
              </a:rPr>
              <a:t>Perfect Use</a:t>
            </a:r>
          </a:p>
          <a:p>
            <a:pPr lvl="1">
              <a:buClr>
                <a:schemeClr val="tx1"/>
              </a:buClr>
              <a:buSzPct val="100000"/>
              <a:buFont typeface="Wingdings" pitchFamily="2" charset="2"/>
              <a:buChar char="§"/>
            </a:pPr>
            <a:r>
              <a:rPr lang="en-US" dirty="0" smtClean="0">
                <a:solidFill>
                  <a:schemeClr val="bg2"/>
                </a:solidFill>
              </a:rPr>
              <a:t>Failure rate</a:t>
            </a:r>
          </a:p>
          <a:p>
            <a:pPr lvl="1">
              <a:buClr>
                <a:schemeClr val="tx1"/>
              </a:buClr>
              <a:buSzPct val="100000"/>
              <a:buFont typeface="Wingdings" pitchFamily="2" charset="2"/>
              <a:buChar char="§"/>
            </a:pPr>
            <a:r>
              <a:rPr lang="en-US" dirty="0" smtClean="0">
                <a:solidFill>
                  <a:schemeClr val="bg2"/>
                </a:solidFill>
              </a:rPr>
              <a:t>Use is consistent and correct</a:t>
            </a:r>
          </a:p>
          <a:p>
            <a:pPr lvl="1">
              <a:buClr>
                <a:schemeClr val="tx1"/>
              </a:buClr>
              <a:buSzPct val="100000"/>
              <a:buFont typeface="Wingdings" pitchFamily="2" charset="2"/>
              <a:buChar char="§"/>
            </a:pPr>
            <a:r>
              <a:rPr lang="en-US" dirty="0" smtClean="0">
                <a:solidFill>
                  <a:schemeClr val="bg2"/>
                </a:solidFill>
              </a:rPr>
              <a:t>At every sex act</a:t>
            </a:r>
          </a:p>
          <a:p>
            <a:pPr lvl="1">
              <a:buClr>
                <a:schemeClr val="tx1"/>
              </a:buClr>
              <a:buSzPct val="100000"/>
              <a:buFont typeface="Wingdings" pitchFamily="2" charset="2"/>
              <a:buChar char="§"/>
            </a:pPr>
            <a:r>
              <a:rPr lang="en-US" dirty="0" smtClean="0">
                <a:solidFill>
                  <a:schemeClr val="bg2"/>
                </a:solidFill>
              </a:rPr>
              <a:t>During the first year</a:t>
            </a:r>
          </a:p>
          <a:p>
            <a:pPr lvl="1"/>
            <a:endParaRPr lang="en-US" dirty="0"/>
          </a:p>
        </p:txBody>
      </p:sp>
      <p:sp>
        <p:nvSpPr>
          <p:cNvPr id="5" name="TextBox 6"/>
          <p:cNvSpPr txBox="1">
            <a:spLocks noChangeArrowheads="1"/>
          </p:cNvSpPr>
          <p:nvPr/>
        </p:nvSpPr>
        <p:spPr bwMode="auto">
          <a:xfrm>
            <a:off x="533400" y="5935889"/>
            <a:ext cx="1353704" cy="338554"/>
          </a:xfrm>
          <a:prstGeom prst="rect">
            <a:avLst/>
          </a:prstGeom>
          <a:noFill/>
          <a:ln w="9525">
            <a:noFill/>
            <a:miter lim="800000"/>
            <a:headEnd/>
            <a:tailEnd/>
          </a:ln>
        </p:spPr>
        <p:txBody>
          <a:bodyPr wrap="none">
            <a:spAutoFit/>
          </a:bodyPr>
          <a:lstStyle/>
          <a:p>
            <a:r>
              <a:rPr lang="en-US" sz="1600" dirty="0" err="1" smtClean="0"/>
              <a:t>Trussell</a:t>
            </a:r>
            <a:r>
              <a:rPr lang="en-US" sz="1600" dirty="0" smtClean="0"/>
              <a:t>, 2011</a:t>
            </a:r>
            <a:endParaRPr lang="en-US" sz="1600" dirty="0"/>
          </a:p>
        </p:txBody>
      </p:sp>
    </p:spTree>
    <p:extLst>
      <p:ext uri="{BB962C8B-B14F-4D97-AF65-F5344CB8AC3E}">
        <p14:creationId xmlns:p14="http://schemas.microsoft.com/office/powerpoint/2010/main" val="416142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title"/>
          </p:nvPr>
        </p:nvSpPr>
        <p:spPr bwMode="auto">
          <a:xfrm>
            <a:off x="611188" y="382588"/>
            <a:ext cx="7851775" cy="13700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Reversible Tier 1 Methods:</a:t>
            </a:r>
            <a:r>
              <a:rPr lang="en-US" b="1" dirty="0" smtClean="0">
                <a:ea typeface="ＭＳ Ｐゴシック"/>
                <a:cs typeface="ＭＳ Ｐゴシック"/>
              </a:rPr>
              <a:t/>
            </a:r>
            <a:br>
              <a:rPr lang="en-US" b="1" dirty="0" smtClean="0">
                <a:ea typeface="ＭＳ Ｐゴシック"/>
                <a:cs typeface="ＭＳ Ｐゴシック"/>
              </a:rPr>
            </a:br>
            <a:r>
              <a:rPr lang="en-US" sz="3200" b="1" dirty="0" smtClean="0">
                <a:ea typeface="ＭＳ Ｐゴシック"/>
                <a:cs typeface="ＭＳ Ｐゴシック"/>
              </a:rPr>
              <a:t>“Most Effective”</a:t>
            </a:r>
            <a:endParaRPr lang="en-US" b="1" dirty="0" smtClean="0">
              <a:ea typeface="ＭＳ Ｐゴシック"/>
              <a:cs typeface="ＭＳ Ｐゴシック"/>
            </a:endParaRPr>
          </a:p>
        </p:txBody>
      </p:sp>
      <p:sp>
        <p:nvSpPr>
          <p:cNvPr id="522242" name="Rectangle 4"/>
          <p:cNvSpPr>
            <a:spLocks noGrp="1" noChangeArrowheads="1"/>
          </p:cNvSpPr>
          <p:nvPr>
            <p:ph idx="1"/>
          </p:nvPr>
        </p:nvSpPr>
        <p:spPr bwMode="auto">
          <a:xfrm>
            <a:off x="533400" y="1754188"/>
            <a:ext cx="7997825" cy="45704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sz="2800" b="1" dirty="0" smtClean="0">
                <a:ea typeface="ＭＳ Ｐゴシック"/>
                <a:cs typeface="ＭＳ Ｐゴシック"/>
              </a:rPr>
              <a:t>Long Acting Reversible Contraception (LARC)</a:t>
            </a:r>
          </a:p>
          <a:p>
            <a:pPr eaLnBrk="1" hangingPunct="1">
              <a:buClr>
                <a:schemeClr val="tx1"/>
              </a:buClr>
              <a:buSzPct val="70000"/>
              <a:buFont typeface="Wingdings" pitchFamily="2" charset="2"/>
              <a:buChar char="q"/>
            </a:pPr>
            <a:r>
              <a:rPr lang="en-US" sz="2800" b="1" dirty="0" err="1" smtClean="0">
                <a:solidFill>
                  <a:schemeClr val="bg2"/>
                </a:solidFill>
                <a:ea typeface="ＭＳ Ｐゴシック"/>
                <a:cs typeface="ＭＳ Ｐゴシック"/>
              </a:rPr>
              <a:t>Levonorgestrel</a:t>
            </a:r>
            <a:r>
              <a:rPr lang="en-US" sz="2800" b="1" dirty="0" smtClean="0">
                <a:solidFill>
                  <a:schemeClr val="bg2"/>
                </a:solidFill>
                <a:ea typeface="ＭＳ Ｐゴシック"/>
                <a:cs typeface="ＭＳ Ｐゴシック"/>
              </a:rPr>
              <a:t>-releasing intrauterine system </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Copper IUD</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Implant</a:t>
            </a:r>
          </a:p>
        </p:txBody>
      </p:sp>
      <p:pic>
        <p:nvPicPr>
          <p:cNvPr id="10242" name="Picture 2" descr="Contraceptive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38600"/>
            <a:ext cx="3886200" cy="17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035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14800"/>
            <a:ext cx="7772400" cy="1654175"/>
          </a:xfrm>
        </p:spPr>
        <p:txBody>
          <a:bodyPr/>
          <a:lstStyle/>
          <a:p>
            <a:r>
              <a:rPr lang="en-US" dirty="0" smtClean="0"/>
              <a:t>SECTION I.  </a:t>
            </a:r>
            <a:br>
              <a:rPr lang="en-US" dirty="0" smtClean="0"/>
            </a:br>
            <a:r>
              <a:rPr lang="en-US" dirty="0" smtClean="0"/>
              <a:t>Trends in teen pregnancy , SEXUAL Behavior and contraceptive use</a:t>
            </a:r>
            <a:endParaRPr lang="en-US" dirty="0"/>
          </a:p>
        </p:txBody>
      </p:sp>
    </p:spTree>
    <p:extLst>
      <p:ext uri="{BB962C8B-B14F-4D97-AF65-F5344CB8AC3E}">
        <p14:creationId xmlns:p14="http://schemas.microsoft.com/office/powerpoint/2010/main" val="7712466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dirty="0" smtClean="0">
                <a:ea typeface="ＭＳ Ｐゴシック"/>
                <a:cs typeface="ＭＳ Ｐゴシック"/>
              </a:rPr>
              <a:t>TIER 1 for Adolescents:</a:t>
            </a:r>
            <a:br>
              <a:rPr lang="en-US" dirty="0" smtClean="0">
                <a:ea typeface="ＭＳ Ｐゴシック"/>
                <a:cs typeface="ＭＳ Ｐゴシック"/>
              </a:rPr>
            </a:br>
            <a:r>
              <a:rPr lang="en-US" dirty="0" smtClean="0">
                <a:ea typeface="ＭＳ Ｐゴシック"/>
                <a:cs typeface="ＭＳ Ｐゴシック"/>
              </a:rPr>
              <a:t>  Long </a:t>
            </a:r>
            <a:r>
              <a:rPr lang="en-US" dirty="0">
                <a:ea typeface="ＭＳ Ｐゴシック"/>
                <a:cs typeface="ＭＳ Ｐゴシック"/>
              </a:rPr>
              <a:t>Acting Reversible Contraception (LARC)</a:t>
            </a:r>
            <a:endParaRPr lang="en-US" dirty="0"/>
          </a:p>
        </p:txBody>
      </p:sp>
      <p:sp>
        <p:nvSpPr>
          <p:cNvPr id="3" name="Content Placeholder 2"/>
          <p:cNvSpPr>
            <a:spLocks noGrp="1"/>
          </p:cNvSpPr>
          <p:nvPr>
            <p:ph idx="1"/>
          </p:nvPr>
        </p:nvSpPr>
        <p:spPr>
          <a:xfrm>
            <a:off x="457200" y="1828801"/>
            <a:ext cx="8229600" cy="3962399"/>
          </a:xfrm>
        </p:spPr>
        <p:txBody>
          <a:bodyPr/>
          <a:lstStyle/>
          <a:p>
            <a:pPr>
              <a:lnSpc>
                <a:spcPct val="90000"/>
              </a:lnSpc>
            </a:pPr>
            <a:r>
              <a:rPr lang="en-US" dirty="0">
                <a:ea typeface="ＭＳ Ｐゴシック"/>
                <a:cs typeface="ＭＳ Ｐゴシック"/>
              </a:rPr>
              <a:t>“Forgettable </a:t>
            </a:r>
            <a:r>
              <a:rPr lang="en-US" dirty="0" smtClean="0">
                <a:ea typeface="ＭＳ Ｐゴシック"/>
                <a:cs typeface="ＭＳ Ｐゴシック"/>
              </a:rPr>
              <a:t>contraception”</a:t>
            </a:r>
          </a:p>
          <a:p>
            <a:pPr>
              <a:lnSpc>
                <a:spcPct val="90000"/>
              </a:lnSpc>
            </a:pPr>
            <a:endParaRPr lang="en-US" dirty="0" smtClean="0">
              <a:ea typeface="ＭＳ Ｐゴシック"/>
              <a:cs typeface="ＭＳ Ｐゴシック"/>
            </a:endParaRPr>
          </a:p>
          <a:p>
            <a:pPr>
              <a:lnSpc>
                <a:spcPct val="90000"/>
              </a:lnSpc>
            </a:pPr>
            <a:r>
              <a:rPr lang="en-US" dirty="0" smtClean="0">
                <a:ea typeface="ＭＳ Ｐゴシック"/>
                <a:cs typeface="ＭＳ Ｐゴシック"/>
              </a:rPr>
              <a:t>Not </a:t>
            </a:r>
            <a:r>
              <a:rPr lang="en-US" dirty="0">
                <a:ea typeface="ＭＳ Ｐゴシック"/>
                <a:cs typeface="ＭＳ Ｐゴシック"/>
              </a:rPr>
              <a:t>dependent on </a:t>
            </a:r>
            <a:r>
              <a:rPr lang="en-US" dirty="0" smtClean="0">
                <a:ea typeface="ＭＳ Ｐゴシック"/>
                <a:cs typeface="ＭＳ Ｐゴシック"/>
              </a:rPr>
              <a:t>compliance/adherence</a:t>
            </a:r>
          </a:p>
          <a:p>
            <a:pPr lvl="1">
              <a:lnSpc>
                <a:spcPct val="90000"/>
              </a:lnSpc>
              <a:buSzPct val="70000"/>
              <a:buFont typeface="Wingdings" pitchFamily="2" charset="2"/>
              <a:buChar char="q"/>
            </a:pPr>
            <a:endParaRPr lang="en-US" sz="2400" dirty="0" smtClean="0">
              <a:ea typeface="ＭＳ Ｐゴシック"/>
            </a:endParaRPr>
          </a:p>
          <a:p>
            <a:pPr>
              <a:lnSpc>
                <a:spcPct val="90000"/>
              </a:lnSpc>
            </a:pPr>
            <a:r>
              <a:rPr lang="en-US" dirty="0" smtClean="0">
                <a:ea typeface="ＭＳ Ｐゴシック"/>
                <a:cs typeface="ＭＳ Ｐゴシック"/>
              </a:rPr>
              <a:t>“Expanding </a:t>
            </a:r>
            <a:r>
              <a:rPr lang="en-US" dirty="0">
                <a:ea typeface="ＭＳ Ｐゴシック"/>
                <a:cs typeface="ＭＳ Ｐゴシック"/>
              </a:rPr>
              <a:t>access to LARC for young women has been declared a national priority” (IOM)</a:t>
            </a:r>
          </a:p>
          <a:p>
            <a:pPr>
              <a:lnSpc>
                <a:spcPct val="90000"/>
              </a:lnSpc>
            </a:pPr>
            <a:endParaRPr lang="en-US" dirty="0" smtClean="0">
              <a:ea typeface="ＭＳ Ｐゴシック"/>
              <a:cs typeface="ＭＳ Ｐゴシック"/>
            </a:endParaRPr>
          </a:p>
          <a:p>
            <a:pPr>
              <a:lnSpc>
                <a:spcPct val="90000"/>
              </a:lnSpc>
            </a:pPr>
            <a:r>
              <a:rPr lang="en-US" dirty="0" smtClean="0">
                <a:ea typeface="ＭＳ Ｐゴシック"/>
                <a:cs typeface="ＭＳ Ｐゴシック"/>
              </a:rPr>
              <a:t>“</a:t>
            </a:r>
            <a:r>
              <a:rPr lang="en-US" dirty="0">
                <a:ea typeface="ＭＳ Ｐゴシック"/>
                <a:cs typeface="ＭＳ Ｐゴシック"/>
              </a:rPr>
              <a:t>S</a:t>
            </a:r>
            <a:r>
              <a:rPr lang="en-US" dirty="0" smtClean="0">
                <a:ea typeface="ＭＳ Ｐゴシック"/>
                <a:cs typeface="ＭＳ Ｐゴシック"/>
              </a:rPr>
              <a:t>hould be considered as first-line choices for both nulliparous and </a:t>
            </a:r>
            <a:r>
              <a:rPr lang="en-US" dirty="0" err="1" smtClean="0">
                <a:ea typeface="ＭＳ Ｐゴシック"/>
                <a:cs typeface="ＭＳ Ｐゴシック"/>
              </a:rPr>
              <a:t>parous</a:t>
            </a:r>
            <a:r>
              <a:rPr lang="en-US" dirty="0" smtClean="0">
                <a:ea typeface="ＭＳ Ｐゴシック"/>
                <a:cs typeface="ＭＳ Ｐゴシック"/>
              </a:rPr>
              <a:t> adolescents” </a:t>
            </a:r>
            <a:r>
              <a:rPr lang="en-US" dirty="0">
                <a:ea typeface="ＭＳ Ｐゴシック"/>
                <a:cs typeface="ＭＳ Ｐゴシック"/>
              </a:rPr>
              <a:t>(ACOG </a:t>
            </a:r>
            <a:r>
              <a:rPr lang="en-US" dirty="0" smtClean="0">
                <a:ea typeface="ＭＳ Ｐゴシック"/>
                <a:cs typeface="ＭＳ Ｐゴシック"/>
              </a:rPr>
              <a:t>2007)</a:t>
            </a:r>
            <a:endParaRPr lang="en-US" dirty="0">
              <a:ea typeface="ＭＳ Ｐゴシック"/>
              <a:cs typeface="ＭＳ Ｐゴシック"/>
            </a:endParaRPr>
          </a:p>
          <a:p>
            <a:pPr>
              <a:buFont typeface="Arial" pitchFamily="34" charset="0"/>
              <a:buChar char="•"/>
            </a:pPr>
            <a:endParaRPr lang="en-US" dirty="0"/>
          </a:p>
        </p:txBody>
      </p:sp>
      <p:sp>
        <p:nvSpPr>
          <p:cNvPr id="4" name="Rectangle 3"/>
          <p:cNvSpPr/>
          <p:nvPr/>
        </p:nvSpPr>
        <p:spPr>
          <a:xfrm>
            <a:off x="304800" y="6197025"/>
            <a:ext cx="8229600" cy="584775"/>
          </a:xfrm>
          <a:prstGeom prst="rect">
            <a:avLst/>
          </a:prstGeom>
        </p:spPr>
        <p:txBody>
          <a:bodyPr wrap="square">
            <a:spAutoFit/>
          </a:bodyPr>
          <a:lstStyle/>
          <a:p>
            <a:pPr lvl="1"/>
            <a:r>
              <a:rPr lang="en-US" sz="1600" i="1" dirty="0"/>
              <a:t>Finer, et al.  Changes in use of long-acting contraceptive methods in the United States, 2007-2009.  </a:t>
            </a:r>
            <a:r>
              <a:rPr lang="en-US" sz="1600" i="1" dirty="0" err="1"/>
              <a:t>Fertil</a:t>
            </a:r>
            <a:r>
              <a:rPr lang="en-US" sz="1600" i="1" dirty="0"/>
              <a:t> </a:t>
            </a:r>
            <a:r>
              <a:rPr lang="en-US" sz="1600" i="1" dirty="0" err="1"/>
              <a:t>Steril</a:t>
            </a:r>
            <a:r>
              <a:rPr lang="en-US" sz="1600" i="1" dirty="0"/>
              <a:t> 2012.</a:t>
            </a:r>
          </a:p>
        </p:txBody>
      </p:sp>
    </p:spTree>
    <p:extLst>
      <p:ext uri="{BB962C8B-B14F-4D97-AF65-F5344CB8AC3E}">
        <p14:creationId xmlns:p14="http://schemas.microsoft.com/office/powerpoint/2010/main" val="176262881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Grp="1" noChangeArrowheads="1"/>
          </p:cNvSpPr>
          <p:nvPr>
            <p:ph type="title"/>
          </p:nvPr>
        </p:nvSpPr>
        <p:spPr bwMode="auto">
          <a:xfrm>
            <a:off x="609600" y="685800"/>
            <a:ext cx="7851775" cy="10652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err="1" smtClean="0">
                <a:ea typeface="ＭＳ Ｐゴシック"/>
                <a:cs typeface="ＭＳ Ｐゴシック"/>
              </a:rPr>
              <a:t>Levonorgestrel</a:t>
            </a:r>
            <a:r>
              <a:rPr lang="en-US" sz="3200" b="1" dirty="0" smtClean="0">
                <a:ea typeface="ＭＳ Ｐゴシック"/>
                <a:cs typeface="ＭＳ Ｐゴシック"/>
              </a:rPr>
              <a:t> IUD</a:t>
            </a:r>
          </a:p>
        </p:txBody>
      </p:sp>
      <p:sp>
        <p:nvSpPr>
          <p:cNvPr id="524290" name="Rectangle 3"/>
          <p:cNvSpPr>
            <a:spLocks noGrp="1" noChangeArrowheads="1"/>
          </p:cNvSpPr>
          <p:nvPr>
            <p:ph idx="1"/>
          </p:nvPr>
        </p:nvSpPr>
        <p:spPr bwMode="auto">
          <a:xfrm>
            <a:off x="528638" y="1752600"/>
            <a:ext cx="7997825" cy="35671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Effective for at least 3 or 5 years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Side effects: irregular bleeding</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Reduces dysmenorrhea and menstrual blood loss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Does not protect against STIs</a:t>
            </a:r>
          </a:p>
        </p:txBody>
      </p:sp>
      <p:sp>
        <p:nvSpPr>
          <p:cNvPr id="4" name="TextBox 6"/>
          <p:cNvSpPr txBox="1">
            <a:spLocks noChangeArrowheads="1"/>
          </p:cNvSpPr>
          <p:nvPr/>
        </p:nvSpPr>
        <p:spPr bwMode="auto">
          <a:xfrm>
            <a:off x="900113" y="5867400"/>
            <a:ext cx="5078570" cy="584775"/>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p>
          <a:p>
            <a:r>
              <a:rPr lang="en-US" sz="1600" dirty="0"/>
              <a:t>http://www.accessdata.fda.gov/scripts/cder/drugsatfda</a:t>
            </a:r>
          </a:p>
        </p:txBody>
      </p:sp>
    </p:spTree>
    <p:extLst>
      <p:ext uri="{BB962C8B-B14F-4D97-AF65-F5344CB8AC3E}">
        <p14:creationId xmlns:p14="http://schemas.microsoft.com/office/powerpoint/2010/main" val="4081908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Rectangle 2"/>
          <p:cNvSpPr>
            <a:spLocks noGrp="1" noChangeArrowheads="1"/>
          </p:cNvSpPr>
          <p:nvPr>
            <p:ph type="title"/>
          </p:nvPr>
        </p:nvSpPr>
        <p:spPr bwMode="auto">
          <a:xfrm>
            <a:off x="609600" y="762000"/>
            <a:ext cx="785177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Copper intrauterine device (IUD)</a:t>
            </a:r>
          </a:p>
        </p:txBody>
      </p:sp>
      <p:sp>
        <p:nvSpPr>
          <p:cNvPr id="526338" name="Rectangle 3"/>
          <p:cNvSpPr>
            <a:spLocks noGrp="1" noChangeArrowheads="1"/>
          </p:cNvSpPr>
          <p:nvPr>
            <p:ph idx="1"/>
          </p:nvPr>
        </p:nvSpPr>
        <p:spPr bwMode="auto">
          <a:xfrm>
            <a:off x="528638" y="2057400"/>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Approved for 10 years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Effective for at least 12 years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Side effects: irregular bleeding, heavy bleeding</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Most effective emergency contraception</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Does not protect against STIs</a:t>
            </a:r>
          </a:p>
        </p:txBody>
      </p:sp>
      <p:sp>
        <p:nvSpPr>
          <p:cNvPr id="4" name="TextBox 6"/>
          <p:cNvSpPr txBox="1">
            <a:spLocks noChangeArrowheads="1"/>
          </p:cNvSpPr>
          <p:nvPr/>
        </p:nvSpPr>
        <p:spPr bwMode="auto">
          <a:xfrm>
            <a:off x="900113" y="5934887"/>
            <a:ext cx="5078570" cy="584775"/>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p>
          <a:p>
            <a:r>
              <a:rPr lang="en-US" sz="1600" dirty="0"/>
              <a:t>http://www.accessdata.fda.gov/scripts/cder/drugsatfda</a:t>
            </a:r>
          </a:p>
        </p:txBody>
      </p:sp>
    </p:spTree>
    <p:extLst>
      <p:ext uri="{BB962C8B-B14F-4D97-AF65-F5344CB8AC3E}">
        <p14:creationId xmlns:p14="http://schemas.microsoft.com/office/powerpoint/2010/main" val="3994967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Rectangle 2"/>
          <p:cNvSpPr>
            <a:spLocks noGrp="1" noChangeArrowheads="1"/>
          </p:cNvSpPr>
          <p:nvPr>
            <p:ph type="title"/>
          </p:nvPr>
        </p:nvSpPr>
        <p:spPr bwMode="auto">
          <a:xfrm>
            <a:off x="553218" y="609600"/>
            <a:ext cx="785177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Contraceptive implant</a:t>
            </a:r>
          </a:p>
        </p:txBody>
      </p:sp>
      <p:sp>
        <p:nvSpPr>
          <p:cNvPr id="528386"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Effective for at least 3 years</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Side effects: irregular bleeding</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Does not protect against STIs</a:t>
            </a:r>
          </a:p>
          <a:p>
            <a:pPr eaLnBrk="1" hangingPunct="1">
              <a:buClr>
                <a:schemeClr val="tx1"/>
              </a:buClr>
              <a:buSzPct val="70000"/>
              <a:buFont typeface="Wingdings" pitchFamily="2" charset="2"/>
              <a:buChar char="q"/>
            </a:pPr>
            <a:endParaRPr lang="en-US" sz="2800" dirty="0" smtClean="0">
              <a:ea typeface="ＭＳ Ｐゴシック"/>
              <a:cs typeface="ＭＳ Ｐゴシック"/>
            </a:endParaRP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spTree>
    <p:extLst>
      <p:ext uri="{BB962C8B-B14F-4D97-AF65-F5344CB8AC3E}">
        <p14:creationId xmlns:p14="http://schemas.microsoft.com/office/powerpoint/2010/main" val="3907936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Tier 2 Methods:</a:t>
            </a:r>
            <a:br>
              <a:rPr lang="en-US" sz="3200" b="1" dirty="0" smtClean="0">
                <a:ea typeface="ＭＳ Ｐゴシック"/>
                <a:cs typeface="ＭＳ Ｐゴシック"/>
              </a:rPr>
            </a:br>
            <a:r>
              <a:rPr lang="en-US" sz="3200" b="1" dirty="0" smtClean="0">
                <a:ea typeface="ＭＳ Ｐゴシック"/>
                <a:cs typeface="ＭＳ Ｐゴシック"/>
              </a:rPr>
              <a:t>“Moderately Effective”</a:t>
            </a:r>
          </a:p>
        </p:txBody>
      </p:sp>
      <p:sp>
        <p:nvSpPr>
          <p:cNvPr id="530434" name="Rectangle 3"/>
          <p:cNvSpPr>
            <a:spLocks noGrp="1" noChangeArrowheads="1"/>
          </p:cNvSpPr>
          <p:nvPr>
            <p:ph idx="1"/>
          </p:nvPr>
        </p:nvSpPr>
        <p:spPr bwMode="auto">
          <a:xfrm>
            <a:off x="528638" y="2057400"/>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800" b="1" dirty="0" err="1" smtClean="0">
                <a:solidFill>
                  <a:schemeClr val="bg2"/>
                </a:solidFill>
                <a:ea typeface="ＭＳ Ｐゴシック"/>
                <a:cs typeface="ＭＳ Ｐゴシック"/>
              </a:rPr>
              <a:t>Injectable</a:t>
            </a:r>
            <a:r>
              <a:rPr lang="en-US" sz="2800" b="1" dirty="0" smtClean="0">
                <a:solidFill>
                  <a:schemeClr val="bg2"/>
                </a:solidFill>
                <a:ea typeface="ＭＳ Ｐゴシック"/>
                <a:cs typeface="ＭＳ Ｐゴシック"/>
              </a:rPr>
              <a:t> (DMPA)</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Pill</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Patch</a:t>
            </a:r>
          </a:p>
          <a:p>
            <a:pPr eaLnBrk="1" hangingPunct="1">
              <a:buClr>
                <a:schemeClr val="tx1"/>
              </a:buClr>
              <a:buSzPct val="70000"/>
              <a:buFont typeface="Wingdings" pitchFamily="2" charset="2"/>
              <a:buChar char="q"/>
            </a:pPr>
            <a:r>
              <a:rPr lang="en-US" sz="2800" b="1" dirty="0" smtClean="0">
                <a:solidFill>
                  <a:schemeClr val="bg2"/>
                </a:solidFill>
                <a:ea typeface="ＭＳ Ｐゴシック"/>
                <a:cs typeface="ＭＳ Ｐゴシック"/>
              </a:rPr>
              <a:t>Ring</a:t>
            </a: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7" name="Picture 2" descr="Birth control p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438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76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2"/>
          <p:cNvSpPr>
            <a:spLocks noGrp="1" noChangeArrowheads="1"/>
          </p:cNvSpPr>
          <p:nvPr>
            <p:ph type="title"/>
          </p:nvPr>
        </p:nvSpPr>
        <p:spPr bwMode="auto">
          <a:xfrm>
            <a:off x="611188" y="534988"/>
            <a:ext cx="7851775" cy="9890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Correct and consistent use</a:t>
            </a:r>
          </a:p>
        </p:txBody>
      </p:sp>
      <p:sp>
        <p:nvSpPr>
          <p:cNvPr id="506882" name="Content Placeholder 5"/>
          <p:cNvSpPr>
            <a:spLocks noGrp="1"/>
          </p:cNvSpPr>
          <p:nvPr>
            <p:ph idx="1"/>
          </p:nvPr>
        </p:nvSpPr>
        <p:spPr bwMode="auto">
          <a:xfrm>
            <a:off x="528638" y="1600200"/>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Methods that require more effort by the user have higher typical failure rates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Correct and consistent use of pills and condoms may be difficult for all ages </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Women ages 18-24, in last 3 months</a:t>
            </a:r>
          </a:p>
          <a:p>
            <a:pPr lvl="1" eaLnBrk="1" hangingPunct="1">
              <a:buClr>
                <a:schemeClr val="tx1"/>
              </a:buClr>
              <a:buSzPct val="100000"/>
              <a:buFont typeface="Wingdings" pitchFamily="2" charset="2"/>
              <a:buChar char="§"/>
            </a:pPr>
            <a:r>
              <a:rPr lang="en-US" sz="2400" dirty="0" smtClean="0">
                <a:solidFill>
                  <a:schemeClr val="bg2"/>
                </a:solidFill>
                <a:ea typeface="ＭＳ Ｐゴシック"/>
              </a:rPr>
              <a:t>45% missed </a:t>
            </a:r>
            <a:r>
              <a:rPr lang="en-US" sz="2400" u="sng" dirty="0" smtClean="0">
                <a:solidFill>
                  <a:schemeClr val="bg2"/>
                </a:solidFill>
                <a:ea typeface="ＭＳ Ｐゴシック"/>
              </a:rPr>
              <a:t>&gt;</a:t>
            </a:r>
            <a:r>
              <a:rPr lang="en-US" sz="2400" dirty="0" smtClean="0">
                <a:solidFill>
                  <a:schemeClr val="bg2"/>
                </a:solidFill>
                <a:ea typeface="ＭＳ Ｐゴシック"/>
              </a:rPr>
              <a:t> 1 pill</a:t>
            </a:r>
          </a:p>
          <a:p>
            <a:pPr lvl="1" eaLnBrk="1" hangingPunct="1">
              <a:buClr>
                <a:schemeClr val="tx1"/>
              </a:buClr>
              <a:buSzPct val="100000"/>
              <a:buFont typeface="Wingdings" pitchFamily="2" charset="2"/>
              <a:buChar char="§"/>
            </a:pPr>
            <a:r>
              <a:rPr lang="en-US" sz="2400" dirty="0" smtClean="0">
                <a:solidFill>
                  <a:schemeClr val="bg2"/>
                </a:solidFill>
                <a:ea typeface="ＭＳ Ｐゴシック"/>
              </a:rPr>
              <a:t>62% did not use condoms every time</a:t>
            </a:r>
          </a:p>
        </p:txBody>
      </p:sp>
      <p:sp>
        <p:nvSpPr>
          <p:cNvPr id="506883" name="TextBox 6"/>
          <p:cNvSpPr txBox="1">
            <a:spLocks noChangeArrowheads="1"/>
          </p:cNvSpPr>
          <p:nvPr/>
        </p:nvSpPr>
        <p:spPr bwMode="auto">
          <a:xfrm>
            <a:off x="900113" y="6092825"/>
            <a:ext cx="2386012" cy="336550"/>
          </a:xfrm>
          <a:prstGeom prst="rect">
            <a:avLst/>
          </a:prstGeom>
          <a:noFill/>
          <a:ln w="9525">
            <a:noFill/>
            <a:miter lim="800000"/>
            <a:headEnd/>
            <a:tailEnd/>
          </a:ln>
        </p:spPr>
        <p:txBody>
          <a:bodyPr wrap="none">
            <a:spAutoFit/>
          </a:bodyPr>
          <a:lstStyle/>
          <a:p>
            <a:r>
              <a:rPr lang="en-US" sz="1600" dirty="0"/>
              <a:t>Frost and </a:t>
            </a:r>
            <a:r>
              <a:rPr lang="en-US" sz="1600" dirty="0" err="1"/>
              <a:t>Darroch</a:t>
            </a:r>
            <a:r>
              <a:rPr lang="en-US" sz="1600" dirty="0"/>
              <a:t>, 2008</a:t>
            </a:r>
          </a:p>
        </p:txBody>
      </p:sp>
    </p:spTree>
    <p:extLst>
      <p:ext uri="{BB962C8B-B14F-4D97-AF65-F5344CB8AC3E}">
        <p14:creationId xmlns:p14="http://schemas.microsoft.com/office/powerpoint/2010/main" val="24152777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Rectangle 2"/>
          <p:cNvSpPr>
            <a:spLocks noGrp="1" noChangeArrowheads="1"/>
          </p:cNvSpPr>
          <p:nvPr>
            <p:ph type="title"/>
          </p:nvPr>
        </p:nvSpPr>
        <p:spPr bwMode="auto">
          <a:xfrm>
            <a:off x="611188" y="382588"/>
            <a:ext cx="799326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Depot </a:t>
            </a:r>
            <a:r>
              <a:rPr lang="en-US" sz="3200" b="1" dirty="0" err="1" smtClean="0">
                <a:ea typeface="ＭＳ Ｐゴシック"/>
                <a:cs typeface="ＭＳ Ｐゴシック"/>
              </a:rPr>
              <a:t>medroxyprogesterone</a:t>
            </a:r>
            <a:r>
              <a:rPr lang="en-US" sz="3200" b="1" dirty="0" smtClean="0">
                <a:ea typeface="ＭＳ Ｐゴシック"/>
                <a:cs typeface="ＭＳ Ｐゴシック"/>
              </a:rPr>
              <a:t> acetate (DMPA) </a:t>
            </a:r>
          </a:p>
        </p:txBody>
      </p:sp>
      <p:sp>
        <p:nvSpPr>
          <p:cNvPr id="532482" name="Rectangle 3"/>
          <p:cNvSpPr>
            <a:spLocks noGrp="1" noChangeArrowheads="1"/>
          </p:cNvSpPr>
          <p:nvPr>
            <p:ph idx="1"/>
          </p:nvPr>
        </p:nvSpPr>
        <p:spPr bwMode="auto">
          <a:xfrm>
            <a:off x="567871" y="1731963"/>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Clr>
                <a:schemeClr val="tx1"/>
              </a:buClr>
              <a:buSzPct val="70000"/>
              <a:buFont typeface="Wingdings" pitchFamily="2" charset="2"/>
              <a:buChar char="q"/>
            </a:pPr>
            <a:r>
              <a:rPr lang="en-US" sz="2400" b="1" dirty="0" smtClean="0">
                <a:solidFill>
                  <a:schemeClr val="bg2"/>
                </a:solidFill>
                <a:ea typeface="ＭＳ Ｐゴシック"/>
                <a:cs typeface="ＭＳ Ｐゴシック"/>
              </a:rPr>
              <a:t>One injection every 3 months</a:t>
            </a:r>
          </a:p>
          <a:p>
            <a:pPr eaLnBrk="1" hangingPunct="1">
              <a:lnSpc>
                <a:spcPct val="90000"/>
              </a:lnSpc>
              <a:buClr>
                <a:schemeClr val="tx1"/>
              </a:buClr>
              <a:buSzPct val="70000"/>
              <a:buFont typeface="Wingdings" pitchFamily="2" charset="2"/>
              <a:buChar char="q"/>
            </a:pPr>
            <a:r>
              <a:rPr lang="en-US" sz="2400" b="1" dirty="0" smtClean="0">
                <a:solidFill>
                  <a:schemeClr val="bg2"/>
                </a:solidFill>
                <a:ea typeface="ＭＳ Ｐゴシック"/>
                <a:cs typeface="ＭＳ Ｐゴシック"/>
              </a:rPr>
              <a:t>Reliable contraception for 3 months, but effects may last up to 9 months</a:t>
            </a:r>
          </a:p>
          <a:p>
            <a:pPr eaLnBrk="1" hangingPunct="1">
              <a:lnSpc>
                <a:spcPct val="90000"/>
              </a:lnSpc>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Side effects: irregular bleeding and amenorrhea</a:t>
            </a:r>
          </a:p>
          <a:p>
            <a:pPr eaLnBrk="1" hangingPunct="1">
              <a:lnSpc>
                <a:spcPct val="90000"/>
              </a:lnSpc>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Does not protect against STIs</a:t>
            </a: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12290" name="Picture 2" descr="Nee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90988"/>
            <a:ext cx="2895600" cy="206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539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noChangeArrowheads="1"/>
          </p:cNvSpPr>
          <p:nvPr>
            <p:ph type="title"/>
          </p:nvPr>
        </p:nvSpPr>
        <p:spPr bwMode="auto">
          <a:xfrm>
            <a:off x="553218" y="685800"/>
            <a:ext cx="7851775" cy="9890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Contraceptive pills</a:t>
            </a:r>
          </a:p>
        </p:txBody>
      </p:sp>
      <p:sp>
        <p:nvSpPr>
          <p:cNvPr id="534530"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Combined pills contain estrogen and progestin (COCs)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Progestin-only pills (POPs)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Extended use </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Side effects: irregular bleeding</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Do not protect against STIs</a:t>
            </a: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6" name="Picture 2" descr="birth control p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352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70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2"/>
          <p:cNvSpPr>
            <a:spLocks noGrp="1" noChangeArrowheads="1"/>
          </p:cNvSpPr>
          <p:nvPr>
            <p:ph type="title"/>
          </p:nvPr>
        </p:nvSpPr>
        <p:spPr bwMode="auto">
          <a:xfrm>
            <a:off x="600075" y="685800"/>
            <a:ext cx="7851775" cy="9890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Contraceptive patch</a:t>
            </a:r>
          </a:p>
        </p:txBody>
      </p:sp>
      <p:sp>
        <p:nvSpPr>
          <p:cNvPr id="536578"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Releases estrogen and progestin</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One patch per week for 3 weeks, then 1 patch-free week</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Side effects: irregular bleeding</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Does not protect against STIs</a:t>
            </a: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45751"/>
            <a:ext cx="2865939" cy="20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311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Rectangle 2"/>
          <p:cNvSpPr>
            <a:spLocks noGrp="1" noChangeArrowheads="1"/>
          </p:cNvSpPr>
          <p:nvPr>
            <p:ph type="title"/>
          </p:nvPr>
        </p:nvSpPr>
        <p:spPr bwMode="auto">
          <a:xfrm>
            <a:off x="611188" y="534988"/>
            <a:ext cx="7851775" cy="8366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Contraceptive vaginal ring</a:t>
            </a:r>
          </a:p>
        </p:txBody>
      </p:sp>
      <p:sp>
        <p:nvSpPr>
          <p:cNvPr id="538626"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Releases estrogen and progestin</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One ring for 3 weeks, then 1 ring-free week</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Side effects: irregular bleeding</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Does not protect against STIs</a:t>
            </a: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14338" name="Picture 2" descr="contraceptive vaginal 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67199"/>
            <a:ext cx="2672216" cy="184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26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51775" cy="836612"/>
          </a:xfrm>
        </p:spPr>
        <p:txBody>
          <a:bodyPr/>
          <a:lstStyle/>
          <a:p>
            <a:r>
              <a:rPr lang="en-US" sz="3200" b="1" dirty="0" smtClean="0"/>
              <a:t>Current Trends</a:t>
            </a:r>
            <a:endParaRPr lang="en-US" sz="3200" b="1" dirty="0"/>
          </a:p>
        </p:txBody>
      </p:sp>
      <p:sp>
        <p:nvSpPr>
          <p:cNvPr id="3" name="Content Placeholder 2"/>
          <p:cNvSpPr>
            <a:spLocks noGrp="1"/>
          </p:cNvSpPr>
          <p:nvPr>
            <p:ph idx="1"/>
          </p:nvPr>
        </p:nvSpPr>
        <p:spPr/>
        <p:txBody>
          <a:bodyPr/>
          <a:lstStyle/>
          <a:p>
            <a:pPr marL="514350" indent="-514350">
              <a:buClr>
                <a:schemeClr val="tx1"/>
              </a:buClr>
              <a:buAutoNum type="arabicPeriod"/>
            </a:pPr>
            <a:r>
              <a:rPr lang="en-US" sz="2400" b="1" dirty="0" smtClean="0">
                <a:solidFill>
                  <a:schemeClr val="bg2"/>
                </a:solidFill>
              </a:rPr>
              <a:t>Pregnancy, birth and abortion rates are declining in the U.S. for teens aged 15-19 years old</a:t>
            </a:r>
          </a:p>
          <a:p>
            <a:pPr marL="514350" indent="-514350">
              <a:buClr>
                <a:schemeClr val="tx1"/>
              </a:buClr>
              <a:buAutoNum type="arabicPeriod"/>
            </a:pPr>
            <a:r>
              <a:rPr lang="en-US" sz="2400" b="1" dirty="0" smtClean="0">
                <a:solidFill>
                  <a:schemeClr val="bg2"/>
                </a:solidFill>
              </a:rPr>
              <a:t>Teen birth rates vary by age, race/ethnicity and state </a:t>
            </a:r>
          </a:p>
          <a:p>
            <a:pPr marL="514350" indent="-514350">
              <a:buClr>
                <a:schemeClr val="tx1"/>
              </a:buClr>
              <a:buAutoNum type="arabicPeriod"/>
            </a:pPr>
            <a:r>
              <a:rPr lang="en-US" sz="2400" b="1" dirty="0" smtClean="0">
                <a:solidFill>
                  <a:schemeClr val="bg2"/>
                </a:solidFill>
              </a:rPr>
              <a:t>The U.S. still has the highest teen birth rate of any industrialized country</a:t>
            </a:r>
          </a:p>
          <a:p>
            <a:pPr marL="514350" indent="-514350">
              <a:buClr>
                <a:schemeClr val="tx1"/>
              </a:buClr>
              <a:buAutoNum type="arabicPeriod"/>
            </a:pPr>
            <a:r>
              <a:rPr lang="en-US" sz="2400" b="1" dirty="0" smtClean="0">
                <a:solidFill>
                  <a:schemeClr val="bg2"/>
                </a:solidFill>
              </a:rPr>
              <a:t>Teens use less effective methods and use these methods inconsistently</a:t>
            </a:r>
            <a:endParaRPr lang="en-US" sz="2400" b="1" dirty="0">
              <a:solidFill>
                <a:schemeClr val="bg2"/>
              </a:solidFill>
            </a:endParaRPr>
          </a:p>
        </p:txBody>
      </p:sp>
    </p:spTree>
    <p:extLst>
      <p:ext uri="{BB962C8B-B14F-4D97-AF65-F5344CB8AC3E}">
        <p14:creationId xmlns:p14="http://schemas.microsoft.com/office/powerpoint/2010/main" val="895435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Title 1"/>
          <p:cNvSpPr>
            <a:spLocks noGrp="1"/>
          </p:cNvSpPr>
          <p:nvPr>
            <p:ph type="title"/>
          </p:nvPr>
        </p:nvSpPr>
        <p:spPr bwMode="auto">
          <a:xfrm>
            <a:off x="457200" y="0"/>
            <a:ext cx="8229600"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z="3200" dirty="0" smtClean="0">
                <a:ea typeface="ＭＳ Ｐゴシック"/>
                <a:cs typeface="ＭＳ Ｐゴシック"/>
              </a:rPr>
              <a:t>Quick Start </a:t>
            </a:r>
          </a:p>
        </p:txBody>
      </p:sp>
      <p:sp>
        <p:nvSpPr>
          <p:cNvPr id="540674" name="Content Placeholder 2"/>
          <p:cNvSpPr>
            <a:spLocks noGrp="1"/>
          </p:cNvSpPr>
          <p:nvPr>
            <p:ph idx="1"/>
          </p:nvPr>
        </p:nvSpPr>
        <p:spPr bwMode="auto">
          <a:xfrm>
            <a:off x="457200" y="17526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ea typeface="ＭＳ Ｐゴシック"/>
                <a:cs typeface="ＭＳ Ｐゴシック"/>
              </a:rPr>
              <a:t>Initiation of contraception on any day  of the cycle</a:t>
            </a:r>
          </a:p>
          <a:p>
            <a:pPr eaLnBrk="1" hangingPunct="1"/>
            <a:r>
              <a:rPr lang="en-US" dirty="0" smtClean="0">
                <a:ea typeface="ＭＳ Ｐゴシック"/>
                <a:cs typeface="ＭＳ Ｐゴシック"/>
              </a:rPr>
              <a:t>More reliable and faster protection from unplanned pregnancies</a:t>
            </a:r>
          </a:p>
          <a:p>
            <a:pPr eaLnBrk="1" hangingPunct="1"/>
            <a:r>
              <a:rPr lang="en-US" dirty="0" smtClean="0">
                <a:ea typeface="ＭＳ Ｐゴシック"/>
                <a:cs typeface="ＭＳ Ｐゴシック"/>
              </a:rPr>
              <a:t>Advise 7 days of backup or abstinence </a:t>
            </a:r>
          </a:p>
          <a:p>
            <a:pPr eaLnBrk="1" hangingPunct="1"/>
            <a:r>
              <a:rPr lang="en-US" dirty="0" smtClean="0">
                <a:ea typeface="ＭＳ Ｐゴシック"/>
                <a:cs typeface="ＭＳ Ｐゴシック"/>
              </a:rPr>
              <a:t>Improves short-term continuation  </a:t>
            </a:r>
          </a:p>
          <a:p>
            <a:pPr eaLnBrk="1" hangingPunct="1"/>
            <a:r>
              <a:rPr lang="en-US" dirty="0" smtClean="0">
                <a:ea typeface="ＭＳ Ｐゴシック"/>
                <a:cs typeface="ＭＳ Ｐゴシック"/>
              </a:rPr>
              <a:t>No increase in unscheduled bleeding</a:t>
            </a:r>
          </a:p>
          <a:p>
            <a:pPr eaLnBrk="1" hangingPunct="1">
              <a:buFont typeface="Wingdings" pitchFamily="2" charset="2"/>
              <a:buNone/>
            </a:pPr>
            <a:endParaRPr lang="en-US" sz="3200" b="0" dirty="0" smtClean="0">
              <a:solidFill>
                <a:schemeClr val="tx1"/>
              </a:solidFill>
              <a:ea typeface="ＭＳ Ｐゴシック"/>
              <a:cs typeface="ＭＳ Ｐゴシック"/>
            </a:endParaRPr>
          </a:p>
          <a:p>
            <a:pPr eaLnBrk="1" hangingPunct="1">
              <a:buFont typeface="Arial" charset="0"/>
              <a:buChar char="•"/>
            </a:pPr>
            <a:endParaRPr lang="en-US" sz="3200" b="0" dirty="0" smtClean="0">
              <a:solidFill>
                <a:schemeClr val="tx1"/>
              </a:solidFill>
              <a:ea typeface="ＭＳ Ｐゴシック"/>
              <a:cs typeface="ＭＳ Ｐゴシック"/>
            </a:endParaRP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spTree>
    <p:extLst>
      <p:ext uri="{BB962C8B-B14F-4D97-AF65-F5344CB8AC3E}">
        <p14:creationId xmlns:p14="http://schemas.microsoft.com/office/powerpoint/2010/main" val="301157928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t>US SPR</a:t>
            </a:r>
            <a:endParaRPr lang="en-US" sz="3200" dirty="0"/>
          </a:p>
        </p:txBody>
      </p:sp>
      <p:sp>
        <p:nvSpPr>
          <p:cNvPr id="4" name="Text Placeholder 3"/>
          <p:cNvSpPr>
            <a:spLocks noGrp="1"/>
          </p:cNvSpPr>
          <p:nvPr>
            <p:ph type="body" sz="quarter" idx="10"/>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534400" cy="532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932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3" name="Rectangle 2"/>
          <p:cNvSpPr>
            <a:spLocks noGrp="1" noChangeArrowheads="1"/>
          </p:cNvSpPr>
          <p:nvPr>
            <p:ph type="title"/>
          </p:nvPr>
        </p:nvSpPr>
        <p:spPr bwMode="auto">
          <a:xfrm>
            <a:off x="611188" y="476250"/>
            <a:ext cx="7851775" cy="9715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Tier 3:</a:t>
            </a:r>
            <a:r>
              <a:rPr lang="en-US" b="1" dirty="0" smtClean="0">
                <a:ea typeface="ＭＳ Ｐゴシック"/>
                <a:cs typeface="ＭＳ Ｐゴシック"/>
              </a:rPr>
              <a:t/>
            </a:r>
            <a:br>
              <a:rPr lang="en-US" b="1" dirty="0" smtClean="0">
                <a:ea typeface="ＭＳ Ｐゴシック"/>
                <a:cs typeface="ＭＳ Ｐゴシック"/>
              </a:rPr>
            </a:br>
            <a:r>
              <a:rPr lang="en-US" sz="3200" b="1" dirty="0" smtClean="0">
                <a:ea typeface="ＭＳ Ｐゴシック"/>
                <a:cs typeface="ＭＳ Ｐゴシック"/>
              </a:rPr>
              <a:t>“Least Effective</a:t>
            </a:r>
            <a:r>
              <a:rPr lang="en-US" sz="3200" dirty="0" smtClean="0">
                <a:ea typeface="ＭＳ Ｐゴシック"/>
                <a:cs typeface="ＭＳ Ｐゴシック"/>
              </a:rPr>
              <a:t>”</a:t>
            </a:r>
            <a:endParaRPr lang="en-US" dirty="0" smtClean="0">
              <a:ea typeface="ＭＳ Ｐゴシック"/>
              <a:cs typeface="ＭＳ Ｐゴシック"/>
            </a:endParaRPr>
          </a:p>
        </p:txBody>
      </p:sp>
      <p:sp>
        <p:nvSpPr>
          <p:cNvPr id="545794" name="Rectangle 3"/>
          <p:cNvSpPr>
            <a:spLocks noGrp="1" noChangeArrowheads="1"/>
          </p:cNvSpPr>
          <p:nvPr>
            <p:ph idx="1"/>
          </p:nvPr>
        </p:nvSpPr>
        <p:spPr bwMode="auto">
          <a:xfrm>
            <a:off x="528638" y="1600200"/>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Condoms (male and female)</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Diaphragms, cervical cap, sponge</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Fertility awareness-based methods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Withdrawal</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Spermicides</a:t>
            </a:r>
          </a:p>
          <a:p>
            <a:pPr eaLnBrk="1" hangingPunct="1"/>
            <a:endParaRPr lang="en-US" dirty="0" smtClean="0">
              <a:ea typeface="ＭＳ Ｐゴシック"/>
              <a:cs typeface="ＭＳ Ｐゴシック"/>
            </a:endParaRPr>
          </a:p>
          <a:p>
            <a:pPr algn="ctr" eaLnBrk="1" hangingPunct="1">
              <a:buFontTx/>
              <a:buNone/>
            </a:pPr>
            <a:endParaRPr lang="en-US" dirty="0" smtClean="0">
              <a:ea typeface="ＭＳ Ｐゴシック"/>
              <a:cs typeface="ＭＳ Ｐゴシック"/>
            </a:endParaRPr>
          </a:p>
        </p:txBody>
      </p:sp>
      <p:sp>
        <p:nvSpPr>
          <p:cNvPr id="5" name="TextBox 6"/>
          <p:cNvSpPr txBox="1">
            <a:spLocks noChangeArrowheads="1"/>
          </p:cNvSpPr>
          <p:nvPr/>
        </p:nvSpPr>
        <p:spPr bwMode="auto">
          <a:xfrm>
            <a:off x="900113" y="6092825"/>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15362" name="Picture 2" descr="Condom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581400"/>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iaphrag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131" y="4081463"/>
            <a:ext cx="2348955"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799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2"/>
          <p:cNvSpPr>
            <a:spLocks noGrp="1" noChangeArrowheads="1"/>
          </p:cNvSpPr>
          <p:nvPr>
            <p:ph type="title"/>
          </p:nvPr>
        </p:nvSpPr>
        <p:spPr bwMode="auto">
          <a:xfrm>
            <a:off x="701833"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Emergency Contraception</a:t>
            </a:r>
          </a:p>
        </p:txBody>
      </p:sp>
      <p:sp>
        <p:nvSpPr>
          <p:cNvPr id="556034" name="Rectangle 3"/>
          <p:cNvSpPr>
            <a:spLocks noGrp="1" noChangeArrowheads="1"/>
          </p:cNvSpPr>
          <p:nvPr>
            <p:ph type="body" idx="1"/>
          </p:nvPr>
        </p:nvSpPr>
        <p:spPr bwMode="auto">
          <a:xfrm>
            <a:off x="685800" y="1524000"/>
            <a:ext cx="7467600" cy="299640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Clr>
                <a:schemeClr val="tx1"/>
              </a:buClr>
              <a:buSzPct val="70000"/>
              <a:buFont typeface="Wingdings" pitchFamily="2" charset="2"/>
              <a:buChar char="q"/>
            </a:pPr>
            <a:r>
              <a:rPr lang="en-US" sz="2800" dirty="0">
                <a:solidFill>
                  <a:schemeClr val="bg2"/>
                </a:solidFill>
                <a:ea typeface="ＭＳ Ｐゴシック"/>
                <a:cs typeface="ＭＳ Ｐゴシック"/>
              </a:rPr>
              <a:t>U</a:t>
            </a:r>
            <a:r>
              <a:rPr lang="en-US" sz="2800" dirty="0" smtClean="0">
                <a:solidFill>
                  <a:schemeClr val="bg2"/>
                </a:solidFill>
                <a:ea typeface="ＭＳ Ｐゴシック"/>
                <a:cs typeface="ＭＳ Ｐゴシック"/>
              </a:rPr>
              <a:t>p to 120 hours after unprotected sex</a:t>
            </a:r>
          </a:p>
          <a:p>
            <a:pPr eaLnBrk="1" hangingPunct="1">
              <a:lnSpc>
                <a:spcPct val="90000"/>
              </a:lnSpc>
              <a:buClr>
                <a:schemeClr val="tx1"/>
              </a:buClr>
              <a:buSzPct val="70000"/>
              <a:buFont typeface="Wingdings" pitchFamily="2" charset="2"/>
              <a:buChar char="q"/>
            </a:pPr>
            <a:r>
              <a:rPr lang="en-US" sz="2800" dirty="0" smtClean="0">
                <a:solidFill>
                  <a:schemeClr val="bg2"/>
                </a:solidFill>
                <a:ea typeface="ＭＳ Ｐゴシック"/>
                <a:cs typeface="ＭＳ Ｐゴシック"/>
              </a:rPr>
              <a:t>Two methods of delivery</a:t>
            </a: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cs typeface="ＭＳ Ｐゴシック"/>
              </a:rPr>
              <a:t>Copper IUD</a:t>
            </a: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cs typeface="ＭＳ Ｐゴシック"/>
              </a:rPr>
              <a:t>Emergency Contraceptive Pills (ECPs)</a:t>
            </a:r>
          </a:p>
          <a:p>
            <a:pPr marL="457200" lvl="1" indent="0" eaLnBrk="1" hangingPunct="1">
              <a:lnSpc>
                <a:spcPct val="90000"/>
              </a:lnSpc>
              <a:buNone/>
            </a:pPr>
            <a:endParaRPr lang="en-US" sz="2400" dirty="0" smtClean="0">
              <a:ea typeface="ＭＳ Ｐゴシック"/>
            </a:endParaRPr>
          </a:p>
        </p:txBody>
      </p:sp>
      <p:sp>
        <p:nvSpPr>
          <p:cNvPr id="6" name="TextBox 6"/>
          <p:cNvSpPr txBox="1">
            <a:spLocks noChangeArrowheads="1"/>
          </p:cNvSpPr>
          <p:nvPr/>
        </p:nvSpPr>
        <p:spPr bwMode="auto">
          <a:xfrm>
            <a:off x="798740" y="6519446"/>
            <a:ext cx="3578993" cy="338554"/>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endParaRPr lang="en-US" sz="1600" dirty="0"/>
          </a:p>
        </p:txBody>
      </p:sp>
      <p:pic>
        <p:nvPicPr>
          <p:cNvPr id="8" name="Picture 2" descr="I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40" y="4122985"/>
            <a:ext cx="3058242" cy="141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descr="Emergency Contraceptive Pills (ECP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114" y="4269410"/>
            <a:ext cx="4495800" cy="98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26265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2"/>
          <p:cNvSpPr>
            <a:spLocks noGrp="1" noChangeArrowheads="1"/>
          </p:cNvSpPr>
          <p:nvPr>
            <p:ph type="title"/>
          </p:nvPr>
        </p:nvSpPr>
        <p:spPr bwMode="auto">
          <a:xfrm>
            <a:off x="685800" y="4572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Emergency contraceptive pills</a:t>
            </a:r>
          </a:p>
        </p:txBody>
      </p:sp>
      <p:sp>
        <p:nvSpPr>
          <p:cNvPr id="556034" name="Rectangle 3"/>
          <p:cNvSpPr>
            <a:spLocks noGrp="1" noChangeArrowheads="1"/>
          </p:cNvSpPr>
          <p:nvPr>
            <p:ph type="body" idx="1"/>
          </p:nvPr>
        </p:nvSpPr>
        <p:spPr bwMode="auto">
          <a:xfrm>
            <a:off x="685800" y="1143000"/>
            <a:ext cx="7848600" cy="4724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chemeClr val="tx1"/>
              </a:buClr>
              <a:buSzPct val="70000"/>
              <a:buFont typeface="Wingdings" pitchFamily="2" charset="2"/>
              <a:buChar char="q"/>
            </a:pPr>
            <a:r>
              <a:rPr lang="en-US" sz="2800" dirty="0" err="1" smtClean="0">
                <a:solidFill>
                  <a:schemeClr val="bg2"/>
                </a:solidFill>
                <a:ea typeface="ＭＳ Ｐゴシック"/>
                <a:cs typeface="ＭＳ Ｐゴシック"/>
              </a:rPr>
              <a:t>Ulipristal</a:t>
            </a:r>
            <a:r>
              <a:rPr lang="en-US" sz="2800" dirty="0" smtClean="0">
                <a:solidFill>
                  <a:schemeClr val="bg2"/>
                </a:solidFill>
                <a:ea typeface="ＭＳ Ｐゴシック"/>
                <a:cs typeface="ＭＳ Ｐゴシック"/>
              </a:rPr>
              <a:t> </a:t>
            </a:r>
            <a:r>
              <a:rPr lang="en-US" sz="2800" dirty="0">
                <a:solidFill>
                  <a:schemeClr val="bg2"/>
                </a:solidFill>
                <a:ea typeface="ＭＳ Ｐゴシック"/>
                <a:cs typeface="ＭＳ Ｐゴシック"/>
              </a:rPr>
              <a:t>acetate</a:t>
            </a: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rPr>
              <a:t>Anti-progesterone, single pill</a:t>
            </a:r>
            <a:endParaRPr lang="en-US" sz="2400" dirty="0">
              <a:solidFill>
                <a:schemeClr val="bg2"/>
              </a:solidFill>
              <a:ea typeface="ＭＳ Ｐゴシック"/>
            </a:endParaRP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rPr>
              <a:t>More effective </a:t>
            </a:r>
            <a:r>
              <a:rPr lang="en-US" sz="2400" dirty="0">
                <a:solidFill>
                  <a:schemeClr val="bg2"/>
                </a:solidFill>
                <a:ea typeface="ＭＳ Ｐゴシック"/>
              </a:rPr>
              <a:t>than </a:t>
            </a:r>
            <a:r>
              <a:rPr lang="en-US" sz="2400" dirty="0" smtClean="0">
                <a:solidFill>
                  <a:schemeClr val="bg2"/>
                </a:solidFill>
                <a:ea typeface="ＭＳ Ｐゴシック"/>
              </a:rPr>
              <a:t>LNG between 3-5 days</a:t>
            </a: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rPr>
              <a:t>May be more effective than LNG among obese Prescription only</a:t>
            </a:r>
            <a:endParaRPr lang="en-US" dirty="0" smtClean="0">
              <a:solidFill>
                <a:schemeClr val="bg2"/>
              </a:solidFill>
              <a:ea typeface="ＭＳ Ｐゴシック"/>
              <a:cs typeface="ＭＳ Ｐゴシック"/>
            </a:endParaRPr>
          </a:p>
          <a:p>
            <a:pPr eaLnBrk="1" hangingPunct="1">
              <a:lnSpc>
                <a:spcPct val="90000"/>
              </a:lnSpc>
              <a:buClr>
                <a:schemeClr val="tx1"/>
              </a:buClr>
              <a:buSzPct val="70000"/>
              <a:buFont typeface="Wingdings" pitchFamily="2" charset="2"/>
              <a:buChar char="q"/>
            </a:pPr>
            <a:r>
              <a:rPr lang="en-US" sz="2800" dirty="0" err="1" smtClean="0">
                <a:solidFill>
                  <a:schemeClr val="bg2"/>
                </a:solidFill>
                <a:ea typeface="ＭＳ Ｐゴシック"/>
                <a:cs typeface="ＭＳ Ｐゴシック"/>
              </a:rPr>
              <a:t>Levonorgestrel</a:t>
            </a:r>
            <a:endParaRPr lang="en-US" sz="2800" dirty="0" smtClean="0">
              <a:solidFill>
                <a:schemeClr val="bg2"/>
              </a:solidFill>
              <a:ea typeface="ＭＳ Ｐゴシック"/>
              <a:cs typeface="ＭＳ Ｐゴシック"/>
            </a:endParaRPr>
          </a:p>
          <a:p>
            <a:pPr lvl="1" eaLnBrk="1" hangingPunct="1">
              <a:lnSpc>
                <a:spcPct val="90000"/>
              </a:lnSpc>
              <a:buClr>
                <a:schemeClr val="tx1"/>
              </a:buClr>
              <a:buSzPct val="100000"/>
              <a:buFont typeface="Wingdings" pitchFamily="2" charset="2"/>
              <a:buChar char="§"/>
            </a:pPr>
            <a:r>
              <a:rPr lang="en-US" sz="2400" dirty="0" smtClean="0">
                <a:solidFill>
                  <a:schemeClr val="bg2"/>
                </a:solidFill>
                <a:ea typeface="ＭＳ Ｐゴシック"/>
              </a:rPr>
              <a:t>Available as one or two pills</a:t>
            </a:r>
          </a:p>
          <a:p>
            <a:pPr lvl="1" eaLnBrk="1" hangingPunct="1">
              <a:lnSpc>
                <a:spcPct val="90000"/>
              </a:lnSpc>
              <a:buClr>
                <a:schemeClr val="tx1"/>
              </a:buClr>
              <a:buSzPct val="100000"/>
              <a:buFont typeface="Wingdings" pitchFamily="2" charset="2"/>
              <a:buChar char="§"/>
            </a:pPr>
            <a:r>
              <a:rPr lang="en-US" sz="2400" dirty="0" smtClean="0">
                <a:solidFill>
                  <a:schemeClr val="bg2"/>
                </a:solidFill>
                <a:ea typeface="ＭＳ Ｐゴシック"/>
              </a:rPr>
              <a:t>Progestin-only</a:t>
            </a:r>
          </a:p>
          <a:p>
            <a:pPr>
              <a:lnSpc>
                <a:spcPct val="90000"/>
              </a:lnSpc>
              <a:buClr>
                <a:schemeClr val="tx1"/>
              </a:buClr>
              <a:buSzPct val="70000"/>
              <a:buFont typeface="Wingdings" pitchFamily="2" charset="2"/>
              <a:buChar char="q"/>
            </a:pPr>
            <a:r>
              <a:rPr lang="en-US" sz="2800" dirty="0" err="1" smtClean="0">
                <a:solidFill>
                  <a:schemeClr val="bg2"/>
                </a:solidFill>
                <a:ea typeface="ＭＳ Ｐゴシック"/>
                <a:cs typeface="ＭＳ Ｐゴシック"/>
              </a:rPr>
              <a:t>Yuzpe</a:t>
            </a:r>
            <a:r>
              <a:rPr lang="en-US" sz="2800" dirty="0" smtClean="0">
                <a:solidFill>
                  <a:schemeClr val="bg2"/>
                </a:solidFill>
                <a:ea typeface="ＭＳ Ｐゴシック"/>
                <a:cs typeface="ＭＳ Ｐゴシック"/>
              </a:rPr>
              <a:t> Method</a:t>
            </a: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cs typeface="ＭＳ Ｐゴシック"/>
              </a:rPr>
              <a:t>Combined estrogen/progestin pills, multiple pills</a:t>
            </a:r>
          </a:p>
          <a:p>
            <a:pPr lvl="1">
              <a:lnSpc>
                <a:spcPct val="90000"/>
              </a:lnSpc>
              <a:buClr>
                <a:schemeClr val="tx1"/>
              </a:buClr>
              <a:buSzPct val="100000"/>
              <a:buFont typeface="Wingdings" pitchFamily="2" charset="2"/>
              <a:buChar char="§"/>
            </a:pPr>
            <a:r>
              <a:rPr lang="en-US" sz="2400" dirty="0" smtClean="0">
                <a:solidFill>
                  <a:schemeClr val="bg2"/>
                </a:solidFill>
                <a:ea typeface="ＭＳ Ｐゴシック"/>
                <a:cs typeface="ＭＳ Ｐゴシック"/>
              </a:rPr>
              <a:t>less effective, more side effects</a:t>
            </a:r>
          </a:p>
          <a:p>
            <a:pPr marL="457200" lvl="1" indent="0" eaLnBrk="1" hangingPunct="1">
              <a:lnSpc>
                <a:spcPct val="90000"/>
              </a:lnSpc>
              <a:buNone/>
            </a:pPr>
            <a:endParaRPr lang="en-US" sz="2400" dirty="0" smtClean="0">
              <a:ea typeface="ＭＳ Ｐゴシック"/>
            </a:endParaRPr>
          </a:p>
        </p:txBody>
      </p:sp>
      <p:sp>
        <p:nvSpPr>
          <p:cNvPr id="6" name="TextBox 6"/>
          <p:cNvSpPr txBox="1">
            <a:spLocks noChangeArrowheads="1"/>
          </p:cNvSpPr>
          <p:nvPr/>
        </p:nvSpPr>
        <p:spPr bwMode="auto">
          <a:xfrm>
            <a:off x="798740" y="5943600"/>
            <a:ext cx="4203458" cy="830997"/>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p>
          <a:p>
            <a:r>
              <a:rPr lang="en-US" sz="1600" dirty="0" smtClean="0"/>
              <a:t>US Selected Practice Recommendations, 2013</a:t>
            </a:r>
          </a:p>
          <a:p>
            <a:endParaRPr lang="en-US" sz="1600" dirty="0"/>
          </a:p>
        </p:txBody>
      </p:sp>
    </p:spTree>
    <p:extLst>
      <p:ext uri="{BB962C8B-B14F-4D97-AF65-F5344CB8AC3E}">
        <p14:creationId xmlns:p14="http://schemas.microsoft.com/office/powerpoint/2010/main" val="90433195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2"/>
          <p:cNvSpPr>
            <a:spLocks noGrp="1" noChangeArrowheads="1"/>
          </p:cNvSpPr>
          <p:nvPr>
            <p:ph type="title" idx="4294967295"/>
          </p:nvPr>
        </p:nvSpPr>
        <p:spPr bwMode="auto">
          <a:xfrm>
            <a:off x="611188" y="382588"/>
            <a:ext cx="7851775" cy="1143000"/>
          </a:xfrm>
          <a:prstGeom prst="rect">
            <a:avLst/>
          </a:prstGeom>
          <a:noFill/>
          <a:ln>
            <a:miter lim="800000"/>
            <a:headEnd/>
            <a:tailEnd/>
          </a:ln>
        </p:spPr>
        <p:txBody>
          <a:bodyPr/>
          <a:lstStyle/>
          <a:p>
            <a:pPr eaLnBrk="1" hangingPunct="1"/>
            <a:r>
              <a:rPr lang="en-US" sz="3200" b="1" dirty="0" smtClean="0">
                <a:ea typeface="ＭＳ Ｐゴシック"/>
                <a:cs typeface="ＭＳ Ｐゴシック"/>
              </a:rPr>
              <a:t>Non-contraceptive benefits</a:t>
            </a:r>
          </a:p>
        </p:txBody>
      </p:sp>
      <p:sp>
        <p:nvSpPr>
          <p:cNvPr id="479235" name="Rectangle 3"/>
          <p:cNvSpPr>
            <a:spLocks noGrp="1" noChangeArrowheads="1"/>
          </p:cNvSpPr>
          <p:nvPr>
            <p:ph idx="4294967295"/>
          </p:nvPr>
        </p:nvSpPr>
        <p:spPr bwMode="auto">
          <a:xfrm>
            <a:off x="539750" y="1219200"/>
            <a:ext cx="7997825" cy="4724400"/>
          </a:xfrm>
          <a:prstGeom prst="rect">
            <a:avLst/>
          </a:prstGeom>
          <a:ln>
            <a:miter lim="800000"/>
            <a:headEnd/>
            <a:tailEnd/>
          </a:ln>
        </p:spPr>
        <p:txBody>
          <a:bodyPr/>
          <a:lstStyle/>
          <a:p>
            <a:pPr eaLnBrk="1" hangingPunct="1">
              <a:buClr>
                <a:schemeClr val="tx1"/>
              </a:buClr>
              <a:buSzPct val="70000"/>
              <a:buFont typeface="Wingdings" pitchFamily="2" charset="2"/>
              <a:buChar char="q"/>
              <a:defRPr/>
            </a:pPr>
            <a:r>
              <a:rPr lang="en-US" sz="2400" b="1" i="1" dirty="0" smtClean="0">
                <a:solidFill>
                  <a:schemeClr val="bg2"/>
                </a:solidFill>
              </a:rPr>
              <a:t>Dysmenorrhea</a:t>
            </a:r>
            <a:r>
              <a:rPr lang="en-US" sz="2400" dirty="0" smtClean="0">
                <a:solidFill>
                  <a:schemeClr val="bg2"/>
                </a:solidFill>
              </a:rPr>
              <a:t>:   COCs, implant, LNG-IUD</a:t>
            </a:r>
          </a:p>
          <a:p>
            <a:pPr eaLnBrk="1" hangingPunct="1">
              <a:buClr>
                <a:schemeClr val="tx1"/>
              </a:buClr>
              <a:buSzPct val="70000"/>
              <a:buFont typeface="Wingdings" pitchFamily="2" charset="2"/>
              <a:buChar char="q"/>
              <a:defRPr/>
            </a:pPr>
            <a:r>
              <a:rPr lang="en-US" sz="2400" b="1" i="1" dirty="0" smtClean="0">
                <a:solidFill>
                  <a:schemeClr val="bg2"/>
                </a:solidFill>
              </a:rPr>
              <a:t>Cycle Control</a:t>
            </a:r>
            <a:r>
              <a:rPr lang="en-US" sz="2400" b="1" dirty="0" smtClean="0">
                <a:solidFill>
                  <a:schemeClr val="bg2"/>
                </a:solidFill>
              </a:rPr>
              <a:t>:   </a:t>
            </a:r>
            <a:r>
              <a:rPr lang="en-US" sz="2400" dirty="0" smtClean="0">
                <a:solidFill>
                  <a:schemeClr val="bg2"/>
                </a:solidFill>
              </a:rPr>
              <a:t>LNG-IUD, DMPA, OCPs </a:t>
            </a:r>
          </a:p>
          <a:p>
            <a:pPr eaLnBrk="1" hangingPunct="1">
              <a:buClr>
                <a:schemeClr val="tx1"/>
              </a:buClr>
              <a:buSzPct val="70000"/>
              <a:buFont typeface="Wingdings" pitchFamily="2" charset="2"/>
              <a:buChar char="q"/>
              <a:defRPr/>
            </a:pPr>
            <a:r>
              <a:rPr lang="en-US" sz="2400" b="1" i="1" dirty="0" smtClean="0">
                <a:solidFill>
                  <a:schemeClr val="bg2"/>
                </a:solidFill>
              </a:rPr>
              <a:t>Cancer protection</a:t>
            </a:r>
            <a:r>
              <a:rPr lang="en-US" sz="2400" dirty="0" smtClean="0">
                <a:solidFill>
                  <a:schemeClr val="bg2"/>
                </a:solidFill>
              </a:rPr>
              <a:t>:  COCs protect against ovarian and endometrial cancer</a:t>
            </a:r>
          </a:p>
          <a:p>
            <a:pPr>
              <a:buClr>
                <a:schemeClr val="tx1"/>
              </a:buClr>
              <a:buSzPct val="70000"/>
              <a:buFont typeface="Wingdings" pitchFamily="2" charset="2"/>
              <a:buChar char="q"/>
              <a:defRPr/>
            </a:pPr>
            <a:r>
              <a:rPr lang="en-US" sz="2400" b="1" i="1" dirty="0" smtClean="0">
                <a:solidFill>
                  <a:schemeClr val="bg2"/>
                </a:solidFill>
              </a:rPr>
              <a:t>Ectopic Pregnancy:  COCs</a:t>
            </a:r>
          </a:p>
          <a:p>
            <a:pPr>
              <a:buClr>
                <a:schemeClr val="tx1"/>
              </a:buClr>
              <a:buSzPct val="70000"/>
              <a:buFont typeface="Wingdings" pitchFamily="2" charset="2"/>
              <a:buChar char="q"/>
              <a:defRPr/>
            </a:pPr>
            <a:r>
              <a:rPr lang="en-US" sz="2400" b="1" i="1" dirty="0" smtClean="0">
                <a:solidFill>
                  <a:schemeClr val="bg2"/>
                </a:solidFill>
              </a:rPr>
              <a:t>Acne</a:t>
            </a:r>
            <a:r>
              <a:rPr lang="en-US" sz="2400" dirty="0" smtClean="0">
                <a:solidFill>
                  <a:schemeClr val="bg2"/>
                </a:solidFill>
              </a:rPr>
              <a:t>:  COCs and possibly patch and ring</a:t>
            </a:r>
          </a:p>
          <a:p>
            <a:pPr>
              <a:buClr>
                <a:schemeClr val="tx1"/>
              </a:buClr>
              <a:buSzPct val="70000"/>
              <a:buFont typeface="Wingdings" pitchFamily="2" charset="2"/>
              <a:buChar char="q"/>
              <a:defRPr/>
            </a:pPr>
            <a:r>
              <a:rPr lang="en-US" sz="2400" b="1" i="1" dirty="0" smtClean="0">
                <a:solidFill>
                  <a:schemeClr val="bg2"/>
                </a:solidFill>
              </a:rPr>
              <a:t>Menstrual suppression</a:t>
            </a:r>
            <a:r>
              <a:rPr lang="en-US" sz="2400" dirty="0" smtClean="0">
                <a:solidFill>
                  <a:schemeClr val="bg2"/>
                </a:solidFill>
              </a:rPr>
              <a:t>:   Continuous CHCs, DMPA, implants, LNG-IUD</a:t>
            </a:r>
            <a:endParaRPr lang="en-US" sz="2400" dirty="0">
              <a:solidFill>
                <a:schemeClr val="bg2"/>
              </a:solidFill>
            </a:endParaRPr>
          </a:p>
          <a:p>
            <a:pPr eaLnBrk="1" hangingPunct="1">
              <a:buClr>
                <a:schemeClr val="tx1"/>
              </a:buClr>
              <a:buSzPct val="70000"/>
              <a:buFont typeface="Wingdings" pitchFamily="2" charset="2"/>
              <a:buChar char="q"/>
              <a:defRPr/>
            </a:pPr>
            <a:r>
              <a:rPr lang="en-US" sz="2400" b="1" i="1" dirty="0" smtClean="0">
                <a:solidFill>
                  <a:schemeClr val="bg2"/>
                </a:solidFill>
              </a:rPr>
              <a:t>Pain from Endometriosis</a:t>
            </a:r>
            <a:r>
              <a:rPr lang="en-US" sz="2400" dirty="0" smtClean="0">
                <a:solidFill>
                  <a:schemeClr val="bg2"/>
                </a:solidFill>
              </a:rPr>
              <a:t>:   COCs, DMPA, implant, LNG-IUD</a:t>
            </a:r>
          </a:p>
          <a:p>
            <a:pPr eaLnBrk="1" hangingPunct="1">
              <a:buClr>
                <a:schemeClr val="tx1"/>
              </a:buClr>
              <a:buSzPct val="70000"/>
              <a:buFont typeface="Wingdings" pitchFamily="2" charset="2"/>
              <a:buChar char="q"/>
              <a:defRPr/>
            </a:pPr>
            <a:r>
              <a:rPr lang="en-US" sz="2400" b="1" i="1" dirty="0" smtClean="0">
                <a:solidFill>
                  <a:schemeClr val="bg2"/>
                </a:solidFill>
              </a:rPr>
              <a:t>Premenstrual or menstrual-related  symptoms</a:t>
            </a:r>
            <a:r>
              <a:rPr lang="en-US" sz="2400" dirty="0" smtClean="0">
                <a:solidFill>
                  <a:schemeClr val="bg2"/>
                </a:solidFill>
              </a:rPr>
              <a:t>:  extended or continuous use of CHCs, or any menstrual suppression</a:t>
            </a:r>
          </a:p>
          <a:p>
            <a:pPr eaLnBrk="1" hangingPunct="1">
              <a:buFont typeface="Arial" pitchFamily="-123" charset="0"/>
              <a:buChar char="•"/>
              <a:defRPr/>
            </a:pPr>
            <a:endParaRPr lang="en-US" sz="2400" dirty="0" smtClean="0"/>
          </a:p>
          <a:p>
            <a:pPr eaLnBrk="1" hangingPunct="1">
              <a:buFont typeface="Arial" pitchFamily="-123" charset="0"/>
              <a:buChar char="•"/>
              <a:defRPr/>
            </a:pPr>
            <a:endParaRPr lang="en-US" dirty="0"/>
          </a:p>
          <a:p>
            <a:pPr marL="37931725" lvl="1" indent="-37474525" eaLnBrk="1" hangingPunct="1">
              <a:buFont typeface="Arial" pitchFamily="-123" charset="0"/>
              <a:buChar char="–"/>
              <a:defRPr/>
            </a:pPr>
            <a:endParaRPr lang="en-US" dirty="0">
              <a:cs typeface="+mn-cs"/>
            </a:endParaRPr>
          </a:p>
        </p:txBody>
      </p:sp>
      <p:sp>
        <p:nvSpPr>
          <p:cNvPr id="4" name="TextBox 6"/>
          <p:cNvSpPr txBox="1">
            <a:spLocks noChangeArrowheads="1"/>
          </p:cNvSpPr>
          <p:nvPr/>
        </p:nvSpPr>
        <p:spPr bwMode="auto">
          <a:xfrm>
            <a:off x="900113" y="5943600"/>
            <a:ext cx="3578993" cy="584775"/>
          </a:xfrm>
          <a:prstGeom prst="rect">
            <a:avLst/>
          </a:prstGeom>
          <a:noFill/>
          <a:ln w="9525">
            <a:noFill/>
            <a:miter lim="800000"/>
            <a:headEnd/>
            <a:tailEnd/>
          </a:ln>
        </p:spPr>
        <p:txBody>
          <a:bodyPr wrap="none">
            <a:spAutoFit/>
          </a:bodyPr>
          <a:lstStyle/>
          <a:p>
            <a:r>
              <a:rPr lang="en-US" sz="1600" dirty="0" smtClean="0"/>
              <a:t>Contraceptive Technology, 20</a:t>
            </a:r>
            <a:r>
              <a:rPr lang="en-US" sz="1600" baseline="30000" dirty="0" smtClean="0"/>
              <a:t>th</a:t>
            </a:r>
            <a:r>
              <a:rPr lang="en-US" sz="1600" dirty="0" smtClean="0"/>
              <a:t> edition</a:t>
            </a:r>
          </a:p>
          <a:p>
            <a:r>
              <a:rPr lang="en-US" sz="1600" dirty="0" smtClean="0"/>
              <a:t>ACOG Practice Bulletin No 110, 2012</a:t>
            </a:r>
            <a:endParaRPr lang="en-US" sz="1600" dirty="0"/>
          </a:p>
        </p:txBody>
      </p:sp>
    </p:spTree>
    <p:extLst>
      <p:ext uri="{BB962C8B-B14F-4D97-AF65-F5344CB8AC3E}">
        <p14:creationId xmlns:p14="http://schemas.microsoft.com/office/powerpoint/2010/main" val="36708002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DUAL Protection</a:t>
            </a:r>
            <a:endParaRPr lang="en-US" dirty="0"/>
          </a:p>
        </p:txBody>
      </p:sp>
    </p:spTree>
    <p:extLst>
      <p:ext uri="{BB962C8B-B14F-4D97-AF65-F5344CB8AC3E}">
        <p14:creationId xmlns:p14="http://schemas.microsoft.com/office/powerpoint/2010/main" val="311576340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2" y="253589"/>
            <a:ext cx="7851775" cy="989012"/>
          </a:xfrm>
        </p:spPr>
        <p:txBody>
          <a:bodyPr/>
          <a:lstStyle/>
          <a:p>
            <a:r>
              <a:rPr lang="en-US" sz="3200" b="1" dirty="0"/>
              <a:t>Typical effectiveness of family planning methods</a:t>
            </a:r>
          </a:p>
        </p:txBody>
      </p:sp>
      <p:sp>
        <p:nvSpPr>
          <p:cNvPr id="5" name="Rectangle 4"/>
          <p:cNvSpPr/>
          <p:nvPr/>
        </p:nvSpPr>
        <p:spPr>
          <a:xfrm>
            <a:off x="152399" y="6478097"/>
            <a:ext cx="9200147" cy="338554"/>
          </a:xfrm>
          <a:prstGeom prst="rect">
            <a:avLst/>
          </a:prstGeom>
        </p:spPr>
        <p:txBody>
          <a:bodyPr wrap="none">
            <a:spAutoFit/>
          </a:bodyPr>
          <a:lstStyle/>
          <a:p>
            <a:pPr lvl="0"/>
            <a:r>
              <a:rPr lang="en-US" sz="1600" dirty="0">
                <a:latin typeface="+mj-lt"/>
                <a:cs typeface="Arial" pitchFamily="34" charset="0"/>
              </a:rPr>
              <a:t>Adapted </a:t>
            </a:r>
            <a:r>
              <a:rPr lang="en-US" sz="1600" dirty="0" smtClean="0">
                <a:latin typeface="+mj-lt"/>
                <a:cs typeface="Arial" pitchFamily="34" charset="0"/>
              </a:rPr>
              <a:t>from WHO’s Family </a:t>
            </a:r>
            <a:r>
              <a:rPr lang="en-US" sz="1600" dirty="0">
                <a:latin typeface="+mj-lt"/>
                <a:cs typeface="Arial" pitchFamily="34" charset="0"/>
              </a:rPr>
              <a:t>Planning: A Global </a:t>
            </a:r>
            <a:r>
              <a:rPr lang="en-US" sz="1600" dirty="0" smtClean="0">
                <a:latin typeface="+mj-lt"/>
                <a:cs typeface="Arial" pitchFamily="34" charset="0"/>
              </a:rPr>
              <a:t>Handbook for Providers (2001) and </a:t>
            </a:r>
            <a:r>
              <a:rPr lang="en-US" sz="1600" dirty="0" err="1" smtClean="0">
                <a:latin typeface="+mj-lt"/>
                <a:cs typeface="Arial" pitchFamily="34" charset="0"/>
              </a:rPr>
              <a:t>Trussell</a:t>
            </a:r>
            <a:r>
              <a:rPr lang="en-US" sz="1600" dirty="0" smtClean="0">
                <a:latin typeface="+mj-lt"/>
                <a:cs typeface="Arial" pitchFamily="34" charset="0"/>
              </a:rPr>
              <a:t> et al (2011).</a:t>
            </a:r>
            <a:endParaRPr lang="en-US" sz="1600" dirty="0">
              <a:latin typeface="+mj-lt"/>
              <a:cs typeface="Arial" pitchFamily="34" charset="0"/>
            </a:endParaRPr>
          </a:p>
        </p:txBody>
      </p:sp>
      <p:sp>
        <p:nvSpPr>
          <p:cNvPr id="7" name="Text Box 4"/>
          <p:cNvSpPr txBox="1">
            <a:spLocks noChangeArrowheads="1"/>
          </p:cNvSpPr>
          <p:nvPr/>
        </p:nvSpPr>
        <p:spPr bwMode="auto">
          <a:xfrm>
            <a:off x="7690884" y="13716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1</a:t>
            </a:r>
            <a:endParaRPr lang="en-US" b="1" dirty="0">
              <a:solidFill>
                <a:schemeClr val="tx2"/>
              </a:solidFill>
            </a:endParaRPr>
          </a:p>
        </p:txBody>
      </p:sp>
      <p:sp>
        <p:nvSpPr>
          <p:cNvPr id="8" name="Text Box 4"/>
          <p:cNvSpPr txBox="1">
            <a:spLocks noChangeArrowheads="1"/>
          </p:cNvSpPr>
          <p:nvPr/>
        </p:nvSpPr>
        <p:spPr bwMode="auto">
          <a:xfrm>
            <a:off x="7706833" y="25146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a:t>
            </a:r>
            <a:r>
              <a:rPr lang="en-US" sz="2800" b="1" dirty="0" smtClean="0">
                <a:solidFill>
                  <a:schemeClr val="tx2"/>
                </a:solidFill>
              </a:rPr>
              <a:t>2</a:t>
            </a:r>
            <a:endParaRPr lang="en-US" b="1" dirty="0">
              <a:solidFill>
                <a:schemeClr val="tx2"/>
              </a:solidFill>
            </a:endParaRPr>
          </a:p>
        </p:txBody>
      </p:sp>
      <p:sp>
        <p:nvSpPr>
          <p:cNvPr id="9" name="Text Box 4"/>
          <p:cNvSpPr txBox="1">
            <a:spLocks noChangeArrowheads="1"/>
          </p:cNvSpPr>
          <p:nvPr/>
        </p:nvSpPr>
        <p:spPr bwMode="auto">
          <a:xfrm>
            <a:off x="7706833" y="3962400"/>
            <a:ext cx="1143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rPr>
              <a:t>Tier </a:t>
            </a:r>
            <a:r>
              <a:rPr lang="en-US" sz="2800" b="1" dirty="0" smtClean="0">
                <a:solidFill>
                  <a:schemeClr val="tx2"/>
                </a:solidFill>
              </a:rPr>
              <a:t>3</a:t>
            </a:r>
            <a:endParaRPr lang="en-US" b="1" dirty="0">
              <a:solidFill>
                <a:schemeClr val="tx2"/>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48" y="914400"/>
            <a:ext cx="6535251" cy="541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18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Rectangle 2"/>
          <p:cNvSpPr>
            <a:spLocks noGrp="1" noChangeArrowheads="1"/>
          </p:cNvSpPr>
          <p:nvPr>
            <p:ph type="title"/>
          </p:nvPr>
        </p:nvSpPr>
        <p:spPr bwMode="auto">
          <a:xfrm>
            <a:off x="609600" y="762000"/>
            <a:ext cx="7851775"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Condoms</a:t>
            </a:r>
          </a:p>
        </p:txBody>
      </p:sp>
      <p:sp>
        <p:nvSpPr>
          <p:cNvPr id="549890" name="Rectangle 3"/>
          <p:cNvSpPr>
            <a:spLocks noGrp="1" noChangeArrowheads="1"/>
          </p:cNvSpPr>
          <p:nvPr>
            <p:ph idx="1"/>
          </p:nvPr>
        </p:nvSpPr>
        <p:spPr bwMode="auto">
          <a:xfrm>
            <a:off x="528638" y="1676400"/>
            <a:ext cx="7997825"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Male and female condoms</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Male latex condoms reduce risk of STIs, including HIV, when used correctly and consistently</a:t>
            </a:r>
          </a:p>
          <a:p>
            <a:pPr eaLnBrk="1" hangingPunct="1">
              <a:buClr>
                <a:schemeClr val="tx1"/>
              </a:buClr>
              <a:buSzPct val="70000"/>
              <a:buFont typeface="Wingdings" pitchFamily="2" charset="2"/>
              <a:buChar char="q"/>
            </a:pPr>
            <a:r>
              <a:rPr lang="en-US" sz="2400" b="1" dirty="0" smtClean="0">
                <a:solidFill>
                  <a:schemeClr val="bg2"/>
                </a:solidFill>
                <a:ea typeface="ＭＳ Ｐゴシック"/>
                <a:cs typeface="ＭＳ Ｐゴシック"/>
              </a:rPr>
              <a:t>Female condoms give women shared responsibility of the condom in addition to reducing the risk of STIs and HIV.</a:t>
            </a:r>
          </a:p>
          <a:p>
            <a:pPr eaLnBrk="1" hangingPunct="1"/>
            <a:endParaRPr lang="en-US" sz="2800" dirty="0" smtClean="0">
              <a:ea typeface="ＭＳ Ｐゴシック"/>
              <a:cs typeface="ＭＳ Ｐゴシック"/>
            </a:endParaRPr>
          </a:p>
          <a:p>
            <a:pPr eaLnBrk="1" hangingPunct="1">
              <a:buFontTx/>
              <a:buNone/>
            </a:pPr>
            <a:endParaRPr lang="en-US" sz="2800" dirty="0" smtClean="0">
              <a:ea typeface="ＭＳ Ｐゴシック"/>
              <a:cs typeface="ＭＳ Ｐゴシック"/>
            </a:endParaRPr>
          </a:p>
        </p:txBody>
      </p:sp>
      <p:pic>
        <p:nvPicPr>
          <p:cNvPr id="6" name="Picture 2" descr="Con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962400"/>
            <a:ext cx="2946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42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sz="3200" dirty="0"/>
              <a:t>Chlamydia—Rates by </a:t>
            </a:r>
            <a:r>
              <a:rPr lang="en-US" sz="3200" dirty="0" smtClean="0"/>
              <a:t>Age and Sex, </a:t>
            </a:r>
            <a:r>
              <a:rPr lang="en-US" sz="3200" dirty="0"/>
              <a:t>United States, </a:t>
            </a:r>
            <a:r>
              <a:rPr lang="en-US" sz="3200" dirty="0" smtClean="0"/>
              <a:t>2011</a:t>
            </a:r>
            <a:endParaRPr lang="en-US" sz="3200" dirty="0"/>
          </a:p>
        </p:txBody>
      </p:sp>
      <p:sp>
        <p:nvSpPr>
          <p:cNvPr id="6" name="TextBox 5"/>
          <p:cNvSpPr txBox="1"/>
          <p:nvPr/>
        </p:nvSpPr>
        <p:spPr>
          <a:xfrm>
            <a:off x="444256" y="6096000"/>
            <a:ext cx="1765544" cy="707886"/>
          </a:xfrm>
          <a:prstGeom prst="rect">
            <a:avLst/>
          </a:prstGeom>
          <a:noFill/>
        </p:spPr>
        <p:txBody>
          <a:bodyPr wrap="square" rtlCol="0">
            <a:spAutoFit/>
          </a:bodyPr>
          <a:lstStyle/>
          <a:p>
            <a:r>
              <a:rPr lang="en-US" sz="2000" dirty="0">
                <a:solidFill>
                  <a:srgbClr val="0039A6"/>
                </a:solidFill>
              </a:rPr>
              <a:t>2011-Fig 5.  SR</a:t>
            </a:r>
          </a:p>
        </p:txBody>
      </p:sp>
      <p:pic>
        <p:nvPicPr>
          <p:cNvPr id="8194" name="Picture 2" descr="This graph shows age- and sex-specific rates of chlamydia infection per 100,000. &#10;Men are on the left and women on the right, stratified by age group.&#10;Rates of chlamydia in young women ages 15 to 19 are particularly high compared to young boys or compared to women of older age groups.&#10;For example, compared to young men ages 15-19, young women ages 15-19  have almost 5 times higher rate of chlamydia inf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458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p:cNvSpPr txBox="1">
            <a:spLocks noChangeArrowheads="1"/>
          </p:cNvSpPr>
          <p:nvPr/>
        </p:nvSpPr>
        <p:spPr bwMode="auto">
          <a:xfrm>
            <a:off x="746125" y="6216650"/>
            <a:ext cx="1084015" cy="338554"/>
          </a:xfrm>
          <a:prstGeom prst="rect">
            <a:avLst/>
          </a:prstGeom>
          <a:noFill/>
          <a:ln w="9525">
            <a:noFill/>
            <a:miter lim="800000"/>
            <a:headEnd/>
            <a:tailEnd/>
          </a:ln>
        </p:spPr>
        <p:txBody>
          <a:bodyPr wrap="none">
            <a:spAutoFit/>
          </a:bodyPr>
          <a:lstStyle/>
          <a:p>
            <a:r>
              <a:rPr lang="en-US" sz="1600" dirty="0"/>
              <a:t>CDC, </a:t>
            </a:r>
            <a:r>
              <a:rPr lang="en-US" sz="1600" dirty="0" smtClean="0"/>
              <a:t>2011</a:t>
            </a:r>
            <a:endParaRPr lang="en-US" sz="1600" dirty="0"/>
          </a:p>
        </p:txBody>
      </p:sp>
    </p:spTree>
    <p:extLst>
      <p:ext uri="{BB962C8B-B14F-4D97-AF65-F5344CB8AC3E}">
        <p14:creationId xmlns:p14="http://schemas.microsoft.com/office/powerpoint/2010/main" val="40657297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539750" y="6248400"/>
            <a:ext cx="7920682" cy="584775"/>
          </a:xfrm>
          <a:prstGeom prst="rect">
            <a:avLst/>
          </a:prstGeom>
          <a:noFill/>
          <a:ln w="9525">
            <a:noFill/>
            <a:miter lim="800000"/>
            <a:headEnd/>
            <a:tailEnd/>
          </a:ln>
        </p:spPr>
        <p:txBody>
          <a:bodyPr wrap="square">
            <a:spAutoFit/>
          </a:bodyPr>
          <a:lstStyle/>
          <a:p>
            <a:r>
              <a:rPr lang="en-US" sz="1600" dirty="0" err="1"/>
              <a:t>Kost</a:t>
            </a:r>
            <a:r>
              <a:rPr lang="en-US" sz="1600" dirty="0"/>
              <a:t> K and </a:t>
            </a:r>
            <a:r>
              <a:rPr lang="en-US" sz="1600" dirty="0" err="1"/>
              <a:t>Henshaw</a:t>
            </a:r>
            <a:r>
              <a:rPr lang="en-US" sz="1600" dirty="0"/>
              <a:t> S, </a:t>
            </a:r>
            <a:r>
              <a:rPr lang="en-US" sz="1600" i="1" dirty="0"/>
              <a:t>U.S. Teenage Pregnancies, Births and </a:t>
            </a:r>
            <a:r>
              <a:rPr lang="en-US" sz="1600" i="1" dirty="0" smtClean="0"/>
              <a:t>Abortions, 2008</a:t>
            </a:r>
            <a:r>
              <a:rPr lang="en-US" sz="1600" i="1" dirty="0"/>
              <a:t>: National Trends by Age, Race and Ethnicity, </a:t>
            </a:r>
            <a:r>
              <a:rPr lang="en-US" sz="1600" dirty="0"/>
              <a:t>2012.</a:t>
            </a:r>
          </a:p>
        </p:txBody>
      </p:sp>
      <p:sp>
        <p:nvSpPr>
          <p:cNvPr id="4" name="TextBox 3"/>
          <p:cNvSpPr txBox="1"/>
          <p:nvPr/>
        </p:nvSpPr>
        <p:spPr>
          <a:xfrm>
            <a:off x="251520" y="404664"/>
            <a:ext cx="8640960" cy="954107"/>
          </a:xfrm>
          <a:prstGeom prst="rect">
            <a:avLst/>
          </a:prstGeom>
          <a:noFill/>
        </p:spPr>
        <p:txBody>
          <a:bodyPr wrap="square" rtlCol="0">
            <a:spAutoFit/>
          </a:bodyPr>
          <a:lstStyle/>
          <a:p>
            <a:pPr algn="ctr"/>
            <a:r>
              <a:rPr lang="en-US" sz="2800" b="1" dirty="0" smtClean="0">
                <a:latin typeface="+mj-lt"/>
              </a:rPr>
              <a:t>Pregnancy, birth and abortion rates for teens, 15-19 years old</a:t>
            </a:r>
            <a:endParaRPr lang="en-US" sz="2800" b="1" dirty="0">
              <a:latin typeface="+mj-lt"/>
            </a:endParaRPr>
          </a:p>
        </p:txBody>
      </p:sp>
      <p:pic>
        <p:nvPicPr>
          <p:cNvPr id="6" name="Picture 5" descr="This graph compiled by the Guttmacher Institute shows pregnancy, birth and abortion rates for teens ages 15-19 years old in the United States from 1972 through 2008&#10;Overall pregnancy, birth and abortion rates for 15-19 year olds are declining&#10;Still in 2008 there were nearly 750,000 pregnancies to women &lt;20 years old, a rate of 67.8 per 1000 women 15-19yo&#10;Of these pregnancies, 59% ended in birth and 26% ended in abortion&#10;"/>
          <p:cNvPicPr/>
          <p:nvPr/>
        </p:nvPicPr>
        <p:blipFill>
          <a:blip r:embed="rId3">
            <a:extLst>
              <a:ext uri="{28A0092B-C50C-407E-A947-70E740481C1C}">
                <a14:useLocalDpi xmlns:a14="http://schemas.microsoft.com/office/drawing/2010/main" val="0"/>
              </a:ext>
            </a:extLst>
          </a:blip>
          <a:srcRect/>
          <a:stretch>
            <a:fillRect/>
          </a:stretch>
        </p:blipFill>
        <p:spPr bwMode="auto">
          <a:xfrm>
            <a:off x="686690" y="1295400"/>
            <a:ext cx="7773742" cy="4824536"/>
          </a:xfrm>
          <a:prstGeom prst="rect">
            <a:avLst/>
          </a:prstGeom>
          <a:noFill/>
        </p:spPr>
      </p:pic>
    </p:spTree>
    <p:extLst>
      <p:ext uri="{BB962C8B-B14F-4D97-AF65-F5344CB8AC3E}">
        <p14:creationId xmlns:p14="http://schemas.microsoft.com/office/powerpoint/2010/main" val="2058550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342900"/>
            <a:ext cx="9143999" cy="933450"/>
          </a:xfrm>
          <a:noFill/>
          <a:ln/>
        </p:spPr>
        <p:txBody>
          <a:bodyPr/>
          <a:lstStyle/>
          <a:p>
            <a:pPr>
              <a:lnSpc>
                <a:spcPct val="85000"/>
              </a:lnSpc>
            </a:pPr>
            <a:r>
              <a:rPr lang="en-US" sz="3200" b="1" dirty="0" smtClean="0"/>
              <a:t>Effectiveness of Contraceptive Methods at</a:t>
            </a:r>
            <a:br>
              <a:rPr lang="en-US" sz="3200" b="1" dirty="0" smtClean="0"/>
            </a:br>
            <a:r>
              <a:rPr lang="en-US" sz="3200" b="1" dirty="0" smtClean="0"/>
              <a:t>Preventing STIs and Pregnancy</a:t>
            </a:r>
            <a:endParaRPr lang="en-US" sz="3200" b="1" dirty="0"/>
          </a:p>
        </p:txBody>
      </p:sp>
      <p:grpSp>
        <p:nvGrpSpPr>
          <p:cNvPr id="2" name="Group 3"/>
          <p:cNvGrpSpPr>
            <a:grpSpLocks/>
          </p:cNvGrpSpPr>
          <p:nvPr/>
        </p:nvGrpSpPr>
        <p:grpSpPr bwMode="auto">
          <a:xfrm>
            <a:off x="635002" y="1371600"/>
            <a:ext cx="7848600" cy="5213350"/>
            <a:chOff x="400" y="1024"/>
            <a:chExt cx="4944" cy="3284"/>
          </a:xfrm>
        </p:grpSpPr>
        <p:sp>
          <p:nvSpPr>
            <p:cNvPr id="209924" name="Oval 4"/>
            <p:cNvSpPr>
              <a:spLocks noChangeArrowheads="1"/>
            </p:cNvSpPr>
            <p:nvPr/>
          </p:nvSpPr>
          <p:spPr bwMode="auto">
            <a:xfrm>
              <a:off x="1399" y="2112"/>
              <a:ext cx="1433" cy="612"/>
            </a:xfrm>
            <a:prstGeom prst="ellipse">
              <a:avLst/>
            </a:prstGeom>
            <a:solidFill>
              <a:schemeClr val="bg1">
                <a:lumMod val="20000"/>
                <a:lumOff val="80000"/>
              </a:schemeClr>
            </a:solidFill>
            <a:ln w="12700">
              <a:solidFill>
                <a:schemeClr val="accent1"/>
              </a:solidFill>
              <a:round/>
              <a:headEnd/>
              <a:tailEnd/>
            </a:ln>
            <a:effectLst/>
          </p:spPr>
          <p:txBody>
            <a:bodyPr wrap="none" anchor="ctr"/>
            <a:lstStyle/>
            <a:p>
              <a:endParaRPr lang="en-US">
                <a:solidFill>
                  <a:srgbClr val="0039A6"/>
                </a:solidFill>
              </a:endParaRPr>
            </a:p>
          </p:txBody>
        </p:sp>
        <p:sp>
          <p:nvSpPr>
            <p:cNvPr id="209925" name="Oval 5"/>
            <p:cNvSpPr>
              <a:spLocks noChangeArrowheads="1"/>
            </p:cNvSpPr>
            <p:nvPr/>
          </p:nvSpPr>
          <p:spPr bwMode="auto">
            <a:xfrm>
              <a:off x="3072" y="2904"/>
              <a:ext cx="1028" cy="516"/>
            </a:xfrm>
            <a:prstGeom prst="ellipse">
              <a:avLst/>
            </a:prstGeom>
            <a:solidFill>
              <a:schemeClr val="bg1">
                <a:lumMod val="20000"/>
                <a:lumOff val="80000"/>
              </a:schemeClr>
            </a:solidFill>
            <a:ln w="12700">
              <a:solidFill>
                <a:schemeClr val="accent1"/>
              </a:solidFill>
              <a:round/>
              <a:headEnd/>
              <a:tailEnd/>
            </a:ln>
            <a:effectLst/>
          </p:spPr>
          <p:txBody>
            <a:bodyPr wrap="none" anchor="ctr"/>
            <a:lstStyle/>
            <a:p>
              <a:endParaRPr lang="en-US">
                <a:solidFill>
                  <a:srgbClr val="0039A6"/>
                </a:solidFill>
              </a:endParaRPr>
            </a:p>
          </p:txBody>
        </p:sp>
        <p:sp>
          <p:nvSpPr>
            <p:cNvPr id="209926" name="Rectangle 6"/>
            <p:cNvSpPr>
              <a:spLocks noChangeArrowheads="1"/>
            </p:cNvSpPr>
            <p:nvPr/>
          </p:nvSpPr>
          <p:spPr bwMode="auto">
            <a:xfrm>
              <a:off x="1884" y="4020"/>
              <a:ext cx="1824" cy="288"/>
            </a:xfrm>
            <a:prstGeom prst="rect">
              <a:avLst/>
            </a:prstGeom>
            <a:noFill/>
            <a:ln w="12700">
              <a:noFill/>
              <a:miter lim="800000"/>
              <a:headEnd/>
              <a:tailEnd/>
            </a:ln>
            <a:effectLst/>
          </p:spPr>
          <p:txBody>
            <a:bodyPr wrap="none" anchor="ctr"/>
            <a:lstStyle/>
            <a:p>
              <a:endParaRPr lang="en-US">
                <a:solidFill>
                  <a:srgbClr val="0039A6"/>
                </a:solidFill>
              </a:endParaRPr>
            </a:p>
          </p:txBody>
        </p:sp>
        <p:sp>
          <p:nvSpPr>
            <p:cNvPr id="209927" name="Rectangle 7"/>
            <p:cNvSpPr>
              <a:spLocks noChangeArrowheads="1"/>
            </p:cNvSpPr>
            <p:nvPr/>
          </p:nvSpPr>
          <p:spPr bwMode="auto">
            <a:xfrm>
              <a:off x="400" y="1024"/>
              <a:ext cx="4944" cy="3054"/>
            </a:xfrm>
            <a:prstGeom prst="rect">
              <a:avLst/>
            </a:prstGeom>
            <a:noFill/>
            <a:ln w="12700">
              <a:noFill/>
              <a:miter lim="800000"/>
              <a:headEnd/>
              <a:tailEnd/>
            </a:ln>
            <a:effectLst/>
          </p:spPr>
          <p:txBody>
            <a:bodyPr wrap="none" anchor="ctr"/>
            <a:lstStyle/>
            <a:p>
              <a:pPr eaLnBrk="0" hangingPunct="0"/>
              <a:endParaRPr lang="en-US">
                <a:solidFill>
                  <a:srgbClr val="878800"/>
                </a:solidFill>
              </a:endParaRPr>
            </a:p>
          </p:txBody>
        </p:sp>
        <p:sp>
          <p:nvSpPr>
            <p:cNvPr id="209928" name="Line 8"/>
            <p:cNvSpPr>
              <a:spLocks noChangeShapeType="1"/>
            </p:cNvSpPr>
            <p:nvPr/>
          </p:nvSpPr>
          <p:spPr bwMode="auto">
            <a:xfrm flipV="1">
              <a:off x="1239" y="1295"/>
              <a:ext cx="0" cy="2221"/>
            </a:xfrm>
            <a:prstGeom prst="line">
              <a:avLst/>
            </a:prstGeom>
            <a:noFill/>
            <a:ln w="25400">
              <a:solidFill>
                <a:schemeClr val="accent1"/>
              </a:solidFill>
              <a:round/>
              <a:headEnd/>
              <a:tailEnd type="triangle" w="med" len="med"/>
            </a:ln>
            <a:effectLst/>
          </p:spPr>
          <p:txBody>
            <a:bodyPr wrap="none" anchor="ctr"/>
            <a:lstStyle/>
            <a:p>
              <a:endParaRPr lang="en-US">
                <a:solidFill>
                  <a:srgbClr val="0039A6"/>
                </a:solidFill>
              </a:endParaRPr>
            </a:p>
          </p:txBody>
        </p:sp>
        <p:sp>
          <p:nvSpPr>
            <p:cNvPr id="209929" name="Line 9"/>
            <p:cNvSpPr>
              <a:spLocks noChangeShapeType="1"/>
            </p:cNvSpPr>
            <p:nvPr/>
          </p:nvSpPr>
          <p:spPr bwMode="auto">
            <a:xfrm>
              <a:off x="1239" y="3516"/>
              <a:ext cx="3859" cy="0"/>
            </a:xfrm>
            <a:prstGeom prst="line">
              <a:avLst/>
            </a:prstGeom>
            <a:noFill/>
            <a:ln w="25400">
              <a:solidFill>
                <a:schemeClr val="accent1"/>
              </a:solidFill>
              <a:round/>
              <a:headEnd/>
              <a:tailEnd type="triangle" w="med" len="med"/>
            </a:ln>
            <a:effectLst/>
          </p:spPr>
          <p:txBody>
            <a:bodyPr wrap="none" anchor="ctr"/>
            <a:lstStyle/>
            <a:p>
              <a:endParaRPr lang="en-US">
                <a:solidFill>
                  <a:srgbClr val="0039A6"/>
                </a:solidFill>
              </a:endParaRPr>
            </a:p>
          </p:txBody>
        </p:sp>
        <p:sp>
          <p:nvSpPr>
            <p:cNvPr id="209930" name="Oval 10"/>
            <p:cNvSpPr>
              <a:spLocks noChangeArrowheads="1"/>
            </p:cNvSpPr>
            <p:nvPr/>
          </p:nvSpPr>
          <p:spPr bwMode="auto">
            <a:xfrm>
              <a:off x="1584" y="2748"/>
              <a:ext cx="1248" cy="708"/>
            </a:xfrm>
            <a:prstGeom prst="ellipse">
              <a:avLst/>
            </a:prstGeom>
            <a:solidFill>
              <a:schemeClr val="bg1">
                <a:lumMod val="20000"/>
                <a:lumOff val="80000"/>
              </a:schemeClr>
            </a:solidFill>
            <a:ln w="12700">
              <a:solidFill>
                <a:schemeClr val="accent1"/>
              </a:solidFill>
              <a:round/>
              <a:headEnd/>
              <a:tailEnd/>
            </a:ln>
            <a:effectLst/>
          </p:spPr>
          <p:txBody>
            <a:bodyPr wrap="none" anchor="ctr"/>
            <a:lstStyle/>
            <a:p>
              <a:endParaRPr lang="en-US">
                <a:solidFill>
                  <a:srgbClr val="0039A6"/>
                </a:solidFill>
              </a:endParaRPr>
            </a:p>
          </p:txBody>
        </p:sp>
        <p:sp>
          <p:nvSpPr>
            <p:cNvPr id="209931" name="Text Box 11"/>
            <p:cNvSpPr txBox="1">
              <a:spLocks noChangeArrowheads="1"/>
            </p:cNvSpPr>
            <p:nvPr/>
          </p:nvSpPr>
          <p:spPr bwMode="auto">
            <a:xfrm>
              <a:off x="1584" y="2868"/>
              <a:ext cx="1248" cy="404"/>
            </a:xfrm>
            <a:prstGeom prst="rect">
              <a:avLst/>
            </a:prstGeom>
            <a:noFill/>
            <a:ln w="12700">
              <a:noFill/>
              <a:miter lim="800000"/>
              <a:headEnd/>
              <a:tailEnd/>
            </a:ln>
            <a:effectLst/>
          </p:spPr>
          <p:txBody>
            <a:bodyPr wrap="square">
              <a:spAutoFit/>
            </a:bodyPr>
            <a:lstStyle/>
            <a:p>
              <a:pPr algn="ctr" eaLnBrk="0" hangingPunct="0">
                <a:spcBef>
                  <a:spcPct val="50000"/>
                </a:spcBef>
              </a:pPr>
              <a:r>
                <a:rPr lang="en-US" dirty="0">
                  <a:solidFill>
                    <a:srgbClr val="4B4B4B"/>
                  </a:solidFill>
                </a:rPr>
                <a:t>Periodic Abstinence</a:t>
              </a:r>
              <a:endParaRPr lang="en-US" sz="1600" dirty="0">
                <a:solidFill>
                  <a:srgbClr val="4B4B4B"/>
                </a:solidFill>
              </a:endParaRPr>
            </a:p>
          </p:txBody>
        </p:sp>
        <p:sp>
          <p:nvSpPr>
            <p:cNvPr id="209932" name="Oval 12"/>
            <p:cNvSpPr>
              <a:spLocks noChangeArrowheads="1"/>
            </p:cNvSpPr>
            <p:nvPr/>
          </p:nvSpPr>
          <p:spPr bwMode="auto">
            <a:xfrm>
              <a:off x="3936" y="2748"/>
              <a:ext cx="1152" cy="708"/>
            </a:xfrm>
            <a:prstGeom prst="ellipse">
              <a:avLst/>
            </a:prstGeom>
            <a:solidFill>
              <a:schemeClr val="bg1">
                <a:lumMod val="20000"/>
                <a:lumOff val="80000"/>
              </a:schemeClr>
            </a:solidFill>
            <a:ln w="12700">
              <a:solidFill>
                <a:schemeClr val="accent1"/>
              </a:solidFill>
              <a:round/>
              <a:headEnd/>
              <a:tailEnd/>
            </a:ln>
            <a:effectLst/>
          </p:spPr>
          <p:txBody>
            <a:bodyPr wrap="none" anchor="ctr"/>
            <a:lstStyle/>
            <a:p>
              <a:endParaRPr lang="en-US">
                <a:solidFill>
                  <a:srgbClr val="0039A6"/>
                </a:solidFill>
              </a:endParaRPr>
            </a:p>
          </p:txBody>
        </p:sp>
        <p:sp>
          <p:nvSpPr>
            <p:cNvPr id="209933" name="Text Box 13"/>
            <p:cNvSpPr txBox="1">
              <a:spLocks noChangeArrowheads="1"/>
            </p:cNvSpPr>
            <p:nvPr/>
          </p:nvSpPr>
          <p:spPr bwMode="auto">
            <a:xfrm>
              <a:off x="3024" y="3024"/>
              <a:ext cx="1104" cy="233"/>
            </a:xfrm>
            <a:prstGeom prst="rect">
              <a:avLst/>
            </a:prstGeom>
            <a:noFill/>
            <a:ln w="12700">
              <a:noFill/>
              <a:miter lim="800000"/>
              <a:headEnd/>
              <a:tailEnd/>
            </a:ln>
            <a:effectLst/>
          </p:spPr>
          <p:txBody>
            <a:bodyPr wrap="square">
              <a:spAutoFit/>
            </a:bodyPr>
            <a:lstStyle/>
            <a:p>
              <a:pPr algn="ctr" eaLnBrk="0" hangingPunct="0">
                <a:spcBef>
                  <a:spcPct val="50000"/>
                </a:spcBef>
              </a:pPr>
              <a:r>
                <a:rPr lang="en-US" dirty="0">
                  <a:solidFill>
                    <a:srgbClr val="4B4B4B"/>
                  </a:solidFill>
                </a:rPr>
                <a:t>OCs</a:t>
              </a:r>
            </a:p>
          </p:txBody>
        </p:sp>
        <p:sp>
          <p:nvSpPr>
            <p:cNvPr id="209934" name="Text Box 14"/>
            <p:cNvSpPr txBox="1">
              <a:spLocks noChangeArrowheads="1"/>
            </p:cNvSpPr>
            <p:nvPr/>
          </p:nvSpPr>
          <p:spPr bwMode="auto">
            <a:xfrm>
              <a:off x="3936" y="2820"/>
              <a:ext cx="1152" cy="577"/>
            </a:xfrm>
            <a:prstGeom prst="rect">
              <a:avLst/>
            </a:prstGeom>
            <a:noFill/>
            <a:ln w="12700">
              <a:noFill/>
              <a:miter lim="800000"/>
              <a:headEnd/>
              <a:tailEnd/>
            </a:ln>
            <a:effectLst/>
          </p:spPr>
          <p:txBody>
            <a:bodyPr wrap="square">
              <a:spAutoFit/>
            </a:bodyPr>
            <a:lstStyle/>
            <a:p>
              <a:pPr algn="ctr" eaLnBrk="0" hangingPunct="0">
                <a:spcBef>
                  <a:spcPct val="50000"/>
                </a:spcBef>
              </a:pPr>
              <a:r>
                <a:rPr lang="en-US" dirty="0">
                  <a:solidFill>
                    <a:srgbClr val="4B4B4B"/>
                  </a:solidFill>
                  <a:latin typeface="CG Omega" pitchFamily="34" charset="0"/>
                </a:rPr>
                <a:t>IUD</a:t>
              </a:r>
            </a:p>
            <a:p>
              <a:pPr algn="ctr" eaLnBrk="0" hangingPunct="0"/>
              <a:r>
                <a:rPr lang="en-US" dirty="0">
                  <a:solidFill>
                    <a:srgbClr val="4B4B4B"/>
                  </a:solidFill>
                  <a:latin typeface="CG Omega" pitchFamily="34" charset="0"/>
                </a:rPr>
                <a:t>Injectables</a:t>
              </a:r>
            </a:p>
            <a:p>
              <a:pPr algn="ctr" eaLnBrk="0" hangingPunct="0"/>
              <a:r>
                <a:rPr lang="en-US" dirty="0">
                  <a:solidFill>
                    <a:srgbClr val="4B4B4B"/>
                  </a:solidFill>
                  <a:latin typeface="CG Omega" pitchFamily="34" charset="0"/>
                </a:rPr>
                <a:t>Implants</a:t>
              </a:r>
            </a:p>
          </p:txBody>
        </p:sp>
        <p:sp>
          <p:nvSpPr>
            <p:cNvPr id="209935" name="Text Box 15"/>
            <p:cNvSpPr txBox="1">
              <a:spLocks noChangeArrowheads="1"/>
            </p:cNvSpPr>
            <p:nvPr/>
          </p:nvSpPr>
          <p:spPr bwMode="auto">
            <a:xfrm>
              <a:off x="1392" y="2233"/>
              <a:ext cx="1440" cy="407"/>
            </a:xfrm>
            <a:prstGeom prst="rect">
              <a:avLst/>
            </a:prstGeom>
            <a:noFill/>
            <a:ln w="12700">
              <a:noFill/>
              <a:miter lim="800000"/>
              <a:headEnd/>
              <a:tailEnd/>
            </a:ln>
            <a:effectLst/>
          </p:spPr>
          <p:txBody>
            <a:bodyPr wrap="square">
              <a:spAutoFit/>
            </a:bodyPr>
            <a:lstStyle/>
            <a:p>
              <a:pPr algn="ctr" eaLnBrk="0" hangingPunct="0">
                <a:spcBef>
                  <a:spcPct val="50000"/>
                </a:spcBef>
              </a:pPr>
              <a:r>
                <a:rPr lang="en-US" dirty="0">
                  <a:solidFill>
                    <a:srgbClr val="4B4B4B"/>
                  </a:solidFill>
                </a:rPr>
                <a:t>Female Condoms</a:t>
              </a:r>
            </a:p>
            <a:p>
              <a:pPr algn="ctr" eaLnBrk="0" hangingPunct="0"/>
              <a:r>
                <a:rPr lang="en-US" dirty="0">
                  <a:solidFill>
                    <a:srgbClr val="4B4B4B"/>
                  </a:solidFill>
                </a:rPr>
                <a:t>Spermicides</a:t>
              </a:r>
            </a:p>
          </p:txBody>
        </p:sp>
        <p:sp>
          <p:nvSpPr>
            <p:cNvPr id="209936" name="Oval 16"/>
            <p:cNvSpPr>
              <a:spLocks noChangeArrowheads="1"/>
            </p:cNvSpPr>
            <p:nvPr/>
          </p:nvSpPr>
          <p:spPr bwMode="auto">
            <a:xfrm>
              <a:off x="2048" y="1596"/>
              <a:ext cx="928" cy="516"/>
            </a:xfrm>
            <a:prstGeom prst="ellipse">
              <a:avLst/>
            </a:prstGeom>
            <a:solidFill>
              <a:schemeClr val="bg1">
                <a:lumMod val="20000"/>
                <a:lumOff val="80000"/>
              </a:schemeClr>
            </a:solidFill>
            <a:ln w="12700">
              <a:solidFill>
                <a:schemeClr val="accent1"/>
              </a:solidFill>
              <a:round/>
              <a:headEnd/>
              <a:tailEnd/>
            </a:ln>
            <a:effectLst/>
          </p:spPr>
          <p:txBody>
            <a:bodyPr wrap="none" anchor="ctr"/>
            <a:lstStyle/>
            <a:p>
              <a:endParaRPr lang="en-US">
                <a:solidFill>
                  <a:srgbClr val="0039A6"/>
                </a:solidFill>
              </a:endParaRPr>
            </a:p>
          </p:txBody>
        </p:sp>
        <p:sp>
          <p:nvSpPr>
            <p:cNvPr id="209937" name="Text Box 17"/>
            <p:cNvSpPr txBox="1">
              <a:spLocks noChangeArrowheads="1"/>
            </p:cNvSpPr>
            <p:nvPr/>
          </p:nvSpPr>
          <p:spPr bwMode="auto">
            <a:xfrm>
              <a:off x="2059" y="1660"/>
              <a:ext cx="869" cy="404"/>
            </a:xfrm>
            <a:prstGeom prst="rect">
              <a:avLst/>
            </a:prstGeom>
            <a:noFill/>
            <a:ln w="12700">
              <a:noFill/>
              <a:miter lim="800000"/>
              <a:headEnd/>
              <a:tailEnd/>
            </a:ln>
            <a:effectLst/>
          </p:spPr>
          <p:txBody>
            <a:bodyPr>
              <a:spAutoFit/>
            </a:bodyPr>
            <a:lstStyle/>
            <a:p>
              <a:pPr algn="ctr" eaLnBrk="0" hangingPunct="0">
                <a:spcBef>
                  <a:spcPct val="50000"/>
                </a:spcBef>
              </a:pPr>
              <a:r>
                <a:rPr lang="en-US" dirty="0">
                  <a:solidFill>
                    <a:srgbClr val="4B4B4B"/>
                  </a:solidFill>
                </a:rPr>
                <a:t>Male</a:t>
              </a:r>
              <a:r>
                <a:rPr lang="en-US" dirty="0">
                  <a:solidFill>
                    <a:srgbClr val="4B4B4B"/>
                  </a:solidFill>
                  <a:effectLst>
                    <a:outerShdw blurRad="38100" dist="38100" dir="2700000" algn="tl">
                      <a:srgbClr val="000000"/>
                    </a:outerShdw>
                  </a:effectLst>
                </a:rPr>
                <a:t> </a:t>
              </a:r>
              <a:r>
                <a:rPr lang="en-US" dirty="0">
                  <a:solidFill>
                    <a:srgbClr val="4B4B4B"/>
                  </a:solidFill>
                </a:rPr>
                <a:t>Condoms</a:t>
              </a:r>
            </a:p>
          </p:txBody>
        </p:sp>
        <p:sp>
          <p:nvSpPr>
            <p:cNvPr id="209938" name="Text Box 18"/>
            <p:cNvSpPr txBox="1">
              <a:spLocks noChangeArrowheads="1"/>
            </p:cNvSpPr>
            <p:nvPr/>
          </p:nvSpPr>
          <p:spPr bwMode="auto">
            <a:xfrm>
              <a:off x="683" y="3408"/>
              <a:ext cx="661" cy="233"/>
            </a:xfrm>
            <a:prstGeom prst="rect">
              <a:avLst/>
            </a:prstGeom>
            <a:noFill/>
            <a:ln w="12700">
              <a:noFill/>
              <a:miter lim="800000"/>
              <a:headEnd/>
              <a:tailEnd/>
            </a:ln>
            <a:effectLst/>
          </p:spPr>
          <p:txBody>
            <a:bodyPr>
              <a:spAutoFit/>
            </a:bodyPr>
            <a:lstStyle/>
            <a:p>
              <a:pPr eaLnBrk="0" hangingPunct="0">
                <a:spcBef>
                  <a:spcPct val="50000"/>
                </a:spcBef>
              </a:pPr>
              <a:r>
                <a:rPr lang="en-US" b="1" dirty="0">
                  <a:solidFill>
                    <a:schemeClr val="tx2"/>
                  </a:solidFill>
                  <a:latin typeface="CG Omega" pitchFamily="34" charset="0"/>
                </a:rPr>
                <a:t>None</a:t>
              </a:r>
              <a:endParaRPr lang="en-US" sz="1600" b="1" dirty="0">
                <a:solidFill>
                  <a:schemeClr val="tx2"/>
                </a:solidFill>
                <a:latin typeface="CG Omega" pitchFamily="34" charset="0"/>
              </a:endParaRPr>
            </a:p>
          </p:txBody>
        </p:sp>
        <p:sp>
          <p:nvSpPr>
            <p:cNvPr id="209939" name="Text Box 19"/>
            <p:cNvSpPr txBox="1">
              <a:spLocks noChangeArrowheads="1"/>
            </p:cNvSpPr>
            <p:nvPr/>
          </p:nvSpPr>
          <p:spPr bwMode="auto">
            <a:xfrm>
              <a:off x="464" y="2246"/>
              <a:ext cx="928" cy="233"/>
            </a:xfrm>
            <a:prstGeom prst="rect">
              <a:avLst/>
            </a:prstGeom>
            <a:noFill/>
            <a:ln w="12700">
              <a:noFill/>
              <a:miter lim="800000"/>
              <a:headEnd/>
              <a:tailEnd/>
            </a:ln>
            <a:effectLst/>
          </p:spPr>
          <p:txBody>
            <a:bodyPr>
              <a:spAutoFit/>
            </a:bodyPr>
            <a:lstStyle/>
            <a:p>
              <a:pPr eaLnBrk="0" hangingPunct="0">
                <a:spcBef>
                  <a:spcPct val="50000"/>
                </a:spcBef>
              </a:pPr>
              <a:r>
                <a:rPr lang="en-US" b="1" dirty="0">
                  <a:solidFill>
                    <a:schemeClr val="tx2"/>
                  </a:solidFill>
                </a:rPr>
                <a:t>Moderate</a:t>
              </a:r>
              <a:endParaRPr lang="en-US" sz="1600" b="1" dirty="0">
                <a:solidFill>
                  <a:schemeClr val="tx2"/>
                </a:solidFill>
              </a:endParaRPr>
            </a:p>
          </p:txBody>
        </p:sp>
        <p:sp>
          <p:nvSpPr>
            <p:cNvPr id="209940" name="Text Box 20"/>
            <p:cNvSpPr txBox="1">
              <a:spLocks noChangeArrowheads="1"/>
            </p:cNvSpPr>
            <p:nvPr/>
          </p:nvSpPr>
          <p:spPr bwMode="auto">
            <a:xfrm>
              <a:off x="618" y="1430"/>
              <a:ext cx="630" cy="233"/>
            </a:xfrm>
            <a:prstGeom prst="rect">
              <a:avLst/>
            </a:prstGeom>
            <a:noFill/>
            <a:ln w="12700">
              <a:noFill/>
              <a:miter lim="800000"/>
              <a:headEnd/>
              <a:tailEnd/>
            </a:ln>
            <a:effectLst/>
          </p:spPr>
          <p:txBody>
            <a:bodyPr>
              <a:spAutoFit/>
            </a:bodyPr>
            <a:lstStyle/>
            <a:p>
              <a:pPr eaLnBrk="0" hangingPunct="0">
                <a:spcBef>
                  <a:spcPct val="50000"/>
                </a:spcBef>
              </a:pPr>
              <a:r>
                <a:rPr lang="en-US" b="1" dirty="0">
                  <a:solidFill>
                    <a:schemeClr val="tx2"/>
                  </a:solidFill>
                </a:rPr>
                <a:t>Good</a:t>
              </a:r>
            </a:p>
          </p:txBody>
        </p:sp>
        <p:sp>
          <p:nvSpPr>
            <p:cNvPr id="209941" name="Text Box 21"/>
            <p:cNvSpPr txBox="1">
              <a:spLocks noChangeArrowheads="1"/>
            </p:cNvSpPr>
            <p:nvPr/>
          </p:nvSpPr>
          <p:spPr bwMode="auto">
            <a:xfrm>
              <a:off x="432" y="1056"/>
              <a:ext cx="1632" cy="252"/>
            </a:xfrm>
            <a:prstGeom prst="rect">
              <a:avLst/>
            </a:prstGeom>
            <a:noFill/>
            <a:ln w="12700">
              <a:noFill/>
              <a:miter lim="800000"/>
              <a:headEnd/>
              <a:tailEnd/>
            </a:ln>
            <a:effectLst/>
          </p:spPr>
          <p:txBody>
            <a:bodyPr wrap="square">
              <a:spAutoFit/>
            </a:bodyPr>
            <a:lstStyle/>
            <a:p>
              <a:pPr eaLnBrk="0" hangingPunct="0">
                <a:spcBef>
                  <a:spcPct val="50000"/>
                </a:spcBef>
              </a:pPr>
              <a:r>
                <a:rPr lang="en-US" sz="2000" b="1" dirty="0">
                  <a:solidFill>
                    <a:schemeClr val="tx2"/>
                  </a:solidFill>
                </a:rPr>
                <a:t>STI  Protection</a:t>
              </a:r>
            </a:p>
          </p:txBody>
        </p:sp>
        <p:sp>
          <p:nvSpPr>
            <p:cNvPr id="209942" name="Text Box 22"/>
            <p:cNvSpPr txBox="1">
              <a:spLocks noChangeArrowheads="1"/>
            </p:cNvSpPr>
            <p:nvPr/>
          </p:nvSpPr>
          <p:spPr bwMode="auto">
            <a:xfrm>
              <a:off x="2540" y="3516"/>
              <a:ext cx="1013" cy="233"/>
            </a:xfrm>
            <a:prstGeom prst="rect">
              <a:avLst/>
            </a:prstGeom>
            <a:noFill/>
            <a:ln w="12700">
              <a:noFill/>
              <a:miter lim="800000"/>
              <a:headEnd/>
              <a:tailEnd/>
            </a:ln>
            <a:effectLst/>
          </p:spPr>
          <p:txBody>
            <a:bodyPr>
              <a:spAutoFit/>
            </a:bodyPr>
            <a:lstStyle/>
            <a:p>
              <a:pPr eaLnBrk="0" hangingPunct="0">
                <a:spcBef>
                  <a:spcPct val="50000"/>
                </a:spcBef>
              </a:pPr>
              <a:r>
                <a:rPr lang="en-US" b="1" dirty="0">
                  <a:solidFill>
                    <a:srgbClr val="4B4B4B"/>
                  </a:solidFill>
                  <a:latin typeface="CG Omega" pitchFamily="34" charset="0"/>
                </a:rPr>
                <a:t>Moderate</a:t>
              </a:r>
              <a:endParaRPr lang="en-US" sz="1600" b="1" dirty="0">
                <a:solidFill>
                  <a:srgbClr val="4B4B4B"/>
                </a:solidFill>
                <a:latin typeface="CG Omega" pitchFamily="34" charset="0"/>
              </a:endParaRPr>
            </a:p>
          </p:txBody>
        </p:sp>
        <p:sp>
          <p:nvSpPr>
            <p:cNvPr id="209943" name="Text Box 23"/>
            <p:cNvSpPr txBox="1">
              <a:spLocks noChangeArrowheads="1"/>
            </p:cNvSpPr>
            <p:nvPr/>
          </p:nvSpPr>
          <p:spPr bwMode="auto">
            <a:xfrm>
              <a:off x="4204" y="3504"/>
              <a:ext cx="1013" cy="233"/>
            </a:xfrm>
            <a:prstGeom prst="rect">
              <a:avLst/>
            </a:prstGeom>
            <a:noFill/>
            <a:ln w="12700">
              <a:noFill/>
              <a:miter lim="800000"/>
              <a:headEnd/>
              <a:tailEnd/>
            </a:ln>
            <a:effectLst/>
          </p:spPr>
          <p:txBody>
            <a:bodyPr>
              <a:spAutoFit/>
            </a:bodyPr>
            <a:lstStyle/>
            <a:p>
              <a:pPr eaLnBrk="0" hangingPunct="0">
                <a:spcBef>
                  <a:spcPct val="50000"/>
                </a:spcBef>
              </a:pPr>
              <a:r>
                <a:rPr lang="en-US" b="1" dirty="0">
                  <a:solidFill>
                    <a:srgbClr val="4B4B4B"/>
                  </a:solidFill>
                  <a:latin typeface="CG Omega" pitchFamily="34" charset="0"/>
                </a:rPr>
                <a:t>Good</a:t>
              </a:r>
              <a:endParaRPr lang="en-US" sz="1600" b="1" dirty="0">
                <a:solidFill>
                  <a:srgbClr val="4B4B4B"/>
                </a:solidFill>
                <a:latin typeface="CG Omega" pitchFamily="34" charset="0"/>
              </a:endParaRPr>
            </a:p>
          </p:txBody>
        </p:sp>
      </p:grpSp>
      <p:sp>
        <p:nvSpPr>
          <p:cNvPr id="35" name="TextBox 34"/>
          <p:cNvSpPr txBox="1"/>
          <p:nvPr/>
        </p:nvSpPr>
        <p:spPr>
          <a:xfrm>
            <a:off x="304800" y="6248400"/>
            <a:ext cx="4488729" cy="246221"/>
          </a:xfrm>
          <a:prstGeom prst="rect">
            <a:avLst/>
          </a:prstGeom>
          <a:noFill/>
        </p:spPr>
        <p:txBody>
          <a:bodyPr wrap="none" rtlCol="0">
            <a:spAutoFit/>
          </a:bodyPr>
          <a:lstStyle/>
          <a:p>
            <a:r>
              <a:rPr lang="en-US" sz="1000" dirty="0">
                <a:solidFill>
                  <a:srgbClr val="0039A6"/>
                </a:solidFill>
              </a:rPr>
              <a:t>*Adapted from Cates W Jr.  and  Steiner MJ </a:t>
            </a:r>
            <a:r>
              <a:rPr lang="sv-SE" sz="1000" dirty="0">
                <a:solidFill>
                  <a:srgbClr val="0039A6"/>
                </a:solidFill>
              </a:rPr>
              <a:t>Sex Transm Dis 2002;29(3):168-74.</a:t>
            </a:r>
          </a:p>
        </p:txBody>
      </p:sp>
      <p:sp>
        <p:nvSpPr>
          <p:cNvPr id="26" name="Text Box 25"/>
          <p:cNvSpPr txBox="1">
            <a:spLocks noChangeArrowheads="1"/>
          </p:cNvSpPr>
          <p:nvPr/>
        </p:nvSpPr>
        <p:spPr bwMode="auto">
          <a:xfrm>
            <a:off x="2570935" y="5638800"/>
            <a:ext cx="5399088" cy="400110"/>
          </a:xfrm>
          <a:prstGeom prst="rect">
            <a:avLst/>
          </a:prstGeom>
          <a:noFill/>
          <a:ln w="12700">
            <a:noFill/>
            <a:miter lim="800000"/>
            <a:headEnd/>
            <a:tailEnd/>
          </a:ln>
          <a:effectLst/>
        </p:spPr>
        <p:txBody>
          <a:bodyPr wrap="square">
            <a:spAutoFit/>
          </a:bodyPr>
          <a:lstStyle/>
          <a:p>
            <a:pPr eaLnBrk="0" hangingPunct="0">
              <a:spcBef>
                <a:spcPct val="50000"/>
              </a:spcBef>
            </a:pPr>
            <a:r>
              <a:rPr lang="en-US" sz="2000" b="1" dirty="0">
                <a:solidFill>
                  <a:schemeClr val="tx2"/>
                </a:solidFill>
              </a:rPr>
              <a:t>Pregnancy Protection (Typical Use)</a:t>
            </a:r>
          </a:p>
        </p:txBody>
      </p:sp>
      <p:sp>
        <p:nvSpPr>
          <p:cNvPr id="29" name="Right Arrow 28"/>
          <p:cNvSpPr/>
          <p:nvPr/>
        </p:nvSpPr>
        <p:spPr>
          <a:xfrm rot="20791162">
            <a:off x="4975092" y="2433947"/>
            <a:ext cx="419111" cy="18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ight Arrow 30"/>
          <p:cNvSpPr/>
          <p:nvPr/>
        </p:nvSpPr>
        <p:spPr>
          <a:xfrm rot="16200000">
            <a:off x="6743700" y="3390901"/>
            <a:ext cx="3810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ight Arrow 31"/>
          <p:cNvSpPr/>
          <p:nvPr/>
        </p:nvSpPr>
        <p:spPr>
          <a:xfrm rot="16200000">
            <a:off x="6362700" y="3390900"/>
            <a:ext cx="3810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ight Arrow 32"/>
          <p:cNvSpPr/>
          <p:nvPr/>
        </p:nvSpPr>
        <p:spPr>
          <a:xfrm rot="20791162">
            <a:off x="5127492" y="2814947"/>
            <a:ext cx="419111" cy="18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24"/>
          <p:cNvSpPr>
            <a:spLocks noChangeArrowheads="1"/>
          </p:cNvSpPr>
          <p:nvPr/>
        </p:nvSpPr>
        <p:spPr bwMode="auto">
          <a:xfrm>
            <a:off x="5638800" y="1600200"/>
            <a:ext cx="2819400" cy="1524000"/>
          </a:xfrm>
          <a:prstGeom prst="rect">
            <a:avLst/>
          </a:prstGeom>
          <a:solidFill>
            <a:schemeClr val="accent1"/>
          </a:solidFill>
          <a:ln w="12700">
            <a:solidFill>
              <a:schemeClr val="accent1"/>
            </a:solidFill>
            <a:miter lim="800000"/>
            <a:headEnd/>
            <a:tailEnd/>
          </a:ln>
          <a:effectLst/>
        </p:spPr>
        <p:txBody>
          <a:bodyPr wrap="none" anchor="ctr"/>
          <a:lstStyle/>
          <a:p>
            <a:pPr algn="ctr" eaLnBrk="0" hangingPunct="0"/>
            <a:r>
              <a:rPr lang="en-US" b="1" dirty="0">
                <a:solidFill>
                  <a:srgbClr val="FFFFFF"/>
                </a:solidFill>
              </a:rPr>
              <a:t>Dual</a:t>
            </a:r>
            <a:endParaRPr lang="en-US" b="1" dirty="0">
              <a:solidFill>
                <a:srgbClr val="FFFFFF"/>
              </a:solidFill>
              <a:effectLst>
                <a:outerShdw blurRad="38100" dist="38100" dir="2700000" algn="tl">
                  <a:srgbClr val="000000"/>
                </a:outerShdw>
              </a:effectLst>
            </a:endParaRPr>
          </a:p>
          <a:p>
            <a:pPr algn="ctr" eaLnBrk="0" hangingPunct="0"/>
            <a:r>
              <a:rPr lang="en-US" b="1" dirty="0">
                <a:solidFill>
                  <a:srgbClr val="FFFFFF"/>
                </a:solidFill>
              </a:rPr>
              <a:t>Protection Strategies</a:t>
            </a:r>
            <a:endParaRPr lang="en-US" b="1" dirty="0">
              <a:solidFill>
                <a:srgbClr val="3077FF">
                  <a:lumMod val="20000"/>
                  <a:lumOff val="80000"/>
                </a:srgbClr>
              </a:solidFill>
            </a:endParaRPr>
          </a:p>
          <a:p>
            <a:pPr eaLnBrk="0" hangingPunct="0">
              <a:buFont typeface="Arial" pitchFamily="34" charset="0"/>
              <a:buChar char="•"/>
            </a:pPr>
            <a:r>
              <a:rPr lang="en-US" sz="1600" b="1" i="1" dirty="0">
                <a:solidFill>
                  <a:srgbClr val="3077FF">
                    <a:lumMod val="20000"/>
                    <a:lumOff val="80000"/>
                  </a:srgbClr>
                </a:solidFill>
              </a:rPr>
              <a:t> Hormonal/IUD+  condoms </a:t>
            </a:r>
          </a:p>
          <a:p>
            <a:pPr eaLnBrk="0" hangingPunct="0"/>
            <a:r>
              <a:rPr lang="en-US" sz="1600" b="1" i="1" dirty="0">
                <a:solidFill>
                  <a:srgbClr val="3077FF">
                    <a:lumMod val="20000"/>
                    <a:lumOff val="80000"/>
                  </a:srgbClr>
                </a:solidFill>
              </a:rPr>
              <a:t> (dual method)</a:t>
            </a:r>
          </a:p>
          <a:p>
            <a:pPr eaLnBrk="0" hangingPunct="0">
              <a:buFont typeface="Arial" pitchFamily="34" charset="0"/>
              <a:buChar char="•"/>
            </a:pPr>
            <a:r>
              <a:rPr lang="en-US" sz="1600" b="1" i="1" dirty="0">
                <a:solidFill>
                  <a:srgbClr val="3077FF">
                    <a:lumMod val="20000"/>
                    <a:lumOff val="80000"/>
                  </a:srgbClr>
                </a:solidFill>
              </a:rPr>
              <a:t>Consistent condom use</a:t>
            </a:r>
          </a:p>
          <a:p>
            <a:pPr algn="ctr" eaLnBrk="0" hangingPunct="0"/>
            <a:endParaRPr lang="en-US" b="1" dirty="0">
              <a:solidFill>
                <a:srgbClr val="FFFFFF"/>
              </a:solidFill>
            </a:endParaRPr>
          </a:p>
        </p:txBody>
      </p:sp>
    </p:spTree>
    <p:extLst>
      <p:ext uri="{BB962C8B-B14F-4D97-AF65-F5344CB8AC3E}">
        <p14:creationId xmlns:p14="http://schemas.microsoft.com/office/powerpoint/2010/main" val="403381481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0"/>
          <a:lstStyle/>
          <a:p>
            <a:r>
              <a:rPr lang="en-US" sz="3200" dirty="0" smtClean="0"/>
              <a:t>Dual Protection Guidance</a:t>
            </a:r>
            <a:endParaRPr lang="en-US" sz="3200" dirty="0"/>
          </a:p>
        </p:txBody>
      </p:sp>
      <p:sp>
        <p:nvSpPr>
          <p:cNvPr id="5" name="Content Placeholder 4"/>
          <p:cNvSpPr>
            <a:spLocks noGrp="1"/>
          </p:cNvSpPr>
          <p:nvPr>
            <p:ph idx="1"/>
          </p:nvPr>
        </p:nvSpPr>
        <p:spPr>
          <a:xfrm>
            <a:off x="457200" y="1600201"/>
            <a:ext cx="8153400" cy="4191000"/>
          </a:xfrm>
          <a:ln>
            <a:noFill/>
          </a:ln>
        </p:spPr>
        <p:txBody>
          <a:bodyPr/>
          <a:lstStyle/>
          <a:p>
            <a:r>
              <a:rPr lang="en-US" sz="2000" dirty="0" smtClean="0"/>
              <a:t>“{COCs, POC, IUDs} do not protect against STI/HIV. If risk exists for STI/HIV, the correct and consistent use of condoms is recommended either alone or with another contraceptive method. “ </a:t>
            </a:r>
            <a:r>
              <a:rPr lang="en-US" sz="2000" i="1" dirty="0" smtClean="0">
                <a:solidFill>
                  <a:schemeClr val="tx1"/>
                </a:solidFill>
              </a:rPr>
              <a:t>---U.S. Medical Eligibility Criteria for Contraceptive Use</a:t>
            </a:r>
          </a:p>
          <a:p>
            <a:endParaRPr lang="en-US" sz="2000" i="1" dirty="0" smtClean="0">
              <a:solidFill>
                <a:schemeClr val="tx1"/>
              </a:solidFill>
            </a:endParaRPr>
          </a:p>
          <a:p>
            <a:r>
              <a:rPr lang="en-US" sz="2000" dirty="0" smtClean="0"/>
              <a:t>“Condoms…should be used by all sexually active</a:t>
            </a:r>
            <a:r>
              <a:rPr lang="en-US" sz="2000" baseline="30000" dirty="0" smtClean="0"/>
              <a:t> </a:t>
            </a:r>
            <a:r>
              <a:rPr lang="en-US" sz="2000" dirty="0" smtClean="0"/>
              <a:t>adolescents regardless of whether an additional method of contraception</a:t>
            </a:r>
            <a:r>
              <a:rPr lang="en-US" sz="2000" baseline="30000" dirty="0" smtClean="0"/>
              <a:t> </a:t>
            </a:r>
            <a:r>
              <a:rPr lang="en-US" sz="2000" dirty="0" smtClean="0"/>
              <a:t>is used….. When initiating any hormonal contraceptive method, the need for consistent protection against STIs (either male or female condoms) should be reinforced. “ </a:t>
            </a:r>
            <a:r>
              <a:rPr lang="en-US" sz="2000" i="1" dirty="0" smtClean="0">
                <a:solidFill>
                  <a:schemeClr val="tx1"/>
                </a:solidFill>
              </a:rPr>
              <a:t>--- American Academy of Pediatrics,  Committee on Adolescence</a:t>
            </a:r>
          </a:p>
          <a:p>
            <a:endParaRPr lang="en-US" sz="2000" i="1" dirty="0" smtClean="0">
              <a:solidFill>
                <a:schemeClr val="tx1"/>
              </a:solidFill>
            </a:endParaRPr>
          </a:p>
          <a:p>
            <a:endParaRPr lang="en-US" sz="2000" i="1" dirty="0">
              <a:solidFill>
                <a:schemeClr val="tx1"/>
              </a:solidFill>
            </a:endParaRPr>
          </a:p>
        </p:txBody>
      </p:sp>
      <p:sp>
        <p:nvSpPr>
          <p:cNvPr id="6" name="Text Placeholder 5"/>
          <p:cNvSpPr>
            <a:spLocks noGrp="1"/>
          </p:cNvSpPr>
          <p:nvPr>
            <p:ph type="body" sz="quarter" idx="4294967295"/>
          </p:nvPr>
        </p:nvSpPr>
        <p:spPr>
          <a:xfrm>
            <a:off x="685800" y="5791200"/>
            <a:ext cx="7924800" cy="609600"/>
          </a:xfrm>
          <a:prstGeom prst="rect">
            <a:avLst/>
          </a:prstGeom>
        </p:spPr>
        <p:txBody>
          <a:bodyPr/>
          <a:lstStyle/>
          <a:p>
            <a:pPr marL="0" indent="0">
              <a:buNone/>
            </a:pPr>
            <a:r>
              <a:rPr lang="en-US" sz="1600" dirty="0" smtClean="0"/>
              <a:t>U.S. MEC:  MMWR </a:t>
            </a:r>
            <a:r>
              <a:rPr lang="en-US" sz="1600" dirty="0" err="1" smtClean="0"/>
              <a:t>Recomm</a:t>
            </a:r>
            <a:r>
              <a:rPr lang="en-US" sz="1600" dirty="0" smtClean="0"/>
              <a:t> Rep 2010;59:1-86</a:t>
            </a:r>
          </a:p>
          <a:p>
            <a:pPr marL="0" indent="0">
              <a:buNone/>
            </a:pPr>
            <a:r>
              <a:rPr lang="en-US" sz="1600" dirty="0" smtClean="0"/>
              <a:t>AAP: Contraception and Adolescents . </a:t>
            </a:r>
            <a:r>
              <a:rPr lang="en-US" sz="1600" i="1" dirty="0" smtClean="0"/>
              <a:t>Pediatrics 2007;120;1135-48</a:t>
            </a:r>
            <a:endParaRPr lang="en-US" sz="1600" dirty="0" smtClean="0"/>
          </a:p>
          <a:p>
            <a:endParaRPr lang="en-US" sz="1600" dirty="0" smtClean="0"/>
          </a:p>
        </p:txBody>
      </p:sp>
    </p:spTree>
    <p:extLst>
      <p:ext uri="{BB962C8B-B14F-4D97-AF65-F5344CB8AC3E}">
        <p14:creationId xmlns:p14="http://schemas.microsoft.com/office/powerpoint/2010/main" val="15026406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0"/>
          <a:lstStyle/>
          <a:p>
            <a:r>
              <a:rPr lang="en-US" sz="3200" dirty="0" smtClean="0"/>
              <a:t>Dual Protection  in Healthy People 2020</a:t>
            </a:r>
            <a:endParaRPr lang="en-US" sz="3200" dirty="0"/>
          </a:p>
        </p:txBody>
      </p:sp>
      <p:sp>
        <p:nvSpPr>
          <p:cNvPr id="5" name="Content Placeholder 4"/>
          <p:cNvSpPr>
            <a:spLocks noGrp="1"/>
          </p:cNvSpPr>
          <p:nvPr>
            <p:ph idx="1"/>
          </p:nvPr>
        </p:nvSpPr>
        <p:spPr>
          <a:ln>
            <a:noFill/>
          </a:ln>
        </p:spPr>
        <p:txBody>
          <a:bodyPr/>
          <a:lstStyle/>
          <a:p>
            <a:r>
              <a:rPr lang="en-US" sz="2000" dirty="0" smtClean="0"/>
              <a:t>FP-10     Increase the proportion of sexually active persons aged 15 to 19 years who use condoms to both effectively prevent pregnancy and provide barrier protection against disease </a:t>
            </a:r>
          </a:p>
          <a:p>
            <a:endParaRPr lang="en-US" sz="2000" dirty="0" smtClean="0"/>
          </a:p>
          <a:p>
            <a:r>
              <a:rPr lang="en-US" sz="2000" dirty="0" smtClean="0"/>
              <a:t>FP-11     Increase the proportion of sexually active persons aged 15 to 19 years who use condoms and hormonal or intrauterine contraception to both effectively prevent pregnancy and provide barrier protection against disease </a:t>
            </a:r>
          </a:p>
          <a:p>
            <a:endParaRPr lang="en-US" sz="2000" i="1" dirty="0">
              <a:solidFill>
                <a:schemeClr val="tx1"/>
              </a:solidFill>
            </a:endParaRPr>
          </a:p>
        </p:txBody>
      </p:sp>
      <p:sp>
        <p:nvSpPr>
          <p:cNvPr id="2" name="Rectangle 1"/>
          <p:cNvSpPr/>
          <p:nvPr/>
        </p:nvSpPr>
        <p:spPr>
          <a:xfrm>
            <a:off x="533400" y="5754469"/>
            <a:ext cx="8229600" cy="338554"/>
          </a:xfrm>
          <a:prstGeom prst="rect">
            <a:avLst/>
          </a:prstGeom>
        </p:spPr>
        <p:txBody>
          <a:bodyPr wrap="square">
            <a:spAutoFit/>
          </a:bodyPr>
          <a:lstStyle/>
          <a:p>
            <a:r>
              <a:rPr lang="en-US" sz="1600" dirty="0"/>
              <a:t>http://www.healthypeople.gov/2020/topicsobjectives2020/objectiveslist.aspx?topicid=13</a:t>
            </a:r>
          </a:p>
        </p:txBody>
      </p:sp>
    </p:spTree>
    <p:extLst>
      <p:ext uri="{BB962C8B-B14F-4D97-AF65-F5344CB8AC3E}">
        <p14:creationId xmlns:p14="http://schemas.microsoft.com/office/powerpoint/2010/main" val="93716881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Prevalence of Dual Protection among </a:t>
            </a:r>
            <a:br>
              <a:rPr lang="en-US" sz="3200" dirty="0" smtClean="0"/>
            </a:br>
            <a:r>
              <a:rPr lang="en-US" sz="3200" dirty="0" smtClean="0"/>
              <a:t>Female Teens in the U.S.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8084977"/>
              </p:ext>
            </p:extLst>
          </p:nvPr>
        </p:nvGraphicFramePr>
        <p:xfrm>
          <a:off x="685800" y="1722120"/>
          <a:ext cx="7543800" cy="2316480"/>
        </p:xfrm>
        <a:graphic>
          <a:graphicData uri="http://schemas.openxmlformats.org/drawingml/2006/table">
            <a:tbl>
              <a:tblPr firstRow="1" bandRow="1">
                <a:tableStyleId>{5C22544A-7EE6-4342-B048-85BDC9FD1C3A}</a:tableStyleId>
              </a:tblPr>
              <a:tblGrid>
                <a:gridCol w="1295400"/>
                <a:gridCol w="2057400"/>
                <a:gridCol w="2286000"/>
                <a:gridCol w="1905000"/>
              </a:tblGrid>
              <a:tr h="370840">
                <a:tc>
                  <a:txBody>
                    <a:bodyPr/>
                    <a:lstStyle/>
                    <a:p>
                      <a:r>
                        <a:rPr lang="en-US" dirty="0" smtClean="0"/>
                        <a:t>Source</a:t>
                      </a:r>
                      <a:endParaRPr lang="en-US" dirty="0"/>
                    </a:p>
                  </a:txBody>
                  <a:tcPr marL="109728" marR="109728"/>
                </a:tc>
                <a:tc>
                  <a:txBody>
                    <a:bodyPr/>
                    <a:lstStyle/>
                    <a:p>
                      <a:r>
                        <a:rPr lang="en-US" dirty="0" smtClean="0"/>
                        <a:t>Population</a:t>
                      </a:r>
                      <a:endParaRPr lang="en-US" dirty="0"/>
                    </a:p>
                  </a:txBody>
                  <a:tcPr marL="109728" marR="109728"/>
                </a:tc>
                <a:tc>
                  <a:txBody>
                    <a:bodyPr/>
                    <a:lstStyle/>
                    <a:p>
                      <a:pPr algn="ctr"/>
                      <a:r>
                        <a:rPr lang="en-US" dirty="0" smtClean="0"/>
                        <a:t>Dual Method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40000"/>
                              <a:lumOff val="60000"/>
                            </a:schemeClr>
                          </a:solidFill>
                        </a:rPr>
                        <a:t>(at last sex)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40000"/>
                              <a:lumOff val="60000"/>
                            </a:schemeClr>
                          </a:solidFill>
                        </a:rPr>
                        <a:t>(hormonal</a:t>
                      </a:r>
                      <a:r>
                        <a:rPr lang="en-US" sz="1400" baseline="0" dirty="0" smtClean="0">
                          <a:solidFill>
                            <a:schemeClr val="tx2">
                              <a:lumMod val="40000"/>
                              <a:lumOff val="60000"/>
                            </a:schemeClr>
                          </a:solidFill>
                        </a:rPr>
                        <a:t> and condom)</a:t>
                      </a:r>
                      <a:endParaRPr lang="en-US" sz="1400" dirty="0" smtClean="0">
                        <a:solidFill>
                          <a:schemeClr val="tx2">
                            <a:lumMod val="40000"/>
                            <a:lumOff val="60000"/>
                          </a:schemeClr>
                        </a:solidFill>
                      </a:endParaRPr>
                    </a:p>
                  </a:txBody>
                  <a:tcPr marL="109728" marR="109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Consistent Condom Use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40000"/>
                              <a:lumOff val="60000"/>
                            </a:schemeClr>
                          </a:solidFill>
                        </a:rPr>
                        <a:t>(last 4 weeks)</a:t>
                      </a:r>
                    </a:p>
                  </a:txBody>
                  <a:tcPr marL="109728" marR="109728"/>
                </a:tc>
              </a:tr>
              <a:tr h="370840">
                <a:tc>
                  <a:txBody>
                    <a:bodyPr/>
                    <a:lstStyle/>
                    <a:p>
                      <a:r>
                        <a:rPr lang="en-US" sz="1800" kern="1200" dirty="0" smtClean="0">
                          <a:solidFill>
                            <a:schemeClr val="bg1"/>
                          </a:solidFill>
                          <a:latin typeface="+mn-lt"/>
                          <a:ea typeface="+mn-ea"/>
                          <a:cs typeface="+mn-cs"/>
                        </a:rPr>
                        <a:t>NSFG, </a:t>
                      </a:r>
                    </a:p>
                    <a:p>
                      <a:r>
                        <a:rPr lang="en-US" sz="1800" kern="1200" dirty="0" smtClean="0">
                          <a:solidFill>
                            <a:schemeClr val="bg1"/>
                          </a:solidFill>
                          <a:latin typeface="+mn-lt"/>
                          <a:ea typeface="+mn-ea"/>
                          <a:cs typeface="+mn-cs"/>
                        </a:rPr>
                        <a:t>2006-2008</a:t>
                      </a:r>
                      <a:endParaRPr lang="en-US" dirty="0">
                        <a:solidFill>
                          <a:schemeClr val="bg1"/>
                        </a:solidFill>
                      </a:endParaRPr>
                    </a:p>
                  </a:txBody>
                  <a:tcPr marL="109728" marR="109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mn-lt"/>
                          <a:ea typeface="+mn-ea"/>
                          <a:cs typeface="+mn-cs"/>
                        </a:rPr>
                        <a:t>Ages 15-19,</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latin typeface="+mn-lt"/>
                          <a:ea typeface="+mn-ea"/>
                          <a:cs typeface="+mn-cs"/>
                        </a:rPr>
                        <a:t>sexually</a:t>
                      </a:r>
                      <a:r>
                        <a:rPr lang="en-US" sz="1800" kern="1200" baseline="0" dirty="0" smtClean="0">
                          <a:solidFill>
                            <a:schemeClr val="bg1"/>
                          </a:solidFill>
                          <a:latin typeface="+mn-lt"/>
                          <a:ea typeface="+mn-ea"/>
                          <a:cs typeface="+mn-cs"/>
                        </a:rPr>
                        <a:t> active unmarried females</a:t>
                      </a:r>
                      <a:endParaRPr lang="en-US" sz="1800" kern="1200" dirty="0" smtClean="0">
                        <a:solidFill>
                          <a:schemeClr val="bg1"/>
                        </a:solidFill>
                        <a:latin typeface="+mn-lt"/>
                        <a:ea typeface="+mn-ea"/>
                        <a:cs typeface="+mn-cs"/>
                      </a:endParaRPr>
                    </a:p>
                    <a:p>
                      <a:endParaRPr lang="en-US" dirty="0">
                        <a:solidFill>
                          <a:schemeClr val="bg1"/>
                        </a:solidFill>
                      </a:endParaRPr>
                    </a:p>
                  </a:txBody>
                  <a:tcPr marL="109728" marR="109728"/>
                </a:tc>
                <a:tc>
                  <a:txBody>
                    <a:bodyPr/>
                    <a:lstStyle/>
                    <a:p>
                      <a:pPr algn="ctr"/>
                      <a:r>
                        <a:rPr lang="en-US" dirty="0" smtClean="0">
                          <a:solidFill>
                            <a:schemeClr val="bg1"/>
                          </a:solidFill>
                        </a:rPr>
                        <a:t>20.8%</a:t>
                      </a:r>
                      <a:endParaRPr lang="en-US" dirty="0">
                        <a:solidFill>
                          <a:schemeClr val="bg1"/>
                        </a:solidFill>
                      </a:endParaRPr>
                    </a:p>
                  </a:txBody>
                  <a:tcPr marL="109728" marR="109728"/>
                </a:tc>
                <a:tc>
                  <a:txBody>
                    <a:bodyPr/>
                    <a:lstStyle/>
                    <a:p>
                      <a:pPr algn="ctr"/>
                      <a:r>
                        <a:rPr lang="en-US" dirty="0" smtClean="0">
                          <a:solidFill>
                            <a:schemeClr val="bg1"/>
                          </a:solidFill>
                        </a:rPr>
                        <a:t>51.6%</a:t>
                      </a:r>
                      <a:endParaRPr lang="en-US" dirty="0">
                        <a:solidFill>
                          <a:schemeClr val="bg1"/>
                        </a:solidFill>
                      </a:endParaRPr>
                    </a:p>
                  </a:txBody>
                  <a:tcPr marL="109728" marR="109728"/>
                </a:tc>
              </a:tr>
            </a:tbl>
          </a:graphicData>
        </a:graphic>
      </p:graphicFrame>
      <p:sp>
        <p:nvSpPr>
          <p:cNvPr id="4" name="Text Placeholder 3"/>
          <p:cNvSpPr>
            <a:spLocks noGrp="1"/>
          </p:cNvSpPr>
          <p:nvPr>
            <p:ph type="body" sz="quarter" idx="4294967295"/>
          </p:nvPr>
        </p:nvSpPr>
        <p:spPr>
          <a:xfrm>
            <a:off x="457200" y="5562600"/>
            <a:ext cx="8229600" cy="1066800"/>
          </a:xfrm>
          <a:prstGeom prst="rect">
            <a:avLst/>
          </a:prstGeom>
        </p:spPr>
        <p:txBody>
          <a:bodyPr/>
          <a:lstStyle/>
          <a:p>
            <a:pPr marL="0" indent="0">
              <a:buNone/>
            </a:pPr>
            <a:r>
              <a:rPr lang="en-US" sz="1600" dirty="0" smtClean="0"/>
              <a:t>Teenagers in the United States: Sexual Activity, Contraceptive Use, and Childbearing, National Survey of Family Growth 2006–2008 </a:t>
            </a:r>
            <a:r>
              <a:rPr lang="en-US" sz="1600" dirty="0" smtClean="0">
                <a:hlinkClick r:id="rId3"/>
              </a:rPr>
              <a:t>http://www.cdc.gov/nchs/data/series/sr_23/sr23_030.pdf</a:t>
            </a:r>
            <a:r>
              <a:rPr lang="en-US" sz="1600" dirty="0" smtClean="0"/>
              <a:t> </a:t>
            </a:r>
            <a:endParaRPr lang="en-US" sz="1600" dirty="0"/>
          </a:p>
        </p:txBody>
      </p:sp>
    </p:spTree>
    <p:extLst>
      <p:ext uri="{BB962C8B-B14F-4D97-AF65-F5344CB8AC3E}">
        <p14:creationId xmlns:p14="http://schemas.microsoft.com/office/powerpoint/2010/main" val="271644806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a:t>
            </a:r>
            <a:br>
              <a:rPr lang="en-US" dirty="0" smtClean="0"/>
            </a:br>
            <a:r>
              <a:rPr lang="en-US" dirty="0" smtClean="0"/>
              <a:t>US FAMILY PLANNING GUIDANCE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89748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t>
            </a:r>
            <a:r>
              <a:rPr lang="en-US" dirty="0" err="1" smtClean="0"/>
              <a:t>MEDICal</a:t>
            </a:r>
            <a:r>
              <a:rPr lang="en-US" dirty="0" smtClean="0"/>
              <a:t> eligibility criteria, 2010</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949807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itle 1"/>
          <p:cNvSpPr>
            <a:spLocks noGrp="1"/>
          </p:cNvSpPr>
          <p:nvPr>
            <p:ph type="title" idx="4294967295"/>
          </p:nvPr>
        </p:nvSpPr>
        <p:spPr bwMode="auto">
          <a:xfrm>
            <a:off x="500063" y="381000"/>
            <a:ext cx="8229600" cy="1143000"/>
          </a:xfrm>
          <a:prstGeom prst="rect">
            <a:avLst/>
          </a:prstGeom>
          <a:noFill/>
          <a:ln>
            <a:miter lim="800000"/>
            <a:headEnd/>
            <a:tailEnd/>
          </a:ln>
        </p:spPr>
        <p:txBody>
          <a:bodyPr/>
          <a:lstStyle/>
          <a:p>
            <a:pPr eaLnBrk="1" hangingPunct="1"/>
            <a:r>
              <a:rPr lang="en-US" sz="3200" b="1" dirty="0" smtClean="0">
                <a:ea typeface="ＭＳ Ｐゴシック"/>
                <a:cs typeface="ＭＳ Ｐゴシック"/>
              </a:rPr>
              <a:t>U.S. Medical Eligibility Criteria for Contraceptive Use, 2010</a:t>
            </a:r>
          </a:p>
        </p:txBody>
      </p:sp>
      <p:pic>
        <p:nvPicPr>
          <p:cNvPr id="512002" name="Picture 2" descr="MMWR"/>
          <p:cNvPicPr>
            <a:picLocks noGrp="1" noChangeAspect="1" noChangeArrowheads="1"/>
          </p:cNvPicPr>
          <p:nvPr>
            <p:ph idx="4294967295"/>
          </p:nvPr>
        </p:nvPicPr>
        <p:blipFill>
          <a:blip r:embed="rId3" cstate="print"/>
          <a:srcRect/>
          <a:stretch>
            <a:fillRect/>
          </a:stretch>
        </p:blipFill>
        <p:spPr bwMode="auto">
          <a:xfrm>
            <a:off x="1285875" y="1676400"/>
            <a:ext cx="6353175" cy="4525963"/>
          </a:xfrm>
          <a:prstGeom prst="rect">
            <a:avLst/>
          </a:prstGeom>
          <a:noFill/>
          <a:ln>
            <a:miter lim="800000"/>
            <a:headEnd/>
            <a:tailEnd/>
          </a:ln>
        </p:spPr>
      </p:pic>
    </p:spTree>
    <p:extLst>
      <p:ext uri="{BB962C8B-B14F-4D97-AF65-F5344CB8AC3E}">
        <p14:creationId xmlns:p14="http://schemas.microsoft.com/office/powerpoint/2010/main" val="3559716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200" dirty="0" smtClean="0"/>
              <a:t>MEC Categories</a:t>
            </a:r>
            <a:endParaRPr lang="en-US" sz="3200" dirty="0"/>
          </a:p>
        </p:txBody>
      </p:sp>
      <p:sp>
        <p:nvSpPr>
          <p:cNvPr id="3" name="Content Placeholder 2"/>
          <p:cNvSpPr>
            <a:spLocks noGrp="1"/>
          </p:cNvSpPr>
          <p:nvPr>
            <p:ph idx="1"/>
          </p:nvPr>
        </p:nvSpPr>
        <p:spPr>
          <a:xfrm>
            <a:off x="457200" y="1277143"/>
            <a:ext cx="8229600" cy="4666457"/>
          </a:xfrm>
        </p:spPr>
        <p:txBody>
          <a:bodyPr/>
          <a:lstStyle/>
          <a:p>
            <a:pPr>
              <a:buFontTx/>
              <a:buNone/>
            </a:pPr>
            <a:r>
              <a:rPr lang="en-GB" dirty="0">
                <a:solidFill>
                  <a:srgbClr val="FFFF00"/>
                </a:solidFill>
              </a:rPr>
              <a:t>1</a:t>
            </a:r>
            <a:r>
              <a:rPr lang="en-GB" dirty="0" smtClean="0">
                <a:solidFill>
                  <a:srgbClr val="FFFF00"/>
                </a:solidFill>
              </a:rPr>
              <a:t>.</a:t>
            </a:r>
            <a:r>
              <a:rPr lang="en-US" dirty="0" smtClean="0"/>
              <a:t> </a:t>
            </a:r>
            <a:r>
              <a:rPr lang="en-GB" dirty="0"/>
              <a:t>A condition for which there is no restriction for the use of the contraceptive method.</a:t>
            </a:r>
          </a:p>
          <a:p>
            <a:pPr>
              <a:buFontTx/>
              <a:buNone/>
            </a:pPr>
            <a:endParaRPr lang="en-US" dirty="0"/>
          </a:p>
          <a:p>
            <a:pPr>
              <a:buFontTx/>
              <a:buNone/>
            </a:pPr>
            <a:r>
              <a:rPr lang="en-GB" dirty="0">
                <a:solidFill>
                  <a:srgbClr val="FFFF00"/>
                </a:solidFill>
              </a:rPr>
              <a:t>2.</a:t>
            </a:r>
            <a:r>
              <a:rPr lang="en-US" dirty="0">
                <a:solidFill>
                  <a:srgbClr val="FFFF00"/>
                </a:solidFill>
              </a:rPr>
              <a:t> </a:t>
            </a:r>
            <a:r>
              <a:rPr lang="en-GB" dirty="0"/>
              <a:t>A condition where the advantages of using the method generally outweigh the theoretical or proven risks.</a:t>
            </a:r>
          </a:p>
          <a:p>
            <a:pPr>
              <a:buFontTx/>
              <a:buNone/>
            </a:pPr>
            <a:endParaRPr lang="en-US" dirty="0"/>
          </a:p>
          <a:p>
            <a:pPr>
              <a:buFontTx/>
              <a:buNone/>
            </a:pPr>
            <a:r>
              <a:rPr lang="en-GB" dirty="0">
                <a:solidFill>
                  <a:srgbClr val="FFFF00"/>
                </a:solidFill>
              </a:rPr>
              <a:t>3.</a:t>
            </a:r>
            <a:r>
              <a:rPr lang="en-US" dirty="0">
                <a:solidFill>
                  <a:srgbClr val="FFFF00"/>
                </a:solidFill>
              </a:rPr>
              <a:t> </a:t>
            </a:r>
            <a:r>
              <a:rPr lang="en-GB" dirty="0"/>
              <a:t>A condition where the theoretical or proven risks usually outweigh the advantages of using the method.</a:t>
            </a:r>
          </a:p>
          <a:p>
            <a:pPr>
              <a:buFontTx/>
              <a:buNone/>
            </a:pPr>
            <a:endParaRPr lang="en-US" dirty="0"/>
          </a:p>
          <a:p>
            <a:pPr>
              <a:buFontTx/>
              <a:buNone/>
            </a:pPr>
            <a:r>
              <a:rPr lang="en-GB" dirty="0">
                <a:solidFill>
                  <a:srgbClr val="FFFF00"/>
                </a:solidFill>
              </a:rPr>
              <a:t>4.</a:t>
            </a:r>
            <a:r>
              <a:rPr lang="en-US" dirty="0">
                <a:solidFill>
                  <a:srgbClr val="FFFF00"/>
                </a:solidFill>
              </a:rPr>
              <a:t> </a:t>
            </a:r>
            <a:r>
              <a:rPr lang="en-GB" dirty="0"/>
              <a:t>A condition which represents an unacceptable health risk if the contraceptive method is used.</a:t>
            </a:r>
            <a:endParaRPr lang="en-US" dirty="0"/>
          </a:p>
          <a:p>
            <a:endParaRPr lang="en-US" b="0" dirty="0"/>
          </a:p>
        </p:txBody>
      </p:sp>
    </p:spTree>
    <p:extLst>
      <p:ext uri="{BB962C8B-B14F-4D97-AF65-F5344CB8AC3E}">
        <p14:creationId xmlns:p14="http://schemas.microsoft.com/office/powerpoint/2010/main" val="182201171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itle 1"/>
          <p:cNvSpPr>
            <a:spLocks noGrp="1"/>
          </p:cNvSpPr>
          <p:nvPr>
            <p:ph type="title" idx="4294967295"/>
          </p:nvPr>
        </p:nvSpPr>
        <p:spPr bwMode="auto">
          <a:xfrm>
            <a:off x="500063" y="381000"/>
            <a:ext cx="8229600" cy="1143000"/>
          </a:xfrm>
          <a:prstGeom prst="rect">
            <a:avLst/>
          </a:prstGeom>
          <a:noFill/>
          <a:ln>
            <a:miter lim="800000"/>
            <a:headEnd/>
            <a:tailEnd/>
          </a:ln>
        </p:spPr>
        <p:txBody>
          <a:bodyPr/>
          <a:lstStyle/>
          <a:p>
            <a:r>
              <a:rPr lang="en-US" sz="3200" b="1" dirty="0"/>
              <a:t>How </a:t>
            </a:r>
            <a:r>
              <a:rPr lang="en-US" sz="4000" b="1" dirty="0"/>
              <a:t>you</a:t>
            </a:r>
            <a:r>
              <a:rPr lang="en-US" sz="3200" b="1" dirty="0"/>
              <a:t> can use the US MEC</a:t>
            </a:r>
            <a:r>
              <a:rPr lang="en-US" sz="4000" b="1" dirty="0"/>
              <a:t/>
            </a:r>
            <a:br>
              <a:rPr lang="en-US" sz="4000" b="1" dirty="0"/>
            </a:br>
            <a:endParaRPr lang="en-US" sz="4000" b="1" dirty="0" smtClean="0">
              <a:ea typeface="ＭＳ Ｐゴシック"/>
              <a:cs typeface="ＭＳ Ｐゴシック"/>
            </a:endParaRPr>
          </a:p>
        </p:txBody>
      </p:sp>
      <p:pic>
        <p:nvPicPr>
          <p:cNvPr id="512002" name="Picture 2"/>
          <p:cNvPicPr>
            <a:picLocks noGrp="1" noChangeAspect="1" noChangeArrowheads="1"/>
          </p:cNvPicPr>
          <p:nvPr>
            <p:ph idx="4294967295"/>
          </p:nvPr>
        </p:nvPicPr>
        <p:blipFill>
          <a:blip r:embed="rId3" cstate="print"/>
          <a:srcRect/>
          <a:stretch>
            <a:fillRect/>
          </a:stretch>
        </p:blipFill>
        <p:spPr bwMode="auto">
          <a:xfrm>
            <a:off x="2286000" y="1420899"/>
            <a:ext cx="4181021" cy="2978534"/>
          </a:xfrm>
          <a:prstGeom prst="rect">
            <a:avLst/>
          </a:prstGeom>
          <a:noFill/>
          <a:ln>
            <a:miter lim="800000"/>
            <a:headEnd/>
            <a:tailEnd/>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04148">
            <a:off x="6288043" y="1304994"/>
            <a:ext cx="2184157" cy="220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5611"/>
          <a:stretch/>
        </p:blipFill>
        <p:spPr bwMode="auto">
          <a:xfrm>
            <a:off x="1371600" y="4008001"/>
            <a:ext cx="6681787" cy="269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15726">
            <a:off x="378870" y="1582758"/>
            <a:ext cx="1692049" cy="253807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60893">
            <a:off x="867741" y="2444108"/>
            <a:ext cx="1741780" cy="2612670"/>
          </a:xfrm>
          <a:prstGeom prst="rect">
            <a:avLst/>
          </a:prstGeom>
        </p:spPr>
      </p:pic>
      <p:pic>
        <p:nvPicPr>
          <p:cNvPr id="12" name="Picture 4"/>
          <p:cNvPicPr>
            <a:picLocks noChangeAspect="1" noChangeArrowheads="1"/>
          </p:cNvPicPr>
          <p:nvPr/>
        </p:nvPicPr>
        <p:blipFill>
          <a:blip r:embed="rId8" cstate="print"/>
          <a:srcRect/>
          <a:stretch>
            <a:fillRect/>
          </a:stretch>
        </p:blipFill>
        <p:spPr bwMode="auto">
          <a:xfrm rot="748915">
            <a:off x="5884381" y="2889630"/>
            <a:ext cx="2991480" cy="2334702"/>
          </a:xfrm>
          <a:prstGeom prst="rect">
            <a:avLst/>
          </a:prstGeom>
          <a:noFill/>
          <a:ln w="9525">
            <a:noFill/>
            <a:miter lim="800000"/>
            <a:headEnd/>
            <a:tailEnd/>
          </a:ln>
        </p:spPr>
      </p:pic>
    </p:spTree>
    <p:extLst>
      <p:ext uri="{BB962C8B-B14F-4D97-AF65-F5344CB8AC3E}">
        <p14:creationId xmlns:p14="http://schemas.microsoft.com/office/powerpoint/2010/main" val="2395667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Summary of MEC by age</a:t>
            </a:r>
          </a:p>
        </p:txBody>
      </p:sp>
      <p:graphicFrame>
        <p:nvGraphicFramePr>
          <p:cNvPr id="374966" name="Group 182"/>
          <p:cNvGraphicFramePr>
            <a:graphicFrameLocks noGrp="1"/>
          </p:cNvGraphicFramePr>
          <p:nvPr>
            <p:extLst>
              <p:ext uri="{D42A27DB-BD31-4B8C-83A1-F6EECF244321}">
                <p14:modId xmlns:p14="http://schemas.microsoft.com/office/powerpoint/2010/main" val="75065353"/>
              </p:ext>
            </p:extLst>
          </p:nvPr>
        </p:nvGraphicFramePr>
        <p:xfrm>
          <a:off x="528638" y="1524000"/>
          <a:ext cx="8081962" cy="2926080"/>
        </p:xfrm>
        <a:graphic>
          <a:graphicData uri="http://schemas.openxmlformats.org/drawingml/2006/table">
            <a:tbl>
              <a:tblPr/>
              <a:tblGrid>
                <a:gridCol w="1235050"/>
                <a:gridCol w="1080120"/>
                <a:gridCol w="889992"/>
                <a:gridCol w="1365250"/>
                <a:gridCol w="1149350"/>
                <a:gridCol w="1371600"/>
                <a:gridCol w="990600"/>
              </a:tblGrid>
              <a:tr h="98901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COC, Patch, 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POP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Implant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Barrier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bg2"/>
                          </a:solidFill>
                          <a:effectLst/>
                          <a:latin typeface="Arial" pitchFamily="-123" charset="0"/>
                          <a:ea typeface="ＭＳ Ｐゴシック" pitchFamily="-123" charset="-128"/>
                          <a:cs typeface="ＭＳ Ｐゴシック" pitchFamily="-123" charset="-128"/>
                        </a:rPr>
                        <a:t>Injection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CF36"/>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a:ln>
                            <a:noFill/>
                          </a:ln>
                          <a:solidFill>
                            <a:schemeClr val="bg2"/>
                          </a:solidFill>
                          <a:effectLst/>
                          <a:latin typeface="Arial" pitchFamily="-123" charset="0"/>
                          <a:ea typeface="ＭＳ Ｐゴシック" pitchFamily="-123" charset="-128"/>
                          <a:cs typeface="ＭＳ Ｐゴシック" pitchFamily="-123" charset="-128"/>
                        </a:rPr>
                        <a:t>IUD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CF36"/>
                    </a:solidFill>
                  </a:tcPr>
                </a:tc>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&lt;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Arial" pitchFamily="-123" charset="0"/>
                          <a:ea typeface="ＭＳ Ｐゴシック" pitchFamily="-123" charset="-128"/>
                          <a:cs typeface="ＭＳ Ｐゴシック" pitchFamily="-123" charset="-128"/>
                        </a:rPr>
                        <a:t>All ages</a:t>
                      </a:r>
                      <a:endPar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Arial" pitchFamily="-123" charset="0"/>
                          <a:ea typeface="ＭＳ Ｐゴシック" pitchFamily="-123" charset="-128"/>
                          <a:cs typeface="ＭＳ Ｐゴシック" pitchFamily="-123" charset="-128"/>
                        </a:rPr>
                        <a:t>All ages</a:t>
                      </a:r>
                      <a:endPar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Arial" pitchFamily="-123" charset="0"/>
                          <a:ea typeface="ＭＳ Ｐゴシック" pitchFamily="-123" charset="-128"/>
                          <a:cs typeface="ＭＳ Ｐゴシック" pitchFamily="-123" charset="-128"/>
                        </a:rPr>
                        <a:t>All ages</a:t>
                      </a:r>
                      <a:endPar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bg2"/>
                          </a:solidFill>
                          <a:effectLst/>
                          <a:latin typeface="Arial" pitchFamily="-123" charset="0"/>
                          <a:ea typeface="ＭＳ Ｐゴシック" pitchFamily="-123" charset="-128"/>
                          <a:cs typeface="ＭＳ Ｐゴシック" pitchFamily="-123" charset="-128"/>
                        </a:rPr>
                        <a:t>&lt;18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CF36"/>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bg2"/>
                          </a:solidFill>
                          <a:effectLst/>
                          <a:latin typeface="Arial" pitchFamily="-123" charset="0"/>
                          <a:ea typeface="ＭＳ Ｐゴシック" pitchFamily="-123" charset="-128"/>
                          <a:cs typeface="ＭＳ Ｐゴシック" pitchFamily="-123" charset="-128"/>
                        </a:rPr>
                        <a:t>&lt;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CF36"/>
                    </a:solidFill>
                  </a:tcPr>
                </a:tc>
              </a:tr>
              <a:tr h="9144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a:ln>
                            <a:noFill/>
                          </a:ln>
                          <a:solidFill>
                            <a:schemeClr val="tx2"/>
                          </a:solidFill>
                          <a:effectLst/>
                          <a:latin typeface="Arial" pitchFamily="-123" charset="0"/>
                          <a:ea typeface="ＭＳ Ｐゴシック" pitchFamily="-123" charset="-128"/>
                          <a:cs typeface="ＭＳ Ｐゴシック" pitchFamily="-123"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bg2"/>
                          </a:solidFill>
                          <a:effectLst/>
                          <a:latin typeface="Arial" pitchFamily="-123" charset="0"/>
                          <a:ea typeface="ＭＳ Ｐゴシック" pitchFamily="-123" charset="-128"/>
                          <a:cs typeface="ＭＳ Ｐゴシック" pitchFamily="-123"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7CF36"/>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bg2"/>
                          </a:solidFill>
                          <a:effectLst/>
                          <a:latin typeface="Arial" pitchFamily="-123" charset="0"/>
                          <a:ea typeface="ＭＳ Ｐゴシック" pitchFamily="-123" charset="-128"/>
                          <a:cs typeface="ＭＳ Ｐゴシック" pitchFamily="-123"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7CF36"/>
                    </a:solidFill>
                  </a:tcPr>
                </a:tc>
              </a:tr>
            </a:tbl>
          </a:graphicData>
        </a:graphic>
      </p:graphicFrame>
      <p:graphicFrame>
        <p:nvGraphicFramePr>
          <p:cNvPr id="374943" name="Group 159"/>
          <p:cNvGraphicFramePr>
            <a:graphicFrameLocks noGrp="1"/>
          </p:cNvGraphicFramePr>
          <p:nvPr>
            <p:extLst>
              <p:ext uri="{D42A27DB-BD31-4B8C-83A1-F6EECF244321}">
                <p14:modId xmlns:p14="http://schemas.microsoft.com/office/powerpoint/2010/main" val="2844449074"/>
              </p:ext>
            </p:extLst>
          </p:nvPr>
        </p:nvGraphicFramePr>
        <p:xfrm>
          <a:off x="1143000" y="4876800"/>
          <a:ext cx="6858000" cy="1386840"/>
        </p:xfrm>
        <a:graphic>
          <a:graphicData uri="http://schemas.openxmlformats.org/drawingml/2006/table">
            <a:tbl>
              <a:tblPr/>
              <a:tblGrid>
                <a:gridCol w="1219200"/>
                <a:gridCol w="5638800"/>
              </a:tblGrid>
              <a:tr h="3810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No restriction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7E21"/>
                    </a:solidFill>
                  </a:tcPr>
                </a:tc>
              </a:tr>
              <a:tr h="2476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CF36"/>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Generally can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CF36"/>
                    </a:solidFill>
                  </a:tcPr>
                </a:tc>
              </a:tr>
              <a:tr h="24765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6DED"/>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Generally do not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6DED"/>
                    </a:solidFill>
                  </a:tcPr>
                </a:tc>
              </a:tr>
              <a:tr h="1809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2"/>
                          </a:solidFill>
                          <a:effectLst/>
                          <a:latin typeface="Arial" pitchFamily="-123" charset="0"/>
                          <a:ea typeface="ＭＳ Ｐゴシック" pitchFamily="-123" charset="-128"/>
                          <a:cs typeface="ＭＳ Ｐゴシック" pitchFamily="-123" charset="-128"/>
                        </a:rPr>
                        <a:t>Do not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val="400045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35" y="914400"/>
            <a:ext cx="7851775" cy="838200"/>
          </a:xfrm>
        </p:spPr>
        <p:txBody>
          <a:bodyPr/>
          <a:lstStyle/>
          <a:p>
            <a:r>
              <a:rPr lang="en-US" sz="3200" b="1" dirty="0"/>
              <a:t>Adolescent pregnancy in U.S.</a:t>
            </a:r>
          </a:p>
        </p:txBody>
      </p:sp>
      <p:pic>
        <p:nvPicPr>
          <p:cNvPr id="13314" name="Picture 2" descr="C:\Users\gdq2\AppData\Local\Microsoft\Windows\Temporary Internet Files\Content.IE5\OQ3ILRHM\MC900053967[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32" t="9391" r="30596" b="10885"/>
          <a:stretch/>
        </p:blipFill>
        <p:spPr bwMode="auto">
          <a:xfrm>
            <a:off x="1752600" y="2667000"/>
            <a:ext cx="575733" cy="109502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Grp="1" noChangeAspect="1" noChangeArrowheads="1"/>
          </p:cNvPicPr>
          <p:nvPr>
            <p:ph idx="1"/>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2210" y="2671411"/>
            <a:ext cx="573074" cy="109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8119" y="2666998"/>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1363" y="2666995"/>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9123" y="2666997"/>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8275" y="2666994"/>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4450" y="2669205"/>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4507" y="2666999"/>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420" y="2671411"/>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289" y="2667000"/>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362200" y="4286071"/>
            <a:ext cx="4644285" cy="1200329"/>
          </a:xfrm>
          <a:prstGeom prst="rect">
            <a:avLst/>
          </a:prstGeom>
          <a:noFill/>
        </p:spPr>
        <p:txBody>
          <a:bodyPr wrap="none" rtlCol="0">
            <a:spAutoFit/>
          </a:bodyPr>
          <a:lstStyle/>
          <a:p>
            <a:pPr algn="ctr"/>
            <a:r>
              <a:rPr lang="en-US" sz="2400" b="1" dirty="0"/>
              <a:t>3</a:t>
            </a:r>
            <a:r>
              <a:rPr lang="en-US" sz="2400" b="1" dirty="0">
                <a:solidFill>
                  <a:schemeClr val="bg2"/>
                </a:solidFill>
              </a:rPr>
              <a:t> in </a:t>
            </a:r>
            <a:r>
              <a:rPr lang="en-US" sz="2400" b="1" dirty="0"/>
              <a:t>10</a:t>
            </a:r>
            <a:r>
              <a:rPr lang="en-US" sz="2400" b="1" dirty="0">
                <a:solidFill>
                  <a:schemeClr val="bg2"/>
                </a:solidFill>
              </a:rPr>
              <a:t> </a:t>
            </a:r>
            <a:r>
              <a:rPr lang="en-US" sz="2400" b="1" dirty="0" smtClean="0">
                <a:solidFill>
                  <a:schemeClr val="bg2"/>
                </a:solidFill>
              </a:rPr>
              <a:t>adolescent girls </a:t>
            </a:r>
          </a:p>
          <a:p>
            <a:pPr algn="ctr"/>
            <a:r>
              <a:rPr lang="en-US" sz="2400" b="1" dirty="0" smtClean="0">
                <a:solidFill>
                  <a:schemeClr val="bg2"/>
                </a:solidFill>
              </a:rPr>
              <a:t>will </a:t>
            </a:r>
            <a:r>
              <a:rPr lang="en-US" sz="2400" b="1" dirty="0">
                <a:solidFill>
                  <a:schemeClr val="bg2"/>
                </a:solidFill>
              </a:rPr>
              <a:t>become pregnant by age 20</a:t>
            </a:r>
          </a:p>
          <a:p>
            <a:endParaRPr lang="en-US" sz="2400" dirty="0"/>
          </a:p>
        </p:txBody>
      </p:sp>
      <p:sp>
        <p:nvSpPr>
          <p:cNvPr id="16" name="Rectangle 15"/>
          <p:cNvSpPr/>
          <p:nvPr/>
        </p:nvSpPr>
        <p:spPr>
          <a:xfrm>
            <a:off x="566057" y="6197025"/>
            <a:ext cx="8610600" cy="584775"/>
          </a:xfrm>
          <a:prstGeom prst="rect">
            <a:avLst/>
          </a:prstGeom>
        </p:spPr>
        <p:txBody>
          <a:bodyPr wrap="square">
            <a:spAutoFit/>
          </a:bodyPr>
          <a:lstStyle/>
          <a:p>
            <a:r>
              <a:rPr lang="en-US" sz="1600" dirty="0" smtClean="0">
                <a:latin typeface="Myriad Pro" pitchFamily="34" charset="0"/>
              </a:rPr>
              <a:t>The National  Campaign to Prevent Teen and </a:t>
            </a:r>
            <a:r>
              <a:rPr lang="en-US" sz="1600" dirty="0">
                <a:latin typeface="Myriad Pro" pitchFamily="34" charset="0"/>
              </a:rPr>
              <a:t>Unplanned Pregnancy, </a:t>
            </a:r>
            <a:r>
              <a:rPr lang="en-US" sz="1600" dirty="0" smtClean="0">
                <a:latin typeface="Myriad Pro" pitchFamily="34" charset="0"/>
              </a:rPr>
              <a:t>February 2011. http</a:t>
            </a:r>
            <a:r>
              <a:rPr lang="en-US" sz="1600" dirty="0">
                <a:latin typeface="Myriad Pro" pitchFamily="34" charset="0"/>
              </a:rPr>
              <a:t>://www.thenationalcampaign.org/resources/pdf/FastFacts_3in10.pdf</a:t>
            </a:r>
          </a:p>
        </p:txBody>
      </p:sp>
    </p:spTree>
    <p:extLst>
      <p:ext uri="{BB962C8B-B14F-4D97-AF65-F5344CB8AC3E}">
        <p14:creationId xmlns:p14="http://schemas.microsoft.com/office/powerpoint/2010/main" val="295300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5"/>
          <p:cNvSpPr>
            <a:spLocks noGrp="1" noChangeArrowheads="1"/>
          </p:cNvSpPr>
          <p:nvPr>
            <p:ph type="title"/>
          </p:nvPr>
        </p:nvSpPr>
        <p:spPr bwMode="auto">
          <a:xfrm>
            <a:off x="381000" y="381000"/>
            <a:ext cx="8305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Contraception: Myths and Misconceptions</a:t>
            </a:r>
          </a:p>
        </p:txBody>
      </p:sp>
      <p:sp>
        <p:nvSpPr>
          <p:cNvPr id="541698" name="Rectangle 6"/>
          <p:cNvSpPr>
            <a:spLocks noGrp="1" noChangeArrowheads="1"/>
          </p:cNvSpPr>
          <p:nvPr>
            <p:ph type="body" idx="1"/>
          </p:nvPr>
        </p:nvSpPr>
        <p:spPr bwMode="auto">
          <a:xfrm>
            <a:off x="755650" y="1371600"/>
            <a:ext cx="77724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chemeClr val="tx1"/>
              </a:buClr>
              <a:buSzPct val="70000"/>
              <a:buFont typeface="Wingdings" pitchFamily="2" charset="2"/>
              <a:buChar char="q"/>
            </a:pPr>
            <a:r>
              <a:rPr lang="en-US" sz="2800" dirty="0" smtClean="0">
                <a:solidFill>
                  <a:schemeClr val="bg2"/>
                </a:solidFill>
                <a:ea typeface="ＭＳ Ｐゴシック"/>
                <a:cs typeface="ＭＳ Ｐゴシック"/>
              </a:rPr>
              <a:t>Myth: IUDs cause pelvic inflammatory disease and infertility</a:t>
            </a:r>
          </a:p>
          <a:p>
            <a:pPr lvl="1">
              <a:lnSpc>
                <a:spcPct val="90000"/>
              </a:lnSpc>
            </a:pPr>
            <a:r>
              <a:rPr lang="en-US" sz="2400" dirty="0" smtClean="0">
                <a:ea typeface="ＭＳ Ｐゴシック"/>
              </a:rPr>
              <a:t>Fact: Chlamydia and gonorrhea cause PID and can lead to infertility</a:t>
            </a:r>
          </a:p>
          <a:p>
            <a:pPr>
              <a:lnSpc>
                <a:spcPct val="90000"/>
              </a:lnSpc>
              <a:buClr>
                <a:schemeClr val="tx1"/>
              </a:buClr>
              <a:buSzPct val="70000"/>
              <a:buFont typeface="Wingdings" pitchFamily="2" charset="2"/>
              <a:buChar char="q"/>
            </a:pPr>
            <a:r>
              <a:rPr lang="en-US" sz="2800" dirty="0">
                <a:solidFill>
                  <a:schemeClr val="bg2"/>
                </a:solidFill>
                <a:ea typeface="ＭＳ Ｐゴシック"/>
                <a:cs typeface="ＭＳ Ｐゴシック"/>
              </a:rPr>
              <a:t>Myth: DMPA causes fractures</a:t>
            </a:r>
          </a:p>
          <a:p>
            <a:pPr lvl="1">
              <a:lnSpc>
                <a:spcPct val="90000"/>
              </a:lnSpc>
            </a:pPr>
            <a:r>
              <a:rPr lang="en-US" sz="2400" dirty="0">
                <a:ea typeface="ＭＳ Ｐゴシック"/>
              </a:rPr>
              <a:t>Fact: Small amount of bone mineral density lost during use, regained after </a:t>
            </a:r>
            <a:r>
              <a:rPr lang="en-US" sz="2400" dirty="0" smtClean="0">
                <a:ea typeface="ＭＳ Ｐゴシック"/>
              </a:rPr>
              <a:t>discontinuation</a:t>
            </a:r>
          </a:p>
          <a:p>
            <a:pPr eaLnBrk="1" hangingPunct="1">
              <a:lnSpc>
                <a:spcPct val="90000"/>
              </a:lnSpc>
              <a:buClr>
                <a:schemeClr val="tx1"/>
              </a:buClr>
              <a:buSzPct val="70000"/>
              <a:buFont typeface="Wingdings" pitchFamily="2" charset="2"/>
              <a:buChar char="q"/>
            </a:pPr>
            <a:r>
              <a:rPr lang="en-US" sz="2800" dirty="0" smtClean="0">
                <a:solidFill>
                  <a:schemeClr val="bg2"/>
                </a:solidFill>
                <a:ea typeface="ＭＳ Ｐゴシック"/>
                <a:cs typeface="ＭＳ Ｐゴシック"/>
              </a:rPr>
              <a:t>Myth: Contraceptive pills cause cancer</a:t>
            </a:r>
          </a:p>
          <a:p>
            <a:pPr lvl="1" eaLnBrk="1" hangingPunct="1">
              <a:lnSpc>
                <a:spcPct val="90000"/>
              </a:lnSpc>
            </a:pPr>
            <a:r>
              <a:rPr lang="en-US" sz="2400" dirty="0" smtClean="0">
                <a:ea typeface="ＭＳ Ｐゴシック"/>
              </a:rPr>
              <a:t>Fact: Protects against ovarian and endometrial cancer</a:t>
            </a:r>
          </a:p>
          <a:p>
            <a:pPr lvl="1" eaLnBrk="1" hangingPunct="1">
              <a:lnSpc>
                <a:spcPct val="90000"/>
              </a:lnSpc>
              <a:buNone/>
            </a:pPr>
            <a:endParaRPr lang="en-US" sz="2400" dirty="0" smtClean="0">
              <a:ea typeface="ＭＳ Ｐゴシック"/>
            </a:endParaRPr>
          </a:p>
        </p:txBody>
      </p:sp>
    </p:spTree>
    <p:extLst>
      <p:ext uri="{BB962C8B-B14F-4D97-AF65-F5344CB8AC3E}">
        <p14:creationId xmlns:p14="http://schemas.microsoft.com/office/powerpoint/2010/main" val="2623787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200" dirty="0" smtClean="0"/>
              <a:t>Barriers to LARC provision</a:t>
            </a:r>
            <a:endParaRPr lang="en-US" sz="3200" dirty="0"/>
          </a:p>
        </p:txBody>
      </p:sp>
      <p:sp>
        <p:nvSpPr>
          <p:cNvPr id="3" name="Content Placeholder 2"/>
          <p:cNvSpPr>
            <a:spLocks noGrp="1"/>
          </p:cNvSpPr>
          <p:nvPr>
            <p:ph idx="1"/>
          </p:nvPr>
        </p:nvSpPr>
        <p:spPr/>
        <p:txBody>
          <a:bodyPr/>
          <a:lstStyle/>
          <a:p>
            <a:r>
              <a:rPr lang="en-US" dirty="0" smtClean="0"/>
              <a:t>Patient preference</a:t>
            </a:r>
          </a:p>
          <a:p>
            <a:r>
              <a:rPr lang="en-US" dirty="0" smtClean="0"/>
              <a:t>Concern about safety</a:t>
            </a:r>
          </a:p>
          <a:p>
            <a:pPr lvl="1"/>
            <a:r>
              <a:rPr lang="en-US" sz="2400" dirty="0" smtClean="0"/>
              <a:t>	 Risk of PID</a:t>
            </a:r>
          </a:p>
          <a:p>
            <a:pPr lvl="1"/>
            <a:r>
              <a:rPr lang="en-US" sz="2400" dirty="0" smtClean="0"/>
              <a:t>	Nulliparous, adolescent, not monogamous</a:t>
            </a:r>
          </a:p>
          <a:p>
            <a:r>
              <a:rPr lang="en-US" dirty="0" smtClean="0"/>
              <a:t>Not trained in IUD insertion</a:t>
            </a:r>
          </a:p>
          <a:p>
            <a:r>
              <a:rPr lang="en-US" dirty="0" smtClean="0"/>
              <a:t>IUDs not available</a:t>
            </a:r>
          </a:p>
        </p:txBody>
      </p:sp>
      <p:sp>
        <p:nvSpPr>
          <p:cNvPr id="4" name="Text Placeholder 3"/>
          <p:cNvSpPr>
            <a:spLocks noGrp="1"/>
          </p:cNvSpPr>
          <p:nvPr>
            <p:ph type="body" sz="quarter" idx="10"/>
          </p:nvPr>
        </p:nvSpPr>
        <p:spPr>
          <a:xfrm>
            <a:off x="533400" y="5791200"/>
            <a:ext cx="8229600" cy="609600"/>
          </a:xfrm>
        </p:spPr>
        <p:txBody>
          <a:bodyPr/>
          <a:lstStyle/>
          <a:p>
            <a:r>
              <a:rPr lang="en-US" sz="1600" dirty="0" smtClean="0">
                <a:solidFill>
                  <a:schemeClr val="tx1"/>
                </a:solidFill>
              </a:rPr>
              <a:t>Tyler, </a:t>
            </a:r>
            <a:r>
              <a:rPr lang="en-US" sz="1600" dirty="0" err="1" smtClean="0">
                <a:solidFill>
                  <a:schemeClr val="tx1"/>
                </a:solidFill>
              </a:rPr>
              <a:t>Obstet</a:t>
            </a:r>
            <a:r>
              <a:rPr lang="en-US" sz="1600" dirty="0" smtClean="0">
                <a:solidFill>
                  <a:schemeClr val="tx1"/>
                </a:solidFill>
              </a:rPr>
              <a:t> </a:t>
            </a:r>
            <a:r>
              <a:rPr lang="en-US" sz="1600" dirty="0" err="1" smtClean="0">
                <a:solidFill>
                  <a:schemeClr val="tx1"/>
                </a:solidFill>
              </a:rPr>
              <a:t>Gynecol</a:t>
            </a:r>
            <a:r>
              <a:rPr lang="en-US" sz="1600" dirty="0" smtClean="0">
                <a:solidFill>
                  <a:schemeClr val="tx1"/>
                </a:solidFill>
              </a:rPr>
              <a:t> 2012;119:762</a:t>
            </a:r>
          </a:p>
          <a:p>
            <a:r>
              <a:rPr lang="en-US" sz="1600" dirty="0" smtClean="0">
                <a:solidFill>
                  <a:schemeClr val="tx1"/>
                </a:solidFill>
              </a:rPr>
              <a:t>Madden, Contraception 2010;81:112..</a:t>
            </a:r>
            <a:endParaRPr lang="en-US" sz="1600" dirty="0">
              <a:solidFill>
                <a:schemeClr val="tx1"/>
              </a:solidFill>
            </a:endParaRPr>
          </a:p>
        </p:txBody>
      </p:sp>
    </p:spTree>
    <p:extLst>
      <p:ext uri="{BB962C8B-B14F-4D97-AF65-F5344CB8AC3E}">
        <p14:creationId xmlns:p14="http://schemas.microsoft.com/office/powerpoint/2010/main" val="30651824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3200" dirty="0"/>
              <a:t>T</a:t>
            </a:r>
            <a:r>
              <a:rPr lang="en-US" sz="3200" dirty="0" smtClean="0"/>
              <a:t>een use of LARCs</a:t>
            </a:r>
            <a:endParaRPr lang="en-US" sz="3200" dirty="0"/>
          </a:p>
        </p:txBody>
      </p:sp>
      <p:sp>
        <p:nvSpPr>
          <p:cNvPr id="3" name="Content Placeholder 2"/>
          <p:cNvSpPr>
            <a:spLocks noGrp="1"/>
          </p:cNvSpPr>
          <p:nvPr>
            <p:ph idx="1"/>
          </p:nvPr>
        </p:nvSpPr>
        <p:spPr>
          <a:xfrm>
            <a:off x="457200" y="1066800"/>
            <a:ext cx="8229600" cy="5029200"/>
          </a:xfrm>
        </p:spPr>
        <p:txBody>
          <a:bodyPr/>
          <a:lstStyle/>
          <a:p>
            <a:r>
              <a:rPr lang="en-US" dirty="0" smtClean="0"/>
              <a:t>Barriers</a:t>
            </a:r>
          </a:p>
          <a:p>
            <a:pPr lvl="1"/>
            <a:r>
              <a:rPr lang="en-US" sz="2400" dirty="0" smtClean="0"/>
              <a:t>Cost</a:t>
            </a:r>
          </a:p>
          <a:p>
            <a:pPr lvl="1"/>
            <a:r>
              <a:rPr lang="en-US" sz="2400" dirty="0" smtClean="0"/>
              <a:t>Knowledge and attitudes</a:t>
            </a:r>
          </a:p>
          <a:p>
            <a:pPr lvl="2"/>
            <a:r>
              <a:rPr lang="en-US" sz="2400" dirty="0" smtClean="0"/>
              <a:t>80% of adolescents never heard of IUD</a:t>
            </a:r>
          </a:p>
          <a:p>
            <a:r>
              <a:rPr lang="en-US" dirty="0" smtClean="0"/>
              <a:t>Opportunity</a:t>
            </a:r>
          </a:p>
          <a:p>
            <a:pPr lvl="1"/>
            <a:r>
              <a:rPr lang="en-US" sz="2400" dirty="0" smtClean="0"/>
              <a:t>CHOICE project, St. Louis</a:t>
            </a:r>
          </a:p>
          <a:p>
            <a:pPr lvl="1"/>
            <a:r>
              <a:rPr lang="en-US" sz="2400" dirty="0" smtClean="0"/>
              <a:t>Women educated about LARC</a:t>
            </a:r>
          </a:p>
          <a:p>
            <a:pPr lvl="1"/>
            <a:r>
              <a:rPr lang="en-US" sz="2400" dirty="0" smtClean="0"/>
              <a:t>All methods provided without cost</a:t>
            </a:r>
          </a:p>
          <a:p>
            <a:pPr lvl="1"/>
            <a:r>
              <a:rPr lang="en-US" sz="2400" dirty="0" smtClean="0"/>
              <a:t>62% of adolescents chose LARC </a:t>
            </a:r>
          </a:p>
          <a:p>
            <a:pPr lvl="1"/>
            <a:r>
              <a:rPr lang="en-US" sz="2400" dirty="0" smtClean="0"/>
              <a:t>69% of ages 14-17</a:t>
            </a:r>
          </a:p>
          <a:p>
            <a:pPr lvl="1"/>
            <a:r>
              <a:rPr lang="en-US" sz="2400" dirty="0" smtClean="0"/>
              <a:t>61% of ages 18-20</a:t>
            </a:r>
          </a:p>
        </p:txBody>
      </p:sp>
      <p:sp>
        <p:nvSpPr>
          <p:cNvPr id="4" name="Text Placeholder 3"/>
          <p:cNvSpPr>
            <a:spLocks noGrp="1"/>
          </p:cNvSpPr>
          <p:nvPr>
            <p:ph type="body" sz="quarter" idx="10"/>
          </p:nvPr>
        </p:nvSpPr>
        <p:spPr>
          <a:xfrm>
            <a:off x="457200" y="5943600"/>
            <a:ext cx="8229600" cy="609600"/>
          </a:xfrm>
        </p:spPr>
        <p:txBody>
          <a:bodyPr/>
          <a:lstStyle/>
          <a:p>
            <a:r>
              <a:rPr lang="en-US" sz="1600" dirty="0" smtClean="0">
                <a:solidFill>
                  <a:schemeClr val="tx1"/>
                </a:solidFill>
              </a:rPr>
              <a:t>Whitaker, Contraception 2008;78:211.</a:t>
            </a:r>
          </a:p>
          <a:p>
            <a:r>
              <a:rPr lang="en-US" sz="1600" dirty="0" err="1" smtClean="0">
                <a:solidFill>
                  <a:schemeClr val="tx1"/>
                </a:solidFill>
              </a:rPr>
              <a:t>Mestad</a:t>
            </a:r>
            <a:r>
              <a:rPr lang="en-US" sz="1600" dirty="0" smtClean="0">
                <a:solidFill>
                  <a:schemeClr val="tx1"/>
                </a:solidFill>
              </a:rPr>
              <a:t>, Contraception 2011;84:493.</a:t>
            </a:r>
            <a:endParaRPr lang="en-US" sz="1600" dirty="0">
              <a:solidFill>
                <a:schemeClr val="tx1"/>
              </a:solidFill>
            </a:endParaRPr>
          </a:p>
        </p:txBody>
      </p:sp>
    </p:spTree>
    <p:extLst>
      <p:ext uri="{BB962C8B-B14F-4D97-AF65-F5344CB8AC3E}">
        <p14:creationId xmlns:p14="http://schemas.microsoft.com/office/powerpoint/2010/main" val="40702018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200" dirty="0" smtClean="0"/>
              <a:t>Clinical Scenario 1</a:t>
            </a:r>
            <a:endParaRPr lang="en-US" sz="3200" dirty="0"/>
          </a:p>
        </p:txBody>
      </p:sp>
      <p:sp>
        <p:nvSpPr>
          <p:cNvPr id="3" name="Content Placeholder 2"/>
          <p:cNvSpPr>
            <a:spLocks noGrp="1"/>
          </p:cNvSpPr>
          <p:nvPr>
            <p:ph idx="1"/>
          </p:nvPr>
        </p:nvSpPr>
        <p:spPr/>
        <p:txBody>
          <a:bodyPr/>
          <a:lstStyle/>
          <a:p>
            <a:pPr>
              <a:buSzPct val="100000"/>
              <a:buFont typeface="Arial" pitchFamily="34" charset="0"/>
              <a:buChar char="•"/>
            </a:pPr>
            <a:r>
              <a:rPr lang="en-US" dirty="0" smtClean="0"/>
              <a:t>16 year old female, healthy, nulliparous, currently using condoms, but wants more reliable method.  Which of the following options are available to her?</a:t>
            </a:r>
          </a:p>
          <a:p>
            <a:pPr marL="0" indent="0">
              <a:buNone/>
            </a:pPr>
            <a:endParaRPr lang="en-US" dirty="0" smtClean="0"/>
          </a:p>
          <a:p>
            <a:pPr marL="400050" lvl="1" indent="0">
              <a:buNone/>
            </a:pPr>
            <a:r>
              <a:rPr lang="en-US" b="1" dirty="0" smtClean="0"/>
              <a:t>A.  IUD </a:t>
            </a:r>
            <a:r>
              <a:rPr lang="en-US" b="1" dirty="0"/>
              <a:t>(copper or levonorgestrel</a:t>
            </a:r>
            <a:r>
              <a:rPr lang="en-US" b="1" dirty="0" smtClean="0"/>
              <a:t>)</a:t>
            </a:r>
          </a:p>
          <a:p>
            <a:pPr marL="400050" lvl="1" indent="0">
              <a:buNone/>
            </a:pPr>
            <a:r>
              <a:rPr lang="en-US" b="1" dirty="0" smtClean="0"/>
              <a:t>B.  Implants</a:t>
            </a:r>
            <a:endParaRPr lang="en-US" b="1" dirty="0"/>
          </a:p>
          <a:p>
            <a:pPr marL="400050" lvl="1" indent="0">
              <a:buNone/>
            </a:pPr>
            <a:r>
              <a:rPr lang="en-US" b="1" dirty="0" smtClean="0"/>
              <a:t>C.  DMPA</a:t>
            </a:r>
            <a:endParaRPr lang="en-US" b="1" dirty="0"/>
          </a:p>
          <a:p>
            <a:pPr marL="400050" lvl="1" indent="0">
              <a:buNone/>
            </a:pPr>
            <a:r>
              <a:rPr lang="en-US" b="1" dirty="0" smtClean="0"/>
              <a:t>D.  Combined hormonal methods (pill, patch, ring) </a:t>
            </a:r>
            <a:endParaRPr lang="en-US" b="1" dirty="0"/>
          </a:p>
        </p:txBody>
      </p:sp>
      <p:sp>
        <p:nvSpPr>
          <p:cNvPr id="4" name="Text Placeholder 3"/>
          <p:cNvSpPr>
            <a:spLocks noGrp="1"/>
          </p:cNvSpPr>
          <p:nvPr>
            <p:ph type="body" sz="quarter" idx="10"/>
          </p:nvPr>
        </p:nvSpPr>
        <p:spPr/>
        <p:txBody>
          <a:bodyPr/>
          <a:lstStyle/>
          <a:p>
            <a:endParaRPr lang="en-US" dirty="0"/>
          </a:p>
        </p:txBody>
      </p:sp>
      <p:pic>
        <p:nvPicPr>
          <p:cNvPr id="17411" name="Picture 3" descr="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57600"/>
            <a:ext cx="1608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5544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3200" dirty="0" smtClean="0"/>
              <a:t>Safety of IUDs for Teens</a:t>
            </a:r>
            <a:endParaRPr lang="en-US" sz="3200" dirty="0"/>
          </a:p>
        </p:txBody>
      </p:sp>
      <p:sp>
        <p:nvSpPr>
          <p:cNvPr id="3" name="Content Placeholder 2"/>
          <p:cNvSpPr>
            <a:spLocks noGrp="1"/>
          </p:cNvSpPr>
          <p:nvPr>
            <p:ph idx="1"/>
          </p:nvPr>
        </p:nvSpPr>
        <p:spPr>
          <a:xfrm>
            <a:off x="457200" y="762000"/>
            <a:ext cx="8229600" cy="4191000"/>
          </a:xfrm>
        </p:spPr>
        <p:txBody>
          <a:bodyPr/>
          <a:lstStyle/>
          <a:p>
            <a:r>
              <a:rPr lang="en-US" dirty="0" smtClean="0"/>
              <a:t>IUDs </a:t>
            </a:r>
            <a:r>
              <a:rPr lang="en-US" dirty="0"/>
              <a:t>and age &lt;20: US MEC </a:t>
            </a:r>
            <a:r>
              <a:rPr lang="en-US" dirty="0" smtClean="0"/>
              <a:t>2</a:t>
            </a:r>
          </a:p>
          <a:p>
            <a:r>
              <a:rPr lang="en-US" dirty="0" smtClean="0"/>
              <a:t>IUDs and Expulsion</a:t>
            </a:r>
          </a:p>
          <a:p>
            <a:pPr lvl="1"/>
            <a:r>
              <a:rPr lang="en-US" dirty="0" smtClean="0"/>
              <a:t>Evidence shows slightly increased risk of expulsion in younger women</a:t>
            </a:r>
          </a:p>
          <a:p>
            <a:r>
              <a:rPr lang="en-US" dirty="0" smtClean="0"/>
              <a:t>IUDs and infertility</a:t>
            </a:r>
          </a:p>
          <a:p>
            <a:pPr lvl="1"/>
            <a:r>
              <a:rPr lang="en-US" sz="2400" dirty="0" smtClean="0"/>
              <a:t>No evidence that IUDs cause later infertility</a:t>
            </a:r>
          </a:p>
          <a:p>
            <a:pPr lvl="1"/>
            <a:r>
              <a:rPr lang="en-US" sz="2400" dirty="0" smtClean="0"/>
              <a:t>Infertility associated with gonorrhea and Chlamydia</a:t>
            </a:r>
            <a:endParaRPr lang="en-US" dirty="0" smtClean="0"/>
          </a:p>
          <a:p>
            <a:r>
              <a:rPr lang="en-US" dirty="0" smtClean="0"/>
              <a:t>IUDs and STIs</a:t>
            </a:r>
          </a:p>
          <a:p>
            <a:pPr lvl="1"/>
            <a:r>
              <a:rPr lang="en-US" sz="2400" dirty="0" smtClean="0"/>
              <a:t>No evidence that IUDs increase risk of STI acquisition</a:t>
            </a:r>
          </a:p>
          <a:p>
            <a:pPr lvl="1"/>
            <a:r>
              <a:rPr lang="en-US" sz="2400" dirty="0" smtClean="0"/>
              <a:t>Women with current </a:t>
            </a:r>
            <a:r>
              <a:rPr lang="en-US" sz="2400" dirty="0"/>
              <a:t>cervicitis, chlamydial infection, gonorrhea </a:t>
            </a:r>
            <a:r>
              <a:rPr lang="en-US" sz="2400" dirty="0" smtClean="0"/>
              <a:t>should not start an IUD </a:t>
            </a:r>
            <a:r>
              <a:rPr lang="en-US" sz="2400" dirty="0"/>
              <a:t>(US MEC 4)</a:t>
            </a:r>
          </a:p>
          <a:p>
            <a:pPr lvl="1"/>
            <a:r>
              <a:rPr lang="en-US" sz="2400" dirty="0" smtClean="0"/>
              <a:t>Women with a very </a:t>
            </a:r>
            <a:r>
              <a:rPr lang="en-US" sz="2400" dirty="0"/>
              <a:t>high individual likelihood of exposure to chlamydial infection or </a:t>
            </a:r>
            <a:r>
              <a:rPr lang="en-US" sz="2400" dirty="0" smtClean="0"/>
              <a:t>gonorrhea generally should not start an IUD </a:t>
            </a:r>
            <a:r>
              <a:rPr lang="en-US" sz="2400" dirty="0"/>
              <a:t>(US MEC 3)</a:t>
            </a:r>
          </a:p>
          <a:p>
            <a:endParaRPr lang="en-US" dirty="0"/>
          </a:p>
        </p:txBody>
      </p:sp>
    </p:spTree>
    <p:extLst>
      <p:ext uri="{BB962C8B-B14F-4D97-AF65-F5344CB8AC3E}">
        <p14:creationId xmlns:p14="http://schemas.microsoft.com/office/powerpoint/2010/main" val="319126988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lstStyle/>
          <a:p>
            <a:r>
              <a:rPr lang="en-US" sz="3200" dirty="0" smtClean="0"/>
              <a:t>Safety of DMPA for Teens</a:t>
            </a:r>
            <a:endParaRPr lang="en-US" sz="3200" dirty="0"/>
          </a:p>
        </p:txBody>
      </p:sp>
      <p:sp>
        <p:nvSpPr>
          <p:cNvPr id="3" name="Content Placeholder 2"/>
          <p:cNvSpPr>
            <a:spLocks noGrp="1"/>
          </p:cNvSpPr>
          <p:nvPr>
            <p:ph idx="1"/>
          </p:nvPr>
        </p:nvSpPr>
        <p:spPr>
          <a:xfrm>
            <a:off x="457200" y="1371600"/>
            <a:ext cx="8229600" cy="4191000"/>
          </a:xfrm>
        </p:spPr>
        <p:txBody>
          <a:bodyPr/>
          <a:lstStyle/>
          <a:p>
            <a:pPr>
              <a:spcBef>
                <a:spcPts val="600"/>
              </a:spcBef>
            </a:pPr>
            <a:r>
              <a:rPr lang="en-US" dirty="0" smtClean="0"/>
              <a:t>DMPA and age &lt;18:  US MEC 2</a:t>
            </a:r>
          </a:p>
          <a:p>
            <a:pPr>
              <a:spcBef>
                <a:spcPts val="600"/>
              </a:spcBef>
            </a:pPr>
            <a:r>
              <a:rPr lang="en-US" dirty="0" smtClean="0"/>
              <a:t>DMPA and Bone </a:t>
            </a:r>
            <a:r>
              <a:rPr lang="en-US" dirty="0"/>
              <a:t>mineral density</a:t>
            </a:r>
          </a:p>
          <a:p>
            <a:pPr lvl="1">
              <a:spcBef>
                <a:spcPts val="600"/>
              </a:spcBef>
            </a:pPr>
            <a:r>
              <a:rPr lang="en-US" sz="2400" dirty="0"/>
              <a:t>Small amounts of BMD lost using DMPA</a:t>
            </a:r>
          </a:p>
          <a:p>
            <a:pPr lvl="1">
              <a:spcBef>
                <a:spcPts val="600"/>
              </a:spcBef>
            </a:pPr>
            <a:r>
              <a:rPr lang="en-US" sz="2400" dirty="0"/>
              <a:t>BMD regained after discontinuation</a:t>
            </a:r>
          </a:p>
          <a:p>
            <a:pPr lvl="1">
              <a:spcBef>
                <a:spcPts val="600"/>
              </a:spcBef>
            </a:pPr>
            <a:r>
              <a:rPr lang="en-US" sz="2400" dirty="0"/>
              <a:t>Unclear how BMD relates to fracture risk in adolescents</a:t>
            </a:r>
          </a:p>
          <a:p>
            <a:pPr lvl="1">
              <a:spcBef>
                <a:spcPts val="600"/>
              </a:spcBef>
            </a:pPr>
            <a:r>
              <a:rPr lang="en-US" sz="2400" dirty="0"/>
              <a:t>No evidence that DMPA increases fracture in </a:t>
            </a:r>
            <a:r>
              <a:rPr lang="en-US" sz="2400" dirty="0" smtClean="0"/>
              <a:t>adolescents</a:t>
            </a:r>
            <a:endParaRPr lang="en-US" sz="2400" dirty="0"/>
          </a:p>
          <a:p>
            <a:pPr marL="400050">
              <a:spcBef>
                <a:spcPts val="600"/>
              </a:spcBef>
            </a:pPr>
            <a:r>
              <a:rPr lang="en-US" dirty="0" smtClean="0"/>
              <a:t>DMPA and Obesity</a:t>
            </a:r>
            <a:endParaRPr lang="en-US" dirty="0"/>
          </a:p>
          <a:p>
            <a:pPr marL="857250" lvl="1" indent="-342900">
              <a:spcBef>
                <a:spcPts val="600"/>
              </a:spcBef>
            </a:pPr>
            <a:r>
              <a:rPr lang="en-US" sz="2400" dirty="0"/>
              <a:t>Obese adolescents who use DMPA may be more likely to gain weight than non-obese DMPA users and obese users of other methods</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307170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Clinical Scenario 1</a:t>
            </a:r>
            <a:endParaRPr lang="en-US" sz="3200" dirty="0"/>
          </a:p>
        </p:txBody>
      </p:sp>
      <p:sp>
        <p:nvSpPr>
          <p:cNvPr id="3" name="Content Placeholder 2"/>
          <p:cNvSpPr>
            <a:spLocks noGrp="1"/>
          </p:cNvSpPr>
          <p:nvPr>
            <p:ph idx="1"/>
          </p:nvPr>
        </p:nvSpPr>
        <p:spPr>
          <a:xfrm>
            <a:off x="457200" y="1268760"/>
            <a:ext cx="8229600" cy="4522441"/>
          </a:xfrm>
        </p:spPr>
        <p:txBody>
          <a:bodyPr/>
          <a:lstStyle/>
          <a:p>
            <a:pPr>
              <a:buSzPct val="100000"/>
              <a:buFont typeface="Arial" pitchFamily="34" charset="0"/>
              <a:buChar char="•"/>
            </a:pPr>
            <a:r>
              <a:rPr lang="en-US" dirty="0" smtClean="0"/>
              <a:t>16 year old female, healthy, nulliparous, currently using condoms, but wants more reliable method.  What options are available to her?</a:t>
            </a:r>
          </a:p>
          <a:p>
            <a:endParaRPr lang="en-US" dirty="0" smtClean="0"/>
          </a:p>
          <a:p>
            <a:pPr marL="400050" lvl="1" indent="0">
              <a:buNone/>
            </a:pPr>
            <a:r>
              <a:rPr lang="en-US" b="1" dirty="0">
                <a:solidFill>
                  <a:schemeClr val="tx1"/>
                </a:solidFill>
              </a:rPr>
              <a:t>A.  IUD (copper or </a:t>
            </a:r>
            <a:r>
              <a:rPr lang="en-US" b="1" dirty="0" err="1">
                <a:solidFill>
                  <a:schemeClr val="tx1"/>
                </a:solidFill>
              </a:rPr>
              <a:t>levonorgestrel</a:t>
            </a:r>
            <a:r>
              <a:rPr lang="en-US" b="1" dirty="0" smtClean="0">
                <a:solidFill>
                  <a:schemeClr val="tx1"/>
                </a:solidFill>
              </a:rPr>
              <a:t>) (US MEC 2)</a:t>
            </a:r>
            <a:endParaRPr lang="en-US" b="1" dirty="0">
              <a:solidFill>
                <a:schemeClr val="tx1"/>
              </a:solidFill>
            </a:endParaRPr>
          </a:p>
          <a:p>
            <a:pPr marL="400050" lvl="1" indent="0">
              <a:buNone/>
            </a:pPr>
            <a:r>
              <a:rPr lang="en-US" b="1" dirty="0">
                <a:solidFill>
                  <a:schemeClr val="tx1"/>
                </a:solidFill>
              </a:rPr>
              <a:t>B.  </a:t>
            </a:r>
            <a:r>
              <a:rPr lang="en-US" b="1" dirty="0" smtClean="0">
                <a:solidFill>
                  <a:schemeClr val="tx1"/>
                </a:solidFill>
              </a:rPr>
              <a:t>Implants (US MEC 1)</a:t>
            </a:r>
            <a:endParaRPr lang="en-US" b="1" dirty="0">
              <a:solidFill>
                <a:schemeClr val="tx1"/>
              </a:solidFill>
            </a:endParaRPr>
          </a:p>
          <a:p>
            <a:pPr marL="400050" lvl="1" indent="0">
              <a:buNone/>
            </a:pPr>
            <a:r>
              <a:rPr lang="en-US" b="1" dirty="0">
                <a:solidFill>
                  <a:schemeClr val="tx1"/>
                </a:solidFill>
              </a:rPr>
              <a:t>C.  </a:t>
            </a:r>
            <a:r>
              <a:rPr lang="en-US" b="1" dirty="0" smtClean="0">
                <a:solidFill>
                  <a:schemeClr val="tx1"/>
                </a:solidFill>
              </a:rPr>
              <a:t>DMPA (US MEC 2)</a:t>
            </a:r>
            <a:endParaRPr lang="en-US" b="1" dirty="0">
              <a:solidFill>
                <a:schemeClr val="tx1"/>
              </a:solidFill>
            </a:endParaRPr>
          </a:p>
          <a:p>
            <a:pPr marL="400050" lvl="1" indent="0">
              <a:buNone/>
            </a:pPr>
            <a:r>
              <a:rPr lang="en-US" b="1" dirty="0" smtClean="0">
                <a:solidFill>
                  <a:schemeClr val="tx1"/>
                </a:solidFill>
              </a:rPr>
              <a:t>D. Combined </a:t>
            </a:r>
            <a:r>
              <a:rPr lang="en-US" b="1" dirty="0">
                <a:solidFill>
                  <a:schemeClr val="tx1"/>
                </a:solidFill>
              </a:rPr>
              <a:t>hormonal methods (pill, patch, ring) </a:t>
            </a:r>
            <a:r>
              <a:rPr lang="en-US" b="1" dirty="0" smtClean="0">
                <a:solidFill>
                  <a:schemeClr val="tx1"/>
                </a:solidFill>
              </a:rPr>
              <a:t> (US MEC 1)</a:t>
            </a:r>
          </a:p>
          <a:p>
            <a:pPr marL="400050" lvl="1" indent="0">
              <a:buNone/>
            </a:pPr>
            <a:endParaRPr lang="en-US" b="1" dirty="0">
              <a:solidFill>
                <a:schemeClr val="tx1"/>
              </a:solidFill>
            </a:endParaRPr>
          </a:p>
          <a:p>
            <a:pPr marL="400050" lvl="1" indent="0">
              <a:buNone/>
            </a:pPr>
            <a:r>
              <a:rPr lang="en-US" b="1" dirty="0" smtClean="0">
                <a:solidFill>
                  <a:schemeClr val="tx1"/>
                </a:solidFill>
              </a:rPr>
              <a:t>ALL OF THE ABOVE! </a:t>
            </a:r>
            <a:r>
              <a:rPr lang="en-US" b="1" dirty="0">
                <a:solidFill>
                  <a:schemeClr val="tx1"/>
                </a:solidFill>
              </a:rPr>
              <a:t> </a:t>
            </a:r>
            <a:r>
              <a:rPr lang="en-US" b="1" dirty="0" smtClean="0">
                <a:solidFill>
                  <a:schemeClr val="tx1"/>
                </a:solidFill>
              </a:rPr>
              <a:t>Plus…</a:t>
            </a:r>
            <a:endParaRPr lang="en-US" dirty="0">
              <a:solidFill>
                <a:schemeClr val="tx1"/>
              </a:solidFill>
            </a:endParaRPr>
          </a:p>
          <a:p>
            <a:pPr marL="0" indent="0">
              <a:buNone/>
            </a:pPr>
            <a:r>
              <a:rPr lang="en-US" dirty="0" smtClean="0">
                <a:solidFill>
                  <a:schemeClr val="tx1"/>
                </a:solidFill>
              </a:rPr>
              <a:t>Encourage continued condom use for dual protection</a:t>
            </a:r>
            <a:endParaRPr lang="en-US" dirty="0">
              <a:solidFill>
                <a:schemeClr val="tx1"/>
              </a:solidFill>
            </a:endParaRP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8086737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3200" dirty="0" smtClean="0"/>
              <a:t>Clinical Scenario 2</a:t>
            </a:r>
            <a:endParaRPr lang="en-US" sz="3200" dirty="0"/>
          </a:p>
        </p:txBody>
      </p:sp>
      <p:sp>
        <p:nvSpPr>
          <p:cNvPr id="3" name="Content Placeholder 2"/>
          <p:cNvSpPr>
            <a:spLocks noGrp="1"/>
          </p:cNvSpPr>
          <p:nvPr>
            <p:ph idx="1"/>
          </p:nvPr>
        </p:nvSpPr>
        <p:spPr/>
        <p:txBody>
          <a:bodyPr/>
          <a:lstStyle/>
          <a:p>
            <a:pPr>
              <a:buSzPct val="100000"/>
              <a:buFont typeface="Arial" pitchFamily="34" charset="0"/>
              <a:buChar char="•"/>
            </a:pPr>
            <a:r>
              <a:rPr lang="en-US" dirty="0" smtClean="0"/>
              <a:t>18 year old G1P0, pregnant, and being counseled for postpartum family planning.  She is not planning on breastfeeding.  What options are available to her immediately postpartum?</a:t>
            </a:r>
          </a:p>
          <a:p>
            <a:endParaRPr lang="en-US" dirty="0" smtClean="0"/>
          </a:p>
          <a:p>
            <a:pPr marL="400050" lvl="1" indent="0">
              <a:buNone/>
            </a:pPr>
            <a:r>
              <a:rPr lang="en-US" b="1" dirty="0" smtClean="0"/>
              <a:t>A.  IUD </a:t>
            </a:r>
            <a:r>
              <a:rPr lang="en-US" b="1" dirty="0"/>
              <a:t>(copper or levonorgestrel)</a:t>
            </a:r>
          </a:p>
          <a:p>
            <a:pPr marL="400050" lvl="1" indent="0">
              <a:buNone/>
            </a:pPr>
            <a:r>
              <a:rPr lang="en-US" b="1" dirty="0" smtClean="0"/>
              <a:t>B.  Progestin-only methods (pill, injectable, implant)</a:t>
            </a:r>
          </a:p>
          <a:p>
            <a:pPr marL="400050" lvl="1" indent="0">
              <a:buNone/>
            </a:pPr>
            <a:r>
              <a:rPr lang="en-US" b="1" dirty="0" smtClean="0"/>
              <a:t>C. </a:t>
            </a:r>
            <a:r>
              <a:rPr lang="en-US" b="1" dirty="0"/>
              <a:t>Combined hormonal methods (pill, patch, ring)</a:t>
            </a:r>
          </a:p>
          <a:p>
            <a:pPr marL="400050" lvl="1" indent="0">
              <a:buNone/>
            </a:pPr>
            <a:endParaRPr lang="en-US" b="1" dirty="0" smtClean="0"/>
          </a:p>
        </p:txBody>
      </p:sp>
      <p:pic>
        <p:nvPicPr>
          <p:cNvPr id="18435" name="Picture 3" descr="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029" y="4793341"/>
            <a:ext cx="2438400" cy="162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4009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Postpartum: Hormonal Contraception</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9906446"/>
              </p:ext>
            </p:extLst>
          </p:nvPr>
        </p:nvGraphicFramePr>
        <p:xfrm>
          <a:off x="467544" y="1295400"/>
          <a:ext cx="8219256" cy="3403600"/>
        </p:xfrm>
        <a:graphic>
          <a:graphicData uri="http://schemas.openxmlformats.org/drawingml/2006/table">
            <a:tbl>
              <a:tblPr firstRow="1" bandRow="1">
                <a:tableStyleId>{5C22544A-7EE6-4342-B048-85BDC9FD1C3A}</a:tableStyleId>
              </a:tblPr>
              <a:tblGrid>
                <a:gridCol w="2732856"/>
                <a:gridCol w="2743200"/>
                <a:gridCol w="2743200"/>
              </a:tblGrid>
              <a:tr h="370840">
                <a:tc>
                  <a:txBody>
                    <a:bodyPr/>
                    <a:lstStyle/>
                    <a:p>
                      <a:r>
                        <a:rPr lang="en-US" dirty="0" smtClean="0"/>
                        <a:t>Condition</a:t>
                      </a:r>
                      <a:endParaRPr lang="en-US" dirty="0"/>
                    </a:p>
                  </a:txBody>
                  <a:tcPr>
                    <a:solidFill>
                      <a:schemeClr val="accent4">
                        <a:lumMod val="60000"/>
                        <a:lumOff val="40000"/>
                      </a:schemeClr>
                    </a:solidFill>
                  </a:tcPr>
                </a:tc>
                <a:tc>
                  <a:txBody>
                    <a:bodyPr/>
                    <a:lstStyle/>
                    <a:p>
                      <a:r>
                        <a:rPr lang="en-US" dirty="0" smtClean="0"/>
                        <a:t>Combined methods</a:t>
                      </a:r>
                      <a:endParaRPr lang="en-US" dirty="0"/>
                    </a:p>
                  </a:txBody>
                  <a:tcPr>
                    <a:solidFill>
                      <a:schemeClr val="accent4">
                        <a:lumMod val="60000"/>
                        <a:lumOff val="40000"/>
                      </a:schemeClr>
                    </a:solidFill>
                  </a:tcPr>
                </a:tc>
                <a:tc>
                  <a:txBody>
                    <a:bodyPr/>
                    <a:lstStyle/>
                    <a:p>
                      <a:r>
                        <a:rPr lang="en-US" dirty="0" smtClean="0"/>
                        <a:t>Progestin-only</a:t>
                      </a:r>
                      <a:r>
                        <a:rPr lang="en-US" baseline="0" dirty="0" smtClean="0"/>
                        <a:t> methods</a:t>
                      </a:r>
                      <a:endParaRPr lang="en-US" dirty="0"/>
                    </a:p>
                  </a:txBody>
                  <a:tcPr>
                    <a:solidFill>
                      <a:schemeClr val="accent4">
                        <a:lumMod val="60000"/>
                        <a:lumOff val="40000"/>
                      </a:schemeClr>
                    </a:solidFill>
                  </a:tcPr>
                </a:tc>
              </a:tr>
              <a:tr h="370840">
                <a:tc>
                  <a:txBody>
                    <a:bodyPr/>
                    <a:lstStyle/>
                    <a:p>
                      <a:r>
                        <a:rPr lang="en-US" i="0" dirty="0" smtClean="0">
                          <a:solidFill>
                            <a:schemeClr val="bg2"/>
                          </a:solidFill>
                        </a:rPr>
                        <a:t>Postpartum (non-breastfeeding women)</a:t>
                      </a:r>
                      <a:endParaRPr lang="en-US" i="0" dirty="0">
                        <a:solidFill>
                          <a:schemeClr val="bg2"/>
                        </a:solidFill>
                      </a:endParaRPr>
                    </a:p>
                  </a:txBody>
                  <a:tcPr>
                    <a:noFill/>
                  </a:tcPr>
                </a:tc>
                <a:tc>
                  <a:txBody>
                    <a:bodyPr/>
                    <a:lstStyle/>
                    <a:p>
                      <a:endParaRPr lang="en-US" i="1" dirty="0">
                        <a:solidFill>
                          <a:schemeClr val="bg2"/>
                        </a:solidFill>
                      </a:endParaRPr>
                    </a:p>
                  </a:txBody>
                  <a:tcPr>
                    <a:noFill/>
                  </a:tcPr>
                </a:tc>
                <a:tc>
                  <a:txBody>
                    <a:bodyPr/>
                    <a:lstStyle/>
                    <a:p>
                      <a:endParaRPr lang="en-US" i="1" dirty="0">
                        <a:solidFill>
                          <a:schemeClr val="bg2"/>
                        </a:solidFill>
                      </a:endParaRPr>
                    </a:p>
                  </a:txBody>
                  <a:tcPr>
                    <a:noFill/>
                  </a:tcPr>
                </a:tc>
              </a:tr>
              <a:tr h="370840">
                <a:tc>
                  <a:txBody>
                    <a:bodyPr/>
                    <a:lstStyle/>
                    <a:p>
                      <a:r>
                        <a:rPr lang="en-US" i="0" dirty="0" smtClean="0">
                          <a:solidFill>
                            <a:schemeClr val="bg2"/>
                          </a:solidFill>
                        </a:rPr>
                        <a:t>a) &lt; 21 days</a:t>
                      </a:r>
                      <a:endParaRPr lang="en-US" i="0" dirty="0">
                        <a:solidFill>
                          <a:schemeClr val="bg2"/>
                        </a:solidFill>
                      </a:endParaRPr>
                    </a:p>
                  </a:txBody>
                  <a:tcPr>
                    <a:noFill/>
                  </a:tcPr>
                </a:tc>
                <a:tc>
                  <a:txBody>
                    <a:bodyPr/>
                    <a:lstStyle/>
                    <a:p>
                      <a:pPr algn="ctr"/>
                      <a:r>
                        <a:rPr lang="en-US" b="1" i="0" dirty="0" smtClean="0">
                          <a:solidFill>
                            <a:schemeClr val="bg2"/>
                          </a:solidFill>
                        </a:rPr>
                        <a:t>4</a:t>
                      </a:r>
                      <a:endParaRPr lang="en-US" b="1" i="0" dirty="0">
                        <a:solidFill>
                          <a:schemeClr val="bg2"/>
                        </a:solidFill>
                      </a:endParaRPr>
                    </a:p>
                  </a:txBody>
                  <a:tcPr>
                    <a:solidFill>
                      <a:srgbClr val="FF0000"/>
                    </a:solidFill>
                  </a:tcPr>
                </a:tc>
                <a:tc>
                  <a:txBody>
                    <a:bodyPr/>
                    <a:lstStyle/>
                    <a:p>
                      <a:pPr algn="ctr"/>
                      <a:r>
                        <a:rPr lang="en-US" b="1" i="0" dirty="0" smtClean="0">
                          <a:solidFill>
                            <a:schemeClr val="bg2"/>
                          </a:solidFill>
                        </a:rPr>
                        <a:t>1</a:t>
                      </a:r>
                      <a:endParaRPr lang="en-US" b="1" i="0" dirty="0">
                        <a:solidFill>
                          <a:schemeClr val="bg2"/>
                        </a:solidFill>
                      </a:endParaRPr>
                    </a:p>
                  </a:txBody>
                  <a:tcPr>
                    <a:solidFill>
                      <a:srgbClr val="087E21"/>
                    </a:solidFill>
                  </a:tcPr>
                </a:tc>
              </a:tr>
              <a:tr h="370840">
                <a:tc>
                  <a:txBody>
                    <a:bodyPr/>
                    <a:lstStyle/>
                    <a:p>
                      <a:r>
                        <a:rPr lang="en-US" i="0" dirty="0" smtClean="0">
                          <a:solidFill>
                            <a:schemeClr val="bg2"/>
                          </a:solidFill>
                        </a:rPr>
                        <a:t>b)  21 days to 42 days</a:t>
                      </a:r>
                      <a:endParaRPr lang="en-US" i="0" dirty="0">
                        <a:solidFill>
                          <a:schemeClr val="bg2"/>
                        </a:solidFill>
                      </a:endParaRPr>
                    </a:p>
                  </a:txBody>
                  <a:tcPr>
                    <a:noFill/>
                  </a:tcPr>
                </a:tc>
                <a:tc>
                  <a:txBody>
                    <a:bodyPr/>
                    <a:lstStyle/>
                    <a:p>
                      <a:pPr algn="ctr"/>
                      <a:endParaRPr lang="en-US" b="1" i="0" dirty="0">
                        <a:solidFill>
                          <a:schemeClr val="bg2"/>
                        </a:solidFill>
                      </a:endParaRPr>
                    </a:p>
                  </a:txBody>
                  <a:tcPr>
                    <a:noFill/>
                  </a:tcPr>
                </a:tc>
                <a:tc>
                  <a:txBody>
                    <a:bodyPr/>
                    <a:lstStyle/>
                    <a:p>
                      <a:pPr algn="ctr"/>
                      <a:endParaRPr lang="en-US" b="1" i="0" dirty="0">
                        <a:solidFill>
                          <a:schemeClr val="bg2"/>
                        </a:solidFill>
                      </a:endParaRPr>
                    </a:p>
                  </a:txBody>
                  <a:tcPr>
                    <a:noFill/>
                  </a:tcPr>
                </a:tc>
              </a:tr>
              <a:tr h="370840">
                <a:tc>
                  <a:txBody>
                    <a:bodyPr/>
                    <a:lstStyle/>
                    <a:p>
                      <a:r>
                        <a:rPr lang="en-US" i="0" baseline="0" dirty="0" smtClean="0">
                          <a:solidFill>
                            <a:schemeClr val="bg2"/>
                          </a:solidFill>
                        </a:rPr>
                        <a:t>    i) With other risk factors for VTE</a:t>
                      </a:r>
                      <a:endParaRPr lang="en-US" i="0" dirty="0">
                        <a:solidFill>
                          <a:schemeClr val="bg2"/>
                        </a:solidFill>
                      </a:endParaRPr>
                    </a:p>
                  </a:txBody>
                  <a:tcPr>
                    <a:noFill/>
                  </a:tcPr>
                </a:tc>
                <a:tc>
                  <a:txBody>
                    <a:bodyPr/>
                    <a:lstStyle/>
                    <a:p>
                      <a:pPr algn="ctr"/>
                      <a:r>
                        <a:rPr lang="en-US" b="1" i="0" dirty="0" smtClean="0">
                          <a:solidFill>
                            <a:schemeClr val="bg2"/>
                          </a:solidFill>
                        </a:rPr>
                        <a:t>3</a:t>
                      </a:r>
                      <a:endParaRPr lang="en-US" b="1" i="0" dirty="0">
                        <a:solidFill>
                          <a:schemeClr val="bg2"/>
                        </a:solidFill>
                      </a:endParaRPr>
                    </a:p>
                  </a:txBody>
                  <a:tcPr>
                    <a:solidFill>
                      <a:srgbClr val="F36DED"/>
                    </a:solidFill>
                  </a:tcPr>
                </a:tc>
                <a:tc>
                  <a:txBody>
                    <a:bodyPr/>
                    <a:lstStyle/>
                    <a:p>
                      <a:pPr algn="ctr"/>
                      <a:r>
                        <a:rPr lang="en-US" b="1" i="0" dirty="0" smtClean="0">
                          <a:solidFill>
                            <a:schemeClr val="bg2"/>
                          </a:solidFill>
                        </a:rPr>
                        <a:t>1</a:t>
                      </a:r>
                      <a:endParaRPr lang="en-US" b="1" i="0" dirty="0">
                        <a:solidFill>
                          <a:schemeClr val="bg2"/>
                        </a:solidFill>
                      </a:endParaRPr>
                    </a:p>
                  </a:txBody>
                  <a:tcPr>
                    <a:solidFill>
                      <a:srgbClr val="087E21"/>
                    </a:solidFill>
                  </a:tcPr>
                </a:tc>
              </a:tr>
              <a:tr h="370840">
                <a:tc>
                  <a:txBody>
                    <a:bodyPr/>
                    <a:lstStyle/>
                    <a:p>
                      <a:pPr marL="341313" indent="-231775">
                        <a:tabLst>
                          <a:tab pos="341313" algn="l"/>
                        </a:tabLst>
                      </a:pPr>
                      <a:r>
                        <a:rPr lang="en-US" i="0" dirty="0" smtClean="0">
                          <a:solidFill>
                            <a:schemeClr val="bg2"/>
                          </a:solidFill>
                        </a:rPr>
                        <a:t>ii) Without</a:t>
                      </a:r>
                      <a:r>
                        <a:rPr lang="en-US" i="0" baseline="0" dirty="0" smtClean="0">
                          <a:solidFill>
                            <a:schemeClr val="bg2"/>
                          </a:solidFill>
                        </a:rPr>
                        <a:t> other risk factors for VTE</a:t>
                      </a:r>
                      <a:endParaRPr lang="en-US" i="0" dirty="0">
                        <a:solidFill>
                          <a:schemeClr val="bg2"/>
                        </a:solidFill>
                      </a:endParaRPr>
                    </a:p>
                  </a:txBody>
                  <a:tcPr>
                    <a:noFill/>
                  </a:tcPr>
                </a:tc>
                <a:tc>
                  <a:txBody>
                    <a:bodyPr/>
                    <a:lstStyle/>
                    <a:p>
                      <a:pPr algn="ctr"/>
                      <a:r>
                        <a:rPr lang="en-US" b="1" i="0" dirty="0" smtClean="0">
                          <a:solidFill>
                            <a:schemeClr val="bg2"/>
                          </a:solidFill>
                        </a:rPr>
                        <a:t>2</a:t>
                      </a:r>
                      <a:endParaRPr lang="en-US" b="1" i="0" dirty="0">
                        <a:solidFill>
                          <a:schemeClr val="bg2"/>
                        </a:solidFill>
                      </a:endParaRPr>
                    </a:p>
                  </a:txBody>
                  <a:tcPr>
                    <a:solidFill>
                      <a:srgbClr val="17CF36"/>
                    </a:solidFill>
                  </a:tcPr>
                </a:tc>
                <a:tc>
                  <a:txBody>
                    <a:bodyPr/>
                    <a:lstStyle/>
                    <a:p>
                      <a:pPr algn="ctr"/>
                      <a:r>
                        <a:rPr lang="en-US" b="1" i="0" dirty="0" smtClean="0">
                          <a:solidFill>
                            <a:schemeClr val="bg2"/>
                          </a:solidFill>
                        </a:rPr>
                        <a:t>1</a:t>
                      </a:r>
                      <a:endParaRPr lang="en-US" b="1" i="0" dirty="0">
                        <a:solidFill>
                          <a:schemeClr val="bg2"/>
                        </a:solidFill>
                      </a:endParaRPr>
                    </a:p>
                  </a:txBody>
                  <a:tcPr>
                    <a:solidFill>
                      <a:srgbClr val="087E21"/>
                    </a:solidFill>
                  </a:tcPr>
                </a:tc>
              </a:tr>
              <a:tr h="370840">
                <a:tc>
                  <a:txBody>
                    <a:bodyPr/>
                    <a:lstStyle/>
                    <a:p>
                      <a:r>
                        <a:rPr lang="en-US" i="0" dirty="0" smtClean="0">
                          <a:solidFill>
                            <a:schemeClr val="bg2"/>
                          </a:solidFill>
                        </a:rPr>
                        <a:t>c) &gt; 42 days</a:t>
                      </a:r>
                      <a:endParaRPr lang="en-US" i="0" dirty="0">
                        <a:solidFill>
                          <a:schemeClr val="bg2"/>
                        </a:solidFill>
                      </a:endParaRPr>
                    </a:p>
                  </a:txBody>
                  <a:tcPr>
                    <a:noFill/>
                  </a:tcPr>
                </a:tc>
                <a:tc>
                  <a:txBody>
                    <a:bodyPr/>
                    <a:lstStyle/>
                    <a:p>
                      <a:pPr algn="ctr"/>
                      <a:r>
                        <a:rPr lang="en-US" b="1" i="0" dirty="0" smtClean="0">
                          <a:solidFill>
                            <a:schemeClr val="bg2"/>
                          </a:solidFill>
                        </a:rPr>
                        <a:t>2</a:t>
                      </a:r>
                      <a:endParaRPr lang="en-US" b="1" i="0" dirty="0">
                        <a:solidFill>
                          <a:schemeClr val="bg2"/>
                        </a:solidFill>
                      </a:endParaRPr>
                    </a:p>
                  </a:txBody>
                  <a:tcPr>
                    <a:solidFill>
                      <a:srgbClr val="17CF36"/>
                    </a:solidFill>
                  </a:tcPr>
                </a:tc>
                <a:tc>
                  <a:txBody>
                    <a:bodyPr/>
                    <a:lstStyle/>
                    <a:p>
                      <a:pPr algn="ctr"/>
                      <a:r>
                        <a:rPr lang="en-US" b="1" i="0" dirty="0" smtClean="0">
                          <a:solidFill>
                            <a:schemeClr val="bg2"/>
                          </a:solidFill>
                        </a:rPr>
                        <a:t>1</a:t>
                      </a:r>
                      <a:endParaRPr lang="en-US" b="1" i="0" dirty="0">
                        <a:solidFill>
                          <a:schemeClr val="bg2"/>
                        </a:solidFill>
                      </a:endParaRPr>
                    </a:p>
                  </a:txBody>
                  <a:tcPr>
                    <a:solidFill>
                      <a:srgbClr val="087E21"/>
                    </a:solidFill>
                  </a:tcPr>
                </a:tc>
              </a:tr>
            </a:tbl>
          </a:graphicData>
        </a:graphic>
      </p:graphicFrame>
      <p:pic>
        <p:nvPicPr>
          <p:cNvPr id="499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029200"/>
            <a:ext cx="6072262" cy="131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31361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Postpartum IUD Insertion</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911388"/>
              </p:ext>
            </p:extLst>
          </p:nvPr>
        </p:nvGraphicFramePr>
        <p:xfrm>
          <a:off x="914400" y="1524000"/>
          <a:ext cx="7467600" cy="2971949"/>
        </p:xfrm>
        <a:graphic>
          <a:graphicData uri="http://schemas.openxmlformats.org/drawingml/2006/table">
            <a:tbl>
              <a:tblPr firstRow="1" bandRow="1">
                <a:tableStyleId>{00A15C55-8517-42AA-B614-E9B94910E393}</a:tableStyleId>
              </a:tblPr>
              <a:tblGrid>
                <a:gridCol w="2266949"/>
                <a:gridCol w="1733549"/>
                <a:gridCol w="1683544"/>
                <a:gridCol w="1783558"/>
              </a:tblGrid>
              <a:tr h="562937">
                <a:tc>
                  <a:txBody>
                    <a:bodyPr/>
                    <a:lstStyle/>
                    <a:p>
                      <a:r>
                        <a:rPr lang="en-US" sz="1600" dirty="0" smtClean="0">
                          <a:latin typeface="Arial" pitchFamily="34" charset="0"/>
                          <a:cs typeface="Arial" pitchFamily="34" charset="0"/>
                        </a:rPr>
                        <a:t>Condition</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Sub-Condition</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LNG-IUD</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Cu-IUD</a:t>
                      </a:r>
                      <a:endParaRPr lang="en-US" sz="1600" dirty="0">
                        <a:latin typeface="Arial" pitchFamily="34" charset="0"/>
                        <a:cs typeface="Arial" pitchFamily="34" charset="0"/>
                      </a:endParaRPr>
                    </a:p>
                  </a:txBody>
                  <a:tcPr/>
                </a:tc>
              </a:tr>
              <a:tr h="688034">
                <a:tc rowSpan="4">
                  <a:txBody>
                    <a:bodyPr/>
                    <a:lstStyle/>
                    <a:p>
                      <a:r>
                        <a:rPr lang="en-US" sz="1600" dirty="0" smtClean="0">
                          <a:solidFill>
                            <a:schemeClr val="bg1">
                              <a:lumMod val="50000"/>
                            </a:schemeClr>
                          </a:solidFill>
                          <a:latin typeface="Arial" pitchFamily="34" charset="0"/>
                          <a:cs typeface="Arial" pitchFamily="34" charset="0"/>
                        </a:rPr>
                        <a:t>Postpartum</a:t>
                      </a:r>
                    </a:p>
                    <a:p>
                      <a:r>
                        <a:rPr lang="en-US" sz="1200" dirty="0" smtClean="0">
                          <a:solidFill>
                            <a:schemeClr val="bg1">
                              <a:lumMod val="50000"/>
                            </a:schemeClr>
                          </a:solidFill>
                          <a:latin typeface="Arial" pitchFamily="34" charset="0"/>
                          <a:cs typeface="Arial" pitchFamily="34" charset="0"/>
                        </a:rPr>
                        <a:t>(In breastfeeding and non-breastfeeding</a:t>
                      </a:r>
                      <a:r>
                        <a:rPr lang="en-US" sz="1200" baseline="0" dirty="0" smtClean="0">
                          <a:solidFill>
                            <a:schemeClr val="bg1">
                              <a:lumMod val="50000"/>
                            </a:schemeClr>
                          </a:solidFill>
                          <a:latin typeface="Arial" pitchFamily="34" charset="0"/>
                          <a:cs typeface="Arial" pitchFamily="34" charset="0"/>
                        </a:rPr>
                        <a:t> women, including post-caesarian women)</a:t>
                      </a:r>
                      <a:endParaRPr lang="en-US" sz="1600" dirty="0">
                        <a:solidFill>
                          <a:schemeClr val="bg1">
                            <a:lumMod val="50000"/>
                          </a:schemeClr>
                        </a:solidFill>
                        <a:latin typeface="Arial" pitchFamily="34" charset="0"/>
                        <a:cs typeface="Arial" pitchFamily="34" charset="0"/>
                      </a:endParaRPr>
                    </a:p>
                  </a:txBody>
                  <a:tcPr/>
                </a:tc>
                <a:tc>
                  <a:txBody>
                    <a:bodyPr/>
                    <a:lstStyle/>
                    <a:p>
                      <a:r>
                        <a:rPr lang="en-US" sz="1200" dirty="0" smtClean="0">
                          <a:solidFill>
                            <a:schemeClr val="bg1">
                              <a:lumMod val="50000"/>
                            </a:schemeClr>
                          </a:solidFill>
                          <a:latin typeface="Arial" pitchFamily="34" charset="0"/>
                          <a:cs typeface="Arial" pitchFamily="34" charset="0"/>
                        </a:rPr>
                        <a:t>a) &lt;10 minutes after delivery of placenta</a:t>
                      </a:r>
                      <a:endParaRPr lang="en-US" sz="1200" dirty="0">
                        <a:solidFill>
                          <a:schemeClr val="bg1">
                            <a:lumMod val="50000"/>
                          </a:schemeClr>
                        </a:solidFill>
                        <a:latin typeface="Arial" pitchFamily="34" charset="0"/>
                        <a:cs typeface="Arial" pitchFamily="34" charset="0"/>
                      </a:endParaRPr>
                    </a:p>
                  </a:txBody>
                  <a:tcPr/>
                </a:tc>
                <a:tc>
                  <a:txBody>
                    <a:bodyPr/>
                    <a:lstStyle/>
                    <a:p>
                      <a:pPr algn="ctr"/>
                      <a:r>
                        <a:rPr lang="en-US" dirty="0" smtClean="0">
                          <a:solidFill>
                            <a:schemeClr val="bg1">
                              <a:lumMod val="50000"/>
                            </a:schemeClr>
                          </a:solidFill>
                          <a:latin typeface="Arial" pitchFamily="34" charset="0"/>
                          <a:cs typeface="Arial" pitchFamily="34" charset="0"/>
                        </a:rPr>
                        <a:t>2</a:t>
                      </a:r>
                      <a:endParaRPr lang="en-US" dirty="0">
                        <a:solidFill>
                          <a:schemeClr val="bg1">
                            <a:lumMod val="50000"/>
                          </a:schemeClr>
                        </a:solidFill>
                        <a:latin typeface="Arial" pitchFamily="34" charset="0"/>
                        <a:cs typeface="Arial" pitchFamily="34" charset="0"/>
                      </a:endParaRPr>
                    </a:p>
                  </a:txBody>
                  <a:tcPr>
                    <a:solidFill>
                      <a:srgbClr val="17CF36"/>
                    </a:solidFill>
                  </a:tcPr>
                </a:tc>
                <a:tc>
                  <a:txBody>
                    <a:bodyPr/>
                    <a:lstStyle/>
                    <a:p>
                      <a:pPr algn="ctr"/>
                      <a:r>
                        <a:rPr lang="en-US" dirty="0" smtClean="0">
                          <a:solidFill>
                            <a:schemeClr val="bg1">
                              <a:lumMod val="50000"/>
                            </a:schemeClr>
                          </a:solidFill>
                          <a:latin typeface="Arial" pitchFamily="34" charset="0"/>
                          <a:cs typeface="Arial" pitchFamily="34" charset="0"/>
                        </a:rPr>
                        <a:t>1</a:t>
                      </a:r>
                      <a:endParaRPr lang="en-US" dirty="0">
                        <a:solidFill>
                          <a:schemeClr val="bg1">
                            <a:lumMod val="50000"/>
                          </a:schemeClr>
                        </a:solidFill>
                        <a:latin typeface="Arial" pitchFamily="34" charset="0"/>
                        <a:cs typeface="Arial" pitchFamily="34" charset="0"/>
                      </a:endParaRPr>
                    </a:p>
                  </a:txBody>
                  <a:tcPr>
                    <a:solidFill>
                      <a:srgbClr val="008000"/>
                    </a:solidFill>
                  </a:tcPr>
                </a:tc>
              </a:tr>
              <a:tr h="813131">
                <a:tc vMerge="1">
                  <a:txBody>
                    <a:bodyPr/>
                    <a:lstStyle/>
                    <a:p>
                      <a:endParaRPr lang="en-US" dirty="0"/>
                    </a:p>
                  </a:txBody>
                  <a:tcPr/>
                </a:tc>
                <a:tc>
                  <a:txBody>
                    <a:bodyPr/>
                    <a:lstStyle/>
                    <a:p>
                      <a:r>
                        <a:rPr lang="en-US" sz="1200" dirty="0" smtClean="0">
                          <a:solidFill>
                            <a:schemeClr val="bg1">
                              <a:lumMod val="50000"/>
                            </a:schemeClr>
                          </a:solidFill>
                          <a:latin typeface="Arial" pitchFamily="34" charset="0"/>
                          <a:cs typeface="Arial" pitchFamily="34" charset="0"/>
                        </a:rPr>
                        <a:t>b) 10 minutes after delivery of placenta to &lt;4 weeks</a:t>
                      </a:r>
                      <a:endParaRPr lang="en-US" sz="1200" dirty="0">
                        <a:solidFill>
                          <a:schemeClr val="bg1">
                            <a:lumMod val="50000"/>
                          </a:schemeClr>
                        </a:solidFill>
                        <a:latin typeface="Arial" pitchFamily="34" charset="0"/>
                        <a:cs typeface="Arial" pitchFamily="34" charset="0"/>
                      </a:endParaRPr>
                    </a:p>
                  </a:txBody>
                  <a:tcPr/>
                </a:tc>
                <a:tc>
                  <a:txBody>
                    <a:bodyPr/>
                    <a:lstStyle/>
                    <a:p>
                      <a:pPr algn="ctr"/>
                      <a:r>
                        <a:rPr lang="en-US" dirty="0" smtClean="0">
                          <a:solidFill>
                            <a:schemeClr val="bg1">
                              <a:lumMod val="50000"/>
                            </a:schemeClr>
                          </a:solidFill>
                          <a:latin typeface="Arial" pitchFamily="34" charset="0"/>
                          <a:cs typeface="Arial" pitchFamily="34" charset="0"/>
                        </a:rPr>
                        <a:t>2</a:t>
                      </a:r>
                      <a:endParaRPr lang="en-US" dirty="0">
                        <a:solidFill>
                          <a:schemeClr val="bg1">
                            <a:lumMod val="50000"/>
                          </a:schemeClr>
                        </a:solidFill>
                        <a:latin typeface="Arial" pitchFamily="34" charset="0"/>
                        <a:cs typeface="Arial" pitchFamily="34" charset="0"/>
                      </a:endParaRPr>
                    </a:p>
                  </a:txBody>
                  <a:tcPr>
                    <a:solidFill>
                      <a:srgbClr val="17CF36"/>
                    </a:solidFill>
                  </a:tcPr>
                </a:tc>
                <a:tc>
                  <a:txBody>
                    <a:bodyPr/>
                    <a:lstStyle/>
                    <a:p>
                      <a:pPr algn="ctr"/>
                      <a:r>
                        <a:rPr lang="en-US" dirty="0" smtClean="0">
                          <a:solidFill>
                            <a:schemeClr val="bg1">
                              <a:lumMod val="50000"/>
                            </a:schemeClr>
                          </a:solidFill>
                          <a:latin typeface="Arial" pitchFamily="34" charset="0"/>
                          <a:cs typeface="Arial" pitchFamily="34" charset="0"/>
                        </a:rPr>
                        <a:t>2</a:t>
                      </a:r>
                      <a:endParaRPr lang="en-US" dirty="0">
                        <a:solidFill>
                          <a:schemeClr val="bg1">
                            <a:lumMod val="50000"/>
                          </a:schemeClr>
                        </a:solidFill>
                        <a:latin typeface="Arial" pitchFamily="34" charset="0"/>
                        <a:cs typeface="Arial" pitchFamily="34" charset="0"/>
                      </a:endParaRPr>
                    </a:p>
                  </a:txBody>
                  <a:tcPr>
                    <a:solidFill>
                      <a:srgbClr val="17CF36"/>
                    </a:solidFill>
                  </a:tcPr>
                </a:tc>
              </a:tr>
              <a:tr h="344017">
                <a:tc vMerge="1">
                  <a:txBody>
                    <a:bodyPr/>
                    <a:lstStyle/>
                    <a:p>
                      <a:endParaRPr lang="en-US" dirty="0"/>
                    </a:p>
                  </a:txBody>
                  <a:tcPr/>
                </a:tc>
                <a:tc>
                  <a:txBody>
                    <a:bodyPr/>
                    <a:lstStyle/>
                    <a:p>
                      <a:r>
                        <a:rPr lang="en-US" sz="1200" dirty="0" smtClean="0">
                          <a:solidFill>
                            <a:schemeClr val="bg1">
                              <a:lumMod val="50000"/>
                            </a:schemeClr>
                          </a:solidFill>
                          <a:latin typeface="Arial" pitchFamily="34" charset="0"/>
                          <a:cs typeface="Arial" pitchFamily="34" charset="0"/>
                        </a:rPr>
                        <a:t>c) ≥ 4 weeks</a:t>
                      </a:r>
                      <a:endParaRPr lang="en-US" sz="1200" dirty="0">
                        <a:solidFill>
                          <a:schemeClr val="bg1">
                            <a:lumMod val="50000"/>
                          </a:schemeClr>
                        </a:solidFill>
                        <a:latin typeface="Arial" pitchFamily="34" charset="0"/>
                        <a:cs typeface="Arial" pitchFamily="34" charset="0"/>
                      </a:endParaRPr>
                    </a:p>
                  </a:txBody>
                  <a:tcPr/>
                </a:tc>
                <a:tc>
                  <a:txBody>
                    <a:bodyPr/>
                    <a:lstStyle/>
                    <a:p>
                      <a:pPr algn="ctr"/>
                      <a:r>
                        <a:rPr lang="en-US" dirty="0" smtClean="0">
                          <a:solidFill>
                            <a:schemeClr val="bg1">
                              <a:lumMod val="50000"/>
                            </a:schemeClr>
                          </a:solidFill>
                          <a:latin typeface="Arial" pitchFamily="34" charset="0"/>
                          <a:cs typeface="Arial" pitchFamily="34" charset="0"/>
                        </a:rPr>
                        <a:t>1</a:t>
                      </a:r>
                      <a:endParaRPr lang="en-US" dirty="0">
                        <a:solidFill>
                          <a:schemeClr val="bg1">
                            <a:lumMod val="50000"/>
                          </a:schemeClr>
                        </a:solidFill>
                        <a:latin typeface="Arial" pitchFamily="34" charset="0"/>
                        <a:cs typeface="Arial" pitchFamily="34" charset="0"/>
                      </a:endParaRPr>
                    </a:p>
                  </a:txBody>
                  <a:tcPr>
                    <a:solidFill>
                      <a:srgbClr val="008000"/>
                    </a:solidFill>
                  </a:tcPr>
                </a:tc>
                <a:tc>
                  <a:txBody>
                    <a:bodyPr/>
                    <a:lstStyle/>
                    <a:p>
                      <a:pPr algn="ctr"/>
                      <a:r>
                        <a:rPr lang="en-US" dirty="0" smtClean="0">
                          <a:solidFill>
                            <a:schemeClr val="bg1">
                              <a:lumMod val="50000"/>
                            </a:schemeClr>
                          </a:solidFill>
                          <a:latin typeface="Arial" pitchFamily="34" charset="0"/>
                          <a:cs typeface="Arial" pitchFamily="34" charset="0"/>
                        </a:rPr>
                        <a:t>1</a:t>
                      </a:r>
                      <a:endParaRPr lang="en-US" dirty="0">
                        <a:solidFill>
                          <a:schemeClr val="bg1">
                            <a:lumMod val="50000"/>
                          </a:schemeClr>
                        </a:solidFill>
                        <a:latin typeface="Arial" pitchFamily="34" charset="0"/>
                        <a:cs typeface="Arial" pitchFamily="34" charset="0"/>
                      </a:endParaRPr>
                    </a:p>
                  </a:txBody>
                  <a:tcPr>
                    <a:solidFill>
                      <a:srgbClr val="008000"/>
                    </a:solidFill>
                  </a:tcPr>
                </a:tc>
              </a:tr>
              <a:tr h="542087">
                <a:tc vMerge="1">
                  <a:txBody>
                    <a:bodyPr/>
                    <a:lstStyle/>
                    <a:p>
                      <a:endParaRPr lang="en-US" dirty="0">
                        <a:solidFill>
                          <a:schemeClr val="bg1">
                            <a:lumMod val="50000"/>
                          </a:schemeClr>
                        </a:solidFill>
                        <a:latin typeface="Arial" pitchFamily="34" charset="0"/>
                        <a:cs typeface="Arial" pitchFamily="34" charset="0"/>
                      </a:endParaRPr>
                    </a:p>
                  </a:txBody>
                  <a:tcPr/>
                </a:tc>
                <a:tc>
                  <a:txBody>
                    <a:bodyPr/>
                    <a:lstStyle/>
                    <a:p>
                      <a:r>
                        <a:rPr lang="en-US" sz="1200" dirty="0" smtClean="0">
                          <a:solidFill>
                            <a:schemeClr val="bg1">
                              <a:lumMod val="50000"/>
                            </a:schemeClr>
                          </a:solidFill>
                          <a:latin typeface="Arial" pitchFamily="34" charset="0"/>
                          <a:cs typeface="Arial" pitchFamily="34" charset="0"/>
                        </a:rPr>
                        <a:t>d) Puerperal sepsis</a:t>
                      </a:r>
                      <a:endParaRPr lang="en-US" sz="1200" dirty="0">
                        <a:solidFill>
                          <a:schemeClr val="bg1">
                            <a:lumMod val="50000"/>
                          </a:schemeClr>
                        </a:solidFill>
                        <a:latin typeface="Arial" pitchFamily="34" charset="0"/>
                        <a:cs typeface="Arial" pitchFamily="34" charset="0"/>
                      </a:endParaRPr>
                    </a:p>
                  </a:txBody>
                  <a:tcPr/>
                </a:tc>
                <a:tc>
                  <a:txBody>
                    <a:bodyPr/>
                    <a:lstStyle/>
                    <a:p>
                      <a:pPr algn="ctr"/>
                      <a:r>
                        <a:rPr lang="en-US" dirty="0" smtClean="0">
                          <a:solidFill>
                            <a:schemeClr val="bg1">
                              <a:lumMod val="50000"/>
                            </a:schemeClr>
                          </a:solidFill>
                          <a:latin typeface="Arial" pitchFamily="34" charset="0"/>
                          <a:cs typeface="Arial" pitchFamily="34" charset="0"/>
                        </a:rPr>
                        <a:t>4</a:t>
                      </a:r>
                      <a:endParaRPr lang="en-US" dirty="0">
                        <a:solidFill>
                          <a:schemeClr val="bg1">
                            <a:lumMod val="50000"/>
                          </a:schemeClr>
                        </a:solidFill>
                        <a:latin typeface="Arial" pitchFamily="34" charset="0"/>
                        <a:cs typeface="Arial" pitchFamily="34" charset="0"/>
                      </a:endParaRPr>
                    </a:p>
                  </a:txBody>
                  <a:tcPr>
                    <a:solidFill>
                      <a:srgbClr val="FF0000"/>
                    </a:solidFill>
                  </a:tcPr>
                </a:tc>
                <a:tc>
                  <a:txBody>
                    <a:bodyPr/>
                    <a:lstStyle/>
                    <a:p>
                      <a:pPr algn="ctr"/>
                      <a:r>
                        <a:rPr lang="en-US" dirty="0" smtClean="0">
                          <a:solidFill>
                            <a:schemeClr val="bg1">
                              <a:lumMod val="50000"/>
                            </a:schemeClr>
                          </a:solidFill>
                          <a:latin typeface="Arial" pitchFamily="34" charset="0"/>
                          <a:cs typeface="Arial" pitchFamily="34" charset="0"/>
                        </a:rPr>
                        <a:t>4</a:t>
                      </a:r>
                      <a:endParaRPr lang="en-US" dirty="0">
                        <a:solidFill>
                          <a:schemeClr val="bg1">
                            <a:lumMod val="50000"/>
                          </a:schemeClr>
                        </a:solidFill>
                        <a:latin typeface="Arial" pitchFamily="34" charset="0"/>
                        <a:cs typeface="Arial" pitchFamily="34" charset="0"/>
                      </a:endParaRPr>
                    </a:p>
                  </a:txBody>
                  <a:tcPr>
                    <a:solidFill>
                      <a:srgbClr val="FF0000"/>
                    </a:solidFill>
                  </a:tcPr>
                </a:tc>
              </a:tr>
            </a:tbl>
          </a:graphicData>
        </a:graphic>
      </p:graphicFrame>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686435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9069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880" y="990600"/>
            <a:ext cx="7851775" cy="1143000"/>
          </a:xfrm>
        </p:spPr>
        <p:txBody>
          <a:bodyPr/>
          <a:lstStyle/>
          <a:p>
            <a:r>
              <a:rPr lang="en-US" sz="3200" b="1" dirty="0"/>
              <a:t>Adolescent pregnancy in U.S.</a:t>
            </a:r>
          </a:p>
        </p:txBody>
      </p:sp>
      <p:pic>
        <p:nvPicPr>
          <p:cNvPr id="13314" name="Picture 2" descr="C:\Users\gdq2\AppData\Local\Microsoft\Windows\Temporary Internet Files\Content.IE5\OQ3ILRHM\MC900053967[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32" t="9391" r="30596" b="10885"/>
          <a:stretch/>
        </p:blipFill>
        <p:spPr bwMode="auto">
          <a:xfrm>
            <a:off x="1752600" y="2667000"/>
            <a:ext cx="575733" cy="109502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Grp="1" noChangeAspect="1" noChangeArrowheads="1"/>
          </p:cNvPicPr>
          <p:nvPr>
            <p:ph idx="1"/>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2210" y="2671411"/>
            <a:ext cx="573074" cy="109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119" y="2666998"/>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1363" y="2666995"/>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9123" y="2666997"/>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8275" y="2666994"/>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4450" y="2669205"/>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507" y="2666999"/>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420" y="2671411"/>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289" y="2667000"/>
            <a:ext cx="5730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62200" y="4226004"/>
            <a:ext cx="4644285" cy="1107996"/>
          </a:xfrm>
          <a:prstGeom prst="rect">
            <a:avLst/>
          </a:prstGeom>
          <a:noFill/>
        </p:spPr>
        <p:txBody>
          <a:bodyPr wrap="none" rtlCol="0">
            <a:spAutoFit/>
          </a:bodyPr>
          <a:lstStyle/>
          <a:p>
            <a:pPr algn="ctr"/>
            <a:r>
              <a:rPr lang="en-US" sz="2400" b="1" dirty="0"/>
              <a:t>5</a:t>
            </a:r>
            <a:r>
              <a:rPr lang="en-US" sz="2400" b="1" dirty="0" smtClean="0"/>
              <a:t> </a:t>
            </a:r>
            <a:r>
              <a:rPr lang="en-US" sz="2400" b="1" dirty="0">
                <a:solidFill>
                  <a:schemeClr val="bg2"/>
                </a:solidFill>
              </a:rPr>
              <a:t>in </a:t>
            </a:r>
            <a:r>
              <a:rPr lang="en-US" sz="2400" b="1" dirty="0"/>
              <a:t>10</a:t>
            </a:r>
            <a:r>
              <a:rPr lang="en-US" sz="2400" b="1" dirty="0">
                <a:solidFill>
                  <a:schemeClr val="bg2"/>
                </a:solidFill>
              </a:rPr>
              <a:t> </a:t>
            </a:r>
            <a:r>
              <a:rPr lang="en-US" sz="2400" b="1" dirty="0" smtClean="0">
                <a:solidFill>
                  <a:schemeClr val="bg2"/>
                </a:solidFill>
              </a:rPr>
              <a:t>black and </a:t>
            </a:r>
            <a:r>
              <a:rPr lang="en-US" sz="2400" b="1" dirty="0">
                <a:solidFill>
                  <a:schemeClr val="bg2"/>
                </a:solidFill>
              </a:rPr>
              <a:t>H</a:t>
            </a:r>
            <a:r>
              <a:rPr lang="en-US" sz="2400" b="1" dirty="0" smtClean="0">
                <a:solidFill>
                  <a:schemeClr val="bg2"/>
                </a:solidFill>
              </a:rPr>
              <a:t>ispanic girls </a:t>
            </a:r>
          </a:p>
          <a:p>
            <a:pPr algn="ctr"/>
            <a:r>
              <a:rPr lang="en-US" sz="2400" b="1" dirty="0" smtClean="0">
                <a:solidFill>
                  <a:schemeClr val="bg2"/>
                </a:solidFill>
              </a:rPr>
              <a:t>will </a:t>
            </a:r>
            <a:r>
              <a:rPr lang="en-US" sz="2400" b="1" dirty="0">
                <a:solidFill>
                  <a:schemeClr val="bg2"/>
                </a:solidFill>
              </a:rPr>
              <a:t>become pregnant by age 20</a:t>
            </a:r>
          </a:p>
          <a:p>
            <a:pPr algn="ctr"/>
            <a:endParaRPr lang="en-US" dirty="0"/>
          </a:p>
        </p:txBody>
      </p:sp>
      <p:sp>
        <p:nvSpPr>
          <p:cNvPr id="14" name="Rectangle 13"/>
          <p:cNvSpPr/>
          <p:nvPr/>
        </p:nvSpPr>
        <p:spPr>
          <a:xfrm>
            <a:off x="265906" y="5943600"/>
            <a:ext cx="8610600" cy="584775"/>
          </a:xfrm>
          <a:prstGeom prst="rect">
            <a:avLst/>
          </a:prstGeom>
        </p:spPr>
        <p:txBody>
          <a:bodyPr wrap="square">
            <a:spAutoFit/>
          </a:bodyPr>
          <a:lstStyle/>
          <a:p>
            <a:r>
              <a:rPr lang="en-US" sz="1600" dirty="0" smtClean="0">
                <a:latin typeface="Myriad Pro" pitchFamily="34" charset="0"/>
              </a:rPr>
              <a:t>The National  Campaign to Prevent Teen and </a:t>
            </a:r>
            <a:r>
              <a:rPr lang="en-US" sz="1600" dirty="0">
                <a:latin typeface="Myriad Pro" pitchFamily="34" charset="0"/>
              </a:rPr>
              <a:t>Unplanned Pregnancy, </a:t>
            </a:r>
            <a:r>
              <a:rPr lang="en-US" sz="1600" dirty="0" smtClean="0">
                <a:latin typeface="Myriad Pro" pitchFamily="34" charset="0"/>
              </a:rPr>
              <a:t>February 2011. http</a:t>
            </a:r>
            <a:r>
              <a:rPr lang="en-US" sz="1600" dirty="0">
                <a:latin typeface="Myriad Pro" pitchFamily="34" charset="0"/>
              </a:rPr>
              <a:t>://www.thenationalcampaign.org/resources/pdf/FastFacts_3in10.pdf</a:t>
            </a:r>
          </a:p>
        </p:txBody>
      </p:sp>
    </p:spTree>
    <p:extLst>
      <p:ext uri="{BB962C8B-B14F-4D97-AF65-F5344CB8AC3E}">
        <p14:creationId xmlns:p14="http://schemas.microsoft.com/office/powerpoint/2010/main" val="261582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Scenario 2</a:t>
            </a:r>
            <a:endParaRPr lang="en-US" sz="3200" dirty="0"/>
          </a:p>
        </p:txBody>
      </p:sp>
      <p:sp>
        <p:nvSpPr>
          <p:cNvPr id="3" name="Content Placeholder 2"/>
          <p:cNvSpPr>
            <a:spLocks noGrp="1"/>
          </p:cNvSpPr>
          <p:nvPr>
            <p:ph idx="1"/>
          </p:nvPr>
        </p:nvSpPr>
        <p:spPr/>
        <p:txBody>
          <a:bodyPr/>
          <a:lstStyle/>
          <a:p>
            <a:pPr>
              <a:buSzPct val="100000"/>
              <a:buFont typeface="Arial" pitchFamily="34" charset="0"/>
              <a:buChar char="•"/>
            </a:pPr>
            <a:r>
              <a:rPr lang="en-US" dirty="0"/>
              <a:t>18 year old G1P0, pregnant, and being counseled for postpartum family planning.  She is not planning on breastfeeding.  What options are available to her immediately postpartum?</a:t>
            </a:r>
          </a:p>
          <a:p>
            <a:pPr>
              <a:buSzPct val="100000"/>
              <a:buFont typeface="Arial" pitchFamily="34" charset="0"/>
              <a:buChar char="•"/>
            </a:pPr>
            <a:endParaRPr lang="en-US" dirty="0" smtClean="0"/>
          </a:p>
          <a:p>
            <a:pPr marL="400050" lvl="1" indent="0">
              <a:buNone/>
            </a:pPr>
            <a:r>
              <a:rPr lang="en-US" b="1" dirty="0" smtClean="0">
                <a:solidFill>
                  <a:schemeClr val="tx1"/>
                </a:solidFill>
              </a:rPr>
              <a:t>A.  IUD </a:t>
            </a:r>
            <a:r>
              <a:rPr lang="en-US" b="1" dirty="0">
                <a:solidFill>
                  <a:schemeClr val="tx1"/>
                </a:solidFill>
              </a:rPr>
              <a:t>(copper or </a:t>
            </a:r>
            <a:r>
              <a:rPr lang="en-US" b="1" dirty="0" err="1">
                <a:solidFill>
                  <a:schemeClr val="tx1"/>
                </a:solidFill>
              </a:rPr>
              <a:t>levonorgestrel</a:t>
            </a:r>
            <a:r>
              <a:rPr lang="en-US" b="1" dirty="0" smtClean="0">
                <a:solidFill>
                  <a:schemeClr val="tx1"/>
                </a:solidFill>
              </a:rPr>
              <a:t>) (US MEC 2)</a:t>
            </a:r>
          </a:p>
          <a:p>
            <a:pPr marL="400050" lvl="1" indent="0">
              <a:buNone/>
            </a:pPr>
            <a:r>
              <a:rPr lang="en-US" b="1" dirty="0" smtClean="0">
                <a:solidFill>
                  <a:schemeClr val="tx1"/>
                </a:solidFill>
              </a:rPr>
              <a:t>B.  Progestin-only </a:t>
            </a:r>
            <a:r>
              <a:rPr lang="en-US" b="1" dirty="0">
                <a:solidFill>
                  <a:schemeClr val="tx1"/>
                </a:solidFill>
              </a:rPr>
              <a:t>methods (pill, injectable, implant</a:t>
            </a:r>
            <a:r>
              <a:rPr lang="en-US" b="1" dirty="0" smtClean="0">
                <a:solidFill>
                  <a:schemeClr val="tx1"/>
                </a:solidFill>
              </a:rPr>
              <a:t>) (US MEC 1)</a:t>
            </a:r>
            <a:endParaRPr lang="en-US" b="1" dirty="0">
              <a:solidFill>
                <a:schemeClr val="tx1"/>
              </a:solidFill>
            </a:endParaRPr>
          </a:p>
          <a:p>
            <a:pPr marL="400050" lvl="1" indent="0">
              <a:buNone/>
            </a:pPr>
            <a:r>
              <a:rPr lang="en-US" b="1" dirty="0" smtClean="0"/>
              <a:t>C.  Combined hormonal methods (pill, patch, ring) (US MEC 4)</a:t>
            </a:r>
          </a:p>
          <a:p>
            <a:pPr marL="800100" lvl="2" indent="0">
              <a:buNone/>
            </a:pPr>
            <a:r>
              <a:rPr lang="en-US" b="1" dirty="0" smtClean="0"/>
              <a:t>(Wait until 21-42 days postpartum, depending on VTE risk factors)</a:t>
            </a:r>
          </a:p>
          <a:p>
            <a:pPr marL="800100" lvl="2" indent="0">
              <a:buNone/>
            </a:pPr>
            <a:endParaRPr lang="en-US" b="1" dirty="0" smtClean="0"/>
          </a:p>
          <a:p>
            <a:pPr marL="400050" lvl="1" indent="0">
              <a:buNone/>
            </a:pPr>
            <a:r>
              <a:rPr lang="en-US" b="1" dirty="0" smtClean="0">
                <a:solidFill>
                  <a:schemeClr val="tx1"/>
                </a:solidFill>
              </a:rPr>
              <a:t>Encourage Dual protection with condom use</a:t>
            </a:r>
          </a:p>
          <a:p>
            <a:pPr marL="400050" lvl="1" indent="0">
              <a:buNone/>
            </a:pPr>
            <a:r>
              <a:rPr lang="en-US" b="1" dirty="0" smtClean="0">
                <a:solidFill>
                  <a:schemeClr val="tx1"/>
                </a:solidFill>
              </a:rPr>
              <a:t> </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0127678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Scenario 3 </a:t>
            </a:r>
            <a:endParaRPr lang="en-US" sz="3200" dirty="0"/>
          </a:p>
        </p:txBody>
      </p:sp>
      <p:sp>
        <p:nvSpPr>
          <p:cNvPr id="3" name="Content Placeholder 2"/>
          <p:cNvSpPr>
            <a:spLocks noGrp="1"/>
          </p:cNvSpPr>
          <p:nvPr>
            <p:ph idx="1"/>
          </p:nvPr>
        </p:nvSpPr>
        <p:spPr/>
        <p:txBody>
          <a:bodyPr/>
          <a:lstStyle/>
          <a:p>
            <a:pPr>
              <a:buSzPct val="100000"/>
              <a:buFont typeface="Arial" pitchFamily="34" charset="0"/>
              <a:buChar char="•"/>
            </a:pPr>
            <a:r>
              <a:rPr lang="en-US" dirty="0" smtClean="0"/>
              <a:t>16yo nulliparous female with heavy cycles and dysmenorrhea presents with her mother since she is missing school  at the start of most periods.  She is sexually active with her boyfriend using condoms.  What options are available to her?</a:t>
            </a:r>
          </a:p>
          <a:p>
            <a:pPr marL="400050" lvl="1" indent="0">
              <a:buNone/>
            </a:pPr>
            <a:r>
              <a:rPr lang="en-US" b="1" dirty="0"/>
              <a:t>A.  IUD (copper or </a:t>
            </a:r>
            <a:r>
              <a:rPr lang="en-US" b="1" dirty="0" err="1"/>
              <a:t>levonorgestrel</a:t>
            </a:r>
            <a:r>
              <a:rPr lang="en-US" b="1" dirty="0"/>
              <a:t>)</a:t>
            </a:r>
          </a:p>
          <a:p>
            <a:pPr marL="400050" lvl="1" indent="0">
              <a:buNone/>
            </a:pPr>
            <a:r>
              <a:rPr lang="en-US" b="1" dirty="0"/>
              <a:t>B.  Implants</a:t>
            </a:r>
          </a:p>
          <a:p>
            <a:pPr marL="400050" lvl="1" indent="0">
              <a:buNone/>
            </a:pPr>
            <a:r>
              <a:rPr lang="en-US" b="1" dirty="0"/>
              <a:t>C.  DMPA</a:t>
            </a:r>
          </a:p>
          <a:p>
            <a:pPr marL="400050" lvl="1" indent="0">
              <a:buNone/>
            </a:pPr>
            <a:r>
              <a:rPr lang="en-US" b="1" dirty="0"/>
              <a:t>D.  Combined hormonal methods (pill, patch, ring) </a:t>
            </a:r>
          </a:p>
          <a:p>
            <a:pPr marL="0" indent="0">
              <a:buNone/>
            </a:pPr>
            <a:endParaRPr lang="en-US" dirty="0"/>
          </a:p>
        </p:txBody>
      </p:sp>
      <p:pic>
        <p:nvPicPr>
          <p:cNvPr id="19458" name="Picture 2" descr="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581400"/>
            <a:ext cx="1694718"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dirty="0" smtClean="0"/>
              <a:t>Clinical Scenario 3</a:t>
            </a:r>
            <a:endParaRPr lang="en-US" sz="3200" dirty="0"/>
          </a:p>
        </p:txBody>
      </p:sp>
      <p:sp>
        <p:nvSpPr>
          <p:cNvPr id="3" name="Content Placeholder 2"/>
          <p:cNvSpPr>
            <a:spLocks noGrp="1"/>
          </p:cNvSpPr>
          <p:nvPr>
            <p:ph idx="1"/>
          </p:nvPr>
        </p:nvSpPr>
        <p:spPr>
          <a:xfrm>
            <a:off x="457200" y="1219200"/>
            <a:ext cx="8229600" cy="4800600"/>
          </a:xfrm>
        </p:spPr>
        <p:txBody>
          <a:bodyPr/>
          <a:lstStyle/>
          <a:p>
            <a:pPr>
              <a:buSzPct val="100000"/>
              <a:buFont typeface="Arial" pitchFamily="34" charset="0"/>
              <a:buChar char="•"/>
            </a:pPr>
            <a:r>
              <a:rPr lang="en-US" dirty="0" smtClean="0"/>
              <a:t>16yo nulliparous female with heavy cycles and dysmenorrhea presents with her mother since she is missing school  at the start of most periods.  She is sexually active with her boyfriend using condoms.  What options are available to her?</a:t>
            </a:r>
          </a:p>
          <a:p>
            <a:pPr marL="400050" lvl="1" indent="0">
              <a:buNone/>
            </a:pPr>
            <a:r>
              <a:rPr lang="en-US" b="1" dirty="0"/>
              <a:t>A.  IUD (copper or </a:t>
            </a:r>
            <a:r>
              <a:rPr lang="en-US" b="1" dirty="0" err="1"/>
              <a:t>levonorgestrel</a:t>
            </a:r>
            <a:r>
              <a:rPr lang="en-US" b="1" dirty="0" smtClean="0"/>
              <a:t>) (US MEC 2)</a:t>
            </a:r>
            <a:endParaRPr lang="en-US" b="1" dirty="0"/>
          </a:p>
          <a:p>
            <a:pPr marL="400050" lvl="1" indent="0">
              <a:buNone/>
            </a:pPr>
            <a:r>
              <a:rPr lang="en-US" b="1" dirty="0"/>
              <a:t>B.  </a:t>
            </a:r>
            <a:r>
              <a:rPr lang="en-US" b="1" dirty="0" smtClean="0"/>
              <a:t>Implants (US MEC 1)</a:t>
            </a:r>
            <a:endParaRPr lang="en-US" b="1" dirty="0"/>
          </a:p>
          <a:p>
            <a:pPr marL="400050" lvl="1" indent="0">
              <a:buNone/>
            </a:pPr>
            <a:r>
              <a:rPr lang="en-US" b="1" dirty="0"/>
              <a:t>C.  </a:t>
            </a:r>
            <a:r>
              <a:rPr lang="en-US" b="1" dirty="0" smtClean="0"/>
              <a:t>DMPA (US MEC 2)</a:t>
            </a:r>
            <a:endParaRPr lang="en-US" b="1" dirty="0"/>
          </a:p>
          <a:p>
            <a:pPr marL="400050" lvl="1" indent="0">
              <a:buNone/>
            </a:pPr>
            <a:r>
              <a:rPr lang="en-US" b="1" dirty="0"/>
              <a:t>D.  Combined hormonal methods (pill, patch, ring) </a:t>
            </a:r>
            <a:r>
              <a:rPr lang="en-US" b="1" dirty="0" smtClean="0"/>
              <a:t>(US MEC 1)</a:t>
            </a:r>
            <a:endParaRPr lang="en-US" b="1" dirty="0"/>
          </a:p>
          <a:p>
            <a:pPr marL="857250" lvl="1" indent="-457200">
              <a:buAutoNum type="alphaUcPeriod" startAt="5"/>
            </a:pPr>
            <a:r>
              <a:rPr lang="en-US" b="1" dirty="0" smtClean="0">
                <a:solidFill>
                  <a:schemeClr val="tx1"/>
                </a:solidFill>
              </a:rPr>
              <a:t>All </a:t>
            </a:r>
            <a:r>
              <a:rPr lang="en-US" b="1" dirty="0">
                <a:solidFill>
                  <a:schemeClr val="tx1"/>
                </a:solidFill>
              </a:rPr>
              <a:t>of the </a:t>
            </a:r>
            <a:r>
              <a:rPr lang="en-US" b="1" dirty="0" smtClean="0">
                <a:solidFill>
                  <a:schemeClr val="tx1"/>
                </a:solidFill>
              </a:rPr>
              <a:t>above</a:t>
            </a:r>
          </a:p>
          <a:p>
            <a:pPr marL="400050" lvl="1" indent="0">
              <a:buNone/>
            </a:pPr>
            <a:endParaRPr lang="en-US" b="1" dirty="0">
              <a:solidFill>
                <a:schemeClr val="tx1"/>
              </a:solidFill>
            </a:endParaRPr>
          </a:p>
          <a:p>
            <a:pPr marL="0" indent="0">
              <a:buNone/>
            </a:pPr>
            <a:r>
              <a:rPr lang="en-US" dirty="0">
                <a:solidFill>
                  <a:schemeClr val="tx1"/>
                </a:solidFill>
              </a:rPr>
              <a:t>Encourage continued condom use for dual protection</a:t>
            </a:r>
          </a:p>
          <a:p>
            <a:pPr marL="0" indent="0">
              <a:buNone/>
            </a:pP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11293249"/>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 SELECTED PRACTICE RECOMMENDATIONS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45613461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itle 1"/>
          <p:cNvSpPr>
            <a:spLocks noGrp="1"/>
          </p:cNvSpPr>
          <p:nvPr>
            <p:ph type="title" idx="4294967295"/>
          </p:nvPr>
        </p:nvSpPr>
        <p:spPr bwMode="auto">
          <a:xfrm>
            <a:off x="500063" y="381000"/>
            <a:ext cx="8229600" cy="1143000"/>
          </a:xfrm>
          <a:prstGeom prst="rect">
            <a:avLst/>
          </a:prstGeom>
          <a:noFill/>
          <a:ln>
            <a:miter lim="800000"/>
            <a:headEnd/>
            <a:tailEnd/>
          </a:ln>
        </p:spPr>
        <p:txBody>
          <a:bodyPr/>
          <a:lstStyle/>
          <a:p>
            <a:pPr eaLnBrk="1" hangingPunct="1"/>
            <a:r>
              <a:rPr lang="en-US" sz="3200" b="1" dirty="0" smtClean="0">
                <a:ea typeface="ＭＳ Ｐゴシック"/>
                <a:cs typeface="ＭＳ Ｐゴシック"/>
              </a:rPr>
              <a:t>U.S. Selected Practice Recommendations for Contraceptive Use</a:t>
            </a:r>
          </a:p>
        </p:txBody>
      </p:sp>
      <p:pic>
        <p:nvPicPr>
          <p:cNvPr id="5" name="Picture 2" descr="Picture of the cover of the MMWR, June 21, 2013, U.S. Selected Practice Recommendations for Contraceptive Use, 2013." title="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9738"/>
            <a:ext cx="4572000" cy="564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108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000"/>
              </a:lnSpc>
            </a:pPr>
            <a:r>
              <a:rPr lang="en-US" sz="2800" b="1" dirty="0" smtClean="0"/>
              <a:t>US Selected Practice Recommendations </a:t>
            </a:r>
            <a:br>
              <a:rPr lang="en-US" sz="2800" b="1" dirty="0" smtClean="0"/>
            </a:br>
            <a:r>
              <a:rPr lang="en-US" sz="2800" b="1" dirty="0" smtClean="0"/>
              <a:t>for Contraceptive Use, 2013</a:t>
            </a:r>
          </a:p>
        </p:txBody>
      </p:sp>
      <p:sp>
        <p:nvSpPr>
          <p:cNvPr id="21506" name="Content Placeholder 4"/>
          <p:cNvSpPr>
            <a:spLocks noGrp="1"/>
          </p:cNvSpPr>
          <p:nvPr>
            <p:ph idx="4294967295"/>
          </p:nvPr>
        </p:nvSpPr>
        <p:spPr bwMode="auto">
          <a:xfrm>
            <a:off x="402946" y="1752600"/>
            <a:ext cx="8229600" cy="4191000"/>
          </a:xfrm>
          <a:prstGeom prst="rect">
            <a:avLst/>
          </a:prstGeom>
          <a:noFill/>
          <a:ln>
            <a:miter lim="800000"/>
            <a:headEnd/>
            <a:tailEnd/>
          </a:ln>
        </p:spPr>
        <p:txBody>
          <a:bodyPr>
            <a:prstTxWarp prst="textNoShape">
              <a:avLst/>
            </a:prstTxWarp>
          </a:bodyPr>
          <a:lstStyle/>
          <a:p>
            <a:pPr eaLnBrk="1" hangingPunct="1">
              <a:buClr>
                <a:schemeClr val="tx1"/>
              </a:buClr>
              <a:buSzPct val="100000"/>
            </a:pPr>
            <a:r>
              <a:rPr lang="en-US" sz="2400" b="1" dirty="0" smtClean="0">
                <a:solidFill>
                  <a:schemeClr val="bg2"/>
                </a:solidFill>
              </a:rPr>
              <a:t>Follow-up to US Medical Eligibility Criteria                         for Contraceptive Use, 2010</a:t>
            </a:r>
          </a:p>
          <a:p>
            <a:pPr eaLnBrk="1" hangingPunct="1">
              <a:buClr>
                <a:schemeClr val="tx1"/>
              </a:buClr>
              <a:buSzPct val="100000"/>
            </a:pPr>
            <a:r>
              <a:rPr lang="en-US" sz="2400" b="1" dirty="0" smtClean="0">
                <a:solidFill>
                  <a:schemeClr val="bg2"/>
                </a:solidFill>
              </a:rPr>
              <a:t>Adapted from World Health Organization</a:t>
            </a:r>
          </a:p>
          <a:p>
            <a:pPr eaLnBrk="1" hangingPunct="1">
              <a:buClr>
                <a:schemeClr val="tx1"/>
              </a:buClr>
              <a:buSzPct val="100000"/>
            </a:pPr>
            <a:r>
              <a:rPr lang="en-US" sz="2400" b="1" dirty="0" smtClean="0">
                <a:solidFill>
                  <a:schemeClr val="bg2"/>
                </a:solidFill>
              </a:rPr>
              <a:t>Intent:  Evidence-based guidance for common, yet controversial contraceptive management questions</a:t>
            </a:r>
          </a:p>
          <a:p>
            <a:pPr lvl="1" eaLnBrk="1" hangingPunct="1">
              <a:buClr>
                <a:schemeClr val="tx1"/>
              </a:buClr>
              <a:buSzPct val="100000"/>
              <a:buFont typeface="Arial" pitchFamily="34" charset="0"/>
              <a:buChar char="•"/>
            </a:pPr>
            <a:r>
              <a:rPr lang="en-US" sz="2000" b="1" dirty="0" smtClean="0">
                <a:solidFill>
                  <a:schemeClr val="bg2"/>
                </a:solidFill>
              </a:rPr>
              <a:t>When to start</a:t>
            </a:r>
          </a:p>
          <a:p>
            <a:pPr lvl="1" eaLnBrk="1" hangingPunct="1">
              <a:buClr>
                <a:schemeClr val="tx1"/>
              </a:buClr>
              <a:buSzPct val="100000"/>
              <a:buFont typeface="Arial" pitchFamily="34" charset="0"/>
              <a:buChar char="•"/>
            </a:pPr>
            <a:r>
              <a:rPr lang="en-US" sz="2000" b="1" dirty="0" smtClean="0">
                <a:solidFill>
                  <a:schemeClr val="bg2"/>
                </a:solidFill>
              </a:rPr>
              <a:t>Missed pills</a:t>
            </a:r>
          </a:p>
          <a:p>
            <a:pPr lvl="1" eaLnBrk="1" hangingPunct="1">
              <a:buClr>
                <a:schemeClr val="tx1"/>
              </a:buClr>
              <a:buSzPct val="100000"/>
              <a:buFont typeface="Arial" pitchFamily="34" charset="0"/>
              <a:buChar char="•"/>
            </a:pPr>
            <a:r>
              <a:rPr lang="en-US" sz="2000" b="1" dirty="0" smtClean="0">
                <a:solidFill>
                  <a:schemeClr val="bg2"/>
                </a:solidFill>
              </a:rPr>
              <a:t>Bleeding problems</a:t>
            </a:r>
          </a:p>
          <a:p>
            <a:pPr lvl="1" eaLnBrk="1" hangingPunct="1">
              <a:buClr>
                <a:schemeClr val="tx1"/>
              </a:buClr>
              <a:buSzPct val="100000"/>
              <a:buFont typeface="Arial" pitchFamily="34" charset="0"/>
              <a:buChar char="•"/>
            </a:pPr>
            <a:r>
              <a:rPr lang="en-US" sz="2000" b="1" dirty="0" smtClean="0">
                <a:solidFill>
                  <a:schemeClr val="bg2"/>
                </a:solidFill>
              </a:rPr>
              <a:t>Exams and test</a:t>
            </a:r>
          </a:p>
          <a:p>
            <a:pPr lvl="1" eaLnBrk="1" hangingPunct="1">
              <a:buClr>
                <a:schemeClr val="tx1"/>
              </a:buClr>
              <a:buSzPct val="100000"/>
              <a:buFont typeface="Arial" pitchFamily="34" charset="0"/>
              <a:buChar char="•"/>
            </a:pPr>
            <a:r>
              <a:rPr lang="en-US" sz="2000" b="1" dirty="0" smtClean="0">
                <a:solidFill>
                  <a:schemeClr val="bg2"/>
                </a:solidFill>
              </a:rPr>
              <a:t>Follow-up</a:t>
            </a:r>
          </a:p>
          <a:p>
            <a:pPr lvl="1" eaLnBrk="1" hangingPunct="1">
              <a:buClr>
                <a:schemeClr val="tx1"/>
              </a:buClr>
              <a:buSzPct val="100000"/>
              <a:buFont typeface="Arial" pitchFamily="34" charset="0"/>
              <a:buChar char="•"/>
            </a:pPr>
            <a:r>
              <a:rPr lang="en-US" sz="2000" b="1" dirty="0" smtClean="0">
                <a:solidFill>
                  <a:schemeClr val="bg2"/>
                </a:solidFill>
              </a:rPr>
              <a:t>How to be reasonably certain that a woman is not pregnant</a:t>
            </a:r>
            <a:endParaRPr lang="en-US" sz="2400" dirty="0">
              <a:solidFill>
                <a:schemeClr val="bg2"/>
              </a:solidFill>
            </a:endParaRPr>
          </a:p>
        </p:txBody>
      </p:sp>
    </p:spTree>
    <p:extLst>
      <p:ext uri="{BB962C8B-B14F-4D97-AF65-F5344CB8AC3E}">
        <p14:creationId xmlns:p14="http://schemas.microsoft.com/office/powerpoint/2010/main" val="416818967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prstTxWarp prst="textNoShape">
              <a:avLst/>
            </a:prstTxWarp>
          </a:bodyPr>
          <a:lstStyle/>
          <a:p>
            <a:pPr eaLnBrk="1" hangingPunct="1">
              <a:lnSpc>
                <a:spcPts val="3000"/>
              </a:lnSpc>
            </a:pPr>
            <a:r>
              <a:rPr lang="en-US" sz="3200" b="1" dirty="0" smtClean="0"/>
              <a:t>US Selected Practice Recommendations </a:t>
            </a:r>
            <a:br>
              <a:rPr lang="en-US" sz="3200" b="1" dirty="0" smtClean="0"/>
            </a:br>
            <a:r>
              <a:rPr lang="en-US" sz="3200" b="1" dirty="0" smtClean="0"/>
              <a:t>for Contraceptive Use, 2013</a:t>
            </a:r>
          </a:p>
        </p:txBody>
      </p:sp>
      <p:sp>
        <p:nvSpPr>
          <p:cNvPr id="21506" name="Content Placeholder 4"/>
          <p:cNvSpPr>
            <a:spLocks noGrp="1"/>
          </p:cNvSpPr>
          <p:nvPr>
            <p:ph idx="4294967295"/>
          </p:nvPr>
        </p:nvSpPr>
        <p:spPr bwMode="auto">
          <a:xfrm>
            <a:off x="457200" y="1828800"/>
            <a:ext cx="8229600" cy="4191000"/>
          </a:xfrm>
          <a:prstGeom prst="rect">
            <a:avLst/>
          </a:prstGeom>
          <a:noFill/>
          <a:ln>
            <a:miter lim="800000"/>
            <a:headEnd/>
            <a:tailEnd/>
          </a:ln>
        </p:spPr>
        <p:txBody>
          <a:bodyPr>
            <a:prstTxWarp prst="textNoShape">
              <a:avLst/>
            </a:prstTxWarp>
          </a:bodyPr>
          <a:lstStyle/>
          <a:p>
            <a:pPr eaLnBrk="1" hangingPunct="1">
              <a:buClr>
                <a:schemeClr val="tx1"/>
              </a:buClr>
              <a:buSzPct val="70000"/>
            </a:pPr>
            <a:r>
              <a:rPr lang="en-US" sz="2400" b="1" dirty="0" smtClean="0">
                <a:solidFill>
                  <a:schemeClr val="bg2"/>
                </a:solidFill>
              </a:rPr>
              <a:t>Target audience: health-care providers</a:t>
            </a:r>
          </a:p>
          <a:p>
            <a:pPr eaLnBrk="1" hangingPunct="1">
              <a:buClr>
                <a:schemeClr val="tx1"/>
              </a:buClr>
              <a:buSzPct val="70000"/>
            </a:pPr>
            <a:r>
              <a:rPr lang="en-US" sz="2400" b="1" dirty="0" smtClean="0">
                <a:solidFill>
                  <a:schemeClr val="bg2"/>
                </a:solidFill>
              </a:rPr>
              <a:t>Guidance intended to assist health care providers when they counsel patients about contraceptive use</a:t>
            </a:r>
          </a:p>
          <a:p>
            <a:pPr eaLnBrk="1" hangingPunct="1">
              <a:buClr>
                <a:schemeClr val="tx1"/>
              </a:buClr>
              <a:buSzPct val="70000"/>
            </a:pPr>
            <a:r>
              <a:rPr lang="en-US" sz="2400" b="1" dirty="0" smtClean="0">
                <a:solidFill>
                  <a:schemeClr val="bg2"/>
                </a:solidFill>
              </a:rPr>
              <a:t>Applies to women of all ages, including adolescents</a:t>
            </a:r>
          </a:p>
          <a:p>
            <a:pPr eaLnBrk="1" hangingPunct="1">
              <a:buClr>
                <a:schemeClr val="tx1"/>
              </a:buClr>
              <a:buSzPct val="70000"/>
            </a:pPr>
            <a:r>
              <a:rPr lang="en-US" sz="2400" b="1" dirty="0" smtClean="0">
                <a:solidFill>
                  <a:schemeClr val="bg2"/>
                </a:solidFill>
              </a:rPr>
              <a:t>What is NOT included in the US SPR</a:t>
            </a:r>
          </a:p>
          <a:p>
            <a:pPr lvl="1">
              <a:buSzPct val="70000"/>
            </a:pPr>
            <a:r>
              <a:rPr lang="en-US" sz="2400" b="1" dirty="0" smtClean="0">
                <a:solidFill>
                  <a:schemeClr val="bg2"/>
                </a:solidFill>
              </a:rPr>
              <a:t>NOT </a:t>
            </a:r>
            <a:r>
              <a:rPr lang="en-US" sz="2400" b="1" dirty="0">
                <a:solidFill>
                  <a:schemeClr val="bg2"/>
                </a:solidFill>
              </a:rPr>
              <a:t>the Medical Eligibility </a:t>
            </a:r>
            <a:r>
              <a:rPr lang="en-US" sz="2400" b="1" dirty="0" smtClean="0">
                <a:solidFill>
                  <a:schemeClr val="bg2"/>
                </a:solidFill>
              </a:rPr>
              <a:t>Criteria</a:t>
            </a:r>
          </a:p>
          <a:p>
            <a:pPr lvl="1">
              <a:buSzPct val="70000"/>
            </a:pPr>
            <a:r>
              <a:rPr lang="en-US" sz="2400" b="1" dirty="0">
                <a:solidFill>
                  <a:schemeClr val="bg2"/>
                </a:solidFill>
              </a:rPr>
              <a:t>NOT comprehensive textbook </a:t>
            </a:r>
          </a:p>
          <a:p>
            <a:pPr lvl="1">
              <a:buSzPct val="70000"/>
            </a:pPr>
            <a:r>
              <a:rPr lang="en-US" sz="2400" b="1" dirty="0">
                <a:solidFill>
                  <a:schemeClr val="bg2"/>
                </a:solidFill>
              </a:rPr>
              <a:t>NOT rigid guidelines</a:t>
            </a:r>
          </a:p>
          <a:p>
            <a:pPr lvl="1">
              <a:buSzPct val="70000"/>
            </a:pPr>
            <a:r>
              <a:rPr lang="en-US" sz="2400" b="1" dirty="0">
                <a:solidFill>
                  <a:schemeClr val="bg2"/>
                </a:solidFill>
              </a:rPr>
              <a:t>NOT well-woman care</a:t>
            </a:r>
          </a:p>
          <a:p>
            <a:pPr eaLnBrk="1" hangingPunct="1">
              <a:buClr>
                <a:schemeClr val="tx1"/>
              </a:buClr>
              <a:buSzPct val="70000"/>
              <a:buFont typeface="Wingdings" pitchFamily="84" charset="2"/>
              <a:buChar char="q"/>
            </a:pPr>
            <a:endParaRPr lang="en-US" sz="2400" dirty="0">
              <a:solidFill>
                <a:schemeClr val="bg2"/>
              </a:solidFill>
            </a:endParaRPr>
          </a:p>
        </p:txBody>
      </p:sp>
    </p:spTree>
    <p:extLst>
      <p:ext uri="{BB962C8B-B14F-4D97-AF65-F5344CB8AC3E}">
        <p14:creationId xmlns:p14="http://schemas.microsoft.com/office/powerpoint/2010/main" val="364759036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Format of US SPR</a:t>
            </a:r>
            <a:endParaRPr lang="en-US" dirty="0"/>
          </a:p>
        </p:txBody>
      </p:sp>
      <p:sp>
        <p:nvSpPr>
          <p:cNvPr id="4" name="Content Placeholder 3"/>
          <p:cNvSpPr>
            <a:spLocks noGrp="1"/>
          </p:cNvSpPr>
          <p:nvPr>
            <p:ph idx="1"/>
          </p:nvPr>
        </p:nvSpPr>
        <p:spPr/>
        <p:txBody>
          <a:bodyPr/>
          <a:lstStyle/>
          <a:p>
            <a:r>
              <a:rPr lang="en-US" sz="2400" b="1" dirty="0" smtClean="0"/>
              <a:t>Arranged by contraceptive method</a:t>
            </a:r>
          </a:p>
          <a:p>
            <a:r>
              <a:rPr lang="en-US" sz="2400" b="1" dirty="0" smtClean="0"/>
              <a:t>For each recommendation:</a:t>
            </a:r>
          </a:p>
          <a:p>
            <a:pPr lvl="1"/>
            <a:r>
              <a:rPr lang="en-US" sz="2000" b="1" dirty="0" smtClean="0"/>
              <a:t>Recommendation itself</a:t>
            </a:r>
          </a:p>
          <a:p>
            <a:pPr lvl="1"/>
            <a:r>
              <a:rPr lang="en-US" sz="2200" b="1" dirty="0" smtClean="0"/>
              <a:t>Comments </a:t>
            </a:r>
            <a:r>
              <a:rPr lang="en-US" sz="2200" b="1" dirty="0"/>
              <a:t>and evidence </a:t>
            </a:r>
            <a:r>
              <a:rPr lang="en-US" sz="2200" b="1" dirty="0" smtClean="0"/>
              <a:t>summary</a:t>
            </a:r>
          </a:p>
          <a:p>
            <a:r>
              <a:rPr lang="en-US" sz="2400" b="1" dirty="0" smtClean="0"/>
              <a:t>Simplified text of actual recommendations</a:t>
            </a:r>
          </a:p>
          <a:p>
            <a:r>
              <a:rPr lang="en-US" sz="2400" b="1" dirty="0" smtClean="0"/>
              <a:t>Bullets, tables, flowcharts, algorithms</a:t>
            </a:r>
            <a:endParaRPr lang="en-US" sz="2400" b="1"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8243117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Title 1"/>
          <p:cNvSpPr>
            <a:spLocks noGrp="1"/>
          </p:cNvSpPr>
          <p:nvPr>
            <p:ph type="title" idx="4294967295"/>
          </p:nvPr>
        </p:nvSpPr>
        <p:spPr bwMode="auto">
          <a:xfrm>
            <a:off x="500063" y="381000"/>
            <a:ext cx="8229600" cy="1143000"/>
          </a:xfrm>
          <a:prstGeom prst="rect">
            <a:avLst/>
          </a:prstGeom>
          <a:noFill/>
          <a:ln>
            <a:miter lim="800000"/>
            <a:headEnd/>
            <a:tailEnd/>
          </a:ln>
        </p:spPr>
        <p:txBody>
          <a:bodyPr/>
          <a:lstStyle/>
          <a:p>
            <a:r>
              <a:rPr lang="en-US" sz="3200" b="1" dirty="0"/>
              <a:t>How </a:t>
            </a:r>
            <a:r>
              <a:rPr lang="en-US" sz="4000" b="1" dirty="0"/>
              <a:t>you</a:t>
            </a:r>
            <a:r>
              <a:rPr lang="en-US" sz="3200" b="1" dirty="0"/>
              <a:t> can use the US </a:t>
            </a:r>
            <a:r>
              <a:rPr lang="en-US" sz="3200" b="1" dirty="0" smtClean="0"/>
              <a:t>SPR</a:t>
            </a:r>
            <a:r>
              <a:rPr lang="en-US" sz="4000" b="1" dirty="0"/>
              <a:t/>
            </a:r>
            <a:br>
              <a:rPr lang="en-US" sz="4000" b="1" dirty="0"/>
            </a:br>
            <a:endParaRPr lang="en-US" sz="4000" b="1" dirty="0" smtClean="0">
              <a:ea typeface="ＭＳ Ｐゴシック"/>
              <a:cs typeface="ＭＳ Ｐゴシック"/>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43" y="1181100"/>
            <a:ext cx="5105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5611"/>
          <a:stretch/>
        </p:blipFill>
        <p:spPr bwMode="auto">
          <a:xfrm>
            <a:off x="1224894" y="3581400"/>
            <a:ext cx="6681787" cy="269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998738"/>
            <a:ext cx="4953000" cy="480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185557"/>
            <a:ext cx="1905000" cy="218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7969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SCENARIOS</a:t>
            </a:r>
            <a:endParaRPr lang="en-US" dirty="0"/>
          </a:p>
        </p:txBody>
      </p:sp>
    </p:spTree>
    <p:extLst>
      <p:ext uri="{BB962C8B-B14F-4D97-AF65-F5344CB8AC3E}">
        <p14:creationId xmlns:p14="http://schemas.microsoft.com/office/powerpoint/2010/main" val="29434357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xfrm>
            <a:off x="762000" y="404813"/>
            <a:ext cx="7618413" cy="7604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ea typeface="ＭＳ Ｐゴシック"/>
                <a:cs typeface="ＭＳ Ｐゴシック"/>
              </a:rPr>
              <a:t>Teen Birth Rate by Age</a:t>
            </a:r>
          </a:p>
        </p:txBody>
      </p:sp>
      <p:pic>
        <p:nvPicPr>
          <p:cNvPr id="8194" name="Picture 2" descr="This graph shows birth rates for females 15-17, 15-19 and 18-19 years old from 1940 through 2010 according to 2011 Preliminary Birth Data from the National Center for Health Statistics.&#10;The birth rate dropped 2% in 2008 (prelim), after increases seen in 2006 and 2007.&#10;Overall, from 1991 to 1010 the teen birth rate has decreased 45% and is at a historic l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848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5411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Clinical Scenario 1:</a:t>
            </a:r>
            <a:br>
              <a:rPr lang="en-US" sz="3200" dirty="0" smtClean="0"/>
            </a:br>
            <a:r>
              <a:rPr lang="en-US" sz="3200" dirty="0" smtClean="0"/>
              <a:t> When to start a contraceptive method?</a:t>
            </a:r>
            <a:endParaRPr lang="en-US" sz="3200" dirty="0"/>
          </a:p>
        </p:txBody>
      </p:sp>
      <p:sp>
        <p:nvSpPr>
          <p:cNvPr id="3" name="Content Placeholder 2"/>
          <p:cNvSpPr>
            <a:spLocks noGrp="1"/>
          </p:cNvSpPr>
          <p:nvPr>
            <p:ph idx="1"/>
          </p:nvPr>
        </p:nvSpPr>
        <p:spPr>
          <a:xfrm>
            <a:off x="457200" y="1902296"/>
            <a:ext cx="8229600" cy="4191000"/>
          </a:xfrm>
        </p:spPr>
        <p:txBody>
          <a:bodyPr/>
          <a:lstStyle/>
          <a:p>
            <a:pPr>
              <a:buSzPct val="100000"/>
              <a:buFont typeface="Arial" pitchFamily="34" charset="0"/>
              <a:buChar char="•"/>
            </a:pPr>
            <a:r>
              <a:rPr lang="en-US" sz="2800" dirty="0" smtClean="0"/>
              <a:t>16 y.o. female comes to office desiring contraception and decides she wants the implant.</a:t>
            </a:r>
          </a:p>
          <a:p>
            <a:pPr>
              <a:buSzPct val="100000"/>
              <a:buFont typeface="Arial" pitchFamily="34" charset="0"/>
              <a:buChar char="•"/>
            </a:pPr>
            <a:endParaRPr lang="en-US" dirty="0" smtClean="0"/>
          </a:p>
          <a:p>
            <a:pPr marL="457200" lvl="1" indent="0">
              <a:buNone/>
            </a:pPr>
            <a:r>
              <a:rPr lang="en-US" sz="2400" dirty="0" smtClean="0"/>
              <a:t>Q: When can she start?</a:t>
            </a:r>
          </a:p>
          <a:p>
            <a:endParaRPr lang="en-US" dirty="0" smtClean="0"/>
          </a:p>
          <a:p>
            <a:endParaRPr lang="en-US" dirty="0"/>
          </a:p>
        </p:txBody>
      </p:sp>
      <p:pic>
        <p:nvPicPr>
          <p:cNvPr id="20482" name="Picture 2" descr="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200164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0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When can a woman start a contraceptive method</a:t>
            </a:r>
            <a:endParaRPr lang="en-US" sz="3200" dirty="0"/>
          </a:p>
        </p:txBody>
      </p:sp>
      <p:sp>
        <p:nvSpPr>
          <p:cNvPr id="3" name="Content Placeholder 2"/>
          <p:cNvSpPr>
            <a:spLocks noGrp="1"/>
          </p:cNvSpPr>
          <p:nvPr>
            <p:ph idx="1"/>
          </p:nvPr>
        </p:nvSpPr>
        <p:spPr>
          <a:xfrm>
            <a:off x="251520" y="1600201"/>
            <a:ext cx="8435280" cy="4191000"/>
          </a:xfrm>
        </p:spPr>
        <p:txBody>
          <a:bodyPr/>
          <a:lstStyle/>
          <a:p>
            <a:r>
              <a:rPr lang="en-US" sz="2800" dirty="0" smtClean="0"/>
              <a:t>Barriers to starting any method</a:t>
            </a:r>
          </a:p>
          <a:p>
            <a:pPr lvl="1"/>
            <a:r>
              <a:rPr lang="en-US" sz="2400" dirty="0" smtClean="0"/>
              <a:t>Starting </a:t>
            </a:r>
            <a:r>
              <a:rPr lang="en-US" sz="2400" dirty="0"/>
              <a:t>during menses</a:t>
            </a:r>
          </a:p>
          <a:p>
            <a:pPr lvl="1"/>
            <a:r>
              <a:rPr lang="en-US" sz="2400" dirty="0"/>
              <a:t>Coming back for a second (or more) </a:t>
            </a:r>
            <a:r>
              <a:rPr lang="en-US" sz="2400" dirty="0" smtClean="0"/>
              <a:t>visit</a:t>
            </a:r>
          </a:p>
          <a:p>
            <a:pPr lvl="1"/>
            <a:r>
              <a:rPr lang="en-US" sz="2400" dirty="0"/>
              <a:t>Filling a </a:t>
            </a:r>
            <a:r>
              <a:rPr lang="en-US" sz="2400" dirty="0" smtClean="0"/>
              <a:t>prescription</a:t>
            </a:r>
            <a:endParaRPr lang="en-US" sz="2400" dirty="0"/>
          </a:p>
          <a:p>
            <a:pPr>
              <a:buFont typeface="Arial" pitchFamily="34" charset="0"/>
              <a:buChar char="•"/>
            </a:pPr>
            <a:endParaRPr lang="en-US" dirty="0"/>
          </a:p>
          <a:p>
            <a:r>
              <a:rPr lang="en-US" sz="2800" dirty="0" smtClean="0"/>
              <a:t>Starting when woman requests contraception (“Quick start”)</a:t>
            </a:r>
          </a:p>
          <a:p>
            <a:pPr lvl="1"/>
            <a:r>
              <a:rPr lang="en-US" sz="2400" dirty="0" smtClean="0"/>
              <a:t>May reduce time woman is at risk for pregnancy</a:t>
            </a:r>
          </a:p>
          <a:p>
            <a:pPr lvl="1"/>
            <a:r>
              <a:rPr lang="en-US" sz="2400" dirty="0" smtClean="0"/>
              <a:t>May reduce barriers to starting</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0145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US SPR</a:t>
            </a:r>
            <a:endParaRPr lang="en-US" sz="3200" dirty="0"/>
          </a:p>
        </p:txBody>
      </p:sp>
      <p:sp>
        <p:nvSpPr>
          <p:cNvPr id="4" name="Text Placeholder 3"/>
          <p:cNvSpPr>
            <a:spLocks noGrp="1"/>
          </p:cNvSpPr>
          <p:nvPr>
            <p:ph type="body" sz="quarter" idx="10"/>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6" name="Picture 2" descr="The US SPR provides guidance both within the document and summarized in a user-friendly chart to guide providers on when to start a method and how to counsel patients on backup needs for all method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2704"/>
            <a:ext cx="8534400" cy="5320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011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When to start a contraceptive method:</a:t>
            </a:r>
            <a:br>
              <a:rPr lang="en-US" sz="3200" dirty="0" smtClean="0"/>
            </a:br>
            <a:r>
              <a:rPr lang="en-US" sz="3200" dirty="0" smtClean="0"/>
              <a:t>Other situations</a:t>
            </a:r>
            <a:endParaRPr lang="en-US" sz="3200" dirty="0"/>
          </a:p>
        </p:txBody>
      </p:sp>
      <p:sp>
        <p:nvSpPr>
          <p:cNvPr id="3" name="Content Placeholder 2"/>
          <p:cNvSpPr>
            <a:spLocks noGrp="1"/>
          </p:cNvSpPr>
          <p:nvPr>
            <p:ph idx="1"/>
          </p:nvPr>
        </p:nvSpPr>
        <p:spPr/>
        <p:txBody>
          <a:bodyPr/>
          <a:lstStyle/>
          <a:p>
            <a:pPr>
              <a:buSzPct val="100000"/>
              <a:buFont typeface="Arial" pitchFamily="34" charset="0"/>
              <a:buChar char="•"/>
            </a:pPr>
            <a:r>
              <a:rPr lang="en-US" sz="2800" dirty="0" smtClean="0"/>
              <a:t>Amenorrheic</a:t>
            </a:r>
          </a:p>
          <a:p>
            <a:pPr>
              <a:buSzPct val="100000"/>
              <a:buFont typeface="Arial" pitchFamily="34" charset="0"/>
              <a:buChar char="•"/>
            </a:pPr>
            <a:r>
              <a:rPr lang="en-US" sz="2800" dirty="0" smtClean="0"/>
              <a:t>Postpartum</a:t>
            </a:r>
          </a:p>
          <a:p>
            <a:pPr lvl="1">
              <a:buFont typeface="Arial" pitchFamily="34" charset="0"/>
              <a:buChar char="•"/>
            </a:pPr>
            <a:r>
              <a:rPr lang="en-US" sz="2400" dirty="0" smtClean="0"/>
              <a:t>Breastfeeding</a:t>
            </a:r>
          </a:p>
          <a:p>
            <a:pPr lvl="1">
              <a:buFont typeface="Arial" pitchFamily="34" charset="0"/>
              <a:buChar char="•"/>
            </a:pPr>
            <a:r>
              <a:rPr lang="en-US" sz="2400" dirty="0" smtClean="0"/>
              <a:t>Not breastfeeding</a:t>
            </a:r>
          </a:p>
          <a:p>
            <a:pPr>
              <a:buSzPct val="100000"/>
              <a:buFont typeface="Arial" pitchFamily="34" charset="0"/>
              <a:buChar char="•"/>
            </a:pPr>
            <a:r>
              <a:rPr lang="en-US" sz="2800" dirty="0" smtClean="0"/>
              <a:t>Postabortion</a:t>
            </a:r>
          </a:p>
          <a:p>
            <a:pPr>
              <a:buSzPct val="100000"/>
              <a:buFont typeface="Arial" pitchFamily="34" charset="0"/>
              <a:buChar char="•"/>
            </a:pPr>
            <a:r>
              <a:rPr lang="en-US" sz="2800" dirty="0" smtClean="0"/>
              <a:t>Switching from another contraceptive method</a:t>
            </a:r>
            <a:endParaRPr lang="en-US" sz="2800"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3570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Clinical S</a:t>
            </a:r>
            <a:r>
              <a:rPr lang="en-US" sz="3200" dirty="0" smtClean="0"/>
              <a:t>cenario 1: </a:t>
            </a:r>
            <a:br>
              <a:rPr lang="en-US" sz="3200" dirty="0" smtClean="0"/>
            </a:br>
            <a:r>
              <a:rPr lang="en-US" sz="3200" dirty="0" smtClean="0"/>
              <a:t>When </a:t>
            </a:r>
            <a:r>
              <a:rPr lang="en-US" sz="3200" dirty="0"/>
              <a:t>to start a contraceptive method?</a:t>
            </a:r>
          </a:p>
        </p:txBody>
      </p:sp>
      <p:sp>
        <p:nvSpPr>
          <p:cNvPr id="3" name="Content Placeholder 2"/>
          <p:cNvSpPr>
            <a:spLocks noGrp="1"/>
          </p:cNvSpPr>
          <p:nvPr>
            <p:ph idx="1"/>
          </p:nvPr>
        </p:nvSpPr>
        <p:spPr>
          <a:xfrm>
            <a:off x="395536" y="1758280"/>
            <a:ext cx="8291264" cy="4490120"/>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decides she wants the implant</a:t>
            </a:r>
            <a:r>
              <a:rPr lang="en-US" sz="2800" dirty="0" smtClean="0"/>
              <a:t>.</a:t>
            </a:r>
          </a:p>
          <a:p>
            <a:pPr>
              <a:buSzPct val="100000"/>
              <a:buFont typeface="Arial" pitchFamily="34" charset="0"/>
              <a:buChar char="•"/>
            </a:pPr>
            <a:endParaRPr lang="en-US" sz="2800" dirty="0" smtClean="0"/>
          </a:p>
          <a:p>
            <a:pPr marL="457200" lvl="1" indent="0">
              <a:buNone/>
            </a:pPr>
            <a:r>
              <a:rPr lang="en-US" sz="2400" b="1" dirty="0" smtClean="0"/>
              <a:t>Q: When can she start?</a:t>
            </a:r>
          </a:p>
          <a:p>
            <a:endParaRPr lang="en-US" sz="2800" dirty="0" smtClean="0"/>
          </a:p>
          <a:p>
            <a:pPr marL="457200" lvl="1" indent="0">
              <a:buNone/>
            </a:pPr>
            <a:r>
              <a:rPr lang="en-US" sz="2400" b="1" dirty="0" smtClean="0"/>
              <a:t>A: Anytime, if reasonably certain she is not pregnant.  </a:t>
            </a:r>
          </a:p>
          <a:p>
            <a:pPr lvl="2"/>
            <a:r>
              <a:rPr lang="en-US" sz="2000" b="1" dirty="0" smtClean="0"/>
              <a:t>If it has been more than 5 days since menstrual bleeding started, she will need to abstain from sex or use additional contraceptive protection for the next 7 days</a:t>
            </a:r>
          </a:p>
          <a:p>
            <a:endParaRPr lang="en-US" dirty="0" smtClean="0"/>
          </a:p>
          <a:p>
            <a:endParaRPr lang="en-US" dirty="0"/>
          </a:p>
        </p:txBody>
      </p:sp>
    </p:spTree>
    <p:extLst>
      <p:ext uri="{BB962C8B-B14F-4D97-AF65-F5344CB8AC3E}">
        <p14:creationId xmlns:p14="http://schemas.microsoft.com/office/powerpoint/2010/main" val="229516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bodyPr>
          <a:lstStyle/>
          <a:p>
            <a:r>
              <a:rPr lang="en-US" sz="3200" dirty="0" smtClean="0"/>
              <a:t>Clinical Scenario 2: </a:t>
            </a:r>
            <a:br>
              <a:rPr lang="en-US" sz="3200" dirty="0" smtClean="0"/>
            </a:br>
            <a:r>
              <a:rPr lang="en-US" sz="3200" dirty="0" smtClean="0"/>
              <a:t>How to be reasonably certain that a woman is not pregnant</a:t>
            </a:r>
            <a:endParaRPr lang="en-US" sz="3200" dirty="0"/>
          </a:p>
        </p:txBody>
      </p:sp>
      <p:sp>
        <p:nvSpPr>
          <p:cNvPr id="3" name="Content Placeholder 2"/>
          <p:cNvSpPr>
            <a:spLocks noGrp="1"/>
          </p:cNvSpPr>
          <p:nvPr>
            <p:ph idx="1"/>
          </p:nvPr>
        </p:nvSpPr>
        <p:spPr>
          <a:xfrm>
            <a:off x="457200" y="2046312"/>
            <a:ext cx="8229600" cy="4191000"/>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decides she wants the implant.</a:t>
            </a:r>
          </a:p>
          <a:p>
            <a:pPr marL="0" indent="0">
              <a:buNone/>
            </a:pPr>
            <a:endParaRPr lang="en-US" dirty="0" smtClean="0"/>
          </a:p>
          <a:p>
            <a:pPr marL="457200" lvl="1" indent="0">
              <a:buNone/>
            </a:pPr>
            <a:r>
              <a:rPr lang="en-US" sz="2400" b="1" dirty="0" smtClean="0"/>
              <a:t>Q: How can you be reasonably certain </a:t>
            </a:r>
          </a:p>
          <a:p>
            <a:pPr marL="457200" lvl="1" indent="0">
              <a:buNone/>
            </a:pPr>
            <a:r>
              <a:rPr lang="en-US" sz="2400" b="1" dirty="0"/>
              <a:t> </a:t>
            </a:r>
            <a:r>
              <a:rPr lang="en-US" sz="2400" b="1" dirty="0" smtClean="0"/>
              <a:t>     she is not pregnant?</a:t>
            </a:r>
          </a:p>
          <a:p>
            <a:endParaRPr lang="en-US" dirty="0"/>
          </a:p>
        </p:txBody>
      </p:sp>
      <p:pic>
        <p:nvPicPr>
          <p:cNvPr id="21507" name="Picture 3" descr="Girl with PT S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28999"/>
            <a:ext cx="1828800" cy="274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0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Evidence: Pregnancy test limitations</a:t>
            </a:r>
            <a:endParaRPr lang="en-US" sz="3200" dirty="0"/>
          </a:p>
        </p:txBody>
      </p:sp>
      <p:sp>
        <p:nvSpPr>
          <p:cNvPr id="3" name="Content Placeholder 2"/>
          <p:cNvSpPr>
            <a:spLocks noGrp="1"/>
          </p:cNvSpPr>
          <p:nvPr>
            <p:ph idx="1"/>
          </p:nvPr>
        </p:nvSpPr>
        <p:spPr/>
        <p:txBody>
          <a:bodyPr/>
          <a:lstStyle/>
          <a:p>
            <a:pPr>
              <a:buSzPct val="100000"/>
              <a:buFont typeface="Arial" pitchFamily="34" charset="0"/>
              <a:buChar char="•"/>
            </a:pPr>
            <a:r>
              <a:rPr lang="en-US" sz="2800" dirty="0" smtClean="0"/>
              <a:t>Pregnancy detection rates can vary based on sensitivity of test and timing with respect to missed menses</a:t>
            </a:r>
          </a:p>
          <a:p>
            <a:pPr>
              <a:buSzPct val="100000"/>
              <a:buFont typeface="Arial" pitchFamily="34" charset="0"/>
              <a:buChar char="•"/>
            </a:pPr>
            <a:r>
              <a:rPr lang="en-US" sz="2800" dirty="0" smtClean="0"/>
              <a:t>Pregnancy test not able to detect pregnancy resulting from recent intercourse</a:t>
            </a:r>
          </a:p>
          <a:p>
            <a:pPr>
              <a:buSzPct val="100000"/>
              <a:buFont typeface="Arial" pitchFamily="34" charset="0"/>
              <a:buChar char="•"/>
            </a:pPr>
            <a:r>
              <a:rPr lang="en-US" sz="2800" dirty="0" smtClean="0"/>
              <a:t>Pregnancy test may remain positive several weeks after pregnancy ends</a:t>
            </a:r>
            <a:endParaRPr lang="en-US" sz="2800" dirty="0"/>
          </a:p>
        </p:txBody>
      </p:sp>
      <p:sp>
        <p:nvSpPr>
          <p:cNvPr id="4" name="Text Placeholder 3"/>
          <p:cNvSpPr>
            <a:spLocks noGrp="1"/>
          </p:cNvSpPr>
          <p:nvPr>
            <p:ph type="body" sz="quarter" idx="10"/>
          </p:nvPr>
        </p:nvSpPr>
        <p:spPr>
          <a:xfrm>
            <a:off x="457200" y="5257800"/>
            <a:ext cx="8229600" cy="1143000"/>
          </a:xfrm>
        </p:spPr>
        <p:txBody>
          <a:bodyPr>
            <a:noAutofit/>
          </a:bodyPr>
          <a:lstStyle/>
          <a:p>
            <a:r>
              <a:rPr lang="en-US" sz="1600" dirty="0" smtClean="0">
                <a:solidFill>
                  <a:schemeClr val="tx1"/>
                </a:solidFill>
                <a:latin typeface="+mj-lt"/>
                <a:cs typeface="Arial" pitchFamily="34" charset="0"/>
              </a:rPr>
              <a:t>Cervinski, Clin </a:t>
            </a:r>
            <a:r>
              <a:rPr lang="en-US" sz="1600" dirty="0">
                <a:solidFill>
                  <a:schemeClr val="tx1"/>
                </a:solidFill>
                <a:latin typeface="+mj-lt"/>
                <a:cs typeface="Arial" pitchFamily="34" charset="0"/>
              </a:rPr>
              <a:t>Chem Lab Med. </a:t>
            </a:r>
            <a:r>
              <a:rPr lang="en-US" sz="1600" dirty="0" smtClean="0">
                <a:solidFill>
                  <a:schemeClr val="tx1"/>
                </a:solidFill>
                <a:latin typeface="+mj-lt"/>
                <a:cs typeface="Arial" pitchFamily="34" charset="0"/>
              </a:rPr>
              <a:t>2010;48:935-42</a:t>
            </a:r>
            <a:r>
              <a:rPr lang="en-US" sz="1600" dirty="0">
                <a:solidFill>
                  <a:schemeClr val="tx1"/>
                </a:solidFill>
                <a:latin typeface="+mj-lt"/>
                <a:cs typeface="Arial" pitchFamily="34" charset="0"/>
              </a:rPr>
              <a:t>.</a:t>
            </a:r>
          </a:p>
          <a:p>
            <a:r>
              <a:rPr lang="en-US" sz="1600" dirty="0" smtClean="0">
                <a:solidFill>
                  <a:schemeClr val="tx1"/>
                </a:solidFill>
                <a:latin typeface="+mj-lt"/>
                <a:cs typeface="Arial" pitchFamily="34" charset="0"/>
              </a:rPr>
              <a:t>Cole LA, Expert </a:t>
            </a:r>
            <a:r>
              <a:rPr lang="en-US" sz="1600" dirty="0">
                <a:solidFill>
                  <a:schemeClr val="tx1"/>
                </a:solidFill>
                <a:latin typeface="+mj-lt"/>
                <a:cs typeface="Arial" pitchFamily="34" charset="0"/>
              </a:rPr>
              <a:t>Rev Mol Diagn. </a:t>
            </a:r>
            <a:r>
              <a:rPr lang="en-US" sz="1600" dirty="0" smtClean="0">
                <a:solidFill>
                  <a:schemeClr val="tx1"/>
                </a:solidFill>
                <a:latin typeface="+mj-lt"/>
                <a:cs typeface="Arial" pitchFamily="34" charset="0"/>
              </a:rPr>
              <a:t>2009;9:721-47</a:t>
            </a:r>
            <a:r>
              <a:rPr lang="en-US" sz="1600" dirty="0">
                <a:solidFill>
                  <a:schemeClr val="tx1"/>
                </a:solidFill>
                <a:latin typeface="+mj-lt"/>
                <a:cs typeface="Arial" pitchFamily="34" charset="0"/>
              </a:rPr>
              <a:t>.</a:t>
            </a:r>
          </a:p>
          <a:p>
            <a:r>
              <a:rPr lang="en-US" sz="1600" dirty="0" smtClean="0">
                <a:solidFill>
                  <a:schemeClr val="tx1"/>
                </a:solidFill>
                <a:latin typeface="+mj-lt"/>
                <a:cs typeface="Arial" pitchFamily="34" charset="0"/>
              </a:rPr>
              <a:t>Wilcox, JAMA</a:t>
            </a:r>
            <a:r>
              <a:rPr lang="en-US" sz="1600" dirty="0">
                <a:solidFill>
                  <a:schemeClr val="tx1"/>
                </a:solidFill>
                <a:latin typeface="+mj-lt"/>
                <a:cs typeface="Arial" pitchFamily="34" charset="0"/>
              </a:rPr>
              <a:t>. </a:t>
            </a:r>
            <a:r>
              <a:rPr lang="en-US" sz="1600" dirty="0" smtClean="0">
                <a:solidFill>
                  <a:schemeClr val="tx1"/>
                </a:solidFill>
                <a:latin typeface="+mj-lt"/>
                <a:cs typeface="Arial" pitchFamily="34" charset="0"/>
              </a:rPr>
              <a:t>2001;286:1759-61</a:t>
            </a:r>
            <a:r>
              <a:rPr lang="en-US" sz="1600" dirty="0">
                <a:solidFill>
                  <a:schemeClr val="tx1"/>
                </a:solidFill>
                <a:latin typeface="+mj-lt"/>
                <a:cs typeface="Arial" pitchFamily="34" charset="0"/>
              </a:rPr>
              <a:t>.</a:t>
            </a:r>
          </a:p>
          <a:p>
            <a:r>
              <a:rPr lang="en-US" sz="1600" dirty="0" smtClean="0">
                <a:solidFill>
                  <a:schemeClr val="tx1"/>
                </a:solidFill>
                <a:latin typeface="+mj-lt"/>
                <a:cs typeface="Arial" pitchFamily="34" charset="0"/>
              </a:rPr>
              <a:t>Korhonen, Clin </a:t>
            </a:r>
            <a:r>
              <a:rPr lang="en-US" sz="1600" dirty="0">
                <a:solidFill>
                  <a:schemeClr val="tx1"/>
                </a:solidFill>
                <a:latin typeface="+mj-lt"/>
                <a:cs typeface="Arial" pitchFamily="34" charset="0"/>
              </a:rPr>
              <a:t>Chem. </a:t>
            </a:r>
            <a:r>
              <a:rPr lang="en-US" sz="1600" dirty="0" smtClean="0">
                <a:solidFill>
                  <a:schemeClr val="tx1"/>
                </a:solidFill>
                <a:latin typeface="+mj-lt"/>
                <a:cs typeface="Arial" pitchFamily="34" charset="0"/>
              </a:rPr>
              <a:t>1997;43:2155-63</a:t>
            </a:r>
            <a:r>
              <a:rPr lang="en-US" sz="1600" dirty="0">
                <a:solidFill>
                  <a:schemeClr val="tx1"/>
                </a:solidFill>
                <a:latin typeface="+mj-lt"/>
                <a:cs typeface="Arial" pitchFamily="34" charset="0"/>
              </a:rPr>
              <a:t>.</a:t>
            </a:r>
          </a:p>
          <a:p>
            <a:r>
              <a:rPr lang="en-US" sz="1600" dirty="0" smtClean="0">
                <a:solidFill>
                  <a:schemeClr val="tx1"/>
                </a:solidFill>
                <a:latin typeface="+mj-lt"/>
                <a:cs typeface="Arial" pitchFamily="34" charset="0"/>
              </a:rPr>
              <a:t>Reyes, </a:t>
            </a:r>
            <a:r>
              <a:rPr lang="en-US" sz="1600" dirty="0">
                <a:solidFill>
                  <a:schemeClr val="tx1"/>
                </a:solidFill>
                <a:latin typeface="+mj-lt"/>
                <a:cs typeface="Arial" pitchFamily="34" charset="0"/>
              </a:rPr>
              <a:t>Am J Obstet Gynecol. </a:t>
            </a:r>
            <a:r>
              <a:rPr lang="en-US" sz="1600" dirty="0" smtClean="0">
                <a:solidFill>
                  <a:schemeClr val="tx1"/>
                </a:solidFill>
                <a:latin typeface="+mj-lt"/>
                <a:cs typeface="Arial" pitchFamily="34" charset="0"/>
              </a:rPr>
              <a:t>1985;153:486-9</a:t>
            </a:r>
            <a:r>
              <a:rPr lang="en-US" sz="1600" dirty="0">
                <a:solidFill>
                  <a:schemeClr val="tx1"/>
                </a:solidFill>
                <a:latin typeface="+mj-lt"/>
                <a:cs typeface="Arial" pitchFamily="34" charset="0"/>
              </a:rPr>
              <a:t>.</a:t>
            </a:r>
          </a:p>
          <a:p>
            <a:r>
              <a:rPr lang="en-US" sz="1600" dirty="0" smtClean="0">
                <a:solidFill>
                  <a:schemeClr val="tx1"/>
                </a:solidFill>
                <a:latin typeface="+mj-lt"/>
                <a:cs typeface="Arial" pitchFamily="34" charset="0"/>
              </a:rPr>
              <a:t>Steier, </a:t>
            </a:r>
            <a:r>
              <a:rPr lang="en-US" sz="1600" dirty="0">
                <a:solidFill>
                  <a:schemeClr val="tx1"/>
                </a:solidFill>
                <a:latin typeface="+mj-lt"/>
                <a:cs typeface="Arial" pitchFamily="34" charset="0"/>
              </a:rPr>
              <a:t>Obstet Gynecol. </a:t>
            </a:r>
            <a:r>
              <a:rPr lang="en-US" sz="1600" dirty="0" smtClean="0">
                <a:solidFill>
                  <a:schemeClr val="tx1"/>
                </a:solidFill>
                <a:latin typeface="+mj-lt"/>
                <a:cs typeface="Arial" pitchFamily="34" charset="0"/>
              </a:rPr>
              <a:t>1984;64:391-4.</a:t>
            </a:r>
            <a:endParaRPr lang="en-US" sz="1600" dirty="0">
              <a:solidFill>
                <a:schemeClr val="tx1"/>
              </a:solidFill>
              <a:latin typeface="+mj-lt"/>
              <a:cs typeface="Arial" pitchFamily="34" charset="0"/>
            </a:endParaRPr>
          </a:p>
        </p:txBody>
      </p:sp>
    </p:spTree>
    <p:extLst>
      <p:ext uri="{BB962C8B-B14F-4D97-AF65-F5344CB8AC3E}">
        <p14:creationId xmlns:p14="http://schemas.microsoft.com/office/powerpoint/2010/main" val="324597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3200" dirty="0" smtClean="0"/>
              <a:t>US SPR</a:t>
            </a:r>
            <a:r>
              <a:rPr lang="en-US" sz="3200" dirty="0"/>
              <a:t/>
            </a:r>
            <a:br>
              <a:rPr lang="en-US" sz="3200" dirty="0"/>
            </a:br>
            <a:endParaRPr lang="en-US" sz="3200" dirty="0"/>
          </a:p>
        </p:txBody>
      </p:sp>
      <p:sp>
        <p:nvSpPr>
          <p:cNvPr id="4" name="Text Placeholder 3"/>
          <p:cNvSpPr>
            <a:spLocks noGrp="1"/>
          </p:cNvSpPr>
          <p:nvPr>
            <p:ph type="body" sz="quarter" idx="10"/>
          </p:nvPr>
        </p:nvSpPr>
        <p:spPr/>
        <p:txBody>
          <a:bodyPr/>
          <a:lstStyle/>
          <a:p>
            <a:endParaRPr lang="en-US" dirty="0"/>
          </a:p>
        </p:txBody>
      </p:sp>
      <p:pic>
        <p:nvPicPr>
          <p:cNvPr id="4098" name="Picture 2" descr="US S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943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30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Evidence on Pregnancy Checklist (PC)</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1963642"/>
              </p:ext>
            </p:extLst>
          </p:nvPr>
        </p:nvGraphicFramePr>
        <p:xfrm>
          <a:off x="990600" y="1243645"/>
          <a:ext cx="7543800" cy="3633155"/>
        </p:xfrm>
        <a:graphic>
          <a:graphicData uri="http://schemas.openxmlformats.org/drawingml/2006/table">
            <a:tbl>
              <a:tblPr firstRow="1" bandRow="1">
                <a:tableStyleId>{17292A2E-F333-43FB-9621-5CBBE7FDCDCB}</a:tableStyleId>
              </a:tblPr>
              <a:tblGrid>
                <a:gridCol w="1295400"/>
                <a:gridCol w="1055914"/>
                <a:gridCol w="1077686"/>
                <a:gridCol w="1219200"/>
                <a:gridCol w="1230085"/>
                <a:gridCol w="903515"/>
                <a:gridCol w="762000"/>
              </a:tblGrid>
              <a:tr h="370840">
                <a:tc>
                  <a:txBody>
                    <a:bodyPr/>
                    <a:lstStyle/>
                    <a:p>
                      <a:r>
                        <a:rPr lang="en-US" sz="1600" dirty="0" smtClean="0">
                          <a:solidFill>
                            <a:schemeClr val="bg2"/>
                          </a:solidFill>
                          <a:effectLst>
                            <a:outerShdw blurRad="38100" dist="38100" dir="2700000" algn="tl">
                              <a:srgbClr val="000000">
                                <a:alpha val="43137"/>
                              </a:srgbClr>
                            </a:outerShdw>
                          </a:effectLst>
                        </a:rPr>
                        <a:t>Study, year, country</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 Women</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Pos</a:t>
                      </a:r>
                      <a:r>
                        <a:rPr lang="en-US" sz="1600" baseline="0" dirty="0" smtClean="0">
                          <a:solidFill>
                            <a:schemeClr val="bg2"/>
                          </a:solidFill>
                          <a:effectLst>
                            <a:outerShdw blurRad="38100" dist="38100" dir="2700000" algn="tl">
                              <a:srgbClr val="000000">
                                <a:alpha val="43137"/>
                              </a:srgbClr>
                            </a:outerShdw>
                          </a:effectLst>
                        </a:rPr>
                        <a:t>itive preg test</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Sensitivity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Specificity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PPV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600" dirty="0" smtClean="0">
                          <a:solidFill>
                            <a:schemeClr val="bg2"/>
                          </a:solidFill>
                          <a:effectLst>
                            <a:outerShdw blurRad="38100" dist="38100" dir="2700000" algn="tl">
                              <a:srgbClr val="000000">
                                <a:alpha val="43137"/>
                              </a:srgbClr>
                            </a:outerShdw>
                          </a:effectLst>
                        </a:rPr>
                        <a:t>NPV of PC</a:t>
                      </a:r>
                      <a:endParaRPr lang="en-US" sz="1600" dirty="0">
                        <a:solidFill>
                          <a:schemeClr val="bg2"/>
                        </a:solidFill>
                        <a:effectLst>
                          <a:outerShdw blurRad="38100" dist="38100" dir="2700000" algn="tl">
                            <a:srgbClr val="000000">
                              <a:alpha val="43137"/>
                            </a:srgbClr>
                          </a:outerShdw>
                        </a:effectLst>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370840">
                <a:tc>
                  <a:txBody>
                    <a:bodyPr/>
                    <a:lstStyle/>
                    <a:p>
                      <a:r>
                        <a:rPr lang="en-US" sz="1600" b="1" dirty="0" smtClean="0">
                          <a:solidFill>
                            <a:schemeClr val="bg2"/>
                          </a:solidFill>
                        </a:rPr>
                        <a:t>Stanback,</a:t>
                      </a:r>
                      <a:r>
                        <a:rPr lang="en-US" sz="1600" b="1" baseline="0" dirty="0" smtClean="0">
                          <a:solidFill>
                            <a:schemeClr val="bg2"/>
                          </a:solidFill>
                        </a:rPr>
                        <a:t> 1999, Kenya</a:t>
                      </a:r>
                      <a:endParaRPr lang="en-US" sz="1600" b="1" dirty="0">
                        <a:solidFill>
                          <a:schemeClr val="bg2"/>
                        </a:solidFill>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1852</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1%</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64%</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89%</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6%</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rgbClr val="000000"/>
                          </a:solidFill>
                        </a:rPr>
                        <a:t>99%</a:t>
                      </a:r>
                      <a:endParaRPr lang="en-US" sz="1600" b="1" dirty="0">
                        <a:solidFill>
                          <a:srgbClr val="000000"/>
                        </a:solidFill>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r>
                        <a:rPr lang="en-US" sz="1600" b="1" dirty="0" smtClean="0">
                          <a:solidFill>
                            <a:schemeClr val="bg2"/>
                          </a:solidFill>
                        </a:rPr>
                        <a:t>Stanback, 2006, Kenya</a:t>
                      </a:r>
                      <a:endParaRPr lang="en-US" sz="1600" b="1" dirty="0">
                        <a:solidFill>
                          <a:schemeClr val="bg2"/>
                        </a:solidFill>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1852</a:t>
                      </a:r>
                      <a:r>
                        <a:rPr lang="en-US" sz="1600" b="1" baseline="0" dirty="0" smtClean="0">
                          <a:solidFill>
                            <a:schemeClr val="bg2"/>
                          </a:solidFill>
                        </a:rPr>
                        <a:t> (without signs/sx)</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1%</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55%</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90%</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6%</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rgbClr val="000000"/>
                          </a:solidFill>
                        </a:rPr>
                        <a:t>99%</a:t>
                      </a:r>
                      <a:endParaRPr lang="en-US" sz="1600" b="1" dirty="0">
                        <a:solidFill>
                          <a:srgbClr val="000000"/>
                        </a:solidFill>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840">
                <a:tc>
                  <a:txBody>
                    <a:bodyPr/>
                    <a:lstStyle/>
                    <a:p>
                      <a:r>
                        <a:rPr lang="en-US" sz="1600" b="1" dirty="0" smtClean="0">
                          <a:solidFill>
                            <a:schemeClr val="bg2"/>
                          </a:solidFill>
                        </a:rPr>
                        <a:t>Stanback, 2008, Nicaragua</a:t>
                      </a:r>
                      <a:endParaRPr lang="en-US" sz="1600" b="1" dirty="0">
                        <a:solidFill>
                          <a:schemeClr val="bg2"/>
                        </a:solidFill>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263</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1%</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100%</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60%</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chemeClr val="bg2"/>
                          </a:solidFill>
                        </a:rPr>
                        <a:t>3%</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smtClean="0">
                          <a:solidFill>
                            <a:srgbClr val="000000"/>
                          </a:solidFill>
                        </a:rPr>
                        <a:t>100%</a:t>
                      </a:r>
                      <a:endParaRPr lang="en-US" sz="1600" b="1" dirty="0">
                        <a:solidFill>
                          <a:srgbClr val="000000"/>
                        </a:solidFill>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85155">
                <a:tc>
                  <a:txBody>
                    <a:bodyPr/>
                    <a:lstStyle/>
                    <a:p>
                      <a:r>
                        <a:rPr lang="en-US" sz="1600" b="1" dirty="0" smtClean="0">
                          <a:solidFill>
                            <a:schemeClr val="bg2"/>
                          </a:solidFill>
                        </a:rPr>
                        <a:t>Torpey,</a:t>
                      </a:r>
                      <a:r>
                        <a:rPr lang="en-US" sz="1600" b="1" baseline="0" dirty="0" smtClean="0">
                          <a:solidFill>
                            <a:schemeClr val="bg2"/>
                          </a:solidFill>
                        </a:rPr>
                        <a:t> 2010, Africa</a:t>
                      </a:r>
                      <a:endParaRPr lang="en-US" sz="1600" b="1" dirty="0">
                        <a:solidFill>
                          <a:schemeClr val="bg2"/>
                        </a:solidFill>
                      </a:endParaRPr>
                    </a:p>
                  </a:txBody>
                  <a:tcP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600" b="1" dirty="0" smtClean="0">
                          <a:solidFill>
                            <a:schemeClr val="bg2"/>
                          </a:solidFill>
                        </a:rPr>
                        <a:t>535 HIV+</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600" b="1" dirty="0" smtClean="0">
                          <a:solidFill>
                            <a:schemeClr val="bg2"/>
                          </a:solidFill>
                        </a:rPr>
                        <a:t>4%</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600" b="1" dirty="0" smtClean="0">
                          <a:solidFill>
                            <a:schemeClr val="bg2"/>
                          </a:solidFill>
                        </a:rPr>
                        <a:t>90.9%</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600" b="1" dirty="0" smtClean="0">
                          <a:solidFill>
                            <a:schemeClr val="bg2"/>
                          </a:solidFill>
                        </a:rPr>
                        <a:t>38.7%</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600" b="1" dirty="0" smtClean="0">
                          <a:solidFill>
                            <a:schemeClr val="bg2"/>
                          </a:solidFill>
                        </a:rPr>
                        <a:t>6%</a:t>
                      </a:r>
                      <a:endParaRPr lang="en-US" sz="1600" b="1" dirty="0">
                        <a:solidFill>
                          <a:schemeClr val="bg2"/>
                        </a:solidFill>
                      </a:endParaRPr>
                    </a:p>
                  </a:txBody>
                  <a:tcPr anchor="ctr">
                    <a:lnL w="12700" cap="flat" cmpd="sng" algn="ctr">
                      <a:solidFill>
                        <a:schemeClr val="tx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600" b="1" dirty="0" smtClean="0">
                          <a:solidFill>
                            <a:srgbClr val="000000"/>
                          </a:solidFill>
                        </a:rPr>
                        <a:t>99%</a:t>
                      </a:r>
                      <a:endParaRPr lang="en-US" sz="1600" b="1" dirty="0">
                        <a:solidFill>
                          <a:srgbClr val="000000"/>
                        </a:solidFill>
                      </a:endParaRPr>
                    </a:p>
                  </a:txBody>
                  <a:tcPr anchor="ctr">
                    <a:lnL w="28575" cap="flat" cmpd="sng" algn="ctr">
                      <a:solidFill>
                        <a:schemeClr val="bg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1">
                        <a:lumMod val="40000"/>
                        <a:lumOff val="60000"/>
                      </a:schemeClr>
                    </a:solidFill>
                  </a:tcPr>
                </a:tc>
              </a:tr>
            </a:tbl>
          </a:graphicData>
        </a:graphic>
      </p:graphicFrame>
      <p:sp>
        <p:nvSpPr>
          <p:cNvPr id="4" name="Text Placeholder 3"/>
          <p:cNvSpPr>
            <a:spLocks noGrp="1"/>
          </p:cNvSpPr>
          <p:nvPr>
            <p:ph type="body" sz="quarter" idx="10"/>
          </p:nvPr>
        </p:nvSpPr>
        <p:spPr/>
        <p:txBody>
          <a:bodyPr>
            <a:noAutofit/>
          </a:bodyPr>
          <a:lstStyle/>
          <a:p>
            <a:r>
              <a:rPr lang="en-US" sz="1200" dirty="0" smtClean="0">
                <a:latin typeface="Arial" pitchFamily="34" charset="0"/>
                <a:cs typeface="Arial" pitchFamily="34" charset="0"/>
              </a:rPr>
              <a:t>Stanback, Lancet, 1999;354:566.</a:t>
            </a:r>
          </a:p>
          <a:p>
            <a:r>
              <a:rPr lang="en-US" sz="1200" dirty="0" smtClean="0">
                <a:latin typeface="Arial" pitchFamily="34" charset="0"/>
                <a:cs typeface="Arial" pitchFamily="34" charset="0"/>
              </a:rPr>
              <a:t>Stanback, J Fam Plann Reprod Health Care, 2006;32:27.</a:t>
            </a:r>
          </a:p>
          <a:p>
            <a:r>
              <a:rPr lang="en-US" sz="1200" dirty="0" smtClean="0">
                <a:latin typeface="Arial" pitchFamily="34" charset="0"/>
                <a:cs typeface="Arial" pitchFamily="34" charset="0"/>
              </a:rPr>
              <a:t>Stanback, Rev Panam Salud Publica, 2008;23:116.</a:t>
            </a:r>
          </a:p>
          <a:p>
            <a:r>
              <a:rPr lang="en-US" sz="1200" dirty="0" smtClean="0">
                <a:latin typeface="Arial" pitchFamily="34" charset="0"/>
                <a:cs typeface="Arial" pitchFamily="34" charset="0"/>
              </a:rPr>
              <a:t>Torpey, BMC Public Health, 2010;10:249.</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41990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bodyPr>
          <a:lstStyle/>
          <a:p>
            <a:r>
              <a:rPr lang="en-US" sz="3200" dirty="0"/>
              <a:t>Clinical </a:t>
            </a:r>
            <a:r>
              <a:rPr lang="en-US" sz="3200" dirty="0" smtClean="0"/>
              <a:t>scenario 2: </a:t>
            </a:r>
            <a:br>
              <a:rPr lang="en-US" sz="3200" dirty="0" smtClean="0"/>
            </a:br>
            <a:r>
              <a:rPr lang="en-US" sz="3200" dirty="0" smtClean="0"/>
              <a:t>How </a:t>
            </a:r>
            <a:r>
              <a:rPr lang="en-US" sz="3200" dirty="0"/>
              <a:t>to be reasonably certain that a woman is not pregnant</a:t>
            </a:r>
          </a:p>
        </p:txBody>
      </p:sp>
      <p:sp>
        <p:nvSpPr>
          <p:cNvPr id="3" name="Content Placeholder 2"/>
          <p:cNvSpPr>
            <a:spLocks noGrp="1"/>
          </p:cNvSpPr>
          <p:nvPr>
            <p:ph idx="1"/>
          </p:nvPr>
        </p:nvSpPr>
        <p:spPr>
          <a:xfrm>
            <a:off x="457200" y="1902296"/>
            <a:ext cx="8229600" cy="3542928"/>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decides she wants the implant.</a:t>
            </a:r>
          </a:p>
          <a:p>
            <a:pPr marL="0" indent="0">
              <a:buNone/>
            </a:pPr>
            <a:endParaRPr lang="en-US" dirty="0" smtClean="0"/>
          </a:p>
          <a:p>
            <a:pPr marL="457200" lvl="1" indent="0">
              <a:buNone/>
            </a:pPr>
            <a:r>
              <a:rPr lang="en-US" sz="2400" b="1" dirty="0" smtClean="0"/>
              <a:t>Q: How can you be reasonably certain she is not pregnant?</a:t>
            </a:r>
          </a:p>
          <a:p>
            <a:endParaRPr lang="en-US" dirty="0" smtClean="0"/>
          </a:p>
          <a:p>
            <a:pPr marL="457200" lvl="1" indent="0">
              <a:buNone/>
            </a:pPr>
            <a:r>
              <a:rPr lang="en-US" sz="2400" b="1" dirty="0" smtClean="0"/>
              <a:t>A: If she has no signs or symptoms of pregnancy and fulfills one of criteria, a provider can be reasonably certain that the women is not pregnant.</a:t>
            </a:r>
          </a:p>
          <a:p>
            <a:endParaRPr lang="en-US" dirty="0"/>
          </a:p>
        </p:txBody>
      </p:sp>
    </p:spTree>
    <p:extLst>
      <p:ext uri="{BB962C8B-B14F-4D97-AF65-F5344CB8AC3E}">
        <p14:creationId xmlns:p14="http://schemas.microsoft.com/office/powerpoint/2010/main" val="3727573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912812"/>
          </a:xfrm>
        </p:spPr>
        <p:txBody>
          <a:bodyPr/>
          <a:lstStyle/>
          <a:p>
            <a:r>
              <a:rPr lang="en-US" sz="3200" b="1" dirty="0" smtClean="0">
                <a:ea typeface="ＭＳ Ｐゴシック"/>
                <a:cs typeface="ＭＳ Ｐゴシック"/>
              </a:rPr>
              <a:t>Teen </a:t>
            </a:r>
            <a:r>
              <a:rPr lang="en-US" sz="3200" b="1" dirty="0">
                <a:ea typeface="ＭＳ Ｐゴシック"/>
                <a:cs typeface="ＭＳ Ｐゴシック"/>
              </a:rPr>
              <a:t>Birth </a:t>
            </a:r>
            <a:r>
              <a:rPr lang="en-US" sz="3200" b="1" dirty="0" smtClean="0">
                <a:ea typeface="ＭＳ Ｐゴシック"/>
                <a:cs typeface="ＭＳ Ｐゴシック"/>
              </a:rPr>
              <a:t>Rate by Race and Ethnicity</a:t>
            </a:r>
            <a:endParaRPr lang="en-US" sz="3200" b="1" dirty="0"/>
          </a:p>
        </p:txBody>
      </p:sp>
      <p:pic>
        <p:nvPicPr>
          <p:cNvPr id="10243" name="Picture 3" descr="This graph shows the teen birth rates according to race and hispanic ethnicity for females, 15-19 years old from 2000 through 2011.&#10;The highest rates are for hispanic and non-hispanic blacks.&#10;Rates for all races are also at historic low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066800"/>
            <a:ext cx="701040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333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nSpc>
                <a:spcPct val="100000"/>
              </a:lnSpc>
            </a:pPr>
            <a:r>
              <a:rPr lang="en-US" sz="3200" dirty="0" smtClean="0"/>
              <a:t>Clinical Scenario 3: </a:t>
            </a:r>
            <a:br>
              <a:rPr lang="en-US" sz="3200" dirty="0" smtClean="0"/>
            </a:br>
            <a:r>
              <a:rPr lang="en-US" sz="3200" dirty="0" smtClean="0"/>
              <a:t>Exams and tests</a:t>
            </a:r>
            <a:endParaRPr lang="en-US" sz="3200" dirty="0"/>
          </a:p>
        </p:txBody>
      </p:sp>
      <p:sp>
        <p:nvSpPr>
          <p:cNvPr id="3" name="Content Placeholder 2"/>
          <p:cNvSpPr>
            <a:spLocks noGrp="1"/>
          </p:cNvSpPr>
          <p:nvPr>
            <p:ph idx="1"/>
          </p:nvPr>
        </p:nvSpPr>
        <p:spPr>
          <a:xfrm>
            <a:off x="457200" y="2046312"/>
            <a:ext cx="8229600" cy="4191000"/>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decides she wants the implant.</a:t>
            </a:r>
          </a:p>
          <a:p>
            <a:pPr marL="0" indent="0">
              <a:buNone/>
            </a:pPr>
            <a:endParaRPr lang="en-US" dirty="0" smtClean="0"/>
          </a:p>
          <a:p>
            <a:pPr marL="457200" lvl="1" indent="0">
              <a:buNone/>
            </a:pPr>
            <a:r>
              <a:rPr lang="en-US" sz="2400" b="1" dirty="0" smtClean="0"/>
              <a:t>Q: Do you need to do any exams or test before she starts?</a:t>
            </a:r>
            <a:endParaRPr lang="en-US" sz="2400" b="1" dirty="0"/>
          </a:p>
        </p:txBody>
      </p:sp>
      <p:pic>
        <p:nvPicPr>
          <p:cNvPr id="5" name="Picture 2" descr="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08714"/>
            <a:ext cx="286883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2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 SPR</a:t>
            </a:r>
            <a:br>
              <a:rPr lang="en-US" sz="3200" dirty="0" smtClean="0"/>
            </a:br>
            <a:r>
              <a:rPr lang="en-US" sz="3200" dirty="0" smtClean="0"/>
              <a:t>Exams and tests prior to initiation</a:t>
            </a:r>
            <a:endParaRPr lang="en-US" sz="3200" dirty="0"/>
          </a:p>
        </p:txBody>
      </p:sp>
      <p:sp>
        <p:nvSpPr>
          <p:cNvPr id="3" name="Content Placeholder 2"/>
          <p:cNvSpPr>
            <a:spLocks noGrp="1"/>
          </p:cNvSpPr>
          <p:nvPr>
            <p:ph idx="1"/>
          </p:nvPr>
        </p:nvSpPr>
        <p:spPr>
          <a:xfrm>
            <a:off x="323528" y="1628800"/>
            <a:ext cx="8640960" cy="4968552"/>
          </a:xfrm>
        </p:spPr>
        <p:txBody>
          <a:bodyPr/>
          <a:lstStyle/>
          <a:p>
            <a:pPr>
              <a:spcAft>
                <a:spcPts val="600"/>
              </a:spcAft>
              <a:buSzPct val="100000"/>
              <a:buFont typeface="Arial" pitchFamily="34" charset="0"/>
              <a:buChar char="•"/>
            </a:pPr>
            <a:r>
              <a:rPr lang="en-US" dirty="0" smtClean="0"/>
              <a:t>Unnecessary tests may be barrier to starting</a:t>
            </a:r>
          </a:p>
          <a:p>
            <a:pPr lvl="1">
              <a:spcAft>
                <a:spcPts val="600"/>
              </a:spcAft>
              <a:buFont typeface="Arial" pitchFamily="34" charset="0"/>
              <a:buChar char="•"/>
            </a:pPr>
            <a:r>
              <a:rPr lang="en-US" dirty="0" smtClean="0"/>
              <a:t>Women (adolescents) may not be comfortable with pelvic exam</a:t>
            </a:r>
          </a:p>
          <a:p>
            <a:pPr lvl="1">
              <a:spcAft>
                <a:spcPts val="600"/>
              </a:spcAft>
              <a:buFont typeface="Arial" pitchFamily="34" charset="0"/>
              <a:buChar char="•"/>
            </a:pPr>
            <a:r>
              <a:rPr lang="en-US" dirty="0" smtClean="0"/>
              <a:t>Coming back for a second (or more) visit to receive test results</a:t>
            </a:r>
          </a:p>
          <a:p>
            <a:pPr>
              <a:spcAft>
                <a:spcPts val="600"/>
              </a:spcAft>
              <a:buSzPct val="100000"/>
              <a:buFont typeface="Arial" pitchFamily="34" charset="0"/>
              <a:buChar char="•"/>
            </a:pPr>
            <a:r>
              <a:rPr lang="en-US" dirty="0" smtClean="0"/>
              <a:t>Recommendations address exams and test needed prior to initiation</a:t>
            </a:r>
          </a:p>
          <a:p>
            <a:pPr lvl="1">
              <a:spcAft>
                <a:spcPts val="600"/>
              </a:spcAft>
              <a:buFont typeface="Arial" pitchFamily="34" charset="0"/>
              <a:buChar char="•"/>
            </a:pPr>
            <a:r>
              <a:rPr lang="en-US" dirty="0">
                <a:solidFill>
                  <a:srgbClr val="00B050"/>
                </a:solidFill>
              </a:rPr>
              <a:t>Class A = essential and mandatory  </a:t>
            </a:r>
          </a:p>
          <a:p>
            <a:pPr lvl="1">
              <a:spcAft>
                <a:spcPts val="600"/>
              </a:spcAft>
              <a:buFont typeface="Arial" pitchFamily="34" charset="0"/>
              <a:buChar char="•"/>
            </a:pPr>
            <a:r>
              <a:rPr lang="en-US" dirty="0">
                <a:solidFill>
                  <a:srgbClr val="FFFF00"/>
                </a:solidFill>
              </a:rPr>
              <a:t>Class B = contributes substantially to safe and effective use, but implementation may be considered within the public health and/or service </a:t>
            </a:r>
            <a:r>
              <a:rPr lang="en-US" dirty="0" smtClean="0">
                <a:solidFill>
                  <a:srgbClr val="FFFF00"/>
                </a:solidFill>
              </a:rPr>
              <a:t>context</a:t>
            </a:r>
            <a:endParaRPr lang="en-US" dirty="0">
              <a:solidFill>
                <a:srgbClr val="FFFF00"/>
              </a:solidFill>
            </a:endParaRPr>
          </a:p>
          <a:p>
            <a:pPr lvl="1">
              <a:spcAft>
                <a:spcPts val="600"/>
              </a:spcAft>
              <a:buFont typeface="Arial" pitchFamily="34" charset="0"/>
              <a:buChar char="•"/>
            </a:pPr>
            <a:r>
              <a:rPr lang="en-US" dirty="0">
                <a:solidFill>
                  <a:srgbClr val="FF0000"/>
                </a:solidFill>
              </a:rPr>
              <a:t>Class C = does not contribute substantially to safe and effective use of the contraceptive </a:t>
            </a:r>
            <a:r>
              <a:rPr lang="en-US" dirty="0" smtClean="0">
                <a:solidFill>
                  <a:srgbClr val="FF0000"/>
                </a:solidFill>
              </a:rPr>
              <a:t>method</a:t>
            </a:r>
            <a:endParaRPr lang="en-US" dirty="0">
              <a:solidFill>
                <a:srgbClr val="FF0000"/>
              </a:solidFill>
            </a:endParaRPr>
          </a:p>
          <a:p>
            <a:pPr lvl="1"/>
            <a:endParaRPr lang="en-US" dirty="0"/>
          </a:p>
        </p:txBody>
      </p:sp>
    </p:spTree>
    <p:extLst>
      <p:ext uri="{BB962C8B-B14F-4D97-AF65-F5344CB8AC3E}">
        <p14:creationId xmlns:p14="http://schemas.microsoft.com/office/powerpoint/2010/main" val="305399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US SPR </a:t>
            </a:r>
            <a:r>
              <a:rPr lang="en-US" sz="3200" dirty="0" smtClean="0"/>
              <a:t/>
            </a:r>
            <a:br>
              <a:rPr lang="en-US" sz="3200" dirty="0" smtClean="0"/>
            </a:br>
            <a:r>
              <a:rPr lang="en-US" sz="3200" dirty="0" smtClean="0"/>
              <a:t>Exams </a:t>
            </a:r>
            <a:r>
              <a:rPr lang="en-US" sz="3200" dirty="0"/>
              <a:t>and tests prior to initiation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5245855"/>
              </p:ext>
            </p:extLst>
          </p:nvPr>
        </p:nvGraphicFramePr>
        <p:xfrm>
          <a:off x="304802" y="1295400"/>
          <a:ext cx="8534399" cy="5105400"/>
        </p:xfrm>
        <a:graphic>
          <a:graphicData uri="http://schemas.openxmlformats.org/drawingml/2006/table">
            <a:tbl>
              <a:tblPr>
                <a:tableStyleId>{5C22544A-7EE6-4342-B048-85BDC9FD1C3A}</a:tableStyleId>
              </a:tblPr>
              <a:tblGrid>
                <a:gridCol w="1674448"/>
                <a:gridCol w="920009"/>
                <a:gridCol w="868802"/>
                <a:gridCol w="904645"/>
                <a:gridCol w="529133"/>
                <a:gridCol w="483048"/>
                <a:gridCol w="918301"/>
                <a:gridCol w="1152144"/>
                <a:gridCol w="1083869"/>
              </a:tblGrid>
              <a:tr h="243114">
                <a:tc>
                  <a:txBody>
                    <a:bodyPr/>
                    <a:lstStyle/>
                    <a:p>
                      <a:pPr marL="0" marR="0">
                        <a:spcBef>
                          <a:spcPts val="0"/>
                        </a:spcBef>
                        <a:spcAft>
                          <a:spcPts val="0"/>
                        </a:spcAft>
                      </a:pPr>
                      <a:r>
                        <a:rPr lang="en-US" sz="1000" b="1" dirty="0">
                          <a:solidFill>
                            <a:schemeClr val="bg2"/>
                          </a:solidFill>
                          <a:effectLst/>
                        </a:rPr>
                        <a:t>Examination or test</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gridSpan="8">
                  <a:txBody>
                    <a:bodyPr/>
                    <a:lstStyle/>
                    <a:p>
                      <a:pPr marL="0" marR="0" algn="ctr">
                        <a:spcBef>
                          <a:spcPts val="0"/>
                        </a:spcBef>
                        <a:spcAft>
                          <a:spcPts val="0"/>
                        </a:spcAft>
                      </a:pPr>
                      <a:r>
                        <a:rPr lang="en-US" sz="1000" b="1" dirty="0">
                          <a:solidFill>
                            <a:schemeClr val="bg2"/>
                          </a:solidFill>
                          <a:effectLst/>
                        </a:rPr>
                        <a:t>Contraceptive method and class</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LNG and Cu-IUD</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Implant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Injectable</a:t>
                      </a:r>
                      <a:r>
                        <a:rPr lang="en-US" sz="800" b="1">
                          <a:solidFill>
                            <a:schemeClr val="bg2"/>
                          </a:solidFill>
                          <a:effectLst/>
                        </a:rPr>
                        <a:t>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CHC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POP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Condom</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Diaphragm or </a:t>
                      </a:r>
                      <a:br>
                        <a:rPr lang="en-US" sz="1000" b="1">
                          <a:solidFill>
                            <a:schemeClr val="bg2"/>
                          </a:solidFill>
                          <a:effectLst/>
                        </a:rPr>
                      </a:br>
                      <a:r>
                        <a:rPr lang="en-US" sz="1000" b="1">
                          <a:solidFill>
                            <a:schemeClr val="bg2"/>
                          </a:solidFill>
                          <a:effectLst/>
                        </a:rPr>
                        <a:t>cervical cap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Spermicide</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800" b="1" dirty="0">
                          <a:solidFill>
                            <a:schemeClr val="bg2"/>
                          </a:solidFill>
                          <a:effectLst/>
                        </a:rPr>
                        <a:t> </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Bimanual examination and cervical inspection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28575" marR="28575"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a:solidFill>
                            <a:schemeClr val="bg2"/>
                          </a:solidFill>
                          <a:effectLst/>
                        </a:rPr>
                        <a:t>Glucose</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Lipids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Liver enzymes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Hemoglobin</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Thrombogenic mutations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Cervical cytology (Papanicolaou smear)</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STD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HIV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r>
            </a:tbl>
          </a:graphicData>
        </a:graphic>
      </p:graphicFrame>
    </p:spTree>
    <p:extLst>
      <p:ext uri="{BB962C8B-B14F-4D97-AF65-F5344CB8AC3E}">
        <p14:creationId xmlns:p14="http://schemas.microsoft.com/office/powerpoint/2010/main" val="2971762105"/>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US SPR </a:t>
            </a:r>
            <a:r>
              <a:rPr lang="en-US" sz="3200" dirty="0" smtClean="0"/>
              <a:t/>
            </a:r>
            <a:br>
              <a:rPr lang="en-US" sz="3200" dirty="0" smtClean="0"/>
            </a:br>
            <a:r>
              <a:rPr lang="en-US" sz="3200" dirty="0" smtClean="0"/>
              <a:t>Exams </a:t>
            </a:r>
            <a:r>
              <a:rPr lang="en-US" sz="3200" dirty="0"/>
              <a:t>and tests prior to initiation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9605377"/>
              </p:ext>
            </p:extLst>
          </p:nvPr>
        </p:nvGraphicFramePr>
        <p:xfrm>
          <a:off x="304802" y="1295400"/>
          <a:ext cx="8534399" cy="5105400"/>
        </p:xfrm>
        <a:graphic>
          <a:graphicData uri="http://schemas.openxmlformats.org/drawingml/2006/table">
            <a:tbl>
              <a:tblPr>
                <a:tableStyleId>{5C22544A-7EE6-4342-B048-85BDC9FD1C3A}</a:tableStyleId>
              </a:tblPr>
              <a:tblGrid>
                <a:gridCol w="1674448"/>
                <a:gridCol w="920009"/>
                <a:gridCol w="868802"/>
                <a:gridCol w="904645"/>
                <a:gridCol w="529133"/>
                <a:gridCol w="483048"/>
                <a:gridCol w="918301"/>
                <a:gridCol w="1152144"/>
                <a:gridCol w="1083869"/>
              </a:tblGrid>
              <a:tr h="243114">
                <a:tc>
                  <a:txBody>
                    <a:bodyPr/>
                    <a:lstStyle/>
                    <a:p>
                      <a:pPr marL="0" marR="0">
                        <a:spcBef>
                          <a:spcPts val="0"/>
                        </a:spcBef>
                        <a:spcAft>
                          <a:spcPts val="0"/>
                        </a:spcAft>
                      </a:pPr>
                      <a:r>
                        <a:rPr lang="en-US" sz="1000" b="1" dirty="0">
                          <a:solidFill>
                            <a:schemeClr val="bg2"/>
                          </a:solidFill>
                          <a:effectLst/>
                        </a:rPr>
                        <a:t>Examination or test</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gridSpan="8">
                  <a:txBody>
                    <a:bodyPr/>
                    <a:lstStyle/>
                    <a:p>
                      <a:pPr marL="0" marR="0" algn="ctr">
                        <a:spcBef>
                          <a:spcPts val="0"/>
                        </a:spcBef>
                        <a:spcAft>
                          <a:spcPts val="0"/>
                        </a:spcAft>
                      </a:pPr>
                      <a:r>
                        <a:rPr lang="en-US" sz="1000" b="1" dirty="0">
                          <a:solidFill>
                            <a:schemeClr val="bg2"/>
                          </a:solidFill>
                          <a:effectLst/>
                        </a:rPr>
                        <a:t>Contraceptive method and class</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LNG and Cu-IUD</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Implant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Injectable</a:t>
                      </a:r>
                      <a:r>
                        <a:rPr lang="en-US" sz="800" b="1">
                          <a:solidFill>
                            <a:schemeClr val="bg2"/>
                          </a:solidFill>
                          <a:effectLst/>
                        </a:rPr>
                        <a:t>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CHC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POP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Condom</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Diaphragm or </a:t>
                      </a:r>
                      <a:br>
                        <a:rPr lang="en-US" sz="1000" b="1">
                          <a:solidFill>
                            <a:schemeClr val="bg2"/>
                          </a:solidFill>
                          <a:effectLst/>
                        </a:rPr>
                      </a:br>
                      <a:r>
                        <a:rPr lang="en-US" sz="1000" b="1">
                          <a:solidFill>
                            <a:schemeClr val="bg2"/>
                          </a:solidFill>
                          <a:effectLst/>
                        </a:rPr>
                        <a:t>cervical cap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Spermicide</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800" b="1" dirty="0">
                          <a:solidFill>
                            <a:schemeClr val="bg2"/>
                          </a:solidFill>
                          <a:effectLst/>
                        </a:rPr>
                        <a:t> </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Bimanual examination and cervical inspection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28575" marR="28575"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a:solidFill>
                            <a:schemeClr val="bg2"/>
                          </a:solidFill>
                          <a:effectLst/>
                        </a:rPr>
                        <a:t>Glucose</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Lipids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Liver enzymes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Hemoglobin</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Thrombogenic mutations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Cervical cytology (Papanicolaou smear)</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STD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HIV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r>
            </a:tbl>
          </a:graphicData>
        </a:graphic>
      </p:graphicFrame>
      <p:sp>
        <p:nvSpPr>
          <p:cNvPr id="3" name="Rectangle 2"/>
          <p:cNvSpPr/>
          <p:nvPr/>
        </p:nvSpPr>
        <p:spPr>
          <a:xfrm>
            <a:off x="4572000" y="1872342"/>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19400"/>
            <a:ext cx="7064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68612"/>
            <a:ext cx="7064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9600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Exam before Initiating Contraception</a:t>
            </a:r>
            <a:endParaRPr lang="en-US" dirty="0"/>
          </a:p>
        </p:txBody>
      </p:sp>
      <p:sp>
        <p:nvSpPr>
          <p:cNvPr id="3" name="Content Placeholder 2"/>
          <p:cNvSpPr>
            <a:spLocks noGrp="1"/>
          </p:cNvSpPr>
          <p:nvPr>
            <p:ph idx="1"/>
          </p:nvPr>
        </p:nvSpPr>
        <p:spPr/>
        <p:txBody>
          <a:bodyPr/>
          <a:lstStyle/>
          <a:p>
            <a:r>
              <a:rPr lang="en-US" dirty="0" smtClean="0"/>
              <a:t>Is not necessary before starting implant</a:t>
            </a:r>
          </a:p>
          <a:p>
            <a:r>
              <a:rPr lang="en-US" dirty="0" smtClean="0"/>
              <a:t>No US MEC 3 or 4 conditions will be detected by pelvic</a:t>
            </a:r>
          </a:p>
          <a:p>
            <a:r>
              <a:rPr lang="en-US" dirty="0" smtClean="0"/>
              <a:t>Evidence:</a:t>
            </a:r>
          </a:p>
          <a:p>
            <a:pPr lvl="1"/>
            <a:r>
              <a:rPr lang="en-US" dirty="0" smtClean="0"/>
              <a:t>Two case-control studies</a:t>
            </a:r>
          </a:p>
          <a:p>
            <a:pPr lvl="1"/>
            <a:r>
              <a:rPr lang="en-US" dirty="0" smtClean="0"/>
              <a:t>Delayed versus immediate pelvic exam before contraception</a:t>
            </a:r>
            <a:endParaRPr lang="en-US" dirty="0"/>
          </a:p>
        </p:txBody>
      </p:sp>
      <p:sp>
        <p:nvSpPr>
          <p:cNvPr id="4" name="Text Placeholder 3"/>
          <p:cNvSpPr>
            <a:spLocks noGrp="1"/>
          </p:cNvSpPr>
          <p:nvPr>
            <p:ph type="body" sz="quarter" idx="10"/>
          </p:nvPr>
        </p:nvSpPr>
        <p:spPr/>
        <p:txBody>
          <a:bodyPr/>
          <a:lstStyle/>
          <a:p>
            <a:r>
              <a:rPr lang="en-US" dirty="0" err="1"/>
              <a:t>Tepper</a:t>
            </a:r>
            <a:r>
              <a:rPr lang="en-US" dirty="0"/>
              <a:t> </a:t>
            </a:r>
            <a:r>
              <a:rPr lang="en-US" dirty="0" smtClean="0"/>
              <a:t>Contraception 2013 </a:t>
            </a:r>
            <a:endParaRPr lang="en-US" dirty="0"/>
          </a:p>
        </p:txBody>
      </p:sp>
    </p:spTree>
    <p:extLst>
      <p:ext uri="{BB962C8B-B14F-4D97-AF65-F5344CB8AC3E}">
        <p14:creationId xmlns:p14="http://schemas.microsoft.com/office/powerpoint/2010/main" val="504869194"/>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US SPR </a:t>
            </a:r>
            <a:r>
              <a:rPr lang="en-US" sz="3200" dirty="0" smtClean="0"/>
              <a:t/>
            </a:r>
            <a:br>
              <a:rPr lang="en-US" sz="3200" dirty="0" smtClean="0"/>
            </a:br>
            <a:r>
              <a:rPr lang="en-US" sz="3200" dirty="0" smtClean="0"/>
              <a:t>Exams </a:t>
            </a:r>
            <a:r>
              <a:rPr lang="en-US" sz="3200" dirty="0"/>
              <a:t>and tests prior to initiation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1408223"/>
              </p:ext>
            </p:extLst>
          </p:nvPr>
        </p:nvGraphicFramePr>
        <p:xfrm>
          <a:off x="304802" y="1295400"/>
          <a:ext cx="8534399" cy="5105400"/>
        </p:xfrm>
        <a:graphic>
          <a:graphicData uri="http://schemas.openxmlformats.org/drawingml/2006/table">
            <a:tbl>
              <a:tblPr>
                <a:tableStyleId>{5C22544A-7EE6-4342-B048-85BDC9FD1C3A}</a:tableStyleId>
              </a:tblPr>
              <a:tblGrid>
                <a:gridCol w="1674448"/>
                <a:gridCol w="920009"/>
                <a:gridCol w="868802"/>
                <a:gridCol w="904645"/>
                <a:gridCol w="529133"/>
                <a:gridCol w="483048"/>
                <a:gridCol w="918301"/>
                <a:gridCol w="1152144"/>
                <a:gridCol w="1083869"/>
              </a:tblGrid>
              <a:tr h="243114">
                <a:tc>
                  <a:txBody>
                    <a:bodyPr/>
                    <a:lstStyle/>
                    <a:p>
                      <a:pPr marL="0" marR="0">
                        <a:spcBef>
                          <a:spcPts val="0"/>
                        </a:spcBef>
                        <a:spcAft>
                          <a:spcPts val="0"/>
                        </a:spcAft>
                      </a:pPr>
                      <a:r>
                        <a:rPr lang="en-US" sz="1000" b="1" dirty="0">
                          <a:solidFill>
                            <a:schemeClr val="bg2"/>
                          </a:solidFill>
                          <a:effectLst/>
                        </a:rPr>
                        <a:t>Examination or test</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gridSpan="8">
                  <a:txBody>
                    <a:bodyPr/>
                    <a:lstStyle/>
                    <a:p>
                      <a:pPr marL="0" marR="0" algn="ctr">
                        <a:spcBef>
                          <a:spcPts val="0"/>
                        </a:spcBef>
                        <a:spcAft>
                          <a:spcPts val="0"/>
                        </a:spcAft>
                      </a:pPr>
                      <a:r>
                        <a:rPr lang="en-US" sz="1000" b="1" dirty="0">
                          <a:solidFill>
                            <a:schemeClr val="bg2"/>
                          </a:solidFill>
                          <a:effectLst/>
                        </a:rPr>
                        <a:t>Contraceptive method and class</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LNG and Cu-IUD</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Implant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Injectable</a:t>
                      </a:r>
                      <a:r>
                        <a:rPr lang="en-US" sz="800" b="1">
                          <a:solidFill>
                            <a:schemeClr val="bg2"/>
                          </a:solidFill>
                          <a:effectLst/>
                        </a:rPr>
                        <a:t>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CHC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POP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Condom</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Diaphragm or </a:t>
                      </a:r>
                      <a:br>
                        <a:rPr lang="en-US" sz="1000" b="1">
                          <a:solidFill>
                            <a:schemeClr val="bg2"/>
                          </a:solidFill>
                          <a:effectLst/>
                        </a:rPr>
                      </a:br>
                      <a:r>
                        <a:rPr lang="en-US" sz="1000" b="1">
                          <a:solidFill>
                            <a:schemeClr val="bg2"/>
                          </a:solidFill>
                          <a:effectLst/>
                        </a:rPr>
                        <a:t>cervical cap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Spermicide</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800" b="1" dirty="0">
                          <a:solidFill>
                            <a:schemeClr val="bg2"/>
                          </a:solidFill>
                          <a:effectLst/>
                        </a:rPr>
                        <a:t> </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Bimanual examination and cervical inspection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28575" marR="28575"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a:solidFill>
                            <a:schemeClr val="bg2"/>
                          </a:solidFill>
                          <a:effectLst/>
                        </a:rPr>
                        <a:t>Glucose</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Lipids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Liver enzymes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Hemoglobin</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Thrombogenic mutations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Cervical cytology (Papanicolaou smear)</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STD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HIV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r>
            </a:tbl>
          </a:graphicData>
        </a:graphic>
      </p:graphicFrame>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05000" y="2222043"/>
            <a:ext cx="3962400" cy="29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98418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Clinical S</a:t>
            </a:r>
            <a:r>
              <a:rPr lang="en-US" sz="3200" dirty="0" smtClean="0"/>
              <a:t>cenario 3: </a:t>
            </a:r>
            <a:br>
              <a:rPr lang="en-US" sz="3200" dirty="0" smtClean="0"/>
            </a:br>
            <a:r>
              <a:rPr lang="en-US" sz="3200" dirty="0" smtClean="0"/>
              <a:t>Exams </a:t>
            </a:r>
            <a:r>
              <a:rPr lang="en-US" sz="3200" dirty="0"/>
              <a:t>and tests</a:t>
            </a:r>
          </a:p>
        </p:txBody>
      </p:sp>
      <p:sp>
        <p:nvSpPr>
          <p:cNvPr id="3" name="Content Placeholder 2"/>
          <p:cNvSpPr>
            <a:spLocks noGrp="1"/>
          </p:cNvSpPr>
          <p:nvPr>
            <p:ph idx="1"/>
          </p:nvPr>
        </p:nvSpPr>
        <p:spPr>
          <a:xfrm>
            <a:off x="533400" y="1600200"/>
            <a:ext cx="8229600" cy="4191000"/>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decides she wants the implant</a:t>
            </a:r>
            <a:r>
              <a:rPr lang="en-US" sz="2800" dirty="0" smtClean="0"/>
              <a:t>.</a:t>
            </a:r>
          </a:p>
          <a:p>
            <a:pPr marL="0" indent="0">
              <a:buSzPct val="100000"/>
              <a:buNone/>
            </a:pPr>
            <a:endParaRPr lang="en-US" dirty="0" smtClean="0"/>
          </a:p>
          <a:p>
            <a:pPr marL="457200" lvl="1" indent="0">
              <a:buNone/>
            </a:pPr>
            <a:r>
              <a:rPr lang="en-US" sz="2400" b="1" dirty="0" smtClean="0"/>
              <a:t>Q: Do you need to do any exams or test before she starts?</a:t>
            </a:r>
          </a:p>
          <a:p>
            <a:endParaRPr lang="en-US" dirty="0" smtClean="0"/>
          </a:p>
          <a:p>
            <a:pPr marL="457200" lvl="1" indent="0">
              <a:buNone/>
            </a:pPr>
            <a:r>
              <a:rPr lang="en-US" sz="2400" b="1" dirty="0" smtClean="0"/>
              <a:t>A: </a:t>
            </a:r>
            <a:r>
              <a:rPr lang="en-US" sz="2400" b="1" dirty="0"/>
              <a:t> </a:t>
            </a:r>
            <a:r>
              <a:rPr lang="en-US" sz="2400" b="1" dirty="0" smtClean="0"/>
              <a:t>No</a:t>
            </a:r>
            <a:endParaRPr lang="en-US" sz="2400" b="1" dirty="0"/>
          </a:p>
        </p:txBody>
      </p:sp>
      <p:sp>
        <p:nvSpPr>
          <p:cNvPr id="4" name="Text Placeholder 3"/>
          <p:cNvSpPr>
            <a:spLocks noGrp="1"/>
          </p:cNvSpPr>
          <p:nvPr>
            <p:ph type="body" sz="quarter" idx="10"/>
          </p:nvPr>
        </p:nvSpPr>
        <p:spPr/>
        <p:txBody>
          <a:bodyPr/>
          <a:lstStyle/>
          <a:p>
            <a:endParaRPr lang="en-US" dirty="0"/>
          </a:p>
        </p:txBody>
      </p:sp>
      <p:pic>
        <p:nvPicPr>
          <p:cNvPr id="5" name="Picture 2" descr="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27071"/>
            <a:ext cx="286883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7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Clinical S</a:t>
            </a:r>
            <a:r>
              <a:rPr lang="en-US" sz="3200" dirty="0" smtClean="0"/>
              <a:t>cenario 3: </a:t>
            </a:r>
            <a:br>
              <a:rPr lang="en-US" sz="3200" dirty="0" smtClean="0"/>
            </a:br>
            <a:r>
              <a:rPr lang="en-US" sz="3200" dirty="0" smtClean="0"/>
              <a:t>Exams </a:t>
            </a:r>
            <a:r>
              <a:rPr lang="en-US" sz="3200" dirty="0"/>
              <a:t>and tests</a:t>
            </a:r>
          </a:p>
        </p:txBody>
      </p:sp>
      <p:sp>
        <p:nvSpPr>
          <p:cNvPr id="3" name="Content Placeholder 2"/>
          <p:cNvSpPr>
            <a:spLocks noGrp="1"/>
          </p:cNvSpPr>
          <p:nvPr>
            <p:ph idx="1"/>
          </p:nvPr>
        </p:nvSpPr>
        <p:spPr>
          <a:xfrm>
            <a:off x="533400" y="1600200"/>
            <a:ext cx="8229600" cy="4191000"/>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a:t>
            </a:r>
            <a:r>
              <a:rPr lang="en-US" sz="2800" dirty="0" smtClean="0"/>
              <a:t> now decides </a:t>
            </a:r>
            <a:r>
              <a:rPr lang="en-US" sz="2800" dirty="0"/>
              <a:t>she wants the </a:t>
            </a:r>
            <a:r>
              <a:rPr lang="en-US" sz="2800" dirty="0" err="1" smtClean="0"/>
              <a:t>levonorgestrel</a:t>
            </a:r>
            <a:r>
              <a:rPr lang="en-US" sz="2800" dirty="0" smtClean="0"/>
              <a:t> IUD.</a:t>
            </a:r>
          </a:p>
          <a:p>
            <a:pPr marL="0" indent="0">
              <a:buSzPct val="100000"/>
              <a:buNone/>
            </a:pPr>
            <a:endParaRPr lang="en-US" dirty="0" smtClean="0"/>
          </a:p>
          <a:p>
            <a:pPr marL="457200" lvl="1" indent="0">
              <a:buNone/>
            </a:pPr>
            <a:r>
              <a:rPr lang="en-US" sz="2400" b="1" dirty="0" smtClean="0"/>
              <a:t>Do any of the previous steps change?</a:t>
            </a:r>
          </a:p>
          <a:p>
            <a:pPr marL="457200" lvl="1" indent="0">
              <a:buNone/>
            </a:pPr>
            <a:r>
              <a:rPr lang="en-US" sz="2400" b="1" dirty="0" smtClean="0"/>
              <a:t>Q1:  When can she start?</a:t>
            </a:r>
          </a:p>
          <a:p>
            <a:pPr marL="457200" lvl="1" indent="0">
              <a:buNone/>
            </a:pPr>
            <a:r>
              <a:rPr lang="en-US" sz="2400" b="1" dirty="0"/>
              <a:t>Q2</a:t>
            </a:r>
            <a:r>
              <a:rPr lang="en-US" sz="2400" b="1" dirty="0" smtClean="0"/>
              <a:t>:  </a:t>
            </a:r>
            <a:r>
              <a:rPr lang="en-US" sz="2400" b="1" dirty="0"/>
              <a:t>How can you be reasonably certain she is not pregnant</a:t>
            </a:r>
            <a:r>
              <a:rPr lang="en-US" sz="2400" b="1" dirty="0" smtClean="0"/>
              <a:t>?</a:t>
            </a:r>
          </a:p>
          <a:p>
            <a:pPr marL="457200" lvl="1" indent="0">
              <a:buNone/>
            </a:pPr>
            <a:r>
              <a:rPr lang="en-US" sz="2400" b="1" dirty="0" smtClean="0"/>
              <a:t>Q3: </a:t>
            </a:r>
            <a:r>
              <a:rPr lang="en-US" sz="2400" b="1" dirty="0"/>
              <a:t>Do you need to do any exams or test before she starts?</a:t>
            </a:r>
          </a:p>
          <a:p>
            <a:pPr marL="457200" lvl="1" indent="0">
              <a:buNone/>
            </a:pPr>
            <a:endParaRPr lang="en-US" sz="2400" b="1" dirty="0"/>
          </a:p>
          <a:p>
            <a:pPr marL="457200" lvl="1" indent="0">
              <a:buNone/>
            </a:pPr>
            <a:endParaRPr lang="en-US" sz="2400" b="1" dirty="0" smtClean="0"/>
          </a:p>
          <a:p>
            <a:endParaRPr lang="en-US" dirty="0" smtClean="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3567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US SPR </a:t>
            </a:r>
            <a:r>
              <a:rPr lang="en-US" sz="3200" dirty="0" smtClean="0"/>
              <a:t/>
            </a:r>
            <a:br>
              <a:rPr lang="en-US" sz="3200" dirty="0" smtClean="0"/>
            </a:br>
            <a:r>
              <a:rPr lang="en-US" sz="3200" dirty="0" smtClean="0"/>
              <a:t>Exams </a:t>
            </a:r>
            <a:r>
              <a:rPr lang="en-US" sz="3200" dirty="0"/>
              <a:t>and tests prior to initiation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9496275"/>
              </p:ext>
            </p:extLst>
          </p:nvPr>
        </p:nvGraphicFramePr>
        <p:xfrm>
          <a:off x="304802" y="1295400"/>
          <a:ext cx="8534399" cy="5105400"/>
        </p:xfrm>
        <a:graphic>
          <a:graphicData uri="http://schemas.openxmlformats.org/drawingml/2006/table">
            <a:tbl>
              <a:tblPr>
                <a:tableStyleId>{5C22544A-7EE6-4342-B048-85BDC9FD1C3A}</a:tableStyleId>
              </a:tblPr>
              <a:tblGrid>
                <a:gridCol w="1674448"/>
                <a:gridCol w="920009"/>
                <a:gridCol w="868802"/>
                <a:gridCol w="904645"/>
                <a:gridCol w="529133"/>
                <a:gridCol w="483048"/>
                <a:gridCol w="918301"/>
                <a:gridCol w="1152144"/>
                <a:gridCol w="1083869"/>
              </a:tblGrid>
              <a:tr h="243114">
                <a:tc>
                  <a:txBody>
                    <a:bodyPr/>
                    <a:lstStyle/>
                    <a:p>
                      <a:pPr marL="0" marR="0">
                        <a:spcBef>
                          <a:spcPts val="0"/>
                        </a:spcBef>
                        <a:spcAft>
                          <a:spcPts val="0"/>
                        </a:spcAft>
                      </a:pPr>
                      <a:r>
                        <a:rPr lang="en-US" sz="1000" b="1" dirty="0">
                          <a:solidFill>
                            <a:schemeClr val="bg2"/>
                          </a:solidFill>
                          <a:effectLst/>
                        </a:rPr>
                        <a:t>Examination or test</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gridSpan="8">
                  <a:txBody>
                    <a:bodyPr/>
                    <a:lstStyle/>
                    <a:p>
                      <a:pPr marL="0" marR="0" algn="ctr">
                        <a:spcBef>
                          <a:spcPts val="0"/>
                        </a:spcBef>
                        <a:spcAft>
                          <a:spcPts val="0"/>
                        </a:spcAft>
                      </a:pPr>
                      <a:r>
                        <a:rPr lang="en-US" sz="1000" b="1" dirty="0">
                          <a:solidFill>
                            <a:schemeClr val="bg2"/>
                          </a:solidFill>
                          <a:effectLst/>
                        </a:rPr>
                        <a:t>Contraceptive method and class</a:t>
                      </a:r>
                      <a:endParaRPr lang="en-US" sz="1000" b="1" dirty="0">
                        <a:solidFill>
                          <a:schemeClr val="bg2"/>
                        </a:solidFill>
                        <a:effectLst/>
                        <a:latin typeface="Times New Roman"/>
                        <a:ea typeface="Times New Roman"/>
                      </a:endParaRPr>
                    </a:p>
                  </a:txBody>
                  <a:tcPr marL="28575" marR="28575" marT="0" marB="0">
                    <a:solidFill>
                      <a:schemeClr val="bg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229">
                <a:tc>
                  <a:txBody>
                    <a:bodyPr/>
                    <a:lstStyle/>
                    <a:p>
                      <a:pPr marL="0" marR="0">
                        <a:spcBef>
                          <a:spcPts val="0"/>
                        </a:spcBef>
                        <a:spcAft>
                          <a:spcPts val="0"/>
                        </a:spcAft>
                      </a:pPr>
                      <a:r>
                        <a:rPr lang="en-US" sz="1000" b="1" dirty="0">
                          <a:solidFill>
                            <a:schemeClr val="bg2"/>
                          </a:solidFill>
                          <a:effectLst/>
                        </a:rPr>
                        <a:t>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LNG and Cu-IUD</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Implant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Injectable</a:t>
                      </a:r>
                      <a:r>
                        <a:rPr lang="en-US" sz="800" b="1">
                          <a:solidFill>
                            <a:schemeClr val="bg2"/>
                          </a:solidFill>
                          <a:effectLst/>
                        </a:rPr>
                        <a:t>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CHC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POP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Condom</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Diaphragm or </a:t>
                      </a:r>
                      <a:br>
                        <a:rPr lang="en-US" sz="1000" b="1">
                          <a:solidFill>
                            <a:schemeClr val="bg2"/>
                          </a:solidFill>
                          <a:effectLst/>
                        </a:rPr>
                      </a:br>
                      <a:r>
                        <a:rPr lang="en-US" sz="1000" b="1">
                          <a:solidFill>
                            <a:schemeClr val="bg2"/>
                          </a:solidFill>
                          <a:effectLst/>
                        </a:rPr>
                        <a:t>cervical cap</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Spermicide</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Blood pressure</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dirty="0">
                          <a:solidFill>
                            <a:schemeClr val="bg2"/>
                          </a:solidFill>
                          <a:effectLst/>
                        </a:rPr>
                        <a:t>Weight (BMI)</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800" b="1" dirty="0">
                          <a:solidFill>
                            <a:schemeClr val="bg2"/>
                          </a:solidFill>
                          <a:effectLst/>
                        </a:rPr>
                        <a:t> </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t>
                      </a:r>
                      <a:r>
                        <a:rPr lang="en-US" sz="1000" b="1" baseline="30000" dirty="0">
                          <a:solidFill>
                            <a:schemeClr val="bg2"/>
                          </a:solidFill>
                          <a:effectLst/>
                        </a:rPr>
                        <a:t>†</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dirty="0">
                          <a:solidFill>
                            <a:schemeClr val="bg2"/>
                          </a:solidFill>
                          <a:effectLst/>
                        </a:rPr>
                        <a:t>Clinical breast examination</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Bimanual examination and cervical inspection </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A</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gridSpan="9">
                  <a:txBody>
                    <a:bodyPr/>
                    <a:lstStyle/>
                    <a:p>
                      <a:pPr marL="0" marR="0">
                        <a:spcBef>
                          <a:spcPts val="0"/>
                        </a:spcBef>
                        <a:spcAft>
                          <a:spcPts val="0"/>
                        </a:spcAft>
                      </a:pPr>
                      <a:r>
                        <a:rPr lang="en-US" sz="1000" b="1" dirty="0">
                          <a:solidFill>
                            <a:schemeClr val="bg2"/>
                          </a:solidFill>
                          <a:effectLst/>
                        </a:rPr>
                        <a:t>Laboratory test</a:t>
                      </a:r>
                      <a:endParaRPr lang="en-US" sz="1000" b="1" dirty="0">
                        <a:solidFill>
                          <a:schemeClr val="bg2"/>
                        </a:solidFill>
                        <a:effectLst/>
                        <a:latin typeface="Times New Roman"/>
                        <a:ea typeface="Times New Roman"/>
                      </a:endParaRPr>
                    </a:p>
                  </a:txBody>
                  <a:tcPr marL="28575" marR="28575"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114">
                <a:tc>
                  <a:txBody>
                    <a:bodyPr/>
                    <a:lstStyle/>
                    <a:p>
                      <a:pPr marL="0" marR="0">
                        <a:spcBef>
                          <a:spcPts val="0"/>
                        </a:spcBef>
                        <a:spcAft>
                          <a:spcPts val="0"/>
                        </a:spcAft>
                      </a:pPr>
                      <a:r>
                        <a:rPr lang="en-US" sz="1000" b="1">
                          <a:solidFill>
                            <a:schemeClr val="bg2"/>
                          </a:solidFill>
                          <a:effectLst/>
                        </a:rPr>
                        <a:t>Glucose</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Lipids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Liver enzymes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Hemoglobin</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243114">
                <a:tc>
                  <a:txBody>
                    <a:bodyPr/>
                    <a:lstStyle/>
                    <a:p>
                      <a:pPr marL="0" marR="0">
                        <a:spcBef>
                          <a:spcPts val="0"/>
                        </a:spcBef>
                        <a:spcAft>
                          <a:spcPts val="0"/>
                        </a:spcAft>
                      </a:pPr>
                      <a:r>
                        <a:rPr lang="en-US" sz="1000" b="1">
                          <a:solidFill>
                            <a:schemeClr val="bg2"/>
                          </a:solidFill>
                          <a:effectLst/>
                        </a:rPr>
                        <a:t>Thrombogenic mutations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Cervical cytology (Papanicolaou smear)</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STD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a:t>
                      </a:r>
                      <a:r>
                        <a:rPr lang="en-US" sz="1000" b="1" baseline="30000">
                          <a:solidFill>
                            <a:schemeClr val="bg2"/>
                          </a:solidFill>
                          <a:effectLst/>
                        </a:rPr>
                        <a:t>§</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r>
              <a:tr h="486229">
                <a:tc>
                  <a:txBody>
                    <a:bodyPr/>
                    <a:lstStyle/>
                    <a:p>
                      <a:pPr marL="0" marR="0">
                        <a:spcBef>
                          <a:spcPts val="0"/>
                        </a:spcBef>
                        <a:spcAft>
                          <a:spcPts val="0"/>
                        </a:spcAft>
                      </a:pPr>
                      <a:r>
                        <a:rPr lang="en-US" sz="1000" b="1">
                          <a:solidFill>
                            <a:schemeClr val="bg2"/>
                          </a:solidFill>
                          <a:effectLst/>
                        </a:rPr>
                        <a:t>HIV screening with laboratory tests</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a:solidFill>
                            <a:schemeClr val="bg2"/>
                          </a:solidFill>
                          <a:effectLst/>
                        </a:rPr>
                        <a:t>C</a:t>
                      </a:r>
                      <a:endParaRPr lang="en-US" sz="1000" b="1">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c>
                  <a:txBody>
                    <a:bodyPr/>
                    <a:lstStyle/>
                    <a:p>
                      <a:pPr marL="0" marR="0" algn="ctr">
                        <a:spcBef>
                          <a:spcPts val="0"/>
                        </a:spcBef>
                        <a:spcAft>
                          <a:spcPts val="0"/>
                        </a:spcAft>
                      </a:pPr>
                      <a:r>
                        <a:rPr lang="en-US" sz="1000" b="1" dirty="0">
                          <a:solidFill>
                            <a:schemeClr val="bg2"/>
                          </a:solidFill>
                          <a:effectLst/>
                        </a:rPr>
                        <a:t>C</a:t>
                      </a:r>
                      <a:endParaRPr lang="en-US" sz="1000" b="1" dirty="0">
                        <a:solidFill>
                          <a:schemeClr val="bg2"/>
                        </a:solidFill>
                        <a:effectLst/>
                        <a:latin typeface="Times New Roman"/>
                        <a:ea typeface="Times New Roman"/>
                      </a:endParaRPr>
                    </a:p>
                  </a:txBody>
                  <a:tcPr marL="28575" marR="28575" marT="0" marB="0">
                    <a:noFill/>
                  </a:tcPr>
                </a:tc>
              </a:tr>
            </a:tbl>
          </a:graphicData>
        </a:graphic>
      </p:graphicFrame>
      <p:sp>
        <p:nvSpPr>
          <p:cNvPr id="3" name="Rectangle 2"/>
          <p:cNvSpPr/>
          <p:nvPr/>
        </p:nvSpPr>
        <p:spPr>
          <a:xfrm>
            <a:off x="2078037" y="5334000"/>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7" y="2133600"/>
            <a:ext cx="7064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68612"/>
            <a:ext cx="7064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156176"/>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Clinical </a:t>
            </a:r>
            <a:r>
              <a:rPr lang="en-US" sz="3200" dirty="0" smtClean="0"/>
              <a:t>scenario 3: </a:t>
            </a:r>
            <a:br>
              <a:rPr lang="en-US" sz="3200" dirty="0" smtClean="0"/>
            </a:br>
            <a:r>
              <a:rPr lang="en-US" sz="3200" dirty="0" smtClean="0"/>
              <a:t>Exams </a:t>
            </a:r>
            <a:r>
              <a:rPr lang="en-US" sz="3200" dirty="0"/>
              <a:t>and tests</a:t>
            </a:r>
          </a:p>
        </p:txBody>
      </p:sp>
      <p:sp>
        <p:nvSpPr>
          <p:cNvPr id="3" name="Content Placeholder 2"/>
          <p:cNvSpPr>
            <a:spLocks noGrp="1"/>
          </p:cNvSpPr>
          <p:nvPr>
            <p:ph idx="1"/>
          </p:nvPr>
        </p:nvSpPr>
        <p:spPr>
          <a:xfrm>
            <a:off x="533400" y="1600200"/>
            <a:ext cx="8229600" cy="4191000"/>
          </a:xfrm>
        </p:spPr>
        <p:txBody>
          <a:bodyPr/>
          <a:lstStyle/>
          <a:p>
            <a:pPr>
              <a:buSzPct val="100000"/>
              <a:buFont typeface="Arial" pitchFamily="34" charset="0"/>
              <a:buChar char="•"/>
            </a:pPr>
            <a:r>
              <a:rPr lang="en-US" sz="2800" dirty="0"/>
              <a:t>16 </a:t>
            </a:r>
            <a:r>
              <a:rPr lang="en-US" sz="2800" dirty="0" err="1"/>
              <a:t>y.o</a:t>
            </a:r>
            <a:r>
              <a:rPr lang="en-US" sz="2800" dirty="0"/>
              <a:t>. female comes to office desiring contraception and </a:t>
            </a:r>
            <a:r>
              <a:rPr lang="en-US" sz="2800" dirty="0" smtClean="0"/>
              <a:t> now decides </a:t>
            </a:r>
            <a:r>
              <a:rPr lang="en-US" sz="2800" dirty="0"/>
              <a:t>she wants the </a:t>
            </a:r>
            <a:r>
              <a:rPr lang="en-US" sz="2800" dirty="0" err="1" smtClean="0"/>
              <a:t>levonorgestrel</a:t>
            </a:r>
            <a:r>
              <a:rPr lang="en-US" sz="2800" dirty="0" smtClean="0"/>
              <a:t> IUD.</a:t>
            </a:r>
          </a:p>
          <a:p>
            <a:pPr marL="0" indent="0">
              <a:buSzPct val="100000"/>
              <a:buNone/>
            </a:pPr>
            <a:endParaRPr lang="en-US" dirty="0" smtClean="0"/>
          </a:p>
          <a:p>
            <a:pPr marL="457200" lvl="1" indent="0">
              <a:buNone/>
            </a:pPr>
            <a:r>
              <a:rPr lang="en-US" sz="2400" b="1" dirty="0" smtClean="0"/>
              <a:t>Q3: </a:t>
            </a:r>
            <a:r>
              <a:rPr lang="en-US" sz="2400" b="1" dirty="0"/>
              <a:t>Do you need to do any exams or test before she starts</a:t>
            </a:r>
            <a:r>
              <a:rPr lang="en-US" sz="2400" b="1" dirty="0" smtClean="0"/>
              <a:t>?</a:t>
            </a:r>
          </a:p>
          <a:p>
            <a:pPr marL="457200" lvl="1" indent="0">
              <a:buNone/>
            </a:pPr>
            <a:r>
              <a:rPr lang="en-US" sz="2400" b="1" dirty="0" smtClean="0"/>
              <a:t>A:  Pelvic exam and STI screening as appropriate.  </a:t>
            </a:r>
            <a:endParaRPr lang="en-US" sz="2400" b="1" dirty="0"/>
          </a:p>
          <a:p>
            <a:pPr marL="457200" lvl="1" indent="0">
              <a:buNone/>
            </a:pPr>
            <a:endParaRPr lang="en-US" sz="2400" b="1" dirty="0"/>
          </a:p>
          <a:p>
            <a:pPr marL="457200" lvl="1" indent="0">
              <a:buNone/>
            </a:pPr>
            <a:endParaRPr lang="en-US" sz="2400" b="1" dirty="0" smtClean="0"/>
          </a:p>
          <a:p>
            <a:endParaRPr lang="en-US" dirty="0" smtClean="0"/>
          </a:p>
        </p:txBody>
      </p:sp>
      <p:sp>
        <p:nvSpPr>
          <p:cNvPr id="4" name="Text Placeholder 3"/>
          <p:cNvSpPr>
            <a:spLocks noGrp="1"/>
          </p:cNvSpPr>
          <p:nvPr>
            <p:ph type="body" sz="quarter" idx="10"/>
          </p:nvPr>
        </p:nvSpPr>
        <p:spPr/>
        <p:txBody>
          <a:bodyPr/>
          <a:lstStyle/>
          <a:p>
            <a:r>
              <a:rPr lang="en-US" dirty="0"/>
              <a:t>Centers for Disease Control and Prevention. </a:t>
            </a:r>
            <a:r>
              <a:rPr lang="en-US" dirty="0" smtClean="0"/>
              <a:t>Sexually Transmitted Diseases Treatment Guidelines, 2010. </a:t>
            </a:r>
            <a:r>
              <a:rPr lang="en-US" dirty="0"/>
              <a:t>MMWR </a:t>
            </a:r>
            <a:r>
              <a:rPr lang="en-US" dirty="0" smtClean="0"/>
              <a:t>2010;59.  No RR-12</a:t>
            </a:r>
            <a:endParaRPr lang="en-US" dirty="0"/>
          </a:p>
        </p:txBody>
      </p:sp>
    </p:spTree>
    <p:extLst>
      <p:ext uri="{BB962C8B-B14F-4D97-AF65-F5344CB8AC3E}">
        <p14:creationId xmlns:p14="http://schemas.microsoft.com/office/powerpoint/2010/main" val="1919779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29071</TotalTime>
  <Words>13160</Words>
  <Application>Microsoft Office PowerPoint</Application>
  <PresentationFormat>On-screen Show (4:3)</PresentationFormat>
  <Paragraphs>1667</Paragraphs>
  <Slides>114</Slides>
  <Notes>108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8" baseType="lpstr">
      <vt:lpstr>Myriad Web Pro (Body)</vt:lpstr>
      <vt:lpstr>Times</vt:lpstr>
      <vt:lpstr>Arial</vt:lpstr>
      <vt:lpstr>Courier New</vt:lpstr>
      <vt:lpstr>Myriad Pro</vt:lpstr>
      <vt:lpstr>Myriad Web Pro</vt:lpstr>
      <vt:lpstr>Times New Roman</vt:lpstr>
      <vt:lpstr>ＭＳ Ｐゴシック</vt:lpstr>
      <vt:lpstr>CG Omega</vt:lpstr>
      <vt:lpstr>Haettenschweiler</vt:lpstr>
      <vt:lpstr>Wingdings</vt:lpstr>
      <vt:lpstr>Calibri</vt:lpstr>
      <vt:lpstr>NCHHSTP_PPT_dark(</vt:lpstr>
      <vt:lpstr>Microsoft Excel 97-2003 Worksheet</vt:lpstr>
      <vt:lpstr>Teen Pregnancy Prevention:   Application of CDC’s Evidence-Based Contraception Guidance</vt:lpstr>
      <vt:lpstr>Learning Objectives</vt:lpstr>
      <vt:lpstr>SECTION I.   Trends in teen pregnancy , SEXUAL Behavior and contraceptive use</vt:lpstr>
      <vt:lpstr>Current Trends</vt:lpstr>
      <vt:lpstr>PowerPoint Presentation</vt:lpstr>
      <vt:lpstr>Adolescent pregnancy in U.S.</vt:lpstr>
      <vt:lpstr>Adolescent pregnancy in U.S.</vt:lpstr>
      <vt:lpstr>Teen Birth Rate by Age</vt:lpstr>
      <vt:lpstr>Teen Birth Rate by Race and Ethnicity</vt:lpstr>
      <vt:lpstr>PowerPoint Presentation</vt:lpstr>
      <vt:lpstr>Teen Birth Rate (per 1,000 females, 15-19 years old) by Country</vt:lpstr>
      <vt:lpstr>Percent of pregnancies that are unintended U.S., 2006</vt:lpstr>
      <vt:lpstr>Consequences</vt:lpstr>
      <vt:lpstr>Goals of Teen Pregnancy Prevention</vt:lpstr>
      <vt:lpstr>Percentage of High School Students Who Ever Had Sexual Intercourse, by Sex* and Race/Ethnicity,† 2011</vt:lpstr>
      <vt:lpstr>Percentage of High School Students Who Were Currently Sexually Active,*  by Sex and Race/Ethnicity,† 2011</vt:lpstr>
      <vt:lpstr>Use of contraception among sexually experienced females, 15-19 years old</vt:lpstr>
      <vt:lpstr>Use of contraception at first sex among females, 15-19 years old</vt:lpstr>
      <vt:lpstr>Use of Contraceptive at Last Sex among Teens</vt:lpstr>
      <vt:lpstr>Percentage of High School Students Who Used a Condom During Last Sexual Intercourse,* by Sex† and Race/Ethnicity,§ 2011</vt:lpstr>
      <vt:lpstr>Impact of inconsistent and non-use of contraception on teen pregnancies</vt:lpstr>
      <vt:lpstr>Declines in Adolescent pregnancy and Unmet Need for contraception</vt:lpstr>
      <vt:lpstr>Why teen moms did not use contraception</vt:lpstr>
      <vt:lpstr>PowerPoint Presentation</vt:lpstr>
      <vt:lpstr>SECTION II.   CONTRACEPTIVE METHODS</vt:lpstr>
      <vt:lpstr>Use of Specific Methods by females,15-19 years old</vt:lpstr>
      <vt:lpstr>Effectiveness of family planning methods</vt:lpstr>
      <vt:lpstr>Typical Use and Perfect Use</vt:lpstr>
      <vt:lpstr>Reversible Tier 1 Methods: “Most Effective”</vt:lpstr>
      <vt:lpstr>TIER 1 for Adolescents:   Long Acting Reversible Contraception (LARC)</vt:lpstr>
      <vt:lpstr>Levonorgestrel IUD</vt:lpstr>
      <vt:lpstr>Copper intrauterine device (IUD)</vt:lpstr>
      <vt:lpstr>Contraceptive implant</vt:lpstr>
      <vt:lpstr>Tier 2 Methods: “Moderately Effective”</vt:lpstr>
      <vt:lpstr>Correct and consistent use</vt:lpstr>
      <vt:lpstr>Depot medroxyprogesterone acetate (DMPA) </vt:lpstr>
      <vt:lpstr>Contraceptive pills</vt:lpstr>
      <vt:lpstr>Contraceptive patch</vt:lpstr>
      <vt:lpstr>Contraceptive vaginal ring</vt:lpstr>
      <vt:lpstr>Quick Start </vt:lpstr>
      <vt:lpstr>US SPR</vt:lpstr>
      <vt:lpstr>Tier 3: “Least Effective”</vt:lpstr>
      <vt:lpstr>Emergency Contraception</vt:lpstr>
      <vt:lpstr>Emergency contraceptive pills</vt:lpstr>
      <vt:lpstr>Non-contraceptive benefits</vt:lpstr>
      <vt:lpstr>DUAL Protection</vt:lpstr>
      <vt:lpstr>Typical effectiveness of family planning methods</vt:lpstr>
      <vt:lpstr>Condoms</vt:lpstr>
      <vt:lpstr>Chlamydia—Rates by Age and Sex, United States, 2011</vt:lpstr>
      <vt:lpstr>Effectiveness of Contraceptive Methods at Preventing STIs and Pregnancy</vt:lpstr>
      <vt:lpstr>Dual Protection Guidance</vt:lpstr>
      <vt:lpstr>Dual Protection  in Healthy People 2020</vt:lpstr>
      <vt:lpstr>Prevalence of Dual Protection among  Female Teens in the U.S.</vt:lpstr>
      <vt:lpstr>SECTION III. US FAMILY PLANNING GUIDANCE</vt:lpstr>
      <vt:lpstr>US MEDICal eligibility criteria, 2010</vt:lpstr>
      <vt:lpstr>U.S. Medical Eligibility Criteria for Contraceptive Use, 2010</vt:lpstr>
      <vt:lpstr>MEC Categories</vt:lpstr>
      <vt:lpstr>How you can use the US MEC </vt:lpstr>
      <vt:lpstr>Summary of MEC by age</vt:lpstr>
      <vt:lpstr>Contraception: Myths and Misconceptions</vt:lpstr>
      <vt:lpstr>Barriers to LARC provision</vt:lpstr>
      <vt:lpstr>Teen use of LARCs</vt:lpstr>
      <vt:lpstr>Clinical Scenario 1</vt:lpstr>
      <vt:lpstr>Safety of IUDs for Teens</vt:lpstr>
      <vt:lpstr>Safety of DMPA for Teens</vt:lpstr>
      <vt:lpstr>Clinical Scenario 1</vt:lpstr>
      <vt:lpstr>Clinical Scenario 2</vt:lpstr>
      <vt:lpstr>Postpartum: Hormonal Contraception</vt:lpstr>
      <vt:lpstr>Postpartum IUD Insertion</vt:lpstr>
      <vt:lpstr>Clinical Scenario 2</vt:lpstr>
      <vt:lpstr>Clinical Scenario 3 </vt:lpstr>
      <vt:lpstr>Clinical Scenario 3</vt:lpstr>
      <vt:lpstr>US SELECTED PRACTICE RECOMMENDATIONS</vt:lpstr>
      <vt:lpstr>U.S. Selected Practice Recommendations for Contraceptive Use</vt:lpstr>
      <vt:lpstr>US Selected Practice Recommendations  for Contraceptive Use, 2013</vt:lpstr>
      <vt:lpstr>US Selected Practice Recommendations  for Contraceptive Use, 2013</vt:lpstr>
      <vt:lpstr>Format of US SPR</vt:lpstr>
      <vt:lpstr>How you can use the US SPR </vt:lpstr>
      <vt:lpstr>CLINICAL SCENARIOS</vt:lpstr>
      <vt:lpstr>Clinical Scenario 1:  When to start a contraceptive method?</vt:lpstr>
      <vt:lpstr>When can a woman start a contraceptive method</vt:lpstr>
      <vt:lpstr>US SPR</vt:lpstr>
      <vt:lpstr>When to start a contraceptive method: Other situations</vt:lpstr>
      <vt:lpstr>Clinical Scenario 1:  When to start a contraceptive method?</vt:lpstr>
      <vt:lpstr>Clinical Scenario 2:  How to be reasonably certain that a woman is not pregnant</vt:lpstr>
      <vt:lpstr>Evidence: Pregnancy test limitations</vt:lpstr>
      <vt:lpstr>US SPR </vt:lpstr>
      <vt:lpstr>Evidence on Pregnancy Checklist (PC)</vt:lpstr>
      <vt:lpstr>Clinical scenario 2:  How to be reasonably certain that a woman is not pregnant</vt:lpstr>
      <vt:lpstr>Clinical Scenario 3:  Exams and tests</vt:lpstr>
      <vt:lpstr>US SPR Exams and tests prior to initiation</vt:lpstr>
      <vt:lpstr>US SPR  Exams and tests prior to initiation</vt:lpstr>
      <vt:lpstr>US SPR  Exams and tests prior to initiation</vt:lpstr>
      <vt:lpstr>Pelvic Exam before Initiating Contraception</vt:lpstr>
      <vt:lpstr>US SPR  Exams and tests prior to initiation</vt:lpstr>
      <vt:lpstr>Clinical Scenario 3:  Exams and tests</vt:lpstr>
      <vt:lpstr>Clinical Scenario 3:  Exams and tests</vt:lpstr>
      <vt:lpstr>US SPR  Exams and tests prior to initiation</vt:lpstr>
      <vt:lpstr>Clinical scenario 3:  Exams and tests</vt:lpstr>
      <vt:lpstr>Clinical Scenario 4 :   Emergency Contraception </vt:lpstr>
      <vt:lpstr>Four options available in the US</vt:lpstr>
      <vt:lpstr>SPR Recommendation on Effectiveness</vt:lpstr>
      <vt:lpstr>Clinical Scenario 4 :   Emergency Contraception </vt:lpstr>
      <vt:lpstr>  Clinical Scenario 4 :   Initiation of regular contraception after emergency contraception pills</vt:lpstr>
      <vt:lpstr>Evidence</vt:lpstr>
      <vt:lpstr>US SPR Recommendation: When to initiate regular contraception after emergency contraception pills</vt:lpstr>
      <vt:lpstr>  Clinical Scenario 4 :   Initiation of regular contraception after emergency contraception pills</vt:lpstr>
      <vt:lpstr>Take Home Messages</vt:lpstr>
      <vt:lpstr>Take Home Messages</vt:lpstr>
      <vt:lpstr>How to find Teen Pregnancy information?</vt:lpstr>
      <vt:lpstr>www.cdc.gov/teenpregnancy/</vt:lpstr>
      <vt:lpstr>CDC Contraceptive Guidance</vt:lpstr>
      <vt:lpstr>Resources</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Mansour, Juliette J. (CDC/ONDIEH/NCCDPHP) (CTR)</cp:lastModifiedBy>
  <cp:revision>345</cp:revision>
  <cp:lastPrinted>2013-05-29T19:48:37Z</cp:lastPrinted>
  <dcterms:created xsi:type="dcterms:W3CDTF">2013-02-25T14:43:05Z</dcterms:created>
  <dcterms:modified xsi:type="dcterms:W3CDTF">2015-07-08T15:48:01Z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