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12"/>
  </p:notesMasterIdLst>
  <p:sldIdLst>
    <p:sldId id="256" r:id="rId2"/>
    <p:sldId id="265" r:id="rId3"/>
    <p:sldId id="266" r:id="rId4"/>
    <p:sldId id="267" r:id="rId5"/>
    <p:sldId id="268" r:id="rId6"/>
    <p:sldId id="269" r:id="rId7"/>
    <p:sldId id="270" r:id="rId8"/>
    <p:sldId id="271" r:id="rId9"/>
    <p:sldId id="272" r:id="rId10"/>
    <p:sldId id="263" r:id="rId11"/>
  </p:sldIdLst>
  <p:sldSz cx="9144000" cy="6858000" type="screen4x3"/>
  <p:notesSz cx="7315200" cy="9601200"/>
  <p:embeddedFontLst>
    <p:embeddedFont>
      <p:font typeface="Calibri" panose="020F0502020204030204" pitchFamily="34" charset="0"/>
      <p:regular r:id="rId13"/>
      <p:bold r:id="rId14"/>
      <p:italic r:id="rId15"/>
      <p:boldItalic r:id="rId16"/>
    </p:embeddedFont>
    <p:embeddedFont>
      <p:font typeface="Myriad Web Pro" panose="020B0604020202020204" charset="0"/>
      <p:regular r:id="rId17"/>
      <p:bold r:id="rId18"/>
      <p: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5" autoAdjust="0"/>
    <p:restoredTop sz="86374" autoAdjust="0"/>
  </p:normalViewPr>
  <p:slideViewPr>
    <p:cSldViewPr snapToGrid="0">
      <p:cViewPr varScale="1">
        <p:scale>
          <a:sx n="88" d="100"/>
          <a:sy n="88" d="100"/>
        </p:scale>
        <p:origin x="90" y="4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fld id="{89D8F3C2-1545-407C-9696-9FBD8A87D061}" type="datetimeFigureOut">
              <a:rPr lang="en-US" smtClean="0"/>
              <a:pPr/>
              <a:t>5/4/2016</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7E82054C-5FFB-4925-88B8-34BFE44764D6}" type="slidenum">
              <a:rPr lang="en-US" smtClean="0"/>
              <a:pPr/>
              <a:t>‹#›</a:t>
            </a:fld>
            <a:endParaRPr lang="en-US"/>
          </a:p>
        </p:txBody>
      </p:sp>
    </p:spTree>
    <p:extLst>
      <p:ext uri="{BB962C8B-B14F-4D97-AF65-F5344CB8AC3E}">
        <p14:creationId xmlns:p14="http://schemas.microsoft.com/office/powerpoint/2010/main" val="3741261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Rabies Surveillance in the United States During 2014, </a:t>
            </a:r>
            <a:r>
              <a:rPr lang="en-US" dirty="0" smtClean="0">
                <a:latin typeface="Calibri" pitchFamily="34" charset="0"/>
              </a:rPr>
              <a:t>Poxvirus and Rabies Branch</a:t>
            </a:r>
            <a:r>
              <a:rPr lang="en-US" dirty="0" smtClean="0">
                <a:latin typeface="+mn-lt"/>
              </a:rPr>
              <a:t>,</a:t>
            </a:r>
            <a:r>
              <a:rPr lang="en-US" baseline="0" dirty="0" smtClean="0">
                <a:latin typeface="+mn-lt"/>
              </a:rPr>
              <a:t> </a:t>
            </a:r>
            <a:r>
              <a:rPr lang="en-US" dirty="0" smtClean="0">
                <a:latin typeface="Calibri" pitchFamily="34" charset="0"/>
              </a:rPr>
              <a:t>Division of High-Consequence Pathogens and Pathology,</a:t>
            </a:r>
            <a:r>
              <a:rPr lang="en-US" baseline="0" dirty="0" smtClean="0">
                <a:latin typeface="Calibri" pitchFamily="34" charset="0"/>
              </a:rPr>
              <a:t> National Center for Emerging and Zoonotic Infectious Diseases, Centers for Disease Control and Prevention.</a:t>
            </a:r>
            <a:endParaRPr lang="en-US" dirty="0" smtClean="0">
              <a:latin typeface="Calibri" pitchFamily="34" charset="0"/>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1</a:t>
            </a:fld>
            <a:endParaRPr lang="en-US"/>
          </a:p>
        </p:txBody>
      </p:sp>
    </p:spTree>
    <p:extLst>
      <p:ext uri="{BB962C8B-B14F-4D97-AF65-F5344CB8AC3E}">
        <p14:creationId xmlns:p14="http://schemas.microsoft.com/office/powerpoint/2010/main" val="198978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a:t>
            </a:r>
            <a:r>
              <a:rPr lang="en-US" baseline="0" dirty="0" smtClean="0"/>
              <a:t> information please contact Centers for Disease Control and Prevention</a:t>
            </a:r>
          </a:p>
          <a:p>
            <a:r>
              <a:rPr lang="en-US" baseline="0" dirty="0" smtClean="0"/>
              <a:t>1600 Clifton Road NE, Atlanta, GA  30333</a:t>
            </a:r>
          </a:p>
          <a:p>
            <a:r>
              <a:rPr lang="en-US" baseline="0" dirty="0" smtClean="0"/>
              <a:t>Telephone: 1-800-CDC-INFO (232-4636)/TTY: 1-888-232-6348</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10</a:t>
            </a:fld>
            <a:endParaRPr lang="en-US"/>
          </a:p>
        </p:txBody>
      </p:sp>
    </p:spTree>
    <p:extLst>
      <p:ext uri="{BB962C8B-B14F-4D97-AF65-F5344CB8AC3E}">
        <p14:creationId xmlns:p14="http://schemas.microsoft.com/office/powerpoint/2010/main" val="78702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The figure shows a map of major rabies virus variants among mesocarnivores (such as raccoons, skunks, foxes, and mongooses) in the United States and Puerto Rico from 2008 to 2014. Black diagonal lines</a:t>
            </a:r>
            <a:r>
              <a:rPr lang="en-US" altLang="en-US" baseline="0" dirty="0" smtClean="0"/>
              <a:t> over the states of Arizona and Texas </a:t>
            </a:r>
            <a:r>
              <a:rPr lang="en-US" altLang="en-US" dirty="0" smtClean="0"/>
              <a:t>represent fox rabies variants (Arizona gray fox and Texas gray fox). Solid borders</a:t>
            </a:r>
            <a:r>
              <a:rPr lang="en-US" altLang="en-US" baseline="0" dirty="0" smtClean="0"/>
              <a:t> </a:t>
            </a:r>
            <a:r>
              <a:rPr lang="en-US" altLang="en-US" dirty="0" smtClean="0"/>
              <a:t>represent 5-year rabies virus variant aggregates for 2009 through</a:t>
            </a:r>
            <a:r>
              <a:rPr lang="en-US" altLang="en-US" baseline="0" dirty="0" smtClean="0"/>
              <a:t> </a:t>
            </a:r>
            <a:r>
              <a:rPr lang="en-US" altLang="en-US" dirty="0" smtClean="0"/>
              <a:t>2014; dashed</a:t>
            </a:r>
            <a:r>
              <a:rPr lang="en-US" altLang="en-US" baseline="0" dirty="0" smtClean="0"/>
              <a:t> </a:t>
            </a:r>
            <a:r>
              <a:rPr lang="en-US" altLang="en-US" dirty="0" smtClean="0"/>
              <a:t>borders represent the previous 5-year aggregates for 2008 through 2013. Rabies virus variants associated with the major </a:t>
            </a:r>
            <a:r>
              <a:rPr lang="en-US" altLang="en-US" dirty="0" err="1" smtClean="0"/>
              <a:t>mesocarnivore</a:t>
            </a:r>
            <a:r>
              <a:rPr lang="en-US" altLang="en-US" dirty="0" smtClean="0"/>
              <a:t> species (such</a:t>
            </a:r>
            <a:r>
              <a:rPr lang="en-US" altLang="en-US" baseline="0" dirty="0" smtClean="0"/>
              <a:t> as</a:t>
            </a:r>
            <a:r>
              <a:rPr lang="en-US" altLang="en-US" dirty="0" smtClean="0"/>
              <a:t> raccoons, skunks, foxes,</a:t>
            </a:r>
            <a:r>
              <a:rPr lang="en-US" altLang="en-US" baseline="0" dirty="0" smtClean="0"/>
              <a:t> </a:t>
            </a:r>
            <a:r>
              <a:rPr lang="en-US" altLang="en-US" dirty="0" smtClean="0"/>
              <a:t>and mongooses) are distributed in distinct geographic</a:t>
            </a:r>
            <a:r>
              <a:rPr lang="en-US" altLang="en-US" baseline="0" dirty="0" smtClean="0"/>
              <a:t> </a:t>
            </a:r>
            <a:r>
              <a:rPr lang="en-US" altLang="en-US" dirty="0" smtClean="0"/>
              <a:t>regions.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424070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graph shows cases of</a:t>
            </a:r>
            <a:r>
              <a:rPr lang="en-US" altLang="en-US" baseline="0" dirty="0" smtClean="0"/>
              <a:t> rabies among wildlife </a:t>
            </a:r>
            <a:r>
              <a:rPr lang="en-US" altLang="en-US" dirty="0" smtClean="0"/>
              <a:t>reported in the United States by year and species from 1983</a:t>
            </a:r>
            <a:r>
              <a:rPr lang="en-US" altLang="en-US" baseline="0" dirty="0" smtClean="0"/>
              <a:t> to </a:t>
            </a:r>
            <a:r>
              <a:rPr lang="en-US" altLang="en-US" dirty="0" smtClean="0"/>
              <a:t>2014. Wild animals accounted for 92.6 </a:t>
            </a:r>
            <a:r>
              <a:rPr lang="en-US" altLang="en-US" baseline="0" dirty="0" smtClean="0"/>
              <a:t>percent</a:t>
            </a:r>
            <a:r>
              <a:rPr lang="en-US" altLang="en-US" dirty="0" smtClean="0"/>
              <a:t> of reported cases of rabies in 2014. Raccoons continued to be the most frequently reported rabid wildlife species</a:t>
            </a:r>
            <a:r>
              <a:rPr lang="en-US" altLang="en-US" baseline="0" dirty="0" smtClean="0"/>
              <a:t> (accounting for </a:t>
            </a:r>
            <a:r>
              <a:rPr lang="en-US" altLang="en-US" dirty="0" smtClean="0"/>
              <a:t>30.2</a:t>
            </a:r>
            <a:r>
              <a:rPr lang="en-US" altLang="en-US" baseline="0" dirty="0" smtClean="0"/>
              <a:t> percent</a:t>
            </a:r>
            <a:r>
              <a:rPr lang="en-US" altLang="en-US" dirty="0" smtClean="0"/>
              <a:t> of all animal cases during 2014), followed by bats (29.1 percent), skunks (26.3</a:t>
            </a:r>
            <a:r>
              <a:rPr lang="en-US" altLang="en-US" baseline="0" dirty="0" smtClean="0"/>
              <a:t> percent</a:t>
            </a:r>
            <a:r>
              <a:rPr lang="en-US" altLang="en-US" dirty="0" smtClean="0"/>
              <a:t>), and foxes (4.1</a:t>
            </a:r>
            <a:r>
              <a:rPr lang="en-US" altLang="en-US" baseline="0" dirty="0" smtClean="0"/>
              <a:t> percent</a:t>
            </a:r>
            <a:r>
              <a:rPr lang="en-US" altLang="en-US" dirty="0" smtClean="0"/>
              <a:t>).</a:t>
            </a:r>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a:p>
        </p:txBody>
      </p:sp>
    </p:spTree>
    <p:extLst>
      <p:ext uri="{BB962C8B-B14F-4D97-AF65-F5344CB8AC3E}">
        <p14:creationId xmlns:p14="http://schemas.microsoft.com/office/powerpoint/2010/main" val="2005530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figure shows a map of the United States with highlighted counties where</a:t>
            </a:r>
            <a:r>
              <a:rPr lang="en-US" altLang="en-US" baseline="0" dirty="0" smtClean="0"/>
              <a:t> rabid raccoons were reported</a:t>
            </a:r>
            <a:r>
              <a:rPr lang="en-US" altLang="en-US" dirty="0" smtClean="0"/>
              <a:t> during 2014. Histogram represents number of counties in each category (light grey for 1 tested animal; medium grey for two to five tested animals; and dark grey for six to 672 tested animals) for total number of</a:t>
            </a:r>
            <a:r>
              <a:rPr lang="en-US" altLang="en-US" baseline="0" dirty="0" smtClean="0"/>
              <a:t> </a:t>
            </a:r>
            <a:r>
              <a:rPr lang="en-US" altLang="en-US" dirty="0" smtClean="0"/>
              <a:t>raccoons submitted for rabies testing. Point locations (red dots) for rabid raccoons were</a:t>
            </a:r>
            <a:r>
              <a:rPr lang="en-US" altLang="en-US" baseline="0" dirty="0" smtClean="0"/>
              <a:t> </a:t>
            </a:r>
            <a:r>
              <a:rPr lang="en-US" altLang="en-US" dirty="0" smtClean="0"/>
              <a:t>randomly selected within each reporting jurisdiction. The</a:t>
            </a:r>
            <a:r>
              <a:rPr lang="en-US" altLang="en-US" baseline="0" dirty="0" smtClean="0"/>
              <a:t> m</a:t>
            </a:r>
            <a:r>
              <a:rPr lang="en-US" altLang="en-US" dirty="0" smtClean="0"/>
              <a:t>ajority of cases occurred in the eastern United States</a:t>
            </a:r>
            <a:r>
              <a:rPr lang="en-US" altLang="en-US" baseline="0" dirty="0" smtClean="0"/>
              <a:t>. A few cases were also reported in central Texas. The total number of reported cases involving raccoons in 2014 was 1,822, representing 30.2 percent of all wildlife rabies cases in the United States.</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a:p>
        </p:txBody>
      </p:sp>
    </p:spTree>
    <p:extLst>
      <p:ext uri="{BB962C8B-B14F-4D97-AF65-F5344CB8AC3E}">
        <p14:creationId xmlns:p14="http://schemas.microsoft.com/office/powerpoint/2010/main" val="1796381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figure shows a map of the United States with highlighted counties where rabid bats were reported during 2014. Histogram represents number of counties in each category (light grey for 1 tested animal; medium grey for two to five tested animals; and dark grey for six to 672 tested animals) for total number of bats</a:t>
            </a:r>
            <a:r>
              <a:rPr lang="en-US" altLang="en-US" baseline="0" dirty="0" smtClean="0"/>
              <a:t> </a:t>
            </a:r>
            <a:r>
              <a:rPr lang="en-US" altLang="en-US" dirty="0" smtClean="0"/>
              <a:t>submitted for rabies testing. Point locations (red dots) for rabid bats were randomly selected</a:t>
            </a:r>
            <a:r>
              <a:rPr lang="en-US" altLang="en-US" baseline="0" dirty="0" smtClean="0"/>
              <a:t> </a:t>
            </a:r>
            <a:r>
              <a:rPr lang="en-US" altLang="en-US" dirty="0" smtClean="0"/>
              <a:t>within each reporting jurisdiction. The</a:t>
            </a:r>
            <a:r>
              <a:rPr lang="en-US" altLang="en-US" baseline="0" dirty="0" smtClean="0"/>
              <a:t> c</a:t>
            </a:r>
            <a:r>
              <a:rPr lang="en-US" altLang="en-US" dirty="0" smtClean="0"/>
              <a:t>ases are broadly distributed throughout the United States. The total number of reported cases involving bats in 2014 was 1,756, representing 29.1 percent of all wildlife rabies cases in the United States.</a:t>
            </a: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a:p>
        </p:txBody>
      </p:sp>
    </p:spTree>
    <p:extLst>
      <p:ext uri="{BB962C8B-B14F-4D97-AF65-F5344CB8AC3E}">
        <p14:creationId xmlns:p14="http://schemas.microsoft.com/office/powerpoint/2010/main" val="206154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altLang="en-US" dirty="0" smtClean="0"/>
              <a:t>The figure shows a map of the United States with highlighted counties where rabid skunks were reported during 2014. Histogram represents number of counties in each category (light grey for 1 tested animal; medium grey for two to five tested animals; and dark grey for six to 672 tested animals) for total number of</a:t>
            </a:r>
            <a:r>
              <a:rPr lang="en-US" altLang="en-US" baseline="0" dirty="0" smtClean="0"/>
              <a:t> </a:t>
            </a:r>
            <a:r>
              <a:rPr lang="en-US" altLang="en-US" dirty="0" smtClean="0"/>
              <a:t>skunks submitted for rabies testing. Point locations (red dots) for rabid skunks were randomly</a:t>
            </a:r>
            <a:r>
              <a:rPr lang="en-US" altLang="en-US" baseline="0" dirty="0" smtClean="0"/>
              <a:t> </a:t>
            </a:r>
            <a:r>
              <a:rPr lang="en-US" altLang="en-US" dirty="0" smtClean="0"/>
              <a:t>selected within each reporting jurisdiction. The</a:t>
            </a:r>
            <a:r>
              <a:rPr lang="en-US" altLang="en-US" baseline="0" dirty="0" smtClean="0"/>
              <a:t> m</a:t>
            </a:r>
            <a:r>
              <a:rPr lang="en-US" altLang="en-US" dirty="0" smtClean="0"/>
              <a:t>ajority of</a:t>
            </a:r>
            <a:r>
              <a:rPr lang="en-US" altLang="en-US" baseline="0" dirty="0" smtClean="0"/>
              <a:t> </a:t>
            </a:r>
            <a:r>
              <a:rPr lang="en-US" altLang="en-US" dirty="0" smtClean="0"/>
              <a:t>cases occur in central and eastern United States. The total number of reported cases involving skunks in 2014 was 1,588, representing 26.3 percent of all wildlife rabies cases in the United States.</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a:p>
        </p:txBody>
      </p:sp>
    </p:spTree>
    <p:extLst>
      <p:ext uri="{BB962C8B-B14F-4D97-AF65-F5344CB8AC3E}">
        <p14:creationId xmlns:p14="http://schemas.microsoft.com/office/powerpoint/2010/main" val="2406295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figure shows a map of the United States with highlighted counties where rabid foxes were reported during 2014. Histogram represents number of counties in each category (light grey for 1 tested animal; medium grey for 2 to 5 tested animals; and dark grey for 6 to 672 tested animals) for total number of</a:t>
            </a:r>
            <a:r>
              <a:rPr lang="en-US" altLang="en-US" baseline="0" dirty="0" smtClean="0"/>
              <a:t> </a:t>
            </a:r>
            <a:r>
              <a:rPr lang="en-US" altLang="en-US" dirty="0" smtClean="0"/>
              <a:t>foxes submitted for rabies testing. Point locations (red dots) for rabid foxes were randomly</a:t>
            </a:r>
            <a:r>
              <a:rPr lang="en-US" altLang="en-US" baseline="0" dirty="0" smtClean="0"/>
              <a:t> </a:t>
            </a:r>
            <a:r>
              <a:rPr lang="en-US" altLang="en-US" dirty="0" smtClean="0"/>
              <a:t>selected within each reporting jurisdiction. The</a:t>
            </a:r>
            <a:r>
              <a:rPr lang="en-US" altLang="en-US" baseline="0" dirty="0" smtClean="0"/>
              <a:t> m</a:t>
            </a:r>
            <a:r>
              <a:rPr lang="en-US" altLang="en-US" dirty="0" smtClean="0"/>
              <a:t>ajority of cases occurred in eastern United States. The total number of reported cases involving foxes in 2014 was 311, representing 5.15 percent of all wildlife rabies cases in the United States.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a:p>
        </p:txBody>
      </p:sp>
    </p:spTree>
    <p:extLst>
      <p:ext uri="{BB962C8B-B14F-4D97-AF65-F5344CB8AC3E}">
        <p14:creationId xmlns:p14="http://schemas.microsoft.com/office/powerpoint/2010/main" val="134395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The figure shows a map of the United States with highlighted counties where rabid cats were reported during 2014. Histogram represents number of counties in each category (light grey for 1 tested animal; medium grey for 2 to 5 tested animals; and dark grey for 6 to 672 tested animals) for total number of</a:t>
            </a:r>
            <a:r>
              <a:rPr lang="en-US" altLang="en-US" baseline="0" dirty="0" smtClean="0"/>
              <a:t> </a:t>
            </a:r>
            <a:r>
              <a:rPr lang="en-US" altLang="en-US" dirty="0" smtClean="0"/>
              <a:t>cats submitted for rabies testing. Point locations (red dots) for rabid cats were randomly</a:t>
            </a:r>
            <a:r>
              <a:rPr lang="en-US" altLang="en-US" baseline="0" dirty="0" smtClean="0"/>
              <a:t> </a:t>
            </a:r>
            <a:r>
              <a:rPr lang="en-US" altLang="en-US" dirty="0" smtClean="0"/>
              <a:t>selected within each reporting jurisdiction. The majority of cases occurred in eastern United States. The total number of reported cases involving cats in 2014 was 272,</a:t>
            </a:r>
            <a:r>
              <a:rPr lang="en-US" altLang="en-US" baseline="0" dirty="0" smtClean="0"/>
              <a:t> representing 61.1 percent of all reported cases involving domestic animals in 2014.</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a:p>
        </p:txBody>
      </p:sp>
    </p:spTree>
    <p:extLst>
      <p:ext uri="{BB962C8B-B14F-4D97-AF65-F5344CB8AC3E}">
        <p14:creationId xmlns:p14="http://schemas.microsoft.com/office/powerpoint/2010/main" val="3328198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The figure shows a map of the United States with highlighted counties where rabid dogs</a:t>
            </a:r>
            <a:r>
              <a:rPr lang="en-US" altLang="en-US" baseline="0" dirty="0" smtClean="0"/>
              <a:t> </a:t>
            </a:r>
            <a:r>
              <a:rPr lang="en-US" altLang="en-US" dirty="0" smtClean="0"/>
              <a:t>were reported during 2014. Histogram represents number of counties in each category (light grey for 1 tested animal; medium grey for 2 to 5 tested animals; and dark grey for 6 to 672 tested animals) for total number of</a:t>
            </a:r>
            <a:r>
              <a:rPr lang="en-US" altLang="en-US" baseline="0" dirty="0" smtClean="0"/>
              <a:t> </a:t>
            </a:r>
            <a:r>
              <a:rPr lang="en-US" altLang="en-US" dirty="0" smtClean="0"/>
              <a:t>dogs submitted for rabies testing. Point locations (red dots) for rabid dogs were randomly</a:t>
            </a:r>
            <a:r>
              <a:rPr lang="en-US" altLang="en-US" baseline="0" dirty="0" smtClean="0"/>
              <a:t> </a:t>
            </a:r>
            <a:r>
              <a:rPr lang="en-US" altLang="en-US" dirty="0" smtClean="0"/>
              <a:t>selected within each reporting jurisdiction. Most of the rabid dogs were reported from Texas</a:t>
            </a:r>
            <a:r>
              <a:rPr lang="en-US" altLang="en-US" baseline="0" dirty="0" smtClean="0"/>
              <a:t> (14 cases, 23.7 percent), Puerto Rico (12 cases, 20.3 percent), and Oklahoma (9 cases, 15.2 percent)</a:t>
            </a:r>
            <a:r>
              <a:rPr lang="en-US" altLang="en-US" dirty="0" smtClean="0"/>
              <a:t>. The total number of reported cases involving dogs in 2014 was 59,</a:t>
            </a:r>
            <a:r>
              <a:rPr lang="en-US" altLang="en-US" baseline="0" dirty="0" smtClean="0"/>
              <a:t> representing 13.3 percent of all reported cases involving domestic animals in 2014.</a:t>
            </a:r>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a:p>
        </p:txBody>
      </p:sp>
    </p:spTree>
    <p:extLst>
      <p:ext uri="{BB962C8B-B14F-4D97-AF65-F5344CB8AC3E}">
        <p14:creationId xmlns:p14="http://schemas.microsoft.com/office/powerpoint/2010/main" val="24323535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3" name="TextBox 2"/>
          <p:cNvSpPr txBox="1"/>
          <p:nvPr userDrawn="1"/>
        </p:nvSpPr>
        <p:spPr>
          <a:xfrm>
            <a:off x="2239505" y="6284565"/>
            <a:ext cx="4835471" cy="246221"/>
          </a:xfrm>
          <a:prstGeom prst="rect">
            <a:avLst/>
          </a:prstGeom>
          <a:noFill/>
        </p:spPr>
        <p:txBody>
          <a:bodyPr wrap="square" rtlCol="0">
            <a:spAutoFit/>
          </a:bodyPr>
          <a:lstStyle/>
          <a:p>
            <a:r>
              <a:rPr lang="en-US" sz="1000" dirty="0" smtClean="0">
                <a:solidFill>
                  <a:schemeClr val="bg1"/>
                </a:solidFill>
                <a:latin typeface="Arial" panose="020B0604020202020204" pitchFamily="34" charset="0"/>
                <a:cs typeface="Arial" panose="020B0604020202020204" pitchFamily="34" charset="0"/>
              </a:rPr>
              <a:t>National Center for Emerging and Zoonotic Infectious Diseases</a:t>
            </a:r>
            <a:endParaRPr lang="en-US" sz="1000" dirty="0">
              <a:solidFill>
                <a:schemeClr val="bg1"/>
              </a:solidFill>
              <a:latin typeface="Arial" panose="020B0604020202020204" pitchFamily="34" charset="0"/>
              <a:cs typeface="Arial" panose="020B0604020202020204" pitchFamily="34" charset="0"/>
            </a:endParaRPr>
          </a:p>
        </p:txBody>
      </p:sp>
      <p:sp>
        <p:nvSpPr>
          <p:cNvPr id="4" name="Rectangle 3"/>
          <p:cNvSpPr/>
          <p:nvPr userDrawn="1"/>
        </p:nvSpPr>
        <p:spPr>
          <a:xfrm>
            <a:off x="2224007" y="6461046"/>
            <a:ext cx="4572000" cy="246221"/>
          </a:xfrm>
          <a:prstGeom prst="rect">
            <a:avLst/>
          </a:prstGeom>
        </p:spPr>
        <p:txBody>
          <a:bodyPr>
            <a:spAutoFit/>
          </a:bodyPr>
          <a:lstStyle/>
          <a:p>
            <a:r>
              <a:rPr lang="en-US" sz="1000" dirty="0" smtClean="0">
                <a:solidFill>
                  <a:schemeClr val="bg1"/>
                </a:solidFill>
                <a:latin typeface="Arial" panose="020B0604020202020204" pitchFamily="34" charset="0"/>
                <a:cs typeface="Arial" panose="020B0604020202020204" pitchFamily="34" charset="0"/>
              </a:rPr>
              <a:t>Division of High-Consequence Pathogens and Pathology</a:t>
            </a:r>
            <a:endParaRPr lang="en-US" sz="1000"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accent1"/>
              </a:buClr>
              <a:buSzPct val="70000"/>
              <a:buFont typeface="Wingdings" pitchFamily="2" charset="2"/>
              <a:buChar char="§"/>
              <a:defRPr sz="2400" b="1" baseline="0">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smtClean="0"/>
          </a:p>
          <a:p>
            <a:pPr lvl="1"/>
            <a:endParaRPr lang="en-US" dirty="0" smtClean="0"/>
          </a:p>
          <a:p>
            <a:pPr lvl="2"/>
            <a:endParaRPr lang="en-US" dirty="0"/>
          </a:p>
        </p:txBody>
      </p:sp>
      <p:sp>
        <p:nvSpPr>
          <p:cNvPr id="6" name="Text Placeholder 5"/>
          <p:cNvSpPr>
            <a:spLocks noGrp="1"/>
          </p:cNvSpPr>
          <p:nvPr userDrawn="1">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7"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latin typeface="Calibri" pitchFamily="34" charset="0"/>
              </a:defRPr>
            </a:lvl1pPr>
          </a:lstStyle>
          <a:p>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latin typeface="Calibri" pitchFamily="34" charset="0"/>
              </a:defRPr>
            </a:lvl1pPr>
          </a:lstStyle>
          <a:p>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marL="342900" indent="-342900">
              <a:buClr>
                <a:schemeClr val="tx1"/>
              </a:buClr>
              <a:buSzPct val="70000"/>
              <a:buFont typeface="Arial" pitchFamily="34" charset="0"/>
              <a:buChar char="•"/>
              <a:defRPr sz="2400" b="1" baseline="0">
                <a:solidFill>
                  <a:schemeClr val="bg2"/>
                </a:solidFill>
                <a:latin typeface="Calibri" pitchFamily="34" charset="0"/>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endParaRPr lang="en-US" dirty="0"/>
          </a:p>
        </p:txBody>
      </p:sp>
      <p:sp>
        <p:nvSpPr>
          <p:cNvPr id="5" name="Text Placeholder 5"/>
          <p:cNvSpPr>
            <a:spLocks noGrp="1"/>
          </p:cNvSpPr>
          <p:nvPr>
            <p:ph type="body" sz="quarter" idx="11" hasCustomPrompt="1"/>
          </p:nvPr>
        </p:nvSpPr>
        <p:spPr>
          <a:xfrm>
            <a:off x="2133600" y="6019800"/>
            <a:ext cx="65532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3" y="1271016"/>
            <a:ext cx="7772400" cy="1362075"/>
          </a:xfrm>
          <a:prstGeom prst="rect">
            <a:avLst/>
          </a:prstGeom>
        </p:spPr>
        <p:txBody>
          <a:bodyPr anchor="t"/>
          <a:lstStyle>
            <a:lvl1pPr algn="ctr">
              <a:lnSpc>
                <a:spcPts val="3800"/>
              </a:lnSpc>
              <a:defRPr sz="3600" b="1" cap="all" baseline="0">
                <a:effectLst/>
                <a:latin typeface="Calibri" pitchFamily="34" charset="0"/>
              </a:defRPr>
            </a:lvl1pPr>
          </a:lstStyle>
          <a:p>
            <a:endParaRPr lang="en-US" dirty="0"/>
          </a:p>
        </p:txBody>
      </p:sp>
      <p:sp>
        <p:nvSpPr>
          <p:cNvPr id="3" name="Text Placeholder 2"/>
          <p:cNvSpPr>
            <a:spLocks noGrp="1"/>
          </p:cNvSpPr>
          <p:nvPr>
            <p:ph type="body" idx="1"/>
          </p:nvPr>
        </p:nvSpPr>
        <p:spPr>
          <a:xfrm>
            <a:off x="684213" y="2743200"/>
            <a:ext cx="7772400" cy="1500187"/>
          </a:xfrm>
          <a:prstGeom prst="rect">
            <a:avLst/>
          </a:prstGeom>
        </p:spPr>
        <p:txBody>
          <a:bodyPr anchor="t" anchorCtr="0"/>
          <a:lstStyle>
            <a:lvl1pPr marL="0" indent="0" algn="ctr">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smtClean="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marL="342900" indent="-342900">
              <a:buClr>
                <a:schemeClr val="tx1"/>
              </a:buClr>
              <a:buSzPct val="70000"/>
              <a:buFont typeface="Wingdings" pitchFamily="2" charset="2"/>
              <a:buChar char="§"/>
              <a:defRPr sz="2400" b="1">
                <a:solidFill>
                  <a:schemeClr val="bg2"/>
                </a:solidFill>
                <a:latin typeface="Calibri" pitchFamily="34" charset="0"/>
              </a:defRPr>
            </a:lvl1pPr>
            <a:lvl2pPr marL="742950" indent="-285750">
              <a:buClr>
                <a:schemeClr val="tx1"/>
              </a:buClr>
              <a:buSzPct val="100000"/>
              <a:buFont typeface="Arial" pitchFamily="34" charset="0"/>
              <a:buChar char="•"/>
              <a:defRPr sz="2000">
                <a:solidFill>
                  <a:schemeClr val="bg2"/>
                </a:solidFill>
              </a:defRPr>
            </a:lvl2pPr>
            <a:lvl3pPr marL="1143000" indent="-228600">
              <a:buClr>
                <a:schemeClr val="tx1"/>
              </a:buClr>
              <a:buSzPct val="100000"/>
              <a:buFont typeface="Courier New" pitchFamily="49" charset="0"/>
              <a:buChar char="o"/>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endParaRPr lang="en-US" dirty="0" smtClean="0"/>
          </a:p>
          <a:p>
            <a:pPr lvl="1"/>
            <a:endParaRPr lang="en-US" dirty="0" smtClean="0"/>
          </a:p>
          <a:p>
            <a:pPr lvl="2"/>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
        <p:nvSpPr>
          <p:cNvPr id="6" name="Text Placeholder 5"/>
          <p:cNvSpPr>
            <a:spLocks noGrp="1"/>
          </p:cNvSpPr>
          <p:nvPr>
            <p:ph type="body" sz="quarter" idx="11" hasCustomPrompt="1"/>
          </p:nvPr>
        </p:nvSpPr>
        <p:spPr>
          <a:xfrm>
            <a:off x="457200" y="6019800"/>
            <a:ext cx="8229600" cy="381000"/>
          </a:xfrm>
          <a:prstGeom prst="rect">
            <a:avLst/>
          </a:prstGeom>
        </p:spPr>
        <p:txBody>
          <a:bodyPr anchor="b"/>
          <a:lstStyle>
            <a:lvl1pPr>
              <a:buNone/>
              <a:defRPr sz="1100">
                <a:solidFill>
                  <a:schemeClr val="tx1"/>
                </a:solidFill>
                <a:latin typeface="Calibri" pitchFamily="34" charset="0"/>
              </a:defRPr>
            </a:lvl1pPr>
          </a:lstStyle>
          <a:p>
            <a:r>
              <a:rPr lang="en-US" dirty="0" smtClean="0"/>
              <a:t>* Citations, references, and credits</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latin typeface="Calibri" pitchFamily="34" charset="0"/>
              </a:defRPr>
            </a:lvl1pPr>
          </a:lstStyle>
          <a:p>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endParaRPr lang="en-US" dirty="0" smtClean="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6" r:id="rId3"/>
    <p:sldLayoutId id="2147483684" r:id="rId4"/>
    <p:sldLayoutId id="2147483685" r:id="rId5"/>
    <p:sldLayoutId id="2147483655" r:id="rId6"/>
    <p:sldLayoutId id="2147483660" r:id="rId7"/>
    <p:sldLayoutId id="2147483661" r:id="rId8"/>
    <p:sldLayoutId id="2147483666" r:id="rId9"/>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9.w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12.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3.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0" dirty="0"/>
              <a:t/>
            </a:r>
            <a:br>
              <a:rPr lang="en-US" sz="4000" b="0" dirty="0"/>
            </a:br>
            <a:r>
              <a:rPr lang="en-US" sz="4000" b="0" dirty="0"/>
              <a:t> </a:t>
            </a:r>
            <a:r>
              <a:rPr lang="en-US" sz="4000" dirty="0"/>
              <a:t>Rabies Surveillance in the United States During </a:t>
            </a:r>
            <a:r>
              <a:rPr lang="en-US" sz="4000" dirty="0" smtClean="0"/>
              <a:t>2014</a:t>
            </a:r>
            <a:endParaRPr lang="en-US" sz="4000" dirty="0">
              <a:latin typeface="Calibri" pitchFamily="34" charset="0"/>
            </a:endParaRPr>
          </a:p>
        </p:txBody>
      </p:sp>
      <p:sp>
        <p:nvSpPr>
          <p:cNvPr id="2" name="Subtitle 1"/>
          <p:cNvSpPr>
            <a:spLocks noGrp="1"/>
          </p:cNvSpPr>
          <p:nvPr>
            <p:ph type="subTitle" idx="1"/>
          </p:nvPr>
        </p:nvSpPr>
        <p:spPr>
          <a:xfrm>
            <a:off x="1371600" y="3629025"/>
            <a:ext cx="6400800" cy="457200"/>
          </a:xfrm>
        </p:spPr>
        <p:txBody>
          <a:bodyPr/>
          <a:lstStyle/>
          <a:p>
            <a:r>
              <a:rPr lang="en-US" dirty="0" smtClean="0">
                <a:latin typeface="Calibri" pitchFamily="34" charset="0"/>
              </a:rPr>
              <a:t>Division of High-Consequence Pathogens and Pathology</a:t>
            </a:r>
          </a:p>
          <a:p>
            <a:r>
              <a:rPr lang="en-US" dirty="0" smtClean="0">
                <a:latin typeface="Calibri" pitchFamily="34" charset="0"/>
              </a:rPr>
              <a:t>Poxvirus and Rabies Branch</a:t>
            </a:r>
            <a:endParaRPr lang="en-US" dirty="0">
              <a:latin typeface="Calibri" pitchFamily="34" charset="0"/>
            </a:endParaRPr>
          </a:p>
        </p:txBody>
      </p:sp>
      <p:sp>
        <p:nvSpPr>
          <p:cNvPr id="3" name="Text Placeholder 2"/>
          <p:cNvSpPr>
            <a:spLocks noGrp="1"/>
          </p:cNvSpPr>
          <p:nvPr>
            <p:ph type="body" sz="quarter" idx="10"/>
          </p:nvPr>
        </p:nvSpPr>
        <p:spPr>
          <a:xfrm>
            <a:off x="1371600" y="4657724"/>
            <a:ext cx="6400800" cy="904875"/>
          </a:xfrm>
        </p:spPr>
        <p:txBody>
          <a:bodyPr/>
          <a:lstStyle/>
          <a:p>
            <a:r>
              <a:rPr lang="en-US" dirty="0" smtClean="0">
                <a:latin typeface="Calibri" pitchFamily="34" charset="0"/>
              </a:rPr>
              <a:t>March 2016</a:t>
            </a:r>
            <a:endParaRPr lang="en-US" dirty="0">
              <a:latin typeface="Calibri" pitchFamily="34" charset="0"/>
            </a:endParaRPr>
          </a:p>
        </p:txBody>
      </p:sp>
      <p:pic>
        <p:nvPicPr>
          <p:cNvPr id="7" name="Picture 6" descr="Logos of the United States Department of Health and Human Services and Centers for Disease Control and Prevention"/>
          <p:cNvPicPr>
            <a:picLocks noChangeAspect="1"/>
          </p:cNvPicPr>
          <p:nvPr/>
        </p:nvPicPr>
        <p:blipFill>
          <a:blip r:embed="rId4" cstate="print"/>
          <a:stretch>
            <a:fillRect/>
          </a:stretch>
        </p:blipFill>
        <p:spPr>
          <a:xfrm>
            <a:off x="152400" y="6515100"/>
            <a:ext cx="190500" cy="1905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3733800"/>
            <a:ext cx="6400800" cy="2057400"/>
          </a:xfrm>
        </p:spPr>
        <p:txBody>
          <a:bodyPr/>
          <a:lstStyle/>
          <a:p>
            <a:pPr algn="l"/>
            <a:r>
              <a:rPr lang="en-US" sz="1200" dirty="0" smtClean="0">
                <a:solidFill>
                  <a:schemeClr val="tx1"/>
                </a:solidFill>
                <a:latin typeface="Calibri" pitchFamily="34" charset="0"/>
              </a:rPr>
              <a:t>For more information please contact Centers for Disease Control and Prevention</a:t>
            </a:r>
          </a:p>
          <a:p>
            <a:pPr lvl="0" algn="l"/>
            <a:endParaRPr lang="en-US" sz="1200" b="0" dirty="0" smtClean="0">
              <a:solidFill>
                <a:schemeClr val="tx1"/>
              </a:solidFill>
              <a:latin typeface="Calibri" pitchFamily="34" charset="0"/>
            </a:endParaRPr>
          </a:p>
          <a:p>
            <a:pPr lvl="0" algn="l"/>
            <a:r>
              <a:rPr lang="en-US" sz="1200" b="0" dirty="0" smtClean="0">
                <a:solidFill>
                  <a:schemeClr val="tx1"/>
                </a:solidFill>
                <a:latin typeface="Calibri" pitchFamily="34" charset="0"/>
              </a:rPr>
              <a:t>1600 Clifton Road NE,  Atlanta,  GA  30333</a:t>
            </a:r>
          </a:p>
          <a:p>
            <a:pPr lvl="0" algn="l"/>
            <a:r>
              <a:rPr lang="en-US" sz="1200" b="0" dirty="0" smtClean="0">
                <a:solidFill>
                  <a:schemeClr val="tx1"/>
                </a:solidFill>
                <a:latin typeface="Calibri" pitchFamily="34" charset="0"/>
              </a:rPr>
              <a:t>Telephone: 1-800-CDC-INFO (232-4636)/TTY: 1-888-232-6348</a:t>
            </a:r>
          </a:p>
          <a:p>
            <a:pPr lvl="0" algn="l"/>
            <a:r>
              <a:rPr lang="en-US" sz="1200" b="0" dirty="0">
                <a:solidFill>
                  <a:schemeClr val="tx1"/>
                </a:solidFill>
                <a:latin typeface="Calibri" pitchFamily="34" charset="0"/>
              </a:rPr>
              <a:t>Visit: www.cdc.gov | Contact CDC at: 1-800-CDC-INFO or www.cdc.gov/info</a:t>
            </a:r>
          </a:p>
          <a:p>
            <a:pPr lvl="0" algn="l"/>
            <a:endParaRPr lang="en-US" sz="1200" b="0" dirty="0" smtClean="0">
              <a:solidFill>
                <a:schemeClr val="tx1"/>
              </a:solidFill>
              <a:latin typeface="Calibri" pitchFamily="34" charset="0"/>
            </a:endParaRPr>
          </a:p>
          <a:p>
            <a:pPr lvl="0" algn="l"/>
            <a:r>
              <a:rPr lang="en-US" sz="900" b="0" dirty="0" smtClean="0">
                <a:solidFill>
                  <a:schemeClr val="tx1"/>
                </a:solidFill>
                <a:latin typeface="Calibri" pitchFamily="34" charset="0"/>
              </a:rPr>
              <a:t>The findings and conclusions in this report are those of the authors and do not necessarily represent the official position of the Centers for Disease Control and Prevention.</a:t>
            </a:r>
          </a:p>
        </p:txBody>
      </p:sp>
      <p:pic>
        <p:nvPicPr>
          <p:cNvPr id="8" name="Picture 7" descr=" Logos of the United States Department of Health and Human Services and Centers for Disease Control and Prevention&#10;"/>
          <p:cNvPicPr>
            <a:picLocks noChangeAspect="1"/>
          </p:cNvPicPr>
          <p:nvPr/>
        </p:nvPicPr>
        <p:blipFill>
          <a:blip r:embed="rId4" cstate="print"/>
          <a:stretch>
            <a:fillRect/>
          </a:stretch>
        </p:blipFill>
        <p:spPr>
          <a:xfrm>
            <a:off x="152400" y="6515100"/>
            <a:ext cx="190500" cy="190500"/>
          </a:xfrm>
          <a:prstGeom prst="rect">
            <a:avLst/>
          </a:prstGeom>
        </p:spPr>
      </p:pic>
      <p:sp>
        <p:nvSpPr>
          <p:cNvPr id="6" name="Text Placeholder 5"/>
          <p:cNvSpPr txBox="1">
            <a:spLocks/>
          </p:cNvSpPr>
          <p:nvPr/>
        </p:nvSpPr>
        <p:spPr>
          <a:xfrm>
            <a:off x="2143125" y="6270192"/>
            <a:ext cx="5124450" cy="244907"/>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solidFill>
                  <a:srgbClr val="000000"/>
                </a:solidFill>
              </a:rPr>
              <a:t>National Center for Emerging and Zoonotic Infectious Diseases</a:t>
            </a:r>
          </a:p>
        </p:txBody>
      </p:sp>
      <p:sp>
        <p:nvSpPr>
          <p:cNvPr id="7" name="Text Placeholder 6"/>
          <p:cNvSpPr txBox="1">
            <a:spLocks/>
          </p:cNvSpPr>
          <p:nvPr/>
        </p:nvSpPr>
        <p:spPr>
          <a:xfrm>
            <a:off x="2143124" y="6451726"/>
            <a:ext cx="3874217" cy="253873"/>
          </a:xfrm>
          <a:prstGeom prst="rect">
            <a:avLst/>
          </a:prstGeom>
        </p:spPr>
        <p:txBody>
          <a:bodyPr/>
          <a:lstStyle>
            <a:lvl1pPr marL="342900" indent="-342900" algn="l" defTabSz="914400" rtl="0" eaLnBrk="1" latinLnBrk="0" hangingPunct="1">
              <a:spcBef>
                <a:spcPct val="20000"/>
              </a:spcBef>
              <a:buFont typeface="Arial" pitchFamily="34" charset="0"/>
              <a:buNone/>
              <a:defRPr sz="1000" kern="1200" baseline="0">
                <a:solidFill>
                  <a:schemeClr val="bg1"/>
                </a:solidFill>
                <a:latin typeface="Calibri"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rgbClr val="333333"/>
                </a:solidFill>
              </a:rPr>
              <a:t>Division of High-Consequence Pathogens and Pathology</a:t>
            </a:r>
            <a:endParaRPr lang="en-US" dirty="0">
              <a:solidFill>
                <a:srgbClr val="333333"/>
              </a:solidFill>
            </a:endParaRPr>
          </a:p>
        </p:txBody>
      </p:sp>
    </p:spTree>
    <p:extLst>
      <p:ext uri="{BB962C8B-B14F-4D97-AF65-F5344CB8AC3E}">
        <p14:creationId xmlns:p14="http://schemas.microsoft.com/office/powerpoint/2010/main" val="42295008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Distribution of major rabies virus variants among mesocarnivores in the United States and Puerto Rico, 2008 to 2014 "/>
          <p:cNvSpPr>
            <a:spLocks noGrp="1"/>
          </p:cNvSpPr>
          <p:nvPr>
            <p:ph type="title"/>
          </p:nvPr>
        </p:nvSpPr>
        <p:spPr>
          <a:xfrm>
            <a:off x="465582" y="1048619"/>
            <a:ext cx="8229600" cy="458787"/>
          </a:xfrm>
        </p:spPr>
        <p:txBody>
          <a:bodyPr/>
          <a:lstStyle/>
          <a:p>
            <a:r>
              <a:rPr lang="en-US" dirty="0"/>
              <a:t>Distribution of major rabies virus variants among </a:t>
            </a:r>
            <a:r>
              <a:rPr lang="en-US" dirty="0" smtClean="0"/>
              <a:t>mesocarnivores in </a:t>
            </a:r>
            <a:r>
              <a:rPr lang="en-US" dirty="0"/>
              <a:t>the </a:t>
            </a:r>
            <a:r>
              <a:rPr lang="en-US" dirty="0" smtClean="0"/>
              <a:t>United </a:t>
            </a:r>
            <a:r>
              <a:rPr lang="en-US" dirty="0"/>
              <a:t>States </a:t>
            </a:r>
            <a:r>
              <a:rPr lang="en-US" dirty="0" smtClean="0"/>
              <a:t/>
            </a:r>
            <a:br>
              <a:rPr lang="en-US" dirty="0" smtClean="0"/>
            </a:br>
            <a:r>
              <a:rPr lang="en-US" dirty="0" smtClean="0"/>
              <a:t>and </a:t>
            </a:r>
            <a:r>
              <a:rPr lang="en-US" dirty="0"/>
              <a:t>Puerto Rico, </a:t>
            </a:r>
            <a:r>
              <a:rPr lang="en-US" dirty="0" smtClean="0"/>
              <a:t>2008 </a:t>
            </a:r>
            <a:r>
              <a:rPr lang="en-US" dirty="0"/>
              <a:t>to </a:t>
            </a:r>
            <a:r>
              <a:rPr lang="en-US" dirty="0" smtClean="0"/>
              <a:t>2014</a:t>
            </a:r>
            <a:endParaRPr lang="en-US" dirty="0"/>
          </a:p>
        </p:txBody>
      </p:sp>
      <p:graphicFrame>
        <p:nvGraphicFramePr>
          <p:cNvPr id="3" name="Object 2" descr="The figure shows a map of major rabies virus variants among mesocarnivores (such as raccoons, skunks, foxes, and mongooses) in the United States and Puerto Rico from 2008 to 2014. Black diagonal lines over the states of Arizona and Texas represent fox rabies variants (Arizona gray fox and Texas gray fox). Solid borders represent 5-year rabies virus variant aggregates for 2009 through 2014; dashed borders represent the previous 5-year aggregates for 2008 through 2013. Rabies virus variants associated with the major mesocarnivore species (such as raccoons, skunks, foxes, and mongooses) are distributed in distinct geographic regions" title="Distribution of major rabies virus variants among mesocarnivores in the United States and Puerto Rico, 2008 to 2014"/>
          <p:cNvGraphicFramePr>
            <a:graphicFrameLocks noChangeAspect="1"/>
          </p:cNvGraphicFramePr>
          <p:nvPr>
            <p:extLst>
              <p:ext uri="{D42A27DB-BD31-4B8C-83A1-F6EECF244321}">
                <p14:modId xmlns:p14="http://schemas.microsoft.com/office/powerpoint/2010/main" val="1753942802"/>
              </p:ext>
            </p:extLst>
          </p:nvPr>
        </p:nvGraphicFramePr>
        <p:xfrm>
          <a:off x="1342199" y="1507406"/>
          <a:ext cx="6475921" cy="4931367"/>
        </p:xfrm>
        <a:graphic>
          <a:graphicData uri="http://schemas.openxmlformats.org/presentationml/2006/ole">
            <mc:AlternateContent xmlns:mc="http://schemas.openxmlformats.org/markup-compatibility/2006">
              <mc:Choice xmlns:v="urn:schemas-microsoft-com:vml" Requires="v">
                <p:oleObj spid="_x0000_s1035" name="Image" r:id="rId4" imgW="8253720" imgH="6285600" progId="Photoshop.Image.13">
                  <p:embed/>
                </p:oleObj>
              </mc:Choice>
              <mc:Fallback>
                <p:oleObj name="Image" r:id="rId4" imgW="8253720" imgH="6285600" progId="Photoshop.Image.13">
                  <p:embed/>
                  <p:pic>
                    <p:nvPicPr>
                      <p:cNvPr id="0" name=""/>
                      <p:cNvPicPr/>
                      <p:nvPr/>
                    </p:nvPicPr>
                    <p:blipFill>
                      <a:blip r:embed="rId5"/>
                      <a:stretch>
                        <a:fillRect/>
                      </a:stretch>
                    </p:blipFill>
                    <p:spPr>
                      <a:xfrm>
                        <a:off x="1342199" y="1507406"/>
                        <a:ext cx="6475921" cy="4931367"/>
                      </a:xfrm>
                      <a:prstGeom prst="rect">
                        <a:avLst/>
                      </a:prstGeom>
                    </p:spPr>
                  </p:pic>
                </p:oleObj>
              </mc:Fallback>
            </mc:AlternateContent>
          </a:graphicData>
        </a:graphic>
      </p:graphicFrame>
    </p:spTree>
    <p:extLst>
      <p:ext uri="{BB962C8B-B14F-4D97-AF65-F5344CB8AC3E}">
        <p14:creationId xmlns:p14="http://schemas.microsoft.com/office/powerpoint/2010/main" val="2309021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462" y="283856"/>
            <a:ext cx="8229600" cy="896937"/>
          </a:xfrm>
        </p:spPr>
        <p:txBody>
          <a:bodyPr/>
          <a:lstStyle/>
          <a:p>
            <a:r>
              <a:rPr lang="en-US" dirty="0"/>
              <a:t>Cases of rabies among wildlife in the United States, </a:t>
            </a:r>
            <a:r>
              <a:rPr lang="en-US" dirty="0" smtClean="0"/>
              <a:t/>
            </a:r>
            <a:br>
              <a:rPr lang="en-US" dirty="0" smtClean="0"/>
            </a:br>
            <a:r>
              <a:rPr lang="en-US" dirty="0" smtClean="0"/>
              <a:t>by </a:t>
            </a:r>
            <a:r>
              <a:rPr lang="en-US" dirty="0"/>
              <a:t>year and </a:t>
            </a:r>
            <a:r>
              <a:rPr lang="en-US" dirty="0" smtClean="0"/>
              <a:t>species, 1983 </a:t>
            </a:r>
            <a:r>
              <a:rPr lang="en-US" dirty="0"/>
              <a:t>to </a:t>
            </a:r>
            <a:r>
              <a:rPr lang="en-US" dirty="0" smtClean="0"/>
              <a:t>2014</a:t>
            </a:r>
            <a:endParaRPr lang="en-US" dirty="0"/>
          </a:p>
        </p:txBody>
      </p:sp>
      <p:graphicFrame>
        <p:nvGraphicFramePr>
          <p:cNvPr id="3" name="Object 2" descr="The graph shows cases of rabies among wildlife reported in the United States by year and species from 1983 to 2014. Wild animals accounted for 92.6 percent of reported cases of rabies in 2014. Raccoons continued to be the most frequently reported rabid wildlife species (accounting for 30.2 percent of all animal cases during 2014), followed by bats (29.1 percent), skunks (26.3 percent), and foxes (4.1 percent).&#10;&#10;" title="Cases of rabies among wildlife in the United States, by year and species, 1983 to 2014 "/>
          <p:cNvGraphicFramePr>
            <a:graphicFrameLocks noChangeAspect="1"/>
          </p:cNvGraphicFramePr>
          <p:nvPr>
            <p:extLst>
              <p:ext uri="{D42A27DB-BD31-4B8C-83A1-F6EECF244321}">
                <p14:modId xmlns:p14="http://schemas.microsoft.com/office/powerpoint/2010/main" val="2491667387"/>
              </p:ext>
            </p:extLst>
          </p:nvPr>
        </p:nvGraphicFramePr>
        <p:xfrm>
          <a:off x="1159320" y="1372933"/>
          <a:ext cx="6841680" cy="5062501"/>
        </p:xfrm>
        <a:graphic>
          <a:graphicData uri="http://schemas.openxmlformats.org/presentationml/2006/ole">
            <mc:AlternateContent xmlns:mc="http://schemas.openxmlformats.org/markup-compatibility/2006">
              <mc:Choice xmlns:v="urn:schemas-microsoft-com:vml" Requires="v">
                <p:oleObj spid="_x0000_s2058" name="Image" r:id="rId4" imgW="8253720" imgH="6107760" progId="Photoshop.Image.13">
                  <p:embed/>
                </p:oleObj>
              </mc:Choice>
              <mc:Fallback>
                <p:oleObj name="Image" r:id="rId4" imgW="8253720" imgH="6107760" progId="Photoshop.Image.13">
                  <p:embed/>
                  <p:pic>
                    <p:nvPicPr>
                      <p:cNvPr id="0" name=""/>
                      <p:cNvPicPr/>
                      <p:nvPr/>
                    </p:nvPicPr>
                    <p:blipFill>
                      <a:blip r:embed="rId5"/>
                      <a:stretch>
                        <a:fillRect/>
                      </a:stretch>
                    </p:blipFill>
                    <p:spPr>
                      <a:xfrm>
                        <a:off x="1159320" y="1372933"/>
                        <a:ext cx="6841680" cy="5062501"/>
                      </a:xfrm>
                      <a:prstGeom prst="rect">
                        <a:avLst/>
                      </a:prstGeom>
                    </p:spPr>
                  </p:pic>
                </p:oleObj>
              </mc:Fallback>
            </mc:AlternateContent>
          </a:graphicData>
        </a:graphic>
      </p:graphicFrame>
    </p:spTree>
    <p:extLst>
      <p:ext uri="{BB962C8B-B14F-4D97-AF65-F5344CB8AC3E}">
        <p14:creationId xmlns:p14="http://schemas.microsoft.com/office/powerpoint/2010/main" val="22195676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90"/>
            <a:ext cx="8229600" cy="846138"/>
          </a:xfrm>
        </p:spPr>
        <p:txBody>
          <a:bodyPr/>
          <a:lstStyle/>
          <a:p>
            <a:r>
              <a:rPr lang="en-US" dirty="0"/>
              <a:t>Reported cases of rabies </a:t>
            </a:r>
            <a:r>
              <a:rPr lang="en-US" dirty="0" smtClean="0"/>
              <a:t>in raccoons</a:t>
            </a:r>
            <a:r>
              <a:rPr lang="en-US" dirty="0"/>
              <a:t>, by county, </a:t>
            </a:r>
            <a:r>
              <a:rPr lang="en-US" dirty="0" smtClean="0"/>
              <a:t>2014 </a:t>
            </a:r>
            <a:endParaRPr lang="en-US" dirty="0"/>
          </a:p>
        </p:txBody>
      </p:sp>
      <p:sp>
        <p:nvSpPr>
          <p:cNvPr id="4" name="Text Placeholder 3"/>
          <p:cNvSpPr>
            <a:spLocks noGrp="1"/>
          </p:cNvSpPr>
          <p:nvPr>
            <p:ph type="body" sz="quarter" idx="11"/>
          </p:nvPr>
        </p:nvSpPr>
        <p:spPr>
          <a:xfrm>
            <a:off x="342899" y="6486524"/>
            <a:ext cx="8705851" cy="323851"/>
          </a:xfrm>
        </p:spPr>
        <p:txBody>
          <a:bodyPr/>
          <a:lstStyle/>
          <a:p>
            <a:r>
              <a:rPr lang="en-US" sz="1400" b="1" dirty="0" smtClean="0"/>
              <a:t> </a:t>
            </a:r>
            <a:endParaRPr lang="en-US" sz="1400" b="1" dirty="0"/>
          </a:p>
        </p:txBody>
      </p:sp>
      <p:graphicFrame>
        <p:nvGraphicFramePr>
          <p:cNvPr id="3" name="Object 2" descr="The figure shows a map of the United States with highlighted counties where rabid raccoons were reported during 2014. Histogram represents number of counties in each category (light grey for 1 tested animal; medium grey for two to five tested animals; and dark grey for six to 672 tested animals) for total number of raccoons submitted for rabies testing. Point locations (red dots) for rabid raccoons were randomly selected within each reporting jurisdiction. The majority of cases occurred in the eastern United States. A few cases were also reported in central Texas. The total number of reported cases involving raccoons in 2014 was 1,822, representing 30.2 percent of all wildlife rabies cases in the United States.&#10;" title="Reported cases of rabies in raccoons, by county, 2014 "/>
          <p:cNvGraphicFramePr>
            <a:graphicFrameLocks noChangeAspect="1"/>
          </p:cNvGraphicFramePr>
          <p:nvPr>
            <p:extLst>
              <p:ext uri="{D42A27DB-BD31-4B8C-83A1-F6EECF244321}">
                <p14:modId xmlns:p14="http://schemas.microsoft.com/office/powerpoint/2010/main" val="4057181205"/>
              </p:ext>
            </p:extLst>
          </p:nvPr>
        </p:nvGraphicFramePr>
        <p:xfrm>
          <a:off x="1150176" y="757649"/>
          <a:ext cx="6859968" cy="5656603"/>
        </p:xfrm>
        <a:graphic>
          <a:graphicData uri="http://schemas.openxmlformats.org/presentationml/2006/ole">
            <mc:AlternateContent xmlns:mc="http://schemas.openxmlformats.org/markup-compatibility/2006">
              <mc:Choice xmlns:v="urn:schemas-microsoft-com:vml" Requires="v">
                <p:oleObj spid="_x0000_s3080" name="Image" r:id="rId4" imgW="8253720" imgH="6806160" progId="Photoshop.Image.13">
                  <p:embed/>
                </p:oleObj>
              </mc:Choice>
              <mc:Fallback>
                <p:oleObj name="Image" r:id="rId4" imgW="8253720" imgH="6806160" progId="Photoshop.Image.13">
                  <p:embed/>
                  <p:pic>
                    <p:nvPicPr>
                      <p:cNvPr id="0" name=""/>
                      <p:cNvPicPr/>
                      <p:nvPr/>
                    </p:nvPicPr>
                    <p:blipFill>
                      <a:blip r:embed="rId5"/>
                      <a:stretch>
                        <a:fillRect/>
                      </a:stretch>
                    </p:blipFill>
                    <p:spPr>
                      <a:xfrm>
                        <a:off x="1150176" y="757649"/>
                        <a:ext cx="6859968" cy="5656603"/>
                      </a:xfrm>
                      <a:prstGeom prst="rect">
                        <a:avLst/>
                      </a:prstGeom>
                    </p:spPr>
                  </p:pic>
                </p:oleObj>
              </mc:Fallback>
            </mc:AlternateContent>
          </a:graphicData>
        </a:graphic>
      </p:graphicFrame>
    </p:spTree>
    <p:extLst>
      <p:ext uri="{BB962C8B-B14F-4D97-AF65-F5344CB8AC3E}">
        <p14:creationId xmlns:p14="http://schemas.microsoft.com/office/powerpoint/2010/main" val="41420901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312"/>
            <a:ext cx="8229600" cy="846138"/>
          </a:xfrm>
        </p:spPr>
        <p:txBody>
          <a:bodyPr/>
          <a:lstStyle/>
          <a:p>
            <a:r>
              <a:rPr lang="en-US" dirty="0"/>
              <a:t>Reported cases of rabies </a:t>
            </a:r>
            <a:r>
              <a:rPr lang="en-US" dirty="0" smtClean="0"/>
              <a:t>in bats</a:t>
            </a:r>
            <a:r>
              <a:rPr lang="en-US" dirty="0"/>
              <a:t>, by county, </a:t>
            </a:r>
            <a:r>
              <a:rPr lang="en-US" dirty="0" smtClean="0"/>
              <a:t>2014 </a:t>
            </a:r>
            <a:endParaRPr lang="en-US" dirty="0"/>
          </a:p>
        </p:txBody>
      </p:sp>
      <p:graphicFrame>
        <p:nvGraphicFramePr>
          <p:cNvPr id="4" name="Object 3" descr="The figure shows a map of the United States with highlighted counties where rabid bats were reported during 2014. Histogram represents number of counties in each category (light grey for 1 tested animal; medium grey for two to five tested animals; and dark grey for six to 672 tested animals) for total number of bats submitted for rabies testing. Point locations (red dots) for rabid bats were randomly selected within each reporting jurisdiction. The cases are broadly distributed throughout the United States. The total number of reported cases involving bats in 2014 was 1,756, representing 29.1 percent of all wildlife rabies cases in the United States.&#10;" title="Reported cases of rabies in bats, by county, 2014 "/>
          <p:cNvGraphicFramePr>
            <a:graphicFrameLocks noChangeAspect="1"/>
          </p:cNvGraphicFramePr>
          <p:nvPr>
            <p:extLst>
              <p:ext uri="{D42A27DB-BD31-4B8C-83A1-F6EECF244321}">
                <p14:modId xmlns:p14="http://schemas.microsoft.com/office/powerpoint/2010/main" val="831150117"/>
              </p:ext>
            </p:extLst>
          </p:nvPr>
        </p:nvGraphicFramePr>
        <p:xfrm>
          <a:off x="1146588" y="751737"/>
          <a:ext cx="6850824" cy="5649063"/>
        </p:xfrm>
        <a:graphic>
          <a:graphicData uri="http://schemas.openxmlformats.org/presentationml/2006/ole">
            <mc:AlternateContent xmlns:mc="http://schemas.openxmlformats.org/markup-compatibility/2006">
              <mc:Choice xmlns:v="urn:schemas-microsoft-com:vml" Requires="v">
                <p:oleObj spid="_x0000_s4103" name="Image" r:id="rId4" imgW="8253720" imgH="6806160" progId="Photoshop.Image.13">
                  <p:embed/>
                </p:oleObj>
              </mc:Choice>
              <mc:Fallback>
                <p:oleObj name="Image" r:id="rId4" imgW="8253720" imgH="6806160" progId="Photoshop.Image.13">
                  <p:embed/>
                  <p:pic>
                    <p:nvPicPr>
                      <p:cNvPr id="0" name=""/>
                      <p:cNvPicPr/>
                      <p:nvPr/>
                    </p:nvPicPr>
                    <p:blipFill>
                      <a:blip r:embed="rId5"/>
                      <a:stretch>
                        <a:fillRect/>
                      </a:stretch>
                    </p:blipFill>
                    <p:spPr>
                      <a:xfrm>
                        <a:off x="1146588" y="751737"/>
                        <a:ext cx="6850824" cy="5649063"/>
                      </a:xfrm>
                      <a:prstGeom prst="rect">
                        <a:avLst/>
                      </a:prstGeom>
                    </p:spPr>
                  </p:pic>
                </p:oleObj>
              </mc:Fallback>
            </mc:AlternateContent>
          </a:graphicData>
        </a:graphic>
      </p:graphicFrame>
    </p:spTree>
    <p:extLst>
      <p:ext uri="{BB962C8B-B14F-4D97-AF65-F5344CB8AC3E}">
        <p14:creationId xmlns:p14="http://schemas.microsoft.com/office/powerpoint/2010/main" val="287842900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995"/>
            <a:ext cx="8229600" cy="846138"/>
          </a:xfrm>
        </p:spPr>
        <p:txBody>
          <a:bodyPr/>
          <a:lstStyle/>
          <a:p>
            <a:r>
              <a:rPr lang="en-US" dirty="0"/>
              <a:t>Reported cases of rabies </a:t>
            </a:r>
            <a:r>
              <a:rPr lang="en-US" dirty="0" smtClean="0"/>
              <a:t>in skunks, </a:t>
            </a:r>
            <a:r>
              <a:rPr lang="en-US" dirty="0"/>
              <a:t>by county, </a:t>
            </a:r>
            <a:r>
              <a:rPr lang="en-US" dirty="0" smtClean="0"/>
              <a:t>2014 </a:t>
            </a:r>
            <a:endParaRPr lang="en-US" dirty="0"/>
          </a:p>
        </p:txBody>
      </p:sp>
      <p:sp>
        <p:nvSpPr>
          <p:cNvPr id="4" name="Text Placeholder 3"/>
          <p:cNvSpPr>
            <a:spLocks noGrp="1"/>
          </p:cNvSpPr>
          <p:nvPr>
            <p:ph type="body" sz="quarter" idx="11"/>
          </p:nvPr>
        </p:nvSpPr>
        <p:spPr>
          <a:xfrm>
            <a:off x="342899" y="6486524"/>
            <a:ext cx="8705851" cy="323851"/>
          </a:xfrm>
        </p:spPr>
        <p:txBody>
          <a:bodyPr/>
          <a:lstStyle/>
          <a:p>
            <a:r>
              <a:rPr lang="en-US" sz="1400" b="1" dirty="0" smtClean="0"/>
              <a:t> </a:t>
            </a:r>
            <a:endParaRPr lang="en-US" sz="1400" b="1" dirty="0"/>
          </a:p>
        </p:txBody>
      </p:sp>
      <p:graphicFrame>
        <p:nvGraphicFramePr>
          <p:cNvPr id="3" name="Object 2" descr="The figure shows a map of the United States with highlighted counties where rabid skunks were reported during 2014. Histogram represents number of counties in each category (light grey for 1 tested animal; medium grey for two to five tested animals; and dark grey for six to 672 tested animals) for total number of skunks submitted for rabies testing. Point locations (red dots) for rabid skunks were randomly selected within each reporting jurisdiction. The majority of cases occur in central and eastern United States. The total number of reported cases involving skunks in 2014 was 1,588, representing 26.3 percent of all wildlife rabies cases in the United States.&#10;" title="Reported cases of rabies in skunks, by county, 2014 "/>
          <p:cNvGraphicFramePr>
            <a:graphicFrameLocks noChangeAspect="1"/>
          </p:cNvGraphicFramePr>
          <p:nvPr>
            <p:extLst>
              <p:ext uri="{D42A27DB-BD31-4B8C-83A1-F6EECF244321}">
                <p14:modId xmlns:p14="http://schemas.microsoft.com/office/powerpoint/2010/main" val="2357884593"/>
              </p:ext>
            </p:extLst>
          </p:nvPr>
        </p:nvGraphicFramePr>
        <p:xfrm>
          <a:off x="1179146" y="787143"/>
          <a:ext cx="6785707" cy="5595369"/>
        </p:xfrm>
        <a:graphic>
          <a:graphicData uri="http://schemas.openxmlformats.org/presentationml/2006/ole">
            <mc:AlternateContent xmlns:mc="http://schemas.openxmlformats.org/markup-compatibility/2006">
              <mc:Choice xmlns:v="urn:schemas-microsoft-com:vml" Requires="v">
                <p:oleObj spid="_x0000_s5126" name="Image" r:id="rId4" imgW="8253720" imgH="6806160" progId="Photoshop.Image.13">
                  <p:embed/>
                </p:oleObj>
              </mc:Choice>
              <mc:Fallback>
                <p:oleObj name="Image" r:id="rId4" imgW="8253720" imgH="6806160" progId="Photoshop.Image.13">
                  <p:embed/>
                  <p:pic>
                    <p:nvPicPr>
                      <p:cNvPr id="0" name=""/>
                      <p:cNvPicPr/>
                      <p:nvPr/>
                    </p:nvPicPr>
                    <p:blipFill>
                      <a:blip r:embed="rId5"/>
                      <a:stretch>
                        <a:fillRect/>
                      </a:stretch>
                    </p:blipFill>
                    <p:spPr>
                      <a:xfrm>
                        <a:off x="1179146" y="787143"/>
                        <a:ext cx="6785707" cy="5595369"/>
                      </a:xfrm>
                      <a:prstGeom prst="rect">
                        <a:avLst/>
                      </a:prstGeom>
                    </p:spPr>
                  </p:pic>
                </p:oleObj>
              </mc:Fallback>
            </mc:AlternateContent>
          </a:graphicData>
        </a:graphic>
      </p:graphicFrame>
    </p:spTree>
    <p:extLst>
      <p:ext uri="{BB962C8B-B14F-4D97-AF65-F5344CB8AC3E}">
        <p14:creationId xmlns:p14="http://schemas.microsoft.com/office/powerpoint/2010/main" val="19910381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160"/>
            <a:ext cx="8229600" cy="846138"/>
          </a:xfrm>
        </p:spPr>
        <p:txBody>
          <a:bodyPr/>
          <a:lstStyle/>
          <a:p>
            <a:r>
              <a:rPr lang="en-US" dirty="0"/>
              <a:t>Reported cases of rabies </a:t>
            </a:r>
            <a:r>
              <a:rPr lang="en-US" dirty="0" smtClean="0"/>
              <a:t>in foxes, </a:t>
            </a:r>
            <a:r>
              <a:rPr lang="en-US" dirty="0"/>
              <a:t>by county, </a:t>
            </a:r>
            <a:r>
              <a:rPr lang="en-US" dirty="0" smtClean="0"/>
              <a:t>2014 </a:t>
            </a:r>
            <a:endParaRPr lang="en-US" dirty="0"/>
          </a:p>
        </p:txBody>
      </p:sp>
      <p:graphicFrame>
        <p:nvGraphicFramePr>
          <p:cNvPr id="3" name="Object 2" descr="The figure shows a map of the United States with highlighted counties where rabid foxes were reported during 2014. Histogram represents number of counties in each category (light grey for 1 tested animal; medium grey for 2 to 5 tested animals; and dark grey for 6 to 672 tested animals) for total number of foxes submitted for rabies testing. Point locations (red dots) for rabid foxes were randomly selected within each reporting jurisdiction. The majority of cases occurred in eastern United States. The total number of reported cases involving foxes in 2014 was 311, representing 5.15 percent of all wildlife rabies cases in the United States.&#10;" title="Reported cases of rabies in foxes, by county, 2014 "/>
          <p:cNvGraphicFramePr>
            <a:graphicFrameLocks noChangeAspect="1"/>
          </p:cNvGraphicFramePr>
          <p:nvPr>
            <p:extLst>
              <p:ext uri="{D42A27DB-BD31-4B8C-83A1-F6EECF244321}">
                <p14:modId xmlns:p14="http://schemas.microsoft.com/office/powerpoint/2010/main" val="1263583303"/>
              </p:ext>
            </p:extLst>
          </p:nvPr>
        </p:nvGraphicFramePr>
        <p:xfrm>
          <a:off x="1146588" y="737979"/>
          <a:ext cx="6834240" cy="5635389"/>
        </p:xfrm>
        <a:graphic>
          <a:graphicData uri="http://schemas.openxmlformats.org/presentationml/2006/ole">
            <mc:AlternateContent xmlns:mc="http://schemas.openxmlformats.org/markup-compatibility/2006">
              <mc:Choice xmlns:v="urn:schemas-microsoft-com:vml" Requires="v">
                <p:oleObj spid="_x0000_s6149" name="Image" r:id="rId4" imgW="8253720" imgH="6806160" progId="Photoshop.Image.13">
                  <p:embed/>
                </p:oleObj>
              </mc:Choice>
              <mc:Fallback>
                <p:oleObj name="Image" r:id="rId4" imgW="8253720" imgH="6806160" progId="Photoshop.Image.13">
                  <p:embed/>
                  <p:pic>
                    <p:nvPicPr>
                      <p:cNvPr id="0" name=""/>
                      <p:cNvPicPr/>
                      <p:nvPr/>
                    </p:nvPicPr>
                    <p:blipFill>
                      <a:blip r:embed="rId5"/>
                      <a:stretch>
                        <a:fillRect/>
                      </a:stretch>
                    </p:blipFill>
                    <p:spPr>
                      <a:xfrm>
                        <a:off x="1146588" y="737979"/>
                        <a:ext cx="6834240" cy="5635389"/>
                      </a:xfrm>
                      <a:prstGeom prst="rect">
                        <a:avLst/>
                      </a:prstGeom>
                    </p:spPr>
                  </p:pic>
                </p:oleObj>
              </mc:Fallback>
            </mc:AlternateContent>
          </a:graphicData>
        </a:graphic>
      </p:graphicFrame>
    </p:spTree>
    <p:extLst>
      <p:ext uri="{BB962C8B-B14F-4D97-AF65-F5344CB8AC3E}">
        <p14:creationId xmlns:p14="http://schemas.microsoft.com/office/powerpoint/2010/main" val="21992712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Reported cases of rabies in cats, by county, 2014 "/>
          <p:cNvSpPr>
            <a:spLocks noGrp="1"/>
          </p:cNvSpPr>
          <p:nvPr>
            <p:ph type="title"/>
          </p:nvPr>
        </p:nvSpPr>
        <p:spPr>
          <a:xfrm>
            <a:off x="457200" y="304800"/>
            <a:ext cx="8229600" cy="504669"/>
          </a:xfrm>
        </p:spPr>
        <p:txBody>
          <a:bodyPr/>
          <a:lstStyle/>
          <a:p>
            <a:r>
              <a:rPr lang="en-US" dirty="0"/>
              <a:t>Reported cases of rabies </a:t>
            </a:r>
            <a:r>
              <a:rPr lang="en-US" dirty="0" smtClean="0"/>
              <a:t>in cats, </a:t>
            </a:r>
            <a:r>
              <a:rPr lang="en-US" dirty="0"/>
              <a:t>by county, </a:t>
            </a:r>
            <a:r>
              <a:rPr lang="en-US" dirty="0" smtClean="0"/>
              <a:t>2014 </a:t>
            </a:r>
            <a:endParaRPr lang="en-US" dirty="0"/>
          </a:p>
        </p:txBody>
      </p:sp>
      <p:graphicFrame>
        <p:nvGraphicFramePr>
          <p:cNvPr id="3" name="Object 2" descr="The figure shows a map of the United States with highlighted counties where rabid cats were reported during 2014. Histogram represents number of counties in each category (light grey for 1 tested animal; medium grey for 2 to 5 tested animals; and dark grey for 6 to 672 tested animals) for total number of cats submitted for rabies testing. Point locations (red dots) for rabid cats were randomly selected within each reporting jurisdiction. The majority of cases occurred in eastern United States. The total number of reported cases involving cats in 2014 was 272, representing 61.1 percent of all reported cases involving domestic animals in 2014.&#10;" title="Reported cases of rabies in cats, by county, 2014 "/>
          <p:cNvGraphicFramePr>
            <a:graphicFrameLocks noChangeAspect="1"/>
          </p:cNvGraphicFramePr>
          <p:nvPr>
            <p:extLst>
              <p:ext uri="{D42A27DB-BD31-4B8C-83A1-F6EECF244321}">
                <p14:modId xmlns:p14="http://schemas.microsoft.com/office/powerpoint/2010/main" val="90360551"/>
              </p:ext>
            </p:extLst>
          </p:nvPr>
        </p:nvGraphicFramePr>
        <p:xfrm>
          <a:off x="1151160" y="785941"/>
          <a:ext cx="6840696" cy="5640712"/>
        </p:xfrm>
        <a:graphic>
          <a:graphicData uri="http://schemas.openxmlformats.org/presentationml/2006/ole">
            <mc:AlternateContent xmlns:mc="http://schemas.openxmlformats.org/markup-compatibility/2006">
              <mc:Choice xmlns:v="urn:schemas-microsoft-com:vml" Requires="v">
                <p:oleObj spid="_x0000_s7172" name="Image" r:id="rId4" imgW="8253720" imgH="6806160" progId="Photoshop.Image.13">
                  <p:embed/>
                </p:oleObj>
              </mc:Choice>
              <mc:Fallback>
                <p:oleObj name="Image" r:id="rId4" imgW="8253720" imgH="6806160" progId="Photoshop.Image.13">
                  <p:embed/>
                  <p:pic>
                    <p:nvPicPr>
                      <p:cNvPr id="0" name=""/>
                      <p:cNvPicPr/>
                      <p:nvPr/>
                    </p:nvPicPr>
                    <p:blipFill>
                      <a:blip r:embed="rId5"/>
                      <a:stretch>
                        <a:fillRect/>
                      </a:stretch>
                    </p:blipFill>
                    <p:spPr>
                      <a:xfrm>
                        <a:off x="1151160" y="785941"/>
                        <a:ext cx="6840696" cy="5640712"/>
                      </a:xfrm>
                      <a:prstGeom prst="rect">
                        <a:avLst/>
                      </a:prstGeom>
                    </p:spPr>
                  </p:pic>
                </p:oleObj>
              </mc:Fallback>
            </mc:AlternateContent>
          </a:graphicData>
        </a:graphic>
      </p:graphicFrame>
    </p:spTree>
    <p:extLst>
      <p:ext uri="{BB962C8B-B14F-4D97-AF65-F5344CB8AC3E}">
        <p14:creationId xmlns:p14="http://schemas.microsoft.com/office/powerpoint/2010/main" val="62178496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Reported cases of rabies in dogs, by county, 2014"/>
          <p:cNvSpPr>
            <a:spLocks noGrp="1"/>
          </p:cNvSpPr>
          <p:nvPr>
            <p:ph type="title"/>
          </p:nvPr>
        </p:nvSpPr>
        <p:spPr>
          <a:xfrm>
            <a:off x="457200" y="-364458"/>
            <a:ext cx="8229600" cy="1143000"/>
          </a:xfrm>
        </p:spPr>
        <p:txBody>
          <a:bodyPr/>
          <a:lstStyle/>
          <a:p>
            <a:r>
              <a:rPr lang="en-US" dirty="0" smtClean="0"/>
              <a:t>Reported </a:t>
            </a:r>
            <a:r>
              <a:rPr lang="en-US" dirty="0"/>
              <a:t>cases of rabies </a:t>
            </a:r>
            <a:r>
              <a:rPr lang="en-US" dirty="0" smtClean="0"/>
              <a:t>in </a:t>
            </a:r>
            <a:r>
              <a:rPr lang="en-US" dirty="0"/>
              <a:t>dogs, by county, </a:t>
            </a:r>
            <a:r>
              <a:rPr lang="en-US" dirty="0" smtClean="0"/>
              <a:t>2014</a:t>
            </a:r>
            <a:endParaRPr lang="en-US" dirty="0"/>
          </a:p>
        </p:txBody>
      </p:sp>
      <p:graphicFrame>
        <p:nvGraphicFramePr>
          <p:cNvPr id="3" name="Object 2" descr="The figure shows a map of the United States with highlighted counties where rabid dogs were reported during 2014. Histogram represents number of counties in each category (light grey for 1 tested animal; medium grey for 2 to 5 tested animals; and dark grey for 6 to 672 tested animals) for total number of dogs submitted for rabies testing. Point locations (red dots) for rabid dogs were randomly selected within each reporting jurisdiction. Most of the rabid dogs were reported from Texas (14 cases, 23.7 percent), Puerto Rico (12 cases, 20.3 percent), and Oklahoma (9 cases, 15.2 percent). The total number of reported cases involving dogs in 2014 was 59, representing 13.3 percent of all reported cases involving domestic animals in 2014.&#10;" title="Reported cases of rabies in dogs, by county, 2014"/>
          <p:cNvGraphicFramePr>
            <a:graphicFrameLocks noChangeAspect="1"/>
          </p:cNvGraphicFramePr>
          <p:nvPr>
            <p:extLst>
              <p:ext uri="{D42A27DB-BD31-4B8C-83A1-F6EECF244321}">
                <p14:modId xmlns:p14="http://schemas.microsoft.com/office/powerpoint/2010/main" val="3707520557"/>
              </p:ext>
            </p:extLst>
          </p:nvPr>
        </p:nvGraphicFramePr>
        <p:xfrm>
          <a:off x="1132872" y="760254"/>
          <a:ext cx="6851584" cy="5649690"/>
        </p:xfrm>
        <a:graphic>
          <a:graphicData uri="http://schemas.openxmlformats.org/presentationml/2006/ole">
            <mc:AlternateContent xmlns:mc="http://schemas.openxmlformats.org/markup-compatibility/2006">
              <mc:Choice xmlns:v="urn:schemas-microsoft-com:vml" Requires="v">
                <p:oleObj spid="_x0000_s8196" name="Image" r:id="rId4" imgW="8253720" imgH="6806160" progId="Photoshop.Image.13">
                  <p:embed/>
                </p:oleObj>
              </mc:Choice>
              <mc:Fallback>
                <p:oleObj name="Image" r:id="rId4" imgW="8253720" imgH="6806160" progId="Photoshop.Image.13">
                  <p:embed/>
                  <p:pic>
                    <p:nvPicPr>
                      <p:cNvPr id="0" name=""/>
                      <p:cNvPicPr/>
                      <p:nvPr/>
                    </p:nvPicPr>
                    <p:blipFill>
                      <a:blip r:embed="rId5"/>
                      <a:stretch>
                        <a:fillRect/>
                      </a:stretch>
                    </p:blipFill>
                    <p:spPr>
                      <a:xfrm>
                        <a:off x="1132872" y="760254"/>
                        <a:ext cx="6851584" cy="5649690"/>
                      </a:xfrm>
                      <a:prstGeom prst="rect">
                        <a:avLst/>
                      </a:prstGeom>
                    </p:spPr>
                  </p:pic>
                </p:oleObj>
              </mc:Fallback>
            </mc:AlternateContent>
          </a:graphicData>
        </a:graphic>
      </p:graphicFrame>
    </p:spTree>
    <p:extLst>
      <p:ext uri="{BB962C8B-B14F-4D97-AF65-F5344CB8AC3E}">
        <p14:creationId xmlns:p14="http://schemas.microsoft.com/office/powerpoint/2010/main" val="310550891"/>
      </p:ext>
    </p:extLst>
  </p:cSld>
  <p:clrMapOvr>
    <a:masterClrMapping/>
  </p:clrMapOvr>
  <p:transition>
    <p:fade/>
  </p:transition>
</p:sld>
</file>

<file path=ppt/theme/theme1.xml><?xml version="1.0" encoding="utf-8"?>
<a:theme xmlns:a="http://schemas.openxmlformats.org/drawingml/2006/main" name="CDC_OD_PPT_light([1]">
  <a:themeElements>
    <a:clrScheme name="CDC Light Branding Colors">
      <a:dk1>
        <a:srgbClr val="0039A6"/>
      </a:dk1>
      <a:lt1>
        <a:srgbClr val="FFFFFF"/>
      </a:lt1>
      <a:dk2>
        <a:srgbClr val="3077FF"/>
      </a:dk2>
      <a:lt2>
        <a:srgbClr val="4B4B4B"/>
      </a:lt2>
      <a:accent1>
        <a:srgbClr val="0039A6"/>
      </a:accent1>
      <a:accent2>
        <a:srgbClr val="007D57"/>
      </a:accent2>
      <a:accent3>
        <a:srgbClr val="9A3B26"/>
      </a:accent3>
      <a:accent4>
        <a:srgbClr val="7F7F7F"/>
      </a:accent4>
      <a:accent5>
        <a:srgbClr val="4983F2"/>
      </a:accent5>
      <a:accent6>
        <a:srgbClr val="AFCAF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956</TotalTime>
  <Words>1195</Words>
  <Application>Microsoft Office PowerPoint</Application>
  <PresentationFormat>On-screen Show (4:3)</PresentationFormat>
  <Paragraphs>45</Paragraphs>
  <Slides>10</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18" baseType="lpstr">
      <vt:lpstr>Calibri</vt:lpstr>
      <vt:lpstr>Arial</vt:lpstr>
      <vt:lpstr>Wingdings</vt:lpstr>
      <vt:lpstr>Courier New</vt:lpstr>
      <vt:lpstr>Myriad Web Pro</vt:lpstr>
      <vt:lpstr>CDC_OD_PPT_light([1]</vt:lpstr>
      <vt:lpstr>Image</vt:lpstr>
      <vt:lpstr>Adobe Photoshop Image</vt:lpstr>
      <vt:lpstr>  Rabies Surveillance in the United States During 2014</vt:lpstr>
      <vt:lpstr>Distribution of major rabies virus variants among mesocarnivores in the United States  and Puerto Rico, 2008 to 2014</vt:lpstr>
      <vt:lpstr>Cases of rabies among wildlife in the United States,  by year and species, 1983 to 2014</vt:lpstr>
      <vt:lpstr>Reported cases of rabies in raccoons, by county, 2014 </vt:lpstr>
      <vt:lpstr>Reported cases of rabies in bats, by county, 2014 </vt:lpstr>
      <vt:lpstr>Reported cases of rabies in skunks, by county, 2014 </vt:lpstr>
      <vt:lpstr>Reported cases of rabies in foxes, by county, 2014 </vt:lpstr>
      <vt:lpstr>Reported cases of rabies in cats, by county, 2014 </vt:lpstr>
      <vt:lpstr>Reported cases of rabies in dogs, by county, 2014</vt:lpstr>
      <vt:lpstr>PowerPoint Presentation</vt:lpstr>
    </vt:vector>
  </TitlesOfParts>
  <Company>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 Rabies Surveillance in the United States During 2014</dc:title>
  <dc:subject>Rabies Surveillance in the United States During 2014</dc:subject>
  <dc:creator>Centers for Disease Control and Prevention</dc:creator>
  <cp:keywords>Rabies, Surveillance, United States, 2014</cp:keywords>
  <cp:lastModifiedBy>Butler, Connie (CDC/OID/NCEZID) (CTR)</cp:lastModifiedBy>
  <cp:revision>97</cp:revision>
  <dcterms:created xsi:type="dcterms:W3CDTF">2011-03-17T17:43:16Z</dcterms:created>
  <dcterms:modified xsi:type="dcterms:W3CDTF">2016-05-04T13:39:03Z</dcterms:modified>
  <cp:category>Rabies Surveillance in the United States During 2014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