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715" r:id="rId2"/>
    <p:sldMasterId id="2147483730" r:id="rId3"/>
  </p:sldMasterIdLst>
  <p:notesMasterIdLst>
    <p:notesMasterId r:id="rId16"/>
  </p:notesMasterIdLst>
  <p:handoutMasterIdLst>
    <p:handoutMasterId r:id="rId17"/>
  </p:handoutMasterIdLst>
  <p:sldIdLst>
    <p:sldId id="539" r:id="rId4"/>
    <p:sldId id="542" r:id="rId5"/>
    <p:sldId id="545" r:id="rId6"/>
    <p:sldId id="551" r:id="rId7"/>
    <p:sldId id="556" r:id="rId8"/>
    <p:sldId id="558" r:id="rId9"/>
    <p:sldId id="552" r:id="rId10"/>
    <p:sldId id="557" r:id="rId11"/>
    <p:sldId id="561" r:id="rId12"/>
    <p:sldId id="553" r:id="rId13"/>
    <p:sldId id="548" r:id="rId14"/>
    <p:sldId id="560" r:id="rId15"/>
  </p:sldIdLst>
  <p:sldSz cx="10287000" cy="6858000" type="35mm"/>
  <p:notesSz cx="6980238"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Guire, Lisa (CDC/ONDIEH/NCIPC)" initials="LCM" lastIdx="2" clrIdx="0"/>
  <p:cmAuthor id="1" name="CDC User" initials="DAG"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a:srgbClr val="BCE292"/>
    <a:srgbClr val="9ED561"/>
    <a:srgbClr val="E8FECE"/>
    <a:srgbClr val="FAF400"/>
    <a:srgbClr val="F45C2C"/>
    <a:srgbClr val="ED4213"/>
    <a:srgbClr val="EEE800"/>
    <a:srgbClr val="080808"/>
    <a:srgbClr val="FFC6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3631" autoAdjust="0"/>
  </p:normalViewPr>
  <p:slideViewPr>
    <p:cSldViewPr snapToGrid="0">
      <p:cViewPr varScale="1">
        <p:scale>
          <a:sx n="69" d="100"/>
          <a:sy n="69" d="100"/>
        </p:scale>
        <p:origin x="-1044" y="-96"/>
      </p:cViewPr>
      <p:guideLst>
        <p:guide orient="horz" pos="3632"/>
        <p:guide/>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55" d="100"/>
          <a:sy n="55" d="100"/>
        </p:scale>
        <p:origin x="-1806" y="-90"/>
      </p:cViewPr>
      <p:guideLst>
        <p:guide orient="horz" pos="2880"/>
        <p:guide pos="21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1" y="0"/>
            <a:ext cx="3033306" cy="449705"/>
          </a:xfrm>
          <a:prstGeom prst="rect">
            <a:avLst/>
          </a:prstGeom>
          <a:noFill/>
          <a:ln w="9525">
            <a:noFill/>
            <a:miter lim="800000"/>
            <a:headEnd/>
            <a:tailEnd/>
          </a:ln>
          <a:effectLst/>
        </p:spPr>
        <p:txBody>
          <a:bodyPr vert="horz" wrap="square" lIns="90395" tIns="45198" rIns="90395" bIns="45198" numCol="1" anchor="t" anchorCtr="0" compatLnSpc="1">
            <a:prstTxWarp prst="textNoShape">
              <a:avLst/>
            </a:prstTxWarp>
          </a:bodyPr>
          <a:lstStyle>
            <a:lvl1pPr eaLnBrk="0" hangingPunct="0">
              <a:defRPr sz="1200"/>
            </a:lvl1pPr>
          </a:lstStyle>
          <a:p>
            <a:pPr>
              <a:defRPr/>
            </a:pPr>
            <a:endParaRPr lang="en-US"/>
          </a:p>
        </p:txBody>
      </p:sp>
      <p:sp>
        <p:nvSpPr>
          <p:cNvPr id="190467" name="Rectangle 3"/>
          <p:cNvSpPr>
            <a:spLocks noGrp="1" noChangeArrowheads="1"/>
          </p:cNvSpPr>
          <p:nvPr>
            <p:ph type="dt" sz="quarter" idx="1"/>
          </p:nvPr>
        </p:nvSpPr>
        <p:spPr bwMode="auto">
          <a:xfrm>
            <a:off x="3946933" y="0"/>
            <a:ext cx="3033305" cy="449705"/>
          </a:xfrm>
          <a:prstGeom prst="rect">
            <a:avLst/>
          </a:prstGeom>
          <a:noFill/>
          <a:ln w="9525">
            <a:noFill/>
            <a:miter lim="800000"/>
            <a:headEnd/>
            <a:tailEnd/>
          </a:ln>
          <a:effectLst/>
        </p:spPr>
        <p:txBody>
          <a:bodyPr vert="horz" wrap="square" lIns="90395" tIns="45198" rIns="90395" bIns="45198" numCol="1" anchor="t" anchorCtr="0" compatLnSpc="1">
            <a:prstTxWarp prst="textNoShape">
              <a:avLst/>
            </a:prstTxWarp>
          </a:bodyPr>
          <a:lstStyle>
            <a:lvl1pPr algn="r" eaLnBrk="0" hangingPunct="0">
              <a:defRPr sz="1200"/>
            </a:lvl1pPr>
          </a:lstStyle>
          <a:p>
            <a:pPr>
              <a:defRPr/>
            </a:pPr>
            <a:endParaRPr lang="en-US"/>
          </a:p>
        </p:txBody>
      </p:sp>
      <p:sp>
        <p:nvSpPr>
          <p:cNvPr id="190468" name="Rectangle 4"/>
          <p:cNvSpPr>
            <a:spLocks noGrp="1" noChangeArrowheads="1"/>
          </p:cNvSpPr>
          <p:nvPr>
            <p:ph type="ftr" sz="quarter" idx="2"/>
          </p:nvPr>
        </p:nvSpPr>
        <p:spPr bwMode="auto">
          <a:xfrm>
            <a:off x="1" y="8694295"/>
            <a:ext cx="3033306" cy="449705"/>
          </a:xfrm>
          <a:prstGeom prst="rect">
            <a:avLst/>
          </a:prstGeom>
          <a:noFill/>
          <a:ln w="9525">
            <a:noFill/>
            <a:miter lim="800000"/>
            <a:headEnd/>
            <a:tailEnd/>
          </a:ln>
          <a:effectLst/>
        </p:spPr>
        <p:txBody>
          <a:bodyPr vert="horz" wrap="square" lIns="90395" tIns="45198" rIns="90395" bIns="45198" numCol="1" anchor="b" anchorCtr="0" compatLnSpc="1">
            <a:prstTxWarp prst="textNoShape">
              <a:avLst/>
            </a:prstTxWarp>
          </a:bodyPr>
          <a:lstStyle>
            <a:lvl1pPr eaLnBrk="0" hangingPunct="0">
              <a:defRPr sz="1200"/>
            </a:lvl1pPr>
          </a:lstStyle>
          <a:p>
            <a:pPr>
              <a:defRPr/>
            </a:pPr>
            <a:endParaRPr lang="en-US"/>
          </a:p>
        </p:txBody>
      </p:sp>
      <p:sp>
        <p:nvSpPr>
          <p:cNvPr id="190469" name="Rectangle 5"/>
          <p:cNvSpPr>
            <a:spLocks noGrp="1" noChangeArrowheads="1"/>
          </p:cNvSpPr>
          <p:nvPr>
            <p:ph type="sldNum" sz="quarter" idx="3"/>
          </p:nvPr>
        </p:nvSpPr>
        <p:spPr bwMode="auto">
          <a:xfrm>
            <a:off x="3946933" y="8694295"/>
            <a:ext cx="3033305" cy="449705"/>
          </a:xfrm>
          <a:prstGeom prst="rect">
            <a:avLst/>
          </a:prstGeom>
          <a:noFill/>
          <a:ln w="9525">
            <a:noFill/>
            <a:miter lim="800000"/>
            <a:headEnd/>
            <a:tailEnd/>
          </a:ln>
          <a:effectLst/>
        </p:spPr>
        <p:txBody>
          <a:bodyPr vert="horz" wrap="square" lIns="90395" tIns="45198" rIns="90395" bIns="45198" numCol="1" anchor="b" anchorCtr="0" compatLnSpc="1">
            <a:prstTxWarp prst="textNoShape">
              <a:avLst/>
            </a:prstTxWarp>
          </a:bodyPr>
          <a:lstStyle>
            <a:lvl1pPr algn="r" eaLnBrk="0" hangingPunct="0">
              <a:defRPr sz="1200"/>
            </a:lvl1pPr>
          </a:lstStyle>
          <a:p>
            <a:pPr>
              <a:defRPr/>
            </a:pPr>
            <a:fld id="{1805D087-AF7F-4474-91AC-87EE2095E188}" type="slidenum">
              <a:rPr lang="en-US"/>
              <a:pPr>
                <a:defRPr/>
              </a:pPr>
              <a:t>‹#›</a:t>
            </a:fld>
            <a:endParaRPr lang="en-US"/>
          </a:p>
        </p:txBody>
      </p:sp>
    </p:spTree>
    <p:extLst>
      <p:ext uri="{BB962C8B-B14F-4D97-AF65-F5344CB8AC3E}">
        <p14:creationId xmlns:p14="http://schemas.microsoft.com/office/powerpoint/2010/main" val="239417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23822" cy="457513"/>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lvl1pPr defTabSz="916716" eaLnBrk="0" hangingPunct="0">
              <a:defRPr sz="1200"/>
            </a:lvl1pPr>
          </a:lstStyle>
          <a:p>
            <a:pPr>
              <a:defRPr/>
            </a:pPr>
            <a:endParaRPr lang="en-US"/>
          </a:p>
        </p:txBody>
      </p:sp>
      <p:sp>
        <p:nvSpPr>
          <p:cNvPr id="5123" name="Rectangle 3"/>
          <p:cNvSpPr>
            <a:spLocks noGrp="1" noChangeArrowheads="1"/>
          </p:cNvSpPr>
          <p:nvPr>
            <p:ph type="dt" idx="1"/>
          </p:nvPr>
        </p:nvSpPr>
        <p:spPr bwMode="auto">
          <a:xfrm>
            <a:off x="3956419" y="0"/>
            <a:ext cx="3023821" cy="457513"/>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lvl1pPr algn="r" defTabSz="916716" eaLnBrk="0" hangingPunct="0">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920750" y="685800"/>
            <a:ext cx="5145088"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1015" y="4344027"/>
            <a:ext cx="5118209" cy="4114488"/>
          </a:xfrm>
          <a:prstGeom prst="rect">
            <a:avLst/>
          </a:prstGeom>
          <a:noFill/>
          <a:ln w="9525">
            <a:noFill/>
            <a:miter lim="800000"/>
            <a:headEnd/>
            <a:tailEnd/>
          </a:ln>
          <a:effectLst/>
        </p:spPr>
        <p:txBody>
          <a:bodyPr vert="horz" wrap="square" lIns="91678" tIns="45840" rIns="91678" bIns="4584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491"/>
            <a:ext cx="3023822" cy="457512"/>
          </a:xfrm>
          <a:prstGeom prst="rect">
            <a:avLst/>
          </a:prstGeom>
          <a:noFill/>
          <a:ln w="9525">
            <a:noFill/>
            <a:miter lim="800000"/>
            <a:headEnd/>
            <a:tailEnd/>
          </a:ln>
          <a:effectLst/>
        </p:spPr>
        <p:txBody>
          <a:bodyPr vert="horz" wrap="square" lIns="91678" tIns="45840" rIns="91678" bIns="45840" numCol="1" anchor="b" anchorCtr="0" compatLnSpc="1">
            <a:prstTxWarp prst="textNoShape">
              <a:avLst/>
            </a:prstTxWarp>
          </a:bodyPr>
          <a:lstStyle>
            <a:lvl1pPr defTabSz="916716" eaLnBrk="0" hangingPunct="0">
              <a:defRPr sz="1200"/>
            </a:lvl1pPr>
          </a:lstStyle>
          <a:p>
            <a:pPr>
              <a:defRPr/>
            </a:pPr>
            <a:endParaRPr lang="en-US"/>
          </a:p>
        </p:txBody>
      </p:sp>
      <p:sp>
        <p:nvSpPr>
          <p:cNvPr id="5127" name="Rectangle 7"/>
          <p:cNvSpPr>
            <a:spLocks noGrp="1" noChangeArrowheads="1"/>
          </p:cNvSpPr>
          <p:nvPr>
            <p:ph type="sldNum" sz="quarter" idx="5"/>
          </p:nvPr>
        </p:nvSpPr>
        <p:spPr bwMode="auto">
          <a:xfrm>
            <a:off x="3956419" y="8686491"/>
            <a:ext cx="3023821" cy="457512"/>
          </a:xfrm>
          <a:prstGeom prst="rect">
            <a:avLst/>
          </a:prstGeom>
          <a:noFill/>
          <a:ln w="9525">
            <a:noFill/>
            <a:miter lim="800000"/>
            <a:headEnd/>
            <a:tailEnd/>
          </a:ln>
          <a:effectLst/>
        </p:spPr>
        <p:txBody>
          <a:bodyPr vert="horz" wrap="square" lIns="91678" tIns="45840" rIns="91678" bIns="45840" numCol="1" anchor="b" anchorCtr="0" compatLnSpc="1">
            <a:prstTxWarp prst="textNoShape">
              <a:avLst/>
            </a:prstTxWarp>
          </a:bodyPr>
          <a:lstStyle>
            <a:lvl1pPr algn="r" defTabSz="916716" eaLnBrk="0" hangingPunct="0">
              <a:defRPr sz="1200"/>
            </a:lvl1pPr>
          </a:lstStyle>
          <a:p>
            <a:pPr>
              <a:defRPr/>
            </a:pPr>
            <a:fld id="{6470946D-6C0C-4266-8869-C57601F2DBF6}" type="slidenum">
              <a:rPr lang="en-US"/>
              <a:pPr>
                <a:defRPr/>
              </a:pPr>
              <a:t>‹#›</a:t>
            </a:fld>
            <a:endParaRPr lang="en-US"/>
          </a:p>
        </p:txBody>
      </p:sp>
    </p:spTree>
    <p:extLst>
      <p:ext uri="{BB962C8B-B14F-4D97-AF65-F5344CB8AC3E}">
        <p14:creationId xmlns:p14="http://schemas.microsoft.com/office/powerpoint/2010/main" val="233828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339604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339604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70946D-6C0C-4266-8869-C57601F2DBF6}"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3396047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723A82-0193-4D07-89ED-7C06D223C88F}" type="slidenum">
              <a:rPr lang="en-US">
                <a:solidFill>
                  <a:srgbClr val="000000"/>
                </a:solidFill>
              </a:rPr>
              <a:pPr>
                <a:defRPr/>
              </a:pPr>
              <a:t>‹#›</a:t>
            </a:fld>
            <a:endParaRPr lang="en-US">
              <a:solidFill>
                <a:srgbClr val="000000"/>
              </a:solidFill>
            </a:endParaRPr>
          </a:p>
        </p:txBody>
      </p:sp>
    </p:spTree>
  </p:cSld>
  <p:clrMapOvr>
    <a:masterClrMapping/>
  </p:clrMapOvr>
  <p:transition advClick="0">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1981200"/>
            <a:ext cx="72009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7" name="Rectangle 6"/>
          <p:cNvSpPr/>
          <p:nvPr userDrawn="1"/>
        </p:nvSpPr>
        <p:spPr>
          <a:xfrm>
            <a:off x="1543050" y="4343400"/>
            <a:ext cx="7200900" cy="292388"/>
          </a:xfrm>
          <a:prstGeom prst="rect">
            <a:avLst/>
          </a:prstGeom>
        </p:spPr>
        <p:txBody>
          <a:bodyPr wrap="square">
            <a:spAutoFit/>
          </a:bodyPr>
          <a:lstStyle/>
          <a:p>
            <a:pPr fontAlgn="auto">
              <a:spcBef>
                <a:spcPts val="0"/>
              </a:spcBef>
              <a:spcAft>
                <a:spcPts val="0"/>
              </a:spcAft>
            </a:pPr>
            <a:r>
              <a:rPr lang="en-US" sz="1300" b="1" dirty="0" smtClean="0">
                <a:solidFill>
                  <a:srgbClr val="0039A6"/>
                </a:solidFill>
                <a:latin typeface="Myriad Web Pro"/>
              </a:rPr>
              <a:t>For more information please contact Centers for Disease Control and Prevention</a:t>
            </a:r>
          </a:p>
        </p:txBody>
      </p:sp>
      <p:sp>
        <p:nvSpPr>
          <p:cNvPr id="10" name="Rectangle 9"/>
          <p:cNvSpPr/>
          <p:nvPr userDrawn="1"/>
        </p:nvSpPr>
        <p:spPr>
          <a:xfrm>
            <a:off x="1543050" y="4706037"/>
            <a:ext cx="6686550" cy="646331"/>
          </a:xfrm>
          <a:prstGeom prst="rect">
            <a:avLst/>
          </a:prstGeom>
        </p:spPr>
        <p:txBody>
          <a:bodyPr wrap="square">
            <a:spAutoFit/>
          </a:bodyPr>
          <a:lstStyle/>
          <a:p>
            <a:pPr fontAlgn="auto">
              <a:spcBef>
                <a:spcPts val="0"/>
              </a:spcBef>
              <a:spcAft>
                <a:spcPts val="0"/>
              </a:spcAft>
            </a:pPr>
            <a:r>
              <a:rPr lang="en-US" sz="1200" dirty="0" smtClean="0">
                <a:solidFill>
                  <a:srgbClr val="0039A6"/>
                </a:solidFill>
                <a:latin typeface="Myriad Web Pro"/>
              </a:rPr>
              <a:t>1600 Clifton Road NE, Atlanta, GA 30333</a:t>
            </a:r>
          </a:p>
          <a:p>
            <a:pPr fontAlgn="auto">
              <a:spcBef>
                <a:spcPts val="0"/>
              </a:spcBef>
              <a:spcAft>
                <a:spcPts val="0"/>
              </a:spcAft>
            </a:pPr>
            <a:r>
              <a:rPr lang="en-US" sz="1200" dirty="0" smtClean="0">
                <a:solidFill>
                  <a:srgbClr val="0039A6"/>
                </a:solidFill>
                <a:latin typeface="Myriad Web Pro"/>
              </a:rPr>
              <a:t>Telephone, 1-800-CDC-INFO (232-4636)/TTY: 1-888-232-6348</a:t>
            </a:r>
          </a:p>
          <a:p>
            <a:pPr fontAlgn="auto">
              <a:spcBef>
                <a:spcPts val="0"/>
              </a:spcBef>
              <a:spcAft>
                <a:spcPts val="0"/>
              </a:spcAft>
            </a:pPr>
            <a:r>
              <a:rPr lang="en-US" sz="1200" dirty="0" smtClean="0">
                <a:solidFill>
                  <a:srgbClr val="0039A6"/>
                </a:solidFill>
                <a:latin typeface="Myriad Web Pro"/>
              </a:rPr>
              <a:t>E-mail: cdcinfo@cdc.gov 	Web: www.cdc.gov</a:t>
            </a:r>
          </a:p>
        </p:txBody>
      </p:sp>
      <p:sp>
        <p:nvSpPr>
          <p:cNvPr id="11"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Tree>
    <p:extLst>
      <p:ext uri="{BB962C8B-B14F-4D97-AF65-F5344CB8AC3E}">
        <p14:creationId xmlns:p14="http://schemas.microsoft.com/office/powerpoint/2010/main" val="40866327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
        <p:nvSpPr>
          <p:cNvPr id="8" name="Text Placeholder 5"/>
          <p:cNvSpPr>
            <a:spLocks noGrp="1"/>
          </p:cNvSpPr>
          <p:nvPr>
            <p:ph type="body" sz="quarter" idx="11" hasCustomPrompt="1"/>
          </p:nvPr>
        </p:nvSpPr>
        <p:spPr>
          <a:xfrm>
            <a:off x="2571750" y="6281928"/>
            <a:ext cx="5743575" cy="18288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
        <p:nvSpPr>
          <p:cNvPr id="10" name="Text Placeholder 6"/>
          <p:cNvSpPr>
            <a:spLocks noGrp="1"/>
          </p:cNvSpPr>
          <p:nvPr>
            <p:ph type="body" sz="quarter" idx="12" hasCustomPrompt="1"/>
          </p:nvPr>
        </p:nvSpPr>
        <p:spPr>
          <a:xfrm>
            <a:off x="2571750" y="6473952"/>
            <a:ext cx="5743575" cy="228600"/>
          </a:xfrm>
          <a:prstGeom prst="rect">
            <a:avLst/>
          </a:prstGeom>
        </p:spPr>
        <p:txBody>
          <a:bodyPr/>
          <a:lstStyle>
            <a:lvl1pPr>
              <a:buNone/>
              <a:defRPr sz="1000" baseline="0">
                <a:solidFill>
                  <a:schemeClr val="accent1">
                    <a:lumMod val="50000"/>
                  </a:schemeClr>
                </a:solidFill>
              </a:defRPr>
            </a:lvl1pPr>
          </a:lstStyle>
          <a:p>
            <a:r>
              <a:rPr lang="en-US" dirty="0" smtClean="0"/>
              <a:t>Place Descriptor Here</a:t>
            </a:r>
            <a:endParaRPr lang="en-US" dirty="0"/>
          </a:p>
        </p:txBody>
      </p:sp>
    </p:spTree>
    <p:extLst>
      <p:ext uri="{BB962C8B-B14F-4D97-AF65-F5344CB8AC3E}">
        <p14:creationId xmlns:p14="http://schemas.microsoft.com/office/powerpoint/2010/main" val="25358858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160659999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136457513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543050" y="3886200"/>
            <a:ext cx="72009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543050" y="4267200"/>
            <a:ext cx="72009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514350" y="1981200"/>
            <a:ext cx="92583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Tree>
    <p:extLst>
      <p:ext uri="{BB962C8B-B14F-4D97-AF65-F5344CB8AC3E}">
        <p14:creationId xmlns:p14="http://schemas.microsoft.com/office/powerpoint/2010/main" val="316123287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0" y="274638"/>
            <a:ext cx="92583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514350" y="1600201"/>
            <a:ext cx="92583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2143125" y="5791200"/>
            <a:ext cx="7629525"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 </a:t>
            </a:r>
            <a:endParaRPr lang="en-US" dirty="0"/>
          </a:p>
        </p:txBody>
      </p:sp>
    </p:spTree>
    <p:extLst>
      <p:ext uri="{BB962C8B-B14F-4D97-AF65-F5344CB8AC3E}">
        <p14:creationId xmlns:p14="http://schemas.microsoft.com/office/powerpoint/2010/main" val="25341951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602" y="4406903"/>
            <a:ext cx="8743950" cy="1362075"/>
          </a:xfrm>
          <a:prstGeom prst="rect">
            <a:avLst/>
          </a:prstGeom>
        </p:spPr>
        <p:txBody>
          <a:bodyPr anchor="t"/>
          <a:lstStyle>
            <a:lvl1pPr algn="l">
              <a:lnSpc>
                <a:spcPts val="3800"/>
              </a:lnSpc>
              <a:defRPr sz="3600" b="1" cap="all" baseline="0">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812602" y="2906713"/>
            <a:ext cx="874395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200565538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14352" y="273050"/>
            <a:ext cx="3384352" cy="1162050"/>
          </a:xfrm>
          <a:prstGeom prst="rect">
            <a:avLst/>
          </a:prstGeom>
        </p:spPr>
        <p:txBody>
          <a:bodyPr anchor="b"/>
          <a:lstStyle>
            <a:lvl1pPr algn="l">
              <a:defRPr sz="2000" b="1" baseline="0">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4021931" y="273051"/>
            <a:ext cx="5750719"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514352" y="1435104"/>
            <a:ext cx="3384352"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5"/>
          <p:cNvSpPr>
            <a:spLocks noGrp="1"/>
          </p:cNvSpPr>
          <p:nvPr userDrawn="1">
            <p:ph type="body" sz="quarter" idx="11" hasCustomPrompt="1"/>
          </p:nvPr>
        </p:nvSpPr>
        <p:spPr>
          <a:xfrm>
            <a:off x="514350" y="5791200"/>
            <a:ext cx="92583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182501504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16324" y="4800600"/>
            <a:ext cx="6172200" cy="566738"/>
          </a:xfrm>
          <a:prstGeom prst="rect">
            <a:avLst/>
          </a:prstGeom>
        </p:spPr>
        <p:txBody>
          <a:bodyPr anchor="b"/>
          <a:lstStyle>
            <a:lvl1pPr algn="l">
              <a:defRPr sz="2000" b="1" baseline="0">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2016324" y="612775"/>
            <a:ext cx="61722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2016324" y="5367338"/>
            <a:ext cx="61722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12175121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3.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771525" y="304800"/>
            <a:ext cx="87439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771525" y="1600200"/>
            <a:ext cx="87439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8340" name="Rectangle 4"/>
          <p:cNvSpPr>
            <a:spLocks noGrp="1" noChangeArrowheads="1"/>
          </p:cNvSpPr>
          <p:nvPr>
            <p:ph type="dt" sz="half" idx="2"/>
          </p:nvPr>
        </p:nvSpPr>
        <p:spPr bwMode="auto">
          <a:xfrm>
            <a:off x="771525" y="6248400"/>
            <a:ext cx="21431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n-US">
              <a:solidFill>
                <a:srgbClr val="000000"/>
              </a:solidFill>
            </a:endParaRPr>
          </a:p>
        </p:txBody>
      </p:sp>
      <p:sp>
        <p:nvSpPr>
          <p:cNvPr id="398341" name="Rectangle 5"/>
          <p:cNvSpPr>
            <a:spLocks noGrp="1" noChangeArrowheads="1"/>
          </p:cNvSpPr>
          <p:nvPr>
            <p:ph type="ftr" sz="quarter" idx="3"/>
          </p:nvPr>
        </p:nvSpPr>
        <p:spPr bwMode="auto">
          <a:xfrm>
            <a:off x="3514725" y="6248400"/>
            <a:ext cx="32575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n-US">
              <a:solidFill>
                <a:srgbClr val="000000"/>
              </a:solidFill>
            </a:endParaRPr>
          </a:p>
        </p:txBody>
      </p:sp>
      <p:sp>
        <p:nvSpPr>
          <p:cNvPr id="398342" name="Rectangle 6"/>
          <p:cNvSpPr>
            <a:spLocks noGrp="1" noChangeArrowheads="1"/>
          </p:cNvSpPr>
          <p:nvPr>
            <p:ph type="sldNum" sz="quarter" idx="4"/>
          </p:nvPr>
        </p:nvSpPr>
        <p:spPr bwMode="auto">
          <a:xfrm>
            <a:off x="7372350" y="6248400"/>
            <a:ext cx="21431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3D6F83F-A188-4B93-9BCF-D4AA4CBE9F24}" type="slidenum">
              <a:rPr lang="en-US">
                <a:solidFill>
                  <a:srgbClr val="000000"/>
                </a:solidFill>
              </a:rPr>
              <a:pPr>
                <a:defRPr/>
              </a:pPr>
              <a:t>‹#›</a:t>
            </a:fld>
            <a:endParaRPr lang="en-US">
              <a:solidFill>
                <a:srgbClr val="000000"/>
              </a:solidFill>
            </a:endParaRPr>
          </a:p>
        </p:txBody>
      </p:sp>
      <p:sp>
        <p:nvSpPr>
          <p:cNvPr id="398344" name="Rectangle 8"/>
          <p:cNvSpPr>
            <a:spLocks noChangeArrowheads="1"/>
          </p:cNvSpPr>
          <p:nvPr/>
        </p:nvSpPr>
        <p:spPr bwMode="auto">
          <a:xfrm>
            <a:off x="381001" y="6515100"/>
            <a:ext cx="7356475" cy="274638"/>
          </a:xfrm>
          <a:prstGeom prst="rect">
            <a:avLst/>
          </a:prstGeom>
          <a:solidFill>
            <a:schemeClr val="bg1"/>
          </a:solidFill>
          <a:ln w="9525">
            <a:noFill/>
            <a:miter lim="800000"/>
            <a:headEnd/>
            <a:tailEnd/>
          </a:ln>
          <a:effectLst/>
        </p:spPr>
        <p:txBody>
          <a:bodyPr>
            <a:spAutoFit/>
          </a:bodyPr>
          <a:lstStyle/>
          <a:p>
            <a:pPr eaLnBrk="0" hangingPunct="0">
              <a:defRPr/>
            </a:pPr>
            <a:r>
              <a:rPr lang="en-US" sz="1200">
                <a:solidFill>
                  <a:srgbClr val="000000"/>
                </a:solidFill>
                <a:latin typeface="Verdana" pitchFamily="34" charset="0"/>
                <a:cs typeface="Times New Roman" pitchFamily="18" charset="0"/>
              </a:rPr>
              <a:t>Source: Behavioral Risk Factor Surveillance System, CDC.</a:t>
            </a:r>
          </a:p>
        </p:txBody>
      </p:sp>
      <p:pic>
        <p:nvPicPr>
          <p:cNvPr id="11" name="Picture 10" descr="cdc_spot-outline.jpg"/>
          <p:cNvPicPr>
            <a:picLocks noChangeAspect="1"/>
          </p:cNvPicPr>
          <p:nvPr/>
        </p:nvPicPr>
        <p:blipFill>
          <a:blip r:embed="rId3" cstate="print"/>
          <a:stretch>
            <a:fillRect/>
          </a:stretch>
        </p:blipFill>
        <p:spPr>
          <a:xfrm>
            <a:off x="8820820" y="6033601"/>
            <a:ext cx="1161503" cy="677323"/>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Lst>
  <p:transition advClick="0">
    <p:randomBar/>
  </p:transition>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fontAlgn="base">
        <a:spcBef>
          <a:spcPct val="0"/>
        </a:spcBef>
        <a:spcAft>
          <a:spcPct val="0"/>
        </a:spcAft>
        <a:defRPr sz="3200" b="1">
          <a:solidFill>
            <a:schemeClr val="tx1"/>
          </a:solidFill>
          <a:latin typeface="Verdana" pitchFamily="34" charset="0"/>
        </a:defRPr>
      </a:lvl6pPr>
      <a:lvl7pPr marL="914400" algn="ctr" rtl="0" fontAlgn="base">
        <a:spcBef>
          <a:spcPct val="0"/>
        </a:spcBef>
        <a:spcAft>
          <a:spcPct val="0"/>
        </a:spcAft>
        <a:defRPr sz="3200" b="1">
          <a:solidFill>
            <a:schemeClr val="tx1"/>
          </a:solidFill>
          <a:latin typeface="Verdana" pitchFamily="34" charset="0"/>
        </a:defRPr>
      </a:lvl7pPr>
      <a:lvl8pPr marL="1371600" algn="ctr" rtl="0" fontAlgn="base">
        <a:spcBef>
          <a:spcPct val="0"/>
        </a:spcBef>
        <a:spcAft>
          <a:spcPct val="0"/>
        </a:spcAft>
        <a:defRPr sz="3200" b="1">
          <a:solidFill>
            <a:schemeClr val="tx1"/>
          </a:solidFill>
          <a:latin typeface="Verdana" pitchFamily="34" charset="0"/>
        </a:defRPr>
      </a:lvl8pPr>
      <a:lvl9pPr marL="1828800" algn="ctr" rtl="0" fontAlgn="base">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40840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526472"/>
            <a:ext cx="9258300" cy="1031395"/>
          </a:xfrm>
        </p:spPr>
        <p:txBody>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Prevalence of Self-Reported Obesity Among U.S</a:t>
            </a:r>
            <a:r>
              <a:rPr lang="en-US" sz="2400" dirty="0">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Adults, by Race/Ethnicity and State, </a:t>
            </a:r>
            <a:r>
              <a:rPr lang="en-US" sz="2400" dirty="0">
                <a:latin typeface="Verdana" panose="020B0604030504040204" pitchFamily="34" charset="0"/>
                <a:ea typeface="Verdana" panose="020B0604030504040204" pitchFamily="34" charset="0"/>
                <a:cs typeface="Verdana" panose="020B0604030504040204" pitchFamily="34" charset="0"/>
              </a:rPr>
              <a:t>2011-2013</a:t>
            </a:r>
          </a:p>
        </p:txBody>
      </p:sp>
      <p:sp>
        <p:nvSpPr>
          <p:cNvPr id="3" name="Content Placeholder 2"/>
          <p:cNvSpPr>
            <a:spLocks noGrp="1"/>
          </p:cNvSpPr>
          <p:nvPr>
            <p:ph idx="1"/>
          </p:nvPr>
        </p:nvSpPr>
        <p:spPr>
          <a:xfrm>
            <a:off x="1114425" y="1876425"/>
            <a:ext cx="8229600" cy="3990975"/>
          </a:xfrm>
        </p:spPr>
        <p:txBody>
          <a:bodyPr/>
          <a:lstStyle/>
          <a:p>
            <a:pPr>
              <a:buNone/>
            </a:pPr>
            <a:endParaRPr lang="en-US" dirty="0" smtClean="0">
              <a:solidFill>
                <a:srgbClr val="000000"/>
              </a:solidFill>
            </a:endParaRPr>
          </a:p>
          <a:p>
            <a:pPr marL="0" indent="0">
              <a:buNone/>
            </a:pPr>
            <a:r>
              <a:rPr lang="en-US" sz="2200" dirty="0" smtClean="0">
                <a:solidFill>
                  <a:srgbClr val="080808"/>
                </a:solidFill>
              </a:rPr>
              <a:t>Definitions</a:t>
            </a:r>
            <a:endParaRPr lang="en-US" sz="2200" dirty="0">
              <a:solidFill>
                <a:srgbClr val="080808"/>
              </a:solidFill>
            </a:endParaRPr>
          </a:p>
          <a:p>
            <a:r>
              <a:rPr lang="en-US" sz="2200" dirty="0">
                <a:solidFill>
                  <a:srgbClr val="080808"/>
                </a:solidFill>
              </a:rPr>
              <a:t>Obesity: Body Mass Index (BMI) of 30 or higher.</a:t>
            </a:r>
          </a:p>
          <a:p>
            <a:pPr marL="0" indent="0">
              <a:buNone/>
            </a:pPr>
            <a:endParaRPr lang="en-US" sz="2200" b="0" dirty="0" smtClean="0">
              <a:solidFill>
                <a:srgbClr val="080808"/>
              </a:solidFill>
            </a:endParaRPr>
          </a:p>
          <a:p>
            <a:r>
              <a:rPr lang="en-US" sz="2200" dirty="0">
                <a:solidFill>
                  <a:srgbClr val="080808"/>
                </a:solidFill>
              </a:rPr>
              <a:t>Body Mass Index (BMI): A measure of </a:t>
            </a:r>
            <a:r>
              <a:rPr lang="en-US" sz="2200" dirty="0" smtClean="0">
                <a:solidFill>
                  <a:srgbClr val="080808"/>
                </a:solidFill>
              </a:rPr>
              <a:t>an adult’s </a:t>
            </a:r>
            <a:r>
              <a:rPr lang="en-US" sz="2200" dirty="0">
                <a:solidFill>
                  <a:srgbClr val="080808"/>
                </a:solidFill>
              </a:rPr>
              <a:t>weight in relation to </a:t>
            </a:r>
            <a:r>
              <a:rPr lang="en-US" sz="2200" dirty="0" smtClean="0">
                <a:solidFill>
                  <a:srgbClr val="080808"/>
                </a:solidFill>
              </a:rPr>
              <a:t>his </a:t>
            </a:r>
            <a:r>
              <a:rPr lang="en-US" sz="2200" dirty="0">
                <a:solidFill>
                  <a:srgbClr val="080808"/>
                </a:solidFill>
              </a:rPr>
              <a:t>or her height, </a:t>
            </a:r>
            <a:r>
              <a:rPr lang="en-US" sz="2200" dirty="0" smtClean="0">
                <a:solidFill>
                  <a:srgbClr val="080808"/>
                </a:solidFill>
              </a:rPr>
              <a:t>calculated by using </a:t>
            </a:r>
            <a:r>
              <a:rPr lang="en-US" sz="2200" dirty="0">
                <a:solidFill>
                  <a:srgbClr val="080808"/>
                </a:solidFill>
              </a:rPr>
              <a:t>the adult’s weight in kilograms divided by the square of his or her height in meters.</a:t>
            </a:r>
          </a:p>
          <a:p>
            <a:pPr marL="0" indent="0">
              <a:buNone/>
            </a:pPr>
            <a:endParaRPr lang="en-US" dirty="0">
              <a:solidFill>
                <a:srgbClr val="000000"/>
              </a:solidFill>
            </a:endParaRPr>
          </a:p>
        </p:txBody>
      </p:sp>
      <p:pic>
        <p:nvPicPr>
          <p:cNvPr id="1026" name="Picture 2" descr="HHS and CDC logo" title="HHS and CD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2135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7" descr="The U.S. map is color coded to indicate which range of obesity prevalences within which each state falls.&#10;&#10;No states have obesity prevalences that range from 15% to less than 20%.&#10;&#10;States with obesity prevalences that range from 20% to less than 25% are: Arizona, California, Colorado, Conneticut, Hawaii, Massachusetts, Montana, Nevada, New Jersey, New York, and Utah.&#10;&#10;States with obesity prevalence that range from 25% to less than 30% are: Alaska, Delaware,  Florida, Georgia, Idaho, Illinois, Iowa, Kansas, Maine, Maryland, Minnesota, Nebraska, New Hampshire, New Mexico, North Carolina, North Dakota, Ohio, Oregon, Pennesylvania, Rhode Island, South Dakota, Tennessee, Vermont, Virginia, Washington, Wisconsin and Wyoming.&#10;&#10;States with obesity prevalences that range from 30% to less than 35% are: Alabama, Arkansas, Indiana, Kentucky, Louisana, Michigan, Mississippi, Missouri, Oklahoma, South Carolina, Texas and West Virginia.&#10;&#10;No states have obesity prevalences that range greater than 35%." title="The Prevalence of Self-Reported Obesity Among U.S. Adults, 2011"/>
          <p:cNvSpPr txBox="1">
            <a:spLocks noChangeArrowheads="1"/>
          </p:cNvSpPr>
          <p:nvPr/>
        </p:nvSpPr>
        <p:spPr bwMode="auto">
          <a:xfrm>
            <a:off x="0" y="157164"/>
            <a:ext cx="10287000" cy="12601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fontAlgn="base">
              <a:spcBef>
                <a:spcPct val="0"/>
              </a:spcBef>
              <a:spcAft>
                <a:spcPct val="0"/>
              </a:spcAft>
              <a:defRPr sz="3200" b="1">
                <a:solidFill>
                  <a:schemeClr val="tx1"/>
                </a:solidFill>
                <a:latin typeface="Verdana" pitchFamily="34" charset="0"/>
              </a:defRPr>
            </a:lvl6pPr>
            <a:lvl7pPr marL="914400" algn="ctr" rtl="0" fontAlgn="base">
              <a:spcBef>
                <a:spcPct val="0"/>
              </a:spcBef>
              <a:spcAft>
                <a:spcPct val="0"/>
              </a:spcAft>
              <a:defRPr sz="3200" b="1">
                <a:solidFill>
                  <a:schemeClr val="tx1"/>
                </a:solidFill>
                <a:latin typeface="Verdana" pitchFamily="34" charset="0"/>
              </a:defRPr>
            </a:lvl7pPr>
            <a:lvl8pPr marL="1371600" algn="ctr" rtl="0" fontAlgn="base">
              <a:spcBef>
                <a:spcPct val="0"/>
              </a:spcBef>
              <a:spcAft>
                <a:spcPct val="0"/>
              </a:spcAft>
              <a:defRPr sz="3200" b="1">
                <a:solidFill>
                  <a:schemeClr val="tx1"/>
                </a:solidFill>
                <a:latin typeface="Verdana" pitchFamily="34" charset="0"/>
              </a:defRPr>
            </a:lvl8pPr>
            <a:lvl9pPr marL="1828800" algn="ctr" rtl="0" fontAlgn="base">
              <a:spcBef>
                <a:spcPct val="0"/>
              </a:spcBef>
              <a:spcAft>
                <a:spcPct val="0"/>
              </a:spcAft>
              <a:defRPr sz="3200" b="1">
                <a:solidFill>
                  <a:schemeClr val="tx1"/>
                </a:solidFill>
                <a:latin typeface="Verdana" pitchFamily="34" charset="0"/>
              </a:defRPr>
            </a:lvl9pPr>
          </a:lstStyle>
          <a:p>
            <a:pPr eaLnBrk="1" hangingPunct="1"/>
            <a:r>
              <a:rPr lang="en-US" sz="1800" kern="0" dirty="0">
                <a:solidFill>
                  <a:schemeClr val="accent2">
                    <a:lumMod val="75000"/>
                  </a:schemeClr>
                </a:solidFill>
              </a:rPr>
              <a:t>Prevalence of Self-Reported </a:t>
            </a:r>
            <a:r>
              <a:rPr lang="en-US" sz="1800" kern="0" dirty="0" smtClean="0">
                <a:solidFill>
                  <a:schemeClr val="accent2">
                    <a:lumMod val="75000"/>
                  </a:schemeClr>
                </a:solidFill>
              </a:rPr>
              <a:t>Obesity Among Hispanic Adults,  </a:t>
            </a:r>
            <a:endParaRPr lang="en-US" sz="1800" kern="0" dirty="0">
              <a:solidFill>
                <a:schemeClr val="accent2">
                  <a:lumMod val="75000"/>
                </a:schemeClr>
              </a:solidFill>
            </a:endParaRPr>
          </a:p>
          <a:p>
            <a:pPr eaLnBrk="1" hangingPunct="1"/>
            <a:r>
              <a:rPr lang="en-US" sz="1800" kern="0" dirty="0" smtClean="0">
                <a:solidFill>
                  <a:schemeClr val="accent2">
                    <a:lumMod val="75000"/>
                  </a:schemeClr>
                </a:solidFill>
              </a:rPr>
              <a:t>by State</a:t>
            </a:r>
            <a:r>
              <a:rPr lang="en-US" sz="1800" kern="0" dirty="0">
                <a:solidFill>
                  <a:schemeClr val="accent2">
                    <a:lumMod val="75000"/>
                  </a:schemeClr>
                </a:solidFill>
              </a:rPr>
              <a:t>, BRFSS, 2011-2013</a:t>
            </a:r>
          </a:p>
        </p:txBody>
      </p:sp>
      <p:sp>
        <p:nvSpPr>
          <p:cNvPr id="82" name="Text Box 79"/>
          <p:cNvSpPr txBox="1">
            <a:spLocks noChangeArrowheads="1"/>
          </p:cNvSpPr>
          <p:nvPr/>
        </p:nvSpPr>
        <p:spPr bwMode="auto">
          <a:xfrm>
            <a:off x="922338" y="5599501"/>
            <a:ext cx="8145462" cy="307777"/>
          </a:xfrm>
          <a:prstGeom prst="rect">
            <a:avLst/>
          </a:prstGeom>
          <a:noFill/>
          <a:ln w="9525">
            <a:noFill/>
            <a:miter lim="800000"/>
            <a:headEnd/>
            <a:tailEnd/>
          </a:ln>
        </p:spPr>
        <p:txBody>
          <a:bodyPr>
            <a:spAutoFit/>
          </a:bodyPr>
          <a:lstStyle/>
          <a:p>
            <a:pPr eaLnBrk="0" hangingPunct="0"/>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Data not reported*         15%–&lt;20%</a:t>
            </a: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20%–&lt;25%         25%–&lt;30%          30%–&lt;35%        ≥35%</a:t>
            </a:r>
            <a:r>
              <a:rPr lang="en-US" sz="1400" dirty="0" smtClean="0">
                <a:solidFill>
                  <a:srgbClr val="000000"/>
                </a:solidFill>
                <a:latin typeface="Arial Narrow" pitchFamily="34" charset="0"/>
              </a:rPr>
              <a:t> </a:t>
            </a:r>
            <a:endParaRPr lang="en-US" sz="1400" dirty="0">
              <a:solidFill>
                <a:srgbClr val="000000"/>
              </a:solidFill>
              <a:latin typeface="Arial Narrow" pitchFamily="34" charset="0"/>
            </a:endParaRPr>
          </a:p>
        </p:txBody>
      </p:sp>
      <p:sp>
        <p:nvSpPr>
          <p:cNvPr id="83" name="Rectangle 82" descr="15-&lt;20%" title="15-&lt;20%"/>
          <p:cNvSpPr>
            <a:spLocks noChangeArrowheads="1"/>
          </p:cNvSpPr>
          <p:nvPr/>
        </p:nvSpPr>
        <p:spPr bwMode="auto">
          <a:xfrm>
            <a:off x="3534276" y="5645413"/>
            <a:ext cx="230909" cy="228872"/>
          </a:xfrm>
          <a:prstGeom prst="rect">
            <a:avLst/>
          </a:prstGeom>
          <a:pattFill prst="pct10">
            <a:fgClr>
              <a:schemeClr val="tx1"/>
            </a:fgClr>
            <a:bgClr>
              <a:srgbClr val="BCE292"/>
            </a:bgClr>
          </a:pattFill>
          <a:ln w="9525">
            <a:solidFill>
              <a:schemeClr val="tx1"/>
            </a:solidFill>
            <a:miter lim="800000"/>
            <a:headEnd/>
            <a:tailEnd/>
          </a:ln>
        </p:spPr>
        <p:txBody>
          <a:bodyPr wrap="none" anchor="ctr"/>
          <a:lstStyle/>
          <a:p>
            <a:pPr algn="ctr" eaLnBrk="0" hangingPunct="0"/>
            <a:endParaRPr lang="en-US">
              <a:solidFill>
                <a:srgbClr val="000000"/>
              </a:solidFill>
            </a:endParaRPr>
          </a:p>
        </p:txBody>
      </p:sp>
      <p:sp>
        <p:nvSpPr>
          <p:cNvPr id="84" name="Rectangle 83" descr="20%-&lt;25%" title="20%-&lt;25%"/>
          <p:cNvSpPr>
            <a:spLocks noChangeArrowheads="1"/>
          </p:cNvSpPr>
          <p:nvPr/>
        </p:nvSpPr>
        <p:spPr bwMode="auto">
          <a:xfrm>
            <a:off x="4689739" y="5645413"/>
            <a:ext cx="234950" cy="234950"/>
          </a:xfrm>
          <a:prstGeom prst="rect">
            <a:avLst/>
          </a:prstGeom>
          <a:solidFill>
            <a:srgbClr val="9ED56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5" name="Rectangle 85" descr="25%-&lt;30%" title="25%-&lt;30%"/>
          <p:cNvSpPr>
            <a:spLocks noChangeArrowheads="1"/>
          </p:cNvSpPr>
          <p:nvPr/>
        </p:nvSpPr>
        <p:spPr bwMode="auto">
          <a:xfrm>
            <a:off x="5829300" y="5628732"/>
            <a:ext cx="234950" cy="234950"/>
          </a:xfrm>
          <a:prstGeom prst="rect">
            <a:avLst/>
          </a:prstGeom>
          <a:solidFill>
            <a:srgbClr val="FAF40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6" name="Rectangle 84" descr="30%-&lt;35%" title="30%-&lt;35%"/>
          <p:cNvSpPr>
            <a:spLocks noChangeArrowheads="1"/>
          </p:cNvSpPr>
          <p:nvPr/>
        </p:nvSpPr>
        <p:spPr bwMode="auto">
          <a:xfrm>
            <a:off x="6961981" y="5633201"/>
            <a:ext cx="234950" cy="234950"/>
          </a:xfrm>
          <a:prstGeom prst="rect">
            <a:avLst/>
          </a:prstGeom>
          <a:solidFill>
            <a:srgbClr val="F45C2C"/>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7" name="Rectangle 87" descr="Greater or equal to 35%" title="Greater or equal to 35%"/>
          <p:cNvSpPr>
            <a:spLocks noChangeArrowheads="1"/>
          </p:cNvSpPr>
          <p:nvPr/>
        </p:nvSpPr>
        <p:spPr bwMode="auto">
          <a:xfrm>
            <a:off x="8070850" y="5628732"/>
            <a:ext cx="234950" cy="234950"/>
          </a:xfrm>
          <a:prstGeom prst="rect">
            <a:avLst/>
          </a:prstGeom>
          <a:solidFill>
            <a:srgbClr val="8D111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8" name="Rectangle 86" title="Legend"/>
          <p:cNvSpPr>
            <a:spLocks noChangeArrowheads="1"/>
          </p:cNvSpPr>
          <p:nvPr/>
        </p:nvSpPr>
        <p:spPr bwMode="auto">
          <a:xfrm>
            <a:off x="1823887" y="5577970"/>
            <a:ext cx="6998002" cy="350838"/>
          </a:xfrm>
          <a:prstGeom prst="rect">
            <a:avLst/>
          </a:prstGeom>
          <a:no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91" name="Rectangle 90" descr="20%-&lt;25%" title="20%-&lt;25%"/>
          <p:cNvSpPr>
            <a:spLocks noChangeArrowheads="1"/>
          </p:cNvSpPr>
          <p:nvPr/>
        </p:nvSpPr>
        <p:spPr bwMode="auto">
          <a:xfrm>
            <a:off x="1902466" y="5645413"/>
            <a:ext cx="234950" cy="234950"/>
          </a:xfrm>
          <a:prstGeom prst="rect">
            <a:avLst/>
          </a:prstGeom>
          <a:solidFill>
            <a:schemeClr val="bg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2" name="TextBox 1"/>
          <p:cNvSpPr txBox="1"/>
          <p:nvPr/>
        </p:nvSpPr>
        <p:spPr>
          <a:xfrm>
            <a:off x="304800" y="6151418"/>
            <a:ext cx="8462882" cy="276999"/>
          </a:xfrm>
          <a:prstGeom prst="rect">
            <a:avLst/>
          </a:prstGeom>
          <a:noFill/>
        </p:spPr>
        <p:txBody>
          <a:bodyPr wrap="square" rtlCol="0">
            <a:spAutoFit/>
          </a:bodyPr>
          <a:lstStyle/>
          <a:p>
            <a:r>
              <a:rPr lang="en-US" sz="1200" dirty="0" smtClean="0">
                <a:latin typeface="+mn-lt"/>
              </a:rPr>
              <a:t>* Sample size &lt;50 or the relative standard error (</a:t>
            </a:r>
            <a:r>
              <a:rPr lang="en-US" sz="1200" dirty="0">
                <a:latin typeface="+mn-lt"/>
              </a:rPr>
              <a:t>dividing the standard </a:t>
            </a:r>
            <a:r>
              <a:rPr lang="en-US" sz="1200" dirty="0" smtClean="0">
                <a:latin typeface="+mn-lt"/>
              </a:rPr>
              <a:t>error by </a:t>
            </a:r>
            <a:r>
              <a:rPr lang="en-US" sz="1200" dirty="0">
                <a:latin typeface="+mn-lt"/>
              </a:rPr>
              <a:t>the </a:t>
            </a:r>
            <a:r>
              <a:rPr lang="en-US" sz="1200" dirty="0" smtClean="0">
                <a:latin typeface="+mn-lt"/>
              </a:rPr>
              <a:t>prevalence) ≥ 30%.</a:t>
            </a:r>
            <a:endParaRPr lang="en-US" sz="1200" dirty="0">
              <a:latin typeface="+mn-lt"/>
            </a:endParaRPr>
          </a:p>
        </p:txBody>
      </p:sp>
      <p:grpSp>
        <p:nvGrpSpPr>
          <p:cNvPr id="166" name="Group 165" descr="Among Hispanics, only the District of Columbia had a prevalence of obesity less than 20%, 4 states (Kentucky, Maine, New Hampshire, and Virginia) had a prevalence of obesity between 20–25%, 23 states (Alabama, Alaska, Colorado, Delaware, Florida, Georgia, Hawaii, Illinois, Maryland, Mississippi, Montana, Nevada, New Jersey, New Mexico, New York, North Carolina, Rhode Island, South Carolina, Tennessee, Utah, Vermont, Washington, and Wyoming) had a prevalence of obesity between 25–30%, and 23 states (Arkansas, Arizona, California, Connecticut, Kansas, Idaho, Indiana, Iowa, Louisiana, Massachusetts, Michigan, Minnesota, Missouri, Nebraska, North Dakota, Ohio, Oklahoma, Oregon, Pennsylvania, South Dakota, Texas, West Virginia, and Wisconsin) had an obesity prevalence equal to or more than 30% (with 5 states 35% or greater). Higher prevalence of adults with obesity were found in the Midwest (31.6%) and the South (31.2%), followed by the West (30.6%), and the Northeast (28.7%). " title="Prevalence of Self-Reported Obesity Among Hispanic Adults, by State, BRFSS, 2011-2013"/>
          <p:cNvGrpSpPr/>
          <p:nvPr/>
        </p:nvGrpSpPr>
        <p:grpSpPr>
          <a:xfrm>
            <a:off x="1155700" y="1414361"/>
            <a:ext cx="6940550" cy="3999302"/>
            <a:chOff x="1155700" y="1709738"/>
            <a:chExt cx="6940550" cy="3567112"/>
          </a:xfrm>
        </p:grpSpPr>
        <p:sp>
          <p:nvSpPr>
            <p:cNvPr id="167" name="Freeform 2"/>
            <p:cNvSpPr>
              <a:spLocks/>
            </p:cNvSpPr>
            <p:nvPr/>
          </p:nvSpPr>
          <p:spPr bwMode="auto">
            <a:xfrm>
              <a:off x="7697788" y="1877998"/>
              <a:ext cx="398462" cy="611187"/>
            </a:xfrm>
            <a:custGeom>
              <a:avLst/>
              <a:gdLst>
                <a:gd name="T0" fmla="*/ 10 w 49"/>
                <a:gd name="T1" fmla="*/ 71 h 79"/>
                <a:gd name="T2" fmla="*/ 10 w 49"/>
                <a:gd name="T3" fmla="*/ 73 h 79"/>
                <a:gd name="T4" fmla="*/ 12 w 49"/>
                <a:gd name="T5" fmla="*/ 75 h 79"/>
                <a:gd name="T6" fmla="*/ 13 w 49"/>
                <a:gd name="T7" fmla="*/ 76 h 79"/>
                <a:gd name="T8" fmla="*/ 14 w 49"/>
                <a:gd name="T9" fmla="*/ 79 h 79"/>
                <a:gd name="T10" fmla="*/ 15 w 49"/>
                <a:gd name="T11" fmla="*/ 77 h 79"/>
                <a:gd name="T12" fmla="*/ 16 w 49"/>
                <a:gd name="T13" fmla="*/ 73 h 79"/>
                <a:gd name="T14" fmla="*/ 18 w 49"/>
                <a:gd name="T15" fmla="*/ 68 h 79"/>
                <a:gd name="T16" fmla="*/ 18 w 49"/>
                <a:gd name="T17" fmla="*/ 67 h 79"/>
                <a:gd name="T18" fmla="*/ 20 w 49"/>
                <a:gd name="T19" fmla="*/ 63 h 79"/>
                <a:gd name="T20" fmla="*/ 21 w 49"/>
                <a:gd name="T21" fmla="*/ 64 h 79"/>
                <a:gd name="T22" fmla="*/ 22 w 49"/>
                <a:gd name="T23" fmla="*/ 64 h 79"/>
                <a:gd name="T24" fmla="*/ 22 w 49"/>
                <a:gd name="T25" fmla="*/ 62 h 79"/>
                <a:gd name="T26" fmla="*/ 26 w 49"/>
                <a:gd name="T27" fmla="*/ 61 h 79"/>
                <a:gd name="T28" fmla="*/ 26 w 49"/>
                <a:gd name="T29" fmla="*/ 59 h 79"/>
                <a:gd name="T30" fmla="*/ 28 w 49"/>
                <a:gd name="T31" fmla="*/ 58 h 79"/>
                <a:gd name="T32" fmla="*/ 29 w 49"/>
                <a:gd name="T33" fmla="*/ 56 h 79"/>
                <a:gd name="T34" fmla="*/ 31 w 49"/>
                <a:gd name="T35" fmla="*/ 52 h 79"/>
                <a:gd name="T36" fmla="*/ 31 w 49"/>
                <a:gd name="T37" fmla="*/ 51 h 79"/>
                <a:gd name="T38" fmla="*/ 34 w 49"/>
                <a:gd name="T39" fmla="*/ 51 h 79"/>
                <a:gd name="T40" fmla="*/ 35 w 49"/>
                <a:gd name="T41" fmla="*/ 49 h 79"/>
                <a:gd name="T42" fmla="*/ 37 w 49"/>
                <a:gd name="T43" fmla="*/ 47 h 79"/>
                <a:gd name="T44" fmla="*/ 40 w 49"/>
                <a:gd name="T45" fmla="*/ 48 h 79"/>
                <a:gd name="T46" fmla="*/ 43 w 49"/>
                <a:gd name="T47" fmla="*/ 44 h 79"/>
                <a:gd name="T48" fmla="*/ 46 w 49"/>
                <a:gd name="T49" fmla="*/ 41 h 79"/>
                <a:gd name="T50" fmla="*/ 48 w 49"/>
                <a:gd name="T51" fmla="*/ 40 h 79"/>
                <a:gd name="T52" fmla="*/ 49 w 49"/>
                <a:gd name="T53" fmla="*/ 38 h 79"/>
                <a:gd name="T54" fmla="*/ 48 w 49"/>
                <a:gd name="T55" fmla="*/ 37 h 79"/>
                <a:gd name="T56" fmla="*/ 47 w 49"/>
                <a:gd name="T57" fmla="*/ 36 h 79"/>
                <a:gd name="T58" fmla="*/ 48 w 49"/>
                <a:gd name="T59" fmla="*/ 35 h 79"/>
                <a:gd name="T60" fmla="*/ 47 w 49"/>
                <a:gd name="T61" fmla="*/ 32 h 79"/>
                <a:gd name="T62" fmla="*/ 45 w 49"/>
                <a:gd name="T63" fmla="*/ 31 h 79"/>
                <a:gd name="T64" fmla="*/ 43 w 49"/>
                <a:gd name="T65" fmla="*/ 32 h 79"/>
                <a:gd name="T66" fmla="*/ 41 w 49"/>
                <a:gd name="T67" fmla="*/ 28 h 79"/>
                <a:gd name="T68" fmla="*/ 41 w 49"/>
                <a:gd name="T69" fmla="*/ 26 h 79"/>
                <a:gd name="T70" fmla="*/ 40 w 49"/>
                <a:gd name="T71" fmla="*/ 26 h 79"/>
                <a:gd name="T72" fmla="*/ 38 w 49"/>
                <a:gd name="T73" fmla="*/ 26 h 79"/>
                <a:gd name="T74" fmla="*/ 36 w 49"/>
                <a:gd name="T75" fmla="*/ 25 h 79"/>
                <a:gd name="T76" fmla="*/ 35 w 49"/>
                <a:gd name="T77" fmla="*/ 22 h 79"/>
                <a:gd name="T78" fmla="*/ 24 w 49"/>
                <a:gd name="T79" fmla="*/ 0 h 79"/>
                <a:gd name="T80" fmla="*/ 22 w 49"/>
                <a:gd name="T81" fmla="*/ 0 h 79"/>
                <a:gd name="T82" fmla="*/ 21 w 49"/>
                <a:gd name="T83" fmla="*/ 2 h 79"/>
                <a:gd name="T84" fmla="*/ 18 w 49"/>
                <a:gd name="T85" fmla="*/ 2 h 79"/>
                <a:gd name="T86" fmla="*/ 15 w 49"/>
                <a:gd name="T87" fmla="*/ 5 h 79"/>
                <a:gd name="T88" fmla="*/ 14 w 49"/>
                <a:gd name="T89" fmla="*/ 2 h 79"/>
                <a:gd name="T90" fmla="*/ 13 w 49"/>
                <a:gd name="T91" fmla="*/ 1 h 79"/>
                <a:gd name="T92" fmla="*/ 6 w 49"/>
                <a:gd name="T93" fmla="*/ 16 h 79"/>
                <a:gd name="T94" fmla="*/ 7 w 49"/>
                <a:gd name="T95" fmla="*/ 19 h 79"/>
                <a:gd name="T96" fmla="*/ 7 w 49"/>
                <a:gd name="T97" fmla="*/ 22 h 79"/>
                <a:gd name="T98" fmla="*/ 5 w 49"/>
                <a:gd name="T99" fmla="*/ 24 h 79"/>
                <a:gd name="T100" fmla="*/ 6 w 49"/>
                <a:gd name="T101" fmla="*/ 32 h 79"/>
                <a:gd name="T102" fmla="*/ 4 w 49"/>
                <a:gd name="T103" fmla="*/ 36 h 79"/>
                <a:gd name="T104" fmla="*/ 4 w 49"/>
                <a:gd name="T105" fmla="*/ 39 h 79"/>
                <a:gd name="T106" fmla="*/ 3 w 49"/>
                <a:gd name="T107" fmla="*/ 40 h 79"/>
                <a:gd name="T108" fmla="*/ 3 w 49"/>
                <a:gd name="T109" fmla="*/ 42 h 79"/>
                <a:gd name="T110" fmla="*/ 1 w 49"/>
                <a:gd name="T111" fmla="*/ 41 h 79"/>
                <a:gd name="T112" fmla="*/ 0 w 49"/>
                <a:gd name="T113" fmla="*/ 42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168" name="Freeform 3"/>
            <p:cNvSpPr>
              <a:spLocks/>
            </p:cNvSpPr>
            <p:nvPr/>
          </p:nvSpPr>
          <p:spPr bwMode="auto">
            <a:xfrm>
              <a:off x="2636838" y="1709738"/>
              <a:ext cx="730250" cy="511175"/>
            </a:xfrm>
            <a:custGeom>
              <a:avLst/>
              <a:gdLst>
                <a:gd name="T0" fmla="*/ 1 w 90"/>
                <a:gd name="T1" fmla="*/ 40 h 66"/>
                <a:gd name="T2" fmla="*/ 0 w 90"/>
                <a:gd name="T3" fmla="*/ 40 h 66"/>
                <a:gd name="T4" fmla="*/ 1 w 90"/>
                <a:gd name="T5" fmla="*/ 37 h 66"/>
                <a:gd name="T6" fmla="*/ 1 w 90"/>
                <a:gd name="T7" fmla="*/ 35 h 66"/>
                <a:gd name="T8" fmla="*/ 1 w 90"/>
                <a:gd name="T9" fmla="*/ 35 h 66"/>
                <a:gd name="T10" fmla="*/ 2 w 90"/>
                <a:gd name="T11" fmla="*/ 36 h 66"/>
                <a:gd name="T12" fmla="*/ 1 w 90"/>
                <a:gd name="T13" fmla="*/ 37 h 66"/>
                <a:gd name="T14" fmla="*/ 3 w 90"/>
                <a:gd name="T15" fmla="*/ 36 h 66"/>
                <a:gd name="T16" fmla="*/ 3 w 90"/>
                <a:gd name="T17" fmla="*/ 35 h 66"/>
                <a:gd name="T18" fmla="*/ 3 w 90"/>
                <a:gd name="T19" fmla="*/ 33 h 66"/>
                <a:gd name="T20" fmla="*/ 2 w 90"/>
                <a:gd name="T21" fmla="*/ 30 h 66"/>
                <a:gd name="T22" fmla="*/ 3 w 90"/>
                <a:gd name="T23" fmla="*/ 30 h 66"/>
                <a:gd name="T24" fmla="*/ 5 w 90"/>
                <a:gd name="T25" fmla="*/ 29 h 66"/>
                <a:gd name="T26" fmla="*/ 4 w 90"/>
                <a:gd name="T27" fmla="*/ 28 h 66"/>
                <a:gd name="T28" fmla="*/ 3 w 90"/>
                <a:gd name="T29" fmla="*/ 29 h 66"/>
                <a:gd name="T30" fmla="*/ 3 w 90"/>
                <a:gd name="T31" fmla="*/ 25 h 66"/>
                <a:gd name="T32" fmla="*/ 3 w 90"/>
                <a:gd name="T33" fmla="*/ 22 h 66"/>
                <a:gd name="T34" fmla="*/ 3 w 90"/>
                <a:gd name="T35" fmla="*/ 17 h 66"/>
                <a:gd name="T36" fmla="*/ 2 w 90"/>
                <a:gd name="T37" fmla="*/ 11 h 66"/>
                <a:gd name="T38" fmla="*/ 2 w 90"/>
                <a:gd name="T39" fmla="*/ 6 h 66"/>
                <a:gd name="T40" fmla="*/ 11 w 90"/>
                <a:gd name="T41" fmla="*/ 9 h 66"/>
                <a:gd name="T42" fmla="*/ 19 w 90"/>
                <a:gd name="T43" fmla="*/ 13 h 66"/>
                <a:gd name="T44" fmla="*/ 23 w 90"/>
                <a:gd name="T45" fmla="*/ 14 h 66"/>
                <a:gd name="T46" fmla="*/ 24 w 90"/>
                <a:gd name="T47" fmla="*/ 15 h 66"/>
                <a:gd name="T48" fmla="*/ 24 w 90"/>
                <a:gd name="T49" fmla="*/ 20 h 66"/>
                <a:gd name="T50" fmla="*/ 22 w 90"/>
                <a:gd name="T51" fmla="*/ 23 h 66"/>
                <a:gd name="T52" fmla="*/ 22 w 90"/>
                <a:gd name="T53" fmla="*/ 25 h 66"/>
                <a:gd name="T54" fmla="*/ 22 w 90"/>
                <a:gd name="T55" fmla="*/ 27 h 66"/>
                <a:gd name="T56" fmla="*/ 23 w 90"/>
                <a:gd name="T57" fmla="*/ 28 h 66"/>
                <a:gd name="T58" fmla="*/ 25 w 90"/>
                <a:gd name="T59" fmla="*/ 24 h 66"/>
                <a:gd name="T60" fmla="*/ 27 w 90"/>
                <a:gd name="T61" fmla="*/ 21 h 66"/>
                <a:gd name="T62" fmla="*/ 29 w 90"/>
                <a:gd name="T63" fmla="*/ 18 h 66"/>
                <a:gd name="T64" fmla="*/ 26 w 90"/>
                <a:gd name="T65" fmla="*/ 10 h 66"/>
                <a:gd name="T66" fmla="*/ 27 w 90"/>
                <a:gd name="T67" fmla="*/ 9 h 66"/>
                <a:gd name="T68" fmla="*/ 29 w 90"/>
                <a:gd name="T69" fmla="*/ 7 h 66"/>
                <a:gd name="T70" fmla="*/ 27 w 90"/>
                <a:gd name="T71" fmla="*/ 5 h 66"/>
                <a:gd name="T72" fmla="*/ 27 w 90"/>
                <a:gd name="T73" fmla="*/ 0 h 66"/>
                <a:gd name="T74" fmla="*/ 62 w 90"/>
                <a:gd name="T75" fmla="*/ 9 h 66"/>
                <a:gd name="T76" fmla="*/ 90 w 90"/>
                <a:gd name="T77" fmla="*/ 16 h 66"/>
                <a:gd name="T78" fmla="*/ 80 w 90"/>
                <a:gd name="T79" fmla="*/ 59 h 66"/>
                <a:gd name="T80" fmla="*/ 80 w 90"/>
                <a:gd name="T81" fmla="*/ 60 h 66"/>
                <a:gd name="T82" fmla="*/ 80 w 90"/>
                <a:gd name="T83" fmla="*/ 61 h 66"/>
                <a:gd name="T84" fmla="*/ 81 w 90"/>
                <a:gd name="T85" fmla="*/ 63 h 66"/>
                <a:gd name="T86" fmla="*/ 80 w 90"/>
                <a:gd name="T87" fmla="*/ 64 h 66"/>
                <a:gd name="T88" fmla="*/ 80 w 90"/>
                <a:gd name="T89" fmla="*/ 66 h 66"/>
                <a:gd name="T90" fmla="*/ 55 w 90"/>
                <a:gd name="T91" fmla="*/ 61 h 66"/>
                <a:gd name="T92" fmla="*/ 52 w 90"/>
                <a:gd name="T93" fmla="*/ 61 h 66"/>
                <a:gd name="T94" fmla="*/ 50 w 90"/>
                <a:gd name="T95" fmla="*/ 60 h 66"/>
                <a:gd name="T96" fmla="*/ 47 w 90"/>
                <a:gd name="T97" fmla="*/ 61 h 66"/>
                <a:gd name="T98" fmla="*/ 44 w 90"/>
                <a:gd name="T99" fmla="*/ 60 h 66"/>
                <a:gd name="T100" fmla="*/ 41 w 90"/>
                <a:gd name="T101" fmla="*/ 61 h 66"/>
                <a:gd name="T102" fmla="*/ 37 w 90"/>
                <a:gd name="T103" fmla="*/ 60 h 66"/>
                <a:gd name="T104" fmla="*/ 30 w 90"/>
                <a:gd name="T105" fmla="*/ 60 h 66"/>
                <a:gd name="T106" fmla="*/ 24 w 90"/>
                <a:gd name="T107" fmla="*/ 58 h 66"/>
                <a:gd name="T108" fmla="*/ 19 w 90"/>
                <a:gd name="T109" fmla="*/ 58 h 66"/>
                <a:gd name="T110" fmla="*/ 12 w 90"/>
                <a:gd name="T111" fmla="*/ 56 h 66"/>
                <a:gd name="T112" fmla="*/ 11 w 90"/>
                <a:gd name="T113" fmla="*/ 50 h 66"/>
                <a:gd name="T114" fmla="*/ 11 w 90"/>
                <a:gd name="T115" fmla="*/ 47 h 66"/>
                <a:gd name="T116" fmla="*/ 7 w 90"/>
                <a:gd name="T117" fmla="*/ 44 h 66"/>
                <a:gd name="T118" fmla="*/ 6 w 90"/>
                <a:gd name="T119" fmla="*/ 43 h 66"/>
                <a:gd name="T120" fmla="*/ 3 w 90"/>
                <a:gd name="T121" fmla="*/ 42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69" name="Freeform 4"/>
            <p:cNvSpPr>
              <a:spLocks/>
            </p:cNvSpPr>
            <p:nvPr/>
          </p:nvSpPr>
          <p:spPr bwMode="auto">
            <a:xfrm>
              <a:off x="3157538" y="1814485"/>
              <a:ext cx="658812" cy="1041428"/>
            </a:xfrm>
            <a:custGeom>
              <a:avLst/>
              <a:gdLst>
                <a:gd name="T0" fmla="*/ 7 w 81"/>
                <a:gd name="T1" fmla="*/ 86 h 130"/>
                <a:gd name="T2" fmla="*/ 8 w 81"/>
                <a:gd name="T3" fmla="*/ 82 h 130"/>
                <a:gd name="T4" fmla="*/ 9 w 81"/>
                <a:gd name="T5" fmla="*/ 81 h 130"/>
                <a:gd name="T6" fmla="*/ 9 w 81"/>
                <a:gd name="T7" fmla="*/ 79 h 130"/>
                <a:gd name="T8" fmla="*/ 6 w 81"/>
                <a:gd name="T9" fmla="*/ 77 h 130"/>
                <a:gd name="T10" fmla="*/ 10 w 81"/>
                <a:gd name="T11" fmla="*/ 70 h 130"/>
                <a:gd name="T12" fmla="*/ 13 w 81"/>
                <a:gd name="T13" fmla="*/ 68 h 130"/>
                <a:gd name="T14" fmla="*/ 14 w 81"/>
                <a:gd name="T15" fmla="*/ 66 h 130"/>
                <a:gd name="T16" fmla="*/ 20 w 81"/>
                <a:gd name="T17" fmla="*/ 54 h 130"/>
                <a:gd name="T18" fmla="*/ 17 w 81"/>
                <a:gd name="T19" fmla="*/ 53 h 130"/>
                <a:gd name="T20" fmla="*/ 16 w 81"/>
                <a:gd name="T21" fmla="*/ 50 h 130"/>
                <a:gd name="T22" fmla="*/ 16 w 81"/>
                <a:gd name="T23" fmla="*/ 47 h 130"/>
                <a:gd name="T24" fmla="*/ 16 w 81"/>
                <a:gd name="T25" fmla="*/ 45 h 130"/>
                <a:gd name="T26" fmla="*/ 16 w 81"/>
                <a:gd name="T27" fmla="*/ 43 h 130"/>
                <a:gd name="T28" fmla="*/ 26 w 81"/>
                <a:gd name="T29" fmla="*/ 0 h 130"/>
                <a:gd name="T30" fmla="*/ 34 w 81"/>
                <a:gd name="T31" fmla="*/ 19 h 130"/>
                <a:gd name="T32" fmla="*/ 36 w 81"/>
                <a:gd name="T33" fmla="*/ 26 h 130"/>
                <a:gd name="T34" fmla="*/ 35 w 81"/>
                <a:gd name="T35" fmla="*/ 29 h 130"/>
                <a:gd name="T36" fmla="*/ 37 w 81"/>
                <a:gd name="T37" fmla="*/ 31 h 130"/>
                <a:gd name="T38" fmla="*/ 42 w 81"/>
                <a:gd name="T39" fmla="*/ 39 h 130"/>
                <a:gd name="T40" fmla="*/ 43 w 81"/>
                <a:gd name="T41" fmla="*/ 43 h 130"/>
                <a:gd name="T42" fmla="*/ 45 w 81"/>
                <a:gd name="T43" fmla="*/ 45 h 130"/>
                <a:gd name="T44" fmla="*/ 49 w 81"/>
                <a:gd name="T45" fmla="*/ 46 h 130"/>
                <a:gd name="T46" fmla="*/ 46 w 81"/>
                <a:gd name="T47" fmla="*/ 52 h 130"/>
                <a:gd name="T48" fmla="*/ 45 w 81"/>
                <a:gd name="T49" fmla="*/ 56 h 130"/>
                <a:gd name="T50" fmla="*/ 45 w 81"/>
                <a:gd name="T51" fmla="*/ 57 h 130"/>
                <a:gd name="T52" fmla="*/ 43 w 81"/>
                <a:gd name="T53" fmla="*/ 60 h 130"/>
                <a:gd name="T54" fmla="*/ 43 w 81"/>
                <a:gd name="T55" fmla="*/ 62 h 130"/>
                <a:gd name="T56" fmla="*/ 46 w 81"/>
                <a:gd name="T57" fmla="*/ 65 h 130"/>
                <a:gd name="T58" fmla="*/ 50 w 81"/>
                <a:gd name="T59" fmla="*/ 61 h 130"/>
                <a:gd name="T60" fmla="*/ 51 w 81"/>
                <a:gd name="T61" fmla="*/ 63 h 130"/>
                <a:gd name="T62" fmla="*/ 52 w 81"/>
                <a:gd name="T63" fmla="*/ 64 h 130"/>
                <a:gd name="T64" fmla="*/ 52 w 81"/>
                <a:gd name="T65" fmla="*/ 69 h 130"/>
                <a:gd name="T66" fmla="*/ 54 w 81"/>
                <a:gd name="T67" fmla="*/ 74 h 130"/>
                <a:gd name="T68" fmla="*/ 53 w 81"/>
                <a:gd name="T69" fmla="*/ 76 h 130"/>
                <a:gd name="T70" fmla="*/ 56 w 81"/>
                <a:gd name="T71" fmla="*/ 78 h 130"/>
                <a:gd name="T72" fmla="*/ 57 w 81"/>
                <a:gd name="T73" fmla="*/ 81 h 130"/>
                <a:gd name="T74" fmla="*/ 57 w 81"/>
                <a:gd name="T75" fmla="*/ 84 h 130"/>
                <a:gd name="T76" fmla="*/ 59 w 81"/>
                <a:gd name="T77" fmla="*/ 87 h 130"/>
                <a:gd name="T78" fmla="*/ 61 w 81"/>
                <a:gd name="T79" fmla="*/ 84 h 130"/>
                <a:gd name="T80" fmla="*/ 65 w 81"/>
                <a:gd name="T81" fmla="*/ 86 h 130"/>
                <a:gd name="T82" fmla="*/ 67 w 81"/>
                <a:gd name="T83" fmla="*/ 84 h 130"/>
                <a:gd name="T84" fmla="*/ 71 w 81"/>
                <a:gd name="T85" fmla="*/ 85 h 130"/>
                <a:gd name="T86" fmla="*/ 73 w 81"/>
                <a:gd name="T87" fmla="*/ 86 h 130"/>
                <a:gd name="T88" fmla="*/ 76 w 81"/>
                <a:gd name="T89" fmla="*/ 84 h 130"/>
                <a:gd name="T90" fmla="*/ 79 w 81"/>
                <a:gd name="T91" fmla="*/ 85 h 130"/>
                <a:gd name="T92" fmla="*/ 81 w 81"/>
                <a:gd name="T93" fmla="*/ 88 h 130"/>
                <a:gd name="T94" fmla="*/ 74 w 81"/>
                <a:gd name="T95" fmla="*/ 130 h 130"/>
                <a:gd name="T96" fmla="*/ 0 w 81"/>
                <a:gd name="T97" fmla="*/ 116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70" name="Freeform 5"/>
            <p:cNvSpPr>
              <a:spLocks/>
            </p:cNvSpPr>
            <p:nvPr/>
          </p:nvSpPr>
          <p:spPr bwMode="auto">
            <a:xfrm>
              <a:off x="3435350" y="1857375"/>
              <a:ext cx="1120775" cy="673100"/>
            </a:xfrm>
            <a:custGeom>
              <a:avLst/>
              <a:gdLst>
                <a:gd name="T0" fmla="*/ 48 w 138"/>
                <a:gd name="T1" fmla="*/ 77 h 87"/>
                <a:gd name="T2" fmla="*/ 45 w 138"/>
                <a:gd name="T3" fmla="*/ 84 h 87"/>
                <a:gd name="T4" fmla="*/ 43 w 138"/>
                <a:gd name="T5" fmla="*/ 80 h 87"/>
                <a:gd name="T6" fmla="*/ 42 w 138"/>
                <a:gd name="T7" fmla="*/ 83 h 87"/>
                <a:gd name="T8" fmla="*/ 38 w 138"/>
                <a:gd name="T9" fmla="*/ 83 h 87"/>
                <a:gd name="T10" fmla="*/ 33 w 138"/>
                <a:gd name="T11" fmla="*/ 82 h 87"/>
                <a:gd name="T12" fmla="*/ 32 w 138"/>
                <a:gd name="T13" fmla="*/ 82 h 87"/>
                <a:gd name="T14" fmla="*/ 29 w 138"/>
                <a:gd name="T15" fmla="*/ 82 h 87"/>
                <a:gd name="T16" fmla="*/ 26 w 138"/>
                <a:gd name="T17" fmla="*/ 82 h 87"/>
                <a:gd name="T18" fmla="*/ 24 w 138"/>
                <a:gd name="T19" fmla="*/ 83 h 87"/>
                <a:gd name="T20" fmla="*/ 23 w 138"/>
                <a:gd name="T21" fmla="*/ 80 h 87"/>
                <a:gd name="T22" fmla="*/ 23 w 138"/>
                <a:gd name="T23" fmla="*/ 77 h 87"/>
                <a:gd name="T24" fmla="*/ 20 w 138"/>
                <a:gd name="T25" fmla="*/ 75 h 87"/>
                <a:gd name="T26" fmla="*/ 20 w 138"/>
                <a:gd name="T27" fmla="*/ 72 h 87"/>
                <a:gd name="T28" fmla="*/ 18 w 138"/>
                <a:gd name="T29" fmla="*/ 69 h 87"/>
                <a:gd name="T30" fmla="*/ 18 w 138"/>
                <a:gd name="T31" fmla="*/ 63 h 87"/>
                <a:gd name="T32" fmla="*/ 17 w 138"/>
                <a:gd name="T33" fmla="*/ 60 h 87"/>
                <a:gd name="T34" fmla="*/ 16 w 138"/>
                <a:gd name="T35" fmla="*/ 59 h 87"/>
                <a:gd name="T36" fmla="*/ 15 w 138"/>
                <a:gd name="T37" fmla="*/ 59 h 87"/>
                <a:gd name="T38" fmla="*/ 11 w 138"/>
                <a:gd name="T39" fmla="*/ 62 h 87"/>
                <a:gd name="T40" fmla="*/ 9 w 138"/>
                <a:gd name="T41" fmla="*/ 58 h 87"/>
                <a:gd name="T42" fmla="*/ 9 w 138"/>
                <a:gd name="T43" fmla="*/ 56 h 87"/>
                <a:gd name="T44" fmla="*/ 11 w 138"/>
                <a:gd name="T45" fmla="*/ 53 h 87"/>
                <a:gd name="T46" fmla="*/ 11 w 138"/>
                <a:gd name="T47" fmla="*/ 50 h 87"/>
                <a:gd name="T48" fmla="*/ 12 w 138"/>
                <a:gd name="T49" fmla="*/ 48 h 87"/>
                <a:gd name="T50" fmla="*/ 14 w 138"/>
                <a:gd name="T51" fmla="*/ 42 h 87"/>
                <a:gd name="T52" fmla="*/ 11 w 138"/>
                <a:gd name="T53" fmla="*/ 40 h 87"/>
                <a:gd name="T54" fmla="*/ 8 w 138"/>
                <a:gd name="T55" fmla="*/ 38 h 87"/>
                <a:gd name="T56" fmla="*/ 6 w 138"/>
                <a:gd name="T57" fmla="*/ 31 h 87"/>
                <a:gd name="T58" fmla="*/ 2 w 138"/>
                <a:gd name="T59" fmla="*/ 27 h 87"/>
                <a:gd name="T60" fmla="*/ 2 w 138"/>
                <a:gd name="T61" fmla="*/ 25 h 87"/>
                <a:gd name="T62" fmla="*/ 2 w 138"/>
                <a:gd name="T63" fmla="*/ 20 h 87"/>
                <a:gd name="T64" fmla="*/ 3 w 138"/>
                <a:gd name="T65" fmla="*/ 0 h 87"/>
                <a:gd name="T66" fmla="*/ 49 w 138"/>
                <a:gd name="T67" fmla="*/ 8 h 87"/>
                <a:gd name="T68" fmla="*/ 138 w 138"/>
                <a:gd name="T69" fmla="*/ 19 h 87"/>
                <a:gd name="T70" fmla="*/ 132 w 138"/>
                <a:gd name="T71" fmla="*/ 8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FAF400"/>
            </a:solidFill>
            <a:ln w="12700" cmpd="sng">
              <a:solidFill>
                <a:schemeClr val="tx1"/>
              </a:solidFill>
              <a:prstDash val="solid"/>
              <a:round/>
              <a:headEnd/>
              <a:tailEnd/>
            </a:ln>
          </p:spPr>
          <p:txBody>
            <a:bodyPr/>
            <a:lstStyle/>
            <a:p>
              <a:endParaRPr lang="en-US">
                <a:solidFill>
                  <a:srgbClr val="E1FEBE"/>
                </a:solidFill>
              </a:endParaRPr>
            </a:p>
          </p:txBody>
        </p:sp>
        <p:sp>
          <p:nvSpPr>
            <p:cNvPr id="171" name="Freeform 6"/>
            <p:cNvSpPr>
              <a:spLocks/>
            </p:cNvSpPr>
            <p:nvPr/>
          </p:nvSpPr>
          <p:spPr bwMode="auto">
            <a:xfrm>
              <a:off x="4514850" y="2003425"/>
              <a:ext cx="723900" cy="427038"/>
            </a:xfrm>
            <a:custGeom>
              <a:avLst/>
              <a:gdLst>
                <a:gd name="T0" fmla="*/ 0 w 89"/>
                <a:gd name="T1" fmla="*/ 51 h 55"/>
                <a:gd name="T2" fmla="*/ 5 w 89"/>
                <a:gd name="T3" fmla="*/ 0 h 55"/>
                <a:gd name="T4" fmla="*/ 44 w 89"/>
                <a:gd name="T5" fmla="*/ 3 h 55"/>
                <a:gd name="T6" fmla="*/ 82 w 89"/>
                <a:gd name="T7" fmla="*/ 4 h 55"/>
                <a:gd name="T8" fmla="*/ 82 w 89"/>
                <a:gd name="T9" fmla="*/ 5 h 55"/>
                <a:gd name="T10" fmla="*/ 83 w 89"/>
                <a:gd name="T11" fmla="*/ 9 h 55"/>
                <a:gd name="T12" fmla="*/ 83 w 89"/>
                <a:gd name="T13" fmla="*/ 10 h 55"/>
                <a:gd name="T14" fmla="*/ 82 w 89"/>
                <a:gd name="T15" fmla="*/ 13 h 55"/>
                <a:gd name="T16" fmla="*/ 82 w 89"/>
                <a:gd name="T17" fmla="*/ 18 h 55"/>
                <a:gd name="T18" fmla="*/ 84 w 89"/>
                <a:gd name="T19" fmla="*/ 23 h 55"/>
                <a:gd name="T20" fmla="*/ 85 w 89"/>
                <a:gd name="T21" fmla="*/ 25 h 55"/>
                <a:gd name="T22" fmla="*/ 86 w 89"/>
                <a:gd name="T23" fmla="*/ 30 h 55"/>
                <a:gd name="T24" fmla="*/ 86 w 89"/>
                <a:gd name="T25" fmla="*/ 38 h 55"/>
                <a:gd name="T26" fmla="*/ 87 w 89"/>
                <a:gd name="T27" fmla="*/ 40 h 55"/>
                <a:gd name="T28" fmla="*/ 87 w 89"/>
                <a:gd name="T29" fmla="*/ 43 h 55"/>
                <a:gd name="T30" fmla="*/ 87 w 89"/>
                <a:gd name="T31" fmla="*/ 44 h 55"/>
                <a:gd name="T32" fmla="*/ 89 w 89"/>
                <a:gd name="T33" fmla="*/ 51 h 55"/>
                <a:gd name="T34" fmla="*/ 89 w 89"/>
                <a:gd name="T35" fmla="*/ 53 h 55"/>
                <a:gd name="T36" fmla="*/ 89 w 89"/>
                <a:gd name="T37" fmla="*/ 55 h 55"/>
                <a:gd name="T38" fmla="*/ 0 w 89"/>
                <a:gd name="T39" fmla="*/ 51 h 55"/>
                <a:gd name="T40" fmla="*/ 0 w 89"/>
                <a:gd name="T41" fmla="*/ 51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72" name="Freeform 7"/>
            <p:cNvSpPr>
              <a:spLocks/>
            </p:cNvSpPr>
            <p:nvPr/>
          </p:nvSpPr>
          <p:spPr bwMode="auto">
            <a:xfrm>
              <a:off x="4483100" y="2398713"/>
              <a:ext cx="766763" cy="495300"/>
            </a:xfrm>
            <a:custGeom>
              <a:avLst/>
              <a:gdLst>
                <a:gd name="T0" fmla="*/ 0 w 94"/>
                <a:gd name="T1" fmla="*/ 51 h 64"/>
                <a:gd name="T2" fmla="*/ 3 w 94"/>
                <a:gd name="T3" fmla="*/ 17 h 64"/>
                <a:gd name="T4" fmla="*/ 4 w 94"/>
                <a:gd name="T5" fmla="*/ 0 h 64"/>
                <a:gd name="T6" fmla="*/ 93 w 94"/>
                <a:gd name="T7" fmla="*/ 4 h 64"/>
                <a:gd name="T8" fmla="*/ 93 w 94"/>
                <a:gd name="T9" fmla="*/ 6 h 64"/>
                <a:gd name="T10" fmla="*/ 92 w 94"/>
                <a:gd name="T11" fmla="*/ 7 h 64"/>
                <a:gd name="T12" fmla="*/ 90 w 94"/>
                <a:gd name="T13" fmla="*/ 10 h 64"/>
                <a:gd name="T14" fmla="*/ 90 w 94"/>
                <a:gd name="T15" fmla="*/ 11 h 64"/>
                <a:gd name="T16" fmla="*/ 94 w 94"/>
                <a:gd name="T17" fmla="*/ 15 h 64"/>
                <a:gd name="T18" fmla="*/ 94 w 94"/>
                <a:gd name="T19" fmla="*/ 46 h 64"/>
                <a:gd name="T20" fmla="*/ 94 w 94"/>
                <a:gd name="T21" fmla="*/ 46 h 64"/>
                <a:gd name="T22" fmla="*/ 92 w 94"/>
                <a:gd name="T23" fmla="*/ 46 h 64"/>
                <a:gd name="T24" fmla="*/ 93 w 94"/>
                <a:gd name="T25" fmla="*/ 47 h 64"/>
                <a:gd name="T26" fmla="*/ 94 w 94"/>
                <a:gd name="T27" fmla="*/ 48 h 64"/>
                <a:gd name="T28" fmla="*/ 93 w 94"/>
                <a:gd name="T29" fmla="*/ 50 h 64"/>
                <a:gd name="T30" fmla="*/ 94 w 94"/>
                <a:gd name="T31" fmla="*/ 51 h 64"/>
                <a:gd name="T32" fmla="*/ 94 w 94"/>
                <a:gd name="T33" fmla="*/ 54 h 64"/>
                <a:gd name="T34" fmla="*/ 93 w 94"/>
                <a:gd name="T35" fmla="*/ 54 h 64"/>
                <a:gd name="T36" fmla="*/ 94 w 94"/>
                <a:gd name="T37" fmla="*/ 56 h 64"/>
                <a:gd name="T38" fmla="*/ 92 w 94"/>
                <a:gd name="T39" fmla="*/ 59 h 64"/>
                <a:gd name="T40" fmla="*/ 94 w 94"/>
                <a:gd name="T41" fmla="*/ 62 h 64"/>
                <a:gd name="T42" fmla="*/ 94 w 94"/>
                <a:gd name="T43" fmla="*/ 64 h 64"/>
                <a:gd name="T44" fmla="*/ 94 w 94"/>
                <a:gd name="T45" fmla="*/ 64 h 64"/>
                <a:gd name="T46" fmla="*/ 91 w 94"/>
                <a:gd name="T47" fmla="*/ 62 h 64"/>
                <a:gd name="T48" fmla="*/ 86 w 94"/>
                <a:gd name="T49" fmla="*/ 59 h 64"/>
                <a:gd name="T50" fmla="*/ 84 w 94"/>
                <a:gd name="T51" fmla="*/ 58 h 64"/>
                <a:gd name="T52" fmla="*/ 82 w 94"/>
                <a:gd name="T53" fmla="*/ 58 h 64"/>
                <a:gd name="T54" fmla="*/ 80 w 94"/>
                <a:gd name="T55" fmla="*/ 60 h 64"/>
                <a:gd name="T56" fmla="*/ 79 w 94"/>
                <a:gd name="T57" fmla="*/ 60 h 64"/>
                <a:gd name="T58" fmla="*/ 77 w 94"/>
                <a:gd name="T59" fmla="*/ 60 h 64"/>
                <a:gd name="T60" fmla="*/ 76 w 94"/>
                <a:gd name="T61" fmla="*/ 57 h 64"/>
                <a:gd name="T62" fmla="*/ 75 w 94"/>
                <a:gd name="T63" fmla="*/ 56 h 64"/>
                <a:gd name="T64" fmla="*/ 73 w 94"/>
                <a:gd name="T65" fmla="*/ 57 h 64"/>
                <a:gd name="T66" fmla="*/ 71 w 94"/>
                <a:gd name="T67" fmla="*/ 57 h 64"/>
                <a:gd name="T68" fmla="*/ 69 w 94"/>
                <a:gd name="T69" fmla="*/ 54 h 64"/>
                <a:gd name="T70" fmla="*/ 0 w 94"/>
                <a:gd name="T71" fmla="*/ 51 h 64"/>
                <a:gd name="T72" fmla="*/ 0 w 94"/>
                <a:gd name="T73" fmla="*/ 51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73" name="Freeform 8"/>
            <p:cNvSpPr>
              <a:spLocks/>
            </p:cNvSpPr>
            <p:nvPr/>
          </p:nvSpPr>
          <p:spPr bwMode="auto">
            <a:xfrm>
              <a:off x="4637088" y="3203575"/>
              <a:ext cx="812800" cy="411163"/>
            </a:xfrm>
            <a:custGeom>
              <a:avLst/>
              <a:gdLst>
                <a:gd name="T0" fmla="*/ 3 w 100"/>
                <a:gd name="T1" fmla="*/ 0 h 53"/>
                <a:gd name="T2" fmla="*/ 89 w 100"/>
                <a:gd name="T3" fmla="*/ 2 h 53"/>
                <a:gd name="T4" fmla="*/ 95 w 100"/>
                <a:gd name="T5" fmla="*/ 6 h 53"/>
                <a:gd name="T6" fmla="*/ 93 w 100"/>
                <a:gd name="T7" fmla="*/ 8 h 53"/>
                <a:gd name="T8" fmla="*/ 93 w 100"/>
                <a:gd name="T9" fmla="*/ 10 h 53"/>
                <a:gd name="T10" fmla="*/ 94 w 100"/>
                <a:gd name="T11" fmla="*/ 12 h 53"/>
                <a:gd name="T12" fmla="*/ 95 w 100"/>
                <a:gd name="T13" fmla="*/ 12 h 53"/>
                <a:gd name="T14" fmla="*/ 96 w 100"/>
                <a:gd name="T15" fmla="*/ 15 h 53"/>
                <a:gd name="T16" fmla="*/ 97 w 100"/>
                <a:gd name="T17" fmla="*/ 16 h 53"/>
                <a:gd name="T18" fmla="*/ 99 w 100"/>
                <a:gd name="T19" fmla="*/ 16 h 53"/>
                <a:gd name="T20" fmla="*/ 99 w 100"/>
                <a:gd name="T21" fmla="*/ 17 h 53"/>
                <a:gd name="T22" fmla="*/ 100 w 100"/>
                <a:gd name="T23" fmla="*/ 53 h 53"/>
                <a:gd name="T24" fmla="*/ 0 w 100"/>
                <a:gd name="T25" fmla="*/ 51 h 53"/>
                <a:gd name="T26" fmla="*/ 3 w 100"/>
                <a:gd name="T27" fmla="*/ 0 h 53"/>
                <a:gd name="T28" fmla="*/ 3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74" name="Freeform 9"/>
            <p:cNvSpPr>
              <a:spLocks/>
            </p:cNvSpPr>
            <p:nvPr/>
          </p:nvSpPr>
          <p:spPr bwMode="auto">
            <a:xfrm>
              <a:off x="5232400" y="2740025"/>
              <a:ext cx="666750" cy="417513"/>
            </a:xfrm>
            <a:custGeom>
              <a:avLst/>
              <a:gdLst>
                <a:gd name="T0" fmla="*/ 66 w 82"/>
                <a:gd name="T1" fmla="*/ 0 h 54"/>
                <a:gd name="T2" fmla="*/ 68 w 82"/>
                <a:gd name="T3" fmla="*/ 4 h 54"/>
                <a:gd name="T4" fmla="*/ 67 w 82"/>
                <a:gd name="T5" fmla="*/ 6 h 54"/>
                <a:gd name="T6" fmla="*/ 69 w 82"/>
                <a:gd name="T7" fmla="*/ 13 h 54"/>
                <a:gd name="T8" fmla="*/ 74 w 82"/>
                <a:gd name="T9" fmla="*/ 16 h 54"/>
                <a:gd name="T10" fmla="*/ 75 w 82"/>
                <a:gd name="T11" fmla="*/ 18 h 54"/>
                <a:gd name="T12" fmla="*/ 78 w 82"/>
                <a:gd name="T13" fmla="*/ 21 h 54"/>
                <a:gd name="T14" fmla="*/ 82 w 82"/>
                <a:gd name="T15" fmla="*/ 26 h 54"/>
                <a:gd name="T16" fmla="*/ 80 w 82"/>
                <a:gd name="T17" fmla="*/ 29 h 54"/>
                <a:gd name="T18" fmla="*/ 80 w 82"/>
                <a:gd name="T19" fmla="*/ 31 h 54"/>
                <a:gd name="T20" fmla="*/ 75 w 82"/>
                <a:gd name="T21" fmla="*/ 34 h 54"/>
                <a:gd name="T22" fmla="*/ 72 w 82"/>
                <a:gd name="T23" fmla="*/ 35 h 54"/>
                <a:gd name="T24" fmla="*/ 70 w 82"/>
                <a:gd name="T25" fmla="*/ 38 h 54"/>
                <a:gd name="T26" fmla="*/ 72 w 82"/>
                <a:gd name="T27" fmla="*/ 41 h 54"/>
                <a:gd name="T28" fmla="*/ 72 w 82"/>
                <a:gd name="T29" fmla="*/ 44 h 54"/>
                <a:gd name="T30" fmla="*/ 68 w 82"/>
                <a:gd name="T31" fmla="*/ 50 h 54"/>
                <a:gd name="T32" fmla="*/ 67 w 82"/>
                <a:gd name="T33" fmla="*/ 53 h 54"/>
                <a:gd name="T34" fmla="*/ 63 w 82"/>
                <a:gd name="T35" fmla="*/ 50 h 54"/>
                <a:gd name="T36" fmla="*/ 11 w 82"/>
                <a:gd name="T37" fmla="*/ 51 h 54"/>
                <a:gd name="T38" fmla="*/ 11 w 82"/>
                <a:gd name="T39" fmla="*/ 48 h 54"/>
                <a:gd name="T40" fmla="*/ 9 w 82"/>
                <a:gd name="T41" fmla="*/ 45 h 54"/>
                <a:gd name="T42" fmla="*/ 10 w 82"/>
                <a:gd name="T43" fmla="*/ 42 h 54"/>
                <a:gd name="T44" fmla="*/ 8 w 82"/>
                <a:gd name="T45" fmla="*/ 39 h 54"/>
                <a:gd name="T46" fmla="*/ 8 w 82"/>
                <a:gd name="T47" fmla="*/ 36 h 54"/>
                <a:gd name="T48" fmla="*/ 6 w 82"/>
                <a:gd name="T49" fmla="*/ 33 h 54"/>
                <a:gd name="T50" fmla="*/ 5 w 82"/>
                <a:gd name="T51" fmla="*/ 31 h 54"/>
                <a:gd name="T52" fmla="*/ 3 w 82"/>
                <a:gd name="T53" fmla="*/ 26 h 54"/>
                <a:gd name="T54" fmla="*/ 4 w 82"/>
                <a:gd name="T55" fmla="*/ 23 h 54"/>
                <a:gd name="T56" fmla="*/ 2 w 82"/>
                <a:gd name="T57" fmla="*/ 20 h 54"/>
                <a:gd name="T58" fmla="*/ 2 w 82"/>
                <a:gd name="T59" fmla="*/ 18 h 54"/>
                <a:gd name="T60" fmla="*/ 2 w 82"/>
                <a:gd name="T61" fmla="*/ 12 h 54"/>
                <a:gd name="T62" fmla="*/ 2 w 82"/>
                <a:gd name="T63" fmla="*/ 10 h 54"/>
                <a:gd name="T64" fmla="*/ 1 w 82"/>
                <a:gd name="T65" fmla="*/ 6 h 54"/>
                <a:gd name="T66" fmla="*/ 1 w 82"/>
                <a:gd name="T67" fmla="*/ 3 h 54"/>
                <a:gd name="T68" fmla="*/ 2 w 82"/>
                <a:gd name="T69" fmla="*/ 2 h 54"/>
                <a:gd name="T70" fmla="*/ 2 w 82"/>
                <a:gd name="T71" fmla="*/ 2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75" name="Freeform 10"/>
            <p:cNvSpPr>
              <a:spLocks/>
            </p:cNvSpPr>
            <p:nvPr/>
          </p:nvSpPr>
          <p:spPr bwMode="auto">
            <a:xfrm>
              <a:off x="5597525" y="2282825"/>
              <a:ext cx="577850" cy="588963"/>
            </a:xfrm>
            <a:custGeom>
              <a:avLst/>
              <a:gdLst>
                <a:gd name="T0" fmla="*/ 29 w 71"/>
                <a:gd name="T1" fmla="*/ 75 h 76"/>
                <a:gd name="T2" fmla="*/ 24 w 71"/>
                <a:gd name="T3" fmla="*/ 72 h 76"/>
                <a:gd name="T4" fmla="*/ 22 w 71"/>
                <a:gd name="T5" fmla="*/ 65 h 76"/>
                <a:gd name="T6" fmla="*/ 23 w 71"/>
                <a:gd name="T7" fmla="*/ 63 h 76"/>
                <a:gd name="T8" fmla="*/ 21 w 71"/>
                <a:gd name="T9" fmla="*/ 59 h 76"/>
                <a:gd name="T10" fmla="*/ 21 w 71"/>
                <a:gd name="T11" fmla="*/ 54 h 76"/>
                <a:gd name="T12" fmla="*/ 17 w 71"/>
                <a:gd name="T13" fmla="*/ 50 h 76"/>
                <a:gd name="T14" fmla="*/ 12 w 71"/>
                <a:gd name="T15" fmla="*/ 45 h 76"/>
                <a:gd name="T16" fmla="*/ 8 w 71"/>
                <a:gd name="T17" fmla="*/ 43 h 76"/>
                <a:gd name="T18" fmla="*/ 7 w 71"/>
                <a:gd name="T19" fmla="*/ 42 h 76"/>
                <a:gd name="T20" fmla="*/ 3 w 71"/>
                <a:gd name="T21" fmla="*/ 41 h 76"/>
                <a:gd name="T22" fmla="*/ 1 w 71"/>
                <a:gd name="T23" fmla="*/ 39 h 76"/>
                <a:gd name="T24" fmla="*/ 2 w 71"/>
                <a:gd name="T25" fmla="*/ 31 h 76"/>
                <a:gd name="T26" fmla="*/ 3 w 71"/>
                <a:gd name="T27" fmla="*/ 28 h 76"/>
                <a:gd name="T28" fmla="*/ 0 w 71"/>
                <a:gd name="T29" fmla="*/ 25 h 76"/>
                <a:gd name="T30" fmla="*/ 1 w 71"/>
                <a:gd name="T31" fmla="*/ 22 h 76"/>
                <a:gd name="T32" fmla="*/ 5 w 71"/>
                <a:gd name="T33" fmla="*/ 17 h 76"/>
                <a:gd name="T34" fmla="*/ 7 w 71"/>
                <a:gd name="T35" fmla="*/ 16 h 76"/>
                <a:gd name="T36" fmla="*/ 7 w 71"/>
                <a:gd name="T37" fmla="*/ 6 h 76"/>
                <a:gd name="T38" fmla="*/ 9 w 71"/>
                <a:gd name="T39" fmla="*/ 5 h 76"/>
                <a:gd name="T40" fmla="*/ 13 w 71"/>
                <a:gd name="T41" fmla="*/ 5 h 76"/>
                <a:gd name="T42" fmla="*/ 22 w 71"/>
                <a:gd name="T43" fmla="*/ 1 h 76"/>
                <a:gd name="T44" fmla="*/ 24 w 71"/>
                <a:gd name="T45" fmla="*/ 1 h 76"/>
                <a:gd name="T46" fmla="*/ 23 w 71"/>
                <a:gd name="T47" fmla="*/ 3 h 76"/>
                <a:gd name="T48" fmla="*/ 22 w 71"/>
                <a:gd name="T49" fmla="*/ 6 h 76"/>
                <a:gd name="T50" fmla="*/ 26 w 71"/>
                <a:gd name="T51" fmla="*/ 5 h 76"/>
                <a:gd name="T52" fmla="*/ 28 w 71"/>
                <a:gd name="T53" fmla="*/ 6 h 76"/>
                <a:gd name="T54" fmla="*/ 31 w 71"/>
                <a:gd name="T55" fmla="*/ 8 h 76"/>
                <a:gd name="T56" fmla="*/ 32 w 71"/>
                <a:gd name="T57" fmla="*/ 10 h 76"/>
                <a:gd name="T58" fmla="*/ 44 w 71"/>
                <a:gd name="T59" fmla="*/ 13 h 76"/>
                <a:gd name="T60" fmla="*/ 48 w 71"/>
                <a:gd name="T61" fmla="*/ 15 h 76"/>
                <a:gd name="T62" fmla="*/ 50 w 71"/>
                <a:gd name="T63" fmla="*/ 15 h 76"/>
                <a:gd name="T64" fmla="*/ 51 w 71"/>
                <a:gd name="T65" fmla="*/ 15 h 76"/>
                <a:gd name="T66" fmla="*/ 56 w 71"/>
                <a:gd name="T67" fmla="*/ 16 h 76"/>
                <a:gd name="T68" fmla="*/ 56 w 71"/>
                <a:gd name="T69" fmla="*/ 17 h 76"/>
                <a:gd name="T70" fmla="*/ 58 w 71"/>
                <a:gd name="T71" fmla="*/ 18 h 76"/>
                <a:gd name="T72" fmla="*/ 61 w 71"/>
                <a:gd name="T73" fmla="*/ 21 h 76"/>
                <a:gd name="T74" fmla="*/ 60 w 71"/>
                <a:gd name="T75" fmla="*/ 25 h 76"/>
                <a:gd name="T76" fmla="*/ 63 w 71"/>
                <a:gd name="T77" fmla="*/ 25 h 76"/>
                <a:gd name="T78" fmla="*/ 62 w 71"/>
                <a:gd name="T79" fmla="*/ 27 h 76"/>
                <a:gd name="T80" fmla="*/ 64 w 71"/>
                <a:gd name="T81" fmla="*/ 30 h 76"/>
                <a:gd name="T82" fmla="*/ 61 w 71"/>
                <a:gd name="T83" fmla="*/ 33 h 76"/>
                <a:gd name="T84" fmla="*/ 59 w 71"/>
                <a:gd name="T85" fmla="*/ 38 h 76"/>
                <a:gd name="T86" fmla="*/ 59 w 71"/>
                <a:gd name="T87" fmla="*/ 39 h 76"/>
                <a:gd name="T88" fmla="*/ 63 w 71"/>
                <a:gd name="T89" fmla="*/ 35 h 76"/>
                <a:gd name="T90" fmla="*/ 66 w 71"/>
                <a:gd name="T91" fmla="*/ 33 h 76"/>
                <a:gd name="T92" fmla="*/ 68 w 71"/>
                <a:gd name="T93" fmla="*/ 31 h 76"/>
                <a:gd name="T94" fmla="*/ 68 w 71"/>
                <a:gd name="T95" fmla="*/ 28 h 76"/>
                <a:gd name="T96" fmla="*/ 69 w 71"/>
                <a:gd name="T97" fmla="*/ 27 h 76"/>
                <a:gd name="T98" fmla="*/ 70 w 71"/>
                <a:gd name="T99" fmla="*/ 25 h 76"/>
                <a:gd name="T100" fmla="*/ 71 w 71"/>
                <a:gd name="T101" fmla="*/ 26 h 76"/>
                <a:gd name="T102" fmla="*/ 69 w 71"/>
                <a:gd name="T103" fmla="*/ 33 h 76"/>
                <a:gd name="T104" fmla="*/ 68 w 71"/>
                <a:gd name="T105" fmla="*/ 35 h 76"/>
                <a:gd name="T106" fmla="*/ 66 w 71"/>
                <a:gd name="T107" fmla="*/ 40 h 76"/>
                <a:gd name="T108" fmla="*/ 66 w 71"/>
                <a:gd name="T109" fmla="*/ 45 h 76"/>
                <a:gd name="T110" fmla="*/ 64 w 71"/>
                <a:gd name="T111" fmla="*/ 47 h 76"/>
                <a:gd name="T112" fmla="*/ 65 w 71"/>
                <a:gd name="T113" fmla="*/ 54 h 76"/>
                <a:gd name="T114" fmla="*/ 63 w 71"/>
                <a:gd name="T115" fmla="*/ 59 h 76"/>
                <a:gd name="T116" fmla="*/ 65 w 71"/>
                <a:gd name="T117" fmla="*/ 70 h 76"/>
                <a:gd name="T118" fmla="*/ 65 w 71"/>
                <a:gd name="T119" fmla="*/ 71 h 76"/>
                <a:gd name="T120" fmla="*/ 65 w 71"/>
                <a:gd name="T121" fmla="*/ 74 h 76"/>
                <a:gd name="T122" fmla="*/ 30 w 71"/>
                <a:gd name="T123" fmla="*/ 76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76" name="Freeform 11"/>
            <p:cNvSpPr>
              <a:spLocks/>
            </p:cNvSpPr>
            <p:nvPr/>
          </p:nvSpPr>
          <p:spPr bwMode="auto">
            <a:xfrm>
              <a:off x="6445250" y="2840038"/>
              <a:ext cx="461963" cy="487362"/>
            </a:xfrm>
            <a:custGeom>
              <a:avLst/>
              <a:gdLst>
                <a:gd name="T0" fmla="*/ 5 w 57"/>
                <a:gd name="T1" fmla="*/ 55 h 63"/>
                <a:gd name="T2" fmla="*/ 8 w 57"/>
                <a:gd name="T3" fmla="*/ 56 h 63"/>
                <a:gd name="T4" fmla="*/ 10 w 57"/>
                <a:gd name="T5" fmla="*/ 55 h 63"/>
                <a:gd name="T6" fmla="*/ 13 w 57"/>
                <a:gd name="T7" fmla="*/ 59 h 63"/>
                <a:gd name="T8" fmla="*/ 18 w 57"/>
                <a:gd name="T9" fmla="*/ 60 h 63"/>
                <a:gd name="T10" fmla="*/ 22 w 57"/>
                <a:gd name="T11" fmla="*/ 61 h 63"/>
                <a:gd name="T12" fmla="*/ 25 w 57"/>
                <a:gd name="T13" fmla="*/ 61 h 63"/>
                <a:gd name="T14" fmla="*/ 28 w 57"/>
                <a:gd name="T15" fmla="*/ 61 h 63"/>
                <a:gd name="T16" fmla="*/ 29 w 57"/>
                <a:gd name="T17" fmla="*/ 59 h 63"/>
                <a:gd name="T18" fmla="*/ 31 w 57"/>
                <a:gd name="T19" fmla="*/ 59 h 63"/>
                <a:gd name="T20" fmla="*/ 34 w 57"/>
                <a:gd name="T21" fmla="*/ 62 h 63"/>
                <a:gd name="T22" fmla="*/ 36 w 57"/>
                <a:gd name="T23" fmla="*/ 63 h 63"/>
                <a:gd name="T24" fmla="*/ 39 w 57"/>
                <a:gd name="T25" fmla="*/ 61 h 63"/>
                <a:gd name="T26" fmla="*/ 40 w 57"/>
                <a:gd name="T27" fmla="*/ 58 h 63"/>
                <a:gd name="T28" fmla="*/ 41 w 57"/>
                <a:gd name="T29" fmla="*/ 52 h 63"/>
                <a:gd name="T30" fmla="*/ 44 w 57"/>
                <a:gd name="T31" fmla="*/ 54 h 63"/>
                <a:gd name="T32" fmla="*/ 45 w 57"/>
                <a:gd name="T33" fmla="*/ 51 h 63"/>
                <a:gd name="T34" fmla="*/ 47 w 57"/>
                <a:gd name="T35" fmla="*/ 47 h 63"/>
                <a:gd name="T36" fmla="*/ 48 w 57"/>
                <a:gd name="T37" fmla="*/ 45 h 63"/>
                <a:gd name="T38" fmla="*/ 51 w 57"/>
                <a:gd name="T39" fmla="*/ 44 h 63"/>
                <a:gd name="T40" fmla="*/ 53 w 57"/>
                <a:gd name="T41" fmla="*/ 41 h 63"/>
                <a:gd name="T42" fmla="*/ 55 w 57"/>
                <a:gd name="T43" fmla="*/ 39 h 63"/>
                <a:gd name="T44" fmla="*/ 55 w 57"/>
                <a:gd name="T45" fmla="*/ 36 h 63"/>
                <a:gd name="T46" fmla="*/ 56 w 57"/>
                <a:gd name="T47" fmla="*/ 34 h 63"/>
                <a:gd name="T48" fmla="*/ 54 w 57"/>
                <a:gd name="T49" fmla="*/ 26 h 63"/>
                <a:gd name="T50" fmla="*/ 55 w 57"/>
                <a:gd name="T51" fmla="*/ 23 h 63"/>
                <a:gd name="T52" fmla="*/ 57 w 57"/>
                <a:gd name="T53" fmla="*/ 22 h 63"/>
                <a:gd name="T54" fmla="*/ 46 w 57"/>
                <a:gd name="T55" fmla="*/ 3 h 63"/>
                <a:gd name="T56" fmla="*/ 42 w 57"/>
                <a:gd name="T57" fmla="*/ 6 h 63"/>
                <a:gd name="T58" fmla="*/ 37 w 57"/>
                <a:gd name="T59" fmla="*/ 10 h 63"/>
                <a:gd name="T60" fmla="*/ 34 w 57"/>
                <a:gd name="T61" fmla="*/ 10 h 63"/>
                <a:gd name="T62" fmla="*/ 30 w 57"/>
                <a:gd name="T63" fmla="*/ 13 h 63"/>
                <a:gd name="T64" fmla="*/ 27 w 57"/>
                <a:gd name="T65" fmla="*/ 12 h 63"/>
                <a:gd name="T66" fmla="*/ 25 w 57"/>
                <a:gd name="T67" fmla="*/ 12 h 63"/>
                <a:gd name="T68" fmla="*/ 25 w 57"/>
                <a:gd name="T69" fmla="*/ 11 h 63"/>
                <a:gd name="T70" fmla="*/ 19 w 57"/>
                <a:gd name="T71" fmla="*/ 9 h 63"/>
                <a:gd name="T72" fmla="*/ 17 w 57"/>
                <a:gd name="T73" fmla="*/ 10 h 63"/>
                <a:gd name="T74" fmla="*/ 0 w 57"/>
                <a:gd name="T75" fmla="*/ 11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77" name="Freeform 12"/>
            <p:cNvSpPr>
              <a:spLocks/>
            </p:cNvSpPr>
            <p:nvPr/>
          </p:nvSpPr>
          <p:spPr bwMode="auto">
            <a:xfrm>
              <a:off x="6289675" y="4311650"/>
              <a:ext cx="1003300" cy="719138"/>
            </a:xfrm>
            <a:custGeom>
              <a:avLst/>
              <a:gdLst>
                <a:gd name="T0" fmla="*/ 0 w 123"/>
                <a:gd name="T1" fmla="*/ 8 h 93"/>
                <a:gd name="T2" fmla="*/ 0 w 123"/>
                <a:gd name="T3" fmla="*/ 10 h 93"/>
                <a:gd name="T4" fmla="*/ 2 w 123"/>
                <a:gd name="T5" fmla="*/ 12 h 93"/>
                <a:gd name="T6" fmla="*/ 3 w 123"/>
                <a:gd name="T7" fmla="*/ 15 h 93"/>
                <a:gd name="T8" fmla="*/ 4 w 123"/>
                <a:gd name="T9" fmla="*/ 17 h 93"/>
                <a:gd name="T10" fmla="*/ 3 w 123"/>
                <a:gd name="T11" fmla="*/ 19 h 93"/>
                <a:gd name="T12" fmla="*/ 7 w 123"/>
                <a:gd name="T13" fmla="*/ 18 h 93"/>
                <a:gd name="T14" fmla="*/ 9 w 123"/>
                <a:gd name="T15" fmla="*/ 15 h 93"/>
                <a:gd name="T16" fmla="*/ 10 w 123"/>
                <a:gd name="T17" fmla="*/ 15 h 93"/>
                <a:gd name="T18" fmla="*/ 9 w 123"/>
                <a:gd name="T19" fmla="*/ 17 h 93"/>
                <a:gd name="T20" fmla="*/ 19 w 123"/>
                <a:gd name="T21" fmla="*/ 14 h 93"/>
                <a:gd name="T22" fmla="*/ 19 w 123"/>
                <a:gd name="T23" fmla="*/ 16 h 93"/>
                <a:gd name="T24" fmla="*/ 25 w 123"/>
                <a:gd name="T25" fmla="*/ 17 h 93"/>
                <a:gd name="T26" fmla="*/ 29 w 123"/>
                <a:gd name="T27" fmla="*/ 18 h 93"/>
                <a:gd name="T28" fmla="*/ 31 w 123"/>
                <a:gd name="T29" fmla="*/ 19 h 93"/>
                <a:gd name="T30" fmla="*/ 31 w 123"/>
                <a:gd name="T31" fmla="*/ 20 h 93"/>
                <a:gd name="T32" fmla="*/ 36 w 123"/>
                <a:gd name="T33" fmla="*/ 24 h 93"/>
                <a:gd name="T34" fmla="*/ 35 w 123"/>
                <a:gd name="T35" fmla="*/ 25 h 93"/>
                <a:gd name="T36" fmla="*/ 34 w 123"/>
                <a:gd name="T37" fmla="*/ 26 h 93"/>
                <a:gd name="T38" fmla="*/ 41 w 123"/>
                <a:gd name="T39" fmla="*/ 24 h 93"/>
                <a:gd name="T40" fmla="*/ 50 w 123"/>
                <a:gd name="T41" fmla="*/ 21 h 93"/>
                <a:gd name="T42" fmla="*/ 50 w 123"/>
                <a:gd name="T43" fmla="*/ 18 h 93"/>
                <a:gd name="T44" fmla="*/ 61 w 123"/>
                <a:gd name="T45" fmla="*/ 21 h 93"/>
                <a:gd name="T46" fmla="*/ 69 w 123"/>
                <a:gd name="T47" fmla="*/ 28 h 93"/>
                <a:gd name="T48" fmla="*/ 74 w 123"/>
                <a:gd name="T49" fmla="*/ 30 h 93"/>
                <a:gd name="T50" fmla="*/ 77 w 123"/>
                <a:gd name="T51" fmla="*/ 36 h 93"/>
                <a:gd name="T52" fmla="*/ 76 w 123"/>
                <a:gd name="T53" fmla="*/ 48 h 93"/>
                <a:gd name="T54" fmla="*/ 80 w 123"/>
                <a:gd name="T55" fmla="*/ 54 h 93"/>
                <a:gd name="T56" fmla="*/ 79 w 123"/>
                <a:gd name="T57" fmla="*/ 50 h 93"/>
                <a:gd name="T58" fmla="*/ 82 w 123"/>
                <a:gd name="T59" fmla="*/ 51 h 93"/>
                <a:gd name="T60" fmla="*/ 83 w 123"/>
                <a:gd name="T61" fmla="*/ 50 h 93"/>
                <a:gd name="T62" fmla="*/ 83 w 123"/>
                <a:gd name="T63" fmla="*/ 53 h 93"/>
                <a:gd name="T64" fmla="*/ 80 w 123"/>
                <a:gd name="T65" fmla="*/ 57 h 93"/>
                <a:gd name="T66" fmla="*/ 83 w 123"/>
                <a:gd name="T67" fmla="*/ 61 h 93"/>
                <a:gd name="T68" fmla="*/ 89 w 123"/>
                <a:gd name="T69" fmla="*/ 68 h 93"/>
                <a:gd name="T70" fmla="*/ 91 w 123"/>
                <a:gd name="T71" fmla="*/ 69 h 93"/>
                <a:gd name="T72" fmla="*/ 94 w 123"/>
                <a:gd name="T73" fmla="*/ 74 h 93"/>
                <a:gd name="T74" fmla="*/ 99 w 123"/>
                <a:gd name="T75" fmla="*/ 82 h 93"/>
                <a:gd name="T76" fmla="*/ 108 w 123"/>
                <a:gd name="T77" fmla="*/ 88 h 93"/>
                <a:gd name="T78" fmla="*/ 111 w 123"/>
                <a:gd name="T79" fmla="*/ 90 h 93"/>
                <a:gd name="T80" fmla="*/ 110 w 123"/>
                <a:gd name="T81" fmla="*/ 91 h 93"/>
                <a:gd name="T82" fmla="*/ 109 w 123"/>
                <a:gd name="T83" fmla="*/ 92 h 93"/>
                <a:gd name="T84" fmla="*/ 113 w 123"/>
                <a:gd name="T85" fmla="*/ 92 h 93"/>
                <a:gd name="T86" fmla="*/ 121 w 123"/>
                <a:gd name="T87" fmla="*/ 88 h 93"/>
                <a:gd name="T88" fmla="*/ 121 w 123"/>
                <a:gd name="T89" fmla="*/ 82 h 93"/>
                <a:gd name="T90" fmla="*/ 122 w 123"/>
                <a:gd name="T91" fmla="*/ 74 h 93"/>
                <a:gd name="T92" fmla="*/ 121 w 123"/>
                <a:gd name="T93" fmla="*/ 61 h 93"/>
                <a:gd name="T94" fmla="*/ 113 w 123"/>
                <a:gd name="T95" fmla="*/ 48 h 93"/>
                <a:gd name="T96" fmla="*/ 110 w 123"/>
                <a:gd name="T97" fmla="*/ 43 h 93"/>
                <a:gd name="T98" fmla="*/ 110 w 123"/>
                <a:gd name="T99" fmla="*/ 38 h 93"/>
                <a:gd name="T100" fmla="*/ 103 w 123"/>
                <a:gd name="T101" fmla="*/ 29 h 93"/>
                <a:gd name="T102" fmla="*/ 99 w 123"/>
                <a:gd name="T103" fmla="*/ 24 h 93"/>
                <a:gd name="T104" fmla="*/ 92 w 123"/>
                <a:gd name="T105" fmla="*/ 8 h 93"/>
                <a:gd name="T106" fmla="*/ 90 w 123"/>
                <a:gd name="T107" fmla="*/ 6 h 93"/>
                <a:gd name="T108" fmla="*/ 88 w 123"/>
                <a:gd name="T109" fmla="*/ 1 h 93"/>
                <a:gd name="T110" fmla="*/ 82 w 123"/>
                <a:gd name="T111" fmla="*/ 1 h 93"/>
                <a:gd name="T112" fmla="*/ 82 w 123"/>
                <a:gd name="T113" fmla="*/ 7 h 93"/>
                <a:gd name="T114" fmla="*/ 80 w 123"/>
                <a:gd name="T115" fmla="*/ 8 h 93"/>
                <a:gd name="T116" fmla="*/ 39 w 123"/>
                <a:gd name="T117" fmla="*/ 7 h 93"/>
                <a:gd name="T118" fmla="*/ 38 w 123"/>
                <a:gd name="T119" fmla="*/ 3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78" name="Freeform 13"/>
            <p:cNvSpPr>
              <a:spLocks/>
            </p:cNvSpPr>
            <p:nvPr/>
          </p:nvSpPr>
          <p:spPr bwMode="auto">
            <a:xfrm>
              <a:off x="2368550" y="2562225"/>
              <a:ext cx="877888" cy="1423988"/>
            </a:xfrm>
            <a:custGeom>
              <a:avLst/>
              <a:gdLst>
                <a:gd name="T0" fmla="*/ 61 w 108"/>
                <a:gd name="T1" fmla="*/ 179 h 184"/>
                <a:gd name="T2" fmla="*/ 61 w 108"/>
                <a:gd name="T3" fmla="*/ 177 h 184"/>
                <a:gd name="T4" fmla="*/ 60 w 108"/>
                <a:gd name="T5" fmla="*/ 175 h 184"/>
                <a:gd name="T6" fmla="*/ 57 w 108"/>
                <a:gd name="T7" fmla="*/ 163 h 184"/>
                <a:gd name="T8" fmla="*/ 50 w 108"/>
                <a:gd name="T9" fmla="*/ 156 h 184"/>
                <a:gd name="T10" fmla="*/ 48 w 108"/>
                <a:gd name="T11" fmla="*/ 153 h 184"/>
                <a:gd name="T12" fmla="*/ 46 w 108"/>
                <a:gd name="T13" fmla="*/ 150 h 184"/>
                <a:gd name="T14" fmla="*/ 39 w 108"/>
                <a:gd name="T15" fmla="*/ 147 h 184"/>
                <a:gd name="T16" fmla="*/ 33 w 108"/>
                <a:gd name="T17" fmla="*/ 141 h 184"/>
                <a:gd name="T18" fmla="*/ 22 w 108"/>
                <a:gd name="T19" fmla="*/ 136 h 184"/>
                <a:gd name="T20" fmla="*/ 22 w 108"/>
                <a:gd name="T21" fmla="*/ 132 h 184"/>
                <a:gd name="T22" fmla="*/ 23 w 108"/>
                <a:gd name="T23" fmla="*/ 127 h 184"/>
                <a:gd name="T24" fmla="*/ 21 w 108"/>
                <a:gd name="T25" fmla="*/ 122 h 184"/>
                <a:gd name="T26" fmla="*/ 22 w 108"/>
                <a:gd name="T27" fmla="*/ 120 h 184"/>
                <a:gd name="T28" fmla="*/ 16 w 108"/>
                <a:gd name="T29" fmla="*/ 109 h 184"/>
                <a:gd name="T30" fmla="*/ 12 w 108"/>
                <a:gd name="T31" fmla="*/ 102 h 184"/>
                <a:gd name="T32" fmla="*/ 14 w 108"/>
                <a:gd name="T33" fmla="*/ 96 h 184"/>
                <a:gd name="T34" fmla="*/ 14 w 108"/>
                <a:gd name="T35" fmla="*/ 91 h 184"/>
                <a:gd name="T36" fmla="*/ 9 w 108"/>
                <a:gd name="T37" fmla="*/ 86 h 184"/>
                <a:gd name="T38" fmla="*/ 9 w 108"/>
                <a:gd name="T39" fmla="*/ 78 h 184"/>
                <a:gd name="T40" fmla="*/ 11 w 108"/>
                <a:gd name="T41" fmla="*/ 75 h 184"/>
                <a:gd name="T42" fmla="*/ 12 w 108"/>
                <a:gd name="T43" fmla="*/ 79 h 184"/>
                <a:gd name="T44" fmla="*/ 15 w 108"/>
                <a:gd name="T45" fmla="*/ 78 h 184"/>
                <a:gd name="T46" fmla="*/ 14 w 108"/>
                <a:gd name="T47" fmla="*/ 71 h 184"/>
                <a:gd name="T48" fmla="*/ 12 w 108"/>
                <a:gd name="T49" fmla="*/ 73 h 184"/>
                <a:gd name="T50" fmla="*/ 7 w 108"/>
                <a:gd name="T51" fmla="*/ 70 h 184"/>
                <a:gd name="T52" fmla="*/ 6 w 108"/>
                <a:gd name="T53" fmla="*/ 61 h 184"/>
                <a:gd name="T54" fmla="*/ 1 w 108"/>
                <a:gd name="T55" fmla="*/ 51 h 184"/>
                <a:gd name="T56" fmla="*/ 1 w 108"/>
                <a:gd name="T57" fmla="*/ 46 h 184"/>
                <a:gd name="T58" fmla="*/ 4 w 108"/>
                <a:gd name="T59" fmla="*/ 40 h 184"/>
                <a:gd name="T60" fmla="*/ 2 w 108"/>
                <a:gd name="T61" fmla="*/ 32 h 184"/>
                <a:gd name="T62" fmla="*/ 0 w 108"/>
                <a:gd name="T63" fmla="*/ 28 h 184"/>
                <a:gd name="T64" fmla="*/ 0 w 108"/>
                <a:gd name="T65" fmla="*/ 24 h 184"/>
                <a:gd name="T66" fmla="*/ 6 w 108"/>
                <a:gd name="T67" fmla="*/ 15 h 184"/>
                <a:gd name="T68" fmla="*/ 9 w 108"/>
                <a:gd name="T69" fmla="*/ 10 h 184"/>
                <a:gd name="T70" fmla="*/ 9 w 108"/>
                <a:gd name="T71" fmla="*/ 1 h 184"/>
                <a:gd name="T72" fmla="*/ 48 w 108"/>
                <a:gd name="T73" fmla="*/ 64 h 184"/>
                <a:gd name="T74" fmla="*/ 104 w 108"/>
                <a:gd name="T75" fmla="*/ 149 h 184"/>
                <a:gd name="T76" fmla="*/ 105 w 108"/>
                <a:gd name="T77" fmla="*/ 153 h 184"/>
                <a:gd name="T78" fmla="*/ 106 w 108"/>
                <a:gd name="T79" fmla="*/ 157 h 184"/>
                <a:gd name="T80" fmla="*/ 107 w 108"/>
                <a:gd name="T81" fmla="*/ 160 h 184"/>
                <a:gd name="T82" fmla="*/ 103 w 108"/>
                <a:gd name="T83" fmla="*/ 162 h 184"/>
                <a:gd name="T84" fmla="*/ 98 w 108"/>
                <a:gd name="T85" fmla="*/ 172 h 184"/>
                <a:gd name="T86" fmla="*/ 97 w 108"/>
                <a:gd name="T87" fmla="*/ 174 h 184"/>
                <a:gd name="T88" fmla="*/ 96 w 108"/>
                <a:gd name="T89" fmla="*/ 178 h 184"/>
                <a:gd name="T90" fmla="*/ 98 w 108"/>
                <a:gd name="T91" fmla="*/ 181 h 184"/>
                <a:gd name="T92" fmla="*/ 96 w 108"/>
                <a:gd name="T93" fmla="*/ 184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79" name="Freeform 14"/>
            <p:cNvSpPr>
              <a:spLocks/>
            </p:cNvSpPr>
            <p:nvPr/>
          </p:nvSpPr>
          <p:spPr bwMode="auto">
            <a:xfrm>
              <a:off x="3741738" y="2452688"/>
              <a:ext cx="766762" cy="604837"/>
            </a:xfrm>
            <a:custGeom>
              <a:avLst/>
              <a:gdLst>
                <a:gd name="T0" fmla="*/ 88 w 94"/>
                <a:gd name="T1" fmla="*/ 78 h 78"/>
                <a:gd name="T2" fmla="*/ 91 w 94"/>
                <a:gd name="T3" fmla="*/ 44 h 78"/>
                <a:gd name="T4" fmla="*/ 94 w 94"/>
                <a:gd name="T5" fmla="*/ 10 h 78"/>
                <a:gd name="T6" fmla="*/ 10 w 94"/>
                <a:gd name="T7" fmla="*/ 0 h 78"/>
                <a:gd name="T8" fmla="*/ 9 w 94"/>
                <a:gd name="T9" fmla="*/ 8 h 78"/>
                <a:gd name="T10" fmla="*/ 3 w 94"/>
                <a:gd name="T11" fmla="*/ 50 h 78"/>
                <a:gd name="T12" fmla="*/ 2 w 94"/>
                <a:gd name="T13" fmla="*/ 50 h 78"/>
                <a:gd name="T14" fmla="*/ 0 w 94"/>
                <a:gd name="T15" fmla="*/ 67 h 78"/>
                <a:gd name="T16" fmla="*/ 25 w 94"/>
                <a:gd name="T17" fmla="*/ 71 h 78"/>
                <a:gd name="T18" fmla="*/ 88 w 94"/>
                <a:gd name="T19" fmla="*/ 78 h 78"/>
                <a:gd name="T20" fmla="*/ 88 w 94"/>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0" name="Freeform 15"/>
            <p:cNvSpPr>
              <a:spLocks/>
            </p:cNvSpPr>
            <p:nvPr/>
          </p:nvSpPr>
          <p:spPr bwMode="auto">
            <a:xfrm>
              <a:off x="3865563" y="3003550"/>
              <a:ext cx="804862" cy="595313"/>
            </a:xfrm>
            <a:custGeom>
              <a:avLst/>
              <a:gdLst>
                <a:gd name="T0" fmla="*/ 0 w 99"/>
                <a:gd name="T1" fmla="*/ 67 h 77"/>
                <a:gd name="T2" fmla="*/ 10 w 99"/>
                <a:gd name="T3" fmla="*/ 0 h 77"/>
                <a:gd name="T4" fmla="*/ 73 w 99"/>
                <a:gd name="T5" fmla="*/ 7 h 77"/>
                <a:gd name="T6" fmla="*/ 99 w 99"/>
                <a:gd name="T7" fmla="*/ 9 h 77"/>
                <a:gd name="T8" fmla="*/ 98 w 99"/>
                <a:gd name="T9" fmla="*/ 26 h 77"/>
                <a:gd name="T10" fmla="*/ 95 w 99"/>
                <a:gd name="T11" fmla="*/ 77 h 77"/>
                <a:gd name="T12" fmla="*/ 82 w 99"/>
                <a:gd name="T13" fmla="*/ 76 h 77"/>
                <a:gd name="T14" fmla="*/ 0 w 99"/>
                <a:gd name="T15" fmla="*/ 67 h 77"/>
                <a:gd name="T16" fmla="*/ 0 w 99"/>
                <a:gd name="T17" fmla="*/ 6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1" name="Freeform 16"/>
            <p:cNvSpPr>
              <a:spLocks/>
            </p:cNvSpPr>
            <p:nvPr/>
          </p:nvSpPr>
          <p:spPr bwMode="auto">
            <a:xfrm>
              <a:off x="3759200" y="3521075"/>
              <a:ext cx="771525" cy="758825"/>
            </a:xfrm>
            <a:custGeom>
              <a:avLst/>
              <a:gdLst>
                <a:gd name="T0" fmla="*/ 13 w 95"/>
                <a:gd name="T1" fmla="*/ 0 h 98"/>
                <a:gd name="T2" fmla="*/ 0 w 95"/>
                <a:gd name="T3" fmla="*/ 96 h 98"/>
                <a:gd name="T4" fmla="*/ 0 w 95"/>
                <a:gd name="T5" fmla="*/ 96 h 98"/>
                <a:gd name="T6" fmla="*/ 12 w 95"/>
                <a:gd name="T7" fmla="*/ 98 h 98"/>
                <a:gd name="T8" fmla="*/ 13 w 95"/>
                <a:gd name="T9" fmla="*/ 90 h 98"/>
                <a:gd name="T10" fmla="*/ 37 w 95"/>
                <a:gd name="T11" fmla="*/ 93 h 98"/>
                <a:gd name="T12" fmla="*/ 37 w 95"/>
                <a:gd name="T13" fmla="*/ 93 h 98"/>
                <a:gd name="T14" fmla="*/ 36 w 95"/>
                <a:gd name="T15" fmla="*/ 92 h 98"/>
                <a:gd name="T16" fmla="*/ 37 w 95"/>
                <a:gd name="T17" fmla="*/ 91 h 98"/>
                <a:gd name="T18" fmla="*/ 36 w 95"/>
                <a:gd name="T19" fmla="*/ 90 h 98"/>
                <a:gd name="T20" fmla="*/ 36 w 95"/>
                <a:gd name="T21" fmla="*/ 90 h 98"/>
                <a:gd name="T22" fmla="*/ 36 w 95"/>
                <a:gd name="T23" fmla="*/ 90 h 98"/>
                <a:gd name="T24" fmla="*/ 87 w 95"/>
                <a:gd name="T25" fmla="*/ 94 h 98"/>
                <a:gd name="T26" fmla="*/ 93 w 95"/>
                <a:gd name="T27" fmla="*/ 18 h 98"/>
                <a:gd name="T28" fmla="*/ 94 w 95"/>
                <a:gd name="T29" fmla="*/ 18 h 98"/>
                <a:gd name="T30" fmla="*/ 95 w 95"/>
                <a:gd name="T31" fmla="*/ 9 h 98"/>
                <a:gd name="T32" fmla="*/ 13 w 95"/>
                <a:gd name="T33" fmla="*/ 0 h 98"/>
                <a:gd name="T34" fmla="*/ 13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2" name="Freeform 17"/>
            <p:cNvSpPr>
              <a:spLocks/>
            </p:cNvSpPr>
            <p:nvPr/>
          </p:nvSpPr>
          <p:spPr bwMode="auto">
            <a:xfrm>
              <a:off x="4052888" y="3660775"/>
              <a:ext cx="1536700" cy="1425575"/>
            </a:xfrm>
            <a:custGeom>
              <a:avLst/>
              <a:gdLst>
                <a:gd name="T0" fmla="*/ 171 w 189"/>
                <a:gd name="T1" fmla="*/ 50 h 184"/>
                <a:gd name="T2" fmla="*/ 159 w 189"/>
                <a:gd name="T3" fmla="*/ 47 h 184"/>
                <a:gd name="T4" fmla="*/ 151 w 189"/>
                <a:gd name="T5" fmla="*/ 49 h 184"/>
                <a:gd name="T6" fmla="*/ 145 w 189"/>
                <a:gd name="T7" fmla="*/ 49 h 184"/>
                <a:gd name="T8" fmla="*/ 143 w 189"/>
                <a:gd name="T9" fmla="*/ 49 h 184"/>
                <a:gd name="T10" fmla="*/ 140 w 189"/>
                <a:gd name="T11" fmla="*/ 47 h 184"/>
                <a:gd name="T12" fmla="*/ 137 w 189"/>
                <a:gd name="T13" fmla="*/ 51 h 184"/>
                <a:gd name="T14" fmla="*/ 135 w 189"/>
                <a:gd name="T15" fmla="*/ 48 h 184"/>
                <a:gd name="T16" fmla="*/ 129 w 189"/>
                <a:gd name="T17" fmla="*/ 47 h 184"/>
                <a:gd name="T18" fmla="*/ 125 w 189"/>
                <a:gd name="T19" fmla="*/ 46 h 184"/>
                <a:gd name="T20" fmla="*/ 119 w 189"/>
                <a:gd name="T21" fmla="*/ 44 h 184"/>
                <a:gd name="T22" fmla="*/ 115 w 189"/>
                <a:gd name="T23" fmla="*/ 43 h 184"/>
                <a:gd name="T24" fmla="*/ 109 w 189"/>
                <a:gd name="T25" fmla="*/ 41 h 184"/>
                <a:gd name="T26" fmla="*/ 106 w 189"/>
                <a:gd name="T27" fmla="*/ 38 h 184"/>
                <a:gd name="T28" fmla="*/ 100 w 189"/>
                <a:gd name="T29" fmla="*/ 36 h 184"/>
                <a:gd name="T30" fmla="*/ 58 w 189"/>
                <a:gd name="T31" fmla="*/ 0 h 184"/>
                <a:gd name="T32" fmla="*/ 0 w 189"/>
                <a:gd name="T33" fmla="*/ 72 h 184"/>
                <a:gd name="T34" fmla="*/ 1 w 189"/>
                <a:gd name="T35" fmla="*/ 75 h 184"/>
                <a:gd name="T36" fmla="*/ 5 w 189"/>
                <a:gd name="T37" fmla="*/ 81 h 184"/>
                <a:gd name="T38" fmla="*/ 23 w 189"/>
                <a:gd name="T39" fmla="*/ 99 h 184"/>
                <a:gd name="T40" fmla="*/ 25 w 189"/>
                <a:gd name="T41" fmla="*/ 104 h 184"/>
                <a:gd name="T42" fmla="*/ 38 w 189"/>
                <a:gd name="T43" fmla="*/ 123 h 184"/>
                <a:gd name="T44" fmla="*/ 49 w 189"/>
                <a:gd name="T45" fmla="*/ 125 h 184"/>
                <a:gd name="T46" fmla="*/ 56 w 189"/>
                <a:gd name="T47" fmla="*/ 114 h 184"/>
                <a:gd name="T48" fmla="*/ 60 w 189"/>
                <a:gd name="T49" fmla="*/ 113 h 184"/>
                <a:gd name="T50" fmla="*/ 67 w 189"/>
                <a:gd name="T51" fmla="*/ 115 h 184"/>
                <a:gd name="T52" fmla="*/ 75 w 189"/>
                <a:gd name="T53" fmla="*/ 119 h 184"/>
                <a:gd name="T54" fmla="*/ 77 w 189"/>
                <a:gd name="T55" fmla="*/ 121 h 184"/>
                <a:gd name="T56" fmla="*/ 83 w 189"/>
                <a:gd name="T57" fmla="*/ 129 h 184"/>
                <a:gd name="T58" fmla="*/ 94 w 189"/>
                <a:gd name="T59" fmla="*/ 149 h 184"/>
                <a:gd name="T60" fmla="*/ 100 w 189"/>
                <a:gd name="T61" fmla="*/ 155 h 184"/>
                <a:gd name="T62" fmla="*/ 102 w 189"/>
                <a:gd name="T63" fmla="*/ 165 h 184"/>
                <a:gd name="T64" fmla="*/ 111 w 189"/>
                <a:gd name="T65" fmla="*/ 176 h 184"/>
                <a:gd name="T66" fmla="*/ 126 w 189"/>
                <a:gd name="T67" fmla="*/ 181 h 184"/>
                <a:gd name="T68" fmla="*/ 135 w 189"/>
                <a:gd name="T69" fmla="*/ 182 h 184"/>
                <a:gd name="T70" fmla="*/ 134 w 189"/>
                <a:gd name="T71" fmla="*/ 180 h 184"/>
                <a:gd name="T72" fmla="*/ 131 w 189"/>
                <a:gd name="T73" fmla="*/ 162 h 184"/>
                <a:gd name="T74" fmla="*/ 130 w 189"/>
                <a:gd name="T75" fmla="*/ 160 h 184"/>
                <a:gd name="T76" fmla="*/ 133 w 189"/>
                <a:gd name="T77" fmla="*/ 153 h 184"/>
                <a:gd name="T78" fmla="*/ 134 w 189"/>
                <a:gd name="T79" fmla="*/ 151 h 184"/>
                <a:gd name="T80" fmla="*/ 137 w 189"/>
                <a:gd name="T81" fmla="*/ 145 h 184"/>
                <a:gd name="T82" fmla="*/ 139 w 189"/>
                <a:gd name="T83" fmla="*/ 145 h 184"/>
                <a:gd name="T84" fmla="*/ 141 w 189"/>
                <a:gd name="T85" fmla="*/ 142 h 184"/>
                <a:gd name="T86" fmla="*/ 143 w 189"/>
                <a:gd name="T87" fmla="*/ 142 h 184"/>
                <a:gd name="T88" fmla="*/ 147 w 189"/>
                <a:gd name="T89" fmla="*/ 140 h 184"/>
                <a:gd name="T90" fmla="*/ 149 w 189"/>
                <a:gd name="T91" fmla="*/ 136 h 184"/>
                <a:gd name="T92" fmla="*/ 150 w 189"/>
                <a:gd name="T93" fmla="*/ 138 h 184"/>
                <a:gd name="T94" fmla="*/ 165 w 189"/>
                <a:gd name="T95" fmla="*/ 130 h 184"/>
                <a:gd name="T96" fmla="*/ 168 w 189"/>
                <a:gd name="T97" fmla="*/ 121 h 184"/>
                <a:gd name="T98" fmla="*/ 171 w 189"/>
                <a:gd name="T99" fmla="*/ 120 h 184"/>
                <a:gd name="T100" fmla="*/ 181 w 189"/>
                <a:gd name="T101" fmla="*/ 119 h 184"/>
                <a:gd name="T102" fmla="*/ 184 w 189"/>
                <a:gd name="T103" fmla="*/ 117 h 184"/>
                <a:gd name="T104" fmla="*/ 185 w 189"/>
                <a:gd name="T105" fmla="*/ 114 h 184"/>
                <a:gd name="T106" fmla="*/ 186 w 189"/>
                <a:gd name="T107" fmla="*/ 106 h 184"/>
                <a:gd name="T108" fmla="*/ 188 w 189"/>
                <a:gd name="T109" fmla="*/ 101 h 184"/>
                <a:gd name="T110" fmla="*/ 187 w 189"/>
                <a:gd name="T111" fmla="*/ 91 h 184"/>
                <a:gd name="T112" fmla="*/ 185 w 189"/>
                <a:gd name="T113" fmla="*/ 88 h 184"/>
                <a:gd name="T114" fmla="*/ 184 w 189"/>
                <a:gd name="T115" fmla="*/ 82 h 184"/>
                <a:gd name="T116" fmla="*/ 180 w 189"/>
                <a:gd name="T117" fmla="*/ 53 h 184"/>
                <a:gd name="T118" fmla="*/ 174 w 189"/>
                <a:gd name="T119" fmla="*/ 51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183" name="Freeform 18"/>
            <p:cNvSpPr>
              <a:spLocks/>
            </p:cNvSpPr>
            <p:nvPr/>
          </p:nvSpPr>
          <p:spPr bwMode="auto">
            <a:xfrm>
              <a:off x="6942138" y="2306638"/>
              <a:ext cx="828675" cy="603250"/>
            </a:xfrm>
            <a:custGeom>
              <a:avLst/>
              <a:gdLst>
                <a:gd name="T0" fmla="*/ 78 w 102"/>
                <a:gd name="T1" fmla="*/ 70 h 78"/>
                <a:gd name="T2" fmla="*/ 76 w 102"/>
                <a:gd name="T3" fmla="*/ 73 h 78"/>
                <a:gd name="T4" fmla="*/ 75 w 102"/>
                <a:gd name="T5" fmla="*/ 75 h 78"/>
                <a:gd name="T6" fmla="*/ 75 w 102"/>
                <a:gd name="T7" fmla="*/ 78 h 78"/>
                <a:gd name="T8" fmla="*/ 77 w 102"/>
                <a:gd name="T9" fmla="*/ 76 h 78"/>
                <a:gd name="T10" fmla="*/ 81 w 102"/>
                <a:gd name="T11" fmla="*/ 75 h 78"/>
                <a:gd name="T12" fmla="*/ 87 w 102"/>
                <a:gd name="T13" fmla="*/ 73 h 78"/>
                <a:gd name="T14" fmla="*/ 96 w 102"/>
                <a:gd name="T15" fmla="*/ 66 h 78"/>
                <a:gd name="T16" fmla="*/ 99 w 102"/>
                <a:gd name="T17" fmla="*/ 64 h 78"/>
                <a:gd name="T18" fmla="*/ 102 w 102"/>
                <a:gd name="T19" fmla="*/ 61 h 78"/>
                <a:gd name="T20" fmla="*/ 100 w 102"/>
                <a:gd name="T21" fmla="*/ 62 h 78"/>
                <a:gd name="T22" fmla="*/ 97 w 102"/>
                <a:gd name="T23" fmla="*/ 64 h 78"/>
                <a:gd name="T24" fmla="*/ 94 w 102"/>
                <a:gd name="T25" fmla="*/ 65 h 78"/>
                <a:gd name="T26" fmla="*/ 97 w 102"/>
                <a:gd name="T27" fmla="*/ 61 h 78"/>
                <a:gd name="T28" fmla="*/ 95 w 102"/>
                <a:gd name="T29" fmla="*/ 62 h 78"/>
                <a:gd name="T30" fmla="*/ 86 w 102"/>
                <a:gd name="T31" fmla="*/ 67 h 78"/>
                <a:gd name="T32" fmla="*/ 80 w 102"/>
                <a:gd name="T33" fmla="*/ 72 h 78"/>
                <a:gd name="T34" fmla="*/ 79 w 102"/>
                <a:gd name="T35" fmla="*/ 68 h 78"/>
                <a:gd name="T36" fmla="*/ 81 w 102"/>
                <a:gd name="T37" fmla="*/ 64 h 78"/>
                <a:gd name="T38" fmla="*/ 79 w 102"/>
                <a:gd name="T39" fmla="*/ 49 h 78"/>
                <a:gd name="T40" fmla="*/ 77 w 102"/>
                <a:gd name="T41" fmla="*/ 34 h 78"/>
                <a:gd name="T42" fmla="*/ 75 w 102"/>
                <a:gd name="T43" fmla="*/ 25 h 78"/>
                <a:gd name="T44" fmla="*/ 74 w 102"/>
                <a:gd name="T45" fmla="*/ 24 h 78"/>
                <a:gd name="T46" fmla="*/ 73 w 102"/>
                <a:gd name="T47" fmla="*/ 21 h 78"/>
                <a:gd name="T48" fmla="*/ 72 w 102"/>
                <a:gd name="T49" fmla="*/ 12 h 78"/>
                <a:gd name="T50" fmla="*/ 69 w 102"/>
                <a:gd name="T51" fmla="*/ 3 h 78"/>
                <a:gd name="T52" fmla="*/ 68 w 102"/>
                <a:gd name="T53" fmla="*/ 0 h 78"/>
                <a:gd name="T54" fmla="*/ 51 w 102"/>
                <a:gd name="T55" fmla="*/ 4 h 78"/>
                <a:gd name="T56" fmla="*/ 42 w 102"/>
                <a:gd name="T57" fmla="*/ 14 h 78"/>
                <a:gd name="T58" fmla="*/ 41 w 102"/>
                <a:gd name="T59" fmla="*/ 18 h 78"/>
                <a:gd name="T60" fmla="*/ 36 w 102"/>
                <a:gd name="T61" fmla="*/ 23 h 78"/>
                <a:gd name="T62" fmla="*/ 38 w 102"/>
                <a:gd name="T63" fmla="*/ 25 h 78"/>
                <a:gd name="T64" fmla="*/ 38 w 102"/>
                <a:gd name="T65" fmla="*/ 27 h 78"/>
                <a:gd name="T66" fmla="*/ 39 w 102"/>
                <a:gd name="T67" fmla="*/ 32 h 78"/>
                <a:gd name="T68" fmla="*/ 30 w 102"/>
                <a:gd name="T69" fmla="*/ 39 h 78"/>
                <a:gd name="T70" fmla="*/ 19 w 102"/>
                <a:gd name="T71" fmla="*/ 39 h 78"/>
                <a:gd name="T72" fmla="*/ 9 w 102"/>
                <a:gd name="T73" fmla="*/ 42 h 78"/>
                <a:gd name="T74" fmla="*/ 6 w 102"/>
                <a:gd name="T75" fmla="*/ 46 h 78"/>
                <a:gd name="T76" fmla="*/ 9 w 102"/>
                <a:gd name="T77" fmla="*/ 52 h 78"/>
                <a:gd name="T78" fmla="*/ 2 w 102"/>
                <a:gd name="T79" fmla="*/ 60 h 78"/>
                <a:gd name="T80" fmla="*/ 56 w 102"/>
                <a:gd name="T81" fmla="*/ 55 h 78"/>
                <a:gd name="T82" fmla="*/ 57 w 102"/>
                <a:gd name="T83" fmla="*/ 57 h 78"/>
                <a:gd name="T84" fmla="*/ 59 w 102"/>
                <a:gd name="T85" fmla="*/ 58 h 78"/>
                <a:gd name="T86" fmla="*/ 62 w 102"/>
                <a:gd name="T87" fmla="*/ 63 h 78"/>
                <a:gd name="T88" fmla="*/ 66 w 102"/>
                <a:gd name="T89" fmla="*/ 64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4" name="Freeform 19"/>
            <p:cNvSpPr>
              <a:spLocks/>
            </p:cNvSpPr>
            <p:nvPr/>
          </p:nvSpPr>
          <p:spPr bwMode="auto">
            <a:xfrm>
              <a:off x="7494588" y="2266950"/>
              <a:ext cx="187325" cy="325438"/>
            </a:xfrm>
            <a:custGeom>
              <a:avLst/>
              <a:gdLst>
                <a:gd name="T0" fmla="*/ 0 w 23"/>
                <a:gd name="T1" fmla="*/ 5 h 42"/>
                <a:gd name="T2" fmla="*/ 1 w 23"/>
                <a:gd name="T3" fmla="*/ 7 h 42"/>
                <a:gd name="T4" fmla="*/ 0 w 23"/>
                <a:gd name="T5" fmla="*/ 8 h 42"/>
                <a:gd name="T6" fmla="*/ 1 w 23"/>
                <a:gd name="T7" fmla="*/ 8 h 42"/>
                <a:gd name="T8" fmla="*/ 1 w 23"/>
                <a:gd name="T9" fmla="*/ 9 h 42"/>
                <a:gd name="T10" fmla="*/ 3 w 23"/>
                <a:gd name="T11" fmla="*/ 14 h 42"/>
                <a:gd name="T12" fmla="*/ 4 w 23"/>
                <a:gd name="T13" fmla="*/ 17 h 42"/>
                <a:gd name="T14" fmla="*/ 3 w 23"/>
                <a:gd name="T15" fmla="*/ 19 h 42"/>
                <a:gd name="T16" fmla="*/ 3 w 23"/>
                <a:gd name="T17" fmla="*/ 21 h 42"/>
                <a:gd name="T18" fmla="*/ 5 w 23"/>
                <a:gd name="T19" fmla="*/ 26 h 42"/>
                <a:gd name="T20" fmla="*/ 5 w 23"/>
                <a:gd name="T21" fmla="*/ 28 h 42"/>
                <a:gd name="T22" fmla="*/ 5 w 23"/>
                <a:gd name="T23" fmla="*/ 29 h 42"/>
                <a:gd name="T24" fmla="*/ 6 w 23"/>
                <a:gd name="T25" fmla="*/ 29 h 42"/>
                <a:gd name="T26" fmla="*/ 5 w 23"/>
                <a:gd name="T27" fmla="*/ 28 h 42"/>
                <a:gd name="T28" fmla="*/ 6 w 23"/>
                <a:gd name="T29" fmla="*/ 28 h 42"/>
                <a:gd name="T30" fmla="*/ 7 w 23"/>
                <a:gd name="T31" fmla="*/ 30 h 42"/>
                <a:gd name="T32" fmla="*/ 8 w 23"/>
                <a:gd name="T33" fmla="*/ 34 h 42"/>
                <a:gd name="T34" fmla="*/ 8 w 23"/>
                <a:gd name="T35" fmla="*/ 37 h 42"/>
                <a:gd name="T36" fmla="*/ 9 w 23"/>
                <a:gd name="T37" fmla="*/ 39 h 42"/>
                <a:gd name="T38" fmla="*/ 10 w 23"/>
                <a:gd name="T39" fmla="*/ 42 h 42"/>
                <a:gd name="T40" fmla="*/ 20 w 23"/>
                <a:gd name="T41" fmla="*/ 40 h 42"/>
                <a:gd name="T42" fmla="*/ 19 w 23"/>
                <a:gd name="T43" fmla="*/ 39 h 42"/>
                <a:gd name="T44" fmla="*/ 18 w 23"/>
                <a:gd name="T45" fmla="*/ 38 h 42"/>
                <a:gd name="T46" fmla="*/ 18 w 23"/>
                <a:gd name="T47" fmla="*/ 37 h 42"/>
                <a:gd name="T48" fmla="*/ 19 w 23"/>
                <a:gd name="T49" fmla="*/ 36 h 42"/>
                <a:gd name="T50" fmla="*/ 18 w 23"/>
                <a:gd name="T51" fmla="*/ 34 h 42"/>
                <a:gd name="T52" fmla="*/ 18 w 23"/>
                <a:gd name="T53" fmla="*/ 27 h 42"/>
                <a:gd name="T54" fmla="*/ 18 w 23"/>
                <a:gd name="T55" fmla="*/ 25 h 42"/>
                <a:gd name="T56" fmla="*/ 19 w 23"/>
                <a:gd name="T57" fmla="*/ 21 h 42"/>
                <a:gd name="T58" fmla="*/ 19 w 23"/>
                <a:gd name="T59" fmla="*/ 19 h 42"/>
                <a:gd name="T60" fmla="*/ 19 w 23"/>
                <a:gd name="T61" fmla="*/ 17 h 42"/>
                <a:gd name="T62" fmla="*/ 19 w 23"/>
                <a:gd name="T63" fmla="*/ 15 h 42"/>
                <a:gd name="T64" fmla="*/ 19 w 23"/>
                <a:gd name="T65" fmla="*/ 14 h 42"/>
                <a:gd name="T66" fmla="*/ 19 w 23"/>
                <a:gd name="T67" fmla="*/ 13 h 42"/>
                <a:gd name="T68" fmla="*/ 22 w 23"/>
                <a:gd name="T69" fmla="*/ 11 h 42"/>
                <a:gd name="T70" fmla="*/ 23 w 23"/>
                <a:gd name="T71" fmla="*/ 7 h 42"/>
                <a:gd name="T72" fmla="*/ 22 w 23"/>
                <a:gd name="T73" fmla="*/ 5 h 42"/>
                <a:gd name="T74" fmla="*/ 22 w 23"/>
                <a:gd name="T75" fmla="*/ 3 h 42"/>
                <a:gd name="T76" fmla="*/ 22 w 23"/>
                <a:gd name="T77" fmla="*/ 3 h 42"/>
                <a:gd name="T78" fmla="*/ 22 w 23"/>
                <a:gd name="T79" fmla="*/ 2 h 42"/>
                <a:gd name="T80" fmla="*/ 21 w 23"/>
                <a:gd name="T81" fmla="*/ 0 h 42"/>
                <a:gd name="T82" fmla="*/ 0 w 23"/>
                <a:gd name="T83" fmla="*/ 5 h 42"/>
                <a:gd name="T84" fmla="*/ 0 w 23"/>
                <a:gd name="T85" fmla="*/ 5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5" name="Freeform 20"/>
            <p:cNvSpPr>
              <a:spLocks/>
            </p:cNvSpPr>
            <p:nvPr/>
          </p:nvSpPr>
          <p:spPr bwMode="auto">
            <a:xfrm>
              <a:off x="3327400" y="2794000"/>
              <a:ext cx="619125" cy="727075"/>
            </a:xfrm>
            <a:custGeom>
              <a:avLst/>
              <a:gdLst>
                <a:gd name="T0" fmla="*/ 66 w 76"/>
                <a:gd name="T1" fmla="*/ 94 h 94"/>
                <a:gd name="T2" fmla="*/ 76 w 76"/>
                <a:gd name="T3" fmla="*/ 27 h 94"/>
                <a:gd name="T4" fmla="*/ 51 w 76"/>
                <a:gd name="T5" fmla="*/ 23 h 94"/>
                <a:gd name="T6" fmla="*/ 53 w 76"/>
                <a:gd name="T7" fmla="*/ 6 h 94"/>
                <a:gd name="T8" fmla="*/ 16 w 76"/>
                <a:gd name="T9" fmla="*/ 0 h 94"/>
                <a:gd name="T10" fmla="*/ 0 w 76"/>
                <a:gd name="T11" fmla="*/ 84 h 94"/>
                <a:gd name="T12" fmla="*/ 0 w 76"/>
                <a:gd name="T13" fmla="*/ 84 h 94"/>
                <a:gd name="T14" fmla="*/ 66 w 76"/>
                <a:gd name="T15" fmla="*/ 94 h 94"/>
                <a:gd name="T16" fmla="*/ 66 w 76"/>
                <a:gd name="T17" fmla="*/ 94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6" name="Freeform 21"/>
            <p:cNvSpPr>
              <a:spLocks/>
            </p:cNvSpPr>
            <p:nvPr/>
          </p:nvSpPr>
          <p:spPr bwMode="auto">
            <a:xfrm>
              <a:off x="2439988" y="2035175"/>
              <a:ext cx="881062" cy="696913"/>
            </a:xfrm>
            <a:custGeom>
              <a:avLst/>
              <a:gdLst>
                <a:gd name="T0" fmla="*/ 0 w 108"/>
                <a:gd name="T1" fmla="*/ 67 h 90"/>
                <a:gd name="T2" fmla="*/ 0 w 108"/>
                <a:gd name="T3" fmla="*/ 62 h 90"/>
                <a:gd name="T4" fmla="*/ 1 w 108"/>
                <a:gd name="T5" fmla="*/ 57 h 90"/>
                <a:gd name="T6" fmla="*/ 2 w 108"/>
                <a:gd name="T7" fmla="*/ 51 h 90"/>
                <a:gd name="T8" fmla="*/ 3 w 108"/>
                <a:gd name="T9" fmla="*/ 49 h 90"/>
                <a:gd name="T10" fmla="*/ 5 w 108"/>
                <a:gd name="T11" fmla="*/ 47 h 90"/>
                <a:gd name="T12" fmla="*/ 5 w 108"/>
                <a:gd name="T13" fmla="*/ 45 h 90"/>
                <a:gd name="T14" fmla="*/ 10 w 108"/>
                <a:gd name="T15" fmla="*/ 37 h 90"/>
                <a:gd name="T16" fmla="*/ 16 w 108"/>
                <a:gd name="T17" fmla="*/ 23 h 90"/>
                <a:gd name="T18" fmla="*/ 20 w 108"/>
                <a:gd name="T19" fmla="*/ 13 h 90"/>
                <a:gd name="T20" fmla="*/ 24 w 108"/>
                <a:gd name="T21" fmla="*/ 3 h 90"/>
                <a:gd name="T22" fmla="*/ 24 w 108"/>
                <a:gd name="T23" fmla="*/ 0 h 90"/>
                <a:gd name="T24" fmla="*/ 27 w 108"/>
                <a:gd name="T25" fmla="*/ 0 h 90"/>
                <a:gd name="T26" fmla="*/ 30 w 108"/>
                <a:gd name="T27" fmla="*/ 1 h 90"/>
                <a:gd name="T28" fmla="*/ 31 w 108"/>
                <a:gd name="T29" fmla="*/ 2 h 90"/>
                <a:gd name="T30" fmla="*/ 35 w 108"/>
                <a:gd name="T31" fmla="*/ 5 h 90"/>
                <a:gd name="T32" fmla="*/ 35 w 108"/>
                <a:gd name="T33" fmla="*/ 8 h 90"/>
                <a:gd name="T34" fmla="*/ 36 w 108"/>
                <a:gd name="T35" fmla="*/ 14 h 90"/>
                <a:gd name="T36" fmla="*/ 43 w 108"/>
                <a:gd name="T37" fmla="*/ 16 h 90"/>
                <a:gd name="T38" fmla="*/ 48 w 108"/>
                <a:gd name="T39" fmla="*/ 16 h 90"/>
                <a:gd name="T40" fmla="*/ 54 w 108"/>
                <a:gd name="T41" fmla="*/ 18 h 90"/>
                <a:gd name="T42" fmla="*/ 61 w 108"/>
                <a:gd name="T43" fmla="*/ 18 h 90"/>
                <a:gd name="T44" fmla="*/ 65 w 108"/>
                <a:gd name="T45" fmla="*/ 19 h 90"/>
                <a:gd name="T46" fmla="*/ 68 w 108"/>
                <a:gd name="T47" fmla="*/ 18 h 90"/>
                <a:gd name="T48" fmla="*/ 71 w 108"/>
                <a:gd name="T49" fmla="*/ 19 h 90"/>
                <a:gd name="T50" fmla="*/ 74 w 108"/>
                <a:gd name="T51" fmla="*/ 18 h 90"/>
                <a:gd name="T52" fmla="*/ 76 w 108"/>
                <a:gd name="T53" fmla="*/ 19 h 90"/>
                <a:gd name="T54" fmla="*/ 79 w 108"/>
                <a:gd name="T55" fmla="*/ 19 h 90"/>
                <a:gd name="T56" fmla="*/ 104 w 108"/>
                <a:gd name="T57" fmla="*/ 24 h 90"/>
                <a:gd name="T58" fmla="*/ 105 w 108"/>
                <a:gd name="T59" fmla="*/ 27 h 90"/>
                <a:gd name="T60" fmla="*/ 108 w 108"/>
                <a:gd name="T61" fmla="*/ 28 h 90"/>
                <a:gd name="T62" fmla="*/ 102 w 108"/>
                <a:gd name="T63" fmla="*/ 40 h 90"/>
                <a:gd name="T64" fmla="*/ 101 w 108"/>
                <a:gd name="T65" fmla="*/ 42 h 90"/>
                <a:gd name="T66" fmla="*/ 98 w 108"/>
                <a:gd name="T67" fmla="*/ 44 h 90"/>
                <a:gd name="T68" fmla="*/ 94 w 108"/>
                <a:gd name="T69" fmla="*/ 51 h 90"/>
                <a:gd name="T70" fmla="*/ 97 w 108"/>
                <a:gd name="T71" fmla="*/ 53 h 90"/>
                <a:gd name="T72" fmla="*/ 97 w 108"/>
                <a:gd name="T73" fmla="*/ 55 h 90"/>
                <a:gd name="T74" fmla="*/ 96 w 108"/>
                <a:gd name="T75" fmla="*/ 56 h 90"/>
                <a:gd name="T76" fmla="*/ 95 w 108"/>
                <a:gd name="T77" fmla="*/ 60 h 90"/>
                <a:gd name="T78" fmla="*/ 52 w 108"/>
                <a:gd name="T79" fmla="*/ 81 h 90"/>
                <a:gd name="T80" fmla="*/ 1 w 108"/>
                <a:gd name="T81" fmla="*/ 68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87" name="Freeform 22"/>
            <p:cNvSpPr>
              <a:spLocks/>
            </p:cNvSpPr>
            <p:nvPr/>
          </p:nvSpPr>
          <p:spPr bwMode="auto">
            <a:xfrm>
              <a:off x="2759075" y="2662238"/>
              <a:ext cx="698500" cy="1030287"/>
            </a:xfrm>
            <a:custGeom>
              <a:avLst/>
              <a:gdLst>
                <a:gd name="T0" fmla="*/ 13 w 86"/>
                <a:gd name="T1" fmla="*/ 0 h 133"/>
                <a:gd name="T2" fmla="*/ 0 w 86"/>
                <a:gd name="T3" fmla="*/ 51 h 133"/>
                <a:gd name="T4" fmla="*/ 56 w 86"/>
                <a:gd name="T5" fmla="*/ 133 h 133"/>
                <a:gd name="T6" fmla="*/ 56 w 86"/>
                <a:gd name="T7" fmla="*/ 132 h 133"/>
                <a:gd name="T8" fmla="*/ 56 w 86"/>
                <a:gd name="T9" fmla="*/ 131 h 133"/>
                <a:gd name="T10" fmla="*/ 57 w 86"/>
                <a:gd name="T11" fmla="*/ 127 h 133"/>
                <a:gd name="T12" fmla="*/ 57 w 86"/>
                <a:gd name="T13" fmla="*/ 126 h 133"/>
                <a:gd name="T14" fmla="*/ 57 w 86"/>
                <a:gd name="T15" fmla="*/ 118 h 133"/>
                <a:gd name="T16" fmla="*/ 57 w 86"/>
                <a:gd name="T17" fmla="*/ 115 h 133"/>
                <a:gd name="T18" fmla="*/ 57 w 86"/>
                <a:gd name="T19" fmla="*/ 114 h 133"/>
                <a:gd name="T20" fmla="*/ 60 w 86"/>
                <a:gd name="T21" fmla="*/ 114 h 133"/>
                <a:gd name="T22" fmla="*/ 62 w 86"/>
                <a:gd name="T23" fmla="*/ 114 h 133"/>
                <a:gd name="T24" fmla="*/ 63 w 86"/>
                <a:gd name="T25" fmla="*/ 115 h 133"/>
                <a:gd name="T26" fmla="*/ 63 w 86"/>
                <a:gd name="T27" fmla="*/ 116 h 133"/>
                <a:gd name="T28" fmla="*/ 64 w 86"/>
                <a:gd name="T29" fmla="*/ 117 h 133"/>
                <a:gd name="T30" fmla="*/ 66 w 86"/>
                <a:gd name="T31" fmla="*/ 117 h 133"/>
                <a:gd name="T32" fmla="*/ 68 w 86"/>
                <a:gd name="T33" fmla="*/ 110 h 133"/>
                <a:gd name="T34" fmla="*/ 70 w 86"/>
                <a:gd name="T35" fmla="*/ 101 h 133"/>
                <a:gd name="T36" fmla="*/ 86 w 86"/>
                <a:gd name="T37" fmla="*/ 17 h 133"/>
                <a:gd name="T38" fmla="*/ 49 w 86"/>
                <a:gd name="T39" fmla="*/ 9 h 133"/>
                <a:gd name="T40" fmla="*/ 13 w 86"/>
                <a:gd name="T41" fmla="*/ 0 h 133"/>
                <a:gd name="T42" fmla="*/ 13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88" name="Freeform 23"/>
            <p:cNvSpPr>
              <a:spLocks/>
            </p:cNvSpPr>
            <p:nvPr/>
          </p:nvSpPr>
          <p:spPr bwMode="auto">
            <a:xfrm>
              <a:off x="3124200" y="3444875"/>
              <a:ext cx="741363" cy="820738"/>
            </a:xfrm>
            <a:custGeom>
              <a:avLst/>
              <a:gdLst>
                <a:gd name="T0" fmla="*/ 78 w 91"/>
                <a:gd name="T1" fmla="*/ 106 h 106"/>
                <a:gd name="T2" fmla="*/ 91 w 91"/>
                <a:gd name="T3" fmla="*/ 10 h 106"/>
                <a:gd name="T4" fmla="*/ 25 w 91"/>
                <a:gd name="T5" fmla="*/ 0 h 106"/>
                <a:gd name="T6" fmla="*/ 25 w 91"/>
                <a:gd name="T7" fmla="*/ 0 h 106"/>
                <a:gd name="T8" fmla="*/ 23 w 91"/>
                <a:gd name="T9" fmla="*/ 9 h 106"/>
                <a:gd name="T10" fmla="*/ 21 w 91"/>
                <a:gd name="T11" fmla="*/ 16 h 106"/>
                <a:gd name="T12" fmla="*/ 19 w 91"/>
                <a:gd name="T13" fmla="*/ 16 h 106"/>
                <a:gd name="T14" fmla="*/ 18 w 91"/>
                <a:gd name="T15" fmla="*/ 15 h 106"/>
                <a:gd name="T16" fmla="*/ 18 w 91"/>
                <a:gd name="T17" fmla="*/ 14 h 106"/>
                <a:gd name="T18" fmla="*/ 17 w 91"/>
                <a:gd name="T19" fmla="*/ 13 h 106"/>
                <a:gd name="T20" fmla="*/ 15 w 91"/>
                <a:gd name="T21" fmla="*/ 13 h 106"/>
                <a:gd name="T22" fmla="*/ 12 w 91"/>
                <a:gd name="T23" fmla="*/ 13 h 106"/>
                <a:gd name="T24" fmla="*/ 12 w 91"/>
                <a:gd name="T25" fmla="*/ 14 h 106"/>
                <a:gd name="T26" fmla="*/ 12 w 91"/>
                <a:gd name="T27" fmla="*/ 17 h 106"/>
                <a:gd name="T28" fmla="*/ 12 w 91"/>
                <a:gd name="T29" fmla="*/ 25 h 106"/>
                <a:gd name="T30" fmla="*/ 12 w 91"/>
                <a:gd name="T31" fmla="*/ 26 h 106"/>
                <a:gd name="T32" fmla="*/ 11 w 91"/>
                <a:gd name="T33" fmla="*/ 30 h 106"/>
                <a:gd name="T34" fmla="*/ 11 w 91"/>
                <a:gd name="T35" fmla="*/ 31 h 106"/>
                <a:gd name="T36" fmla="*/ 11 w 91"/>
                <a:gd name="T37" fmla="*/ 32 h 106"/>
                <a:gd name="T38" fmla="*/ 11 w 91"/>
                <a:gd name="T39" fmla="*/ 34 h 106"/>
                <a:gd name="T40" fmla="*/ 11 w 91"/>
                <a:gd name="T41" fmla="*/ 35 h 106"/>
                <a:gd name="T42" fmla="*/ 11 w 91"/>
                <a:gd name="T43" fmla="*/ 36 h 106"/>
                <a:gd name="T44" fmla="*/ 12 w 91"/>
                <a:gd name="T45" fmla="*/ 38 h 106"/>
                <a:gd name="T46" fmla="*/ 12 w 91"/>
                <a:gd name="T47" fmla="*/ 39 h 106"/>
                <a:gd name="T48" fmla="*/ 12 w 91"/>
                <a:gd name="T49" fmla="*/ 41 h 106"/>
                <a:gd name="T50" fmla="*/ 13 w 91"/>
                <a:gd name="T51" fmla="*/ 43 h 106"/>
                <a:gd name="T52" fmla="*/ 13 w 91"/>
                <a:gd name="T53" fmla="*/ 43 h 106"/>
                <a:gd name="T54" fmla="*/ 14 w 91"/>
                <a:gd name="T55" fmla="*/ 44 h 106"/>
                <a:gd name="T56" fmla="*/ 15 w 91"/>
                <a:gd name="T57" fmla="*/ 46 h 106"/>
                <a:gd name="T58" fmla="*/ 14 w 91"/>
                <a:gd name="T59" fmla="*/ 46 h 106"/>
                <a:gd name="T60" fmla="*/ 14 w 91"/>
                <a:gd name="T61" fmla="*/ 46 h 106"/>
                <a:gd name="T62" fmla="*/ 12 w 91"/>
                <a:gd name="T63" fmla="*/ 47 h 106"/>
                <a:gd name="T64" fmla="*/ 10 w 91"/>
                <a:gd name="T65" fmla="*/ 48 h 106"/>
                <a:gd name="T66" fmla="*/ 9 w 91"/>
                <a:gd name="T67" fmla="*/ 50 h 106"/>
                <a:gd name="T68" fmla="*/ 7 w 91"/>
                <a:gd name="T69" fmla="*/ 55 h 106"/>
                <a:gd name="T70" fmla="*/ 5 w 91"/>
                <a:gd name="T71" fmla="*/ 58 h 106"/>
                <a:gd name="T72" fmla="*/ 3 w 91"/>
                <a:gd name="T73" fmla="*/ 58 h 106"/>
                <a:gd name="T74" fmla="*/ 3 w 91"/>
                <a:gd name="T75" fmla="*/ 59 h 106"/>
                <a:gd name="T76" fmla="*/ 4 w 91"/>
                <a:gd name="T77" fmla="*/ 60 h 106"/>
                <a:gd name="T78" fmla="*/ 3 w 91"/>
                <a:gd name="T79" fmla="*/ 61 h 106"/>
                <a:gd name="T80" fmla="*/ 3 w 91"/>
                <a:gd name="T81" fmla="*/ 63 h 106"/>
                <a:gd name="T82" fmla="*/ 3 w 91"/>
                <a:gd name="T83" fmla="*/ 64 h 106"/>
                <a:gd name="T84" fmla="*/ 5 w 91"/>
                <a:gd name="T85" fmla="*/ 66 h 106"/>
                <a:gd name="T86" fmla="*/ 6 w 91"/>
                <a:gd name="T87" fmla="*/ 67 h 106"/>
                <a:gd name="T88" fmla="*/ 5 w 91"/>
                <a:gd name="T89" fmla="*/ 67 h 106"/>
                <a:gd name="T90" fmla="*/ 5 w 91"/>
                <a:gd name="T91" fmla="*/ 69 h 106"/>
                <a:gd name="T92" fmla="*/ 4 w 91"/>
                <a:gd name="T93" fmla="*/ 70 h 106"/>
                <a:gd name="T94" fmla="*/ 3 w 91"/>
                <a:gd name="T95" fmla="*/ 70 h 106"/>
                <a:gd name="T96" fmla="*/ 1 w 91"/>
                <a:gd name="T97" fmla="*/ 69 h 106"/>
                <a:gd name="T98" fmla="*/ 0 w 91"/>
                <a:gd name="T99" fmla="*/ 73 h 106"/>
                <a:gd name="T100" fmla="*/ 49 w 91"/>
                <a:gd name="T101" fmla="*/ 102 h 106"/>
                <a:gd name="T102" fmla="*/ 78 w 91"/>
                <a:gd name="T103" fmla="*/ 106 h 106"/>
                <a:gd name="T104" fmla="*/ 78 w 91"/>
                <a:gd name="T105" fmla="*/ 106 h 106"/>
                <a:gd name="T106" fmla="*/ 78 w 91"/>
                <a:gd name="T107" fmla="*/ 106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89" name="Freeform 24"/>
            <p:cNvSpPr>
              <a:spLocks/>
            </p:cNvSpPr>
            <p:nvPr/>
          </p:nvSpPr>
          <p:spPr bwMode="auto">
            <a:xfrm>
              <a:off x="5183188" y="1981200"/>
              <a:ext cx="723900" cy="773113"/>
            </a:xfrm>
            <a:custGeom>
              <a:avLst/>
              <a:gdLst>
                <a:gd name="T0" fmla="*/ 8 w 89"/>
                <a:gd name="T1" fmla="*/ 69 h 100"/>
                <a:gd name="T2" fmla="*/ 4 w 89"/>
                <a:gd name="T3" fmla="*/ 64 h 100"/>
                <a:gd name="T4" fmla="*/ 7 w 89"/>
                <a:gd name="T5" fmla="*/ 60 h 100"/>
                <a:gd name="T6" fmla="*/ 7 w 89"/>
                <a:gd name="T7" fmla="*/ 56 h 100"/>
                <a:gd name="T8" fmla="*/ 5 w 89"/>
                <a:gd name="T9" fmla="*/ 47 h 100"/>
                <a:gd name="T10" fmla="*/ 5 w 89"/>
                <a:gd name="T11" fmla="*/ 43 h 100"/>
                <a:gd name="T12" fmla="*/ 4 w 89"/>
                <a:gd name="T13" fmla="*/ 33 h 100"/>
                <a:gd name="T14" fmla="*/ 2 w 89"/>
                <a:gd name="T15" fmla="*/ 26 h 100"/>
                <a:gd name="T16" fmla="*/ 0 w 89"/>
                <a:gd name="T17" fmla="*/ 16 h 100"/>
                <a:gd name="T18" fmla="*/ 1 w 89"/>
                <a:gd name="T19" fmla="*/ 12 h 100"/>
                <a:gd name="T20" fmla="*/ 0 w 89"/>
                <a:gd name="T21" fmla="*/ 7 h 100"/>
                <a:gd name="T22" fmla="*/ 23 w 89"/>
                <a:gd name="T23" fmla="*/ 3 h 100"/>
                <a:gd name="T24" fmla="*/ 25 w 89"/>
                <a:gd name="T25" fmla="*/ 1 h 100"/>
                <a:gd name="T26" fmla="*/ 28 w 89"/>
                <a:gd name="T27" fmla="*/ 5 h 100"/>
                <a:gd name="T28" fmla="*/ 28 w 89"/>
                <a:gd name="T29" fmla="*/ 10 h 100"/>
                <a:gd name="T30" fmla="*/ 32 w 89"/>
                <a:gd name="T31" fmla="*/ 12 h 100"/>
                <a:gd name="T32" fmla="*/ 34 w 89"/>
                <a:gd name="T33" fmla="*/ 13 h 100"/>
                <a:gd name="T34" fmla="*/ 38 w 89"/>
                <a:gd name="T35" fmla="*/ 13 h 100"/>
                <a:gd name="T36" fmla="*/ 39 w 89"/>
                <a:gd name="T37" fmla="*/ 14 h 100"/>
                <a:gd name="T38" fmla="*/ 43 w 89"/>
                <a:gd name="T39" fmla="*/ 13 h 100"/>
                <a:gd name="T40" fmla="*/ 51 w 89"/>
                <a:gd name="T41" fmla="*/ 14 h 100"/>
                <a:gd name="T42" fmla="*/ 52 w 89"/>
                <a:gd name="T43" fmla="*/ 15 h 100"/>
                <a:gd name="T44" fmla="*/ 53 w 89"/>
                <a:gd name="T45" fmla="*/ 15 h 100"/>
                <a:gd name="T46" fmla="*/ 54 w 89"/>
                <a:gd name="T47" fmla="*/ 18 h 100"/>
                <a:gd name="T48" fmla="*/ 57 w 89"/>
                <a:gd name="T49" fmla="*/ 17 h 100"/>
                <a:gd name="T50" fmla="*/ 59 w 89"/>
                <a:gd name="T51" fmla="*/ 17 h 100"/>
                <a:gd name="T52" fmla="*/ 62 w 89"/>
                <a:gd name="T53" fmla="*/ 19 h 100"/>
                <a:gd name="T54" fmla="*/ 64 w 89"/>
                <a:gd name="T55" fmla="*/ 21 h 100"/>
                <a:gd name="T56" fmla="*/ 68 w 89"/>
                <a:gd name="T57" fmla="*/ 21 h 100"/>
                <a:gd name="T58" fmla="*/ 73 w 89"/>
                <a:gd name="T59" fmla="*/ 18 h 100"/>
                <a:gd name="T60" fmla="*/ 81 w 89"/>
                <a:gd name="T61" fmla="*/ 20 h 100"/>
                <a:gd name="T62" fmla="*/ 83 w 89"/>
                <a:gd name="T63" fmla="*/ 20 h 100"/>
                <a:gd name="T64" fmla="*/ 86 w 89"/>
                <a:gd name="T65" fmla="*/ 21 h 100"/>
                <a:gd name="T66" fmla="*/ 87 w 89"/>
                <a:gd name="T67" fmla="*/ 22 h 100"/>
                <a:gd name="T68" fmla="*/ 81 w 89"/>
                <a:gd name="T69" fmla="*/ 25 h 100"/>
                <a:gd name="T70" fmla="*/ 78 w 89"/>
                <a:gd name="T71" fmla="*/ 28 h 100"/>
                <a:gd name="T72" fmla="*/ 73 w 89"/>
                <a:gd name="T73" fmla="*/ 30 h 100"/>
                <a:gd name="T74" fmla="*/ 59 w 89"/>
                <a:gd name="T75" fmla="*/ 44 h 100"/>
                <a:gd name="T76" fmla="*/ 57 w 89"/>
                <a:gd name="T77" fmla="*/ 46 h 100"/>
                <a:gd name="T78" fmla="*/ 57 w 89"/>
                <a:gd name="T79" fmla="*/ 56 h 100"/>
                <a:gd name="T80" fmla="*/ 52 w 89"/>
                <a:gd name="T81" fmla="*/ 59 h 100"/>
                <a:gd name="T82" fmla="*/ 52 w 89"/>
                <a:gd name="T83" fmla="*/ 61 h 100"/>
                <a:gd name="T84" fmla="*/ 52 w 89"/>
                <a:gd name="T85" fmla="*/ 65 h 100"/>
                <a:gd name="T86" fmla="*/ 53 w 89"/>
                <a:gd name="T87" fmla="*/ 69 h 100"/>
                <a:gd name="T88" fmla="*/ 52 w 89"/>
                <a:gd name="T89" fmla="*/ 73 h 100"/>
                <a:gd name="T90" fmla="*/ 53 w 89"/>
                <a:gd name="T91" fmla="*/ 79 h 100"/>
                <a:gd name="T92" fmla="*/ 55 w 89"/>
                <a:gd name="T93" fmla="*/ 80 h 100"/>
                <a:gd name="T94" fmla="*/ 58 w 89"/>
                <a:gd name="T95" fmla="*/ 81 h 100"/>
                <a:gd name="T96" fmla="*/ 59 w 89"/>
                <a:gd name="T97" fmla="*/ 83 h 100"/>
                <a:gd name="T98" fmla="*/ 64 w 89"/>
                <a:gd name="T99" fmla="*/ 87 h 100"/>
                <a:gd name="T100" fmla="*/ 72 w 89"/>
                <a:gd name="T101" fmla="*/ 92 h 100"/>
                <a:gd name="T102" fmla="*/ 72 w 89"/>
                <a:gd name="T103" fmla="*/ 95 h 100"/>
                <a:gd name="T104" fmla="*/ 8 w 89"/>
                <a:gd name="T105" fmla="*/ 100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F45C2C"/>
            </a:solidFill>
            <a:ln w="12700" cmpd="sng">
              <a:solidFill>
                <a:schemeClr val="tx1"/>
              </a:solidFill>
              <a:prstDash val="solid"/>
              <a:round/>
              <a:headEnd/>
              <a:tailEnd/>
            </a:ln>
          </p:spPr>
          <p:txBody>
            <a:bodyPr/>
            <a:lstStyle/>
            <a:p>
              <a:endParaRPr lang="en-US">
                <a:solidFill>
                  <a:srgbClr val="EEE800"/>
                </a:solidFill>
              </a:endParaRPr>
            </a:p>
          </p:txBody>
        </p:sp>
        <p:sp>
          <p:nvSpPr>
            <p:cNvPr id="190" name="Freeform 25"/>
            <p:cNvSpPr>
              <a:spLocks/>
            </p:cNvSpPr>
            <p:nvPr/>
          </p:nvSpPr>
          <p:spPr bwMode="auto">
            <a:xfrm>
              <a:off x="5768975" y="2855913"/>
              <a:ext cx="439738" cy="735012"/>
            </a:xfrm>
            <a:custGeom>
              <a:avLst/>
              <a:gdLst>
                <a:gd name="T0" fmla="*/ 9 w 54"/>
                <a:gd name="T1" fmla="*/ 2 h 95"/>
                <a:gd name="T2" fmla="*/ 12 w 54"/>
                <a:gd name="T3" fmla="*/ 5 h 95"/>
                <a:gd name="T4" fmla="*/ 15 w 54"/>
                <a:gd name="T5" fmla="*/ 8 h 95"/>
                <a:gd name="T6" fmla="*/ 15 w 54"/>
                <a:gd name="T7" fmla="*/ 12 h 95"/>
                <a:gd name="T8" fmla="*/ 14 w 54"/>
                <a:gd name="T9" fmla="*/ 15 h 95"/>
                <a:gd name="T10" fmla="*/ 11 w 54"/>
                <a:gd name="T11" fmla="*/ 19 h 95"/>
                <a:gd name="T12" fmla="*/ 9 w 54"/>
                <a:gd name="T13" fmla="*/ 20 h 95"/>
                <a:gd name="T14" fmla="*/ 5 w 54"/>
                <a:gd name="T15" fmla="*/ 21 h 95"/>
                <a:gd name="T16" fmla="*/ 4 w 54"/>
                <a:gd name="T17" fmla="*/ 24 h 95"/>
                <a:gd name="T18" fmla="*/ 6 w 54"/>
                <a:gd name="T19" fmla="*/ 27 h 95"/>
                <a:gd name="T20" fmla="*/ 4 w 54"/>
                <a:gd name="T21" fmla="*/ 34 h 95"/>
                <a:gd name="T22" fmla="*/ 1 w 54"/>
                <a:gd name="T23" fmla="*/ 36 h 95"/>
                <a:gd name="T24" fmla="*/ 0 w 54"/>
                <a:gd name="T25" fmla="*/ 39 h 95"/>
                <a:gd name="T26" fmla="*/ 0 w 54"/>
                <a:gd name="T27" fmla="*/ 41 h 95"/>
                <a:gd name="T28" fmla="*/ 1 w 54"/>
                <a:gd name="T29" fmla="*/ 48 h 95"/>
                <a:gd name="T30" fmla="*/ 5 w 54"/>
                <a:gd name="T31" fmla="*/ 53 h 95"/>
                <a:gd name="T32" fmla="*/ 10 w 54"/>
                <a:gd name="T33" fmla="*/ 57 h 95"/>
                <a:gd name="T34" fmla="*/ 13 w 54"/>
                <a:gd name="T35" fmla="*/ 64 h 95"/>
                <a:gd name="T36" fmla="*/ 15 w 54"/>
                <a:gd name="T37" fmla="*/ 62 h 95"/>
                <a:gd name="T38" fmla="*/ 19 w 54"/>
                <a:gd name="T39" fmla="*/ 65 h 95"/>
                <a:gd name="T40" fmla="*/ 19 w 54"/>
                <a:gd name="T41" fmla="*/ 69 h 95"/>
                <a:gd name="T42" fmla="*/ 16 w 54"/>
                <a:gd name="T43" fmla="*/ 73 h 95"/>
                <a:gd name="T44" fmla="*/ 19 w 54"/>
                <a:gd name="T45" fmla="*/ 78 h 95"/>
                <a:gd name="T46" fmla="*/ 24 w 54"/>
                <a:gd name="T47" fmla="*/ 81 h 95"/>
                <a:gd name="T48" fmla="*/ 29 w 54"/>
                <a:gd name="T49" fmla="*/ 87 h 95"/>
                <a:gd name="T50" fmla="*/ 30 w 54"/>
                <a:gd name="T51" fmla="*/ 89 h 95"/>
                <a:gd name="T52" fmla="*/ 29 w 54"/>
                <a:gd name="T53" fmla="*/ 91 h 95"/>
                <a:gd name="T54" fmla="*/ 32 w 54"/>
                <a:gd name="T55" fmla="*/ 95 h 95"/>
                <a:gd name="T56" fmla="*/ 33 w 54"/>
                <a:gd name="T57" fmla="*/ 94 h 95"/>
                <a:gd name="T58" fmla="*/ 34 w 54"/>
                <a:gd name="T59" fmla="*/ 92 h 95"/>
                <a:gd name="T60" fmla="*/ 38 w 54"/>
                <a:gd name="T61" fmla="*/ 91 h 95"/>
                <a:gd name="T62" fmla="*/ 42 w 54"/>
                <a:gd name="T63" fmla="*/ 93 h 95"/>
                <a:gd name="T64" fmla="*/ 43 w 54"/>
                <a:gd name="T65" fmla="*/ 89 h 95"/>
                <a:gd name="T66" fmla="*/ 44 w 54"/>
                <a:gd name="T67" fmla="*/ 87 h 95"/>
                <a:gd name="T68" fmla="*/ 48 w 54"/>
                <a:gd name="T69" fmla="*/ 85 h 95"/>
                <a:gd name="T70" fmla="*/ 47 w 54"/>
                <a:gd name="T71" fmla="*/ 83 h 95"/>
                <a:gd name="T72" fmla="*/ 47 w 54"/>
                <a:gd name="T73" fmla="*/ 81 h 95"/>
                <a:gd name="T74" fmla="*/ 48 w 54"/>
                <a:gd name="T75" fmla="*/ 80 h 95"/>
                <a:gd name="T76" fmla="*/ 48 w 54"/>
                <a:gd name="T77" fmla="*/ 79 h 95"/>
                <a:gd name="T78" fmla="*/ 48 w 54"/>
                <a:gd name="T79" fmla="*/ 73 h 95"/>
                <a:gd name="T80" fmla="*/ 52 w 54"/>
                <a:gd name="T81" fmla="*/ 68 h 95"/>
                <a:gd name="T82" fmla="*/ 54 w 54"/>
                <a:gd name="T83" fmla="*/ 64 h 95"/>
                <a:gd name="T84" fmla="*/ 52 w 54"/>
                <a:gd name="T85" fmla="*/ 57 h 95"/>
                <a:gd name="T86" fmla="*/ 52 w 54"/>
                <a:gd name="T87" fmla="*/ 54 h 95"/>
                <a:gd name="T88" fmla="*/ 49 w 54"/>
                <a:gd name="T89" fmla="*/ 13 h 95"/>
                <a:gd name="T90" fmla="*/ 48 w 54"/>
                <a:gd name="T91" fmla="*/ 11 h 95"/>
                <a:gd name="T92" fmla="*/ 46 w 54"/>
                <a:gd name="T93" fmla="*/ 6 h 95"/>
                <a:gd name="T94" fmla="*/ 44 w 54"/>
                <a:gd name="T95" fmla="*/ 3 h 95"/>
                <a:gd name="T96" fmla="*/ 44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91" name="Freeform 26" descr="75%"/>
            <p:cNvSpPr>
              <a:spLocks/>
            </p:cNvSpPr>
            <p:nvPr/>
          </p:nvSpPr>
          <p:spPr bwMode="auto">
            <a:xfrm>
              <a:off x="6737350" y="3009900"/>
              <a:ext cx="498475" cy="465138"/>
            </a:xfrm>
            <a:custGeom>
              <a:avLst/>
              <a:gdLst>
                <a:gd name="T0" fmla="*/ 20 w 61"/>
                <a:gd name="T1" fmla="*/ 0 h 60"/>
                <a:gd name="T2" fmla="*/ 20 w 61"/>
                <a:gd name="T3" fmla="*/ 3 h 60"/>
                <a:gd name="T4" fmla="*/ 21 w 61"/>
                <a:gd name="T5" fmla="*/ 5 h 60"/>
                <a:gd name="T6" fmla="*/ 19 w 61"/>
                <a:gd name="T7" fmla="*/ 13 h 60"/>
                <a:gd name="T8" fmla="*/ 19 w 61"/>
                <a:gd name="T9" fmla="*/ 15 h 60"/>
                <a:gd name="T10" fmla="*/ 18 w 61"/>
                <a:gd name="T11" fmla="*/ 19 h 60"/>
                <a:gd name="T12" fmla="*/ 15 w 61"/>
                <a:gd name="T13" fmla="*/ 22 h 60"/>
                <a:gd name="T14" fmla="*/ 13 w 61"/>
                <a:gd name="T15" fmla="*/ 23 h 60"/>
                <a:gd name="T16" fmla="*/ 11 w 61"/>
                <a:gd name="T17" fmla="*/ 24 h 60"/>
                <a:gd name="T18" fmla="*/ 10 w 61"/>
                <a:gd name="T19" fmla="*/ 26 h 60"/>
                <a:gd name="T20" fmla="*/ 9 w 61"/>
                <a:gd name="T21" fmla="*/ 30 h 60"/>
                <a:gd name="T22" fmla="*/ 6 w 61"/>
                <a:gd name="T23" fmla="*/ 30 h 60"/>
                <a:gd name="T24" fmla="*/ 4 w 61"/>
                <a:gd name="T25" fmla="*/ 34 h 60"/>
                <a:gd name="T26" fmla="*/ 4 w 61"/>
                <a:gd name="T27" fmla="*/ 38 h 60"/>
                <a:gd name="T28" fmla="*/ 2 w 61"/>
                <a:gd name="T29" fmla="*/ 41 h 60"/>
                <a:gd name="T30" fmla="*/ 0 w 61"/>
                <a:gd name="T31" fmla="*/ 43 h 60"/>
                <a:gd name="T32" fmla="*/ 0 w 61"/>
                <a:gd name="T33" fmla="*/ 46 h 60"/>
                <a:gd name="T34" fmla="*/ 3 w 61"/>
                <a:gd name="T35" fmla="*/ 51 h 60"/>
                <a:gd name="T36" fmla="*/ 6 w 61"/>
                <a:gd name="T37" fmla="*/ 54 h 60"/>
                <a:gd name="T38" fmla="*/ 8 w 61"/>
                <a:gd name="T39" fmla="*/ 54 h 60"/>
                <a:gd name="T40" fmla="*/ 8 w 61"/>
                <a:gd name="T41" fmla="*/ 55 h 60"/>
                <a:gd name="T42" fmla="*/ 10 w 61"/>
                <a:gd name="T43" fmla="*/ 55 h 60"/>
                <a:gd name="T44" fmla="*/ 10 w 61"/>
                <a:gd name="T45" fmla="*/ 57 h 60"/>
                <a:gd name="T46" fmla="*/ 15 w 61"/>
                <a:gd name="T47" fmla="*/ 60 h 60"/>
                <a:gd name="T48" fmla="*/ 18 w 61"/>
                <a:gd name="T49" fmla="*/ 59 h 60"/>
                <a:gd name="T50" fmla="*/ 19 w 61"/>
                <a:gd name="T51" fmla="*/ 57 h 60"/>
                <a:gd name="T52" fmla="*/ 21 w 61"/>
                <a:gd name="T53" fmla="*/ 59 h 60"/>
                <a:gd name="T54" fmla="*/ 25 w 61"/>
                <a:gd name="T55" fmla="*/ 57 h 60"/>
                <a:gd name="T56" fmla="*/ 26 w 61"/>
                <a:gd name="T57" fmla="*/ 55 h 60"/>
                <a:gd name="T58" fmla="*/ 30 w 61"/>
                <a:gd name="T59" fmla="*/ 53 h 60"/>
                <a:gd name="T60" fmla="*/ 33 w 61"/>
                <a:gd name="T61" fmla="*/ 51 h 60"/>
                <a:gd name="T62" fmla="*/ 33 w 61"/>
                <a:gd name="T63" fmla="*/ 48 h 60"/>
                <a:gd name="T64" fmla="*/ 38 w 61"/>
                <a:gd name="T65" fmla="*/ 32 h 60"/>
                <a:gd name="T66" fmla="*/ 40 w 61"/>
                <a:gd name="T67" fmla="*/ 33 h 60"/>
                <a:gd name="T68" fmla="*/ 41 w 61"/>
                <a:gd name="T69" fmla="*/ 35 h 60"/>
                <a:gd name="T70" fmla="*/ 44 w 61"/>
                <a:gd name="T71" fmla="*/ 32 h 60"/>
                <a:gd name="T72" fmla="*/ 46 w 61"/>
                <a:gd name="T73" fmla="*/ 27 h 60"/>
                <a:gd name="T74" fmla="*/ 49 w 61"/>
                <a:gd name="T75" fmla="*/ 25 h 60"/>
                <a:gd name="T76" fmla="*/ 51 w 61"/>
                <a:gd name="T77" fmla="*/ 23 h 60"/>
                <a:gd name="T78" fmla="*/ 52 w 61"/>
                <a:gd name="T79" fmla="*/ 20 h 60"/>
                <a:gd name="T80" fmla="*/ 52 w 61"/>
                <a:gd name="T81" fmla="*/ 19 h 60"/>
                <a:gd name="T82" fmla="*/ 52 w 61"/>
                <a:gd name="T83" fmla="*/ 15 h 60"/>
                <a:gd name="T84" fmla="*/ 59 w 61"/>
                <a:gd name="T85" fmla="*/ 19 h 60"/>
                <a:gd name="T86" fmla="*/ 60 w 61"/>
                <a:gd name="T87" fmla="*/ 19 h 60"/>
                <a:gd name="T88" fmla="*/ 59 w 61"/>
                <a:gd name="T89" fmla="*/ 13 h 60"/>
                <a:gd name="T90" fmla="*/ 58 w 61"/>
                <a:gd name="T91" fmla="*/ 11 h 60"/>
                <a:gd name="T92" fmla="*/ 56 w 61"/>
                <a:gd name="T93" fmla="*/ 11 h 60"/>
                <a:gd name="T94" fmla="*/ 51 w 61"/>
                <a:gd name="T95" fmla="*/ 12 h 60"/>
                <a:gd name="T96" fmla="*/ 49 w 61"/>
                <a:gd name="T97" fmla="*/ 14 h 60"/>
                <a:gd name="T98" fmla="*/ 46 w 61"/>
                <a:gd name="T99" fmla="*/ 13 h 60"/>
                <a:gd name="T100" fmla="*/ 45 w 61"/>
                <a:gd name="T101" fmla="*/ 15 h 60"/>
                <a:gd name="T102" fmla="*/ 42 w 61"/>
                <a:gd name="T103" fmla="*/ 17 h 60"/>
                <a:gd name="T104" fmla="*/ 39 w 61"/>
                <a:gd name="T105" fmla="*/ 20 h 60"/>
                <a:gd name="T106" fmla="*/ 36 w 61"/>
                <a:gd name="T107" fmla="*/ 13 h 60"/>
                <a:gd name="T108" fmla="*/ 21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2" name="Freeform 27" descr="20%"/>
            <p:cNvSpPr>
              <a:spLocks/>
            </p:cNvSpPr>
            <p:nvPr/>
          </p:nvSpPr>
          <p:spPr bwMode="auto">
            <a:xfrm>
              <a:off x="5516563" y="4133850"/>
              <a:ext cx="625475" cy="511175"/>
            </a:xfrm>
            <a:custGeom>
              <a:avLst/>
              <a:gdLst>
                <a:gd name="T0" fmla="*/ 41 w 77"/>
                <a:gd name="T1" fmla="*/ 1 h 66"/>
                <a:gd name="T2" fmla="*/ 44 w 77"/>
                <a:gd name="T3" fmla="*/ 10 h 66"/>
                <a:gd name="T4" fmla="*/ 43 w 77"/>
                <a:gd name="T5" fmla="*/ 13 h 66"/>
                <a:gd name="T6" fmla="*/ 40 w 77"/>
                <a:gd name="T7" fmla="*/ 22 h 66"/>
                <a:gd name="T8" fmla="*/ 64 w 77"/>
                <a:gd name="T9" fmla="*/ 33 h 66"/>
                <a:gd name="T10" fmla="*/ 64 w 77"/>
                <a:gd name="T11" fmla="*/ 40 h 66"/>
                <a:gd name="T12" fmla="*/ 63 w 77"/>
                <a:gd name="T13" fmla="*/ 45 h 66"/>
                <a:gd name="T14" fmla="*/ 58 w 77"/>
                <a:gd name="T15" fmla="*/ 44 h 66"/>
                <a:gd name="T16" fmla="*/ 56 w 77"/>
                <a:gd name="T17" fmla="*/ 49 h 66"/>
                <a:gd name="T18" fmla="*/ 62 w 77"/>
                <a:gd name="T19" fmla="*/ 48 h 66"/>
                <a:gd name="T20" fmla="*/ 66 w 77"/>
                <a:gd name="T21" fmla="*/ 47 h 66"/>
                <a:gd name="T22" fmla="*/ 64 w 77"/>
                <a:gd name="T23" fmla="*/ 49 h 66"/>
                <a:gd name="T24" fmla="*/ 66 w 77"/>
                <a:gd name="T25" fmla="*/ 51 h 66"/>
                <a:gd name="T26" fmla="*/ 71 w 77"/>
                <a:gd name="T27" fmla="*/ 47 h 66"/>
                <a:gd name="T28" fmla="*/ 74 w 77"/>
                <a:gd name="T29" fmla="*/ 48 h 66"/>
                <a:gd name="T30" fmla="*/ 73 w 77"/>
                <a:gd name="T31" fmla="*/ 51 h 66"/>
                <a:gd name="T32" fmla="*/ 68 w 77"/>
                <a:gd name="T33" fmla="*/ 56 h 66"/>
                <a:gd name="T34" fmla="*/ 71 w 77"/>
                <a:gd name="T35" fmla="*/ 60 h 66"/>
                <a:gd name="T36" fmla="*/ 77 w 77"/>
                <a:gd name="T37" fmla="*/ 65 h 66"/>
                <a:gd name="T38" fmla="*/ 71 w 77"/>
                <a:gd name="T39" fmla="*/ 63 h 66"/>
                <a:gd name="T40" fmla="*/ 64 w 77"/>
                <a:gd name="T41" fmla="*/ 59 h 66"/>
                <a:gd name="T42" fmla="*/ 61 w 77"/>
                <a:gd name="T43" fmla="*/ 62 h 66"/>
                <a:gd name="T44" fmla="*/ 60 w 77"/>
                <a:gd name="T45" fmla="*/ 65 h 66"/>
                <a:gd name="T46" fmla="*/ 57 w 77"/>
                <a:gd name="T47" fmla="*/ 63 h 66"/>
                <a:gd name="T48" fmla="*/ 54 w 77"/>
                <a:gd name="T49" fmla="*/ 63 h 66"/>
                <a:gd name="T50" fmla="*/ 49 w 77"/>
                <a:gd name="T51" fmla="*/ 64 h 66"/>
                <a:gd name="T52" fmla="*/ 41 w 77"/>
                <a:gd name="T53" fmla="*/ 59 h 66"/>
                <a:gd name="T54" fmla="*/ 38 w 77"/>
                <a:gd name="T55" fmla="*/ 57 h 66"/>
                <a:gd name="T56" fmla="*/ 37 w 77"/>
                <a:gd name="T57" fmla="*/ 56 h 66"/>
                <a:gd name="T58" fmla="*/ 34 w 77"/>
                <a:gd name="T59" fmla="*/ 55 h 66"/>
                <a:gd name="T60" fmla="*/ 33 w 77"/>
                <a:gd name="T61" fmla="*/ 54 h 66"/>
                <a:gd name="T62" fmla="*/ 31 w 77"/>
                <a:gd name="T63" fmla="*/ 58 h 66"/>
                <a:gd name="T64" fmla="*/ 15 w 77"/>
                <a:gd name="T65" fmla="*/ 56 h 66"/>
                <a:gd name="T66" fmla="*/ 4 w 77"/>
                <a:gd name="T67" fmla="*/ 55 h 66"/>
                <a:gd name="T68" fmla="*/ 5 w 77"/>
                <a:gd name="T69" fmla="*/ 53 h 66"/>
                <a:gd name="T70" fmla="*/ 6 w 77"/>
                <a:gd name="T71" fmla="*/ 46 h 66"/>
                <a:gd name="T72" fmla="*/ 6 w 77"/>
                <a:gd name="T73" fmla="*/ 42 h 66"/>
                <a:gd name="T74" fmla="*/ 9 w 77"/>
                <a:gd name="T75" fmla="*/ 37 h 66"/>
                <a:gd name="T76" fmla="*/ 7 w 77"/>
                <a:gd name="T77" fmla="*/ 30 h 66"/>
                <a:gd name="T78" fmla="*/ 6 w 77"/>
                <a:gd name="T79" fmla="*/ 28 h 66"/>
                <a:gd name="T80" fmla="*/ 4 w 77"/>
                <a:gd name="T81" fmla="*/ 25 h 66"/>
                <a:gd name="T82" fmla="*/ 1 w 77"/>
                <a:gd name="T83" fmla="*/ 19 h 66"/>
                <a:gd name="T84" fmla="*/ 0 w 77"/>
                <a:gd name="T85" fmla="*/ 1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3" name="Freeform 28" descr="20%"/>
            <p:cNvSpPr>
              <a:spLocks/>
            </p:cNvSpPr>
            <p:nvPr/>
          </p:nvSpPr>
          <p:spPr bwMode="auto">
            <a:xfrm>
              <a:off x="5818188" y="3846513"/>
              <a:ext cx="381000" cy="642937"/>
            </a:xfrm>
            <a:custGeom>
              <a:avLst/>
              <a:gdLst>
                <a:gd name="T0" fmla="*/ 44 w 47"/>
                <a:gd name="T1" fmla="*/ 0 h 83"/>
                <a:gd name="T2" fmla="*/ 15 w 47"/>
                <a:gd name="T3" fmla="*/ 2 h 83"/>
                <a:gd name="T4" fmla="*/ 15 w 47"/>
                <a:gd name="T5" fmla="*/ 3 h 83"/>
                <a:gd name="T6" fmla="*/ 12 w 47"/>
                <a:gd name="T7" fmla="*/ 5 h 83"/>
                <a:gd name="T8" fmla="*/ 12 w 47"/>
                <a:gd name="T9" fmla="*/ 8 h 83"/>
                <a:gd name="T10" fmla="*/ 12 w 47"/>
                <a:gd name="T11" fmla="*/ 11 h 83"/>
                <a:gd name="T12" fmla="*/ 11 w 47"/>
                <a:gd name="T13" fmla="*/ 12 h 83"/>
                <a:gd name="T14" fmla="*/ 9 w 47"/>
                <a:gd name="T15" fmla="*/ 14 h 83"/>
                <a:gd name="T16" fmla="*/ 7 w 47"/>
                <a:gd name="T17" fmla="*/ 16 h 83"/>
                <a:gd name="T18" fmla="*/ 6 w 47"/>
                <a:gd name="T19" fmla="*/ 17 h 83"/>
                <a:gd name="T20" fmla="*/ 6 w 47"/>
                <a:gd name="T21" fmla="*/ 19 h 83"/>
                <a:gd name="T22" fmla="*/ 5 w 47"/>
                <a:gd name="T23" fmla="*/ 21 h 83"/>
                <a:gd name="T24" fmla="*/ 5 w 47"/>
                <a:gd name="T25" fmla="*/ 22 h 83"/>
                <a:gd name="T26" fmla="*/ 4 w 47"/>
                <a:gd name="T27" fmla="*/ 25 h 83"/>
                <a:gd name="T28" fmla="*/ 3 w 47"/>
                <a:gd name="T29" fmla="*/ 27 h 83"/>
                <a:gd name="T30" fmla="*/ 4 w 47"/>
                <a:gd name="T31" fmla="*/ 30 h 83"/>
                <a:gd name="T32" fmla="*/ 5 w 47"/>
                <a:gd name="T33" fmla="*/ 31 h 83"/>
                <a:gd name="T34" fmla="*/ 5 w 47"/>
                <a:gd name="T35" fmla="*/ 33 h 83"/>
                <a:gd name="T36" fmla="*/ 5 w 47"/>
                <a:gd name="T37" fmla="*/ 33 h 83"/>
                <a:gd name="T38" fmla="*/ 5 w 47"/>
                <a:gd name="T39" fmla="*/ 34 h 83"/>
                <a:gd name="T40" fmla="*/ 5 w 47"/>
                <a:gd name="T41" fmla="*/ 34 h 83"/>
                <a:gd name="T42" fmla="*/ 4 w 47"/>
                <a:gd name="T43" fmla="*/ 36 h 83"/>
                <a:gd name="T44" fmla="*/ 5 w 47"/>
                <a:gd name="T45" fmla="*/ 37 h 83"/>
                <a:gd name="T46" fmla="*/ 4 w 47"/>
                <a:gd name="T47" fmla="*/ 38 h 83"/>
                <a:gd name="T48" fmla="*/ 6 w 47"/>
                <a:gd name="T49" fmla="*/ 42 h 83"/>
                <a:gd name="T50" fmla="*/ 6 w 47"/>
                <a:gd name="T51" fmla="*/ 45 h 83"/>
                <a:gd name="T52" fmla="*/ 7 w 47"/>
                <a:gd name="T53" fmla="*/ 47 h 83"/>
                <a:gd name="T54" fmla="*/ 8 w 47"/>
                <a:gd name="T55" fmla="*/ 48 h 83"/>
                <a:gd name="T56" fmla="*/ 8 w 47"/>
                <a:gd name="T57" fmla="*/ 49 h 83"/>
                <a:gd name="T58" fmla="*/ 6 w 47"/>
                <a:gd name="T59" fmla="*/ 50 h 83"/>
                <a:gd name="T60" fmla="*/ 6 w 47"/>
                <a:gd name="T61" fmla="*/ 51 h 83"/>
                <a:gd name="T62" fmla="*/ 5 w 47"/>
                <a:gd name="T63" fmla="*/ 54 h 83"/>
                <a:gd name="T64" fmla="*/ 3 w 47"/>
                <a:gd name="T65" fmla="*/ 59 h 83"/>
                <a:gd name="T66" fmla="*/ 0 w 47"/>
                <a:gd name="T67" fmla="*/ 66 h 83"/>
                <a:gd name="T68" fmla="*/ 0 w 47"/>
                <a:gd name="T69" fmla="*/ 71 h 83"/>
                <a:gd name="T70" fmla="*/ 27 w 47"/>
                <a:gd name="T71" fmla="*/ 70 h 83"/>
                <a:gd name="T72" fmla="*/ 27 w 47"/>
                <a:gd name="T73" fmla="*/ 71 h 83"/>
                <a:gd name="T74" fmla="*/ 26 w 47"/>
                <a:gd name="T75" fmla="*/ 73 h 83"/>
                <a:gd name="T76" fmla="*/ 27 w 47"/>
                <a:gd name="T77" fmla="*/ 77 h 83"/>
                <a:gd name="T78" fmla="*/ 29 w 47"/>
                <a:gd name="T79" fmla="*/ 80 h 83"/>
                <a:gd name="T80" fmla="*/ 30 w 47"/>
                <a:gd name="T81" fmla="*/ 83 h 83"/>
                <a:gd name="T82" fmla="*/ 32 w 47"/>
                <a:gd name="T83" fmla="*/ 83 h 83"/>
                <a:gd name="T84" fmla="*/ 35 w 47"/>
                <a:gd name="T85" fmla="*/ 81 h 83"/>
                <a:gd name="T86" fmla="*/ 41 w 47"/>
                <a:gd name="T87" fmla="*/ 79 h 83"/>
                <a:gd name="T88" fmla="*/ 43 w 47"/>
                <a:gd name="T89" fmla="*/ 79 h 83"/>
                <a:gd name="T90" fmla="*/ 45 w 47"/>
                <a:gd name="T91" fmla="*/ 78 h 83"/>
                <a:gd name="T92" fmla="*/ 46 w 47"/>
                <a:gd name="T93" fmla="*/ 79 h 83"/>
                <a:gd name="T94" fmla="*/ 47 w 47"/>
                <a:gd name="T95" fmla="*/ 80 h 83"/>
                <a:gd name="T96" fmla="*/ 47 w 47"/>
                <a:gd name="T97" fmla="*/ 79 h 83"/>
                <a:gd name="T98" fmla="*/ 44 w 47"/>
                <a:gd name="T99" fmla="*/ 54 h 83"/>
                <a:gd name="T100" fmla="*/ 44 w 47"/>
                <a:gd name="T101" fmla="*/ 52 h 83"/>
                <a:gd name="T102" fmla="*/ 45 w 47"/>
                <a:gd name="T103" fmla="*/ 2 h 83"/>
                <a:gd name="T104" fmla="*/ 44 w 47"/>
                <a:gd name="T105" fmla="*/ 0 h 83"/>
                <a:gd name="T106" fmla="*/ 44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94" name="Freeform 29"/>
            <p:cNvSpPr>
              <a:spLocks/>
            </p:cNvSpPr>
            <p:nvPr/>
          </p:nvSpPr>
          <p:spPr bwMode="auto">
            <a:xfrm>
              <a:off x="6878638" y="2732088"/>
              <a:ext cx="639762" cy="395287"/>
            </a:xfrm>
            <a:custGeom>
              <a:avLst/>
              <a:gdLst>
                <a:gd name="T0" fmla="*/ 19 w 79"/>
                <a:gd name="T1" fmla="*/ 49 h 51"/>
                <a:gd name="T2" fmla="*/ 55 w 79"/>
                <a:gd name="T3" fmla="*/ 42 h 51"/>
                <a:gd name="T4" fmla="*/ 66 w 79"/>
                <a:gd name="T5" fmla="*/ 40 h 51"/>
                <a:gd name="T6" fmla="*/ 67 w 79"/>
                <a:gd name="T7" fmla="*/ 40 h 51"/>
                <a:gd name="T8" fmla="*/ 67 w 79"/>
                <a:gd name="T9" fmla="*/ 39 h 51"/>
                <a:gd name="T10" fmla="*/ 67 w 79"/>
                <a:gd name="T11" fmla="*/ 38 h 51"/>
                <a:gd name="T12" fmla="*/ 68 w 79"/>
                <a:gd name="T13" fmla="*/ 37 h 51"/>
                <a:gd name="T14" fmla="*/ 70 w 79"/>
                <a:gd name="T15" fmla="*/ 37 h 51"/>
                <a:gd name="T16" fmla="*/ 71 w 79"/>
                <a:gd name="T17" fmla="*/ 37 h 51"/>
                <a:gd name="T18" fmla="*/ 74 w 79"/>
                <a:gd name="T19" fmla="*/ 35 h 51"/>
                <a:gd name="T20" fmla="*/ 74 w 79"/>
                <a:gd name="T21" fmla="*/ 33 h 51"/>
                <a:gd name="T22" fmla="*/ 77 w 79"/>
                <a:gd name="T23" fmla="*/ 31 h 51"/>
                <a:gd name="T24" fmla="*/ 79 w 79"/>
                <a:gd name="T25" fmla="*/ 30 h 51"/>
                <a:gd name="T26" fmla="*/ 79 w 79"/>
                <a:gd name="T27" fmla="*/ 29 h 51"/>
                <a:gd name="T28" fmla="*/ 77 w 79"/>
                <a:gd name="T29" fmla="*/ 28 h 51"/>
                <a:gd name="T30" fmla="*/ 76 w 79"/>
                <a:gd name="T31" fmla="*/ 27 h 51"/>
                <a:gd name="T32" fmla="*/ 75 w 79"/>
                <a:gd name="T33" fmla="*/ 27 h 51"/>
                <a:gd name="T34" fmla="*/ 75 w 79"/>
                <a:gd name="T35" fmla="*/ 26 h 51"/>
                <a:gd name="T36" fmla="*/ 73 w 79"/>
                <a:gd name="T37" fmla="*/ 26 h 51"/>
                <a:gd name="T38" fmla="*/ 73 w 79"/>
                <a:gd name="T39" fmla="*/ 24 h 51"/>
                <a:gd name="T40" fmla="*/ 71 w 79"/>
                <a:gd name="T41" fmla="*/ 24 h 51"/>
                <a:gd name="T42" fmla="*/ 71 w 79"/>
                <a:gd name="T43" fmla="*/ 23 h 51"/>
                <a:gd name="T44" fmla="*/ 71 w 79"/>
                <a:gd name="T45" fmla="*/ 20 h 51"/>
                <a:gd name="T46" fmla="*/ 72 w 79"/>
                <a:gd name="T47" fmla="*/ 20 h 51"/>
                <a:gd name="T48" fmla="*/ 71 w 79"/>
                <a:gd name="T49" fmla="*/ 18 h 51"/>
                <a:gd name="T50" fmla="*/ 70 w 79"/>
                <a:gd name="T51" fmla="*/ 17 h 51"/>
                <a:gd name="T52" fmla="*/ 70 w 79"/>
                <a:gd name="T53" fmla="*/ 17 h 51"/>
                <a:gd name="T54" fmla="*/ 71 w 79"/>
                <a:gd name="T55" fmla="*/ 16 h 51"/>
                <a:gd name="T56" fmla="*/ 72 w 79"/>
                <a:gd name="T57" fmla="*/ 15 h 51"/>
                <a:gd name="T58" fmla="*/ 73 w 79"/>
                <a:gd name="T59" fmla="*/ 12 h 51"/>
                <a:gd name="T60" fmla="*/ 73 w 79"/>
                <a:gd name="T61" fmla="*/ 11 h 51"/>
                <a:gd name="T62" fmla="*/ 74 w 79"/>
                <a:gd name="T63" fmla="*/ 10 h 51"/>
                <a:gd name="T64" fmla="*/ 74 w 79"/>
                <a:gd name="T65" fmla="*/ 9 h 51"/>
                <a:gd name="T66" fmla="*/ 73 w 79"/>
                <a:gd name="T67" fmla="*/ 9 h 51"/>
                <a:gd name="T68" fmla="*/ 70 w 79"/>
                <a:gd name="T69" fmla="*/ 8 h 51"/>
                <a:gd name="T70" fmla="*/ 70 w 79"/>
                <a:gd name="T71" fmla="*/ 8 h 51"/>
                <a:gd name="T72" fmla="*/ 69 w 79"/>
                <a:gd name="T73" fmla="*/ 7 h 51"/>
                <a:gd name="T74" fmla="*/ 69 w 79"/>
                <a:gd name="T75" fmla="*/ 6 h 51"/>
                <a:gd name="T76" fmla="*/ 67 w 79"/>
                <a:gd name="T77" fmla="*/ 3 h 51"/>
                <a:gd name="T78" fmla="*/ 66 w 79"/>
                <a:gd name="T79" fmla="*/ 3 h 51"/>
                <a:gd name="T80" fmla="*/ 66 w 79"/>
                <a:gd name="T81" fmla="*/ 2 h 51"/>
                <a:gd name="T82" fmla="*/ 65 w 79"/>
                <a:gd name="T83" fmla="*/ 2 h 51"/>
                <a:gd name="T84" fmla="*/ 65 w 79"/>
                <a:gd name="T85" fmla="*/ 2 h 51"/>
                <a:gd name="T86" fmla="*/ 65 w 79"/>
                <a:gd name="T87" fmla="*/ 1 h 51"/>
                <a:gd name="T88" fmla="*/ 64 w 79"/>
                <a:gd name="T89" fmla="*/ 0 h 51"/>
                <a:gd name="T90" fmla="*/ 9 w 79"/>
                <a:gd name="T91" fmla="*/ 11 h 51"/>
                <a:gd name="T92" fmla="*/ 8 w 79"/>
                <a:gd name="T93" fmla="*/ 7 h 51"/>
                <a:gd name="T94" fmla="*/ 5 w 79"/>
                <a:gd name="T95" fmla="*/ 10 h 51"/>
                <a:gd name="T96" fmla="*/ 5 w 79"/>
                <a:gd name="T97" fmla="*/ 10 h 51"/>
                <a:gd name="T98" fmla="*/ 4 w 79"/>
                <a:gd name="T99" fmla="*/ 9 h 51"/>
                <a:gd name="T100" fmla="*/ 4 w 79"/>
                <a:gd name="T101" fmla="*/ 9 h 51"/>
                <a:gd name="T102" fmla="*/ 3 w 79"/>
                <a:gd name="T103" fmla="*/ 11 h 51"/>
                <a:gd name="T104" fmla="*/ 1 w 79"/>
                <a:gd name="T105" fmla="*/ 13 h 51"/>
                <a:gd name="T106" fmla="*/ 0 w 79"/>
                <a:gd name="T107" fmla="*/ 14 h 51"/>
                <a:gd name="T108" fmla="*/ 4 w 79"/>
                <a:gd name="T109" fmla="*/ 36 h 51"/>
                <a:gd name="T110" fmla="*/ 6 w 79"/>
                <a:gd name="T111" fmla="*/ 51 h 51"/>
                <a:gd name="T112" fmla="*/ 19 w 79"/>
                <a:gd name="T113" fmla="*/ 49 h 51"/>
                <a:gd name="T114" fmla="*/ 19 w 79"/>
                <a:gd name="T115" fmla="*/ 49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5" name="Freeform 30"/>
            <p:cNvSpPr>
              <a:spLocks/>
            </p:cNvSpPr>
            <p:nvPr/>
          </p:nvSpPr>
          <p:spPr bwMode="auto">
            <a:xfrm>
              <a:off x="6664325" y="3127375"/>
              <a:ext cx="830263" cy="455613"/>
            </a:xfrm>
            <a:custGeom>
              <a:avLst/>
              <a:gdLst>
                <a:gd name="T0" fmla="*/ 31 w 102"/>
                <a:gd name="T1" fmla="*/ 55 h 59"/>
                <a:gd name="T2" fmla="*/ 26 w 102"/>
                <a:gd name="T3" fmla="*/ 56 h 59"/>
                <a:gd name="T4" fmla="*/ 22 w 102"/>
                <a:gd name="T5" fmla="*/ 56 h 59"/>
                <a:gd name="T6" fmla="*/ 5 w 102"/>
                <a:gd name="T7" fmla="*/ 56 h 59"/>
                <a:gd name="T8" fmla="*/ 9 w 102"/>
                <a:gd name="T9" fmla="*/ 52 h 59"/>
                <a:gd name="T10" fmla="*/ 10 w 102"/>
                <a:gd name="T11" fmla="*/ 49 h 59"/>
                <a:gd name="T12" fmla="*/ 19 w 102"/>
                <a:gd name="T13" fmla="*/ 40 h 59"/>
                <a:gd name="T14" fmla="*/ 21 w 102"/>
                <a:gd name="T15" fmla="*/ 44 h 59"/>
                <a:gd name="T16" fmla="*/ 27 w 102"/>
                <a:gd name="T17" fmla="*/ 44 h 59"/>
                <a:gd name="T18" fmla="*/ 29 w 102"/>
                <a:gd name="T19" fmla="*/ 43 h 59"/>
                <a:gd name="T20" fmla="*/ 34 w 102"/>
                <a:gd name="T21" fmla="*/ 42 h 59"/>
                <a:gd name="T22" fmla="*/ 36 w 102"/>
                <a:gd name="T23" fmla="*/ 41 h 59"/>
                <a:gd name="T24" fmla="*/ 42 w 102"/>
                <a:gd name="T25" fmla="*/ 36 h 59"/>
                <a:gd name="T26" fmla="*/ 44 w 102"/>
                <a:gd name="T27" fmla="*/ 28 h 59"/>
                <a:gd name="T28" fmla="*/ 49 w 102"/>
                <a:gd name="T29" fmla="*/ 18 h 59"/>
                <a:gd name="T30" fmla="*/ 52 w 102"/>
                <a:gd name="T31" fmla="*/ 19 h 59"/>
                <a:gd name="T32" fmla="*/ 55 w 102"/>
                <a:gd name="T33" fmla="*/ 12 h 59"/>
                <a:gd name="T34" fmla="*/ 59 w 102"/>
                <a:gd name="T35" fmla="*/ 10 h 59"/>
                <a:gd name="T36" fmla="*/ 61 w 102"/>
                <a:gd name="T37" fmla="*/ 5 h 59"/>
                <a:gd name="T38" fmla="*/ 61 w 102"/>
                <a:gd name="T39" fmla="*/ 1 h 59"/>
                <a:gd name="T40" fmla="*/ 68 w 102"/>
                <a:gd name="T41" fmla="*/ 4 h 59"/>
                <a:gd name="T42" fmla="*/ 70 w 102"/>
                <a:gd name="T43" fmla="*/ 1 h 59"/>
                <a:gd name="T44" fmla="*/ 73 w 102"/>
                <a:gd name="T45" fmla="*/ 2 h 59"/>
                <a:gd name="T46" fmla="*/ 76 w 102"/>
                <a:gd name="T47" fmla="*/ 4 h 59"/>
                <a:gd name="T48" fmla="*/ 80 w 102"/>
                <a:gd name="T49" fmla="*/ 8 h 59"/>
                <a:gd name="T50" fmla="*/ 77 w 102"/>
                <a:gd name="T51" fmla="*/ 14 h 59"/>
                <a:gd name="T52" fmla="*/ 81 w 102"/>
                <a:gd name="T53" fmla="*/ 15 h 59"/>
                <a:gd name="T54" fmla="*/ 84 w 102"/>
                <a:gd name="T55" fmla="*/ 17 h 59"/>
                <a:gd name="T56" fmla="*/ 87 w 102"/>
                <a:gd name="T57" fmla="*/ 18 h 59"/>
                <a:gd name="T58" fmla="*/ 93 w 102"/>
                <a:gd name="T59" fmla="*/ 20 h 59"/>
                <a:gd name="T60" fmla="*/ 93 w 102"/>
                <a:gd name="T61" fmla="*/ 23 h 59"/>
                <a:gd name="T62" fmla="*/ 92 w 102"/>
                <a:gd name="T63" fmla="*/ 26 h 59"/>
                <a:gd name="T64" fmla="*/ 95 w 102"/>
                <a:gd name="T65" fmla="*/ 29 h 59"/>
                <a:gd name="T66" fmla="*/ 93 w 102"/>
                <a:gd name="T67" fmla="*/ 30 h 59"/>
                <a:gd name="T68" fmla="*/ 94 w 102"/>
                <a:gd name="T69" fmla="*/ 31 h 59"/>
                <a:gd name="T70" fmla="*/ 92 w 102"/>
                <a:gd name="T71" fmla="*/ 32 h 59"/>
                <a:gd name="T72" fmla="*/ 94 w 102"/>
                <a:gd name="T73" fmla="*/ 33 h 59"/>
                <a:gd name="T74" fmla="*/ 94 w 102"/>
                <a:gd name="T75" fmla="*/ 36 h 59"/>
                <a:gd name="T76" fmla="*/ 92 w 102"/>
                <a:gd name="T77" fmla="*/ 36 h 59"/>
                <a:gd name="T78" fmla="*/ 96 w 102"/>
                <a:gd name="T79" fmla="*/ 37 h 59"/>
                <a:gd name="T80" fmla="*/ 100 w 102"/>
                <a:gd name="T81" fmla="*/ 36 h 59"/>
                <a:gd name="T82" fmla="*/ 101 w 102"/>
                <a:gd name="T83" fmla="*/ 42 h 59"/>
                <a:gd name="T84" fmla="*/ 101 w 102"/>
                <a:gd name="T85" fmla="*/ 43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196" name="Freeform 31"/>
            <p:cNvSpPr>
              <a:spLocks/>
            </p:cNvSpPr>
            <p:nvPr/>
          </p:nvSpPr>
          <p:spPr bwMode="auto">
            <a:xfrm>
              <a:off x="4457700" y="2794000"/>
              <a:ext cx="906463" cy="425450"/>
            </a:xfrm>
            <a:custGeom>
              <a:avLst/>
              <a:gdLst>
                <a:gd name="T0" fmla="*/ 0 w 111"/>
                <a:gd name="T1" fmla="*/ 34 h 55"/>
                <a:gd name="T2" fmla="*/ 3 w 111"/>
                <a:gd name="T3" fmla="*/ 0 h 55"/>
                <a:gd name="T4" fmla="*/ 72 w 111"/>
                <a:gd name="T5" fmla="*/ 3 h 55"/>
                <a:gd name="T6" fmla="*/ 74 w 111"/>
                <a:gd name="T7" fmla="*/ 6 h 55"/>
                <a:gd name="T8" fmla="*/ 76 w 111"/>
                <a:gd name="T9" fmla="*/ 6 h 55"/>
                <a:gd name="T10" fmla="*/ 78 w 111"/>
                <a:gd name="T11" fmla="*/ 5 h 55"/>
                <a:gd name="T12" fmla="*/ 79 w 111"/>
                <a:gd name="T13" fmla="*/ 6 h 55"/>
                <a:gd name="T14" fmla="*/ 80 w 111"/>
                <a:gd name="T15" fmla="*/ 9 h 55"/>
                <a:gd name="T16" fmla="*/ 82 w 111"/>
                <a:gd name="T17" fmla="*/ 9 h 55"/>
                <a:gd name="T18" fmla="*/ 83 w 111"/>
                <a:gd name="T19" fmla="*/ 9 h 55"/>
                <a:gd name="T20" fmla="*/ 85 w 111"/>
                <a:gd name="T21" fmla="*/ 7 h 55"/>
                <a:gd name="T22" fmla="*/ 87 w 111"/>
                <a:gd name="T23" fmla="*/ 7 h 55"/>
                <a:gd name="T24" fmla="*/ 89 w 111"/>
                <a:gd name="T25" fmla="*/ 8 h 55"/>
                <a:gd name="T26" fmla="*/ 94 w 111"/>
                <a:gd name="T27" fmla="*/ 11 h 55"/>
                <a:gd name="T28" fmla="*/ 97 w 111"/>
                <a:gd name="T29" fmla="*/ 13 h 55"/>
                <a:gd name="T30" fmla="*/ 97 w 111"/>
                <a:gd name="T31" fmla="*/ 15 h 55"/>
                <a:gd name="T32" fmla="*/ 99 w 111"/>
                <a:gd name="T33" fmla="*/ 16 h 55"/>
                <a:gd name="T34" fmla="*/ 99 w 111"/>
                <a:gd name="T35" fmla="*/ 17 h 55"/>
                <a:gd name="T36" fmla="*/ 98 w 111"/>
                <a:gd name="T37" fmla="*/ 19 h 55"/>
                <a:gd name="T38" fmla="*/ 99 w 111"/>
                <a:gd name="T39" fmla="*/ 21 h 55"/>
                <a:gd name="T40" fmla="*/ 100 w 111"/>
                <a:gd name="T41" fmla="*/ 24 h 55"/>
                <a:gd name="T42" fmla="*/ 101 w 111"/>
                <a:gd name="T43" fmla="*/ 25 h 55"/>
                <a:gd name="T44" fmla="*/ 101 w 111"/>
                <a:gd name="T45" fmla="*/ 26 h 55"/>
                <a:gd name="T46" fmla="*/ 101 w 111"/>
                <a:gd name="T47" fmla="*/ 28 h 55"/>
                <a:gd name="T48" fmla="*/ 103 w 111"/>
                <a:gd name="T49" fmla="*/ 29 h 55"/>
                <a:gd name="T50" fmla="*/ 104 w 111"/>
                <a:gd name="T51" fmla="*/ 30 h 55"/>
                <a:gd name="T52" fmla="*/ 103 w 111"/>
                <a:gd name="T53" fmla="*/ 32 h 55"/>
                <a:gd name="T54" fmla="*/ 103 w 111"/>
                <a:gd name="T55" fmla="*/ 34 h 55"/>
                <a:gd name="T56" fmla="*/ 105 w 111"/>
                <a:gd name="T57" fmla="*/ 35 h 55"/>
                <a:gd name="T58" fmla="*/ 105 w 111"/>
                <a:gd name="T59" fmla="*/ 37 h 55"/>
                <a:gd name="T60" fmla="*/ 104 w 111"/>
                <a:gd name="T61" fmla="*/ 38 h 55"/>
                <a:gd name="T62" fmla="*/ 105 w 111"/>
                <a:gd name="T63" fmla="*/ 39 h 55"/>
                <a:gd name="T64" fmla="*/ 106 w 111"/>
                <a:gd name="T65" fmla="*/ 41 h 55"/>
                <a:gd name="T66" fmla="*/ 105 w 111"/>
                <a:gd name="T67" fmla="*/ 42 h 55"/>
                <a:gd name="T68" fmla="*/ 106 w 111"/>
                <a:gd name="T69" fmla="*/ 44 h 55"/>
                <a:gd name="T70" fmla="*/ 106 w 111"/>
                <a:gd name="T71" fmla="*/ 45 h 55"/>
                <a:gd name="T72" fmla="*/ 107 w 111"/>
                <a:gd name="T73" fmla="*/ 46 h 55"/>
                <a:gd name="T74" fmla="*/ 108 w 111"/>
                <a:gd name="T75" fmla="*/ 48 h 55"/>
                <a:gd name="T76" fmla="*/ 109 w 111"/>
                <a:gd name="T77" fmla="*/ 50 h 55"/>
                <a:gd name="T78" fmla="*/ 111 w 111"/>
                <a:gd name="T79" fmla="*/ 52 h 55"/>
                <a:gd name="T80" fmla="*/ 111 w 111"/>
                <a:gd name="T81" fmla="*/ 53 h 55"/>
                <a:gd name="T82" fmla="*/ 111 w 111"/>
                <a:gd name="T83" fmla="*/ 54 h 55"/>
                <a:gd name="T84" fmla="*/ 111 w 111"/>
                <a:gd name="T85" fmla="*/ 55 h 55"/>
                <a:gd name="T86" fmla="*/ 25 w 111"/>
                <a:gd name="T87" fmla="*/ 53 h 55"/>
                <a:gd name="T88" fmla="*/ 26 w 111"/>
                <a:gd name="T89" fmla="*/ 36 h 55"/>
                <a:gd name="T90" fmla="*/ 0 w 111"/>
                <a:gd name="T91" fmla="*/ 34 h 55"/>
                <a:gd name="T92" fmla="*/ 0 w 111"/>
                <a:gd name="T93" fmla="*/ 34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7" name="Freeform 32"/>
            <p:cNvSpPr>
              <a:spLocks/>
            </p:cNvSpPr>
            <p:nvPr/>
          </p:nvSpPr>
          <p:spPr bwMode="auto">
            <a:xfrm>
              <a:off x="4522788" y="3590925"/>
              <a:ext cx="944562" cy="465138"/>
            </a:xfrm>
            <a:custGeom>
              <a:avLst/>
              <a:gdLst>
                <a:gd name="T0" fmla="*/ 14 w 116"/>
                <a:gd name="T1" fmla="*/ 1 h 60"/>
                <a:gd name="T2" fmla="*/ 0 w 116"/>
                <a:gd name="T3" fmla="*/ 9 h 60"/>
                <a:gd name="T4" fmla="*/ 40 w 116"/>
                <a:gd name="T5" fmla="*/ 44 h 60"/>
                <a:gd name="T6" fmla="*/ 42 w 116"/>
                <a:gd name="T7" fmla="*/ 45 h 60"/>
                <a:gd name="T8" fmla="*/ 45 w 116"/>
                <a:gd name="T9" fmla="*/ 48 h 60"/>
                <a:gd name="T10" fmla="*/ 48 w 116"/>
                <a:gd name="T11" fmla="*/ 47 h 60"/>
                <a:gd name="T12" fmla="*/ 50 w 116"/>
                <a:gd name="T13" fmla="*/ 48 h 60"/>
                <a:gd name="T14" fmla="*/ 51 w 116"/>
                <a:gd name="T15" fmla="*/ 50 h 60"/>
                <a:gd name="T16" fmla="*/ 55 w 116"/>
                <a:gd name="T17" fmla="*/ 51 h 60"/>
                <a:gd name="T18" fmla="*/ 57 w 116"/>
                <a:gd name="T19" fmla="*/ 52 h 60"/>
                <a:gd name="T20" fmla="*/ 59 w 116"/>
                <a:gd name="T21" fmla="*/ 51 h 60"/>
                <a:gd name="T22" fmla="*/ 61 w 116"/>
                <a:gd name="T23" fmla="*/ 53 h 60"/>
                <a:gd name="T24" fmla="*/ 65 w 116"/>
                <a:gd name="T25" fmla="*/ 53 h 60"/>
                <a:gd name="T26" fmla="*/ 67 w 116"/>
                <a:gd name="T27" fmla="*/ 55 h 60"/>
                <a:gd name="T28" fmla="*/ 68 w 116"/>
                <a:gd name="T29" fmla="*/ 57 h 60"/>
                <a:gd name="T30" fmla="*/ 71 w 116"/>
                <a:gd name="T31" fmla="*/ 56 h 60"/>
                <a:gd name="T32" fmla="*/ 75 w 116"/>
                <a:gd name="T33" fmla="*/ 58 h 60"/>
                <a:gd name="T34" fmla="*/ 77 w 116"/>
                <a:gd name="T35" fmla="*/ 57 h 60"/>
                <a:gd name="T36" fmla="*/ 79 w 116"/>
                <a:gd name="T37" fmla="*/ 57 h 60"/>
                <a:gd name="T38" fmla="*/ 79 w 116"/>
                <a:gd name="T39" fmla="*/ 60 h 60"/>
                <a:gd name="T40" fmla="*/ 80 w 116"/>
                <a:gd name="T41" fmla="*/ 58 h 60"/>
                <a:gd name="T42" fmla="*/ 82 w 116"/>
                <a:gd name="T43" fmla="*/ 56 h 60"/>
                <a:gd name="T44" fmla="*/ 83 w 116"/>
                <a:gd name="T45" fmla="*/ 57 h 60"/>
                <a:gd name="T46" fmla="*/ 85 w 116"/>
                <a:gd name="T47" fmla="*/ 58 h 60"/>
                <a:gd name="T48" fmla="*/ 87 w 116"/>
                <a:gd name="T49" fmla="*/ 57 h 60"/>
                <a:gd name="T50" fmla="*/ 87 w 116"/>
                <a:gd name="T51" fmla="*/ 58 h 60"/>
                <a:gd name="T52" fmla="*/ 90 w 116"/>
                <a:gd name="T53" fmla="*/ 60 h 60"/>
                <a:gd name="T54" fmla="*/ 93 w 116"/>
                <a:gd name="T55" fmla="*/ 58 h 60"/>
                <a:gd name="T56" fmla="*/ 99 w 116"/>
                <a:gd name="T57" fmla="*/ 56 h 60"/>
                <a:gd name="T58" fmla="*/ 101 w 116"/>
                <a:gd name="T59" fmla="*/ 56 h 60"/>
                <a:gd name="T60" fmla="*/ 106 w 116"/>
                <a:gd name="T61" fmla="*/ 56 h 60"/>
                <a:gd name="T62" fmla="*/ 113 w 116"/>
                <a:gd name="T63" fmla="*/ 59 h 60"/>
                <a:gd name="T64" fmla="*/ 115 w 116"/>
                <a:gd name="T65" fmla="*/ 60 h 60"/>
                <a:gd name="T66" fmla="*/ 116 w 116"/>
                <a:gd name="T67" fmla="*/ 31 h 60"/>
                <a:gd name="T68" fmla="*/ 114 w 116"/>
                <a:gd name="T69" fmla="*/ 3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8" name="Freeform 33" descr="20%"/>
            <p:cNvSpPr>
              <a:spLocks/>
            </p:cNvSpPr>
            <p:nvPr/>
          </p:nvSpPr>
          <p:spPr bwMode="auto">
            <a:xfrm>
              <a:off x="5322888" y="3127375"/>
              <a:ext cx="730250" cy="603250"/>
            </a:xfrm>
            <a:custGeom>
              <a:avLst/>
              <a:gdLst>
                <a:gd name="T0" fmla="*/ 76 w 90"/>
                <a:gd name="T1" fmla="*/ 69 h 78"/>
                <a:gd name="T2" fmla="*/ 77 w 90"/>
                <a:gd name="T3" fmla="*/ 71 h 78"/>
                <a:gd name="T4" fmla="*/ 77 w 90"/>
                <a:gd name="T5" fmla="*/ 74 h 78"/>
                <a:gd name="T6" fmla="*/ 74 w 90"/>
                <a:gd name="T7" fmla="*/ 77 h 78"/>
                <a:gd name="T8" fmla="*/ 83 w 90"/>
                <a:gd name="T9" fmla="*/ 78 h 78"/>
                <a:gd name="T10" fmla="*/ 83 w 90"/>
                <a:gd name="T11" fmla="*/ 74 h 78"/>
                <a:gd name="T12" fmla="*/ 85 w 90"/>
                <a:gd name="T13" fmla="*/ 69 h 78"/>
                <a:gd name="T14" fmla="*/ 88 w 90"/>
                <a:gd name="T15" fmla="*/ 67 h 78"/>
                <a:gd name="T16" fmla="*/ 89 w 90"/>
                <a:gd name="T17" fmla="*/ 67 h 78"/>
                <a:gd name="T18" fmla="*/ 90 w 90"/>
                <a:gd name="T19" fmla="*/ 61 h 78"/>
                <a:gd name="T20" fmla="*/ 89 w 90"/>
                <a:gd name="T21" fmla="*/ 60 h 78"/>
                <a:gd name="T22" fmla="*/ 88 w 90"/>
                <a:gd name="T23" fmla="*/ 59 h 78"/>
                <a:gd name="T24" fmla="*/ 87 w 90"/>
                <a:gd name="T25" fmla="*/ 60 h 78"/>
                <a:gd name="T26" fmla="*/ 84 w 90"/>
                <a:gd name="T27" fmla="*/ 56 h 78"/>
                <a:gd name="T28" fmla="*/ 85 w 90"/>
                <a:gd name="T29" fmla="*/ 54 h 78"/>
                <a:gd name="T30" fmla="*/ 84 w 90"/>
                <a:gd name="T31" fmla="*/ 52 h 78"/>
                <a:gd name="T32" fmla="*/ 79 w 90"/>
                <a:gd name="T33" fmla="*/ 46 h 78"/>
                <a:gd name="T34" fmla="*/ 74 w 90"/>
                <a:gd name="T35" fmla="*/ 43 h 78"/>
                <a:gd name="T36" fmla="*/ 71 w 90"/>
                <a:gd name="T37" fmla="*/ 38 h 78"/>
                <a:gd name="T38" fmla="*/ 74 w 90"/>
                <a:gd name="T39" fmla="*/ 34 h 78"/>
                <a:gd name="T40" fmla="*/ 74 w 90"/>
                <a:gd name="T41" fmla="*/ 30 h 78"/>
                <a:gd name="T42" fmla="*/ 70 w 90"/>
                <a:gd name="T43" fmla="*/ 27 h 78"/>
                <a:gd name="T44" fmla="*/ 68 w 90"/>
                <a:gd name="T45" fmla="*/ 29 h 78"/>
                <a:gd name="T46" fmla="*/ 65 w 90"/>
                <a:gd name="T47" fmla="*/ 22 h 78"/>
                <a:gd name="T48" fmla="*/ 60 w 90"/>
                <a:gd name="T49" fmla="*/ 18 h 78"/>
                <a:gd name="T50" fmla="*/ 56 w 90"/>
                <a:gd name="T51" fmla="*/ 13 h 78"/>
                <a:gd name="T52" fmla="*/ 55 w 90"/>
                <a:gd name="T53" fmla="*/ 6 h 78"/>
                <a:gd name="T54" fmla="*/ 55 w 90"/>
                <a:gd name="T55" fmla="*/ 4 h 78"/>
                <a:gd name="T56" fmla="*/ 0 w 90"/>
                <a:gd name="T57" fmla="*/ 2 h 78"/>
                <a:gd name="T58" fmla="*/ 2 w 90"/>
                <a:gd name="T59" fmla="*/ 5 h 78"/>
                <a:gd name="T60" fmla="*/ 5 w 90"/>
                <a:gd name="T61" fmla="*/ 9 h 78"/>
                <a:gd name="T62" fmla="*/ 5 w 90"/>
                <a:gd name="T63" fmla="*/ 11 h 78"/>
                <a:gd name="T64" fmla="*/ 11 w 90"/>
                <a:gd name="T65" fmla="*/ 16 h 78"/>
                <a:gd name="T66" fmla="*/ 9 w 90"/>
                <a:gd name="T67" fmla="*/ 20 h 78"/>
                <a:gd name="T68" fmla="*/ 11 w 90"/>
                <a:gd name="T69" fmla="*/ 22 h 78"/>
                <a:gd name="T70" fmla="*/ 13 w 90"/>
                <a:gd name="T71" fmla="*/ 26 h 78"/>
                <a:gd name="T72" fmla="*/ 15 w 90"/>
                <a:gd name="T73" fmla="*/ 27 h 78"/>
                <a:gd name="T74" fmla="*/ 16 w 90"/>
                <a:gd name="T75" fmla="*/ 72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99" name="Freeform 34" descr="20%"/>
            <p:cNvSpPr>
              <a:spLocks/>
            </p:cNvSpPr>
            <p:nvPr/>
          </p:nvSpPr>
          <p:spPr bwMode="auto">
            <a:xfrm>
              <a:off x="6011863" y="3265488"/>
              <a:ext cx="809625" cy="395287"/>
            </a:xfrm>
            <a:custGeom>
              <a:avLst/>
              <a:gdLst>
                <a:gd name="T0" fmla="*/ 20 w 99"/>
                <a:gd name="T1" fmla="*/ 49 h 51"/>
                <a:gd name="T2" fmla="*/ 19 w 99"/>
                <a:gd name="T3" fmla="*/ 47 h 51"/>
                <a:gd name="T4" fmla="*/ 22 w 99"/>
                <a:gd name="T5" fmla="*/ 47 h 51"/>
                <a:gd name="T6" fmla="*/ 80 w 99"/>
                <a:gd name="T7" fmla="*/ 41 h 51"/>
                <a:gd name="T8" fmla="*/ 85 w 99"/>
                <a:gd name="T9" fmla="*/ 38 h 51"/>
                <a:gd name="T10" fmla="*/ 89 w 99"/>
                <a:gd name="T11" fmla="*/ 35 h 51"/>
                <a:gd name="T12" fmla="*/ 89 w 99"/>
                <a:gd name="T13" fmla="*/ 33 h 51"/>
                <a:gd name="T14" fmla="*/ 90 w 99"/>
                <a:gd name="T15" fmla="*/ 31 h 51"/>
                <a:gd name="T16" fmla="*/ 99 w 99"/>
                <a:gd name="T17" fmla="*/ 23 h 51"/>
                <a:gd name="T18" fmla="*/ 98 w 99"/>
                <a:gd name="T19" fmla="*/ 22 h 51"/>
                <a:gd name="T20" fmla="*/ 97 w 99"/>
                <a:gd name="T21" fmla="*/ 21 h 51"/>
                <a:gd name="T22" fmla="*/ 95 w 99"/>
                <a:gd name="T23" fmla="*/ 20 h 51"/>
                <a:gd name="T24" fmla="*/ 94 w 99"/>
                <a:gd name="T25" fmla="*/ 20 h 51"/>
                <a:gd name="T26" fmla="*/ 90 w 99"/>
                <a:gd name="T27" fmla="*/ 14 h 51"/>
                <a:gd name="T28" fmla="*/ 89 w 99"/>
                <a:gd name="T29" fmla="*/ 12 h 51"/>
                <a:gd name="T30" fmla="*/ 89 w 99"/>
                <a:gd name="T31" fmla="*/ 8 h 51"/>
                <a:gd name="T32" fmla="*/ 87 w 99"/>
                <a:gd name="T33" fmla="*/ 7 h 51"/>
                <a:gd name="T34" fmla="*/ 84 w 99"/>
                <a:gd name="T35" fmla="*/ 4 h 51"/>
                <a:gd name="T36" fmla="*/ 82 w 99"/>
                <a:gd name="T37" fmla="*/ 4 h 51"/>
                <a:gd name="T38" fmla="*/ 81 w 99"/>
                <a:gd name="T39" fmla="*/ 6 h 51"/>
                <a:gd name="T40" fmla="*/ 78 w 99"/>
                <a:gd name="T41" fmla="*/ 6 h 51"/>
                <a:gd name="T42" fmla="*/ 75 w 99"/>
                <a:gd name="T43" fmla="*/ 6 h 51"/>
                <a:gd name="T44" fmla="*/ 71 w 99"/>
                <a:gd name="T45" fmla="*/ 5 h 51"/>
                <a:gd name="T46" fmla="*/ 66 w 99"/>
                <a:gd name="T47" fmla="*/ 4 h 51"/>
                <a:gd name="T48" fmla="*/ 63 w 99"/>
                <a:gd name="T49" fmla="*/ 0 h 51"/>
                <a:gd name="T50" fmla="*/ 61 w 99"/>
                <a:gd name="T51" fmla="*/ 1 h 51"/>
                <a:gd name="T52" fmla="*/ 58 w 99"/>
                <a:gd name="T53" fmla="*/ 0 h 51"/>
                <a:gd name="T54" fmla="*/ 58 w 99"/>
                <a:gd name="T55" fmla="*/ 2 h 51"/>
                <a:gd name="T56" fmla="*/ 58 w 99"/>
                <a:gd name="T57" fmla="*/ 6 h 51"/>
                <a:gd name="T58" fmla="*/ 55 w 99"/>
                <a:gd name="T59" fmla="*/ 8 h 51"/>
                <a:gd name="T60" fmla="*/ 51 w 99"/>
                <a:gd name="T61" fmla="*/ 8 h 51"/>
                <a:gd name="T62" fmla="*/ 46 w 99"/>
                <a:gd name="T63" fmla="*/ 18 h 51"/>
                <a:gd name="T64" fmla="*/ 42 w 99"/>
                <a:gd name="T65" fmla="*/ 21 h 51"/>
                <a:gd name="T66" fmla="*/ 39 w 99"/>
                <a:gd name="T67" fmla="*/ 19 h 51"/>
                <a:gd name="T68" fmla="*/ 37 w 99"/>
                <a:gd name="T69" fmla="*/ 24 h 51"/>
                <a:gd name="T70" fmla="*/ 35 w 99"/>
                <a:gd name="T71" fmla="*/ 24 h 51"/>
                <a:gd name="T72" fmla="*/ 32 w 99"/>
                <a:gd name="T73" fmla="*/ 23 h 51"/>
                <a:gd name="T74" fmla="*/ 30 w 99"/>
                <a:gd name="T75" fmla="*/ 26 h 51"/>
                <a:gd name="T76" fmla="*/ 26 w 99"/>
                <a:gd name="T77" fmla="*/ 24 h 51"/>
                <a:gd name="T78" fmla="*/ 20 w 99"/>
                <a:gd name="T79" fmla="*/ 25 h 51"/>
                <a:gd name="T80" fmla="*/ 20 w 99"/>
                <a:gd name="T81" fmla="*/ 27 h 51"/>
                <a:gd name="T82" fmla="*/ 18 w 99"/>
                <a:gd name="T83" fmla="*/ 27 h 51"/>
                <a:gd name="T84" fmla="*/ 18 w 99"/>
                <a:gd name="T85" fmla="*/ 27 h 51"/>
                <a:gd name="T86" fmla="*/ 17 w 99"/>
                <a:gd name="T87" fmla="*/ 30 h 51"/>
                <a:gd name="T88" fmla="*/ 17 w 99"/>
                <a:gd name="T89" fmla="*/ 30 h 51"/>
                <a:gd name="T90" fmla="*/ 18 w 99"/>
                <a:gd name="T91" fmla="*/ 33 h 51"/>
                <a:gd name="T92" fmla="*/ 12 w 99"/>
                <a:gd name="T93" fmla="*/ 34 h 51"/>
                <a:gd name="T94" fmla="*/ 13 w 99"/>
                <a:gd name="T95" fmla="*/ 40 h 51"/>
                <a:gd name="T96" fmla="*/ 10 w 99"/>
                <a:gd name="T97" fmla="*/ 39 h 51"/>
                <a:gd name="T98" fmla="*/ 6 w 99"/>
                <a:gd name="T99" fmla="*/ 38 h 51"/>
                <a:gd name="T100" fmla="*/ 4 w 99"/>
                <a:gd name="T101" fmla="*/ 42 h 51"/>
                <a:gd name="T102" fmla="*/ 4 w 99"/>
                <a:gd name="T103" fmla="*/ 42 h 51"/>
                <a:gd name="T104" fmla="*/ 5 w 99"/>
                <a:gd name="T105" fmla="*/ 44 h 51"/>
                <a:gd name="T106" fmla="*/ 3 w 99"/>
                <a:gd name="T107" fmla="*/ 49 h 51"/>
                <a:gd name="T108" fmla="*/ 1 w 99"/>
                <a:gd name="T109" fmla="*/ 49 h 51"/>
                <a:gd name="T110" fmla="*/ 0 w 99"/>
                <a:gd name="T111" fmla="*/ 51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00" name="Freeform 35" descr="20%"/>
            <p:cNvSpPr>
              <a:spLocks/>
            </p:cNvSpPr>
            <p:nvPr/>
          </p:nvSpPr>
          <p:spPr bwMode="auto">
            <a:xfrm>
              <a:off x="5940425" y="3560763"/>
              <a:ext cx="901700" cy="301625"/>
            </a:xfrm>
            <a:custGeom>
              <a:avLst/>
              <a:gdLst>
                <a:gd name="T0" fmla="*/ 111 w 111"/>
                <a:gd name="T1" fmla="*/ 0 h 39"/>
                <a:gd name="T2" fmla="*/ 89 w 111"/>
                <a:gd name="T3" fmla="*/ 3 h 39"/>
                <a:gd name="T4" fmla="*/ 87 w 111"/>
                <a:gd name="T5" fmla="*/ 4 h 39"/>
                <a:gd name="T6" fmla="*/ 31 w 111"/>
                <a:gd name="T7" fmla="*/ 9 h 39"/>
                <a:gd name="T8" fmla="*/ 31 w 111"/>
                <a:gd name="T9" fmla="*/ 8 h 39"/>
                <a:gd name="T10" fmla="*/ 28 w 111"/>
                <a:gd name="T11" fmla="*/ 9 h 39"/>
                <a:gd name="T12" fmla="*/ 29 w 111"/>
                <a:gd name="T13" fmla="*/ 10 h 39"/>
                <a:gd name="T14" fmla="*/ 29 w 111"/>
                <a:gd name="T15" fmla="*/ 11 h 39"/>
                <a:gd name="T16" fmla="*/ 9 w 111"/>
                <a:gd name="T17" fmla="*/ 13 h 39"/>
                <a:gd name="T18" fmla="*/ 8 w 111"/>
                <a:gd name="T19" fmla="*/ 15 h 39"/>
                <a:gd name="T20" fmla="*/ 7 w 111"/>
                <a:gd name="T21" fmla="*/ 18 h 39"/>
                <a:gd name="T22" fmla="*/ 8 w 111"/>
                <a:gd name="T23" fmla="*/ 19 h 39"/>
                <a:gd name="T24" fmla="*/ 7 w 111"/>
                <a:gd name="T25" fmla="*/ 22 h 39"/>
                <a:gd name="T26" fmla="*/ 7 w 111"/>
                <a:gd name="T27" fmla="*/ 22 h 39"/>
                <a:gd name="T28" fmla="*/ 7 w 111"/>
                <a:gd name="T29" fmla="*/ 23 h 39"/>
                <a:gd name="T30" fmla="*/ 6 w 111"/>
                <a:gd name="T31" fmla="*/ 25 h 39"/>
                <a:gd name="T32" fmla="*/ 5 w 111"/>
                <a:gd name="T33" fmla="*/ 26 h 39"/>
                <a:gd name="T34" fmla="*/ 4 w 111"/>
                <a:gd name="T35" fmla="*/ 30 h 39"/>
                <a:gd name="T36" fmla="*/ 2 w 111"/>
                <a:gd name="T37" fmla="*/ 32 h 39"/>
                <a:gd name="T38" fmla="*/ 2 w 111"/>
                <a:gd name="T39" fmla="*/ 35 h 39"/>
                <a:gd name="T40" fmla="*/ 2 w 111"/>
                <a:gd name="T41" fmla="*/ 38 h 39"/>
                <a:gd name="T42" fmla="*/ 2 w 111"/>
                <a:gd name="T43" fmla="*/ 38 h 39"/>
                <a:gd name="T44" fmla="*/ 0 w 111"/>
                <a:gd name="T45" fmla="*/ 39 h 39"/>
                <a:gd name="T46" fmla="*/ 29 w 111"/>
                <a:gd name="T47" fmla="*/ 37 h 39"/>
                <a:gd name="T48" fmla="*/ 65 w 111"/>
                <a:gd name="T49" fmla="*/ 34 h 39"/>
                <a:gd name="T50" fmla="*/ 78 w 111"/>
                <a:gd name="T51" fmla="*/ 32 h 39"/>
                <a:gd name="T52" fmla="*/ 79 w 111"/>
                <a:gd name="T53" fmla="*/ 28 h 39"/>
                <a:gd name="T54" fmla="*/ 80 w 111"/>
                <a:gd name="T55" fmla="*/ 28 h 39"/>
                <a:gd name="T56" fmla="*/ 80 w 111"/>
                <a:gd name="T57" fmla="*/ 28 h 39"/>
                <a:gd name="T58" fmla="*/ 81 w 111"/>
                <a:gd name="T59" fmla="*/ 27 h 39"/>
                <a:gd name="T60" fmla="*/ 82 w 111"/>
                <a:gd name="T61" fmla="*/ 26 h 39"/>
                <a:gd name="T62" fmla="*/ 81 w 111"/>
                <a:gd name="T63" fmla="*/ 25 h 39"/>
                <a:gd name="T64" fmla="*/ 82 w 111"/>
                <a:gd name="T65" fmla="*/ 24 h 39"/>
                <a:gd name="T66" fmla="*/ 83 w 111"/>
                <a:gd name="T67" fmla="*/ 23 h 39"/>
                <a:gd name="T68" fmla="*/ 86 w 111"/>
                <a:gd name="T69" fmla="*/ 22 h 39"/>
                <a:gd name="T70" fmla="*/ 89 w 111"/>
                <a:gd name="T71" fmla="*/ 21 h 39"/>
                <a:gd name="T72" fmla="*/ 92 w 111"/>
                <a:gd name="T73" fmla="*/ 18 h 39"/>
                <a:gd name="T74" fmla="*/ 93 w 111"/>
                <a:gd name="T75" fmla="*/ 18 h 39"/>
                <a:gd name="T76" fmla="*/ 95 w 111"/>
                <a:gd name="T77" fmla="*/ 16 h 39"/>
                <a:gd name="T78" fmla="*/ 96 w 111"/>
                <a:gd name="T79" fmla="*/ 14 h 39"/>
                <a:gd name="T80" fmla="*/ 96 w 111"/>
                <a:gd name="T81" fmla="*/ 14 h 39"/>
                <a:gd name="T82" fmla="*/ 97 w 111"/>
                <a:gd name="T83" fmla="*/ 14 h 39"/>
                <a:gd name="T84" fmla="*/ 98 w 111"/>
                <a:gd name="T85" fmla="*/ 14 h 39"/>
                <a:gd name="T86" fmla="*/ 98 w 111"/>
                <a:gd name="T87" fmla="*/ 13 h 39"/>
                <a:gd name="T88" fmla="*/ 99 w 111"/>
                <a:gd name="T89" fmla="*/ 12 h 39"/>
                <a:gd name="T90" fmla="*/ 99 w 111"/>
                <a:gd name="T91" fmla="*/ 12 h 39"/>
                <a:gd name="T92" fmla="*/ 100 w 111"/>
                <a:gd name="T93" fmla="*/ 13 h 39"/>
                <a:gd name="T94" fmla="*/ 101 w 111"/>
                <a:gd name="T95" fmla="*/ 12 h 39"/>
                <a:gd name="T96" fmla="*/ 101 w 111"/>
                <a:gd name="T97" fmla="*/ 12 h 39"/>
                <a:gd name="T98" fmla="*/ 103 w 111"/>
                <a:gd name="T99" fmla="*/ 10 h 39"/>
                <a:gd name="T100" fmla="*/ 104 w 111"/>
                <a:gd name="T101" fmla="*/ 10 h 39"/>
                <a:gd name="T102" fmla="*/ 106 w 111"/>
                <a:gd name="T103" fmla="*/ 10 h 39"/>
                <a:gd name="T104" fmla="*/ 109 w 111"/>
                <a:gd name="T105" fmla="*/ 6 h 39"/>
                <a:gd name="T106" fmla="*/ 110 w 111"/>
                <a:gd name="T107" fmla="*/ 5 h 39"/>
                <a:gd name="T108" fmla="*/ 111 w 111"/>
                <a:gd name="T109" fmla="*/ 4 h 39"/>
                <a:gd name="T110" fmla="*/ 111 w 111"/>
                <a:gd name="T111" fmla="*/ 3 h 39"/>
                <a:gd name="T112" fmla="*/ 111 w 111"/>
                <a:gd name="T113" fmla="*/ 1 h 39"/>
                <a:gd name="T114" fmla="*/ 111 w 111"/>
                <a:gd name="T115" fmla="*/ 0 h 39"/>
                <a:gd name="T116" fmla="*/ 111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01" name="Freeform 36" descr="20%"/>
            <p:cNvSpPr>
              <a:spLocks/>
            </p:cNvSpPr>
            <p:nvPr/>
          </p:nvSpPr>
          <p:spPr bwMode="auto">
            <a:xfrm>
              <a:off x="6175375" y="3824288"/>
              <a:ext cx="423863" cy="641350"/>
            </a:xfrm>
            <a:custGeom>
              <a:avLst/>
              <a:gdLst>
                <a:gd name="T0" fmla="*/ 0 w 52"/>
                <a:gd name="T1" fmla="*/ 3 h 83"/>
                <a:gd name="T2" fmla="*/ 1 w 52"/>
                <a:gd name="T3" fmla="*/ 5 h 83"/>
                <a:gd name="T4" fmla="*/ 0 w 52"/>
                <a:gd name="T5" fmla="*/ 55 h 83"/>
                <a:gd name="T6" fmla="*/ 0 w 52"/>
                <a:gd name="T7" fmla="*/ 57 h 83"/>
                <a:gd name="T8" fmla="*/ 3 w 52"/>
                <a:gd name="T9" fmla="*/ 82 h 83"/>
                <a:gd name="T10" fmla="*/ 4 w 52"/>
                <a:gd name="T11" fmla="*/ 82 h 83"/>
                <a:gd name="T12" fmla="*/ 5 w 52"/>
                <a:gd name="T13" fmla="*/ 81 h 83"/>
                <a:gd name="T14" fmla="*/ 7 w 52"/>
                <a:gd name="T15" fmla="*/ 82 h 83"/>
                <a:gd name="T16" fmla="*/ 8 w 52"/>
                <a:gd name="T17" fmla="*/ 81 h 83"/>
                <a:gd name="T18" fmla="*/ 8 w 52"/>
                <a:gd name="T19" fmla="*/ 77 h 83"/>
                <a:gd name="T20" fmla="*/ 9 w 52"/>
                <a:gd name="T21" fmla="*/ 75 h 83"/>
                <a:gd name="T22" fmla="*/ 10 w 52"/>
                <a:gd name="T23" fmla="*/ 77 h 83"/>
                <a:gd name="T24" fmla="*/ 10 w 52"/>
                <a:gd name="T25" fmla="*/ 78 h 83"/>
                <a:gd name="T26" fmla="*/ 11 w 52"/>
                <a:gd name="T27" fmla="*/ 80 h 83"/>
                <a:gd name="T28" fmla="*/ 13 w 52"/>
                <a:gd name="T29" fmla="*/ 83 h 83"/>
                <a:gd name="T30" fmla="*/ 14 w 52"/>
                <a:gd name="T31" fmla="*/ 83 h 83"/>
                <a:gd name="T32" fmla="*/ 15 w 52"/>
                <a:gd name="T33" fmla="*/ 83 h 83"/>
                <a:gd name="T34" fmla="*/ 17 w 52"/>
                <a:gd name="T35" fmla="*/ 81 h 83"/>
                <a:gd name="T36" fmla="*/ 17 w 52"/>
                <a:gd name="T37" fmla="*/ 81 h 83"/>
                <a:gd name="T38" fmla="*/ 18 w 52"/>
                <a:gd name="T39" fmla="*/ 80 h 83"/>
                <a:gd name="T40" fmla="*/ 18 w 52"/>
                <a:gd name="T41" fmla="*/ 80 h 83"/>
                <a:gd name="T42" fmla="*/ 18 w 52"/>
                <a:gd name="T43" fmla="*/ 79 h 83"/>
                <a:gd name="T44" fmla="*/ 17 w 52"/>
                <a:gd name="T45" fmla="*/ 79 h 83"/>
                <a:gd name="T46" fmla="*/ 17 w 52"/>
                <a:gd name="T47" fmla="*/ 78 h 83"/>
                <a:gd name="T48" fmla="*/ 18 w 52"/>
                <a:gd name="T49" fmla="*/ 77 h 83"/>
                <a:gd name="T50" fmla="*/ 18 w 52"/>
                <a:gd name="T51" fmla="*/ 76 h 83"/>
                <a:gd name="T52" fmla="*/ 16 w 52"/>
                <a:gd name="T53" fmla="*/ 75 h 83"/>
                <a:gd name="T54" fmla="*/ 16 w 52"/>
                <a:gd name="T55" fmla="*/ 75 h 83"/>
                <a:gd name="T56" fmla="*/ 15 w 52"/>
                <a:gd name="T57" fmla="*/ 75 h 83"/>
                <a:gd name="T58" fmla="*/ 14 w 52"/>
                <a:gd name="T59" fmla="*/ 73 h 83"/>
                <a:gd name="T60" fmla="*/ 14 w 52"/>
                <a:gd name="T61" fmla="*/ 72 h 83"/>
                <a:gd name="T62" fmla="*/ 14 w 52"/>
                <a:gd name="T63" fmla="*/ 71 h 83"/>
                <a:gd name="T64" fmla="*/ 14 w 52"/>
                <a:gd name="T65" fmla="*/ 71 h 83"/>
                <a:gd name="T66" fmla="*/ 14 w 52"/>
                <a:gd name="T67" fmla="*/ 70 h 83"/>
                <a:gd name="T68" fmla="*/ 52 w 52"/>
                <a:gd name="T69" fmla="*/ 66 h 83"/>
                <a:gd name="T70" fmla="*/ 52 w 52"/>
                <a:gd name="T71" fmla="*/ 65 h 83"/>
                <a:gd name="T72" fmla="*/ 50 w 52"/>
                <a:gd name="T73" fmla="*/ 63 h 83"/>
                <a:gd name="T74" fmla="*/ 50 w 52"/>
                <a:gd name="T75" fmla="*/ 58 h 83"/>
                <a:gd name="T76" fmla="*/ 48 w 52"/>
                <a:gd name="T77" fmla="*/ 55 h 83"/>
                <a:gd name="T78" fmla="*/ 48 w 52"/>
                <a:gd name="T79" fmla="*/ 52 h 83"/>
                <a:gd name="T80" fmla="*/ 49 w 52"/>
                <a:gd name="T81" fmla="*/ 50 h 83"/>
                <a:gd name="T82" fmla="*/ 49 w 52"/>
                <a:gd name="T83" fmla="*/ 47 h 83"/>
                <a:gd name="T84" fmla="*/ 50 w 52"/>
                <a:gd name="T85" fmla="*/ 45 h 83"/>
                <a:gd name="T86" fmla="*/ 51 w 52"/>
                <a:gd name="T87" fmla="*/ 45 h 83"/>
                <a:gd name="T88" fmla="*/ 49 w 52"/>
                <a:gd name="T89" fmla="*/ 44 h 83"/>
                <a:gd name="T90" fmla="*/ 50 w 52"/>
                <a:gd name="T91" fmla="*/ 42 h 83"/>
                <a:gd name="T92" fmla="*/ 49 w 52"/>
                <a:gd name="T93" fmla="*/ 41 h 83"/>
                <a:gd name="T94" fmla="*/ 48 w 52"/>
                <a:gd name="T95" fmla="*/ 40 h 83"/>
                <a:gd name="T96" fmla="*/ 47 w 52"/>
                <a:gd name="T97" fmla="*/ 39 h 83"/>
                <a:gd name="T98" fmla="*/ 46 w 52"/>
                <a:gd name="T99" fmla="*/ 37 h 83"/>
                <a:gd name="T100" fmla="*/ 45 w 52"/>
                <a:gd name="T101" fmla="*/ 36 h 83"/>
                <a:gd name="T102" fmla="*/ 36 w 52"/>
                <a:gd name="T103" fmla="*/ 0 h 83"/>
                <a:gd name="T104" fmla="*/ 0 w 52"/>
                <a:gd name="T105" fmla="*/ 3 h 83"/>
                <a:gd name="T106" fmla="*/ 0 w 52"/>
                <a:gd name="T107" fmla="*/ 3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02" name="Freeform 37"/>
            <p:cNvSpPr>
              <a:spLocks/>
            </p:cNvSpPr>
            <p:nvPr/>
          </p:nvSpPr>
          <p:spPr bwMode="auto">
            <a:xfrm>
              <a:off x="6575425" y="3459163"/>
              <a:ext cx="968375" cy="395287"/>
            </a:xfrm>
            <a:custGeom>
              <a:avLst/>
              <a:gdLst>
                <a:gd name="T0" fmla="*/ 2 w 119"/>
                <a:gd name="T1" fmla="*/ 41 h 51"/>
                <a:gd name="T2" fmla="*/ 4 w 119"/>
                <a:gd name="T3" fmla="*/ 39 h 51"/>
                <a:gd name="T4" fmla="*/ 5 w 119"/>
                <a:gd name="T5" fmla="*/ 36 h 51"/>
                <a:gd name="T6" fmla="*/ 14 w 119"/>
                <a:gd name="T7" fmla="*/ 31 h 51"/>
                <a:gd name="T8" fmla="*/ 18 w 119"/>
                <a:gd name="T9" fmla="*/ 27 h 51"/>
                <a:gd name="T10" fmla="*/ 20 w 119"/>
                <a:gd name="T11" fmla="*/ 27 h 51"/>
                <a:gd name="T12" fmla="*/ 21 w 119"/>
                <a:gd name="T13" fmla="*/ 25 h 51"/>
                <a:gd name="T14" fmla="*/ 23 w 119"/>
                <a:gd name="T15" fmla="*/ 25 h 51"/>
                <a:gd name="T16" fmla="*/ 28 w 119"/>
                <a:gd name="T17" fmla="*/ 23 h 51"/>
                <a:gd name="T18" fmla="*/ 33 w 119"/>
                <a:gd name="T19" fmla="*/ 17 h 51"/>
                <a:gd name="T20" fmla="*/ 33 w 119"/>
                <a:gd name="T21" fmla="*/ 13 h 51"/>
                <a:gd name="T22" fmla="*/ 37 w 119"/>
                <a:gd name="T23" fmla="*/ 13 h 51"/>
                <a:gd name="T24" fmla="*/ 42 w 119"/>
                <a:gd name="T25" fmla="*/ 12 h 51"/>
                <a:gd name="T26" fmla="*/ 113 w 119"/>
                <a:gd name="T27" fmla="*/ 1 h 51"/>
                <a:gd name="T28" fmla="*/ 114 w 119"/>
                <a:gd name="T29" fmla="*/ 2 h 51"/>
                <a:gd name="T30" fmla="*/ 116 w 119"/>
                <a:gd name="T31" fmla="*/ 5 h 51"/>
                <a:gd name="T32" fmla="*/ 116 w 119"/>
                <a:gd name="T33" fmla="*/ 6 h 51"/>
                <a:gd name="T34" fmla="*/ 114 w 119"/>
                <a:gd name="T35" fmla="*/ 5 h 51"/>
                <a:gd name="T36" fmla="*/ 113 w 119"/>
                <a:gd name="T37" fmla="*/ 6 h 51"/>
                <a:gd name="T38" fmla="*/ 109 w 119"/>
                <a:gd name="T39" fmla="*/ 8 h 51"/>
                <a:gd name="T40" fmla="*/ 105 w 119"/>
                <a:gd name="T41" fmla="*/ 11 h 51"/>
                <a:gd name="T42" fmla="*/ 106 w 119"/>
                <a:gd name="T43" fmla="*/ 12 h 51"/>
                <a:gd name="T44" fmla="*/ 112 w 119"/>
                <a:gd name="T45" fmla="*/ 9 h 51"/>
                <a:gd name="T46" fmla="*/ 114 w 119"/>
                <a:gd name="T47" fmla="*/ 11 h 51"/>
                <a:gd name="T48" fmla="*/ 115 w 119"/>
                <a:gd name="T49" fmla="*/ 11 h 51"/>
                <a:gd name="T50" fmla="*/ 118 w 119"/>
                <a:gd name="T51" fmla="*/ 9 h 51"/>
                <a:gd name="T52" fmla="*/ 119 w 119"/>
                <a:gd name="T53" fmla="*/ 14 h 51"/>
                <a:gd name="T54" fmla="*/ 117 w 119"/>
                <a:gd name="T55" fmla="*/ 17 h 51"/>
                <a:gd name="T56" fmla="*/ 114 w 119"/>
                <a:gd name="T57" fmla="*/ 19 h 51"/>
                <a:gd name="T58" fmla="*/ 110 w 119"/>
                <a:gd name="T59" fmla="*/ 20 h 51"/>
                <a:gd name="T60" fmla="*/ 109 w 119"/>
                <a:gd name="T61" fmla="*/ 19 h 51"/>
                <a:gd name="T62" fmla="*/ 108 w 119"/>
                <a:gd name="T63" fmla="*/ 18 h 51"/>
                <a:gd name="T64" fmla="*/ 108 w 119"/>
                <a:gd name="T65" fmla="*/ 21 h 51"/>
                <a:gd name="T66" fmla="*/ 109 w 119"/>
                <a:gd name="T67" fmla="*/ 22 h 51"/>
                <a:gd name="T68" fmla="*/ 110 w 119"/>
                <a:gd name="T69" fmla="*/ 24 h 51"/>
                <a:gd name="T70" fmla="*/ 105 w 119"/>
                <a:gd name="T71" fmla="*/ 27 h 51"/>
                <a:gd name="T72" fmla="*/ 105 w 119"/>
                <a:gd name="T73" fmla="*/ 29 h 51"/>
                <a:gd name="T74" fmla="*/ 112 w 119"/>
                <a:gd name="T75" fmla="*/ 27 h 51"/>
                <a:gd name="T76" fmla="*/ 114 w 119"/>
                <a:gd name="T77" fmla="*/ 27 h 51"/>
                <a:gd name="T78" fmla="*/ 109 w 119"/>
                <a:gd name="T79" fmla="*/ 32 h 51"/>
                <a:gd name="T80" fmla="*/ 103 w 119"/>
                <a:gd name="T81" fmla="*/ 36 h 51"/>
                <a:gd name="T82" fmla="*/ 102 w 119"/>
                <a:gd name="T83" fmla="*/ 37 h 51"/>
                <a:gd name="T84" fmla="*/ 96 w 119"/>
                <a:gd name="T85" fmla="*/ 44 h 51"/>
                <a:gd name="T86" fmla="*/ 93 w 119"/>
                <a:gd name="T87" fmla="*/ 50 h 51"/>
                <a:gd name="T88" fmla="*/ 69 w 119"/>
                <a:gd name="T89" fmla="*/ 39 h 51"/>
                <a:gd name="T90" fmla="*/ 50 w 119"/>
                <a:gd name="T91" fmla="*/ 36 h 51"/>
                <a:gd name="T92" fmla="*/ 49 w 119"/>
                <a:gd name="T93" fmla="*/ 36 h 51"/>
                <a:gd name="T94" fmla="*/ 30 w 119"/>
                <a:gd name="T95" fmla="*/ 37 h 51"/>
                <a:gd name="T96" fmla="*/ 26 w 119"/>
                <a:gd name="T97" fmla="*/ 40 h 51"/>
                <a:gd name="T98" fmla="*/ 0 w 119"/>
                <a:gd name="T99" fmla="*/ 45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03" name="Freeform 38" descr="20%"/>
            <p:cNvSpPr>
              <a:spLocks/>
            </p:cNvSpPr>
            <p:nvPr/>
          </p:nvSpPr>
          <p:spPr bwMode="auto">
            <a:xfrm>
              <a:off x="5449888" y="3660775"/>
              <a:ext cx="547687" cy="479425"/>
            </a:xfrm>
            <a:custGeom>
              <a:avLst/>
              <a:gdLst>
                <a:gd name="T0" fmla="*/ 0 w 67"/>
                <a:gd name="T1" fmla="*/ 3 h 62"/>
                <a:gd name="T2" fmla="*/ 60 w 67"/>
                <a:gd name="T3" fmla="*/ 0 h 62"/>
                <a:gd name="T4" fmla="*/ 60 w 67"/>
                <a:gd name="T5" fmla="*/ 1 h 62"/>
                <a:gd name="T6" fmla="*/ 61 w 67"/>
                <a:gd name="T7" fmla="*/ 2 h 62"/>
                <a:gd name="T8" fmla="*/ 62 w 67"/>
                <a:gd name="T9" fmla="*/ 3 h 62"/>
                <a:gd name="T10" fmla="*/ 61 w 67"/>
                <a:gd name="T11" fmla="*/ 5 h 62"/>
                <a:gd name="T12" fmla="*/ 60 w 67"/>
                <a:gd name="T13" fmla="*/ 6 h 62"/>
                <a:gd name="T14" fmla="*/ 58 w 67"/>
                <a:gd name="T15" fmla="*/ 8 h 62"/>
                <a:gd name="T16" fmla="*/ 58 w 67"/>
                <a:gd name="T17" fmla="*/ 9 h 62"/>
                <a:gd name="T18" fmla="*/ 67 w 67"/>
                <a:gd name="T19" fmla="*/ 9 h 62"/>
                <a:gd name="T20" fmla="*/ 67 w 67"/>
                <a:gd name="T21" fmla="*/ 9 h 62"/>
                <a:gd name="T22" fmla="*/ 67 w 67"/>
                <a:gd name="T23" fmla="*/ 10 h 62"/>
                <a:gd name="T24" fmla="*/ 66 w 67"/>
                <a:gd name="T25" fmla="*/ 12 h 62"/>
                <a:gd name="T26" fmla="*/ 65 w 67"/>
                <a:gd name="T27" fmla="*/ 13 h 62"/>
                <a:gd name="T28" fmla="*/ 64 w 67"/>
                <a:gd name="T29" fmla="*/ 17 h 62"/>
                <a:gd name="T30" fmla="*/ 62 w 67"/>
                <a:gd name="T31" fmla="*/ 19 h 62"/>
                <a:gd name="T32" fmla="*/ 62 w 67"/>
                <a:gd name="T33" fmla="*/ 22 h 62"/>
                <a:gd name="T34" fmla="*/ 62 w 67"/>
                <a:gd name="T35" fmla="*/ 25 h 62"/>
                <a:gd name="T36" fmla="*/ 62 w 67"/>
                <a:gd name="T37" fmla="*/ 25 h 62"/>
                <a:gd name="T38" fmla="*/ 60 w 67"/>
                <a:gd name="T39" fmla="*/ 26 h 62"/>
                <a:gd name="T40" fmla="*/ 60 w 67"/>
                <a:gd name="T41" fmla="*/ 27 h 62"/>
                <a:gd name="T42" fmla="*/ 57 w 67"/>
                <a:gd name="T43" fmla="*/ 29 h 62"/>
                <a:gd name="T44" fmla="*/ 57 w 67"/>
                <a:gd name="T45" fmla="*/ 32 h 62"/>
                <a:gd name="T46" fmla="*/ 57 w 67"/>
                <a:gd name="T47" fmla="*/ 35 h 62"/>
                <a:gd name="T48" fmla="*/ 56 w 67"/>
                <a:gd name="T49" fmla="*/ 36 h 62"/>
                <a:gd name="T50" fmla="*/ 54 w 67"/>
                <a:gd name="T51" fmla="*/ 38 h 62"/>
                <a:gd name="T52" fmla="*/ 52 w 67"/>
                <a:gd name="T53" fmla="*/ 40 h 62"/>
                <a:gd name="T54" fmla="*/ 51 w 67"/>
                <a:gd name="T55" fmla="*/ 41 h 62"/>
                <a:gd name="T56" fmla="*/ 51 w 67"/>
                <a:gd name="T57" fmla="*/ 43 h 62"/>
                <a:gd name="T58" fmla="*/ 50 w 67"/>
                <a:gd name="T59" fmla="*/ 45 h 62"/>
                <a:gd name="T60" fmla="*/ 50 w 67"/>
                <a:gd name="T61" fmla="*/ 46 h 62"/>
                <a:gd name="T62" fmla="*/ 49 w 67"/>
                <a:gd name="T63" fmla="*/ 49 h 62"/>
                <a:gd name="T64" fmla="*/ 48 w 67"/>
                <a:gd name="T65" fmla="*/ 51 h 62"/>
                <a:gd name="T66" fmla="*/ 49 w 67"/>
                <a:gd name="T67" fmla="*/ 54 h 62"/>
                <a:gd name="T68" fmla="*/ 50 w 67"/>
                <a:gd name="T69" fmla="*/ 55 h 62"/>
                <a:gd name="T70" fmla="*/ 50 w 67"/>
                <a:gd name="T71" fmla="*/ 57 h 62"/>
                <a:gd name="T72" fmla="*/ 50 w 67"/>
                <a:gd name="T73" fmla="*/ 57 h 62"/>
                <a:gd name="T74" fmla="*/ 50 w 67"/>
                <a:gd name="T75" fmla="*/ 58 h 62"/>
                <a:gd name="T76" fmla="*/ 50 w 67"/>
                <a:gd name="T77" fmla="*/ 58 h 62"/>
                <a:gd name="T78" fmla="*/ 49 w 67"/>
                <a:gd name="T79" fmla="*/ 60 h 62"/>
                <a:gd name="T80" fmla="*/ 50 w 67"/>
                <a:gd name="T81" fmla="*/ 61 h 62"/>
                <a:gd name="T82" fmla="*/ 8 w 67"/>
                <a:gd name="T83" fmla="*/ 62 h 62"/>
                <a:gd name="T84" fmla="*/ 8 w 67"/>
                <a:gd name="T85" fmla="*/ 53 h 62"/>
                <a:gd name="T86" fmla="*/ 6 w 67"/>
                <a:gd name="T87" fmla="*/ 52 h 62"/>
                <a:gd name="T88" fmla="*/ 4 w 67"/>
                <a:gd name="T89" fmla="*/ 53 h 62"/>
                <a:gd name="T90" fmla="*/ 4 w 67"/>
                <a:gd name="T91" fmla="*/ 53 h 62"/>
                <a:gd name="T92" fmla="*/ 2 w 67"/>
                <a:gd name="T93" fmla="*/ 51 h 62"/>
                <a:gd name="T94" fmla="*/ 2 w 67"/>
                <a:gd name="T95" fmla="*/ 22 h 62"/>
                <a:gd name="T96" fmla="*/ 0 w 67"/>
                <a:gd name="T97" fmla="*/ 3 h 62"/>
                <a:gd name="T98" fmla="*/ 0 w 67"/>
                <a:gd name="T99" fmla="*/ 3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grpSp>
          <p:nvGrpSpPr>
            <p:cNvPr id="204" name="Group 39"/>
            <p:cNvGrpSpPr>
              <a:grpSpLocks/>
            </p:cNvGrpSpPr>
            <p:nvPr/>
          </p:nvGrpSpPr>
          <p:grpSpPr bwMode="auto">
            <a:xfrm>
              <a:off x="1155700" y="3886200"/>
              <a:ext cx="2009775" cy="1390650"/>
              <a:chOff x="768" y="2832"/>
              <a:chExt cx="1203" cy="876"/>
            </a:xfrm>
          </p:grpSpPr>
          <p:sp>
            <p:nvSpPr>
              <p:cNvPr id="227" name="Freeform 40"/>
              <p:cNvSpPr>
                <a:spLocks/>
              </p:cNvSpPr>
              <p:nvPr/>
            </p:nvSpPr>
            <p:spPr bwMode="auto">
              <a:xfrm>
                <a:off x="1056" y="2832"/>
                <a:ext cx="915" cy="780"/>
              </a:xfrm>
              <a:custGeom>
                <a:avLst/>
                <a:gdLst>
                  <a:gd name="T0" fmla="*/ 14 w 188"/>
                  <a:gd name="T1" fmla="*/ 31 h 160"/>
                  <a:gd name="T2" fmla="*/ 26 w 188"/>
                  <a:gd name="T3" fmla="*/ 40 h 160"/>
                  <a:gd name="T4" fmla="*/ 18 w 188"/>
                  <a:gd name="T5" fmla="*/ 50 h 160"/>
                  <a:gd name="T6" fmla="*/ 16 w 188"/>
                  <a:gd name="T7" fmla="*/ 43 h 160"/>
                  <a:gd name="T8" fmla="*/ 5 w 188"/>
                  <a:gd name="T9" fmla="*/ 55 h 160"/>
                  <a:gd name="T10" fmla="*/ 11 w 188"/>
                  <a:gd name="T11" fmla="*/ 64 h 160"/>
                  <a:gd name="T12" fmla="*/ 27 w 188"/>
                  <a:gd name="T13" fmla="*/ 61 h 160"/>
                  <a:gd name="T14" fmla="*/ 22 w 188"/>
                  <a:gd name="T15" fmla="*/ 74 h 160"/>
                  <a:gd name="T16" fmla="*/ 18 w 188"/>
                  <a:gd name="T17" fmla="*/ 79 h 160"/>
                  <a:gd name="T18" fmla="*/ 10 w 188"/>
                  <a:gd name="T19" fmla="*/ 82 h 160"/>
                  <a:gd name="T20" fmla="*/ 6 w 188"/>
                  <a:gd name="T21" fmla="*/ 98 h 160"/>
                  <a:gd name="T22" fmla="*/ 11 w 188"/>
                  <a:gd name="T23" fmla="*/ 107 h 160"/>
                  <a:gd name="T24" fmla="*/ 22 w 188"/>
                  <a:gd name="T25" fmla="*/ 112 h 160"/>
                  <a:gd name="T26" fmla="*/ 22 w 188"/>
                  <a:gd name="T27" fmla="*/ 120 h 160"/>
                  <a:gd name="T28" fmla="*/ 35 w 188"/>
                  <a:gd name="T29" fmla="*/ 123 h 160"/>
                  <a:gd name="T30" fmla="*/ 42 w 188"/>
                  <a:gd name="T31" fmla="*/ 125 h 160"/>
                  <a:gd name="T32" fmla="*/ 29 w 188"/>
                  <a:gd name="T33" fmla="*/ 141 h 160"/>
                  <a:gd name="T34" fmla="*/ 19 w 188"/>
                  <a:gd name="T35" fmla="*/ 147 h 160"/>
                  <a:gd name="T36" fmla="*/ 3 w 188"/>
                  <a:gd name="T37" fmla="*/ 155 h 160"/>
                  <a:gd name="T38" fmla="*/ 3 w 188"/>
                  <a:gd name="T39" fmla="*/ 160 h 160"/>
                  <a:gd name="T40" fmla="*/ 29 w 188"/>
                  <a:gd name="T41" fmla="*/ 149 h 160"/>
                  <a:gd name="T42" fmla="*/ 62 w 188"/>
                  <a:gd name="T43" fmla="*/ 120 h 160"/>
                  <a:gd name="T44" fmla="*/ 59 w 188"/>
                  <a:gd name="T45" fmla="*/ 117 h 160"/>
                  <a:gd name="T46" fmla="*/ 77 w 188"/>
                  <a:gd name="T47" fmla="*/ 95 h 160"/>
                  <a:gd name="T48" fmla="*/ 72 w 188"/>
                  <a:gd name="T49" fmla="*/ 101 h 160"/>
                  <a:gd name="T50" fmla="*/ 73 w 188"/>
                  <a:gd name="T51" fmla="*/ 109 h 160"/>
                  <a:gd name="T52" fmla="*/ 72 w 188"/>
                  <a:gd name="T53" fmla="*/ 114 h 160"/>
                  <a:gd name="T54" fmla="*/ 86 w 188"/>
                  <a:gd name="T55" fmla="*/ 106 h 160"/>
                  <a:gd name="T56" fmla="*/ 86 w 188"/>
                  <a:gd name="T57" fmla="*/ 98 h 160"/>
                  <a:gd name="T58" fmla="*/ 107 w 188"/>
                  <a:gd name="T59" fmla="*/ 103 h 160"/>
                  <a:gd name="T60" fmla="*/ 121 w 188"/>
                  <a:gd name="T61" fmla="*/ 101 h 160"/>
                  <a:gd name="T62" fmla="*/ 145 w 188"/>
                  <a:gd name="T63" fmla="*/ 109 h 160"/>
                  <a:gd name="T64" fmla="*/ 153 w 188"/>
                  <a:gd name="T65" fmla="*/ 119 h 160"/>
                  <a:gd name="T66" fmla="*/ 166 w 188"/>
                  <a:gd name="T67" fmla="*/ 128 h 160"/>
                  <a:gd name="T68" fmla="*/ 188 w 188"/>
                  <a:gd name="T69" fmla="*/ 130 h 160"/>
                  <a:gd name="T70" fmla="*/ 185 w 188"/>
                  <a:gd name="T71" fmla="*/ 117 h 160"/>
                  <a:gd name="T72" fmla="*/ 176 w 188"/>
                  <a:gd name="T73" fmla="*/ 115 h 160"/>
                  <a:gd name="T74" fmla="*/ 163 w 188"/>
                  <a:gd name="T75" fmla="*/ 106 h 160"/>
                  <a:gd name="T76" fmla="*/ 147 w 188"/>
                  <a:gd name="T77" fmla="*/ 95 h 160"/>
                  <a:gd name="T78" fmla="*/ 141 w 188"/>
                  <a:gd name="T79" fmla="*/ 103 h 160"/>
                  <a:gd name="T80" fmla="*/ 129 w 188"/>
                  <a:gd name="T81" fmla="*/ 93 h 160"/>
                  <a:gd name="T82" fmla="*/ 117 w 188"/>
                  <a:gd name="T83" fmla="*/ 80 h 160"/>
                  <a:gd name="T84" fmla="*/ 102 w 188"/>
                  <a:gd name="T85" fmla="*/ 21 h 160"/>
                  <a:gd name="T86" fmla="*/ 90 w 188"/>
                  <a:gd name="T87" fmla="*/ 5 h 160"/>
                  <a:gd name="T88" fmla="*/ 69 w 188"/>
                  <a:gd name="T89" fmla="*/ 5 h 160"/>
                  <a:gd name="T90" fmla="*/ 59 w 188"/>
                  <a:gd name="T91" fmla="*/ 5 h 160"/>
                  <a:gd name="T92" fmla="*/ 45 w 188"/>
                  <a:gd name="T93" fmla="*/ 0 h 160"/>
                  <a:gd name="T94" fmla="*/ 35 w 188"/>
                  <a:gd name="T95" fmla="*/ 4 h 160"/>
                  <a:gd name="T96" fmla="*/ 24 w 188"/>
                  <a:gd name="T97" fmla="*/ 13 h 160"/>
                  <a:gd name="T98" fmla="*/ 19 w 188"/>
                  <a:gd name="T99" fmla="*/ 21 h 160"/>
                  <a:gd name="T100" fmla="*/ 10 w 188"/>
                  <a:gd name="T101" fmla="*/ 26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28" name="Freeform 41"/>
              <p:cNvSpPr>
                <a:spLocks/>
              </p:cNvSpPr>
              <p:nvPr/>
            </p:nvSpPr>
            <p:spPr bwMode="auto">
              <a:xfrm>
                <a:off x="1021" y="3608"/>
                <a:ext cx="20" cy="14"/>
              </a:xfrm>
              <a:custGeom>
                <a:avLst/>
                <a:gdLst>
                  <a:gd name="T0" fmla="*/ 2 w 4"/>
                  <a:gd name="T1" fmla="*/ 2 h 3"/>
                  <a:gd name="T2" fmla="*/ 2 w 4"/>
                  <a:gd name="T3" fmla="*/ 1 h 3"/>
                  <a:gd name="T4" fmla="*/ 2 w 4"/>
                  <a:gd name="T5" fmla="*/ 1 h 3"/>
                  <a:gd name="T6" fmla="*/ 2 w 4"/>
                  <a:gd name="T7" fmla="*/ 1 h 3"/>
                  <a:gd name="T8" fmla="*/ 2 w 4"/>
                  <a:gd name="T9" fmla="*/ 1 h 3"/>
                  <a:gd name="T10" fmla="*/ 2 w 4"/>
                  <a:gd name="T11" fmla="*/ 1 h 3"/>
                  <a:gd name="T12" fmla="*/ 2 w 4"/>
                  <a:gd name="T13" fmla="*/ 1 h 3"/>
                  <a:gd name="T14" fmla="*/ 1 w 4"/>
                  <a:gd name="T15" fmla="*/ 0 h 3"/>
                  <a:gd name="T16" fmla="*/ 1 w 4"/>
                  <a:gd name="T17" fmla="*/ 0 h 3"/>
                  <a:gd name="T18" fmla="*/ 0 w 4"/>
                  <a:gd name="T19" fmla="*/ 1 h 3"/>
                  <a:gd name="T20" fmla="*/ 0 w 4"/>
                  <a:gd name="T21" fmla="*/ 1 h 3"/>
                  <a:gd name="T22" fmla="*/ 0 w 4"/>
                  <a:gd name="T23" fmla="*/ 1 h 3"/>
                  <a:gd name="T24" fmla="*/ 0 w 4"/>
                  <a:gd name="T25" fmla="*/ 1 h 3"/>
                  <a:gd name="T26" fmla="*/ 0 w 4"/>
                  <a:gd name="T27" fmla="*/ 1 h 3"/>
                  <a:gd name="T28" fmla="*/ 0 w 4"/>
                  <a:gd name="T29" fmla="*/ 1 h 3"/>
                  <a:gd name="T30" fmla="*/ 0 w 4"/>
                  <a:gd name="T31" fmla="*/ 2 h 3"/>
                  <a:gd name="T32" fmla="*/ 0 w 4"/>
                  <a:gd name="T33" fmla="*/ 2 h 3"/>
                  <a:gd name="T34" fmla="*/ 1 w 4"/>
                  <a:gd name="T35" fmla="*/ 2 h 3"/>
                  <a:gd name="T36" fmla="*/ 1 w 4"/>
                  <a:gd name="T37" fmla="*/ 2 h 3"/>
                  <a:gd name="T38" fmla="*/ 1 w 4"/>
                  <a:gd name="T39" fmla="*/ 3 h 3"/>
                  <a:gd name="T40" fmla="*/ 2 w 4"/>
                  <a:gd name="T41" fmla="*/ 3 h 3"/>
                  <a:gd name="T42" fmla="*/ 2 w 4"/>
                  <a:gd name="T43" fmla="*/ 3 h 3"/>
                  <a:gd name="T44" fmla="*/ 3 w 4"/>
                  <a:gd name="T45" fmla="*/ 3 h 3"/>
                  <a:gd name="T46" fmla="*/ 3 w 4"/>
                  <a:gd name="T47" fmla="*/ 3 h 3"/>
                  <a:gd name="T48" fmla="*/ 4 w 4"/>
                  <a:gd name="T49" fmla="*/ 2 h 3"/>
                  <a:gd name="T50" fmla="*/ 4 w 4"/>
                  <a:gd name="T51" fmla="*/ 2 h 3"/>
                  <a:gd name="T52" fmla="*/ 4 w 4"/>
                  <a:gd name="T53" fmla="*/ 2 h 3"/>
                  <a:gd name="T54" fmla="*/ 4 w 4"/>
                  <a:gd name="T55" fmla="*/ 1 h 3"/>
                  <a:gd name="T56" fmla="*/ 4 w 4"/>
                  <a:gd name="T57" fmla="*/ 1 h 3"/>
                  <a:gd name="T58" fmla="*/ 4 w 4"/>
                  <a:gd name="T59" fmla="*/ 1 h 3"/>
                  <a:gd name="T60" fmla="*/ 4 w 4"/>
                  <a:gd name="T61" fmla="*/ 1 h 3"/>
                  <a:gd name="T62" fmla="*/ 4 w 4"/>
                  <a:gd name="T63" fmla="*/ 1 h 3"/>
                  <a:gd name="T64" fmla="*/ 4 w 4"/>
                  <a:gd name="T65" fmla="*/ 0 h 3"/>
                  <a:gd name="T66" fmla="*/ 4 w 4"/>
                  <a:gd name="T67" fmla="*/ 0 h 3"/>
                  <a:gd name="T68" fmla="*/ 4 w 4"/>
                  <a:gd name="T69" fmla="*/ 0 h 3"/>
                  <a:gd name="T70" fmla="*/ 4 w 4"/>
                  <a:gd name="T71" fmla="*/ 0 h 3"/>
                  <a:gd name="T72" fmla="*/ 4 w 4"/>
                  <a:gd name="T73" fmla="*/ 1 h 3"/>
                  <a:gd name="T74" fmla="*/ 3 w 4"/>
                  <a:gd name="T75" fmla="*/ 1 h 3"/>
                  <a:gd name="T76" fmla="*/ 3 w 4"/>
                  <a:gd name="T77" fmla="*/ 1 h 3"/>
                  <a:gd name="T78" fmla="*/ 2 w 4"/>
                  <a:gd name="T79" fmla="*/ 2 h 3"/>
                  <a:gd name="T80" fmla="*/ 2 w 4"/>
                  <a:gd name="T81" fmla="*/ 2 h 3"/>
                  <a:gd name="T82" fmla="*/ 2 w 4"/>
                  <a:gd name="T83" fmla="*/ 2 h 3"/>
                  <a:gd name="T84" fmla="*/ 2 w 4"/>
                  <a:gd name="T85" fmla="*/ 2 h 3"/>
                  <a:gd name="T86" fmla="*/ 2 w 4"/>
                  <a:gd name="T87" fmla="*/ 3 h 3"/>
                  <a:gd name="T88" fmla="*/ 3 w 4"/>
                  <a:gd name="T89" fmla="*/ 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E1FEBE"/>
              </a:solidFill>
              <a:ln w="12700" cmpd="sng">
                <a:solidFill>
                  <a:schemeClr val="tx1"/>
                </a:solidFill>
                <a:prstDash val="solid"/>
                <a:round/>
                <a:headEnd/>
                <a:tailEnd/>
              </a:ln>
            </p:spPr>
            <p:txBody>
              <a:bodyPr/>
              <a:lstStyle/>
              <a:p>
                <a:endParaRPr lang="en-US">
                  <a:solidFill>
                    <a:srgbClr val="000000"/>
                  </a:solidFill>
                </a:endParaRPr>
              </a:p>
            </p:txBody>
          </p:sp>
          <p:sp>
            <p:nvSpPr>
              <p:cNvPr id="229" name="Freeform 42"/>
              <p:cNvSpPr>
                <a:spLocks/>
              </p:cNvSpPr>
              <p:nvPr/>
            </p:nvSpPr>
            <p:spPr bwMode="auto">
              <a:xfrm>
                <a:off x="978" y="3610"/>
                <a:ext cx="43" cy="30"/>
              </a:xfrm>
              <a:custGeom>
                <a:avLst/>
                <a:gdLst>
                  <a:gd name="T0" fmla="*/ 7 w 9"/>
                  <a:gd name="T1" fmla="*/ 0 h 6"/>
                  <a:gd name="T2" fmla="*/ 4 w 9"/>
                  <a:gd name="T3" fmla="*/ 0 h 6"/>
                  <a:gd name="T4" fmla="*/ 3 w 9"/>
                  <a:gd name="T5" fmla="*/ 1 h 6"/>
                  <a:gd name="T6" fmla="*/ 3 w 9"/>
                  <a:gd name="T7" fmla="*/ 1 h 6"/>
                  <a:gd name="T8" fmla="*/ 3 w 9"/>
                  <a:gd name="T9" fmla="*/ 2 h 6"/>
                  <a:gd name="T10" fmla="*/ 3 w 9"/>
                  <a:gd name="T11" fmla="*/ 3 h 6"/>
                  <a:gd name="T12" fmla="*/ 2 w 9"/>
                  <a:gd name="T13" fmla="*/ 3 h 6"/>
                  <a:gd name="T14" fmla="*/ 2 w 9"/>
                  <a:gd name="T15" fmla="*/ 3 h 6"/>
                  <a:gd name="T16" fmla="*/ 1 w 9"/>
                  <a:gd name="T17" fmla="*/ 3 h 6"/>
                  <a:gd name="T18" fmla="*/ 1 w 9"/>
                  <a:gd name="T19" fmla="*/ 4 h 6"/>
                  <a:gd name="T20" fmla="*/ 1 w 9"/>
                  <a:gd name="T21" fmla="*/ 5 h 6"/>
                  <a:gd name="T22" fmla="*/ 0 w 9"/>
                  <a:gd name="T23" fmla="*/ 5 h 6"/>
                  <a:gd name="T24" fmla="*/ 0 w 9"/>
                  <a:gd name="T25" fmla="*/ 6 h 6"/>
                  <a:gd name="T26" fmla="*/ 0 w 9"/>
                  <a:gd name="T27" fmla="*/ 6 h 6"/>
                  <a:gd name="T28" fmla="*/ 0 w 9"/>
                  <a:gd name="T29" fmla="*/ 6 h 6"/>
                  <a:gd name="T30" fmla="*/ 0 w 9"/>
                  <a:gd name="T31" fmla="*/ 6 h 6"/>
                  <a:gd name="T32" fmla="*/ 0 w 9"/>
                  <a:gd name="T33" fmla="*/ 6 h 6"/>
                  <a:gd name="T34" fmla="*/ 0 w 9"/>
                  <a:gd name="T35" fmla="*/ 6 h 6"/>
                  <a:gd name="T36" fmla="*/ 0 w 9"/>
                  <a:gd name="T37" fmla="*/ 6 h 6"/>
                  <a:gd name="T38" fmla="*/ 1 w 9"/>
                  <a:gd name="T39" fmla="*/ 6 h 6"/>
                  <a:gd name="T40" fmla="*/ 2 w 9"/>
                  <a:gd name="T41" fmla="*/ 6 h 6"/>
                  <a:gd name="T42" fmla="*/ 3 w 9"/>
                  <a:gd name="T43" fmla="*/ 5 h 6"/>
                  <a:gd name="T44" fmla="*/ 6 w 9"/>
                  <a:gd name="T45" fmla="*/ 3 h 6"/>
                  <a:gd name="T46" fmla="*/ 7 w 9"/>
                  <a:gd name="T47" fmla="*/ 2 h 6"/>
                  <a:gd name="T48" fmla="*/ 8 w 9"/>
                  <a:gd name="T49" fmla="*/ 2 h 6"/>
                  <a:gd name="T50" fmla="*/ 9 w 9"/>
                  <a:gd name="T51" fmla="*/ 1 h 6"/>
                  <a:gd name="T52" fmla="*/ 9 w 9"/>
                  <a:gd name="T53" fmla="*/ 1 h 6"/>
                  <a:gd name="T54" fmla="*/ 9 w 9"/>
                  <a:gd name="T55" fmla="*/ 1 h 6"/>
                  <a:gd name="T56" fmla="*/ 8 w 9"/>
                  <a:gd name="T57" fmla="*/ 0 h 6"/>
                  <a:gd name="T58" fmla="*/ 8 w 9"/>
                  <a:gd name="T59" fmla="*/ 0 h 6"/>
                  <a:gd name="T60" fmla="*/ 8 w 9"/>
                  <a:gd name="T61" fmla="*/ 0 h 6"/>
                  <a:gd name="T62" fmla="*/ 8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30" name="Freeform 43"/>
              <p:cNvSpPr>
                <a:spLocks/>
              </p:cNvSpPr>
              <p:nvPr/>
            </p:nvSpPr>
            <p:spPr bwMode="auto">
              <a:xfrm>
                <a:off x="934" y="3632"/>
                <a:ext cx="44" cy="34"/>
              </a:xfrm>
              <a:custGeom>
                <a:avLst/>
                <a:gdLst>
                  <a:gd name="T0" fmla="*/ 8 w 9"/>
                  <a:gd name="T1" fmla="*/ 3 h 7"/>
                  <a:gd name="T2" fmla="*/ 8 w 9"/>
                  <a:gd name="T3" fmla="*/ 1 h 7"/>
                  <a:gd name="T4" fmla="*/ 5 w 9"/>
                  <a:gd name="T5" fmla="*/ 3 h 7"/>
                  <a:gd name="T6" fmla="*/ 4 w 9"/>
                  <a:gd name="T7" fmla="*/ 4 h 7"/>
                  <a:gd name="T8" fmla="*/ 4 w 9"/>
                  <a:gd name="T9" fmla="*/ 4 h 7"/>
                  <a:gd name="T10" fmla="*/ 2 w 9"/>
                  <a:gd name="T11" fmla="*/ 5 h 7"/>
                  <a:gd name="T12" fmla="*/ 1 w 9"/>
                  <a:gd name="T13" fmla="*/ 6 h 7"/>
                  <a:gd name="T14" fmla="*/ 0 w 9"/>
                  <a:gd name="T15" fmla="*/ 6 h 7"/>
                  <a:gd name="T16" fmla="*/ 2 w 9"/>
                  <a:gd name="T17" fmla="*/ 6 h 7"/>
                  <a:gd name="T18" fmla="*/ 3 w 9"/>
                  <a:gd name="T19" fmla="*/ 5 h 7"/>
                  <a:gd name="T20" fmla="*/ 6 w 9"/>
                  <a:gd name="T21" fmla="*/ 4 h 7"/>
                  <a:gd name="T22" fmla="*/ 8 w 9"/>
                  <a:gd name="T23" fmla="*/ 3 h 7"/>
                  <a:gd name="T24" fmla="*/ 8 w 9"/>
                  <a:gd name="T25" fmla="*/ 3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1" name="Freeform 44"/>
              <p:cNvSpPr>
                <a:spLocks/>
              </p:cNvSpPr>
              <p:nvPr/>
            </p:nvSpPr>
            <p:spPr bwMode="auto">
              <a:xfrm>
                <a:off x="934" y="3637"/>
                <a:ext cx="39" cy="29"/>
              </a:xfrm>
              <a:custGeom>
                <a:avLst/>
                <a:gdLst>
                  <a:gd name="T0" fmla="*/ 8 w 8"/>
                  <a:gd name="T1" fmla="*/ 2 h 6"/>
                  <a:gd name="T2" fmla="*/ 8 w 8"/>
                  <a:gd name="T3" fmla="*/ 1 h 6"/>
                  <a:gd name="T4" fmla="*/ 8 w 8"/>
                  <a:gd name="T5" fmla="*/ 1 h 6"/>
                  <a:gd name="T6" fmla="*/ 8 w 8"/>
                  <a:gd name="T7" fmla="*/ 0 h 6"/>
                  <a:gd name="T8" fmla="*/ 8 w 8"/>
                  <a:gd name="T9" fmla="*/ 0 h 6"/>
                  <a:gd name="T10" fmla="*/ 8 w 8"/>
                  <a:gd name="T11" fmla="*/ 0 h 6"/>
                  <a:gd name="T12" fmla="*/ 8 w 8"/>
                  <a:gd name="T13" fmla="*/ 0 h 6"/>
                  <a:gd name="T14" fmla="*/ 8 w 8"/>
                  <a:gd name="T15" fmla="*/ 0 h 6"/>
                  <a:gd name="T16" fmla="*/ 8 w 8"/>
                  <a:gd name="T17" fmla="*/ 0 h 6"/>
                  <a:gd name="T18" fmla="*/ 8 w 8"/>
                  <a:gd name="T19" fmla="*/ 0 h 6"/>
                  <a:gd name="T20" fmla="*/ 7 w 8"/>
                  <a:gd name="T21" fmla="*/ 0 h 6"/>
                  <a:gd name="T22" fmla="*/ 7 w 8"/>
                  <a:gd name="T23" fmla="*/ 0 h 6"/>
                  <a:gd name="T24" fmla="*/ 6 w 8"/>
                  <a:gd name="T25" fmla="*/ 0 h 6"/>
                  <a:gd name="T26" fmla="*/ 5 w 8"/>
                  <a:gd name="T27" fmla="*/ 1 h 6"/>
                  <a:gd name="T28" fmla="*/ 5 w 8"/>
                  <a:gd name="T29" fmla="*/ 2 h 6"/>
                  <a:gd name="T30" fmla="*/ 5 w 8"/>
                  <a:gd name="T31" fmla="*/ 2 h 6"/>
                  <a:gd name="T32" fmla="*/ 4 w 8"/>
                  <a:gd name="T33" fmla="*/ 2 h 6"/>
                  <a:gd name="T34" fmla="*/ 4 w 8"/>
                  <a:gd name="T35" fmla="*/ 2 h 6"/>
                  <a:gd name="T36" fmla="*/ 4 w 8"/>
                  <a:gd name="T37" fmla="*/ 2 h 6"/>
                  <a:gd name="T38" fmla="*/ 4 w 8"/>
                  <a:gd name="T39" fmla="*/ 3 h 6"/>
                  <a:gd name="T40" fmla="*/ 4 w 8"/>
                  <a:gd name="T41" fmla="*/ 3 h 6"/>
                  <a:gd name="T42" fmla="*/ 4 w 8"/>
                  <a:gd name="T43" fmla="*/ 3 h 6"/>
                  <a:gd name="T44" fmla="*/ 4 w 8"/>
                  <a:gd name="T45" fmla="*/ 3 h 6"/>
                  <a:gd name="T46" fmla="*/ 2 w 8"/>
                  <a:gd name="T47" fmla="*/ 4 h 6"/>
                  <a:gd name="T48" fmla="*/ 2 w 8"/>
                  <a:gd name="T49" fmla="*/ 4 h 6"/>
                  <a:gd name="T50" fmla="*/ 2 w 8"/>
                  <a:gd name="T51" fmla="*/ 4 h 6"/>
                  <a:gd name="T52" fmla="*/ 2 w 8"/>
                  <a:gd name="T53" fmla="*/ 4 h 6"/>
                  <a:gd name="T54" fmla="*/ 1 w 8"/>
                  <a:gd name="T55" fmla="*/ 4 h 6"/>
                  <a:gd name="T56" fmla="*/ 1 w 8"/>
                  <a:gd name="T57" fmla="*/ 5 h 6"/>
                  <a:gd name="T58" fmla="*/ 1 w 8"/>
                  <a:gd name="T59" fmla="*/ 5 h 6"/>
                  <a:gd name="T60" fmla="*/ 0 w 8"/>
                  <a:gd name="T61" fmla="*/ 5 h 6"/>
                  <a:gd name="T62" fmla="*/ 0 w 8"/>
                  <a:gd name="T63" fmla="*/ 5 h 6"/>
                  <a:gd name="T64" fmla="*/ 0 w 8"/>
                  <a:gd name="T65" fmla="*/ 5 h 6"/>
                  <a:gd name="T66" fmla="*/ 1 w 8"/>
                  <a:gd name="T67" fmla="*/ 6 h 6"/>
                  <a:gd name="T68" fmla="*/ 1 w 8"/>
                  <a:gd name="T69" fmla="*/ 6 h 6"/>
                  <a:gd name="T70" fmla="*/ 1 w 8"/>
                  <a:gd name="T71" fmla="*/ 6 h 6"/>
                  <a:gd name="T72" fmla="*/ 1 w 8"/>
                  <a:gd name="T73" fmla="*/ 6 h 6"/>
                  <a:gd name="T74" fmla="*/ 2 w 8"/>
                  <a:gd name="T75" fmla="*/ 5 h 6"/>
                  <a:gd name="T76" fmla="*/ 2 w 8"/>
                  <a:gd name="T77" fmla="*/ 5 h 6"/>
                  <a:gd name="T78" fmla="*/ 3 w 8"/>
                  <a:gd name="T79" fmla="*/ 5 h 6"/>
                  <a:gd name="T80" fmla="*/ 3 w 8"/>
                  <a:gd name="T81" fmla="*/ 4 h 6"/>
                  <a:gd name="T82" fmla="*/ 3 w 8"/>
                  <a:gd name="T83" fmla="*/ 4 h 6"/>
                  <a:gd name="T84" fmla="*/ 5 w 8"/>
                  <a:gd name="T85" fmla="*/ 4 h 6"/>
                  <a:gd name="T86" fmla="*/ 5 w 8"/>
                  <a:gd name="T87" fmla="*/ 3 h 6"/>
                  <a:gd name="T88" fmla="*/ 6 w 8"/>
                  <a:gd name="T89" fmla="*/ 3 h 6"/>
                  <a:gd name="T90" fmla="*/ 7 w 8"/>
                  <a:gd name="T91" fmla="*/ 3 h 6"/>
                  <a:gd name="T92" fmla="*/ 7 w 8"/>
                  <a:gd name="T93" fmla="*/ 2 h 6"/>
                  <a:gd name="T94" fmla="*/ 7 w 8"/>
                  <a:gd name="T95" fmla="*/ 2 h 6"/>
                  <a:gd name="T96" fmla="*/ 8 w 8"/>
                  <a:gd name="T97" fmla="*/ 2 h 6"/>
                  <a:gd name="T98" fmla="*/ 8 w 8"/>
                  <a:gd name="T99" fmla="*/ 2 h 6"/>
                  <a:gd name="T100" fmla="*/ 8 w 8"/>
                  <a:gd name="T101" fmla="*/ 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32" name="Freeform 45"/>
              <p:cNvSpPr>
                <a:spLocks/>
              </p:cNvSpPr>
              <p:nvPr/>
            </p:nvSpPr>
            <p:spPr bwMode="auto">
              <a:xfrm>
                <a:off x="909" y="3676"/>
                <a:ext cx="5" cy="5"/>
              </a:xfrm>
              <a:custGeom>
                <a:avLst/>
                <a:gdLst>
                  <a:gd name="T0" fmla="*/ 1 w 1"/>
                  <a:gd name="T1" fmla="*/ 0 h 1"/>
                  <a:gd name="T2" fmla="*/ 0 w 1"/>
                  <a:gd name="T3" fmla="*/ 0 h 1"/>
                  <a:gd name="T4" fmla="*/ 0 w 1"/>
                  <a:gd name="T5" fmla="*/ 1 h 1"/>
                  <a:gd name="T6" fmla="*/ 1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3" name="Freeform 46"/>
              <p:cNvSpPr>
                <a:spLocks/>
              </p:cNvSpPr>
              <p:nvPr/>
            </p:nvSpPr>
            <p:spPr bwMode="auto">
              <a:xfrm>
                <a:off x="909" y="3676"/>
                <a:ext cx="5" cy="5"/>
              </a:xfrm>
              <a:custGeom>
                <a:avLst/>
                <a:gdLst>
                  <a:gd name="T0" fmla="*/ 1 w 1"/>
                  <a:gd name="T1" fmla="*/ 0 h 1"/>
                  <a:gd name="T2" fmla="*/ 1 w 1"/>
                  <a:gd name="T3" fmla="*/ 0 h 1"/>
                  <a:gd name="T4" fmla="*/ 1 w 1"/>
                  <a:gd name="T5" fmla="*/ 0 h 1"/>
                  <a:gd name="T6" fmla="*/ 1 w 1"/>
                  <a:gd name="T7" fmla="*/ 0 h 1"/>
                  <a:gd name="T8" fmla="*/ 0 w 1"/>
                  <a:gd name="T9" fmla="*/ 0 h 1"/>
                  <a:gd name="T10" fmla="*/ 0 w 1"/>
                  <a:gd name="T11" fmla="*/ 0 h 1"/>
                  <a:gd name="T12" fmla="*/ 0 w 1"/>
                  <a:gd name="T13" fmla="*/ 0 h 1"/>
                  <a:gd name="T14" fmla="*/ 0 w 1"/>
                  <a:gd name="T15" fmla="*/ 0 h 1"/>
                  <a:gd name="T16" fmla="*/ 0 w 1"/>
                  <a:gd name="T17" fmla="*/ 1 h 1"/>
                  <a:gd name="T18" fmla="*/ 0 w 1"/>
                  <a:gd name="T19" fmla="*/ 1 h 1"/>
                  <a:gd name="T20" fmla="*/ 0 w 1"/>
                  <a:gd name="T21" fmla="*/ 1 h 1"/>
                  <a:gd name="T22" fmla="*/ 0 w 1"/>
                  <a:gd name="T23" fmla="*/ 1 h 1"/>
                  <a:gd name="T24" fmla="*/ 0 w 1"/>
                  <a:gd name="T25" fmla="*/ 1 h 1"/>
                  <a:gd name="T26" fmla="*/ 1 w 1"/>
                  <a:gd name="T27" fmla="*/ 1 h 1"/>
                  <a:gd name="T28" fmla="*/ 1 w 1"/>
                  <a:gd name="T29" fmla="*/ 0 h 1"/>
                  <a:gd name="T30" fmla="*/ 1 w 1"/>
                  <a:gd name="T31" fmla="*/ 0 h 1"/>
                  <a:gd name="T32" fmla="*/ 1 w 1"/>
                  <a:gd name="T33" fmla="*/ 0 h 1"/>
                  <a:gd name="T34" fmla="*/ 1 w 1"/>
                  <a:gd name="T35" fmla="*/ 0 h 1"/>
                  <a:gd name="T36" fmla="*/ 1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4" name="Freeform 47"/>
              <p:cNvSpPr>
                <a:spLocks/>
              </p:cNvSpPr>
              <p:nvPr/>
            </p:nvSpPr>
            <p:spPr bwMode="auto">
              <a:xfrm>
                <a:off x="870" y="3682"/>
                <a:ext cx="14" cy="14"/>
              </a:xfrm>
              <a:custGeom>
                <a:avLst/>
                <a:gdLst>
                  <a:gd name="T0" fmla="*/ 2 w 3"/>
                  <a:gd name="T1" fmla="*/ 1 h 3"/>
                  <a:gd name="T2" fmla="*/ 3 w 3"/>
                  <a:gd name="T3" fmla="*/ 1 h 3"/>
                  <a:gd name="T4" fmla="*/ 2 w 3"/>
                  <a:gd name="T5" fmla="*/ 1 h 3"/>
                  <a:gd name="T6" fmla="*/ 3 w 3"/>
                  <a:gd name="T7" fmla="*/ 2 h 3"/>
                  <a:gd name="T8" fmla="*/ 2 w 3"/>
                  <a:gd name="T9" fmla="*/ 2 h 3"/>
                  <a:gd name="T10" fmla="*/ 1 w 3"/>
                  <a:gd name="T11" fmla="*/ 3 h 3"/>
                  <a:gd name="T12" fmla="*/ 0 w 3"/>
                  <a:gd name="T13" fmla="*/ 3 h 3"/>
                  <a:gd name="T14" fmla="*/ 1 w 3"/>
                  <a:gd name="T15" fmla="*/ 1 h 3"/>
                  <a:gd name="T16" fmla="*/ 2 w 3"/>
                  <a:gd name="T17" fmla="*/ 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5" name="Freeform 48"/>
              <p:cNvSpPr>
                <a:spLocks/>
              </p:cNvSpPr>
              <p:nvPr/>
            </p:nvSpPr>
            <p:spPr bwMode="auto">
              <a:xfrm>
                <a:off x="875" y="3684"/>
                <a:ext cx="14" cy="9"/>
              </a:xfrm>
              <a:custGeom>
                <a:avLst/>
                <a:gdLst>
                  <a:gd name="T0" fmla="*/ 2 w 3"/>
                  <a:gd name="T1" fmla="*/ 0 h 2"/>
                  <a:gd name="T2" fmla="*/ 2 w 3"/>
                  <a:gd name="T3" fmla="*/ 0 h 2"/>
                  <a:gd name="T4" fmla="*/ 2 w 3"/>
                  <a:gd name="T5" fmla="*/ 0 h 2"/>
                  <a:gd name="T6" fmla="*/ 2 w 3"/>
                  <a:gd name="T7" fmla="*/ 0 h 2"/>
                  <a:gd name="T8" fmla="*/ 3 w 3"/>
                  <a:gd name="T9" fmla="*/ 0 h 2"/>
                  <a:gd name="T10" fmla="*/ 3 w 3"/>
                  <a:gd name="T11" fmla="*/ 0 h 2"/>
                  <a:gd name="T12" fmla="*/ 3 w 3"/>
                  <a:gd name="T13" fmla="*/ 0 h 2"/>
                  <a:gd name="T14" fmla="*/ 3 w 3"/>
                  <a:gd name="T15" fmla="*/ 0 h 2"/>
                  <a:gd name="T16" fmla="*/ 3 w 3"/>
                  <a:gd name="T17" fmla="*/ 0 h 2"/>
                  <a:gd name="T18" fmla="*/ 3 w 3"/>
                  <a:gd name="T19" fmla="*/ 0 h 2"/>
                  <a:gd name="T20" fmla="*/ 3 w 3"/>
                  <a:gd name="T21" fmla="*/ 0 h 2"/>
                  <a:gd name="T22" fmla="*/ 2 w 3"/>
                  <a:gd name="T23" fmla="*/ 0 h 2"/>
                  <a:gd name="T24" fmla="*/ 2 w 3"/>
                  <a:gd name="T25" fmla="*/ 1 h 2"/>
                  <a:gd name="T26" fmla="*/ 3 w 3"/>
                  <a:gd name="T27" fmla="*/ 1 h 2"/>
                  <a:gd name="T28" fmla="*/ 3 w 3"/>
                  <a:gd name="T29" fmla="*/ 1 h 2"/>
                  <a:gd name="T30" fmla="*/ 3 w 3"/>
                  <a:gd name="T31" fmla="*/ 1 h 2"/>
                  <a:gd name="T32" fmla="*/ 2 w 3"/>
                  <a:gd name="T33" fmla="*/ 1 h 2"/>
                  <a:gd name="T34" fmla="*/ 2 w 3"/>
                  <a:gd name="T35" fmla="*/ 1 h 2"/>
                  <a:gd name="T36" fmla="*/ 2 w 3"/>
                  <a:gd name="T37" fmla="*/ 1 h 2"/>
                  <a:gd name="T38" fmla="*/ 2 w 3"/>
                  <a:gd name="T39" fmla="*/ 1 h 2"/>
                  <a:gd name="T40" fmla="*/ 2 w 3"/>
                  <a:gd name="T41" fmla="*/ 1 h 2"/>
                  <a:gd name="T42" fmla="*/ 1 w 3"/>
                  <a:gd name="T43" fmla="*/ 2 h 2"/>
                  <a:gd name="T44" fmla="*/ 1 w 3"/>
                  <a:gd name="T45" fmla="*/ 2 h 2"/>
                  <a:gd name="T46" fmla="*/ 1 w 3"/>
                  <a:gd name="T47" fmla="*/ 2 h 2"/>
                  <a:gd name="T48" fmla="*/ 0 w 3"/>
                  <a:gd name="T49" fmla="*/ 2 h 2"/>
                  <a:gd name="T50" fmla="*/ 0 w 3"/>
                  <a:gd name="T51" fmla="*/ 2 h 2"/>
                  <a:gd name="T52" fmla="*/ 0 w 3"/>
                  <a:gd name="T53" fmla="*/ 1 h 2"/>
                  <a:gd name="T54" fmla="*/ 1 w 3"/>
                  <a:gd name="T55" fmla="*/ 1 h 2"/>
                  <a:gd name="T56" fmla="*/ 1 w 3"/>
                  <a:gd name="T57" fmla="*/ 1 h 2"/>
                  <a:gd name="T58" fmla="*/ 1 w 3"/>
                  <a:gd name="T59" fmla="*/ 1 h 2"/>
                  <a:gd name="T60" fmla="*/ 1 w 3"/>
                  <a:gd name="T61" fmla="*/ 0 h 2"/>
                  <a:gd name="T62" fmla="*/ 2 w 3"/>
                  <a:gd name="T63" fmla="*/ 0 h 2"/>
                  <a:gd name="T64" fmla="*/ 2 w 3"/>
                  <a:gd name="T65" fmla="*/ 0 h 2"/>
                  <a:gd name="T66" fmla="*/ 2 w 3"/>
                  <a:gd name="T67" fmla="*/ 0 h 2"/>
                  <a:gd name="T68" fmla="*/ 2 w 3"/>
                  <a:gd name="T69" fmla="*/ 0 h 2"/>
                  <a:gd name="T70" fmla="*/ 2 w 3"/>
                  <a:gd name="T71" fmla="*/ 0 h 2"/>
                  <a:gd name="T72" fmla="*/ 2 w 3"/>
                  <a:gd name="T73" fmla="*/ 0 h 2"/>
                  <a:gd name="T74" fmla="*/ 2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6" name="Freeform 49"/>
              <p:cNvSpPr>
                <a:spLocks/>
              </p:cNvSpPr>
              <p:nvPr/>
            </p:nvSpPr>
            <p:spPr bwMode="auto">
              <a:xfrm>
                <a:off x="833" y="3690"/>
                <a:ext cx="19" cy="10"/>
              </a:xfrm>
              <a:custGeom>
                <a:avLst/>
                <a:gdLst>
                  <a:gd name="T0" fmla="*/ 3 w 4"/>
                  <a:gd name="T1" fmla="*/ 1 h 2"/>
                  <a:gd name="T2" fmla="*/ 3 w 4"/>
                  <a:gd name="T3" fmla="*/ 0 h 2"/>
                  <a:gd name="T4" fmla="*/ 4 w 4"/>
                  <a:gd name="T5" fmla="*/ 0 h 2"/>
                  <a:gd name="T6" fmla="*/ 4 w 4"/>
                  <a:gd name="T7" fmla="*/ 1 h 2"/>
                  <a:gd name="T8" fmla="*/ 1 w 4"/>
                  <a:gd name="T9" fmla="*/ 2 h 2"/>
                  <a:gd name="T10" fmla="*/ 3 w 4"/>
                  <a:gd name="T11" fmla="*/ 1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7" name="Freeform 50"/>
              <p:cNvSpPr>
                <a:spLocks/>
              </p:cNvSpPr>
              <p:nvPr/>
            </p:nvSpPr>
            <p:spPr bwMode="auto">
              <a:xfrm>
                <a:off x="838" y="3690"/>
                <a:ext cx="14" cy="10"/>
              </a:xfrm>
              <a:custGeom>
                <a:avLst/>
                <a:gdLst>
                  <a:gd name="T0" fmla="*/ 2 w 3"/>
                  <a:gd name="T1" fmla="*/ 1 h 2"/>
                  <a:gd name="T2" fmla="*/ 2 w 3"/>
                  <a:gd name="T3" fmla="*/ 1 h 2"/>
                  <a:gd name="T4" fmla="*/ 2 w 3"/>
                  <a:gd name="T5" fmla="*/ 0 h 2"/>
                  <a:gd name="T6" fmla="*/ 2 w 3"/>
                  <a:gd name="T7" fmla="*/ 0 h 2"/>
                  <a:gd name="T8" fmla="*/ 2 w 3"/>
                  <a:gd name="T9" fmla="*/ 0 h 2"/>
                  <a:gd name="T10" fmla="*/ 2 w 3"/>
                  <a:gd name="T11" fmla="*/ 0 h 2"/>
                  <a:gd name="T12" fmla="*/ 2 w 3"/>
                  <a:gd name="T13" fmla="*/ 0 h 2"/>
                  <a:gd name="T14" fmla="*/ 3 w 3"/>
                  <a:gd name="T15" fmla="*/ 0 h 2"/>
                  <a:gd name="T16" fmla="*/ 3 w 3"/>
                  <a:gd name="T17" fmla="*/ 0 h 2"/>
                  <a:gd name="T18" fmla="*/ 3 w 3"/>
                  <a:gd name="T19" fmla="*/ 0 h 2"/>
                  <a:gd name="T20" fmla="*/ 3 w 3"/>
                  <a:gd name="T21" fmla="*/ 1 h 2"/>
                  <a:gd name="T22" fmla="*/ 3 w 3"/>
                  <a:gd name="T23" fmla="*/ 1 h 2"/>
                  <a:gd name="T24" fmla="*/ 3 w 3"/>
                  <a:gd name="T25" fmla="*/ 1 h 2"/>
                  <a:gd name="T26" fmla="*/ 3 w 3"/>
                  <a:gd name="T27" fmla="*/ 1 h 2"/>
                  <a:gd name="T28" fmla="*/ 2 w 3"/>
                  <a:gd name="T29" fmla="*/ 2 h 2"/>
                  <a:gd name="T30" fmla="*/ 1 w 3"/>
                  <a:gd name="T31" fmla="*/ 2 h 2"/>
                  <a:gd name="T32" fmla="*/ 0 w 3"/>
                  <a:gd name="T33" fmla="*/ 2 h 2"/>
                  <a:gd name="T34" fmla="*/ 0 w 3"/>
                  <a:gd name="T35" fmla="*/ 2 h 2"/>
                  <a:gd name="T36" fmla="*/ 0 w 3"/>
                  <a:gd name="T37" fmla="*/ 2 h 2"/>
                  <a:gd name="T38" fmla="*/ 0 w 3"/>
                  <a:gd name="T39" fmla="*/ 2 h 2"/>
                  <a:gd name="T40" fmla="*/ 0 w 3"/>
                  <a:gd name="T41" fmla="*/ 2 h 2"/>
                  <a:gd name="T42" fmla="*/ 0 w 3"/>
                  <a:gd name="T43" fmla="*/ 2 h 2"/>
                  <a:gd name="T44" fmla="*/ 1 w 3"/>
                  <a:gd name="T45" fmla="*/ 2 h 2"/>
                  <a:gd name="T46" fmla="*/ 2 w 3"/>
                  <a:gd name="T47" fmla="*/ 1 h 2"/>
                  <a:gd name="T48" fmla="*/ 2 w 3"/>
                  <a:gd name="T49" fmla="*/ 1 h 2"/>
                  <a:gd name="T50" fmla="*/ 2 w 3"/>
                  <a:gd name="T51" fmla="*/ 1 h 2"/>
                  <a:gd name="T52" fmla="*/ 2 w 3"/>
                  <a:gd name="T53" fmla="*/ 1 h 2"/>
                  <a:gd name="T54" fmla="*/ 2 w 3"/>
                  <a:gd name="T55" fmla="*/ 1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38" name="Freeform 51"/>
              <p:cNvSpPr>
                <a:spLocks/>
              </p:cNvSpPr>
              <p:nvPr/>
            </p:nvSpPr>
            <p:spPr bwMode="auto">
              <a:xfrm>
                <a:off x="814" y="3691"/>
                <a:ext cx="10" cy="15"/>
              </a:xfrm>
              <a:custGeom>
                <a:avLst/>
                <a:gdLst>
                  <a:gd name="T0" fmla="*/ 1 w 2"/>
                  <a:gd name="T1" fmla="*/ 1 h 3"/>
                  <a:gd name="T2" fmla="*/ 0 w 2"/>
                  <a:gd name="T3" fmla="*/ 0 h 3"/>
                  <a:gd name="T4" fmla="*/ 0 w 2"/>
                  <a:gd name="T5" fmla="*/ 0 h 3"/>
                  <a:gd name="T6" fmla="*/ 1 w 2"/>
                  <a:gd name="T7" fmla="*/ 2 h 3"/>
                  <a:gd name="T8" fmla="*/ 0 w 2"/>
                  <a:gd name="T9" fmla="*/ 2 h 3"/>
                  <a:gd name="T10" fmla="*/ 0 w 2"/>
                  <a:gd name="T11" fmla="*/ 2 h 3"/>
                  <a:gd name="T12" fmla="*/ 0 w 2"/>
                  <a:gd name="T13" fmla="*/ 3 h 3"/>
                  <a:gd name="T14" fmla="*/ 1 w 2"/>
                  <a:gd name="T15" fmla="*/ 3 h 3"/>
                  <a:gd name="T16" fmla="*/ 1 w 2"/>
                  <a:gd name="T17" fmla="*/ 3 h 3"/>
                  <a:gd name="T18" fmla="*/ 2 w 2"/>
                  <a:gd name="T19" fmla="*/ 3 h 3"/>
                  <a:gd name="T20" fmla="*/ 2 w 2"/>
                  <a:gd name="T21" fmla="*/ 1 h 3"/>
                  <a:gd name="T22" fmla="*/ 2 w 2"/>
                  <a:gd name="T23" fmla="*/ 0 h 3"/>
                  <a:gd name="T24" fmla="*/ 1 w 2"/>
                  <a:gd name="T25" fmla="*/ 0 h 3"/>
                  <a:gd name="T26" fmla="*/ 1 w 2"/>
                  <a:gd name="T27" fmla="*/ 1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39" name="Freeform 52"/>
              <p:cNvSpPr>
                <a:spLocks/>
              </p:cNvSpPr>
              <p:nvPr/>
            </p:nvSpPr>
            <p:spPr bwMode="auto">
              <a:xfrm>
                <a:off x="814" y="3691"/>
                <a:ext cx="10" cy="15"/>
              </a:xfrm>
              <a:custGeom>
                <a:avLst/>
                <a:gdLst>
                  <a:gd name="T0" fmla="*/ 1 w 2"/>
                  <a:gd name="T1" fmla="*/ 1 h 3"/>
                  <a:gd name="T2" fmla="*/ 1 w 2"/>
                  <a:gd name="T3" fmla="*/ 0 h 3"/>
                  <a:gd name="T4" fmla="*/ 1 w 2"/>
                  <a:gd name="T5" fmla="*/ 0 h 3"/>
                  <a:gd name="T6" fmla="*/ 1 w 2"/>
                  <a:gd name="T7" fmla="*/ 0 h 3"/>
                  <a:gd name="T8" fmla="*/ 0 w 2"/>
                  <a:gd name="T9" fmla="*/ 0 h 3"/>
                  <a:gd name="T10" fmla="*/ 0 w 2"/>
                  <a:gd name="T11" fmla="*/ 0 h 3"/>
                  <a:gd name="T12" fmla="*/ 0 w 2"/>
                  <a:gd name="T13" fmla="*/ 1 h 3"/>
                  <a:gd name="T14" fmla="*/ 1 w 2"/>
                  <a:gd name="T15" fmla="*/ 1 h 3"/>
                  <a:gd name="T16" fmla="*/ 1 w 2"/>
                  <a:gd name="T17" fmla="*/ 1 h 3"/>
                  <a:gd name="T18" fmla="*/ 1 w 2"/>
                  <a:gd name="T19" fmla="*/ 2 h 3"/>
                  <a:gd name="T20" fmla="*/ 0 w 2"/>
                  <a:gd name="T21" fmla="*/ 2 h 3"/>
                  <a:gd name="T22" fmla="*/ 0 w 2"/>
                  <a:gd name="T23" fmla="*/ 2 h 3"/>
                  <a:gd name="T24" fmla="*/ 0 w 2"/>
                  <a:gd name="T25" fmla="*/ 2 h 3"/>
                  <a:gd name="T26" fmla="*/ 0 w 2"/>
                  <a:gd name="T27" fmla="*/ 2 h 3"/>
                  <a:gd name="T28" fmla="*/ 0 w 2"/>
                  <a:gd name="T29" fmla="*/ 2 h 3"/>
                  <a:gd name="T30" fmla="*/ 0 w 2"/>
                  <a:gd name="T31" fmla="*/ 2 h 3"/>
                  <a:gd name="T32" fmla="*/ 0 w 2"/>
                  <a:gd name="T33" fmla="*/ 3 h 3"/>
                  <a:gd name="T34" fmla="*/ 1 w 2"/>
                  <a:gd name="T35" fmla="*/ 3 h 3"/>
                  <a:gd name="T36" fmla="*/ 1 w 2"/>
                  <a:gd name="T37" fmla="*/ 3 h 3"/>
                  <a:gd name="T38" fmla="*/ 1 w 2"/>
                  <a:gd name="T39" fmla="*/ 3 h 3"/>
                  <a:gd name="T40" fmla="*/ 1 w 2"/>
                  <a:gd name="T41" fmla="*/ 3 h 3"/>
                  <a:gd name="T42" fmla="*/ 1 w 2"/>
                  <a:gd name="T43" fmla="*/ 3 h 3"/>
                  <a:gd name="T44" fmla="*/ 2 w 2"/>
                  <a:gd name="T45" fmla="*/ 3 h 3"/>
                  <a:gd name="T46" fmla="*/ 2 w 2"/>
                  <a:gd name="T47" fmla="*/ 2 h 3"/>
                  <a:gd name="T48" fmla="*/ 2 w 2"/>
                  <a:gd name="T49" fmla="*/ 1 h 3"/>
                  <a:gd name="T50" fmla="*/ 2 w 2"/>
                  <a:gd name="T51" fmla="*/ 1 h 3"/>
                  <a:gd name="T52" fmla="*/ 2 w 2"/>
                  <a:gd name="T53" fmla="*/ 1 h 3"/>
                  <a:gd name="T54" fmla="*/ 2 w 2"/>
                  <a:gd name="T55" fmla="*/ 0 h 3"/>
                  <a:gd name="T56" fmla="*/ 2 w 2"/>
                  <a:gd name="T57" fmla="*/ 0 h 3"/>
                  <a:gd name="T58" fmla="*/ 2 w 2"/>
                  <a:gd name="T59" fmla="*/ 0 h 3"/>
                  <a:gd name="T60" fmla="*/ 1 w 2"/>
                  <a:gd name="T61" fmla="*/ 0 h 3"/>
                  <a:gd name="T62" fmla="*/ 1 w 2"/>
                  <a:gd name="T63" fmla="*/ 0 h 3"/>
                  <a:gd name="T64" fmla="*/ 1 w 2"/>
                  <a:gd name="T65" fmla="*/ 1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40" name="Freeform 53"/>
              <p:cNvSpPr>
                <a:spLocks/>
              </p:cNvSpPr>
              <p:nvPr/>
            </p:nvSpPr>
            <p:spPr bwMode="auto">
              <a:xfrm>
                <a:off x="795" y="3693"/>
                <a:ext cx="15" cy="15"/>
              </a:xfrm>
              <a:custGeom>
                <a:avLst/>
                <a:gdLst>
                  <a:gd name="T0" fmla="*/ 3 w 3"/>
                  <a:gd name="T1" fmla="*/ 3 h 3"/>
                  <a:gd name="T2" fmla="*/ 3 w 3"/>
                  <a:gd name="T3" fmla="*/ 3 h 3"/>
                  <a:gd name="T4" fmla="*/ 3 w 3"/>
                  <a:gd name="T5" fmla="*/ 3 h 3"/>
                  <a:gd name="T6" fmla="*/ 3 w 3"/>
                  <a:gd name="T7" fmla="*/ 3 h 3"/>
                  <a:gd name="T8" fmla="*/ 3 w 3"/>
                  <a:gd name="T9" fmla="*/ 3 h 3"/>
                  <a:gd name="T10" fmla="*/ 3 w 3"/>
                  <a:gd name="T11" fmla="*/ 3 h 3"/>
                  <a:gd name="T12" fmla="*/ 2 w 3"/>
                  <a:gd name="T13" fmla="*/ 2 h 3"/>
                  <a:gd name="T14" fmla="*/ 1 w 3"/>
                  <a:gd name="T15" fmla="*/ 1 h 3"/>
                  <a:gd name="T16" fmla="*/ 1 w 3"/>
                  <a:gd name="T17" fmla="*/ 1 h 3"/>
                  <a:gd name="T18" fmla="*/ 1 w 3"/>
                  <a:gd name="T19" fmla="*/ 1 h 3"/>
                  <a:gd name="T20" fmla="*/ 1 w 3"/>
                  <a:gd name="T21" fmla="*/ 1 h 3"/>
                  <a:gd name="T22" fmla="*/ 1 w 3"/>
                  <a:gd name="T23" fmla="*/ 1 h 3"/>
                  <a:gd name="T24" fmla="*/ 1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 h 3"/>
                  <a:gd name="T42" fmla="*/ 0 w 3"/>
                  <a:gd name="T43" fmla="*/ 1 h 3"/>
                  <a:gd name="T44" fmla="*/ 0 w 3"/>
                  <a:gd name="T45" fmla="*/ 1 h 3"/>
                  <a:gd name="T46" fmla="*/ 0 w 3"/>
                  <a:gd name="T47" fmla="*/ 1 h 3"/>
                  <a:gd name="T48" fmla="*/ 1 w 3"/>
                  <a:gd name="T49" fmla="*/ 1 h 3"/>
                  <a:gd name="T50" fmla="*/ 1 w 3"/>
                  <a:gd name="T51" fmla="*/ 2 h 3"/>
                  <a:gd name="T52" fmla="*/ 1 w 3"/>
                  <a:gd name="T53" fmla="*/ 2 h 3"/>
                  <a:gd name="T54" fmla="*/ 2 w 3"/>
                  <a:gd name="T55" fmla="*/ 3 h 3"/>
                  <a:gd name="T56" fmla="*/ 2 w 3"/>
                  <a:gd name="T57" fmla="*/ 3 h 3"/>
                  <a:gd name="T58" fmla="*/ 3 w 3"/>
                  <a:gd name="T59" fmla="*/ 3 h 3"/>
                  <a:gd name="T60" fmla="*/ 3 w 3"/>
                  <a:gd name="T61" fmla="*/ 3 h 3"/>
                  <a:gd name="T62" fmla="*/ 3 w 3"/>
                  <a:gd name="T63" fmla="*/ 3 h 3"/>
                  <a:gd name="T64" fmla="*/ 3 w 3"/>
                  <a:gd name="T65" fmla="*/ 3 h 3"/>
                  <a:gd name="T66" fmla="*/ 3 w 3"/>
                  <a:gd name="T67" fmla="*/ 3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241" name="Freeform 54"/>
              <p:cNvSpPr>
                <a:spLocks/>
              </p:cNvSpPr>
              <p:nvPr/>
            </p:nvSpPr>
            <p:spPr bwMode="auto">
              <a:xfrm>
                <a:off x="768" y="3683"/>
                <a:ext cx="19" cy="10"/>
              </a:xfrm>
              <a:custGeom>
                <a:avLst/>
                <a:gdLst>
                  <a:gd name="T0" fmla="*/ 0 w 4"/>
                  <a:gd name="T1" fmla="*/ 1 h 2"/>
                  <a:gd name="T2" fmla="*/ 0 w 4"/>
                  <a:gd name="T3" fmla="*/ 1 h 2"/>
                  <a:gd name="T4" fmla="*/ 1 w 4"/>
                  <a:gd name="T5" fmla="*/ 0 h 2"/>
                  <a:gd name="T6" fmla="*/ 1 w 4"/>
                  <a:gd name="T7" fmla="*/ 0 h 2"/>
                  <a:gd name="T8" fmla="*/ 2 w 4"/>
                  <a:gd name="T9" fmla="*/ 0 h 2"/>
                  <a:gd name="T10" fmla="*/ 3 w 4"/>
                  <a:gd name="T11" fmla="*/ 0 h 2"/>
                  <a:gd name="T12" fmla="*/ 3 w 4"/>
                  <a:gd name="T13" fmla="*/ 0 h 2"/>
                  <a:gd name="T14" fmla="*/ 3 w 4"/>
                  <a:gd name="T15" fmla="*/ 0 h 2"/>
                  <a:gd name="T16" fmla="*/ 3 w 4"/>
                  <a:gd name="T17" fmla="*/ 1 h 2"/>
                  <a:gd name="T18" fmla="*/ 4 w 4"/>
                  <a:gd name="T19" fmla="*/ 1 h 2"/>
                  <a:gd name="T20" fmla="*/ 4 w 4"/>
                  <a:gd name="T21" fmla="*/ 1 h 2"/>
                  <a:gd name="T22" fmla="*/ 4 w 4"/>
                  <a:gd name="T23" fmla="*/ 1 h 2"/>
                  <a:gd name="T24" fmla="*/ 4 w 4"/>
                  <a:gd name="T25" fmla="*/ 1 h 2"/>
                  <a:gd name="T26" fmla="*/ 4 w 4"/>
                  <a:gd name="T27" fmla="*/ 1 h 2"/>
                  <a:gd name="T28" fmla="*/ 4 w 4"/>
                  <a:gd name="T29" fmla="*/ 1 h 2"/>
                  <a:gd name="T30" fmla="*/ 4 w 4"/>
                  <a:gd name="T31" fmla="*/ 1 h 2"/>
                  <a:gd name="T32" fmla="*/ 4 w 4"/>
                  <a:gd name="T33" fmla="*/ 2 h 2"/>
                  <a:gd name="T34" fmla="*/ 4 w 4"/>
                  <a:gd name="T35" fmla="*/ 2 h 2"/>
                  <a:gd name="T36" fmla="*/ 4 w 4"/>
                  <a:gd name="T37" fmla="*/ 2 h 2"/>
                  <a:gd name="T38" fmla="*/ 4 w 4"/>
                  <a:gd name="T39" fmla="*/ 2 h 2"/>
                  <a:gd name="T40" fmla="*/ 3 w 4"/>
                  <a:gd name="T41" fmla="*/ 1 h 2"/>
                  <a:gd name="T42" fmla="*/ 3 w 4"/>
                  <a:gd name="T43" fmla="*/ 1 h 2"/>
                  <a:gd name="T44" fmla="*/ 3 w 4"/>
                  <a:gd name="T45" fmla="*/ 2 h 2"/>
                  <a:gd name="T46" fmla="*/ 3 w 4"/>
                  <a:gd name="T47" fmla="*/ 2 h 2"/>
                  <a:gd name="T48" fmla="*/ 3 w 4"/>
                  <a:gd name="T49" fmla="*/ 2 h 2"/>
                  <a:gd name="T50" fmla="*/ 2 w 4"/>
                  <a:gd name="T51" fmla="*/ 2 h 2"/>
                  <a:gd name="T52" fmla="*/ 2 w 4"/>
                  <a:gd name="T53" fmla="*/ 2 h 2"/>
                  <a:gd name="T54" fmla="*/ 2 w 4"/>
                  <a:gd name="T55" fmla="*/ 2 h 2"/>
                  <a:gd name="T56" fmla="*/ 2 w 4"/>
                  <a:gd name="T57" fmla="*/ 2 h 2"/>
                  <a:gd name="T58" fmla="*/ 2 w 4"/>
                  <a:gd name="T59" fmla="*/ 2 h 2"/>
                  <a:gd name="T60" fmla="*/ 2 w 4"/>
                  <a:gd name="T61" fmla="*/ 2 h 2"/>
                  <a:gd name="T62" fmla="*/ 2 w 4"/>
                  <a:gd name="T63" fmla="*/ 2 h 2"/>
                  <a:gd name="T64" fmla="*/ 1 w 4"/>
                  <a:gd name="T65" fmla="*/ 2 h 2"/>
                  <a:gd name="T66" fmla="*/ 1 w 4"/>
                  <a:gd name="T67" fmla="*/ 2 h 2"/>
                  <a:gd name="T68" fmla="*/ 1 w 4"/>
                  <a:gd name="T69" fmla="*/ 1 h 2"/>
                  <a:gd name="T70" fmla="*/ 1 w 4"/>
                  <a:gd name="T71" fmla="*/ 1 h 2"/>
                  <a:gd name="T72" fmla="*/ 1 w 4"/>
                  <a:gd name="T73" fmla="*/ 1 h 2"/>
                  <a:gd name="T74" fmla="*/ 1 w 4"/>
                  <a:gd name="T75" fmla="*/ 1 h 2"/>
                  <a:gd name="T76" fmla="*/ 1 w 4"/>
                  <a:gd name="T77" fmla="*/ 1 h 2"/>
                  <a:gd name="T78" fmla="*/ 1 w 4"/>
                  <a:gd name="T79" fmla="*/ 1 h 2"/>
                  <a:gd name="T80" fmla="*/ 1 w 4"/>
                  <a:gd name="T81" fmla="*/ 1 h 2"/>
                  <a:gd name="T82" fmla="*/ 1 w 4"/>
                  <a:gd name="T83" fmla="*/ 1 h 2"/>
                  <a:gd name="T84" fmla="*/ 1 w 4"/>
                  <a:gd name="T85" fmla="*/ 1 h 2"/>
                  <a:gd name="T86" fmla="*/ 1 w 4"/>
                  <a:gd name="T87" fmla="*/ 1 h 2"/>
                  <a:gd name="T88" fmla="*/ 1 w 4"/>
                  <a:gd name="T89" fmla="*/ 1 h 2"/>
                  <a:gd name="T90" fmla="*/ 1 w 4"/>
                  <a:gd name="T91" fmla="*/ 1 h 2"/>
                  <a:gd name="T92" fmla="*/ 1 w 4"/>
                  <a:gd name="T93" fmla="*/ 1 h 2"/>
                  <a:gd name="T94" fmla="*/ 0 w 4"/>
                  <a:gd name="T95" fmla="*/ 1 h 2"/>
                  <a:gd name="T96" fmla="*/ 0 w 4"/>
                  <a:gd name="T97" fmla="*/ 1 h 2"/>
                  <a:gd name="T98" fmla="*/ 0 w 4"/>
                  <a:gd name="T99" fmla="*/ 1 h 2"/>
                  <a:gd name="T100" fmla="*/ 0 w 4"/>
                  <a:gd name="T101" fmla="*/ 1 h 2"/>
                  <a:gd name="T102" fmla="*/ 0 w 4"/>
                  <a:gd name="T103" fmla="*/ 1 h 2"/>
                  <a:gd name="T104" fmla="*/ 0 w 4"/>
                  <a:gd name="T105" fmla="*/ 1 h 2"/>
                  <a:gd name="T106" fmla="*/ 0 w 4"/>
                  <a:gd name="T107" fmla="*/ 1 h 2"/>
                  <a:gd name="T108" fmla="*/ 0 w 4"/>
                  <a:gd name="T109" fmla="*/ 1 h 2"/>
                  <a:gd name="T110" fmla="*/ 0 w 4"/>
                  <a:gd name="T111" fmla="*/ 1 h 2"/>
                  <a:gd name="T112" fmla="*/ 0 w 4"/>
                  <a:gd name="T113" fmla="*/ 1 h 2"/>
                  <a:gd name="T114" fmla="*/ 0 w 4"/>
                  <a:gd name="T115" fmla="*/ 1 h 2"/>
                  <a:gd name="T116" fmla="*/ 0 w 4"/>
                  <a:gd name="T117" fmla="*/ 1 h 2"/>
                  <a:gd name="T118" fmla="*/ 0 w 4"/>
                  <a:gd name="T119" fmla="*/ 1 h 2"/>
                  <a:gd name="T120" fmla="*/ 0 w 4"/>
                  <a:gd name="T121" fmla="*/ 1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grpSp>
          <p:nvGrpSpPr>
            <p:cNvPr id="205" name="Group 55"/>
            <p:cNvGrpSpPr>
              <a:grpSpLocks/>
            </p:cNvGrpSpPr>
            <p:nvPr/>
          </p:nvGrpSpPr>
          <p:grpSpPr bwMode="auto">
            <a:xfrm>
              <a:off x="5824538" y="2197100"/>
              <a:ext cx="830262" cy="742950"/>
              <a:chOff x="3562" y="1636"/>
              <a:chExt cx="497" cy="468"/>
            </a:xfrm>
          </p:grpSpPr>
          <p:sp>
            <p:nvSpPr>
              <p:cNvPr id="225" name="Freeform 56"/>
              <p:cNvSpPr>
                <a:spLocks/>
              </p:cNvSpPr>
              <p:nvPr/>
            </p:nvSpPr>
            <p:spPr bwMode="auto">
              <a:xfrm>
                <a:off x="3806" y="1758"/>
                <a:ext cx="253" cy="346"/>
              </a:xfrm>
              <a:custGeom>
                <a:avLst/>
                <a:gdLst>
                  <a:gd name="T0" fmla="*/ 26 w 52"/>
                  <a:gd name="T1" fmla="*/ 68 h 71"/>
                  <a:gd name="T2" fmla="*/ 43 w 52"/>
                  <a:gd name="T3" fmla="*/ 67 h 71"/>
                  <a:gd name="T4" fmla="*/ 45 w 52"/>
                  <a:gd name="T5" fmla="*/ 62 h 71"/>
                  <a:gd name="T6" fmla="*/ 45 w 52"/>
                  <a:gd name="T7" fmla="*/ 58 h 71"/>
                  <a:gd name="T8" fmla="*/ 48 w 52"/>
                  <a:gd name="T9" fmla="*/ 55 h 71"/>
                  <a:gd name="T10" fmla="*/ 49 w 52"/>
                  <a:gd name="T11" fmla="*/ 52 h 71"/>
                  <a:gd name="T12" fmla="*/ 50 w 52"/>
                  <a:gd name="T13" fmla="*/ 50 h 71"/>
                  <a:gd name="T14" fmla="*/ 51 w 52"/>
                  <a:gd name="T15" fmla="*/ 51 h 71"/>
                  <a:gd name="T16" fmla="*/ 52 w 52"/>
                  <a:gd name="T17" fmla="*/ 50 h 71"/>
                  <a:gd name="T18" fmla="*/ 52 w 52"/>
                  <a:gd name="T19" fmla="*/ 46 h 71"/>
                  <a:gd name="T20" fmla="*/ 51 w 52"/>
                  <a:gd name="T21" fmla="*/ 42 h 71"/>
                  <a:gd name="T22" fmla="*/ 47 w 52"/>
                  <a:gd name="T23" fmla="*/ 28 h 71"/>
                  <a:gd name="T24" fmla="*/ 42 w 52"/>
                  <a:gd name="T25" fmla="*/ 28 h 71"/>
                  <a:gd name="T26" fmla="*/ 36 w 52"/>
                  <a:gd name="T27" fmla="*/ 36 h 71"/>
                  <a:gd name="T28" fmla="*/ 35 w 52"/>
                  <a:gd name="T29" fmla="*/ 35 h 71"/>
                  <a:gd name="T30" fmla="*/ 33 w 52"/>
                  <a:gd name="T31" fmla="*/ 34 h 71"/>
                  <a:gd name="T32" fmla="*/ 33 w 52"/>
                  <a:gd name="T33" fmla="*/ 30 h 71"/>
                  <a:gd name="T34" fmla="*/ 36 w 52"/>
                  <a:gd name="T35" fmla="*/ 28 h 71"/>
                  <a:gd name="T36" fmla="*/ 36 w 52"/>
                  <a:gd name="T37" fmla="*/ 26 h 71"/>
                  <a:gd name="T38" fmla="*/ 38 w 52"/>
                  <a:gd name="T39" fmla="*/ 24 h 71"/>
                  <a:gd name="T40" fmla="*/ 38 w 52"/>
                  <a:gd name="T41" fmla="*/ 17 h 71"/>
                  <a:gd name="T42" fmla="*/ 37 w 52"/>
                  <a:gd name="T43" fmla="*/ 14 h 71"/>
                  <a:gd name="T44" fmla="*/ 35 w 52"/>
                  <a:gd name="T45" fmla="*/ 12 h 71"/>
                  <a:gd name="T46" fmla="*/ 37 w 52"/>
                  <a:gd name="T47" fmla="*/ 10 h 71"/>
                  <a:gd name="T48" fmla="*/ 36 w 52"/>
                  <a:gd name="T49" fmla="*/ 7 h 71"/>
                  <a:gd name="T50" fmla="*/ 30 w 52"/>
                  <a:gd name="T51" fmla="*/ 4 h 71"/>
                  <a:gd name="T52" fmla="*/ 26 w 52"/>
                  <a:gd name="T53" fmla="*/ 2 h 71"/>
                  <a:gd name="T54" fmla="*/ 21 w 52"/>
                  <a:gd name="T55" fmla="*/ 1 h 71"/>
                  <a:gd name="T56" fmla="*/ 18 w 52"/>
                  <a:gd name="T57" fmla="*/ 1 h 71"/>
                  <a:gd name="T58" fmla="*/ 15 w 52"/>
                  <a:gd name="T59" fmla="*/ 3 h 71"/>
                  <a:gd name="T60" fmla="*/ 15 w 52"/>
                  <a:gd name="T61" fmla="*/ 6 h 71"/>
                  <a:gd name="T62" fmla="*/ 16 w 52"/>
                  <a:gd name="T63" fmla="*/ 7 h 71"/>
                  <a:gd name="T64" fmla="*/ 15 w 52"/>
                  <a:gd name="T65" fmla="*/ 8 h 71"/>
                  <a:gd name="T66" fmla="*/ 13 w 52"/>
                  <a:gd name="T67" fmla="*/ 10 h 71"/>
                  <a:gd name="T68" fmla="*/ 12 w 52"/>
                  <a:gd name="T69" fmla="*/ 13 h 71"/>
                  <a:gd name="T70" fmla="*/ 12 w 52"/>
                  <a:gd name="T71" fmla="*/ 17 h 71"/>
                  <a:gd name="T72" fmla="*/ 10 w 52"/>
                  <a:gd name="T73" fmla="*/ 16 h 71"/>
                  <a:gd name="T74" fmla="*/ 10 w 52"/>
                  <a:gd name="T75" fmla="*/ 13 h 71"/>
                  <a:gd name="T76" fmla="*/ 10 w 52"/>
                  <a:gd name="T77" fmla="*/ 11 h 71"/>
                  <a:gd name="T78" fmla="*/ 8 w 52"/>
                  <a:gd name="T79" fmla="*/ 13 h 71"/>
                  <a:gd name="T80" fmla="*/ 8 w 52"/>
                  <a:gd name="T81" fmla="*/ 16 h 71"/>
                  <a:gd name="T82" fmla="*/ 5 w 52"/>
                  <a:gd name="T83" fmla="*/ 17 h 71"/>
                  <a:gd name="T84" fmla="*/ 4 w 52"/>
                  <a:gd name="T85" fmla="*/ 19 h 71"/>
                  <a:gd name="T86" fmla="*/ 3 w 52"/>
                  <a:gd name="T87" fmla="*/ 23 h 71"/>
                  <a:gd name="T88" fmla="*/ 2 w 52"/>
                  <a:gd name="T89" fmla="*/ 28 h 71"/>
                  <a:gd name="T90" fmla="*/ 1 w 52"/>
                  <a:gd name="T91" fmla="*/ 32 h 71"/>
                  <a:gd name="T92" fmla="*/ 2 w 52"/>
                  <a:gd name="T93" fmla="*/ 37 h 71"/>
                  <a:gd name="T94" fmla="*/ 2 w 52"/>
                  <a:gd name="T95" fmla="*/ 41 h 71"/>
                  <a:gd name="T96" fmla="*/ 6 w 52"/>
                  <a:gd name="T97" fmla="*/ 50 h 71"/>
                  <a:gd name="T98" fmla="*/ 7 w 52"/>
                  <a:gd name="T99" fmla="*/ 55 h 71"/>
                  <a:gd name="T100" fmla="*/ 7 w 52"/>
                  <a:gd name="T101" fmla="*/ 56 h 71"/>
                  <a:gd name="T102" fmla="*/ 6 w 52"/>
                  <a:gd name="T103" fmla="*/ 62 h 71"/>
                  <a:gd name="T104" fmla="*/ 2 w 52"/>
                  <a:gd name="T105" fmla="*/ 69 h 71"/>
                  <a:gd name="T106" fmla="*/ 0 w 52"/>
                  <a:gd name="T107" fmla="*/ 71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226" name="Freeform 57"/>
              <p:cNvSpPr>
                <a:spLocks/>
              </p:cNvSpPr>
              <p:nvPr/>
            </p:nvSpPr>
            <p:spPr bwMode="auto">
              <a:xfrm>
                <a:off x="3562" y="1636"/>
                <a:ext cx="405" cy="200"/>
              </a:xfrm>
              <a:custGeom>
                <a:avLst/>
                <a:gdLst>
                  <a:gd name="T0" fmla="*/ 4 w 83"/>
                  <a:gd name="T1" fmla="*/ 16 h 41"/>
                  <a:gd name="T2" fmla="*/ 8 w 83"/>
                  <a:gd name="T3" fmla="*/ 13 h 41"/>
                  <a:gd name="T4" fmla="*/ 20 w 83"/>
                  <a:gd name="T5" fmla="*/ 6 h 41"/>
                  <a:gd name="T6" fmla="*/ 26 w 83"/>
                  <a:gd name="T7" fmla="*/ 1 h 41"/>
                  <a:gd name="T8" fmla="*/ 31 w 83"/>
                  <a:gd name="T9" fmla="*/ 1 h 41"/>
                  <a:gd name="T10" fmla="*/ 28 w 83"/>
                  <a:gd name="T11" fmla="*/ 4 h 41"/>
                  <a:gd name="T12" fmla="*/ 23 w 83"/>
                  <a:gd name="T13" fmla="*/ 9 h 41"/>
                  <a:gd name="T14" fmla="*/ 23 w 83"/>
                  <a:gd name="T15" fmla="*/ 12 h 41"/>
                  <a:gd name="T16" fmla="*/ 28 w 83"/>
                  <a:gd name="T17" fmla="*/ 10 h 41"/>
                  <a:gd name="T18" fmla="*/ 39 w 83"/>
                  <a:gd name="T19" fmla="*/ 15 h 41"/>
                  <a:gd name="T20" fmla="*/ 43 w 83"/>
                  <a:gd name="T21" fmla="*/ 16 h 41"/>
                  <a:gd name="T22" fmla="*/ 44 w 83"/>
                  <a:gd name="T23" fmla="*/ 17 h 41"/>
                  <a:gd name="T24" fmla="*/ 49 w 83"/>
                  <a:gd name="T25" fmla="*/ 13 h 41"/>
                  <a:gd name="T26" fmla="*/ 64 w 83"/>
                  <a:gd name="T27" fmla="*/ 8 h 41"/>
                  <a:gd name="T28" fmla="*/ 63 w 83"/>
                  <a:gd name="T29" fmla="*/ 11 h 41"/>
                  <a:gd name="T30" fmla="*/ 66 w 83"/>
                  <a:gd name="T31" fmla="*/ 14 h 41"/>
                  <a:gd name="T32" fmla="*/ 72 w 83"/>
                  <a:gd name="T33" fmla="*/ 13 h 41"/>
                  <a:gd name="T34" fmla="*/ 76 w 83"/>
                  <a:gd name="T35" fmla="*/ 18 h 41"/>
                  <a:gd name="T36" fmla="*/ 82 w 83"/>
                  <a:gd name="T37" fmla="*/ 19 h 41"/>
                  <a:gd name="T38" fmla="*/ 82 w 83"/>
                  <a:gd name="T39" fmla="*/ 21 h 41"/>
                  <a:gd name="T40" fmla="*/ 79 w 83"/>
                  <a:gd name="T41" fmla="*/ 21 h 41"/>
                  <a:gd name="T42" fmla="*/ 75 w 83"/>
                  <a:gd name="T43" fmla="*/ 21 h 41"/>
                  <a:gd name="T44" fmla="*/ 69 w 83"/>
                  <a:gd name="T45" fmla="*/ 21 h 41"/>
                  <a:gd name="T46" fmla="*/ 69 w 83"/>
                  <a:gd name="T47" fmla="*/ 24 h 41"/>
                  <a:gd name="T48" fmla="*/ 62 w 83"/>
                  <a:gd name="T49" fmla="*/ 21 h 41"/>
                  <a:gd name="T50" fmla="*/ 57 w 83"/>
                  <a:gd name="T51" fmla="*/ 23 h 41"/>
                  <a:gd name="T52" fmla="*/ 55 w 83"/>
                  <a:gd name="T53" fmla="*/ 25 h 41"/>
                  <a:gd name="T54" fmla="*/ 50 w 83"/>
                  <a:gd name="T55" fmla="*/ 25 h 41"/>
                  <a:gd name="T56" fmla="*/ 46 w 83"/>
                  <a:gd name="T57" fmla="*/ 30 h 41"/>
                  <a:gd name="T58" fmla="*/ 47 w 83"/>
                  <a:gd name="T59" fmla="*/ 28 h 41"/>
                  <a:gd name="T60" fmla="*/ 44 w 83"/>
                  <a:gd name="T61" fmla="*/ 28 h 41"/>
                  <a:gd name="T62" fmla="*/ 42 w 83"/>
                  <a:gd name="T63" fmla="*/ 27 h 41"/>
                  <a:gd name="T64" fmla="*/ 40 w 83"/>
                  <a:gd name="T65" fmla="*/ 32 h 41"/>
                  <a:gd name="T66" fmla="*/ 36 w 83"/>
                  <a:gd name="T67" fmla="*/ 38 h 41"/>
                  <a:gd name="T68" fmla="*/ 34 w 83"/>
                  <a:gd name="T69" fmla="*/ 39 h 41"/>
                  <a:gd name="T70" fmla="*/ 35 w 83"/>
                  <a:gd name="T71" fmla="*/ 36 h 41"/>
                  <a:gd name="T72" fmla="*/ 32 w 83"/>
                  <a:gd name="T73" fmla="*/ 36 h 41"/>
                  <a:gd name="T74" fmla="*/ 30 w 83"/>
                  <a:gd name="T75" fmla="*/ 29 h 41"/>
                  <a:gd name="T76" fmla="*/ 29 w 83"/>
                  <a:gd name="T77" fmla="*/ 28 h 41"/>
                  <a:gd name="T78" fmla="*/ 23 w 83"/>
                  <a:gd name="T79" fmla="*/ 26 h 41"/>
                  <a:gd name="T80" fmla="*/ 22 w 83"/>
                  <a:gd name="T81" fmla="*/ 26 h 41"/>
                  <a:gd name="T82" fmla="*/ 16 w 83"/>
                  <a:gd name="T83" fmla="*/ 24 h 41"/>
                  <a:gd name="T84" fmla="*/ 4 w 83"/>
                  <a:gd name="T85" fmla="*/ 19 h 41"/>
                  <a:gd name="T86" fmla="*/ 0 w 83"/>
                  <a:gd name="T87" fmla="*/ 17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grpSp>
        <p:sp>
          <p:nvSpPr>
            <p:cNvPr id="206" name="Freeform 58"/>
            <p:cNvSpPr>
              <a:spLocks/>
            </p:cNvSpPr>
            <p:nvPr/>
          </p:nvSpPr>
          <p:spPr bwMode="auto">
            <a:xfrm>
              <a:off x="6159500" y="2917825"/>
              <a:ext cx="327025" cy="557213"/>
            </a:xfrm>
            <a:custGeom>
              <a:avLst/>
              <a:gdLst>
                <a:gd name="T0" fmla="*/ 1 w 40"/>
                <a:gd name="T1" fmla="*/ 5 h 72"/>
                <a:gd name="T2" fmla="*/ 4 w 40"/>
                <a:gd name="T3" fmla="*/ 45 h 72"/>
                <a:gd name="T4" fmla="*/ 4 w 40"/>
                <a:gd name="T5" fmla="*/ 46 h 72"/>
                <a:gd name="T6" fmla="*/ 4 w 40"/>
                <a:gd name="T7" fmla="*/ 47 h 72"/>
                <a:gd name="T8" fmla="*/ 4 w 40"/>
                <a:gd name="T9" fmla="*/ 49 h 72"/>
                <a:gd name="T10" fmla="*/ 5 w 40"/>
                <a:gd name="T11" fmla="*/ 52 h 72"/>
                <a:gd name="T12" fmla="*/ 6 w 40"/>
                <a:gd name="T13" fmla="*/ 56 h 72"/>
                <a:gd name="T14" fmla="*/ 4 w 40"/>
                <a:gd name="T15" fmla="*/ 59 h 72"/>
                <a:gd name="T16" fmla="*/ 4 w 40"/>
                <a:gd name="T17" fmla="*/ 60 h 72"/>
                <a:gd name="T18" fmla="*/ 2 w 40"/>
                <a:gd name="T19" fmla="*/ 63 h 72"/>
                <a:gd name="T20" fmla="*/ 0 w 40"/>
                <a:gd name="T21" fmla="*/ 65 h 72"/>
                <a:gd name="T22" fmla="*/ 0 w 40"/>
                <a:gd name="T23" fmla="*/ 68 h 72"/>
                <a:gd name="T24" fmla="*/ 0 w 40"/>
                <a:gd name="T25" fmla="*/ 71 h 72"/>
                <a:gd name="T26" fmla="*/ 0 w 40"/>
                <a:gd name="T27" fmla="*/ 71 h 72"/>
                <a:gd name="T28" fmla="*/ 0 w 40"/>
                <a:gd name="T29" fmla="*/ 72 h 72"/>
                <a:gd name="T30" fmla="*/ 0 w 40"/>
                <a:gd name="T31" fmla="*/ 72 h 72"/>
                <a:gd name="T32" fmla="*/ 1 w 40"/>
                <a:gd name="T33" fmla="*/ 72 h 72"/>
                <a:gd name="T34" fmla="*/ 2 w 40"/>
                <a:gd name="T35" fmla="*/ 72 h 72"/>
                <a:gd name="T36" fmla="*/ 2 w 40"/>
                <a:gd name="T37" fmla="*/ 71 h 72"/>
                <a:gd name="T38" fmla="*/ 2 w 40"/>
                <a:gd name="T39" fmla="*/ 70 h 72"/>
                <a:gd name="T40" fmla="*/ 5 w 40"/>
                <a:gd name="T41" fmla="*/ 70 h 72"/>
                <a:gd name="T42" fmla="*/ 8 w 40"/>
                <a:gd name="T43" fmla="*/ 69 h 72"/>
                <a:gd name="T44" fmla="*/ 12 w 40"/>
                <a:gd name="T45" fmla="*/ 71 h 72"/>
                <a:gd name="T46" fmla="*/ 12 w 40"/>
                <a:gd name="T47" fmla="*/ 71 h 72"/>
                <a:gd name="T48" fmla="*/ 13 w 40"/>
                <a:gd name="T49" fmla="*/ 71 h 72"/>
                <a:gd name="T50" fmla="*/ 14 w 40"/>
                <a:gd name="T51" fmla="*/ 68 h 72"/>
                <a:gd name="T52" fmla="*/ 16 w 40"/>
                <a:gd name="T53" fmla="*/ 68 h 72"/>
                <a:gd name="T54" fmla="*/ 17 w 40"/>
                <a:gd name="T55" fmla="*/ 69 h 72"/>
                <a:gd name="T56" fmla="*/ 18 w 40"/>
                <a:gd name="T57" fmla="*/ 70 h 72"/>
                <a:gd name="T58" fmla="*/ 19 w 40"/>
                <a:gd name="T59" fmla="*/ 69 h 72"/>
                <a:gd name="T60" fmla="*/ 20 w 40"/>
                <a:gd name="T61" fmla="*/ 65 h 72"/>
                <a:gd name="T62" fmla="*/ 21 w 40"/>
                <a:gd name="T63" fmla="*/ 64 h 72"/>
                <a:gd name="T64" fmla="*/ 22 w 40"/>
                <a:gd name="T65" fmla="*/ 64 h 72"/>
                <a:gd name="T66" fmla="*/ 24 w 40"/>
                <a:gd name="T67" fmla="*/ 66 h 72"/>
                <a:gd name="T68" fmla="*/ 27 w 40"/>
                <a:gd name="T69" fmla="*/ 66 h 72"/>
                <a:gd name="T70" fmla="*/ 28 w 40"/>
                <a:gd name="T71" fmla="*/ 63 h 72"/>
                <a:gd name="T72" fmla="*/ 33 w 40"/>
                <a:gd name="T73" fmla="*/ 56 h 72"/>
                <a:gd name="T74" fmla="*/ 33 w 40"/>
                <a:gd name="T75" fmla="*/ 53 h 72"/>
                <a:gd name="T76" fmla="*/ 34 w 40"/>
                <a:gd name="T77" fmla="*/ 53 h 72"/>
                <a:gd name="T78" fmla="*/ 37 w 40"/>
                <a:gd name="T79" fmla="*/ 53 h 72"/>
                <a:gd name="T80" fmla="*/ 38 w 40"/>
                <a:gd name="T81" fmla="*/ 52 h 72"/>
                <a:gd name="T82" fmla="*/ 40 w 40"/>
                <a:gd name="T83" fmla="*/ 51 h 72"/>
                <a:gd name="T84" fmla="*/ 40 w 40"/>
                <a:gd name="T85" fmla="*/ 50 h 72"/>
                <a:gd name="T86" fmla="*/ 40 w 40"/>
                <a:gd name="T87" fmla="*/ 47 h 72"/>
                <a:gd name="T88" fmla="*/ 40 w 40"/>
                <a:gd name="T89" fmla="*/ 47 h 72"/>
                <a:gd name="T90" fmla="*/ 40 w 40"/>
                <a:gd name="T91" fmla="*/ 45 h 72"/>
                <a:gd name="T92" fmla="*/ 35 w 40"/>
                <a:gd name="T93" fmla="*/ 1 h 72"/>
                <a:gd name="T94" fmla="*/ 35 w 40"/>
                <a:gd name="T95" fmla="*/ 0 h 72"/>
                <a:gd name="T96" fmla="*/ 9 w 40"/>
                <a:gd name="T97" fmla="*/ 3 h 72"/>
                <a:gd name="T98" fmla="*/ 8 w 40"/>
                <a:gd name="T99" fmla="*/ 4 h 72"/>
                <a:gd name="T100" fmla="*/ 6 w 40"/>
                <a:gd name="T101" fmla="*/ 5 h 72"/>
                <a:gd name="T102" fmla="*/ 5 w 40"/>
                <a:gd name="T103" fmla="*/ 6 h 72"/>
                <a:gd name="T104" fmla="*/ 3 w 40"/>
                <a:gd name="T105" fmla="*/ 6 h 72"/>
                <a:gd name="T106" fmla="*/ 1 w 40"/>
                <a:gd name="T107" fmla="*/ 5 h 72"/>
                <a:gd name="T108" fmla="*/ 1 w 40"/>
                <a:gd name="T109" fmla="*/ 5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207" name="Freeform 59" descr="75%"/>
            <p:cNvSpPr>
              <a:spLocks/>
            </p:cNvSpPr>
            <p:nvPr/>
          </p:nvSpPr>
          <p:spPr bwMode="auto">
            <a:xfrm>
              <a:off x="6721475" y="3730625"/>
              <a:ext cx="560388" cy="409575"/>
            </a:xfrm>
            <a:custGeom>
              <a:avLst/>
              <a:gdLst>
                <a:gd name="T0" fmla="*/ 41 w 69"/>
                <a:gd name="T1" fmla="*/ 53 h 53"/>
                <a:gd name="T2" fmla="*/ 38 w 69"/>
                <a:gd name="T3" fmla="*/ 52 h 53"/>
                <a:gd name="T4" fmla="*/ 37 w 69"/>
                <a:gd name="T5" fmla="*/ 48 h 53"/>
                <a:gd name="T6" fmla="*/ 33 w 69"/>
                <a:gd name="T7" fmla="*/ 44 h 53"/>
                <a:gd name="T8" fmla="*/ 31 w 69"/>
                <a:gd name="T9" fmla="*/ 39 h 53"/>
                <a:gd name="T10" fmla="*/ 29 w 69"/>
                <a:gd name="T11" fmla="*/ 37 h 53"/>
                <a:gd name="T12" fmla="*/ 25 w 69"/>
                <a:gd name="T13" fmla="*/ 34 h 53"/>
                <a:gd name="T14" fmla="*/ 23 w 69"/>
                <a:gd name="T15" fmla="*/ 32 h 53"/>
                <a:gd name="T16" fmla="*/ 22 w 69"/>
                <a:gd name="T17" fmla="*/ 30 h 53"/>
                <a:gd name="T18" fmla="*/ 15 w 69"/>
                <a:gd name="T19" fmla="*/ 25 h 53"/>
                <a:gd name="T20" fmla="*/ 13 w 69"/>
                <a:gd name="T21" fmla="*/ 23 h 53"/>
                <a:gd name="T22" fmla="*/ 10 w 69"/>
                <a:gd name="T23" fmla="*/ 19 h 53"/>
                <a:gd name="T24" fmla="*/ 8 w 69"/>
                <a:gd name="T25" fmla="*/ 16 h 53"/>
                <a:gd name="T26" fmla="*/ 1 w 69"/>
                <a:gd name="T27" fmla="*/ 14 h 53"/>
                <a:gd name="T28" fmla="*/ 1 w 69"/>
                <a:gd name="T29" fmla="*/ 10 h 53"/>
                <a:gd name="T30" fmla="*/ 3 w 69"/>
                <a:gd name="T31" fmla="*/ 8 h 53"/>
                <a:gd name="T32" fmla="*/ 3 w 69"/>
                <a:gd name="T33" fmla="*/ 7 h 53"/>
                <a:gd name="T34" fmla="*/ 8 w 69"/>
                <a:gd name="T35" fmla="*/ 5 h 53"/>
                <a:gd name="T36" fmla="*/ 12 w 69"/>
                <a:gd name="T37" fmla="*/ 3 h 53"/>
                <a:gd name="T38" fmla="*/ 13 w 69"/>
                <a:gd name="T39" fmla="*/ 2 h 53"/>
                <a:gd name="T40" fmla="*/ 31 w 69"/>
                <a:gd name="T41" fmla="*/ 1 h 53"/>
                <a:gd name="T42" fmla="*/ 31 w 69"/>
                <a:gd name="T43" fmla="*/ 2 h 53"/>
                <a:gd name="T44" fmla="*/ 35 w 69"/>
                <a:gd name="T45" fmla="*/ 4 h 53"/>
                <a:gd name="T46" fmla="*/ 51 w 69"/>
                <a:gd name="T47" fmla="*/ 4 h 53"/>
                <a:gd name="T48" fmla="*/ 68 w 69"/>
                <a:gd name="T49" fmla="*/ 17 h 53"/>
                <a:gd name="T50" fmla="*/ 66 w 69"/>
                <a:gd name="T51" fmla="*/ 19 h 53"/>
                <a:gd name="T52" fmla="*/ 63 w 69"/>
                <a:gd name="T53" fmla="*/ 24 h 53"/>
                <a:gd name="T54" fmla="*/ 62 w 69"/>
                <a:gd name="T55" fmla="*/ 28 h 53"/>
                <a:gd name="T56" fmla="*/ 62 w 69"/>
                <a:gd name="T57" fmla="*/ 30 h 53"/>
                <a:gd name="T58" fmla="*/ 60 w 69"/>
                <a:gd name="T59" fmla="*/ 31 h 53"/>
                <a:gd name="T60" fmla="*/ 59 w 69"/>
                <a:gd name="T61" fmla="*/ 33 h 53"/>
                <a:gd name="T62" fmla="*/ 57 w 69"/>
                <a:gd name="T63" fmla="*/ 35 h 53"/>
                <a:gd name="T64" fmla="*/ 53 w 69"/>
                <a:gd name="T65" fmla="*/ 39 h 53"/>
                <a:gd name="T66" fmla="*/ 50 w 69"/>
                <a:gd name="T67" fmla="*/ 41 h 53"/>
                <a:gd name="T68" fmla="*/ 49 w 69"/>
                <a:gd name="T69" fmla="*/ 43 h 53"/>
                <a:gd name="T70" fmla="*/ 46 w 69"/>
                <a:gd name="T71" fmla="*/ 44 h 53"/>
                <a:gd name="T72" fmla="*/ 46 w 69"/>
                <a:gd name="T73" fmla="*/ 45 h 53"/>
                <a:gd name="T74" fmla="*/ 45 w 69"/>
                <a:gd name="T75" fmla="*/ 47 h 53"/>
                <a:gd name="T76" fmla="*/ 43 w 69"/>
                <a:gd name="T77" fmla="*/ 48 h 53"/>
                <a:gd name="T78" fmla="*/ 43 w 69"/>
                <a:gd name="T79" fmla="*/ 48 h 53"/>
                <a:gd name="T80" fmla="*/ 43 w 69"/>
                <a:gd name="T81" fmla="*/ 49 h 53"/>
                <a:gd name="T82" fmla="*/ 44 w 69"/>
                <a:gd name="T83" fmla="*/ 50 h 53"/>
                <a:gd name="T84" fmla="*/ 42 w 69"/>
                <a:gd name="T85" fmla="*/ 51 h 53"/>
                <a:gd name="T86" fmla="*/ 41 w 69"/>
                <a:gd name="T87" fmla="*/ 52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solidFill>
              <a:srgbClr val="FAF40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208" name="Freeform 60"/>
            <p:cNvSpPr>
              <a:spLocks/>
            </p:cNvSpPr>
            <p:nvPr/>
          </p:nvSpPr>
          <p:spPr bwMode="auto">
            <a:xfrm>
              <a:off x="6467475" y="3784600"/>
              <a:ext cx="596900" cy="596900"/>
            </a:xfrm>
            <a:custGeom>
              <a:avLst/>
              <a:gdLst>
                <a:gd name="T0" fmla="*/ 9 w 73"/>
                <a:gd name="T1" fmla="*/ 41 h 77"/>
                <a:gd name="T2" fmla="*/ 11 w 73"/>
                <a:gd name="T3" fmla="*/ 44 h 77"/>
                <a:gd name="T4" fmla="*/ 13 w 73"/>
                <a:gd name="T5" fmla="*/ 46 h 77"/>
                <a:gd name="T6" fmla="*/ 13 w 73"/>
                <a:gd name="T7" fmla="*/ 49 h 77"/>
                <a:gd name="T8" fmla="*/ 14 w 73"/>
                <a:gd name="T9" fmla="*/ 50 h 77"/>
                <a:gd name="T10" fmla="*/ 13 w 73"/>
                <a:gd name="T11" fmla="*/ 55 h 77"/>
                <a:gd name="T12" fmla="*/ 12 w 73"/>
                <a:gd name="T13" fmla="*/ 60 h 77"/>
                <a:gd name="T14" fmla="*/ 14 w 73"/>
                <a:gd name="T15" fmla="*/ 68 h 77"/>
                <a:gd name="T16" fmla="*/ 16 w 73"/>
                <a:gd name="T17" fmla="*/ 71 h 77"/>
                <a:gd name="T18" fmla="*/ 17 w 73"/>
                <a:gd name="T19" fmla="*/ 74 h 77"/>
                <a:gd name="T20" fmla="*/ 18 w 73"/>
                <a:gd name="T21" fmla="*/ 76 h 77"/>
                <a:gd name="T22" fmla="*/ 58 w 73"/>
                <a:gd name="T23" fmla="*/ 76 h 77"/>
                <a:gd name="T24" fmla="*/ 60 w 73"/>
                <a:gd name="T25" fmla="*/ 77 h 77"/>
                <a:gd name="T26" fmla="*/ 59 w 73"/>
                <a:gd name="T27" fmla="*/ 71 h 77"/>
                <a:gd name="T28" fmla="*/ 60 w 73"/>
                <a:gd name="T29" fmla="*/ 69 h 77"/>
                <a:gd name="T30" fmla="*/ 64 w 73"/>
                <a:gd name="T31" fmla="*/ 69 h 77"/>
                <a:gd name="T32" fmla="*/ 67 w 73"/>
                <a:gd name="T33" fmla="*/ 69 h 77"/>
                <a:gd name="T34" fmla="*/ 67 w 73"/>
                <a:gd name="T35" fmla="*/ 65 h 77"/>
                <a:gd name="T36" fmla="*/ 67 w 73"/>
                <a:gd name="T37" fmla="*/ 62 h 77"/>
                <a:gd name="T38" fmla="*/ 69 w 73"/>
                <a:gd name="T39" fmla="*/ 53 h 77"/>
                <a:gd name="T40" fmla="*/ 71 w 73"/>
                <a:gd name="T41" fmla="*/ 48 h 77"/>
                <a:gd name="T42" fmla="*/ 73 w 73"/>
                <a:gd name="T43" fmla="*/ 47 h 77"/>
                <a:gd name="T44" fmla="*/ 73 w 73"/>
                <a:gd name="T45" fmla="*/ 46 h 77"/>
                <a:gd name="T46" fmla="*/ 72 w 73"/>
                <a:gd name="T47" fmla="*/ 46 h 77"/>
                <a:gd name="T48" fmla="*/ 69 w 73"/>
                <a:gd name="T49" fmla="*/ 45 h 77"/>
                <a:gd name="T50" fmla="*/ 68 w 73"/>
                <a:gd name="T51" fmla="*/ 41 h 77"/>
                <a:gd name="T52" fmla="*/ 64 w 73"/>
                <a:gd name="T53" fmla="*/ 37 h 77"/>
                <a:gd name="T54" fmla="*/ 62 w 73"/>
                <a:gd name="T55" fmla="*/ 32 h 77"/>
                <a:gd name="T56" fmla="*/ 60 w 73"/>
                <a:gd name="T57" fmla="*/ 30 h 77"/>
                <a:gd name="T58" fmla="*/ 56 w 73"/>
                <a:gd name="T59" fmla="*/ 27 h 77"/>
                <a:gd name="T60" fmla="*/ 54 w 73"/>
                <a:gd name="T61" fmla="*/ 25 h 77"/>
                <a:gd name="T62" fmla="*/ 53 w 73"/>
                <a:gd name="T63" fmla="*/ 23 h 77"/>
                <a:gd name="T64" fmla="*/ 46 w 73"/>
                <a:gd name="T65" fmla="*/ 18 h 77"/>
                <a:gd name="T66" fmla="*/ 44 w 73"/>
                <a:gd name="T67" fmla="*/ 16 h 77"/>
                <a:gd name="T68" fmla="*/ 41 w 73"/>
                <a:gd name="T69" fmla="*/ 12 h 77"/>
                <a:gd name="T70" fmla="*/ 39 w 73"/>
                <a:gd name="T71" fmla="*/ 9 h 77"/>
                <a:gd name="T72" fmla="*/ 32 w 73"/>
                <a:gd name="T73" fmla="*/ 7 h 77"/>
                <a:gd name="T74" fmla="*/ 32 w 73"/>
                <a:gd name="T75" fmla="*/ 3 h 77"/>
                <a:gd name="T76" fmla="*/ 34 w 73"/>
                <a:gd name="T77" fmla="*/ 1 h 77"/>
                <a:gd name="T78" fmla="*/ 34 w 73"/>
                <a:gd name="T79" fmla="*/ 0 h 77"/>
                <a:gd name="T80" fmla="*/ 0 w 73"/>
                <a:gd name="T81" fmla="*/ 5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09" name="Freeform 61"/>
            <p:cNvSpPr>
              <a:spLocks/>
            </p:cNvSpPr>
            <p:nvPr/>
          </p:nvSpPr>
          <p:spPr bwMode="auto">
            <a:xfrm>
              <a:off x="7029450" y="3041650"/>
              <a:ext cx="506413" cy="223838"/>
            </a:xfrm>
            <a:custGeom>
              <a:avLst/>
              <a:gdLst>
                <a:gd name="T0" fmla="*/ 36 w 62"/>
                <a:gd name="T1" fmla="*/ 2 h 29"/>
                <a:gd name="T2" fmla="*/ 2 w 62"/>
                <a:gd name="T3" fmla="*/ 17 h 29"/>
                <a:gd name="T4" fmla="*/ 4 w 62"/>
                <a:gd name="T5" fmla="*/ 16 h 29"/>
                <a:gd name="T6" fmla="*/ 8 w 62"/>
                <a:gd name="T7" fmla="*/ 13 h 29"/>
                <a:gd name="T8" fmla="*/ 10 w 62"/>
                <a:gd name="T9" fmla="*/ 11 h 29"/>
                <a:gd name="T10" fmla="*/ 11 w 62"/>
                <a:gd name="T11" fmla="*/ 10 h 29"/>
                <a:gd name="T12" fmla="*/ 14 w 62"/>
                <a:gd name="T13" fmla="*/ 9 h 29"/>
                <a:gd name="T14" fmla="*/ 19 w 62"/>
                <a:gd name="T15" fmla="*/ 7 h 29"/>
                <a:gd name="T16" fmla="*/ 21 w 62"/>
                <a:gd name="T17" fmla="*/ 8 h 29"/>
                <a:gd name="T18" fmla="*/ 23 w 62"/>
                <a:gd name="T19" fmla="*/ 8 h 29"/>
                <a:gd name="T20" fmla="*/ 25 w 62"/>
                <a:gd name="T21" fmla="*/ 12 h 29"/>
                <a:gd name="T22" fmla="*/ 27 w 62"/>
                <a:gd name="T23" fmla="*/ 12 h 29"/>
                <a:gd name="T24" fmla="*/ 27 w 62"/>
                <a:gd name="T25" fmla="*/ 14 h 29"/>
                <a:gd name="T26" fmla="*/ 31 w 62"/>
                <a:gd name="T27" fmla="*/ 15 h 29"/>
                <a:gd name="T28" fmla="*/ 34 w 62"/>
                <a:gd name="T29" fmla="*/ 17 h 29"/>
                <a:gd name="T30" fmla="*/ 35 w 62"/>
                <a:gd name="T31" fmla="*/ 19 h 29"/>
                <a:gd name="T32" fmla="*/ 32 w 62"/>
                <a:gd name="T33" fmla="*/ 25 h 29"/>
                <a:gd name="T34" fmla="*/ 35 w 62"/>
                <a:gd name="T35" fmla="*/ 27 h 29"/>
                <a:gd name="T36" fmla="*/ 38 w 62"/>
                <a:gd name="T37" fmla="*/ 28 h 29"/>
                <a:gd name="T38" fmla="*/ 39 w 62"/>
                <a:gd name="T39" fmla="*/ 28 h 29"/>
                <a:gd name="T40" fmla="*/ 42 w 62"/>
                <a:gd name="T41" fmla="*/ 27 h 29"/>
                <a:gd name="T42" fmla="*/ 46 w 62"/>
                <a:gd name="T43" fmla="*/ 29 h 29"/>
                <a:gd name="T44" fmla="*/ 47 w 62"/>
                <a:gd name="T45" fmla="*/ 28 h 29"/>
                <a:gd name="T46" fmla="*/ 45 w 62"/>
                <a:gd name="T47" fmla="*/ 26 h 29"/>
                <a:gd name="T48" fmla="*/ 44 w 62"/>
                <a:gd name="T49" fmla="*/ 25 h 29"/>
                <a:gd name="T50" fmla="*/ 45 w 62"/>
                <a:gd name="T51" fmla="*/ 24 h 29"/>
                <a:gd name="T52" fmla="*/ 44 w 62"/>
                <a:gd name="T53" fmla="*/ 23 h 29"/>
                <a:gd name="T54" fmla="*/ 41 w 62"/>
                <a:gd name="T55" fmla="*/ 19 h 29"/>
                <a:gd name="T56" fmla="*/ 41 w 62"/>
                <a:gd name="T57" fmla="*/ 16 h 29"/>
                <a:gd name="T58" fmla="*/ 41 w 62"/>
                <a:gd name="T59" fmla="*/ 12 h 29"/>
                <a:gd name="T60" fmla="*/ 41 w 62"/>
                <a:gd name="T61" fmla="*/ 10 h 29"/>
                <a:gd name="T62" fmla="*/ 41 w 62"/>
                <a:gd name="T63" fmla="*/ 9 h 29"/>
                <a:gd name="T64" fmla="*/ 44 w 62"/>
                <a:gd name="T65" fmla="*/ 6 h 29"/>
                <a:gd name="T66" fmla="*/ 45 w 62"/>
                <a:gd name="T67" fmla="*/ 4 h 29"/>
                <a:gd name="T68" fmla="*/ 47 w 62"/>
                <a:gd name="T69" fmla="*/ 4 h 29"/>
                <a:gd name="T70" fmla="*/ 45 w 62"/>
                <a:gd name="T71" fmla="*/ 8 h 29"/>
                <a:gd name="T72" fmla="*/ 44 w 62"/>
                <a:gd name="T73" fmla="*/ 10 h 29"/>
                <a:gd name="T74" fmla="*/ 46 w 62"/>
                <a:gd name="T75" fmla="*/ 12 h 29"/>
                <a:gd name="T76" fmla="*/ 46 w 62"/>
                <a:gd name="T77" fmla="*/ 16 h 29"/>
                <a:gd name="T78" fmla="*/ 45 w 62"/>
                <a:gd name="T79" fmla="*/ 18 h 29"/>
                <a:gd name="T80" fmla="*/ 46 w 62"/>
                <a:gd name="T81" fmla="*/ 19 h 29"/>
                <a:gd name="T82" fmla="*/ 46 w 62"/>
                <a:gd name="T83" fmla="*/ 21 h 29"/>
                <a:gd name="T84" fmla="*/ 47 w 62"/>
                <a:gd name="T85" fmla="*/ 24 h 29"/>
                <a:gd name="T86" fmla="*/ 50 w 62"/>
                <a:gd name="T87" fmla="*/ 25 h 29"/>
                <a:gd name="T88" fmla="*/ 52 w 62"/>
                <a:gd name="T89" fmla="*/ 24 h 29"/>
                <a:gd name="T90" fmla="*/ 52 w 62"/>
                <a:gd name="T91" fmla="*/ 26 h 29"/>
                <a:gd name="T92" fmla="*/ 53 w 62"/>
                <a:gd name="T93" fmla="*/ 28 h 29"/>
                <a:gd name="T94" fmla="*/ 55 w 62"/>
                <a:gd name="T95" fmla="*/ 29 h 29"/>
                <a:gd name="T96" fmla="*/ 56 w 62"/>
                <a:gd name="T97" fmla="*/ 28 h 29"/>
                <a:gd name="T98" fmla="*/ 61 w 62"/>
                <a:gd name="T99" fmla="*/ 26 h 29"/>
                <a:gd name="T100" fmla="*/ 62 w 62"/>
                <a:gd name="T101" fmla="*/ 19 h 29"/>
                <a:gd name="T102" fmla="*/ 54 w 62"/>
                <a:gd name="T103" fmla="*/ 21 h 29"/>
                <a:gd name="T104" fmla="*/ 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0" name="Freeform 62"/>
            <p:cNvSpPr>
              <a:spLocks/>
            </p:cNvSpPr>
            <p:nvPr/>
          </p:nvSpPr>
          <p:spPr bwMode="auto">
            <a:xfrm>
              <a:off x="7413625" y="3017838"/>
              <a:ext cx="122238" cy="185737"/>
            </a:xfrm>
            <a:custGeom>
              <a:avLst/>
              <a:gdLst>
                <a:gd name="T0" fmla="*/ 15 w 15"/>
                <a:gd name="T1" fmla="*/ 22 h 24"/>
                <a:gd name="T2" fmla="*/ 15 w 15"/>
                <a:gd name="T3" fmla="*/ 20 h 24"/>
                <a:gd name="T4" fmla="*/ 14 w 15"/>
                <a:gd name="T5" fmla="*/ 18 h 24"/>
                <a:gd name="T6" fmla="*/ 12 w 15"/>
                <a:gd name="T7" fmla="*/ 16 h 24"/>
                <a:gd name="T8" fmla="*/ 10 w 15"/>
                <a:gd name="T9" fmla="*/ 15 h 24"/>
                <a:gd name="T10" fmla="*/ 9 w 15"/>
                <a:gd name="T11" fmla="*/ 14 h 24"/>
                <a:gd name="T12" fmla="*/ 9 w 15"/>
                <a:gd name="T13" fmla="*/ 12 h 24"/>
                <a:gd name="T14" fmla="*/ 7 w 15"/>
                <a:gd name="T15" fmla="*/ 9 h 24"/>
                <a:gd name="T16" fmla="*/ 6 w 15"/>
                <a:gd name="T17" fmla="*/ 8 h 24"/>
                <a:gd name="T18" fmla="*/ 5 w 15"/>
                <a:gd name="T19" fmla="*/ 6 h 24"/>
                <a:gd name="T20" fmla="*/ 4 w 15"/>
                <a:gd name="T21" fmla="*/ 5 h 24"/>
                <a:gd name="T22" fmla="*/ 4 w 15"/>
                <a:gd name="T23" fmla="*/ 4 h 24"/>
                <a:gd name="T24" fmla="*/ 4 w 15"/>
                <a:gd name="T25" fmla="*/ 4 h 24"/>
                <a:gd name="T26" fmla="*/ 4 w 15"/>
                <a:gd name="T27" fmla="*/ 3 h 24"/>
                <a:gd name="T28" fmla="*/ 5 w 15"/>
                <a:gd name="T29" fmla="*/ 0 h 24"/>
                <a:gd name="T30" fmla="*/ 4 w 15"/>
                <a:gd name="T31" fmla="*/ 0 h 24"/>
                <a:gd name="T32" fmla="*/ 2 w 15"/>
                <a:gd name="T33" fmla="*/ 0 h 24"/>
                <a:gd name="T34" fmla="*/ 1 w 15"/>
                <a:gd name="T35" fmla="*/ 1 h 24"/>
                <a:gd name="T36" fmla="*/ 1 w 15"/>
                <a:gd name="T37" fmla="*/ 2 h 24"/>
                <a:gd name="T38" fmla="*/ 1 w 15"/>
                <a:gd name="T39" fmla="*/ 3 h 24"/>
                <a:gd name="T40" fmla="*/ 0 w 15"/>
                <a:gd name="T41" fmla="*/ 3 h 24"/>
                <a:gd name="T42" fmla="*/ 7 w 15"/>
                <a:gd name="T43" fmla="*/ 24 h 24"/>
                <a:gd name="T44" fmla="*/ 15 w 15"/>
                <a:gd name="T45" fmla="*/ 22 h 24"/>
                <a:gd name="T46" fmla="*/ 15 w 15"/>
                <a:gd name="T47" fmla="*/ 22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1" name="Freeform 63"/>
            <p:cNvSpPr>
              <a:spLocks/>
            </p:cNvSpPr>
            <p:nvPr/>
          </p:nvSpPr>
          <p:spPr bwMode="auto">
            <a:xfrm>
              <a:off x="7445375" y="2801938"/>
              <a:ext cx="153988" cy="325437"/>
            </a:xfrm>
            <a:custGeom>
              <a:avLst/>
              <a:gdLst>
                <a:gd name="T0" fmla="*/ 0 w 19"/>
                <a:gd name="T1" fmla="*/ 31 h 42"/>
                <a:gd name="T2" fmla="*/ 0 w 19"/>
                <a:gd name="T3" fmla="*/ 32 h 42"/>
                <a:gd name="T4" fmla="*/ 2 w 19"/>
                <a:gd name="T5" fmla="*/ 34 h 42"/>
                <a:gd name="T6" fmla="*/ 6 w 19"/>
                <a:gd name="T7" fmla="*/ 37 h 42"/>
                <a:gd name="T8" fmla="*/ 9 w 19"/>
                <a:gd name="T9" fmla="*/ 38 h 42"/>
                <a:gd name="T10" fmla="*/ 10 w 19"/>
                <a:gd name="T11" fmla="*/ 40 h 42"/>
                <a:gd name="T12" fmla="*/ 11 w 19"/>
                <a:gd name="T13" fmla="*/ 42 h 42"/>
                <a:gd name="T14" fmla="*/ 13 w 19"/>
                <a:gd name="T15" fmla="*/ 39 h 42"/>
                <a:gd name="T16" fmla="*/ 14 w 19"/>
                <a:gd name="T17" fmla="*/ 35 h 42"/>
                <a:gd name="T18" fmla="*/ 17 w 19"/>
                <a:gd name="T19" fmla="*/ 30 h 42"/>
                <a:gd name="T20" fmla="*/ 19 w 19"/>
                <a:gd name="T21" fmla="*/ 26 h 42"/>
                <a:gd name="T22" fmla="*/ 18 w 19"/>
                <a:gd name="T23" fmla="*/ 19 h 42"/>
                <a:gd name="T24" fmla="*/ 17 w 19"/>
                <a:gd name="T25" fmla="*/ 13 h 42"/>
                <a:gd name="T26" fmla="*/ 14 w 19"/>
                <a:gd name="T27" fmla="*/ 14 h 42"/>
                <a:gd name="T28" fmla="*/ 13 w 19"/>
                <a:gd name="T29" fmla="*/ 14 h 42"/>
                <a:gd name="T30" fmla="*/ 12 w 19"/>
                <a:gd name="T31" fmla="*/ 14 h 42"/>
                <a:gd name="T32" fmla="*/ 13 w 19"/>
                <a:gd name="T33" fmla="*/ 11 h 42"/>
                <a:gd name="T34" fmla="*/ 14 w 19"/>
                <a:gd name="T35" fmla="*/ 11 h 42"/>
                <a:gd name="T36" fmla="*/ 15 w 19"/>
                <a:gd name="T37" fmla="*/ 8 h 42"/>
                <a:gd name="T38" fmla="*/ 16 w 19"/>
                <a:gd name="T39" fmla="*/ 6 h 42"/>
                <a:gd name="T40" fmla="*/ 4 w 19"/>
                <a:gd name="T41" fmla="*/ 0 h 42"/>
                <a:gd name="T42" fmla="*/ 3 w 19"/>
                <a:gd name="T43" fmla="*/ 2 h 42"/>
                <a:gd name="T44" fmla="*/ 2 w 19"/>
                <a:gd name="T45" fmla="*/ 6 h 42"/>
                <a:gd name="T46" fmla="*/ 0 w 19"/>
                <a:gd name="T47" fmla="*/ 8 h 42"/>
                <a:gd name="T48" fmla="*/ 1 w 19"/>
                <a:gd name="T49" fmla="*/ 9 h 42"/>
                <a:gd name="T50" fmla="*/ 1 w 19"/>
                <a:gd name="T51" fmla="*/ 11 h 42"/>
                <a:gd name="T52" fmla="*/ 1 w 19"/>
                <a:gd name="T53" fmla="*/ 15 h 42"/>
                <a:gd name="T54" fmla="*/ 3 w 19"/>
                <a:gd name="T55" fmla="*/ 17 h 42"/>
                <a:gd name="T56" fmla="*/ 5 w 19"/>
                <a:gd name="T57" fmla="*/ 18 h 42"/>
                <a:gd name="T58" fmla="*/ 7 w 19"/>
                <a:gd name="T59" fmla="*/ 19 h 42"/>
                <a:gd name="T60" fmla="*/ 9 w 19"/>
                <a:gd name="T61" fmla="*/ 21 h 42"/>
                <a:gd name="T62" fmla="*/ 4 w 19"/>
                <a:gd name="T63" fmla="*/ 24 h 42"/>
                <a:gd name="T64" fmla="*/ 1 w 19"/>
                <a:gd name="T65" fmla="*/ 28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2" name="Freeform 64"/>
            <p:cNvSpPr>
              <a:spLocks/>
            </p:cNvSpPr>
            <p:nvPr/>
          </p:nvSpPr>
          <p:spPr bwMode="auto">
            <a:xfrm>
              <a:off x="7583488" y="2654300"/>
              <a:ext cx="187325" cy="169863"/>
            </a:xfrm>
            <a:custGeom>
              <a:avLst/>
              <a:gdLst>
                <a:gd name="T0" fmla="*/ 0 w 23"/>
                <a:gd name="T1" fmla="*/ 4 h 22"/>
                <a:gd name="T2" fmla="*/ 8 w 23"/>
                <a:gd name="T3" fmla="*/ 2 h 22"/>
                <a:gd name="T4" fmla="*/ 8 w 23"/>
                <a:gd name="T5" fmla="*/ 3 h 22"/>
                <a:gd name="T6" fmla="*/ 9 w 23"/>
                <a:gd name="T7" fmla="*/ 3 h 22"/>
                <a:gd name="T8" fmla="*/ 9 w 23"/>
                <a:gd name="T9" fmla="*/ 3 h 22"/>
                <a:gd name="T10" fmla="*/ 20 w 23"/>
                <a:gd name="T11" fmla="*/ 0 h 22"/>
                <a:gd name="T12" fmla="*/ 23 w 23"/>
                <a:gd name="T13" fmla="*/ 9 h 22"/>
                <a:gd name="T14" fmla="*/ 23 w 23"/>
                <a:gd name="T15" fmla="*/ 10 h 22"/>
                <a:gd name="T16" fmla="*/ 22 w 23"/>
                <a:gd name="T17" fmla="*/ 10 h 22"/>
                <a:gd name="T18" fmla="*/ 23 w 23"/>
                <a:gd name="T19" fmla="*/ 11 h 22"/>
                <a:gd name="T20" fmla="*/ 23 w 23"/>
                <a:gd name="T21" fmla="*/ 11 h 22"/>
                <a:gd name="T22" fmla="*/ 21 w 23"/>
                <a:gd name="T23" fmla="*/ 12 h 22"/>
                <a:gd name="T24" fmla="*/ 17 w 23"/>
                <a:gd name="T25" fmla="*/ 13 h 22"/>
                <a:gd name="T26" fmla="*/ 16 w 23"/>
                <a:gd name="T27" fmla="*/ 13 h 22"/>
                <a:gd name="T28" fmla="*/ 16 w 23"/>
                <a:gd name="T29" fmla="*/ 13 h 22"/>
                <a:gd name="T30" fmla="*/ 16 w 23"/>
                <a:gd name="T31" fmla="*/ 14 h 22"/>
                <a:gd name="T32" fmla="*/ 16 w 23"/>
                <a:gd name="T33" fmla="*/ 14 h 22"/>
                <a:gd name="T34" fmla="*/ 13 w 23"/>
                <a:gd name="T35" fmla="*/ 15 h 22"/>
                <a:gd name="T36" fmla="*/ 10 w 23"/>
                <a:gd name="T37" fmla="*/ 16 h 22"/>
                <a:gd name="T38" fmla="*/ 10 w 23"/>
                <a:gd name="T39" fmla="*/ 16 h 22"/>
                <a:gd name="T40" fmla="*/ 8 w 23"/>
                <a:gd name="T41" fmla="*/ 18 h 22"/>
                <a:gd name="T42" fmla="*/ 3 w 23"/>
                <a:gd name="T43" fmla="*/ 21 h 22"/>
                <a:gd name="T44" fmla="*/ 2 w 23"/>
                <a:gd name="T45" fmla="*/ 22 h 22"/>
                <a:gd name="T46" fmla="*/ 0 w 23"/>
                <a:gd name="T47" fmla="*/ 21 h 22"/>
                <a:gd name="T48" fmla="*/ 2 w 23"/>
                <a:gd name="T49" fmla="*/ 19 h 22"/>
                <a:gd name="T50" fmla="*/ 2 w 23"/>
                <a:gd name="T51" fmla="*/ 18 h 22"/>
                <a:gd name="T52" fmla="*/ 2 w 23"/>
                <a:gd name="T53" fmla="*/ 17 h 22"/>
                <a:gd name="T54" fmla="*/ 0 w 23"/>
                <a:gd name="T55" fmla="*/ 4 h 22"/>
                <a:gd name="T56" fmla="*/ 0 w 23"/>
                <a:gd name="T57" fmla="*/ 4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213" name="Freeform 65"/>
            <p:cNvSpPr>
              <a:spLocks/>
            </p:cNvSpPr>
            <p:nvPr/>
          </p:nvSpPr>
          <p:spPr bwMode="auto">
            <a:xfrm>
              <a:off x="7575550" y="2522538"/>
              <a:ext cx="368300" cy="177800"/>
            </a:xfrm>
            <a:custGeom>
              <a:avLst/>
              <a:gdLst>
                <a:gd name="T0" fmla="*/ 10 w 45"/>
                <a:gd name="T1" fmla="*/ 7 h 23"/>
                <a:gd name="T2" fmla="*/ 24 w 45"/>
                <a:gd name="T3" fmla="*/ 3 h 23"/>
                <a:gd name="T4" fmla="*/ 25 w 45"/>
                <a:gd name="T5" fmla="*/ 3 h 23"/>
                <a:gd name="T6" fmla="*/ 25 w 45"/>
                <a:gd name="T7" fmla="*/ 2 h 23"/>
                <a:gd name="T8" fmla="*/ 27 w 45"/>
                <a:gd name="T9" fmla="*/ 0 h 23"/>
                <a:gd name="T10" fmla="*/ 29 w 45"/>
                <a:gd name="T11" fmla="*/ 0 h 23"/>
                <a:gd name="T12" fmla="*/ 31 w 45"/>
                <a:gd name="T13" fmla="*/ 3 h 23"/>
                <a:gd name="T14" fmla="*/ 32 w 45"/>
                <a:gd name="T15" fmla="*/ 5 h 23"/>
                <a:gd name="T16" fmla="*/ 30 w 45"/>
                <a:gd name="T17" fmla="*/ 7 h 23"/>
                <a:gd name="T18" fmla="*/ 29 w 45"/>
                <a:gd name="T19" fmla="*/ 10 h 23"/>
                <a:gd name="T20" fmla="*/ 33 w 45"/>
                <a:gd name="T21" fmla="*/ 10 h 23"/>
                <a:gd name="T22" fmla="*/ 36 w 45"/>
                <a:gd name="T23" fmla="*/ 15 h 23"/>
                <a:gd name="T24" fmla="*/ 41 w 45"/>
                <a:gd name="T25" fmla="*/ 16 h 23"/>
                <a:gd name="T26" fmla="*/ 43 w 45"/>
                <a:gd name="T27" fmla="*/ 14 h 23"/>
                <a:gd name="T28" fmla="*/ 42 w 45"/>
                <a:gd name="T29" fmla="*/ 12 h 23"/>
                <a:gd name="T30" fmla="*/ 40 w 45"/>
                <a:gd name="T31" fmla="*/ 10 h 23"/>
                <a:gd name="T32" fmla="*/ 42 w 45"/>
                <a:gd name="T33" fmla="*/ 11 h 23"/>
                <a:gd name="T34" fmla="*/ 45 w 45"/>
                <a:gd name="T35" fmla="*/ 16 h 23"/>
                <a:gd name="T36" fmla="*/ 44 w 45"/>
                <a:gd name="T37" fmla="*/ 17 h 23"/>
                <a:gd name="T38" fmla="*/ 40 w 45"/>
                <a:gd name="T39" fmla="*/ 19 h 23"/>
                <a:gd name="T40" fmla="*/ 37 w 45"/>
                <a:gd name="T41" fmla="*/ 21 h 23"/>
                <a:gd name="T42" fmla="*/ 37 w 45"/>
                <a:gd name="T43" fmla="*/ 20 h 23"/>
                <a:gd name="T44" fmla="*/ 36 w 45"/>
                <a:gd name="T45" fmla="*/ 18 h 23"/>
                <a:gd name="T46" fmla="*/ 34 w 45"/>
                <a:gd name="T47" fmla="*/ 22 h 23"/>
                <a:gd name="T48" fmla="*/ 32 w 45"/>
                <a:gd name="T49" fmla="*/ 22 h 23"/>
                <a:gd name="T50" fmla="*/ 32 w 45"/>
                <a:gd name="T51" fmla="*/ 21 h 23"/>
                <a:gd name="T52" fmla="*/ 30 w 45"/>
                <a:gd name="T53" fmla="*/ 20 h 23"/>
                <a:gd name="T54" fmla="*/ 28 w 45"/>
                <a:gd name="T55" fmla="*/ 19 h 23"/>
                <a:gd name="T56" fmla="*/ 27 w 45"/>
                <a:gd name="T57" fmla="*/ 17 h 23"/>
                <a:gd name="T58" fmla="*/ 21 w 45"/>
                <a:gd name="T59" fmla="*/ 17 h 23"/>
                <a:gd name="T60" fmla="*/ 10 w 45"/>
                <a:gd name="T61" fmla="*/ 20 h 23"/>
                <a:gd name="T62" fmla="*/ 9 w 45"/>
                <a:gd name="T63" fmla="*/ 19 h 23"/>
                <a:gd name="T64" fmla="*/ 0 w 45"/>
                <a:gd name="T65" fmla="*/ 21 h 23"/>
                <a:gd name="T66" fmla="*/ 0 w 45"/>
                <a:gd name="T67" fmla="*/ 9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214" name="Freeform 66"/>
            <p:cNvSpPr>
              <a:spLocks/>
            </p:cNvSpPr>
            <p:nvPr/>
          </p:nvSpPr>
          <p:spPr bwMode="auto">
            <a:xfrm>
              <a:off x="7747000" y="2638425"/>
              <a:ext cx="96838" cy="101600"/>
            </a:xfrm>
            <a:custGeom>
              <a:avLst/>
              <a:gdLst>
                <a:gd name="T0" fmla="*/ 0 w 12"/>
                <a:gd name="T1" fmla="*/ 2 h 13"/>
                <a:gd name="T2" fmla="*/ 3 w 12"/>
                <a:gd name="T3" fmla="*/ 11 h 13"/>
                <a:gd name="T4" fmla="*/ 3 w 12"/>
                <a:gd name="T5" fmla="*/ 12 h 13"/>
                <a:gd name="T6" fmla="*/ 2 w 12"/>
                <a:gd name="T7" fmla="*/ 12 h 13"/>
                <a:gd name="T8" fmla="*/ 3 w 12"/>
                <a:gd name="T9" fmla="*/ 13 h 13"/>
                <a:gd name="T10" fmla="*/ 3 w 12"/>
                <a:gd name="T11" fmla="*/ 13 h 13"/>
                <a:gd name="T12" fmla="*/ 3 w 12"/>
                <a:gd name="T13" fmla="*/ 13 h 13"/>
                <a:gd name="T14" fmla="*/ 6 w 12"/>
                <a:gd name="T15" fmla="*/ 12 h 13"/>
                <a:gd name="T16" fmla="*/ 7 w 12"/>
                <a:gd name="T17" fmla="*/ 11 h 13"/>
                <a:gd name="T18" fmla="*/ 7 w 12"/>
                <a:gd name="T19" fmla="*/ 10 h 13"/>
                <a:gd name="T20" fmla="*/ 7 w 12"/>
                <a:gd name="T21" fmla="*/ 9 h 13"/>
                <a:gd name="T22" fmla="*/ 7 w 12"/>
                <a:gd name="T23" fmla="*/ 7 h 13"/>
                <a:gd name="T24" fmla="*/ 8 w 12"/>
                <a:gd name="T25" fmla="*/ 6 h 13"/>
                <a:gd name="T26" fmla="*/ 8 w 12"/>
                <a:gd name="T27" fmla="*/ 7 h 13"/>
                <a:gd name="T28" fmla="*/ 8 w 12"/>
                <a:gd name="T29" fmla="*/ 8 h 13"/>
                <a:gd name="T30" fmla="*/ 8 w 12"/>
                <a:gd name="T31" fmla="*/ 10 h 13"/>
                <a:gd name="T32" fmla="*/ 9 w 12"/>
                <a:gd name="T33" fmla="*/ 10 h 13"/>
                <a:gd name="T34" fmla="*/ 9 w 12"/>
                <a:gd name="T35" fmla="*/ 10 h 13"/>
                <a:gd name="T36" fmla="*/ 9 w 12"/>
                <a:gd name="T37" fmla="*/ 9 h 13"/>
                <a:gd name="T38" fmla="*/ 10 w 12"/>
                <a:gd name="T39" fmla="*/ 9 h 13"/>
                <a:gd name="T40" fmla="*/ 11 w 12"/>
                <a:gd name="T41" fmla="*/ 8 h 13"/>
                <a:gd name="T42" fmla="*/ 12 w 12"/>
                <a:gd name="T43" fmla="*/ 8 h 13"/>
                <a:gd name="T44" fmla="*/ 12 w 12"/>
                <a:gd name="T45" fmla="*/ 8 h 13"/>
                <a:gd name="T46" fmla="*/ 11 w 12"/>
                <a:gd name="T47" fmla="*/ 7 h 13"/>
                <a:gd name="T48" fmla="*/ 11 w 12"/>
                <a:gd name="T49" fmla="*/ 6 h 13"/>
                <a:gd name="T50" fmla="*/ 11 w 12"/>
                <a:gd name="T51" fmla="*/ 6 h 13"/>
                <a:gd name="T52" fmla="*/ 10 w 12"/>
                <a:gd name="T53" fmla="*/ 6 h 13"/>
                <a:gd name="T54" fmla="*/ 9 w 12"/>
                <a:gd name="T55" fmla="*/ 5 h 13"/>
                <a:gd name="T56" fmla="*/ 9 w 12"/>
                <a:gd name="T57" fmla="*/ 5 h 13"/>
                <a:gd name="T58" fmla="*/ 7 w 12"/>
                <a:gd name="T59" fmla="*/ 4 h 13"/>
                <a:gd name="T60" fmla="*/ 6 w 12"/>
                <a:gd name="T61" fmla="*/ 2 h 13"/>
                <a:gd name="T62" fmla="*/ 6 w 12"/>
                <a:gd name="T63" fmla="*/ 2 h 13"/>
                <a:gd name="T64" fmla="*/ 5 w 12"/>
                <a:gd name="T65" fmla="*/ 0 h 13"/>
                <a:gd name="T66" fmla="*/ 0 w 12"/>
                <a:gd name="T67" fmla="*/ 2 h 13"/>
                <a:gd name="T68" fmla="*/ 0 w 12"/>
                <a:gd name="T69" fmla="*/ 2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5" name="Freeform 67"/>
            <p:cNvSpPr>
              <a:spLocks/>
            </p:cNvSpPr>
            <p:nvPr/>
          </p:nvSpPr>
          <p:spPr bwMode="auto">
            <a:xfrm>
              <a:off x="7640638" y="2212975"/>
              <a:ext cx="171450" cy="363538"/>
            </a:xfrm>
            <a:custGeom>
              <a:avLst/>
              <a:gdLst>
                <a:gd name="T0" fmla="*/ 21 w 21"/>
                <a:gd name="T1" fmla="*/ 40 h 47"/>
                <a:gd name="T2" fmla="*/ 20 w 21"/>
                <a:gd name="T3" fmla="*/ 40 h 47"/>
                <a:gd name="T4" fmla="*/ 19 w 21"/>
                <a:gd name="T5" fmla="*/ 40 h 47"/>
                <a:gd name="T6" fmla="*/ 18 w 21"/>
                <a:gd name="T7" fmla="*/ 42 h 47"/>
                <a:gd name="T8" fmla="*/ 17 w 21"/>
                <a:gd name="T9" fmla="*/ 42 h 47"/>
                <a:gd name="T10" fmla="*/ 17 w 21"/>
                <a:gd name="T11" fmla="*/ 43 h 47"/>
                <a:gd name="T12" fmla="*/ 17 w 21"/>
                <a:gd name="T13" fmla="*/ 43 h 47"/>
                <a:gd name="T14" fmla="*/ 17 w 21"/>
                <a:gd name="T15" fmla="*/ 43 h 47"/>
                <a:gd name="T16" fmla="*/ 16 w 21"/>
                <a:gd name="T17" fmla="*/ 43 h 47"/>
                <a:gd name="T18" fmla="*/ 16 w 21"/>
                <a:gd name="T19" fmla="*/ 44 h 47"/>
                <a:gd name="T20" fmla="*/ 2 w 21"/>
                <a:gd name="T21" fmla="*/ 47 h 47"/>
                <a:gd name="T22" fmla="*/ 1 w 21"/>
                <a:gd name="T23" fmla="*/ 46 h 47"/>
                <a:gd name="T24" fmla="*/ 0 w 21"/>
                <a:gd name="T25" fmla="*/ 45 h 47"/>
                <a:gd name="T26" fmla="*/ 0 w 21"/>
                <a:gd name="T27" fmla="*/ 44 h 47"/>
                <a:gd name="T28" fmla="*/ 1 w 21"/>
                <a:gd name="T29" fmla="*/ 43 h 47"/>
                <a:gd name="T30" fmla="*/ 0 w 21"/>
                <a:gd name="T31" fmla="*/ 41 h 47"/>
                <a:gd name="T32" fmla="*/ 0 w 21"/>
                <a:gd name="T33" fmla="*/ 34 h 47"/>
                <a:gd name="T34" fmla="*/ 0 w 21"/>
                <a:gd name="T35" fmla="*/ 32 h 47"/>
                <a:gd name="T36" fmla="*/ 1 w 21"/>
                <a:gd name="T37" fmla="*/ 28 h 47"/>
                <a:gd name="T38" fmla="*/ 1 w 21"/>
                <a:gd name="T39" fmla="*/ 26 h 47"/>
                <a:gd name="T40" fmla="*/ 1 w 21"/>
                <a:gd name="T41" fmla="*/ 24 h 47"/>
                <a:gd name="T42" fmla="*/ 1 w 21"/>
                <a:gd name="T43" fmla="*/ 22 h 47"/>
                <a:gd name="T44" fmla="*/ 1 w 21"/>
                <a:gd name="T45" fmla="*/ 21 h 47"/>
                <a:gd name="T46" fmla="*/ 1 w 21"/>
                <a:gd name="T47" fmla="*/ 20 h 47"/>
                <a:gd name="T48" fmla="*/ 4 w 21"/>
                <a:gd name="T49" fmla="*/ 18 h 47"/>
                <a:gd name="T50" fmla="*/ 5 w 21"/>
                <a:gd name="T51" fmla="*/ 14 h 47"/>
                <a:gd name="T52" fmla="*/ 4 w 21"/>
                <a:gd name="T53" fmla="*/ 12 h 47"/>
                <a:gd name="T54" fmla="*/ 4 w 21"/>
                <a:gd name="T55" fmla="*/ 10 h 47"/>
                <a:gd name="T56" fmla="*/ 4 w 21"/>
                <a:gd name="T57" fmla="*/ 10 h 47"/>
                <a:gd name="T58" fmla="*/ 4 w 21"/>
                <a:gd name="T59" fmla="*/ 9 h 47"/>
                <a:gd name="T60" fmla="*/ 3 w 21"/>
                <a:gd name="T61" fmla="*/ 7 h 47"/>
                <a:gd name="T62" fmla="*/ 4 w 21"/>
                <a:gd name="T63" fmla="*/ 4 h 47"/>
                <a:gd name="T64" fmla="*/ 3 w 21"/>
                <a:gd name="T65" fmla="*/ 3 h 47"/>
                <a:gd name="T66" fmla="*/ 3 w 21"/>
                <a:gd name="T67" fmla="*/ 2 h 47"/>
                <a:gd name="T68" fmla="*/ 4 w 21"/>
                <a:gd name="T69" fmla="*/ 2 h 47"/>
                <a:gd name="T70" fmla="*/ 5 w 21"/>
                <a:gd name="T71" fmla="*/ 1 h 47"/>
                <a:gd name="T72" fmla="*/ 6 w 21"/>
                <a:gd name="T73" fmla="*/ 1 h 47"/>
                <a:gd name="T74" fmla="*/ 6 w 21"/>
                <a:gd name="T75" fmla="*/ 1 h 47"/>
                <a:gd name="T76" fmla="*/ 7 w 21"/>
                <a:gd name="T77" fmla="*/ 0 h 47"/>
                <a:gd name="T78" fmla="*/ 17 w 21"/>
                <a:gd name="T79" fmla="*/ 29 h 47"/>
                <a:gd name="T80" fmla="*/ 17 w 21"/>
                <a:gd name="T81" fmla="*/ 30 h 47"/>
                <a:gd name="T82" fmla="*/ 17 w 21"/>
                <a:gd name="T83" fmla="*/ 31 h 47"/>
                <a:gd name="T84" fmla="*/ 17 w 21"/>
                <a:gd name="T85" fmla="*/ 31 h 47"/>
                <a:gd name="T86" fmla="*/ 19 w 21"/>
                <a:gd name="T87" fmla="*/ 33 h 47"/>
                <a:gd name="T88" fmla="*/ 20 w 21"/>
                <a:gd name="T89" fmla="*/ 33 h 47"/>
                <a:gd name="T90" fmla="*/ 20 w 21"/>
                <a:gd name="T91" fmla="*/ 34 h 47"/>
                <a:gd name="T92" fmla="*/ 20 w 21"/>
                <a:gd name="T93" fmla="*/ 35 h 47"/>
                <a:gd name="T94" fmla="*/ 21 w 21"/>
                <a:gd name="T95" fmla="*/ 37 h 47"/>
                <a:gd name="T96" fmla="*/ 21 w 21"/>
                <a:gd name="T97" fmla="*/ 38 h 47"/>
                <a:gd name="T98" fmla="*/ 21 w 21"/>
                <a:gd name="T99" fmla="*/ 39 h 47"/>
                <a:gd name="T100" fmla="*/ 21 w 21"/>
                <a:gd name="T101" fmla="*/ 40 h 47"/>
                <a:gd name="T102" fmla="*/ 21 w 21"/>
                <a:gd name="T103" fmla="*/ 40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grpSp>
          <p:nvGrpSpPr>
            <p:cNvPr id="216" name="Group 68"/>
            <p:cNvGrpSpPr>
              <a:grpSpLocks/>
            </p:cNvGrpSpPr>
            <p:nvPr/>
          </p:nvGrpSpPr>
          <p:grpSpPr bwMode="auto">
            <a:xfrm>
              <a:off x="3112828" y="4589463"/>
              <a:ext cx="1090872" cy="635000"/>
              <a:chOff x="1975" y="3321"/>
              <a:chExt cx="377" cy="231"/>
            </a:xfrm>
          </p:grpSpPr>
          <p:sp>
            <p:nvSpPr>
              <p:cNvPr id="217" name="Freeform 69"/>
              <p:cNvSpPr>
                <a:spLocks/>
              </p:cNvSpPr>
              <p:nvPr/>
            </p:nvSpPr>
            <p:spPr bwMode="auto">
              <a:xfrm>
                <a:off x="2274" y="3459"/>
                <a:ext cx="78" cy="93"/>
              </a:xfrm>
              <a:custGeom>
                <a:avLst/>
                <a:gdLst>
                  <a:gd name="T0" fmla="*/ 0 w 16"/>
                  <a:gd name="T1" fmla="*/ 7 h 19"/>
                  <a:gd name="T2" fmla="*/ 1 w 16"/>
                  <a:gd name="T3" fmla="*/ 13 h 19"/>
                  <a:gd name="T4" fmla="*/ 1 w 16"/>
                  <a:gd name="T5" fmla="*/ 16 h 19"/>
                  <a:gd name="T6" fmla="*/ 6 w 16"/>
                  <a:gd name="T7" fmla="*/ 19 h 19"/>
                  <a:gd name="T8" fmla="*/ 8 w 16"/>
                  <a:gd name="T9" fmla="*/ 16 h 19"/>
                  <a:gd name="T10" fmla="*/ 16 w 16"/>
                  <a:gd name="T11" fmla="*/ 11 h 19"/>
                  <a:gd name="T12" fmla="*/ 13 w 16"/>
                  <a:gd name="T13" fmla="*/ 5 h 19"/>
                  <a:gd name="T14" fmla="*/ 3 w 16"/>
                  <a:gd name="T15" fmla="*/ 0 h 19"/>
                  <a:gd name="T16" fmla="*/ 3 w 16"/>
                  <a:gd name="T17" fmla="*/ 5 h 19"/>
                  <a:gd name="T18" fmla="*/ 0 w 16"/>
                  <a:gd name="T19" fmla="*/ 7 h 19"/>
                  <a:gd name="T20" fmla="*/ 0 w 16"/>
                  <a:gd name="T21" fmla="*/ 7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8" name="Freeform 70"/>
              <p:cNvSpPr>
                <a:spLocks/>
              </p:cNvSpPr>
              <p:nvPr/>
            </p:nvSpPr>
            <p:spPr bwMode="auto">
              <a:xfrm>
                <a:off x="2235" y="3409"/>
                <a:ext cx="44" cy="29"/>
              </a:xfrm>
              <a:custGeom>
                <a:avLst/>
                <a:gdLst>
                  <a:gd name="T0" fmla="*/ 3 w 9"/>
                  <a:gd name="T1" fmla="*/ 6 h 6"/>
                  <a:gd name="T2" fmla="*/ 8 w 9"/>
                  <a:gd name="T3" fmla="*/ 6 h 6"/>
                  <a:gd name="T4" fmla="*/ 9 w 9"/>
                  <a:gd name="T5" fmla="*/ 3 h 6"/>
                  <a:gd name="T6" fmla="*/ 5 w 9"/>
                  <a:gd name="T7" fmla="*/ 2 h 6"/>
                  <a:gd name="T8" fmla="*/ 3 w 9"/>
                  <a:gd name="T9" fmla="*/ 2 h 6"/>
                  <a:gd name="T10" fmla="*/ 2 w 9"/>
                  <a:gd name="T11" fmla="*/ 0 h 6"/>
                  <a:gd name="T12" fmla="*/ 0 w 9"/>
                  <a:gd name="T13" fmla="*/ 2 h 6"/>
                  <a:gd name="T14" fmla="*/ 2 w 9"/>
                  <a:gd name="T15" fmla="*/ 5 h 6"/>
                  <a:gd name="T16" fmla="*/ 3 w 9"/>
                  <a:gd name="T17" fmla="*/ 6 h 6"/>
                  <a:gd name="T18" fmla="*/ 3 w 9"/>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19" name="Freeform 71"/>
              <p:cNvSpPr>
                <a:spLocks/>
              </p:cNvSpPr>
              <p:nvPr/>
            </p:nvSpPr>
            <p:spPr bwMode="auto">
              <a:xfrm>
                <a:off x="2225" y="3438"/>
                <a:ext cx="20" cy="10"/>
              </a:xfrm>
              <a:custGeom>
                <a:avLst/>
                <a:gdLst>
                  <a:gd name="T0" fmla="*/ 0 w 4"/>
                  <a:gd name="T1" fmla="*/ 2 h 2"/>
                  <a:gd name="T2" fmla="*/ 4 w 4"/>
                  <a:gd name="T3" fmla="*/ 0 h 2"/>
                  <a:gd name="T4" fmla="*/ 4 w 4"/>
                  <a:gd name="T5" fmla="*/ 2 h 2"/>
                  <a:gd name="T6" fmla="*/ 0 w 4"/>
                  <a:gd name="T7" fmla="*/ 2 h 2"/>
                  <a:gd name="T8" fmla="*/ 0 w 4"/>
                  <a:gd name="T9" fmla="*/ 2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20" name="Freeform 72"/>
              <p:cNvSpPr>
                <a:spLocks/>
              </p:cNvSpPr>
              <p:nvPr/>
            </p:nvSpPr>
            <p:spPr bwMode="auto">
              <a:xfrm>
                <a:off x="2211" y="3419"/>
                <a:ext cx="19" cy="14"/>
              </a:xfrm>
              <a:custGeom>
                <a:avLst/>
                <a:gdLst>
                  <a:gd name="T0" fmla="*/ 2 w 4"/>
                  <a:gd name="T1" fmla="*/ 0 h 3"/>
                  <a:gd name="T2" fmla="*/ 2 w 4"/>
                  <a:gd name="T3" fmla="*/ 0 h 3"/>
                  <a:gd name="T4" fmla="*/ 3 w 4"/>
                  <a:gd name="T5" fmla="*/ 0 h 3"/>
                  <a:gd name="T6" fmla="*/ 3 w 4"/>
                  <a:gd name="T7" fmla="*/ 0 h 3"/>
                  <a:gd name="T8" fmla="*/ 3 w 4"/>
                  <a:gd name="T9" fmla="*/ 0 h 3"/>
                  <a:gd name="T10" fmla="*/ 3 w 4"/>
                  <a:gd name="T11" fmla="*/ 1 h 3"/>
                  <a:gd name="T12" fmla="*/ 3 w 4"/>
                  <a:gd name="T13" fmla="*/ 1 h 3"/>
                  <a:gd name="T14" fmla="*/ 3 w 4"/>
                  <a:gd name="T15" fmla="*/ 1 h 3"/>
                  <a:gd name="T16" fmla="*/ 4 w 4"/>
                  <a:gd name="T17" fmla="*/ 1 h 3"/>
                  <a:gd name="T18" fmla="*/ 3 w 4"/>
                  <a:gd name="T19" fmla="*/ 2 h 3"/>
                  <a:gd name="T20" fmla="*/ 3 w 4"/>
                  <a:gd name="T21" fmla="*/ 2 h 3"/>
                  <a:gd name="T22" fmla="*/ 3 w 4"/>
                  <a:gd name="T23" fmla="*/ 2 h 3"/>
                  <a:gd name="T24" fmla="*/ 3 w 4"/>
                  <a:gd name="T25" fmla="*/ 3 h 3"/>
                  <a:gd name="T26" fmla="*/ 3 w 4"/>
                  <a:gd name="T27" fmla="*/ 3 h 3"/>
                  <a:gd name="T28" fmla="*/ 3 w 4"/>
                  <a:gd name="T29" fmla="*/ 3 h 3"/>
                  <a:gd name="T30" fmla="*/ 2 w 4"/>
                  <a:gd name="T31" fmla="*/ 3 h 3"/>
                  <a:gd name="T32" fmla="*/ 2 w 4"/>
                  <a:gd name="T33" fmla="*/ 3 h 3"/>
                  <a:gd name="T34" fmla="*/ 2 w 4"/>
                  <a:gd name="T35" fmla="*/ 3 h 3"/>
                  <a:gd name="T36" fmla="*/ 1 w 4"/>
                  <a:gd name="T37" fmla="*/ 3 h 3"/>
                  <a:gd name="T38" fmla="*/ 1 w 4"/>
                  <a:gd name="T39" fmla="*/ 3 h 3"/>
                  <a:gd name="T40" fmla="*/ 1 w 4"/>
                  <a:gd name="T41" fmla="*/ 3 h 3"/>
                  <a:gd name="T42" fmla="*/ 1 w 4"/>
                  <a:gd name="T43" fmla="*/ 2 h 3"/>
                  <a:gd name="T44" fmla="*/ 0 w 4"/>
                  <a:gd name="T45" fmla="*/ 2 h 3"/>
                  <a:gd name="T46" fmla="*/ 0 w 4"/>
                  <a:gd name="T47" fmla="*/ 2 h 3"/>
                  <a:gd name="T48" fmla="*/ 0 w 4"/>
                  <a:gd name="T49" fmla="*/ 1 h 3"/>
                  <a:gd name="T50" fmla="*/ 0 w 4"/>
                  <a:gd name="T51" fmla="*/ 1 h 3"/>
                  <a:gd name="T52" fmla="*/ 0 w 4"/>
                  <a:gd name="T53" fmla="*/ 1 h 3"/>
                  <a:gd name="T54" fmla="*/ 1 w 4"/>
                  <a:gd name="T55" fmla="*/ 1 h 3"/>
                  <a:gd name="T56" fmla="*/ 1 w 4"/>
                  <a:gd name="T57" fmla="*/ 0 h 3"/>
                  <a:gd name="T58" fmla="*/ 1 w 4"/>
                  <a:gd name="T59" fmla="*/ 0 h 3"/>
                  <a:gd name="T60" fmla="*/ 1 w 4"/>
                  <a:gd name="T61" fmla="*/ 0 h 3"/>
                  <a:gd name="T62" fmla="*/ 2 w 4"/>
                  <a:gd name="T63" fmla="*/ 0 h 3"/>
                  <a:gd name="T64" fmla="*/ 2 w 4"/>
                  <a:gd name="T65" fmla="*/ 0 h 3"/>
                  <a:gd name="T66" fmla="*/ 2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21" name="Freeform 73"/>
              <p:cNvSpPr>
                <a:spLocks/>
              </p:cNvSpPr>
              <p:nvPr/>
            </p:nvSpPr>
            <p:spPr bwMode="auto">
              <a:xfrm>
                <a:off x="2186" y="3394"/>
                <a:ext cx="39" cy="15"/>
              </a:xfrm>
              <a:custGeom>
                <a:avLst/>
                <a:gdLst>
                  <a:gd name="T0" fmla="*/ 0 w 8"/>
                  <a:gd name="T1" fmla="*/ 3 h 3"/>
                  <a:gd name="T2" fmla="*/ 7 w 8"/>
                  <a:gd name="T3" fmla="*/ 3 h 3"/>
                  <a:gd name="T4" fmla="*/ 8 w 8"/>
                  <a:gd name="T5" fmla="*/ 0 h 3"/>
                  <a:gd name="T6" fmla="*/ 2 w 8"/>
                  <a:gd name="T7" fmla="*/ 0 h 3"/>
                  <a:gd name="T8" fmla="*/ 0 w 8"/>
                  <a:gd name="T9" fmla="*/ 3 h 3"/>
                  <a:gd name="T10" fmla="*/ 0 w 8"/>
                  <a:gd name="T11" fmla="*/ 3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22" name="Freeform 74"/>
              <p:cNvSpPr>
                <a:spLocks/>
              </p:cNvSpPr>
              <p:nvPr/>
            </p:nvSpPr>
            <p:spPr bwMode="auto">
              <a:xfrm>
                <a:off x="2026" y="3321"/>
                <a:ext cx="38" cy="24"/>
              </a:xfrm>
              <a:custGeom>
                <a:avLst/>
                <a:gdLst>
                  <a:gd name="T0" fmla="*/ 0 w 8"/>
                  <a:gd name="T1" fmla="*/ 4 h 5"/>
                  <a:gd name="T2" fmla="*/ 3 w 8"/>
                  <a:gd name="T3" fmla="*/ 5 h 5"/>
                  <a:gd name="T4" fmla="*/ 6 w 8"/>
                  <a:gd name="T5" fmla="*/ 5 h 5"/>
                  <a:gd name="T6" fmla="*/ 8 w 8"/>
                  <a:gd name="T7" fmla="*/ 2 h 5"/>
                  <a:gd name="T8" fmla="*/ 5 w 8"/>
                  <a:gd name="T9" fmla="*/ 0 h 5"/>
                  <a:gd name="T10" fmla="*/ 1 w 8"/>
                  <a:gd name="T11" fmla="*/ 2 h 5"/>
                  <a:gd name="T12" fmla="*/ 0 w 8"/>
                  <a:gd name="T13" fmla="*/ 4 h 5"/>
                  <a:gd name="T14" fmla="*/ 0 w 8"/>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23" name="Freeform 75"/>
              <p:cNvSpPr>
                <a:spLocks/>
              </p:cNvSpPr>
              <p:nvPr/>
            </p:nvSpPr>
            <p:spPr bwMode="auto">
              <a:xfrm flipH="1">
                <a:off x="1975" y="3321"/>
                <a:ext cx="16" cy="15"/>
              </a:xfrm>
              <a:custGeom>
                <a:avLst/>
                <a:gdLst>
                  <a:gd name="T0" fmla="*/ 0 w 4"/>
                  <a:gd name="T1" fmla="*/ 5 h 5"/>
                  <a:gd name="T2" fmla="*/ 4 w 4"/>
                  <a:gd name="T3" fmla="*/ 2 h 5"/>
                  <a:gd name="T4" fmla="*/ 4 w 4"/>
                  <a:gd name="T5" fmla="*/ 0 h 5"/>
                  <a:gd name="T6" fmla="*/ 0 w 4"/>
                  <a:gd name="T7" fmla="*/ 4 h 5"/>
                  <a:gd name="T8" fmla="*/ 0 w 4"/>
                  <a:gd name="T9" fmla="*/ 5 h 5"/>
                  <a:gd name="T10" fmla="*/ 0 w 4"/>
                  <a:gd name="T11" fmla="*/ 5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24" name="Freeform 76"/>
              <p:cNvSpPr>
                <a:spLocks/>
              </p:cNvSpPr>
              <p:nvPr/>
            </p:nvSpPr>
            <p:spPr bwMode="auto">
              <a:xfrm>
                <a:off x="2128" y="3360"/>
                <a:ext cx="39" cy="34"/>
              </a:xfrm>
              <a:custGeom>
                <a:avLst/>
                <a:gdLst>
                  <a:gd name="T0" fmla="*/ 3 w 8"/>
                  <a:gd name="T1" fmla="*/ 7 h 7"/>
                  <a:gd name="T2" fmla="*/ 8 w 8"/>
                  <a:gd name="T3" fmla="*/ 7 h 7"/>
                  <a:gd name="T4" fmla="*/ 8 w 8"/>
                  <a:gd name="T5" fmla="*/ 4 h 7"/>
                  <a:gd name="T6" fmla="*/ 4 w 8"/>
                  <a:gd name="T7" fmla="*/ 0 h 7"/>
                  <a:gd name="T8" fmla="*/ 0 w 8"/>
                  <a:gd name="T9" fmla="*/ 2 h 7"/>
                  <a:gd name="T10" fmla="*/ 3 w 8"/>
                  <a:gd name="T11" fmla="*/ 7 h 7"/>
                  <a:gd name="T12" fmla="*/ 3 w 8"/>
                  <a:gd name="T13" fmla="*/ 7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grpSp>
    </p:spTree>
    <p:extLst>
      <p:ext uri="{BB962C8B-B14F-4D97-AF65-F5344CB8AC3E}">
        <p14:creationId xmlns:p14="http://schemas.microsoft.com/office/powerpoint/2010/main" val="988569708"/>
      </p:ext>
    </p:extLst>
  </p:cSld>
  <p:clrMapOvr>
    <a:masterClrMapping/>
  </p:clrMapOvr>
  <p:transition advClick="0">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57" y="247477"/>
            <a:ext cx="9258300" cy="754062"/>
          </a:xfrm>
        </p:spPr>
        <p:txBody>
          <a:bodyPr/>
          <a:lstStyle/>
          <a:p>
            <a:r>
              <a:rPr lang="en-US" sz="2000" kern="0" dirty="0" smtClean="0">
                <a:solidFill>
                  <a:srgbClr val="000000"/>
                </a:solidFill>
                <a:latin typeface="Verdana"/>
              </a:rPr>
              <a:t/>
            </a:r>
            <a:br>
              <a:rPr lang="en-US" sz="2000" kern="0" dirty="0" smtClean="0">
                <a:solidFill>
                  <a:srgbClr val="000000"/>
                </a:solidFill>
                <a:latin typeface="Verdana"/>
              </a:rPr>
            </a:br>
            <a:r>
              <a:rPr lang="en-US" sz="1700" kern="0" dirty="0">
                <a:latin typeface="Verdana"/>
              </a:rPr>
              <a:t>Prevalence of Self-Reported Obesity Among Hispanic Adults,  </a:t>
            </a:r>
            <a:br>
              <a:rPr lang="en-US" sz="1700" kern="0" dirty="0">
                <a:latin typeface="Verdana"/>
              </a:rPr>
            </a:br>
            <a:r>
              <a:rPr lang="en-US" sz="1700" kern="0" dirty="0">
                <a:latin typeface="Verdana"/>
              </a:rPr>
              <a:t>by State, BRFSS, 2011-2013</a:t>
            </a:r>
          </a:p>
        </p:txBody>
      </p:sp>
      <p:sp>
        <p:nvSpPr>
          <p:cNvPr id="4" name="Text Placeholder 3"/>
          <p:cNvSpPr>
            <a:spLocks noGrp="1"/>
          </p:cNvSpPr>
          <p:nvPr>
            <p:ph type="body" sz="quarter" idx="11"/>
          </p:nvPr>
        </p:nvSpPr>
        <p:spPr>
          <a:xfrm>
            <a:off x="514350" y="5359401"/>
            <a:ext cx="9258300" cy="1168400"/>
          </a:xfrm>
        </p:spPr>
        <p:txBody>
          <a:bodyPr/>
          <a:lstStyle/>
          <a:p>
            <a:pPr indent="0"/>
            <a:r>
              <a:rPr lang="en-US" sz="900" i="1" dirty="0" smtClean="0">
                <a:latin typeface="Verdana" pitchFamily="34" charset="0"/>
              </a:rPr>
              <a:t>Source: </a:t>
            </a:r>
            <a:r>
              <a:rPr lang="en-US" sz="900" dirty="0" smtClean="0">
                <a:latin typeface="Verdana" pitchFamily="34" charset="0"/>
              </a:rPr>
              <a:t>Behavioral Risk Factor Surveillance System, CDC. </a:t>
            </a:r>
          </a:p>
          <a:p>
            <a:endParaRPr lang="en-US" sz="1000" dirty="0">
              <a:latin typeface="Verdana" pitchFamily="34" charset="0"/>
            </a:endParaRP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2547386407"/>
              </p:ext>
            </p:extLst>
          </p:nvPr>
        </p:nvGraphicFramePr>
        <p:xfrm>
          <a:off x="818707" y="1158467"/>
          <a:ext cx="4222970" cy="4795770"/>
        </p:xfrm>
        <a:graphic>
          <a:graphicData uri="http://schemas.openxmlformats.org/drawingml/2006/table">
            <a:tbl>
              <a:tblPr firstRow="1"/>
              <a:tblGrid>
                <a:gridCol w="1491472"/>
                <a:gridCol w="1459747"/>
                <a:gridCol w="1271751"/>
              </a:tblGrid>
              <a:tr h="284720">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(19.6, 36.6)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(22.1, 35.5)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(30.5, 37.3)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(28.3, 40.9)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(29.5, 31.9)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(26.2, 29.8)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(29.5, 35.7)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(24.2, 34.8)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(14.1, 24.0)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(24.4, 28.5)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(24.3, 32.3)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(26.0, 33.1)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(30.5, 40.3)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(26.3, 33.7)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(29.1, 37.6)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(32.5, 42.9)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(30.8, 36.2)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(18.5, 31.6)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(26.0, 40.0)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(18.1, 31.6)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(22.2, 29.9)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(28.8, 33.3)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(30.9, 40.3)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(26.1, 35.3)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(21.8, 35.6)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566089077"/>
              </p:ext>
            </p:extLst>
          </p:nvPr>
        </p:nvGraphicFramePr>
        <p:xfrm>
          <a:off x="5337560" y="1161886"/>
          <a:ext cx="4167963" cy="4802978"/>
        </p:xfrm>
        <a:graphic>
          <a:graphicData uri="http://schemas.openxmlformats.org/drawingml/2006/table">
            <a:tbl>
              <a:tblPr firstRow="1"/>
              <a:tblGrid>
                <a:gridCol w="1451639"/>
                <a:gridCol w="1451639"/>
                <a:gridCol w="1264685"/>
              </a:tblGrid>
              <a:tr h="177575">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(26.7, 41.2)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(23.9, 36.0)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(27.7, 33.1)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(24.3, 30.6)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028">
                <a:tc>
                  <a:txBody>
                    <a:bodyPr/>
                    <a:lstStyle/>
                    <a:p>
                      <a:pPr algn="l" fontAlgn="t"/>
                      <a:r>
                        <a:rPr lang="en-US" sz="1050" b="0" i="0" u="none" strike="noStrike" dirty="0">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(17.4, 33.6)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(25.7, 29.3)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smtClean="0">
                          <a:solidFill>
                            <a:srgbClr val="000000"/>
                          </a:solidFill>
                          <a:effectLst/>
                          <a:latin typeface="Calibri" panose="020F0502020204030204" pitchFamily="34" charset="0"/>
                        </a:rPr>
                        <a:t>29.8</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(28.5, 31.0)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(25.1, 29.6)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(24.0, 30.2)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(27.8, 45.5)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(25.7, 36.6)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(27.9, 34.9)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(26.8, 36.0)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(31.0, 38.8)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(24.5, 30.9)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(24.7, 35.1)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(24.4, 39.6)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(17.5, 36.0)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(33.8, 37.0)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(23.9, 28.4)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(19.6, 36.3)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(20.3, 28.3)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(27.0, 32.6)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(24.3, 41.1)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(24.9, 40.9)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(24.9, 33.9)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0981993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414670"/>
            <a:ext cx="9258300" cy="1128380"/>
          </a:xfrm>
        </p:spPr>
        <p:txBody>
          <a:bodyPr/>
          <a:lstStyle/>
          <a:p>
            <a:r>
              <a:rPr lang="en-US" sz="2000" dirty="0">
                <a:latin typeface="Verdana" panose="020B0604030504040204" pitchFamily="34" charset="0"/>
                <a:ea typeface="Verdana" panose="020B0604030504040204" pitchFamily="34" charset="0"/>
                <a:cs typeface="Verdana" panose="020B0604030504040204" pitchFamily="34" charset="0"/>
              </a:rPr>
              <a:t>Prevalence of Self-Reported Obesity Among Hispanic Adults,  </a:t>
            </a:r>
            <a:br>
              <a:rPr lang="en-US" sz="2000" dirty="0">
                <a:latin typeface="Verdana" panose="020B0604030504040204" pitchFamily="34" charset="0"/>
                <a:ea typeface="Verdana" panose="020B0604030504040204" pitchFamily="34" charset="0"/>
                <a:cs typeface="Verdana" panose="020B0604030504040204" pitchFamily="34" charset="0"/>
              </a:rPr>
            </a:br>
            <a:r>
              <a:rPr lang="en-US" sz="2000" dirty="0">
                <a:latin typeface="Verdana" panose="020B0604030504040204" pitchFamily="34" charset="0"/>
                <a:ea typeface="Verdana" panose="020B0604030504040204" pitchFamily="34" charset="0"/>
                <a:cs typeface="Verdana" panose="020B0604030504040204" pitchFamily="34" charset="0"/>
              </a:rPr>
              <a:t>by State, BRFSS, 2011-2013</a:t>
            </a:r>
          </a:p>
        </p:txBody>
      </p:sp>
      <p:sp>
        <p:nvSpPr>
          <p:cNvPr id="3" name="Content Placeholder 2"/>
          <p:cNvSpPr>
            <a:spLocks noGrp="1"/>
          </p:cNvSpPr>
          <p:nvPr>
            <p:ph idx="1"/>
          </p:nvPr>
        </p:nvSpPr>
        <p:spPr>
          <a:xfrm>
            <a:off x="1126067" y="1914525"/>
            <a:ext cx="8027458" cy="3724274"/>
          </a:xfrm>
        </p:spPr>
        <p:txBody>
          <a:bodyPr/>
          <a:lstStyle/>
          <a:p>
            <a:pPr marL="0" indent="0">
              <a:buNone/>
            </a:pPr>
            <a:r>
              <a:rPr lang="en-US" sz="2000" dirty="0" smtClean="0">
                <a:solidFill>
                  <a:srgbClr val="000000"/>
                </a:solidFill>
              </a:rPr>
              <a:t>Summary</a:t>
            </a:r>
          </a:p>
          <a:p>
            <a:pPr marL="0" indent="0">
              <a:buNone/>
            </a:pPr>
            <a:endParaRPr lang="en-US" sz="2000" dirty="0" smtClean="0">
              <a:solidFill>
                <a:srgbClr val="000000"/>
              </a:solidFill>
            </a:endParaRPr>
          </a:p>
          <a:p>
            <a:r>
              <a:rPr lang="en-US" sz="2000" dirty="0" smtClean="0">
                <a:solidFill>
                  <a:srgbClr val="000000"/>
                </a:solidFill>
              </a:rPr>
              <a:t>The District of Columbia </a:t>
            </a:r>
            <a:r>
              <a:rPr lang="en-US" sz="2000" dirty="0">
                <a:solidFill>
                  <a:srgbClr val="000000"/>
                </a:solidFill>
              </a:rPr>
              <a:t>had a prevalence of obesity </a:t>
            </a:r>
            <a:r>
              <a:rPr lang="en-US" sz="2000" dirty="0" smtClean="0">
                <a:solidFill>
                  <a:srgbClr val="000000"/>
                </a:solidFill>
              </a:rPr>
              <a:t>less than </a:t>
            </a:r>
            <a:r>
              <a:rPr lang="en-US" sz="2000" dirty="0">
                <a:solidFill>
                  <a:srgbClr val="000000"/>
                </a:solidFill>
              </a:rPr>
              <a:t>20</a:t>
            </a:r>
            <a:r>
              <a:rPr lang="en-US" sz="2000" dirty="0" smtClean="0">
                <a:solidFill>
                  <a:srgbClr val="000000"/>
                </a:solidFill>
              </a:rPr>
              <a:t>%.</a:t>
            </a:r>
          </a:p>
          <a:p>
            <a:r>
              <a:rPr lang="en-US" sz="2000" dirty="0" smtClean="0">
                <a:solidFill>
                  <a:srgbClr val="000000"/>
                </a:solidFill>
              </a:rPr>
              <a:t>4 states had </a:t>
            </a:r>
            <a:r>
              <a:rPr lang="en-US" sz="2000" dirty="0">
                <a:solidFill>
                  <a:srgbClr val="000000"/>
                </a:solidFill>
              </a:rPr>
              <a:t>a prevalence </a:t>
            </a:r>
            <a:r>
              <a:rPr lang="en-US" sz="2000" dirty="0" smtClean="0">
                <a:solidFill>
                  <a:srgbClr val="000000"/>
                </a:solidFill>
              </a:rPr>
              <a:t>of obesity between 20% and</a:t>
            </a:r>
            <a:r>
              <a:rPr lang="en-US" sz="2000" dirty="0" smtClean="0">
                <a:solidFill>
                  <a:srgbClr val="FF0000"/>
                </a:solidFill>
              </a:rPr>
              <a:t> </a:t>
            </a:r>
            <a:r>
              <a:rPr lang="en-US" sz="2000" dirty="0" smtClean="0">
                <a:solidFill>
                  <a:srgbClr val="000000"/>
                </a:solidFill>
              </a:rPr>
              <a:t>&lt;25%.</a:t>
            </a:r>
          </a:p>
          <a:p>
            <a:r>
              <a:rPr lang="en-US" sz="2000" dirty="0" smtClean="0">
                <a:solidFill>
                  <a:srgbClr val="000000"/>
                </a:solidFill>
              </a:rPr>
              <a:t>23 states had </a:t>
            </a:r>
            <a:r>
              <a:rPr lang="en-US" sz="2000" dirty="0">
                <a:solidFill>
                  <a:srgbClr val="000000"/>
                </a:solidFill>
              </a:rPr>
              <a:t>a prevalence </a:t>
            </a:r>
            <a:r>
              <a:rPr lang="en-US" sz="2000" dirty="0" smtClean="0">
                <a:solidFill>
                  <a:srgbClr val="000000"/>
                </a:solidFill>
              </a:rPr>
              <a:t>of obesity between 25% and</a:t>
            </a:r>
            <a:r>
              <a:rPr lang="en-US" sz="2000" dirty="0" smtClean="0">
                <a:solidFill>
                  <a:srgbClr val="FF0000"/>
                </a:solidFill>
              </a:rPr>
              <a:t> </a:t>
            </a:r>
            <a:r>
              <a:rPr lang="en-US" sz="2000" dirty="0" smtClean="0">
                <a:solidFill>
                  <a:srgbClr val="000000"/>
                </a:solidFill>
              </a:rPr>
              <a:t>&lt;30%.</a:t>
            </a:r>
            <a:endParaRPr lang="en-US" sz="2000" dirty="0">
              <a:solidFill>
                <a:srgbClr val="000000"/>
              </a:solidFill>
            </a:endParaRPr>
          </a:p>
          <a:p>
            <a:r>
              <a:rPr lang="en-US" sz="2000" dirty="0" smtClean="0">
                <a:solidFill>
                  <a:srgbClr val="000000"/>
                </a:solidFill>
              </a:rPr>
              <a:t>18 </a:t>
            </a:r>
            <a:r>
              <a:rPr lang="en-US" sz="2000" dirty="0">
                <a:solidFill>
                  <a:srgbClr val="000000"/>
                </a:solidFill>
              </a:rPr>
              <a:t>states had a prevalence </a:t>
            </a:r>
            <a:r>
              <a:rPr lang="en-US" sz="2000" dirty="0" smtClean="0">
                <a:solidFill>
                  <a:srgbClr val="000000"/>
                </a:solidFill>
              </a:rPr>
              <a:t>of obesity between 30% and</a:t>
            </a:r>
            <a:r>
              <a:rPr lang="en-US" sz="2000" dirty="0" smtClean="0">
                <a:solidFill>
                  <a:srgbClr val="FF0000"/>
                </a:solidFill>
              </a:rPr>
              <a:t> </a:t>
            </a:r>
            <a:r>
              <a:rPr lang="en-US" sz="2000" dirty="0" smtClean="0">
                <a:solidFill>
                  <a:srgbClr val="000000"/>
                </a:solidFill>
              </a:rPr>
              <a:t>&lt;35%.</a:t>
            </a:r>
            <a:endParaRPr lang="en-US" sz="2000" dirty="0">
              <a:solidFill>
                <a:srgbClr val="000000"/>
              </a:solidFill>
            </a:endParaRPr>
          </a:p>
          <a:p>
            <a:r>
              <a:rPr lang="en-US" sz="2000" dirty="0" smtClean="0">
                <a:solidFill>
                  <a:srgbClr val="000000"/>
                </a:solidFill>
              </a:rPr>
              <a:t>5 </a:t>
            </a:r>
            <a:r>
              <a:rPr lang="en-US" sz="2000" dirty="0">
                <a:solidFill>
                  <a:srgbClr val="000000"/>
                </a:solidFill>
              </a:rPr>
              <a:t>states </a:t>
            </a:r>
            <a:r>
              <a:rPr lang="en-US" sz="2000" dirty="0" smtClean="0">
                <a:solidFill>
                  <a:srgbClr val="000000"/>
                </a:solidFill>
              </a:rPr>
              <a:t>had a prevalence of obesity of 35% or greater.</a:t>
            </a:r>
            <a:endParaRPr lang="en-US" sz="2000" dirty="0">
              <a:solidFill>
                <a:srgbClr val="000000"/>
              </a:solidFill>
            </a:endParaRPr>
          </a:p>
          <a:p>
            <a:pPr marL="0" indent="0">
              <a:buNone/>
            </a:pPr>
            <a:endParaRPr lang="en-US" dirty="0">
              <a:solidFill>
                <a:srgbClr val="000000"/>
              </a:solidFill>
            </a:endParaRPr>
          </a:p>
          <a:p>
            <a:pPr marL="0" indent="0">
              <a:buNone/>
            </a:pPr>
            <a:endParaRPr lang="en-US" dirty="0">
              <a:solidFill>
                <a:srgbClr val="000000"/>
              </a:solidFill>
            </a:endParaRP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60978" y="6124353"/>
            <a:ext cx="5492495" cy="246221"/>
          </a:xfrm>
          <a:prstGeom prst="rect">
            <a:avLst/>
          </a:prstGeom>
          <a:noFill/>
        </p:spPr>
        <p:txBody>
          <a:bodyPr wrap="square" rtlCol="0">
            <a:spAutoFit/>
          </a:bodyPr>
          <a:lstStyle/>
          <a:p>
            <a:r>
              <a:rPr lang="en-US" sz="1000" b="1" dirty="0">
                <a:solidFill>
                  <a:srgbClr val="0039A6"/>
                </a:solidFill>
                <a:latin typeface="Verdana" pitchFamily="34" charset="0"/>
              </a:rPr>
              <a:t>http://</a:t>
            </a:r>
            <a:r>
              <a:rPr lang="en-US" sz="1000" b="1" dirty="0" smtClean="0">
                <a:solidFill>
                  <a:srgbClr val="0039A6"/>
                </a:solidFill>
                <a:latin typeface="Verdana" pitchFamily="34" charset="0"/>
              </a:rPr>
              <a:t>www.cdc.gov/obesity/data/prevalence-maps.html</a:t>
            </a:r>
            <a:endParaRPr lang="en-US" sz="1000" b="1" dirty="0">
              <a:solidFill>
                <a:srgbClr val="0039A6"/>
              </a:solidFill>
              <a:latin typeface="Verdana" pitchFamily="34" charset="0"/>
            </a:endParaRPr>
          </a:p>
        </p:txBody>
      </p:sp>
    </p:spTree>
    <p:extLst>
      <p:ext uri="{BB962C8B-B14F-4D97-AF65-F5344CB8AC3E}">
        <p14:creationId xmlns:p14="http://schemas.microsoft.com/office/powerpoint/2010/main" val="198309945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18656"/>
            <a:ext cx="9258300" cy="909011"/>
          </a:xfrm>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Prevalence of Self-Reported Obesity </a:t>
            </a:r>
            <a:r>
              <a:rPr lang="en-US" sz="2400" dirty="0" smtClean="0">
                <a:latin typeface="Verdana" panose="020B0604030504040204" pitchFamily="34" charset="0"/>
                <a:ea typeface="Verdana" panose="020B0604030504040204" pitchFamily="34" charset="0"/>
                <a:cs typeface="Verdana" panose="020B0604030504040204" pitchFamily="34" charset="0"/>
              </a:rPr>
              <a:t>Among </a:t>
            </a:r>
            <a:r>
              <a:rPr lang="en-US" sz="2400" dirty="0">
                <a:latin typeface="Verdana" panose="020B0604030504040204" pitchFamily="34" charset="0"/>
                <a:ea typeface="Verdana" panose="020B0604030504040204" pitchFamily="34" charset="0"/>
                <a:cs typeface="Verdana" panose="020B0604030504040204" pitchFamily="34" charset="0"/>
              </a:rPr>
              <a:t>U.S. Adults, by Race/Ethnicity and State, 2011-2013</a:t>
            </a:r>
          </a:p>
        </p:txBody>
      </p:sp>
      <p:sp>
        <p:nvSpPr>
          <p:cNvPr id="3" name="Content Placeholder 2"/>
          <p:cNvSpPr>
            <a:spLocks noGrp="1"/>
          </p:cNvSpPr>
          <p:nvPr>
            <p:ph idx="1"/>
          </p:nvPr>
        </p:nvSpPr>
        <p:spPr>
          <a:xfrm>
            <a:off x="1133474" y="1609724"/>
            <a:ext cx="7934325" cy="4257675"/>
          </a:xfrm>
        </p:spPr>
        <p:txBody>
          <a:bodyPr/>
          <a:lstStyle/>
          <a:p>
            <a:pPr marL="0" indent="0">
              <a:buNone/>
            </a:pPr>
            <a:r>
              <a:rPr lang="en-US" sz="2000" dirty="0" smtClean="0">
                <a:solidFill>
                  <a:srgbClr val="080808"/>
                </a:solidFill>
              </a:rPr>
              <a:t>Method</a:t>
            </a:r>
          </a:p>
          <a:p>
            <a:pPr marL="0" indent="0">
              <a:buNone/>
            </a:pPr>
            <a:endParaRPr lang="en-US" sz="2000" dirty="0" smtClean="0">
              <a:solidFill>
                <a:srgbClr val="000000"/>
              </a:solidFill>
            </a:endParaRPr>
          </a:p>
          <a:p>
            <a:r>
              <a:rPr lang="en-US" sz="2000" dirty="0" smtClean="0">
                <a:solidFill>
                  <a:srgbClr val="000000"/>
                </a:solidFill>
              </a:rPr>
              <a:t>The </a:t>
            </a:r>
            <a:r>
              <a:rPr lang="en-US" sz="2000" dirty="0">
                <a:solidFill>
                  <a:srgbClr val="000000"/>
                </a:solidFill>
              </a:rPr>
              <a:t>data </a:t>
            </a:r>
            <a:r>
              <a:rPr lang="en-US" sz="2000" dirty="0" smtClean="0">
                <a:solidFill>
                  <a:srgbClr val="000000"/>
                </a:solidFill>
              </a:rPr>
              <a:t>were </a:t>
            </a:r>
            <a:r>
              <a:rPr lang="en-US" sz="2000" dirty="0">
                <a:solidFill>
                  <a:srgbClr val="000000"/>
                </a:solidFill>
              </a:rPr>
              <a:t>collected through </a:t>
            </a:r>
            <a:r>
              <a:rPr lang="en-US" sz="2000" dirty="0" smtClean="0">
                <a:solidFill>
                  <a:srgbClr val="000000"/>
                </a:solidFill>
              </a:rPr>
              <a:t>the Behavioral </a:t>
            </a:r>
            <a:r>
              <a:rPr lang="en-US" sz="2000" dirty="0">
                <a:solidFill>
                  <a:srgbClr val="000000"/>
                </a:solidFill>
              </a:rPr>
              <a:t>Risk Factor Surveillance System (BRFSS), an ongoing, state-based, telephone interview survey conducted by state health departments with assistance from </a:t>
            </a:r>
            <a:r>
              <a:rPr lang="en-US" sz="2000" dirty="0" smtClean="0">
                <a:solidFill>
                  <a:srgbClr val="000000"/>
                </a:solidFill>
              </a:rPr>
              <a:t>CDC. </a:t>
            </a:r>
          </a:p>
          <a:p>
            <a:pPr marL="0" indent="0">
              <a:buNone/>
            </a:pPr>
            <a:endParaRPr lang="en-US" sz="2000" dirty="0" smtClean="0">
              <a:solidFill>
                <a:srgbClr val="000000"/>
              </a:solidFill>
            </a:endParaRPr>
          </a:p>
          <a:p>
            <a:r>
              <a:rPr lang="en-US" sz="2000" dirty="0" smtClean="0">
                <a:solidFill>
                  <a:srgbClr val="000000"/>
                </a:solidFill>
              </a:rPr>
              <a:t>Height </a:t>
            </a:r>
            <a:r>
              <a:rPr lang="en-US" sz="2000" dirty="0">
                <a:solidFill>
                  <a:srgbClr val="000000"/>
                </a:solidFill>
              </a:rPr>
              <a:t>and weight data </a:t>
            </a:r>
            <a:r>
              <a:rPr lang="en-US" sz="2000" dirty="0" smtClean="0">
                <a:solidFill>
                  <a:srgbClr val="000000"/>
                </a:solidFill>
              </a:rPr>
              <a:t>used in the BMI calculations were </a:t>
            </a:r>
            <a:r>
              <a:rPr lang="en-US" sz="2000" dirty="0">
                <a:solidFill>
                  <a:srgbClr val="000000"/>
                </a:solidFill>
              </a:rPr>
              <a:t>self-reported</a:t>
            </a:r>
            <a:r>
              <a:rPr lang="en-US" sz="2000" dirty="0" smtClean="0">
                <a:solidFill>
                  <a:srgbClr val="000000"/>
                </a:solidFill>
              </a:rPr>
              <a:t>.</a:t>
            </a:r>
          </a:p>
          <a:p>
            <a:endParaRPr lang="en-US" sz="2000" dirty="0">
              <a:solidFill>
                <a:srgbClr val="000000"/>
              </a:solidFill>
            </a:endParaRPr>
          </a:p>
          <a:p>
            <a:r>
              <a:rPr lang="en-US" sz="2000" dirty="0" smtClean="0">
                <a:solidFill>
                  <a:srgbClr val="000000"/>
                </a:solidFill>
              </a:rPr>
              <a:t>Three </a:t>
            </a:r>
            <a:r>
              <a:rPr lang="en-US" sz="2000" dirty="0">
                <a:solidFill>
                  <a:srgbClr val="000000"/>
                </a:solidFill>
              </a:rPr>
              <a:t>years of data </a:t>
            </a:r>
            <a:r>
              <a:rPr lang="en-US" sz="2000" dirty="0" smtClean="0">
                <a:solidFill>
                  <a:srgbClr val="000000"/>
                </a:solidFill>
              </a:rPr>
              <a:t>were combined to </a:t>
            </a:r>
            <a:r>
              <a:rPr lang="en-US" sz="2000" dirty="0">
                <a:solidFill>
                  <a:srgbClr val="000000"/>
                </a:solidFill>
              </a:rPr>
              <a:t>ensure sufficient sample </a:t>
            </a:r>
            <a:r>
              <a:rPr lang="en-US" sz="2000" dirty="0" smtClean="0">
                <a:solidFill>
                  <a:srgbClr val="000000"/>
                </a:solidFill>
              </a:rPr>
              <a:t>size.</a:t>
            </a:r>
          </a:p>
          <a:p>
            <a:endParaRPr lang="en-US" dirty="0" smtClean="0">
              <a:solidFill>
                <a:srgbClr val="000000"/>
              </a:solidFill>
            </a:endParaRPr>
          </a:p>
          <a:p>
            <a:pPr marL="0" indent="0">
              <a:buNone/>
            </a:pPr>
            <a:endParaRPr lang="en-US" dirty="0">
              <a:solidFill>
                <a:srgbClr val="000000"/>
              </a:solidFill>
            </a:endParaRPr>
          </a:p>
          <a:p>
            <a:pPr marL="0" indent="0">
              <a:buNone/>
            </a:pPr>
            <a:endParaRPr lang="en-US" dirty="0">
              <a:solidFill>
                <a:srgbClr val="000000"/>
              </a:solidFill>
            </a:endParaRPr>
          </a:p>
        </p:txBody>
      </p:sp>
      <p:pic>
        <p:nvPicPr>
          <p:cNvPr id="5" name="Picture 2" descr="HHS and CDC logo" title="HHS and CD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42924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360219"/>
            <a:ext cx="9906000" cy="969817"/>
          </a:xfrm>
        </p:spPr>
        <p:txBody>
          <a:bodyPr/>
          <a:lstStyle/>
          <a:p>
            <a:r>
              <a:rPr lang="en-US" sz="2400" dirty="0">
                <a:latin typeface="Verdana" panose="020B0604030504040204" pitchFamily="34" charset="0"/>
                <a:ea typeface="Verdana" panose="020B0604030504040204" pitchFamily="34" charset="0"/>
                <a:cs typeface="Verdana" panose="020B0604030504040204" pitchFamily="34" charset="0"/>
              </a:rPr>
              <a:t>Prevalence of Self-Reported Obesity </a:t>
            </a:r>
            <a:r>
              <a:rPr lang="en-US" sz="2400" dirty="0" smtClean="0">
                <a:latin typeface="Verdana" panose="020B0604030504040204" pitchFamily="34" charset="0"/>
                <a:ea typeface="Verdana" panose="020B0604030504040204" pitchFamily="34" charset="0"/>
                <a:cs typeface="Verdana" panose="020B0604030504040204" pitchFamily="34" charset="0"/>
              </a:rPr>
              <a:t>Among </a:t>
            </a:r>
            <a:r>
              <a:rPr lang="en-US" sz="2400" dirty="0">
                <a:latin typeface="Verdana" panose="020B0604030504040204" pitchFamily="34" charset="0"/>
                <a:ea typeface="Verdana" panose="020B0604030504040204" pitchFamily="34" charset="0"/>
                <a:cs typeface="Verdana" panose="020B0604030504040204" pitchFamily="34" charset="0"/>
              </a:rPr>
              <a:t>U.S. Adults, by Race/Ethnicity and State, 2011-2013</a:t>
            </a:r>
          </a:p>
        </p:txBody>
      </p:sp>
      <p:sp>
        <p:nvSpPr>
          <p:cNvPr id="3" name="Content Placeholder 2"/>
          <p:cNvSpPr>
            <a:spLocks noGrp="1"/>
          </p:cNvSpPr>
          <p:nvPr>
            <p:ph idx="1"/>
          </p:nvPr>
        </p:nvSpPr>
        <p:spPr>
          <a:xfrm>
            <a:off x="1509823" y="1657350"/>
            <a:ext cx="8293396" cy="3845984"/>
          </a:xfrm>
        </p:spPr>
        <p:txBody>
          <a:bodyPr/>
          <a:lstStyle/>
          <a:p>
            <a:pPr marL="0" indent="0">
              <a:buNone/>
            </a:pPr>
            <a:r>
              <a:rPr lang="en-US" sz="2200" dirty="0">
                <a:solidFill>
                  <a:srgbClr val="080808"/>
                </a:solidFill>
              </a:rPr>
              <a:t>Exclusion Criteria </a:t>
            </a:r>
            <a:endParaRPr lang="en-US" sz="2200" dirty="0" smtClean="0">
              <a:solidFill>
                <a:srgbClr val="080808"/>
              </a:solidFill>
            </a:endParaRPr>
          </a:p>
          <a:p>
            <a:pPr marL="0" indent="0">
              <a:buNone/>
            </a:pPr>
            <a:endParaRPr lang="en-US" sz="2200" dirty="0" smtClean="0">
              <a:solidFill>
                <a:srgbClr val="080808"/>
              </a:solidFill>
            </a:endParaRPr>
          </a:p>
          <a:p>
            <a:pPr marL="0" indent="0">
              <a:buNone/>
            </a:pPr>
            <a:r>
              <a:rPr lang="en-US" sz="2200" i="1" dirty="0" smtClean="0">
                <a:solidFill>
                  <a:srgbClr val="000000"/>
                </a:solidFill>
              </a:rPr>
              <a:t>Records with the following were excluded:</a:t>
            </a:r>
          </a:p>
          <a:p>
            <a:r>
              <a:rPr lang="en-US" sz="2200" dirty="0" smtClean="0">
                <a:solidFill>
                  <a:srgbClr val="000000"/>
                </a:solidFill>
              </a:rPr>
              <a:t>Height</a:t>
            </a:r>
            <a:r>
              <a:rPr lang="en-US" sz="2200" dirty="0">
                <a:solidFill>
                  <a:srgbClr val="000000"/>
                </a:solidFill>
              </a:rPr>
              <a:t>:  </a:t>
            </a:r>
            <a:r>
              <a:rPr lang="en-US" sz="2200" dirty="0" smtClean="0">
                <a:solidFill>
                  <a:srgbClr val="000000"/>
                </a:solidFill>
              </a:rPr>
              <a:t>&lt;3 </a:t>
            </a:r>
            <a:r>
              <a:rPr lang="en-US" sz="2200" dirty="0">
                <a:solidFill>
                  <a:srgbClr val="000000"/>
                </a:solidFill>
              </a:rPr>
              <a:t>feet or </a:t>
            </a:r>
            <a:r>
              <a:rPr lang="en-US" sz="2200" dirty="0" smtClean="0">
                <a:solidFill>
                  <a:srgbClr val="000000"/>
                </a:solidFill>
              </a:rPr>
              <a:t>≥8 feet</a:t>
            </a:r>
          </a:p>
          <a:p>
            <a:pPr marL="0" indent="0">
              <a:buNone/>
            </a:pPr>
            <a:endParaRPr lang="en-US" sz="2200" dirty="0" smtClean="0">
              <a:solidFill>
                <a:srgbClr val="000000"/>
              </a:solidFill>
            </a:endParaRPr>
          </a:p>
          <a:p>
            <a:r>
              <a:rPr lang="en-US" sz="2200" dirty="0">
                <a:solidFill>
                  <a:srgbClr val="000000"/>
                </a:solidFill>
              </a:rPr>
              <a:t>Weight:  </a:t>
            </a:r>
            <a:r>
              <a:rPr lang="en-US" sz="2200" dirty="0" smtClean="0">
                <a:solidFill>
                  <a:srgbClr val="000000"/>
                </a:solidFill>
              </a:rPr>
              <a:t>&lt;50 </a:t>
            </a:r>
            <a:r>
              <a:rPr lang="en-US" sz="2200" dirty="0">
                <a:solidFill>
                  <a:srgbClr val="000000"/>
                </a:solidFill>
              </a:rPr>
              <a:t>pounds or </a:t>
            </a:r>
            <a:r>
              <a:rPr lang="en-US" sz="2200" dirty="0" smtClean="0">
                <a:solidFill>
                  <a:srgbClr val="000000"/>
                </a:solidFill>
              </a:rPr>
              <a:t>≥650 pounds</a:t>
            </a:r>
          </a:p>
          <a:p>
            <a:pPr marL="0" indent="0">
              <a:buNone/>
            </a:pPr>
            <a:endParaRPr lang="en-US" sz="2200" dirty="0" smtClean="0">
              <a:solidFill>
                <a:srgbClr val="000000"/>
              </a:solidFill>
            </a:endParaRPr>
          </a:p>
          <a:p>
            <a:r>
              <a:rPr lang="en-US" sz="2200" dirty="0">
                <a:solidFill>
                  <a:srgbClr val="000000"/>
                </a:solidFill>
              </a:rPr>
              <a:t>BMI: </a:t>
            </a:r>
            <a:r>
              <a:rPr lang="en-US" sz="2200" dirty="0" smtClean="0">
                <a:solidFill>
                  <a:srgbClr val="080808"/>
                </a:solidFill>
              </a:rPr>
              <a:t>&lt;12 kg/m</a:t>
            </a:r>
            <a:r>
              <a:rPr lang="en-US" sz="2200" baseline="30000" dirty="0" smtClean="0">
                <a:solidFill>
                  <a:srgbClr val="080808"/>
                </a:solidFill>
              </a:rPr>
              <a:t>2</a:t>
            </a:r>
            <a:r>
              <a:rPr lang="en-US" sz="2200" dirty="0" smtClean="0">
                <a:solidFill>
                  <a:srgbClr val="080808"/>
                </a:solidFill>
              </a:rPr>
              <a:t> </a:t>
            </a:r>
            <a:r>
              <a:rPr lang="en-US" sz="2200" dirty="0">
                <a:solidFill>
                  <a:srgbClr val="080808"/>
                </a:solidFill>
              </a:rPr>
              <a:t>or </a:t>
            </a:r>
            <a:r>
              <a:rPr lang="en-US" sz="2200" dirty="0" smtClean="0">
                <a:solidFill>
                  <a:srgbClr val="080808"/>
                </a:solidFill>
              </a:rPr>
              <a:t>≥100 kg/m</a:t>
            </a:r>
            <a:r>
              <a:rPr lang="en-US" sz="2200" baseline="30000" dirty="0" smtClean="0">
                <a:solidFill>
                  <a:srgbClr val="080808"/>
                </a:solidFill>
              </a:rPr>
              <a:t>2</a:t>
            </a:r>
          </a:p>
          <a:p>
            <a:pPr marL="0" indent="0">
              <a:buNone/>
            </a:pPr>
            <a:endParaRPr lang="en-US" sz="2200" baseline="30000" dirty="0" smtClean="0">
              <a:solidFill>
                <a:schemeClr val="bg2">
                  <a:lumMod val="50000"/>
                </a:schemeClr>
              </a:solidFill>
            </a:endParaRPr>
          </a:p>
          <a:p>
            <a:r>
              <a:rPr lang="en-US" sz="2200" dirty="0" smtClean="0">
                <a:solidFill>
                  <a:srgbClr val="000000"/>
                </a:solidFill>
              </a:rPr>
              <a:t>Pregnant women</a:t>
            </a:r>
            <a:endParaRPr lang="en-US" sz="2200" dirty="0">
              <a:solidFill>
                <a:srgbClr val="000000"/>
              </a:solidFill>
            </a:endParaRPr>
          </a:p>
          <a:p>
            <a:pPr marL="0" indent="0">
              <a:buNone/>
            </a:pPr>
            <a:endParaRPr lang="en-US" dirty="0">
              <a:solidFill>
                <a:srgbClr val="000000"/>
              </a:solidFill>
            </a:endParaRPr>
          </a:p>
          <a:p>
            <a:pPr marL="0" indent="0">
              <a:buNone/>
            </a:pPr>
            <a:endParaRPr lang="en-US" dirty="0" smtClean="0">
              <a:solidFill>
                <a:srgbClr val="000000"/>
              </a:solidFill>
            </a:endParaRPr>
          </a:p>
        </p:txBody>
      </p:sp>
      <p:pic>
        <p:nvPicPr>
          <p:cNvPr id="5" name="Picture 2" descr="HHS and CDC logo" title="HHS and CD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96603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7" descr="The U.S. map is color coded to indicate which range of obesity prevalences within which each state falls.&#10;&#10;No states have obesity prevalences that range from 15% to less than 20%.&#10;&#10;States with obesity prevalences that range from 20% to less than 25% are: Arizona, California, Colorado, Conneticut, Hawaii, Massachusetts, Montana, Nevada, New Jersey, New York, and Utah.&#10;&#10;States with obesity prevalence that range from 25% to less than 30% are: Alaska, Delaware,  Florida, Georgia, Idaho, Illinois, Iowa, Kansas, Maine, Maryland, Minnesota, Nebraska, New Hampshire, New Mexico, North Carolina, North Dakota, Ohio, Oregon, Pennesylvania, Rhode Island, South Dakota, Tennessee, Vermont, Virginia, Washington, Wisconsin and Wyoming.&#10;&#10;States with obesity prevalences that range from 30% to less than 35% are: Alabama, Arkansas, Indiana, Kentucky, Louisana, Michigan, Mississippi, Missouri, Oklahoma, South Carolina, Texas and West Virginia.&#10;&#10;No states have obesity prevalences that range greater than 35%." title="The Prevalence of Self-Reported Obesity Among U.S. Adults, 2011"/>
          <p:cNvSpPr txBox="1">
            <a:spLocks noChangeArrowheads="1"/>
          </p:cNvSpPr>
          <p:nvPr/>
        </p:nvSpPr>
        <p:spPr bwMode="auto">
          <a:xfrm>
            <a:off x="152400" y="157164"/>
            <a:ext cx="9990667" cy="12601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fontAlgn="base">
              <a:spcBef>
                <a:spcPct val="0"/>
              </a:spcBef>
              <a:spcAft>
                <a:spcPct val="0"/>
              </a:spcAft>
              <a:defRPr sz="3200" b="1">
                <a:solidFill>
                  <a:schemeClr val="tx1"/>
                </a:solidFill>
                <a:latin typeface="Verdana" pitchFamily="34" charset="0"/>
              </a:defRPr>
            </a:lvl6pPr>
            <a:lvl7pPr marL="914400" algn="ctr" rtl="0" fontAlgn="base">
              <a:spcBef>
                <a:spcPct val="0"/>
              </a:spcBef>
              <a:spcAft>
                <a:spcPct val="0"/>
              </a:spcAft>
              <a:defRPr sz="3200" b="1">
                <a:solidFill>
                  <a:schemeClr val="tx1"/>
                </a:solidFill>
                <a:latin typeface="Verdana" pitchFamily="34" charset="0"/>
              </a:defRPr>
            </a:lvl7pPr>
            <a:lvl8pPr marL="1371600" algn="ctr" rtl="0" fontAlgn="base">
              <a:spcBef>
                <a:spcPct val="0"/>
              </a:spcBef>
              <a:spcAft>
                <a:spcPct val="0"/>
              </a:spcAft>
              <a:defRPr sz="3200" b="1">
                <a:solidFill>
                  <a:schemeClr val="tx1"/>
                </a:solidFill>
                <a:latin typeface="Verdana" pitchFamily="34" charset="0"/>
              </a:defRPr>
            </a:lvl8pPr>
            <a:lvl9pPr marL="1828800" algn="ctr" rtl="0" fontAlgn="base">
              <a:spcBef>
                <a:spcPct val="0"/>
              </a:spcBef>
              <a:spcAft>
                <a:spcPct val="0"/>
              </a:spcAft>
              <a:defRPr sz="3200" b="1">
                <a:solidFill>
                  <a:schemeClr val="tx1"/>
                </a:solidFill>
                <a:latin typeface="Verdana" pitchFamily="34" charset="0"/>
              </a:defRPr>
            </a:lvl9pPr>
          </a:lstStyle>
          <a:p>
            <a:pPr eaLnBrk="1" hangingPunct="1"/>
            <a:r>
              <a:rPr lang="en-US" sz="1800" kern="0" dirty="0">
                <a:solidFill>
                  <a:schemeClr val="accent2">
                    <a:lumMod val="75000"/>
                  </a:schemeClr>
                </a:solidFill>
              </a:rPr>
              <a:t>Prevalence </a:t>
            </a:r>
            <a:r>
              <a:rPr lang="en-US" sz="1800" kern="0" dirty="0" smtClean="0">
                <a:solidFill>
                  <a:schemeClr val="accent2">
                    <a:lumMod val="75000"/>
                  </a:schemeClr>
                </a:solidFill>
              </a:rPr>
              <a:t>of Self-Reported Obesity Among Non-Hispanic White Adults,</a:t>
            </a:r>
          </a:p>
          <a:p>
            <a:pPr eaLnBrk="1" hangingPunct="1"/>
            <a:r>
              <a:rPr lang="en-US" sz="1800" kern="0" dirty="0" smtClean="0">
                <a:solidFill>
                  <a:schemeClr val="accent2">
                    <a:lumMod val="75000"/>
                  </a:schemeClr>
                </a:solidFill>
              </a:rPr>
              <a:t>by State, BRFSS, 2011-2013</a:t>
            </a:r>
          </a:p>
        </p:txBody>
      </p:sp>
      <p:grpSp>
        <p:nvGrpSpPr>
          <p:cNvPr id="6" name="Group 5" descr="Among non-Hispanic whites, 2 states (Colorado and Hawaii) and the District of Columbia had a prevalence of obesity less than 20%, 12 states had a prevalence of obesity between 20–25%, 26 states (Alabama, Alaska, Delaware, Georgia, Idaho, Illinois, Kansas, Maine, Maryland, Minnesota, Missouri, Nebraska, New Hampshire, North Carolina, North Dakota, Ohio, Oregon, Pennsylvania, Rhode Island, South Carolina, South Dakota, Texas, Virginia, Washington, Wisconsin, and Wyoming) had a prevalence of obesity between 25–30%, and 10 states (Arkansas, Indiana, Iowa, Kentucky, Louisiana, Michigan, Mississippi, Oklahoma, Tennessee, and West Virginia) had an obesity prevalence of 30% or more (with no states 35% or greater).  Higher prevalence of adults with obesity were found in the Midwest (28.7%) and the South (27.5%), followed by the Northeast (25.3%), and the West (23.4%)." title="Prevalence of Self-Reported Obesity Among Non-Hispanic White Adults, by State, BRFSS, 2011-2013"/>
          <p:cNvGrpSpPr/>
          <p:nvPr/>
        </p:nvGrpSpPr>
        <p:grpSpPr>
          <a:xfrm>
            <a:off x="1155700" y="1417322"/>
            <a:ext cx="6940550" cy="3997538"/>
            <a:chOff x="1155700" y="1709738"/>
            <a:chExt cx="6940550" cy="3567112"/>
          </a:xfrm>
        </p:grpSpPr>
        <p:sp>
          <p:nvSpPr>
            <p:cNvPr id="7" name="Freeform 2"/>
            <p:cNvSpPr>
              <a:spLocks/>
            </p:cNvSpPr>
            <p:nvPr/>
          </p:nvSpPr>
          <p:spPr bwMode="auto">
            <a:xfrm>
              <a:off x="7697788" y="1877998"/>
              <a:ext cx="398462" cy="611187"/>
            </a:xfrm>
            <a:custGeom>
              <a:avLst/>
              <a:gdLst>
                <a:gd name="T0" fmla="*/ 10 w 49"/>
                <a:gd name="T1" fmla="*/ 71 h 79"/>
                <a:gd name="T2" fmla="*/ 10 w 49"/>
                <a:gd name="T3" fmla="*/ 73 h 79"/>
                <a:gd name="T4" fmla="*/ 12 w 49"/>
                <a:gd name="T5" fmla="*/ 75 h 79"/>
                <a:gd name="T6" fmla="*/ 13 w 49"/>
                <a:gd name="T7" fmla="*/ 76 h 79"/>
                <a:gd name="T8" fmla="*/ 14 w 49"/>
                <a:gd name="T9" fmla="*/ 79 h 79"/>
                <a:gd name="T10" fmla="*/ 15 w 49"/>
                <a:gd name="T11" fmla="*/ 77 h 79"/>
                <a:gd name="T12" fmla="*/ 16 w 49"/>
                <a:gd name="T13" fmla="*/ 73 h 79"/>
                <a:gd name="T14" fmla="*/ 18 w 49"/>
                <a:gd name="T15" fmla="*/ 68 h 79"/>
                <a:gd name="T16" fmla="*/ 18 w 49"/>
                <a:gd name="T17" fmla="*/ 67 h 79"/>
                <a:gd name="T18" fmla="*/ 20 w 49"/>
                <a:gd name="T19" fmla="*/ 63 h 79"/>
                <a:gd name="T20" fmla="*/ 21 w 49"/>
                <a:gd name="T21" fmla="*/ 64 h 79"/>
                <a:gd name="T22" fmla="*/ 22 w 49"/>
                <a:gd name="T23" fmla="*/ 64 h 79"/>
                <a:gd name="T24" fmla="*/ 22 w 49"/>
                <a:gd name="T25" fmla="*/ 62 h 79"/>
                <a:gd name="T26" fmla="*/ 26 w 49"/>
                <a:gd name="T27" fmla="*/ 61 h 79"/>
                <a:gd name="T28" fmla="*/ 26 w 49"/>
                <a:gd name="T29" fmla="*/ 59 h 79"/>
                <a:gd name="T30" fmla="*/ 28 w 49"/>
                <a:gd name="T31" fmla="*/ 58 h 79"/>
                <a:gd name="T32" fmla="*/ 29 w 49"/>
                <a:gd name="T33" fmla="*/ 56 h 79"/>
                <a:gd name="T34" fmla="*/ 31 w 49"/>
                <a:gd name="T35" fmla="*/ 52 h 79"/>
                <a:gd name="T36" fmla="*/ 31 w 49"/>
                <a:gd name="T37" fmla="*/ 51 h 79"/>
                <a:gd name="T38" fmla="*/ 34 w 49"/>
                <a:gd name="T39" fmla="*/ 51 h 79"/>
                <a:gd name="T40" fmla="*/ 35 w 49"/>
                <a:gd name="T41" fmla="*/ 49 h 79"/>
                <a:gd name="T42" fmla="*/ 37 w 49"/>
                <a:gd name="T43" fmla="*/ 47 h 79"/>
                <a:gd name="T44" fmla="*/ 40 w 49"/>
                <a:gd name="T45" fmla="*/ 48 h 79"/>
                <a:gd name="T46" fmla="*/ 43 w 49"/>
                <a:gd name="T47" fmla="*/ 44 h 79"/>
                <a:gd name="T48" fmla="*/ 46 w 49"/>
                <a:gd name="T49" fmla="*/ 41 h 79"/>
                <a:gd name="T50" fmla="*/ 48 w 49"/>
                <a:gd name="T51" fmla="*/ 40 h 79"/>
                <a:gd name="T52" fmla="*/ 49 w 49"/>
                <a:gd name="T53" fmla="*/ 38 h 79"/>
                <a:gd name="T54" fmla="*/ 48 w 49"/>
                <a:gd name="T55" fmla="*/ 37 h 79"/>
                <a:gd name="T56" fmla="*/ 47 w 49"/>
                <a:gd name="T57" fmla="*/ 36 h 79"/>
                <a:gd name="T58" fmla="*/ 48 w 49"/>
                <a:gd name="T59" fmla="*/ 35 h 79"/>
                <a:gd name="T60" fmla="*/ 47 w 49"/>
                <a:gd name="T61" fmla="*/ 32 h 79"/>
                <a:gd name="T62" fmla="*/ 45 w 49"/>
                <a:gd name="T63" fmla="*/ 31 h 79"/>
                <a:gd name="T64" fmla="*/ 43 w 49"/>
                <a:gd name="T65" fmla="*/ 32 h 79"/>
                <a:gd name="T66" fmla="*/ 41 w 49"/>
                <a:gd name="T67" fmla="*/ 28 h 79"/>
                <a:gd name="T68" fmla="*/ 41 w 49"/>
                <a:gd name="T69" fmla="*/ 26 h 79"/>
                <a:gd name="T70" fmla="*/ 40 w 49"/>
                <a:gd name="T71" fmla="*/ 26 h 79"/>
                <a:gd name="T72" fmla="*/ 38 w 49"/>
                <a:gd name="T73" fmla="*/ 26 h 79"/>
                <a:gd name="T74" fmla="*/ 36 w 49"/>
                <a:gd name="T75" fmla="*/ 25 h 79"/>
                <a:gd name="T76" fmla="*/ 35 w 49"/>
                <a:gd name="T77" fmla="*/ 22 h 79"/>
                <a:gd name="T78" fmla="*/ 24 w 49"/>
                <a:gd name="T79" fmla="*/ 0 h 79"/>
                <a:gd name="T80" fmla="*/ 22 w 49"/>
                <a:gd name="T81" fmla="*/ 0 h 79"/>
                <a:gd name="T82" fmla="*/ 21 w 49"/>
                <a:gd name="T83" fmla="*/ 2 h 79"/>
                <a:gd name="T84" fmla="*/ 18 w 49"/>
                <a:gd name="T85" fmla="*/ 2 h 79"/>
                <a:gd name="T86" fmla="*/ 15 w 49"/>
                <a:gd name="T87" fmla="*/ 5 h 79"/>
                <a:gd name="T88" fmla="*/ 14 w 49"/>
                <a:gd name="T89" fmla="*/ 2 h 79"/>
                <a:gd name="T90" fmla="*/ 13 w 49"/>
                <a:gd name="T91" fmla="*/ 1 h 79"/>
                <a:gd name="T92" fmla="*/ 6 w 49"/>
                <a:gd name="T93" fmla="*/ 16 h 79"/>
                <a:gd name="T94" fmla="*/ 7 w 49"/>
                <a:gd name="T95" fmla="*/ 19 h 79"/>
                <a:gd name="T96" fmla="*/ 7 w 49"/>
                <a:gd name="T97" fmla="*/ 22 h 79"/>
                <a:gd name="T98" fmla="*/ 5 w 49"/>
                <a:gd name="T99" fmla="*/ 24 h 79"/>
                <a:gd name="T100" fmla="*/ 6 w 49"/>
                <a:gd name="T101" fmla="*/ 32 h 79"/>
                <a:gd name="T102" fmla="*/ 4 w 49"/>
                <a:gd name="T103" fmla="*/ 36 h 79"/>
                <a:gd name="T104" fmla="*/ 4 w 49"/>
                <a:gd name="T105" fmla="*/ 39 h 79"/>
                <a:gd name="T106" fmla="*/ 3 w 49"/>
                <a:gd name="T107" fmla="*/ 40 h 79"/>
                <a:gd name="T108" fmla="*/ 3 w 49"/>
                <a:gd name="T109" fmla="*/ 42 h 79"/>
                <a:gd name="T110" fmla="*/ 1 w 49"/>
                <a:gd name="T111" fmla="*/ 41 h 79"/>
                <a:gd name="T112" fmla="*/ 0 w 49"/>
                <a:gd name="T113" fmla="*/ 42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8" name="Freeform 3"/>
            <p:cNvSpPr>
              <a:spLocks/>
            </p:cNvSpPr>
            <p:nvPr/>
          </p:nvSpPr>
          <p:spPr bwMode="auto">
            <a:xfrm>
              <a:off x="2636838" y="1709738"/>
              <a:ext cx="730250" cy="511175"/>
            </a:xfrm>
            <a:custGeom>
              <a:avLst/>
              <a:gdLst>
                <a:gd name="T0" fmla="*/ 1 w 90"/>
                <a:gd name="T1" fmla="*/ 40 h 66"/>
                <a:gd name="T2" fmla="*/ 0 w 90"/>
                <a:gd name="T3" fmla="*/ 40 h 66"/>
                <a:gd name="T4" fmla="*/ 1 w 90"/>
                <a:gd name="T5" fmla="*/ 37 h 66"/>
                <a:gd name="T6" fmla="*/ 1 w 90"/>
                <a:gd name="T7" fmla="*/ 35 h 66"/>
                <a:gd name="T8" fmla="*/ 1 w 90"/>
                <a:gd name="T9" fmla="*/ 35 h 66"/>
                <a:gd name="T10" fmla="*/ 2 w 90"/>
                <a:gd name="T11" fmla="*/ 36 h 66"/>
                <a:gd name="T12" fmla="*/ 1 w 90"/>
                <a:gd name="T13" fmla="*/ 37 h 66"/>
                <a:gd name="T14" fmla="*/ 3 w 90"/>
                <a:gd name="T15" fmla="*/ 36 h 66"/>
                <a:gd name="T16" fmla="*/ 3 w 90"/>
                <a:gd name="T17" fmla="*/ 35 h 66"/>
                <a:gd name="T18" fmla="*/ 3 w 90"/>
                <a:gd name="T19" fmla="*/ 33 h 66"/>
                <a:gd name="T20" fmla="*/ 2 w 90"/>
                <a:gd name="T21" fmla="*/ 30 h 66"/>
                <a:gd name="T22" fmla="*/ 3 w 90"/>
                <a:gd name="T23" fmla="*/ 30 h 66"/>
                <a:gd name="T24" fmla="*/ 5 w 90"/>
                <a:gd name="T25" fmla="*/ 29 h 66"/>
                <a:gd name="T26" fmla="*/ 4 w 90"/>
                <a:gd name="T27" fmla="*/ 28 h 66"/>
                <a:gd name="T28" fmla="*/ 3 w 90"/>
                <a:gd name="T29" fmla="*/ 29 h 66"/>
                <a:gd name="T30" fmla="*/ 3 w 90"/>
                <a:gd name="T31" fmla="*/ 25 h 66"/>
                <a:gd name="T32" fmla="*/ 3 w 90"/>
                <a:gd name="T33" fmla="*/ 22 h 66"/>
                <a:gd name="T34" fmla="*/ 3 w 90"/>
                <a:gd name="T35" fmla="*/ 17 h 66"/>
                <a:gd name="T36" fmla="*/ 2 w 90"/>
                <a:gd name="T37" fmla="*/ 11 h 66"/>
                <a:gd name="T38" fmla="*/ 2 w 90"/>
                <a:gd name="T39" fmla="*/ 6 h 66"/>
                <a:gd name="T40" fmla="*/ 11 w 90"/>
                <a:gd name="T41" fmla="*/ 9 h 66"/>
                <a:gd name="T42" fmla="*/ 19 w 90"/>
                <a:gd name="T43" fmla="*/ 13 h 66"/>
                <a:gd name="T44" fmla="*/ 23 w 90"/>
                <a:gd name="T45" fmla="*/ 14 h 66"/>
                <a:gd name="T46" fmla="*/ 24 w 90"/>
                <a:gd name="T47" fmla="*/ 15 h 66"/>
                <a:gd name="T48" fmla="*/ 24 w 90"/>
                <a:gd name="T49" fmla="*/ 20 h 66"/>
                <a:gd name="T50" fmla="*/ 22 w 90"/>
                <a:gd name="T51" fmla="*/ 23 h 66"/>
                <a:gd name="T52" fmla="*/ 22 w 90"/>
                <a:gd name="T53" fmla="*/ 25 h 66"/>
                <a:gd name="T54" fmla="*/ 22 w 90"/>
                <a:gd name="T55" fmla="*/ 27 h 66"/>
                <a:gd name="T56" fmla="*/ 23 w 90"/>
                <a:gd name="T57" fmla="*/ 28 h 66"/>
                <a:gd name="T58" fmla="*/ 25 w 90"/>
                <a:gd name="T59" fmla="*/ 24 h 66"/>
                <a:gd name="T60" fmla="*/ 27 w 90"/>
                <a:gd name="T61" fmla="*/ 21 h 66"/>
                <a:gd name="T62" fmla="*/ 29 w 90"/>
                <a:gd name="T63" fmla="*/ 18 h 66"/>
                <a:gd name="T64" fmla="*/ 26 w 90"/>
                <a:gd name="T65" fmla="*/ 10 h 66"/>
                <a:gd name="T66" fmla="*/ 27 w 90"/>
                <a:gd name="T67" fmla="*/ 9 h 66"/>
                <a:gd name="T68" fmla="*/ 29 w 90"/>
                <a:gd name="T69" fmla="*/ 7 h 66"/>
                <a:gd name="T70" fmla="*/ 27 w 90"/>
                <a:gd name="T71" fmla="*/ 5 h 66"/>
                <a:gd name="T72" fmla="*/ 27 w 90"/>
                <a:gd name="T73" fmla="*/ 0 h 66"/>
                <a:gd name="T74" fmla="*/ 62 w 90"/>
                <a:gd name="T75" fmla="*/ 9 h 66"/>
                <a:gd name="T76" fmla="*/ 90 w 90"/>
                <a:gd name="T77" fmla="*/ 16 h 66"/>
                <a:gd name="T78" fmla="*/ 80 w 90"/>
                <a:gd name="T79" fmla="*/ 59 h 66"/>
                <a:gd name="T80" fmla="*/ 80 w 90"/>
                <a:gd name="T81" fmla="*/ 60 h 66"/>
                <a:gd name="T82" fmla="*/ 80 w 90"/>
                <a:gd name="T83" fmla="*/ 61 h 66"/>
                <a:gd name="T84" fmla="*/ 81 w 90"/>
                <a:gd name="T85" fmla="*/ 63 h 66"/>
                <a:gd name="T86" fmla="*/ 80 w 90"/>
                <a:gd name="T87" fmla="*/ 64 h 66"/>
                <a:gd name="T88" fmla="*/ 80 w 90"/>
                <a:gd name="T89" fmla="*/ 66 h 66"/>
                <a:gd name="T90" fmla="*/ 55 w 90"/>
                <a:gd name="T91" fmla="*/ 61 h 66"/>
                <a:gd name="T92" fmla="*/ 52 w 90"/>
                <a:gd name="T93" fmla="*/ 61 h 66"/>
                <a:gd name="T94" fmla="*/ 50 w 90"/>
                <a:gd name="T95" fmla="*/ 60 h 66"/>
                <a:gd name="T96" fmla="*/ 47 w 90"/>
                <a:gd name="T97" fmla="*/ 61 h 66"/>
                <a:gd name="T98" fmla="*/ 44 w 90"/>
                <a:gd name="T99" fmla="*/ 60 h 66"/>
                <a:gd name="T100" fmla="*/ 41 w 90"/>
                <a:gd name="T101" fmla="*/ 61 h 66"/>
                <a:gd name="T102" fmla="*/ 37 w 90"/>
                <a:gd name="T103" fmla="*/ 60 h 66"/>
                <a:gd name="T104" fmla="*/ 30 w 90"/>
                <a:gd name="T105" fmla="*/ 60 h 66"/>
                <a:gd name="T106" fmla="*/ 24 w 90"/>
                <a:gd name="T107" fmla="*/ 58 h 66"/>
                <a:gd name="T108" fmla="*/ 19 w 90"/>
                <a:gd name="T109" fmla="*/ 58 h 66"/>
                <a:gd name="T110" fmla="*/ 12 w 90"/>
                <a:gd name="T111" fmla="*/ 56 h 66"/>
                <a:gd name="T112" fmla="*/ 11 w 90"/>
                <a:gd name="T113" fmla="*/ 50 h 66"/>
                <a:gd name="T114" fmla="*/ 11 w 90"/>
                <a:gd name="T115" fmla="*/ 47 h 66"/>
                <a:gd name="T116" fmla="*/ 7 w 90"/>
                <a:gd name="T117" fmla="*/ 44 h 66"/>
                <a:gd name="T118" fmla="*/ 6 w 90"/>
                <a:gd name="T119" fmla="*/ 43 h 66"/>
                <a:gd name="T120" fmla="*/ 3 w 90"/>
                <a:gd name="T121" fmla="*/ 42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9" name="Freeform 4"/>
            <p:cNvSpPr>
              <a:spLocks/>
            </p:cNvSpPr>
            <p:nvPr/>
          </p:nvSpPr>
          <p:spPr bwMode="auto">
            <a:xfrm>
              <a:off x="3157538" y="1814485"/>
              <a:ext cx="658812" cy="1041428"/>
            </a:xfrm>
            <a:custGeom>
              <a:avLst/>
              <a:gdLst>
                <a:gd name="T0" fmla="*/ 7 w 81"/>
                <a:gd name="T1" fmla="*/ 86 h 130"/>
                <a:gd name="T2" fmla="*/ 8 w 81"/>
                <a:gd name="T3" fmla="*/ 82 h 130"/>
                <a:gd name="T4" fmla="*/ 9 w 81"/>
                <a:gd name="T5" fmla="*/ 81 h 130"/>
                <a:gd name="T6" fmla="*/ 9 w 81"/>
                <a:gd name="T7" fmla="*/ 79 h 130"/>
                <a:gd name="T8" fmla="*/ 6 w 81"/>
                <a:gd name="T9" fmla="*/ 77 h 130"/>
                <a:gd name="T10" fmla="*/ 10 w 81"/>
                <a:gd name="T11" fmla="*/ 70 h 130"/>
                <a:gd name="T12" fmla="*/ 13 w 81"/>
                <a:gd name="T13" fmla="*/ 68 h 130"/>
                <a:gd name="T14" fmla="*/ 14 w 81"/>
                <a:gd name="T15" fmla="*/ 66 h 130"/>
                <a:gd name="T16" fmla="*/ 20 w 81"/>
                <a:gd name="T17" fmla="*/ 54 h 130"/>
                <a:gd name="T18" fmla="*/ 17 w 81"/>
                <a:gd name="T19" fmla="*/ 53 h 130"/>
                <a:gd name="T20" fmla="*/ 16 w 81"/>
                <a:gd name="T21" fmla="*/ 50 h 130"/>
                <a:gd name="T22" fmla="*/ 16 w 81"/>
                <a:gd name="T23" fmla="*/ 47 h 130"/>
                <a:gd name="T24" fmla="*/ 16 w 81"/>
                <a:gd name="T25" fmla="*/ 45 h 130"/>
                <a:gd name="T26" fmla="*/ 16 w 81"/>
                <a:gd name="T27" fmla="*/ 43 h 130"/>
                <a:gd name="T28" fmla="*/ 26 w 81"/>
                <a:gd name="T29" fmla="*/ 0 h 130"/>
                <a:gd name="T30" fmla="*/ 34 w 81"/>
                <a:gd name="T31" fmla="*/ 19 h 130"/>
                <a:gd name="T32" fmla="*/ 36 w 81"/>
                <a:gd name="T33" fmla="*/ 26 h 130"/>
                <a:gd name="T34" fmla="*/ 35 w 81"/>
                <a:gd name="T35" fmla="*/ 29 h 130"/>
                <a:gd name="T36" fmla="*/ 37 w 81"/>
                <a:gd name="T37" fmla="*/ 31 h 130"/>
                <a:gd name="T38" fmla="*/ 42 w 81"/>
                <a:gd name="T39" fmla="*/ 39 h 130"/>
                <a:gd name="T40" fmla="*/ 43 w 81"/>
                <a:gd name="T41" fmla="*/ 43 h 130"/>
                <a:gd name="T42" fmla="*/ 45 w 81"/>
                <a:gd name="T43" fmla="*/ 45 h 130"/>
                <a:gd name="T44" fmla="*/ 49 w 81"/>
                <a:gd name="T45" fmla="*/ 46 h 130"/>
                <a:gd name="T46" fmla="*/ 46 w 81"/>
                <a:gd name="T47" fmla="*/ 52 h 130"/>
                <a:gd name="T48" fmla="*/ 45 w 81"/>
                <a:gd name="T49" fmla="*/ 56 h 130"/>
                <a:gd name="T50" fmla="*/ 45 w 81"/>
                <a:gd name="T51" fmla="*/ 57 h 130"/>
                <a:gd name="T52" fmla="*/ 43 w 81"/>
                <a:gd name="T53" fmla="*/ 60 h 130"/>
                <a:gd name="T54" fmla="*/ 43 w 81"/>
                <a:gd name="T55" fmla="*/ 62 h 130"/>
                <a:gd name="T56" fmla="*/ 46 w 81"/>
                <a:gd name="T57" fmla="*/ 65 h 130"/>
                <a:gd name="T58" fmla="*/ 50 w 81"/>
                <a:gd name="T59" fmla="*/ 61 h 130"/>
                <a:gd name="T60" fmla="*/ 51 w 81"/>
                <a:gd name="T61" fmla="*/ 63 h 130"/>
                <a:gd name="T62" fmla="*/ 52 w 81"/>
                <a:gd name="T63" fmla="*/ 64 h 130"/>
                <a:gd name="T64" fmla="*/ 52 w 81"/>
                <a:gd name="T65" fmla="*/ 69 h 130"/>
                <a:gd name="T66" fmla="*/ 54 w 81"/>
                <a:gd name="T67" fmla="*/ 74 h 130"/>
                <a:gd name="T68" fmla="*/ 53 w 81"/>
                <a:gd name="T69" fmla="*/ 76 h 130"/>
                <a:gd name="T70" fmla="*/ 56 w 81"/>
                <a:gd name="T71" fmla="*/ 78 h 130"/>
                <a:gd name="T72" fmla="*/ 57 w 81"/>
                <a:gd name="T73" fmla="*/ 81 h 130"/>
                <a:gd name="T74" fmla="*/ 57 w 81"/>
                <a:gd name="T75" fmla="*/ 84 h 130"/>
                <a:gd name="T76" fmla="*/ 59 w 81"/>
                <a:gd name="T77" fmla="*/ 87 h 130"/>
                <a:gd name="T78" fmla="*/ 61 w 81"/>
                <a:gd name="T79" fmla="*/ 84 h 130"/>
                <a:gd name="T80" fmla="*/ 65 w 81"/>
                <a:gd name="T81" fmla="*/ 86 h 130"/>
                <a:gd name="T82" fmla="*/ 67 w 81"/>
                <a:gd name="T83" fmla="*/ 84 h 130"/>
                <a:gd name="T84" fmla="*/ 71 w 81"/>
                <a:gd name="T85" fmla="*/ 85 h 130"/>
                <a:gd name="T86" fmla="*/ 73 w 81"/>
                <a:gd name="T87" fmla="*/ 86 h 130"/>
                <a:gd name="T88" fmla="*/ 76 w 81"/>
                <a:gd name="T89" fmla="*/ 84 h 130"/>
                <a:gd name="T90" fmla="*/ 79 w 81"/>
                <a:gd name="T91" fmla="*/ 85 h 130"/>
                <a:gd name="T92" fmla="*/ 81 w 81"/>
                <a:gd name="T93" fmla="*/ 88 h 130"/>
                <a:gd name="T94" fmla="*/ 74 w 81"/>
                <a:gd name="T95" fmla="*/ 130 h 130"/>
                <a:gd name="T96" fmla="*/ 0 w 81"/>
                <a:gd name="T97" fmla="*/ 116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0" name="Freeform 5"/>
            <p:cNvSpPr>
              <a:spLocks/>
            </p:cNvSpPr>
            <p:nvPr/>
          </p:nvSpPr>
          <p:spPr bwMode="auto">
            <a:xfrm>
              <a:off x="3435350" y="1857375"/>
              <a:ext cx="1120775" cy="673100"/>
            </a:xfrm>
            <a:custGeom>
              <a:avLst/>
              <a:gdLst>
                <a:gd name="T0" fmla="*/ 48 w 138"/>
                <a:gd name="T1" fmla="*/ 77 h 87"/>
                <a:gd name="T2" fmla="*/ 45 w 138"/>
                <a:gd name="T3" fmla="*/ 84 h 87"/>
                <a:gd name="T4" fmla="*/ 43 w 138"/>
                <a:gd name="T5" fmla="*/ 80 h 87"/>
                <a:gd name="T6" fmla="*/ 42 w 138"/>
                <a:gd name="T7" fmla="*/ 83 h 87"/>
                <a:gd name="T8" fmla="*/ 38 w 138"/>
                <a:gd name="T9" fmla="*/ 83 h 87"/>
                <a:gd name="T10" fmla="*/ 33 w 138"/>
                <a:gd name="T11" fmla="*/ 82 h 87"/>
                <a:gd name="T12" fmla="*/ 32 w 138"/>
                <a:gd name="T13" fmla="*/ 82 h 87"/>
                <a:gd name="T14" fmla="*/ 29 w 138"/>
                <a:gd name="T15" fmla="*/ 82 h 87"/>
                <a:gd name="T16" fmla="*/ 26 w 138"/>
                <a:gd name="T17" fmla="*/ 82 h 87"/>
                <a:gd name="T18" fmla="*/ 24 w 138"/>
                <a:gd name="T19" fmla="*/ 83 h 87"/>
                <a:gd name="T20" fmla="*/ 23 w 138"/>
                <a:gd name="T21" fmla="*/ 80 h 87"/>
                <a:gd name="T22" fmla="*/ 23 w 138"/>
                <a:gd name="T23" fmla="*/ 77 h 87"/>
                <a:gd name="T24" fmla="*/ 20 w 138"/>
                <a:gd name="T25" fmla="*/ 75 h 87"/>
                <a:gd name="T26" fmla="*/ 20 w 138"/>
                <a:gd name="T27" fmla="*/ 72 h 87"/>
                <a:gd name="T28" fmla="*/ 18 w 138"/>
                <a:gd name="T29" fmla="*/ 69 h 87"/>
                <a:gd name="T30" fmla="*/ 18 w 138"/>
                <a:gd name="T31" fmla="*/ 63 h 87"/>
                <a:gd name="T32" fmla="*/ 17 w 138"/>
                <a:gd name="T33" fmla="*/ 60 h 87"/>
                <a:gd name="T34" fmla="*/ 16 w 138"/>
                <a:gd name="T35" fmla="*/ 59 h 87"/>
                <a:gd name="T36" fmla="*/ 15 w 138"/>
                <a:gd name="T37" fmla="*/ 59 h 87"/>
                <a:gd name="T38" fmla="*/ 11 w 138"/>
                <a:gd name="T39" fmla="*/ 62 h 87"/>
                <a:gd name="T40" fmla="*/ 9 w 138"/>
                <a:gd name="T41" fmla="*/ 58 h 87"/>
                <a:gd name="T42" fmla="*/ 9 w 138"/>
                <a:gd name="T43" fmla="*/ 56 h 87"/>
                <a:gd name="T44" fmla="*/ 11 w 138"/>
                <a:gd name="T45" fmla="*/ 53 h 87"/>
                <a:gd name="T46" fmla="*/ 11 w 138"/>
                <a:gd name="T47" fmla="*/ 50 h 87"/>
                <a:gd name="T48" fmla="*/ 12 w 138"/>
                <a:gd name="T49" fmla="*/ 48 h 87"/>
                <a:gd name="T50" fmla="*/ 14 w 138"/>
                <a:gd name="T51" fmla="*/ 42 h 87"/>
                <a:gd name="T52" fmla="*/ 11 w 138"/>
                <a:gd name="T53" fmla="*/ 40 h 87"/>
                <a:gd name="T54" fmla="*/ 8 w 138"/>
                <a:gd name="T55" fmla="*/ 38 h 87"/>
                <a:gd name="T56" fmla="*/ 6 w 138"/>
                <a:gd name="T57" fmla="*/ 31 h 87"/>
                <a:gd name="T58" fmla="*/ 2 w 138"/>
                <a:gd name="T59" fmla="*/ 27 h 87"/>
                <a:gd name="T60" fmla="*/ 2 w 138"/>
                <a:gd name="T61" fmla="*/ 25 h 87"/>
                <a:gd name="T62" fmla="*/ 2 w 138"/>
                <a:gd name="T63" fmla="*/ 20 h 87"/>
                <a:gd name="T64" fmla="*/ 3 w 138"/>
                <a:gd name="T65" fmla="*/ 0 h 87"/>
                <a:gd name="T66" fmla="*/ 49 w 138"/>
                <a:gd name="T67" fmla="*/ 8 h 87"/>
                <a:gd name="T68" fmla="*/ 138 w 138"/>
                <a:gd name="T69" fmla="*/ 19 h 87"/>
                <a:gd name="T70" fmla="*/ 132 w 138"/>
                <a:gd name="T71" fmla="*/ 8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9ED561"/>
            </a:solidFill>
            <a:ln w="12700" cmpd="sng">
              <a:solidFill>
                <a:schemeClr val="tx1"/>
              </a:solidFill>
              <a:prstDash val="solid"/>
              <a:round/>
              <a:headEnd/>
              <a:tailEnd/>
            </a:ln>
          </p:spPr>
          <p:txBody>
            <a:bodyPr/>
            <a:lstStyle/>
            <a:p>
              <a:endParaRPr lang="en-US">
                <a:solidFill>
                  <a:srgbClr val="E1FEBE"/>
                </a:solidFill>
              </a:endParaRPr>
            </a:p>
          </p:txBody>
        </p:sp>
        <p:sp>
          <p:nvSpPr>
            <p:cNvPr id="11" name="Freeform 6"/>
            <p:cNvSpPr>
              <a:spLocks/>
            </p:cNvSpPr>
            <p:nvPr/>
          </p:nvSpPr>
          <p:spPr bwMode="auto">
            <a:xfrm>
              <a:off x="4514850" y="2003425"/>
              <a:ext cx="723900" cy="427038"/>
            </a:xfrm>
            <a:custGeom>
              <a:avLst/>
              <a:gdLst>
                <a:gd name="T0" fmla="*/ 0 w 89"/>
                <a:gd name="T1" fmla="*/ 51 h 55"/>
                <a:gd name="T2" fmla="*/ 5 w 89"/>
                <a:gd name="T3" fmla="*/ 0 h 55"/>
                <a:gd name="T4" fmla="*/ 44 w 89"/>
                <a:gd name="T5" fmla="*/ 3 h 55"/>
                <a:gd name="T6" fmla="*/ 82 w 89"/>
                <a:gd name="T7" fmla="*/ 4 h 55"/>
                <a:gd name="T8" fmla="*/ 82 w 89"/>
                <a:gd name="T9" fmla="*/ 5 h 55"/>
                <a:gd name="T10" fmla="*/ 83 w 89"/>
                <a:gd name="T11" fmla="*/ 9 h 55"/>
                <a:gd name="T12" fmla="*/ 83 w 89"/>
                <a:gd name="T13" fmla="*/ 10 h 55"/>
                <a:gd name="T14" fmla="*/ 82 w 89"/>
                <a:gd name="T15" fmla="*/ 13 h 55"/>
                <a:gd name="T16" fmla="*/ 82 w 89"/>
                <a:gd name="T17" fmla="*/ 18 h 55"/>
                <a:gd name="T18" fmla="*/ 84 w 89"/>
                <a:gd name="T19" fmla="*/ 23 h 55"/>
                <a:gd name="T20" fmla="*/ 85 w 89"/>
                <a:gd name="T21" fmla="*/ 25 h 55"/>
                <a:gd name="T22" fmla="*/ 86 w 89"/>
                <a:gd name="T23" fmla="*/ 30 h 55"/>
                <a:gd name="T24" fmla="*/ 86 w 89"/>
                <a:gd name="T25" fmla="*/ 38 h 55"/>
                <a:gd name="T26" fmla="*/ 87 w 89"/>
                <a:gd name="T27" fmla="*/ 40 h 55"/>
                <a:gd name="T28" fmla="*/ 87 w 89"/>
                <a:gd name="T29" fmla="*/ 43 h 55"/>
                <a:gd name="T30" fmla="*/ 87 w 89"/>
                <a:gd name="T31" fmla="*/ 44 h 55"/>
                <a:gd name="T32" fmla="*/ 89 w 89"/>
                <a:gd name="T33" fmla="*/ 51 h 55"/>
                <a:gd name="T34" fmla="*/ 89 w 89"/>
                <a:gd name="T35" fmla="*/ 53 h 55"/>
                <a:gd name="T36" fmla="*/ 89 w 89"/>
                <a:gd name="T37" fmla="*/ 55 h 55"/>
                <a:gd name="T38" fmla="*/ 0 w 89"/>
                <a:gd name="T39" fmla="*/ 51 h 55"/>
                <a:gd name="T40" fmla="*/ 0 w 89"/>
                <a:gd name="T41" fmla="*/ 51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2" name="Freeform 7"/>
            <p:cNvSpPr>
              <a:spLocks/>
            </p:cNvSpPr>
            <p:nvPr/>
          </p:nvSpPr>
          <p:spPr bwMode="auto">
            <a:xfrm>
              <a:off x="4483100" y="2398713"/>
              <a:ext cx="766763" cy="495300"/>
            </a:xfrm>
            <a:custGeom>
              <a:avLst/>
              <a:gdLst>
                <a:gd name="T0" fmla="*/ 0 w 94"/>
                <a:gd name="T1" fmla="*/ 51 h 64"/>
                <a:gd name="T2" fmla="*/ 3 w 94"/>
                <a:gd name="T3" fmla="*/ 17 h 64"/>
                <a:gd name="T4" fmla="*/ 4 w 94"/>
                <a:gd name="T5" fmla="*/ 0 h 64"/>
                <a:gd name="T6" fmla="*/ 93 w 94"/>
                <a:gd name="T7" fmla="*/ 4 h 64"/>
                <a:gd name="T8" fmla="*/ 93 w 94"/>
                <a:gd name="T9" fmla="*/ 6 h 64"/>
                <a:gd name="T10" fmla="*/ 92 w 94"/>
                <a:gd name="T11" fmla="*/ 7 h 64"/>
                <a:gd name="T12" fmla="*/ 90 w 94"/>
                <a:gd name="T13" fmla="*/ 10 h 64"/>
                <a:gd name="T14" fmla="*/ 90 w 94"/>
                <a:gd name="T15" fmla="*/ 11 h 64"/>
                <a:gd name="T16" fmla="*/ 94 w 94"/>
                <a:gd name="T17" fmla="*/ 15 h 64"/>
                <a:gd name="T18" fmla="*/ 94 w 94"/>
                <a:gd name="T19" fmla="*/ 46 h 64"/>
                <a:gd name="T20" fmla="*/ 94 w 94"/>
                <a:gd name="T21" fmla="*/ 46 h 64"/>
                <a:gd name="T22" fmla="*/ 92 w 94"/>
                <a:gd name="T23" fmla="*/ 46 h 64"/>
                <a:gd name="T24" fmla="*/ 93 w 94"/>
                <a:gd name="T25" fmla="*/ 47 h 64"/>
                <a:gd name="T26" fmla="*/ 94 w 94"/>
                <a:gd name="T27" fmla="*/ 48 h 64"/>
                <a:gd name="T28" fmla="*/ 93 w 94"/>
                <a:gd name="T29" fmla="*/ 50 h 64"/>
                <a:gd name="T30" fmla="*/ 94 w 94"/>
                <a:gd name="T31" fmla="*/ 51 h 64"/>
                <a:gd name="T32" fmla="*/ 94 w 94"/>
                <a:gd name="T33" fmla="*/ 54 h 64"/>
                <a:gd name="T34" fmla="*/ 93 w 94"/>
                <a:gd name="T35" fmla="*/ 54 h 64"/>
                <a:gd name="T36" fmla="*/ 94 w 94"/>
                <a:gd name="T37" fmla="*/ 56 h 64"/>
                <a:gd name="T38" fmla="*/ 92 w 94"/>
                <a:gd name="T39" fmla="*/ 59 h 64"/>
                <a:gd name="T40" fmla="*/ 94 w 94"/>
                <a:gd name="T41" fmla="*/ 62 h 64"/>
                <a:gd name="T42" fmla="*/ 94 w 94"/>
                <a:gd name="T43" fmla="*/ 64 h 64"/>
                <a:gd name="T44" fmla="*/ 94 w 94"/>
                <a:gd name="T45" fmla="*/ 64 h 64"/>
                <a:gd name="T46" fmla="*/ 91 w 94"/>
                <a:gd name="T47" fmla="*/ 62 h 64"/>
                <a:gd name="T48" fmla="*/ 86 w 94"/>
                <a:gd name="T49" fmla="*/ 59 h 64"/>
                <a:gd name="T50" fmla="*/ 84 w 94"/>
                <a:gd name="T51" fmla="*/ 58 h 64"/>
                <a:gd name="T52" fmla="*/ 82 w 94"/>
                <a:gd name="T53" fmla="*/ 58 h 64"/>
                <a:gd name="T54" fmla="*/ 80 w 94"/>
                <a:gd name="T55" fmla="*/ 60 h 64"/>
                <a:gd name="T56" fmla="*/ 79 w 94"/>
                <a:gd name="T57" fmla="*/ 60 h 64"/>
                <a:gd name="T58" fmla="*/ 77 w 94"/>
                <a:gd name="T59" fmla="*/ 60 h 64"/>
                <a:gd name="T60" fmla="*/ 76 w 94"/>
                <a:gd name="T61" fmla="*/ 57 h 64"/>
                <a:gd name="T62" fmla="*/ 75 w 94"/>
                <a:gd name="T63" fmla="*/ 56 h 64"/>
                <a:gd name="T64" fmla="*/ 73 w 94"/>
                <a:gd name="T65" fmla="*/ 57 h 64"/>
                <a:gd name="T66" fmla="*/ 71 w 94"/>
                <a:gd name="T67" fmla="*/ 57 h 64"/>
                <a:gd name="T68" fmla="*/ 69 w 94"/>
                <a:gd name="T69" fmla="*/ 54 h 64"/>
                <a:gd name="T70" fmla="*/ 0 w 94"/>
                <a:gd name="T71" fmla="*/ 51 h 64"/>
                <a:gd name="T72" fmla="*/ 0 w 94"/>
                <a:gd name="T73" fmla="*/ 51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3" name="Freeform 8"/>
            <p:cNvSpPr>
              <a:spLocks/>
            </p:cNvSpPr>
            <p:nvPr/>
          </p:nvSpPr>
          <p:spPr bwMode="auto">
            <a:xfrm>
              <a:off x="4637088" y="3203575"/>
              <a:ext cx="812800" cy="411163"/>
            </a:xfrm>
            <a:custGeom>
              <a:avLst/>
              <a:gdLst>
                <a:gd name="T0" fmla="*/ 3 w 100"/>
                <a:gd name="T1" fmla="*/ 0 h 53"/>
                <a:gd name="T2" fmla="*/ 89 w 100"/>
                <a:gd name="T3" fmla="*/ 2 h 53"/>
                <a:gd name="T4" fmla="*/ 95 w 100"/>
                <a:gd name="T5" fmla="*/ 6 h 53"/>
                <a:gd name="T6" fmla="*/ 93 w 100"/>
                <a:gd name="T7" fmla="*/ 8 h 53"/>
                <a:gd name="T8" fmla="*/ 93 w 100"/>
                <a:gd name="T9" fmla="*/ 10 h 53"/>
                <a:gd name="T10" fmla="*/ 94 w 100"/>
                <a:gd name="T11" fmla="*/ 12 h 53"/>
                <a:gd name="T12" fmla="*/ 95 w 100"/>
                <a:gd name="T13" fmla="*/ 12 h 53"/>
                <a:gd name="T14" fmla="*/ 96 w 100"/>
                <a:gd name="T15" fmla="*/ 15 h 53"/>
                <a:gd name="T16" fmla="*/ 97 w 100"/>
                <a:gd name="T17" fmla="*/ 16 h 53"/>
                <a:gd name="T18" fmla="*/ 99 w 100"/>
                <a:gd name="T19" fmla="*/ 16 h 53"/>
                <a:gd name="T20" fmla="*/ 99 w 100"/>
                <a:gd name="T21" fmla="*/ 17 h 53"/>
                <a:gd name="T22" fmla="*/ 100 w 100"/>
                <a:gd name="T23" fmla="*/ 53 h 53"/>
                <a:gd name="T24" fmla="*/ 0 w 100"/>
                <a:gd name="T25" fmla="*/ 51 h 53"/>
                <a:gd name="T26" fmla="*/ 3 w 100"/>
                <a:gd name="T27" fmla="*/ 0 h 53"/>
                <a:gd name="T28" fmla="*/ 3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4" name="Freeform 9"/>
            <p:cNvSpPr>
              <a:spLocks/>
            </p:cNvSpPr>
            <p:nvPr/>
          </p:nvSpPr>
          <p:spPr bwMode="auto">
            <a:xfrm>
              <a:off x="5232400" y="2740025"/>
              <a:ext cx="666750" cy="417513"/>
            </a:xfrm>
            <a:custGeom>
              <a:avLst/>
              <a:gdLst>
                <a:gd name="T0" fmla="*/ 66 w 82"/>
                <a:gd name="T1" fmla="*/ 0 h 54"/>
                <a:gd name="T2" fmla="*/ 68 w 82"/>
                <a:gd name="T3" fmla="*/ 4 h 54"/>
                <a:gd name="T4" fmla="*/ 67 w 82"/>
                <a:gd name="T5" fmla="*/ 6 h 54"/>
                <a:gd name="T6" fmla="*/ 69 w 82"/>
                <a:gd name="T7" fmla="*/ 13 h 54"/>
                <a:gd name="T8" fmla="*/ 74 w 82"/>
                <a:gd name="T9" fmla="*/ 16 h 54"/>
                <a:gd name="T10" fmla="*/ 75 w 82"/>
                <a:gd name="T11" fmla="*/ 18 h 54"/>
                <a:gd name="T12" fmla="*/ 78 w 82"/>
                <a:gd name="T13" fmla="*/ 21 h 54"/>
                <a:gd name="T14" fmla="*/ 82 w 82"/>
                <a:gd name="T15" fmla="*/ 26 h 54"/>
                <a:gd name="T16" fmla="*/ 80 w 82"/>
                <a:gd name="T17" fmla="*/ 29 h 54"/>
                <a:gd name="T18" fmla="*/ 80 w 82"/>
                <a:gd name="T19" fmla="*/ 31 h 54"/>
                <a:gd name="T20" fmla="*/ 75 w 82"/>
                <a:gd name="T21" fmla="*/ 34 h 54"/>
                <a:gd name="T22" fmla="*/ 72 w 82"/>
                <a:gd name="T23" fmla="*/ 35 h 54"/>
                <a:gd name="T24" fmla="*/ 70 w 82"/>
                <a:gd name="T25" fmla="*/ 38 h 54"/>
                <a:gd name="T26" fmla="*/ 72 w 82"/>
                <a:gd name="T27" fmla="*/ 41 h 54"/>
                <a:gd name="T28" fmla="*/ 72 w 82"/>
                <a:gd name="T29" fmla="*/ 44 h 54"/>
                <a:gd name="T30" fmla="*/ 68 w 82"/>
                <a:gd name="T31" fmla="*/ 50 h 54"/>
                <a:gd name="T32" fmla="*/ 67 w 82"/>
                <a:gd name="T33" fmla="*/ 53 h 54"/>
                <a:gd name="T34" fmla="*/ 63 w 82"/>
                <a:gd name="T35" fmla="*/ 50 h 54"/>
                <a:gd name="T36" fmla="*/ 11 w 82"/>
                <a:gd name="T37" fmla="*/ 51 h 54"/>
                <a:gd name="T38" fmla="*/ 11 w 82"/>
                <a:gd name="T39" fmla="*/ 48 h 54"/>
                <a:gd name="T40" fmla="*/ 9 w 82"/>
                <a:gd name="T41" fmla="*/ 45 h 54"/>
                <a:gd name="T42" fmla="*/ 10 w 82"/>
                <a:gd name="T43" fmla="*/ 42 h 54"/>
                <a:gd name="T44" fmla="*/ 8 w 82"/>
                <a:gd name="T45" fmla="*/ 39 h 54"/>
                <a:gd name="T46" fmla="*/ 8 w 82"/>
                <a:gd name="T47" fmla="*/ 36 h 54"/>
                <a:gd name="T48" fmla="*/ 6 w 82"/>
                <a:gd name="T49" fmla="*/ 33 h 54"/>
                <a:gd name="T50" fmla="*/ 5 w 82"/>
                <a:gd name="T51" fmla="*/ 31 h 54"/>
                <a:gd name="T52" fmla="*/ 3 w 82"/>
                <a:gd name="T53" fmla="*/ 26 h 54"/>
                <a:gd name="T54" fmla="*/ 4 w 82"/>
                <a:gd name="T55" fmla="*/ 23 h 54"/>
                <a:gd name="T56" fmla="*/ 2 w 82"/>
                <a:gd name="T57" fmla="*/ 20 h 54"/>
                <a:gd name="T58" fmla="*/ 2 w 82"/>
                <a:gd name="T59" fmla="*/ 18 h 54"/>
                <a:gd name="T60" fmla="*/ 2 w 82"/>
                <a:gd name="T61" fmla="*/ 12 h 54"/>
                <a:gd name="T62" fmla="*/ 2 w 82"/>
                <a:gd name="T63" fmla="*/ 10 h 54"/>
                <a:gd name="T64" fmla="*/ 1 w 82"/>
                <a:gd name="T65" fmla="*/ 6 h 54"/>
                <a:gd name="T66" fmla="*/ 1 w 82"/>
                <a:gd name="T67" fmla="*/ 3 h 54"/>
                <a:gd name="T68" fmla="*/ 2 w 82"/>
                <a:gd name="T69" fmla="*/ 2 h 54"/>
                <a:gd name="T70" fmla="*/ 2 w 82"/>
                <a:gd name="T71" fmla="*/ 2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5" name="Freeform 10"/>
            <p:cNvSpPr>
              <a:spLocks/>
            </p:cNvSpPr>
            <p:nvPr/>
          </p:nvSpPr>
          <p:spPr bwMode="auto">
            <a:xfrm>
              <a:off x="5597525" y="2282825"/>
              <a:ext cx="577850" cy="588963"/>
            </a:xfrm>
            <a:custGeom>
              <a:avLst/>
              <a:gdLst>
                <a:gd name="T0" fmla="*/ 29 w 71"/>
                <a:gd name="T1" fmla="*/ 75 h 76"/>
                <a:gd name="T2" fmla="*/ 24 w 71"/>
                <a:gd name="T3" fmla="*/ 72 h 76"/>
                <a:gd name="T4" fmla="*/ 22 w 71"/>
                <a:gd name="T5" fmla="*/ 65 h 76"/>
                <a:gd name="T6" fmla="*/ 23 w 71"/>
                <a:gd name="T7" fmla="*/ 63 h 76"/>
                <a:gd name="T8" fmla="*/ 21 w 71"/>
                <a:gd name="T9" fmla="*/ 59 h 76"/>
                <a:gd name="T10" fmla="*/ 21 w 71"/>
                <a:gd name="T11" fmla="*/ 54 h 76"/>
                <a:gd name="T12" fmla="*/ 17 w 71"/>
                <a:gd name="T13" fmla="*/ 50 h 76"/>
                <a:gd name="T14" fmla="*/ 12 w 71"/>
                <a:gd name="T15" fmla="*/ 45 h 76"/>
                <a:gd name="T16" fmla="*/ 8 w 71"/>
                <a:gd name="T17" fmla="*/ 43 h 76"/>
                <a:gd name="T18" fmla="*/ 7 w 71"/>
                <a:gd name="T19" fmla="*/ 42 h 76"/>
                <a:gd name="T20" fmla="*/ 3 w 71"/>
                <a:gd name="T21" fmla="*/ 41 h 76"/>
                <a:gd name="T22" fmla="*/ 1 w 71"/>
                <a:gd name="T23" fmla="*/ 39 h 76"/>
                <a:gd name="T24" fmla="*/ 2 w 71"/>
                <a:gd name="T25" fmla="*/ 31 h 76"/>
                <a:gd name="T26" fmla="*/ 3 w 71"/>
                <a:gd name="T27" fmla="*/ 28 h 76"/>
                <a:gd name="T28" fmla="*/ 0 w 71"/>
                <a:gd name="T29" fmla="*/ 25 h 76"/>
                <a:gd name="T30" fmla="*/ 1 w 71"/>
                <a:gd name="T31" fmla="*/ 22 h 76"/>
                <a:gd name="T32" fmla="*/ 5 w 71"/>
                <a:gd name="T33" fmla="*/ 17 h 76"/>
                <a:gd name="T34" fmla="*/ 7 w 71"/>
                <a:gd name="T35" fmla="*/ 16 h 76"/>
                <a:gd name="T36" fmla="*/ 7 w 71"/>
                <a:gd name="T37" fmla="*/ 6 h 76"/>
                <a:gd name="T38" fmla="*/ 9 w 71"/>
                <a:gd name="T39" fmla="*/ 5 h 76"/>
                <a:gd name="T40" fmla="*/ 13 w 71"/>
                <a:gd name="T41" fmla="*/ 5 h 76"/>
                <a:gd name="T42" fmla="*/ 22 w 71"/>
                <a:gd name="T43" fmla="*/ 1 h 76"/>
                <a:gd name="T44" fmla="*/ 24 w 71"/>
                <a:gd name="T45" fmla="*/ 1 h 76"/>
                <a:gd name="T46" fmla="*/ 23 w 71"/>
                <a:gd name="T47" fmla="*/ 3 h 76"/>
                <a:gd name="T48" fmla="*/ 22 w 71"/>
                <a:gd name="T49" fmla="*/ 6 h 76"/>
                <a:gd name="T50" fmla="*/ 26 w 71"/>
                <a:gd name="T51" fmla="*/ 5 h 76"/>
                <a:gd name="T52" fmla="*/ 28 w 71"/>
                <a:gd name="T53" fmla="*/ 6 h 76"/>
                <a:gd name="T54" fmla="*/ 31 w 71"/>
                <a:gd name="T55" fmla="*/ 8 h 76"/>
                <a:gd name="T56" fmla="*/ 32 w 71"/>
                <a:gd name="T57" fmla="*/ 10 h 76"/>
                <a:gd name="T58" fmla="*/ 44 w 71"/>
                <a:gd name="T59" fmla="*/ 13 h 76"/>
                <a:gd name="T60" fmla="*/ 48 w 71"/>
                <a:gd name="T61" fmla="*/ 15 h 76"/>
                <a:gd name="T62" fmla="*/ 50 w 71"/>
                <a:gd name="T63" fmla="*/ 15 h 76"/>
                <a:gd name="T64" fmla="*/ 51 w 71"/>
                <a:gd name="T65" fmla="*/ 15 h 76"/>
                <a:gd name="T66" fmla="*/ 56 w 71"/>
                <a:gd name="T67" fmla="*/ 16 h 76"/>
                <a:gd name="T68" fmla="*/ 56 w 71"/>
                <a:gd name="T69" fmla="*/ 17 h 76"/>
                <a:gd name="T70" fmla="*/ 58 w 71"/>
                <a:gd name="T71" fmla="*/ 18 h 76"/>
                <a:gd name="T72" fmla="*/ 61 w 71"/>
                <a:gd name="T73" fmla="*/ 21 h 76"/>
                <a:gd name="T74" fmla="*/ 60 w 71"/>
                <a:gd name="T75" fmla="*/ 25 h 76"/>
                <a:gd name="T76" fmla="*/ 63 w 71"/>
                <a:gd name="T77" fmla="*/ 25 h 76"/>
                <a:gd name="T78" fmla="*/ 62 w 71"/>
                <a:gd name="T79" fmla="*/ 27 h 76"/>
                <a:gd name="T80" fmla="*/ 64 w 71"/>
                <a:gd name="T81" fmla="*/ 30 h 76"/>
                <a:gd name="T82" fmla="*/ 61 w 71"/>
                <a:gd name="T83" fmla="*/ 33 h 76"/>
                <a:gd name="T84" fmla="*/ 59 w 71"/>
                <a:gd name="T85" fmla="*/ 38 h 76"/>
                <a:gd name="T86" fmla="*/ 59 w 71"/>
                <a:gd name="T87" fmla="*/ 39 h 76"/>
                <a:gd name="T88" fmla="*/ 63 w 71"/>
                <a:gd name="T89" fmla="*/ 35 h 76"/>
                <a:gd name="T90" fmla="*/ 66 w 71"/>
                <a:gd name="T91" fmla="*/ 33 h 76"/>
                <a:gd name="T92" fmla="*/ 68 w 71"/>
                <a:gd name="T93" fmla="*/ 31 h 76"/>
                <a:gd name="T94" fmla="*/ 68 w 71"/>
                <a:gd name="T95" fmla="*/ 28 h 76"/>
                <a:gd name="T96" fmla="*/ 69 w 71"/>
                <a:gd name="T97" fmla="*/ 27 h 76"/>
                <a:gd name="T98" fmla="*/ 70 w 71"/>
                <a:gd name="T99" fmla="*/ 25 h 76"/>
                <a:gd name="T100" fmla="*/ 71 w 71"/>
                <a:gd name="T101" fmla="*/ 26 h 76"/>
                <a:gd name="T102" fmla="*/ 69 w 71"/>
                <a:gd name="T103" fmla="*/ 33 h 76"/>
                <a:gd name="T104" fmla="*/ 68 w 71"/>
                <a:gd name="T105" fmla="*/ 35 h 76"/>
                <a:gd name="T106" fmla="*/ 66 w 71"/>
                <a:gd name="T107" fmla="*/ 40 h 76"/>
                <a:gd name="T108" fmla="*/ 66 w 71"/>
                <a:gd name="T109" fmla="*/ 45 h 76"/>
                <a:gd name="T110" fmla="*/ 64 w 71"/>
                <a:gd name="T111" fmla="*/ 47 h 76"/>
                <a:gd name="T112" fmla="*/ 65 w 71"/>
                <a:gd name="T113" fmla="*/ 54 h 76"/>
                <a:gd name="T114" fmla="*/ 63 w 71"/>
                <a:gd name="T115" fmla="*/ 59 h 76"/>
                <a:gd name="T116" fmla="*/ 65 w 71"/>
                <a:gd name="T117" fmla="*/ 70 h 76"/>
                <a:gd name="T118" fmla="*/ 65 w 71"/>
                <a:gd name="T119" fmla="*/ 71 h 76"/>
                <a:gd name="T120" fmla="*/ 65 w 71"/>
                <a:gd name="T121" fmla="*/ 74 h 76"/>
                <a:gd name="T122" fmla="*/ 30 w 71"/>
                <a:gd name="T123" fmla="*/ 76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6" name="Freeform 11"/>
            <p:cNvSpPr>
              <a:spLocks/>
            </p:cNvSpPr>
            <p:nvPr/>
          </p:nvSpPr>
          <p:spPr bwMode="auto">
            <a:xfrm>
              <a:off x="6445250" y="2840038"/>
              <a:ext cx="461963" cy="487362"/>
            </a:xfrm>
            <a:custGeom>
              <a:avLst/>
              <a:gdLst>
                <a:gd name="T0" fmla="*/ 5 w 57"/>
                <a:gd name="T1" fmla="*/ 55 h 63"/>
                <a:gd name="T2" fmla="*/ 8 w 57"/>
                <a:gd name="T3" fmla="*/ 56 h 63"/>
                <a:gd name="T4" fmla="*/ 10 w 57"/>
                <a:gd name="T5" fmla="*/ 55 h 63"/>
                <a:gd name="T6" fmla="*/ 13 w 57"/>
                <a:gd name="T7" fmla="*/ 59 h 63"/>
                <a:gd name="T8" fmla="*/ 18 w 57"/>
                <a:gd name="T9" fmla="*/ 60 h 63"/>
                <a:gd name="T10" fmla="*/ 22 w 57"/>
                <a:gd name="T11" fmla="*/ 61 h 63"/>
                <a:gd name="T12" fmla="*/ 25 w 57"/>
                <a:gd name="T13" fmla="*/ 61 h 63"/>
                <a:gd name="T14" fmla="*/ 28 w 57"/>
                <a:gd name="T15" fmla="*/ 61 h 63"/>
                <a:gd name="T16" fmla="*/ 29 w 57"/>
                <a:gd name="T17" fmla="*/ 59 h 63"/>
                <a:gd name="T18" fmla="*/ 31 w 57"/>
                <a:gd name="T19" fmla="*/ 59 h 63"/>
                <a:gd name="T20" fmla="*/ 34 w 57"/>
                <a:gd name="T21" fmla="*/ 62 h 63"/>
                <a:gd name="T22" fmla="*/ 36 w 57"/>
                <a:gd name="T23" fmla="*/ 63 h 63"/>
                <a:gd name="T24" fmla="*/ 39 w 57"/>
                <a:gd name="T25" fmla="*/ 61 h 63"/>
                <a:gd name="T26" fmla="*/ 40 w 57"/>
                <a:gd name="T27" fmla="*/ 58 h 63"/>
                <a:gd name="T28" fmla="*/ 41 w 57"/>
                <a:gd name="T29" fmla="*/ 52 h 63"/>
                <a:gd name="T30" fmla="*/ 44 w 57"/>
                <a:gd name="T31" fmla="*/ 54 h 63"/>
                <a:gd name="T32" fmla="*/ 45 w 57"/>
                <a:gd name="T33" fmla="*/ 51 h 63"/>
                <a:gd name="T34" fmla="*/ 47 w 57"/>
                <a:gd name="T35" fmla="*/ 47 h 63"/>
                <a:gd name="T36" fmla="*/ 48 w 57"/>
                <a:gd name="T37" fmla="*/ 45 h 63"/>
                <a:gd name="T38" fmla="*/ 51 w 57"/>
                <a:gd name="T39" fmla="*/ 44 h 63"/>
                <a:gd name="T40" fmla="*/ 53 w 57"/>
                <a:gd name="T41" fmla="*/ 41 h 63"/>
                <a:gd name="T42" fmla="*/ 55 w 57"/>
                <a:gd name="T43" fmla="*/ 39 h 63"/>
                <a:gd name="T44" fmla="*/ 55 w 57"/>
                <a:gd name="T45" fmla="*/ 36 h 63"/>
                <a:gd name="T46" fmla="*/ 56 w 57"/>
                <a:gd name="T47" fmla="*/ 34 h 63"/>
                <a:gd name="T48" fmla="*/ 54 w 57"/>
                <a:gd name="T49" fmla="*/ 26 h 63"/>
                <a:gd name="T50" fmla="*/ 55 w 57"/>
                <a:gd name="T51" fmla="*/ 23 h 63"/>
                <a:gd name="T52" fmla="*/ 57 w 57"/>
                <a:gd name="T53" fmla="*/ 22 h 63"/>
                <a:gd name="T54" fmla="*/ 46 w 57"/>
                <a:gd name="T55" fmla="*/ 3 h 63"/>
                <a:gd name="T56" fmla="*/ 42 w 57"/>
                <a:gd name="T57" fmla="*/ 6 h 63"/>
                <a:gd name="T58" fmla="*/ 37 w 57"/>
                <a:gd name="T59" fmla="*/ 10 h 63"/>
                <a:gd name="T60" fmla="*/ 34 w 57"/>
                <a:gd name="T61" fmla="*/ 10 h 63"/>
                <a:gd name="T62" fmla="*/ 30 w 57"/>
                <a:gd name="T63" fmla="*/ 13 h 63"/>
                <a:gd name="T64" fmla="*/ 27 w 57"/>
                <a:gd name="T65" fmla="*/ 12 h 63"/>
                <a:gd name="T66" fmla="*/ 25 w 57"/>
                <a:gd name="T67" fmla="*/ 12 h 63"/>
                <a:gd name="T68" fmla="*/ 25 w 57"/>
                <a:gd name="T69" fmla="*/ 11 h 63"/>
                <a:gd name="T70" fmla="*/ 19 w 57"/>
                <a:gd name="T71" fmla="*/ 9 h 63"/>
                <a:gd name="T72" fmla="*/ 17 w 57"/>
                <a:gd name="T73" fmla="*/ 10 h 63"/>
                <a:gd name="T74" fmla="*/ 0 w 57"/>
                <a:gd name="T75" fmla="*/ 11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7" name="Freeform 12"/>
            <p:cNvSpPr>
              <a:spLocks/>
            </p:cNvSpPr>
            <p:nvPr/>
          </p:nvSpPr>
          <p:spPr bwMode="auto">
            <a:xfrm>
              <a:off x="6289675" y="4311650"/>
              <a:ext cx="1003300" cy="719138"/>
            </a:xfrm>
            <a:custGeom>
              <a:avLst/>
              <a:gdLst>
                <a:gd name="T0" fmla="*/ 0 w 123"/>
                <a:gd name="T1" fmla="*/ 8 h 93"/>
                <a:gd name="T2" fmla="*/ 0 w 123"/>
                <a:gd name="T3" fmla="*/ 10 h 93"/>
                <a:gd name="T4" fmla="*/ 2 w 123"/>
                <a:gd name="T5" fmla="*/ 12 h 93"/>
                <a:gd name="T6" fmla="*/ 3 w 123"/>
                <a:gd name="T7" fmla="*/ 15 h 93"/>
                <a:gd name="T8" fmla="*/ 4 w 123"/>
                <a:gd name="T9" fmla="*/ 17 h 93"/>
                <a:gd name="T10" fmla="*/ 3 w 123"/>
                <a:gd name="T11" fmla="*/ 19 h 93"/>
                <a:gd name="T12" fmla="*/ 7 w 123"/>
                <a:gd name="T13" fmla="*/ 18 h 93"/>
                <a:gd name="T14" fmla="*/ 9 w 123"/>
                <a:gd name="T15" fmla="*/ 15 h 93"/>
                <a:gd name="T16" fmla="*/ 10 w 123"/>
                <a:gd name="T17" fmla="*/ 15 h 93"/>
                <a:gd name="T18" fmla="*/ 9 w 123"/>
                <a:gd name="T19" fmla="*/ 17 h 93"/>
                <a:gd name="T20" fmla="*/ 19 w 123"/>
                <a:gd name="T21" fmla="*/ 14 h 93"/>
                <a:gd name="T22" fmla="*/ 19 w 123"/>
                <a:gd name="T23" fmla="*/ 16 h 93"/>
                <a:gd name="T24" fmla="*/ 25 w 123"/>
                <a:gd name="T25" fmla="*/ 17 h 93"/>
                <a:gd name="T26" fmla="*/ 29 w 123"/>
                <a:gd name="T27" fmla="*/ 18 h 93"/>
                <a:gd name="T28" fmla="*/ 31 w 123"/>
                <a:gd name="T29" fmla="*/ 19 h 93"/>
                <a:gd name="T30" fmla="*/ 31 w 123"/>
                <a:gd name="T31" fmla="*/ 20 h 93"/>
                <a:gd name="T32" fmla="*/ 36 w 123"/>
                <a:gd name="T33" fmla="*/ 24 h 93"/>
                <a:gd name="T34" fmla="*/ 35 w 123"/>
                <a:gd name="T35" fmla="*/ 25 h 93"/>
                <a:gd name="T36" fmla="*/ 34 w 123"/>
                <a:gd name="T37" fmla="*/ 26 h 93"/>
                <a:gd name="T38" fmla="*/ 41 w 123"/>
                <a:gd name="T39" fmla="*/ 24 h 93"/>
                <a:gd name="T40" fmla="*/ 50 w 123"/>
                <a:gd name="T41" fmla="*/ 21 h 93"/>
                <a:gd name="T42" fmla="*/ 50 w 123"/>
                <a:gd name="T43" fmla="*/ 18 h 93"/>
                <a:gd name="T44" fmla="*/ 61 w 123"/>
                <a:gd name="T45" fmla="*/ 21 h 93"/>
                <a:gd name="T46" fmla="*/ 69 w 123"/>
                <a:gd name="T47" fmla="*/ 28 h 93"/>
                <a:gd name="T48" fmla="*/ 74 w 123"/>
                <a:gd name="T49" fmla="*/ 30 h 93"/>
                <a:gd name="T50" fmla="*/ 77 w 123"/>
                <a:gd name="T51" fmla="*/ 36 h 93"/>
                <a:gd name="T52" fmla="*/ 76 w 123"/>
                <a:gd name="T53" fmla="*/ 48 h 93"/>
                <a:gd name="T54" fmla="*/ 80 w 123"/>
                <a:gd name="T55" fmla="*/ 54 h 93"/>
                <a:gd name="T56" fmla="*/ 79 w 123"/>
                <a:gd name="T57" fmla="*/ 50 h 93"/>
                <a:gd name="T58" fmla="*/ 82 w 123"/>
                <a:gd name="T59" fmla="*/ 51 h 93"/>
                <a:gd name="T60" fmla="*/ 83 w 123"/>
                <a:gd name="T61" fmla="*/ 50 h 93"/>
                <a:gd name="T62" fmla="*/ 83 w 123"/>
                <a:gd name="T63" fmla="*/ 53 h 93"/>
                <a:gd name="T64" fmla="*/ 80 w 123"/>
                <a:gd name="T65" fmla="*/ 57 h 93"/>
                <a:gd name="T66" fmla="*/ 83 w 123"/>
                <a:gd name="T67" fmla="*/ 61 h 93"/>
                <a:gd name="T68" fmla="*/ 89 w 123"/>
                <a:gd name="T69" fmla="*/ 68 h 93"/>
                <a:gd name="T70" fmla="*/ 91 w 123"/>
                <a:gd name="T71" fmla="*/ 69 h 93"/>
                <a:gd name="T72" fmla="*/ 94 w 123"/>
                <a:gd name="T73" fmla="*/ 74 h 93"/>
                <a:gd name="T74" fmla="*/ 99 w 123"/>
                <a:gd name="T75" fmla="*/ 82 h 93"/>
                <a:gd name="T76" fmla="*/ 108 w 123"/>
                <a:gd name="T77" fmla="*/ 88 h 93"/>
                <a:gd name="T78" fmla="*/ 111 w 123"/>
                <a:gd name="T79" fmla="*/ 90 h 93"/>
                <a:gd name="T80" fmla="*/ 110 w 123"/>
                <a:gd name="T81" fmla="*/ 91 h 93"/>
                <a:gd name="T82" fmla="*/ 109 w 123"/>
                <a:gd name="T83" fmla="*/ 92 h 93"/>
                <a:gd name="T84" fmla="*/ 113 w 123"/>
                <a:gd name="T85" fmla="*/ 92 h 93"/>
                <a:gd name="T86" fmla="*/ 121 w 123"/>
                <a:gd name="T87" fmla="*/ 88 h 93"/>
                <a:gd name="T88" fmla="*/ 121 w 123"/>
                <a:gd name="T89" fmla="*/ 82 h 93"/>
                <a:gd name="T90" fmla="*/ 122 w 123"/>
                <a:gd name="T91" fmla="*/ 74 h 93"/>
                <a:gd name="T92" fmla="*/ 121 w 123"/>
                <a:gd name="T93" fmla="*/ 61 h 93"/>
                <a:gd name="T94" fmla="*/ 113 w 123"/>
                <a:gd name="T95" fmla="*/ 48 h 93"/>
                <a:gd name="T96" fmla="*/ 110 w 123"/>
                <a:gd name="T97" fmla="*/ 43 h 93"/>
                <a:gd name="T98" fmla="*/ 110 w 123"/>
                <a:gd name="T99" fmla="*/ 38 h 93"/>
                <a:gd name="T100" fmla="*/ 103 w 123"/>
                <a:gd name="T101" fmla="*/ 29 h 93"/>
                <a:gd name="T102" fmla="*/ 99 w 123"/>
                <a:gd name="T103" fmla="*/ 24 h 93"/>
                <a:gd name="T104" fmla="*/ 92 w 123"/>
                <a:gd name="T105" fmla="*/ 8 h 93"/>
                <a:gd name="T106" fmla="*/ 90 w 123"/>
                <a:gd name="T107" fmla="*/ 6 h 93"/>
                <a:gd name="T108" fmla="*/ 88 w 123"/>
                <a:gd name="T109" fmla="*/ 1 h 93"/>
                <a:gd name="T110" fmla="*/ 82 w 123"/>
                <a:gd name="T111" fmla="*/ 1 h 93"/>
                <a:gd name="T112" fmla="*/ 82 w 123"/>
                <a:gd name="T113" fmla="*/ 7 h 93"/>
                <a:gd name="T114" fmla="*/ 80 w 123"/>
                <a:gd name="T115" fmla="*/ 8 h 93"/>
                <a:gd name="T116" fmla="*/ 39 w 123"/>
                <a:gd name="T117" fmla="*/ 7 h 93"/>
                <a:gd name="T118" fmla="*/ 38 w 123"/>
                <a:gd name="T119" fmla="*/ 3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18" name="Freeform 13"/>
            <p:cNvSpPr>
              <a:spLocks/>
            </p:cNvSpPr>
            <p:nvPr/>
          </p:nvSpPr>
          <p:spPr bwMode="auto">
            <a:xfrm>
              <a:off x="2368550" y="2562225"/>
              <a:ext cx="877888" cy="1423988"/>
            </a:xfrm>
            <a:custGeom>
              <a:avLst/>
              <a:gdLst>
                <a:gd name="T0" fmla="*/ 61 w 108"/>
                <a:gd name="T1" fmla="*/ 179 h 184"/>
                <a:gd name="T2" fmla="*/ 61 w 108"/>
                <a:gd name="T3" fmla="*/ 177 h 184"/>
                <a:gd name="T4" fmla="*/ 60 w 108"/>
                <a:gd name="T5" fmla="*/ 175 h 184"/>
                <a:gd name="T6" fmla="*/ 57 w 108"/>
                <a:gd name="T7" fmla="*/ 163 h 184"/>
                <a:gd name="T8" fmla="*/ 50 w 108"/>
                <a:gd name="T9" fmla="*/ 156 h 184"/>
                <a:gd name="T10" fmla="*/ 48 w 108"/>
                <a:gd name="T11" fmla="*/ 153 h 184"/>
                <a:gd name="T12" fmla="*/ 46 w 108"/>
                <a:gd name="T13" fmla="*/ 150 h 184"/>
                <a:gd name="T14" fmla="*/ 39 w 108"/>
                <a:gd name="T15" fmla="*/ 147 h 184"/>
                <a:gd name="T16" fmla="*/ 33 w 108"/>
                <a:gd name="T17" fmla="*/ 141 h 184"/>
                <a:gd name="T18" fmla="*/ 22 w 108"/>
                <a:gd name="T19" fmla="*/ 136 h 184"/>
                <a:gd name="T20" fmla="*/ 22 w 108"/>
                <a:gd name="T21" fmla="*/ 132 h 184"/>
                <a:gd name="T22" fmla="*/ 23 w 108"/>
                <a:gd name="T23" fmla="*/ 127 h 184"/>
                <a:gd name="T24" fmla="*/ 21 w 108"/>
                <a:gd name="T25" fmla="*/ 122 h 184"/>
                <a:gd name="T26" fmla="*/ 22 w 108"/>
                <a:gd name="T27" fmla="*/ 120 h 184"/>
                <a:gd name="T28" fmla="*/ 16 w 108"/>
                <a:gd name="T29" fmla="*/ 109 h 184"/>
                <a:gd name="T30" fmla="*/ 12 w 108"/>
                <a:gd name="T31" fmla="*/ 102 h 184"/>
                <a:gd name="T32" fmla="*/ 14 w 108"/>
                <a:gd name="T33" fmla="*/ 96 h 184"/>
                <a:gd name="T34" fmla="*/ 14 w 108"/>
                <a:gd name="T35" fmla="*/ 91 h 184"/>
                <a:gd name="T36" fmla="*/ 9 w 108"/>
                <a:gd name="T37" fmla="*/ 86 h 184"/>
                <a:gd name="T38" fmla="*/ 9 w 108"/>
                <a:gd name="T39" fmla="*/ 78 h 184"/>
                <a:gd name="T40" fmla="*/ 11 w 108"/>
                <a:gd name="T41" fmla="*/ 75 h 184"/>
                <a:gd name="T42" fmla="*/ 12 w 108"/>
                <a:gd name="T43" fmla="*/ 79 h 184"/>
                <a:gd name="T44" fmla="*/ 15 w 108"/>
                <a:gd name="T45" fmla="*/ 78 h 184"/>
                <a:gd name="T46" fmla="*/ 14 w 108"/>
                <a:gd name="T47" fmla="*/ 71 h 184"/>
                <a:gd name="T48" fmla="*/ 12 w 108"/>
                <a:gd name="T49" fmla="*/ 73 h 184"/>
                <a:gd name="T50" fmla="*/ 7 w 108"/>
                <a:gd name="T51" fmla="*/ 70 h 184"/>
                <a:gd name="T52" fmla="*/ 6 w 108"/>
                <a:gd name="T53" fmla="*/ 61 h 184"/>
                <a:gd name="T54" fmla="*/ 1 w 108"/>
                <a:gd name="T55" fmla="*/ 51 h 184"/>
                <a:gd name="T56" fmla="*/ 1 w 108"/>
                <a:gd name="T57" fmla="*/ 46 h 184"/>
                <a:gd name="T58" fmla="*/ 4 w 108"/>
                <a:gd name="T59" fmla="*/ 40 h 184"/>
                <a:gd name="T60" fmla="*/ 2 w 108"/>
                <a:gd name="T61" fmla="*/ 32 h 184"/>
                <a:gd name="T62" fmla="*/ 0 w 108"/>
                <a:gd name="T63" fmla="*/ 28 h 184"/>
                <a:gd name="T64" fmla="*/ 0 w 108"/>
                <a:gd name="T65" fmla="*/ 24 h 184"/>
                <a:gd name="T66" fmla="*/ 6 w 108"/>
                <a:gd name="T67" fmla="*/ 15 h 184"/>
                <a:gd name="T68" fmla="*/ 9 w 108"/>
                <a:gd name="T69" fmla="*/ 10 h 184"/>
                <a:gd name="T70" fmla="*/ 9 w 108"/>
                <a:gd name="T71" fmla="*/ 1 h 184"/>
                <a:gd name="T72" fmla="*/ 48 w 108"/>
                <a:gd name="T73" fmla="*/ 64 h 184"/>
                <a:gd name="T74" fmla="*/ 104 w 108"/>
                <a:gd name="T75" fmla="*/ 149 h 184"/>
                <a:gd name="T76" fmla="*/ 105 w 108"/>
                <a:gd name="T77" fmla="*/ 153 h 184"/>
                <a:gd name="T78" fmla="*/ 106 w 108"/>
                <a:gd name="T79" fmla="*/ 157 h 184"/>
                <a:gd name="T80" fmla="*/ 107 w 108"/>
                <a:gd name="T81" fmla="*/ 160 h 184"/>
                <a:gd name="T82" fmla="*/ 103 w 108"/>
                <a:gd name="T83" fmla="*/ 162 h 184"/>
                <a:gd name="T84" fmla="*/ 98 w 108"/>
                <a:gd name="T85" fmla="*/ 172 h 184"/>
                <a:gd name="T86" fmla="*/ 97 w 108"/>
                <a:gd name="T87" fmla="*/ 174 h 184"/>
                <a:gd name="T88" fmla="*/ 96 w 108"/>
                <a:gd name="T89" fmla="*/ 178 h 184"/>
                <a:gd name="T90" fmla="*/ 98 w 108"/>
                <a:gd name="T91" fmla="*/ 181 h 184"/>
                <a:gd name="T92" fmla="*/ 96 w 108"/>
                <a:gd name="T93" fmla="*/ 184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19" name="Freeform 14"/>
            <p:cNvSpPr>
              <a:spLocks/>
            </p:cNvSpPr>
            <p:nvPr/>
          </p:nvSpPr>
          <p:spPr bwMode="auto">
            <a:xfrm>
              <a:off x="3741738" y="2452688"/>
              <a:ext cx="766762" cy="604837"/>
            </a:xfrm>
            <a:custGeom>
              <a:avLst/>
              <a:gdLst>
                <a:gd name="T0" fmla="*/ 88 w 94"/>
                <a:gd name="T1" fmla="*/ 78 h 78"/>
                <a:gd name="T2" fmla="*/ 91 w 94"/>
                <a:gd name="T3" fmla="*/ 44 h 78"/>
                <a:gd name="T4" fmla="*/ 94 w 94"/>
                <a:gd name="T5" fmla="*/ 10 h 78"/>
                <a:gd name="T6" fmla="*/ 10 w 94"/>
                <a:gd name="T7" fmla="*/ 0 h 78"/>
                <a:gd name="T8" fmla="*/ 9 w 94"/>
                <a:gd name="T9" fmla="*/ 8 h 78"/>
                <a:gd name="T10" fmla="*/ 3 w 94"/>
                <a:gd name="T11" fmla="*/ 50 h 78"/>
                <a:gd name="T12" fmla="*/ 2 w 94"/>
                <a:gd name="T13" fmla="*/ 50 h 78"/>
                <a:gd name="T14" fmla="*/ 0 w 94"/>
                <a:gd name="T15" fmla="*/ 67 h 78"/>
                <a:gd name="T16" fmla="*/ 25 w 94"/>
                <a:gd name="T17" fmla="*/ 71 h 78"/>
                <a:gd name="T18" fmla="*/ 88 w 94"/>
                <a:gd name="T19" fmla="*/ 78 h 78"/>
                <a:gd name="T20" fmla="*/ 88 w 94"/>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0" name="Freeform 15"/>
            <p:cNvSpPr>
              <a:spLocks/>
            </p:cNvSpPr>
            <p:nvPr/>
          </p:nvSpPr>
          <p:spPr bwMode="auto">
            <a:xfrm>
              <a:off x="3865563" y="3003550"/>
              <a:ext cx="804862" cy="595313"/>
            </a:xfrm>
            <a:custGeom>
              <a:avLst/>
              <a:gdLst>
                <a:gd name="T0" fmla="*/ 0 w 99"/>
                <a:gd name="T1" fmla="*/ 67 h 77"/>
                <a:gd name="T2" fmla="*/ 10 w 99"/>
                <a:gd name="T3" fmla="*/ 0 h 77"/>
                <a:gd name="T4" fmla="*/ 73 w 99"/>
                <a:gd name="T5" fmla="*/ 7 h 77"/>
                <a:gd name="T6" fmla="*/ 99 w 99"/>
                <a:gd name="T7" fmla="*/ 9 h 77"/>
                <a:gd name="T8" fmla="*/ 98 w 99"/>
                <a:gd name="T9" fmla="*/ 26 h 77"/>
                <a:gd name="T10" fmla="*/ 95 w 99"/>
                <a:gd name="T11" fmla="*/ 77 h 77"/>
                <a:gd name="T12" fmla="*/ 82 w 99"/>
                <a:gd name="T13" fmla="*/ 76 h 77"/>
                <a:gd name="T14" fmla="*/ 0 w 99"/>
                <a:gd name="T15" fmla="*/ 67 h 77"/>
                <a:gd name="T16" fmla="*/ 0 w 99"/>
                <a:gd name="T17" fmla="*/ 6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21" name="Freeform 16"/>
            <p:cNvSpPr>
              <a:spLocks/>
            </p:cNvSpPr>
            <p:nvPr/>
          </p:nvSpPr>
          <p:spPr bwMode="auto">
            <a:xfrm>
              <a:off x="3759200" y="3521075"/>
              <a:ext cx="771525" cy="758825"/>
            </a:xfrm>
            <a:custGeom>
              <a:avLst/>
              <a:gdLst>
                <a:gd name="T0" fmla="*/ 13 w 95"/>
                <a:gd name="T1" fmla="*/ 0 h 98"/>
                <a:gd name="T2" fmla="*/ 0 w 95"/>
                <a:gd name="T3" fmla="*/ 96 h 98"/>
                <a:gd name="T4" fmla="*/ 0 w 95"/>
                <a:gd name="T5" fmla="*/ 96 h 98"/>
                <a:gd name="T6" fmla="*/ 12 w 95"/>
                <a:gd name="T7" fmla="*/ 98 h 98"/>
                <a:gd name="T8" fmla="*/ 13 w 95"/>
                <a:gd name="T9" fmla="*/ 90 h 98"/>
                <a:gd name="T10" fmla="*/ 37 w 95"/>
                <a:gd name="T11" fmla="*/ 93 h 98"/>
                <a:gd name="T12" fmla="*/ 37 w 95"/>
                <a:gd name="T13" fmla="*/ 93 h 98"/>
                <a:gd name="T14" fmla="*/ 36 w 95"/>
                <a:gd name="T15" fmla="*/ 92 h 98"/>
                <a:gd name="T16" fmla="*/ 37 w 95"/>
                <a:gd name="T17" fmla="*/ 91 h 98"/>
                <a:gd name="T18" fmla="*/ 36 w 95"/>
                <a:gd name="T19" fmla="*/ 90 h 98"/>
                <a:gd name="T20" fmla="*/ 36 w 95"/>
                <a:gd name="T21" fmla="*/ 90 h 98"/>
                <a:gd name="T22" fmla="*/ 36 w 95"/>
                <a:gd name="T23" fmla="*/ 90 h 98"/>
                <a:gd name="T24" fmla="*/ 87 w 95"/>
                <a:gd name="T25" fmla="*/ 94 h 98"/>
                <a:gd name="T26" fmla="*/ 93 w 95"/>
                <a:gd name="T27" fmla="*/ 18 h 98"/>
                <a:gd name="T28" fmla="*/ 94 w 95"/>
                <a:gd name="T29" fmla="*/ 18 h 98"/>
                <a:gd name="T30" fmla="*/ 95 w 95"/>
                <a:gd name="T31" fmla="*/ 9 h 98"/>
                <a:gd name="T32" fmla="*/ 13 w 95"/>
                <a:gd name="T33" fmla="*/ 0 h 98"/>
                <a:gd name="T34" fmla="*/ 13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2" name="Freeform 17"/>
            <p:cNvSpPr>
              <a:spLocks/>
            </p:cNvSpPr>
            <p:nvPr/>
          </p:nvSpPr>
          <p:spPr bwMode="auto">
            <a:xfrm>
              <a:off x="4052888" y="3660775"/>
              <a:ext cx="1536700" cy="1425575"/>
            </a:xfrm>
            <a:custGeom>
              <a:avLst/>
              <a:gdLst>
                <a:gd name="T0" fmla="*/ 171 w 189"/>
                <a:gd name="T1" fmla="*/ 50 h 184"/>
                <a:gd name="T2" fmla="*/ 159 w 189"/>
                <a:gd name="T3" fmla="*/ 47 h 184"/>
                <a:gd name="T4" fmla="*/ 151 w 189"/>
                <a:gd name="T5" fmla="*/ 49 h 184"/>
                <a:gd name="T6" fmla="*/ 145 w 189"/>
                <a:gd name="T7" fmla="*/ 49 h 184"/>
                <a:gd name="T8" fmla="*/ 143 w 189"/>
                <a:gd name="T9" fmla="*/ 49 h 184"/>
                <a:gd name="T10" fmla="*/ 140 w 189"/>
                <a:gd name="T11" fmla="*/ 47 h 184"/>
                <a:gd name="T12" fmla="*/ 137 w 189"/>
                <a:gd name="T13" fmla="*/ 51 h 184"/>
                <a:gd name="T14" fmla="*/ 135 w 189"/>
                <a:gd name="T15" fmla="*/ 48 h 184"/>
                <a:gd name="T16" fmla="*/ 129 w 189"/>
                <a:gd name="T17" fmla="*/ 47 h 184"/>
                <a:gd name="T18" fmla="*/ 125 w 189"/>
                <a:gd name="T19" fmla="*/ 46 h 184"/>
                <a:gd name="T20" fmla="*/ 119 w 189"/>
                <a:gd name="T21" fmla="*/ 44 h 184"/>
                <a:gd name="T22" fmla="*/ 115 w 189"/>
                <a:gd name="T23" fmla="*/ 43 h 184"/>
                <a:gd name="T24" fmla="*/ 109 w 189"/>
                <a:gd name="T25" fmla="*/ 41 h 184"/>
                <a:gd name="T26" fmla="*/ 106 w 189"/>
                <a:gd name="T27" fmla="*/ 38 h 184"/>
                <a:gd name="T28" fmla="*/ 100 w 189"/>
                <a:gd name="T29" fmla="*/ 36 h 184"/>
                <a:gd name="T30" fmla="*/ 58 w 189"/>
                <a:gd name="T31" fmla="*/ 0 h 184"/>
                <a:gd name="T32" fmla="*/ 0 w 189"/>
                <a:gd name="T33" fmla="*/ 72 h 184"/>
                <a:gd name="T34" fmla="*/ 1 w 189"/>
                <a:gd name="T35" fmla="*/ 75 h 184"/>
                <a:gd name="T36" fmla="*/ 5 w 189"/>
                <a:gd name="T37" fmla="*/ 81 h 184"/>
                <a:gd name="T38" fmla="*/ 23 w 189"/>
                <a:gd name="T39" fmla="*/ 99 h 184"/>
                <a:gd name="T40" fmla="*/ 25 w 189"/>
                <a:gd name="T41" fmla="*/ 104 h 184"/>
                <a:gd name="T42" fmla="*/ 38 w 189"/>
                <a:gd name="T43" fmla="*/ 123 h 184"/>
                <a:gd name="T44" fmla="*/ 49 w 189"/>
                <a:gd name="T45" fmla="*/ 125 h 184"/>
                <a:gd name="T46" fmla="*/ 56 w 189"/>
                <a:gd name="T47" fmla="*/ 114 h 184"/>
                <a:gd name="T48" fmla="*/ 60 w 189"/>
                <a:gd name="T49" fmla="*/ 113 h 184"/>
                <a:gd name="T50" fmla="*/ 67 w 189"/>
                <a:gd name="T51" fmla="*/ 115 h 184"/>
                <a:gd name="T52" fmla="*/ 75 w 189"/>
                <a:gd name="T53" fmla="*/ 119 h 184"/>
                <a:gd name="T54" fmla="*/ 77 w 189"/>
                <a:gd name="T55" fmla="*/ 121 h 184"/>
                <a:gd name="T56" fmla="*/ 83 w 189"/>
                <a:gd name="T57" fmla="*/ 129 h 184"/>
                <a:gd name="T58" fmla="*/ 94 w 189"/>
                <a:gd name="T59" fmla="*/ 149 h 184"/>
                <a:gd name="T60" fmla="*/ 100 w 189"/>
                <a:gd name="T61" fmla="*/ 155 h 184"/>
                <a:gd name="T62" fmla="*/ 102 w 189"/>
                <a:gd name="T63" fmla="*/ 165 h 184"/>
                <a:gd name="T64" fmla="*/ 111 w 189"/>
                <a:gd name="T65" fmla="*/ 176 h 184"/>
                <a:gd name="T66" fmla="*/ 126 w 189"/>
                <a:gd name="T67" fmla="*/ 181 h 184"/>
                <a:gd name="T68" fmla="*/ 135 w 189"/>
                <a:gd name="T69" fmla="*/ 182 h 184"/>
                <a:gd name="T70" fmla="*/ 134 w 189"/>
                <a:gd name="T71" fmla="*/ 180 h 184"/>
                <a:gd name="T72" fmla="*/ 131 w 189"/>
                <a:gd name="T73" fmla="*/ 162 h 184"/>
                <a:gd name="T74" fmla="*/ 130 w 189"/>
                <a:gd name="T75" fmla="*/ 160 h 184"/>
                <a:gd name="T76" fmla="*/ 133 w 189"/>
                <a:gd name="T77" fmla="*/ 153 h 184"/>
                <a:gd name="T78" fmla="*/ 134 w 189"/>
                <a:gd name="T79" fmla="*/ 151 h 184"/>
                <a:gd name="T80" fmla="*/ 137 w 189"/>
                <a:gd name="T81" fmla="*/ 145 h 184"/>
                <a:gd name="T82" fmla="*/ 139 w 189"/>
                <a:gd name="T83" fmla="*/ 145 h 184"/>
                <a:gd name="T84" fmla="*/ 141 w 189"/>
                <a:gd name="T85" fmla="*/ 142 h 184"/>
                <a:gd name="T86" fmla="*/ 143 w 189"/>
                <a:gd name="T87" fmla="*/ 142 h 184"/>
                <a:gd name="T88" fmla="*/ 147 w 189"/>
                <a:gd name="T89" fmla="*/ 140 h 184"/>
                <a:gd name="T90" fmla="*/ 149 w 189"/>
                <a:gd name="T91" fmla="*/ 136 h 184"/>
                <a:gd name="T92" fmla="*/ 150 w 189"/>
                <a:gd name="T93" fmla="*/ 138 h 184"/>
                <a:gd name="T94" fmla="*/ 165 w 189"/>
                <a:gd name="T95" fmla="*/ 130 h 184"/>
                <a:gd name="T96" fmla="*/ 168 w 189"/>
                <a:gd name="T97" fmla="*/ 121 h 184"/>
                <a:gd name="T98" fmla="*/ 171 w 189"/>
                <a:gd name="T99" fmla="*/ 120 h 184"/>
                <a:gd name="T100" fmla="*/ 181 w 189"/>
                <a:gd name="T101" fmla="*/ 119 h 184"/>
                <a:gd name="T102" fmla="*/ 184 w 189"/>
                <a:gd name="T103" fmla="*/ 117 h 184"/>
                <a:gd name="T104" fmla="*/ 185 w 189"/>
                <a:gd name="T105" fmla="*/ 114 h 184"/>
                <a:gd name="T106" fmla="*/ 186 w 189"/>
                <a:gd name="T107" fmla="*/ 106 h 184"/>
                <a:gd name="T108" fmla="*/ 188 w 189"/>
                <a:gd name="T109" fmla="*/ 101 h 184"/>
                <a:gd name="T110" fmla="*/ 187 w 189"/>
                <a:gd name="T111" fmla="*/ 91 h 184"/>
                <a:gd name="T112" fmla="*/ 185 w 189"/>
                <a:gd name="T113" fmla="*/ 88 h 184"/>
                <a:gd name="T114" fmla="*/ 184 w 189"/>
                <a:gd name="T115" fmla="*/ 82 h 184"/>
                <a:gd name="T116" fmla="*/ 180 w 189"/>
                <a:gd name="T117" fmla="*/ 53 h 184"/>
                <a:gd name="T118" fmla="*/ 174 w 189"/>
                <a:gd name="T119" fmla="*/ 51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solidFill>
              <a:srgbClr val="FAF400"/>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23" name="Freeform 18"/>
            <p:cNvSpPr>
              <a:spLocks/>
            </p:cNvSpPr>
            <p:nvPr/>
          </p:nvSpPr>
          <p:spPr bwMode="auto">
            <a:xfrm>
              <a:off x="6942138" y="2306638"/>
              <a:ext cx="828675" cy="603250"/>
            </a:xfrm>
            <a:custGeom>
              <a:avLst/>
              <a:gdLst>
                <a:gd name="T0" fmla="*/ 78 w 102"/>
                <a:gd name="T1" fmla="*/ 70 h 78"/>
                <a:gd name="T2" fmla="*/ 76 w 102"/>
                <a:gd name="T3" fmla="*/ 73 h 78"/>
                <a:gd name="T4" fmla="*/ 75 w 102"/>
                <a:gd name="T5" fmla="*/ 75 h 78"/>
                <a:gd name="T6" fmla="*/ 75 w 102"/>
                <a:gd name="T7" fmla="*/ 78 h 78"/>
                <a:gd name="T8" fmla="*/ 77 w 102"/>
                <a:gd name="T9" fmla="*/ 76 h 78"/>
                <a:gd name="T10" fmla="*/ 81 w 102"/>
                <a:gd name="T11" fmla="*/ 75 h 78"/>
                <a:gd name="T12" fmla="*/ 87 w 102"/>
                <a:gd name="T13" fmla="*/ 73 h 78"/>
                <a:gd name="T14" fmla="*/ 96 w 102"/>
                <a:gd name="T15" fmla="*/ 66 h 78"/>
                <a:gd name="T16" fmla="*/ 99 w 102"/>
                <a:gd name="T17" fmla="*/ 64 h 78"/>
                <a:gd name="T18" fmla="*/ 102 w 102"/>
                <a:gd name="T19" fmla="*/ 61 h 78"/>
                <a:gd name="T20" fmla="*/ 100 w 102"/>
                <a:gd name="T21" fmla="*/ 62 h 78"/>
                <a:gd name="T22" fmla="*/ 97 w 102"/>
                <a:gd name="T23" fmla="*/ 64 h 78"/>
                <a:gd name="T24" fmla="*/ 94 w 102"/>
                <a:gd name="T25" fmla="*/ 65 h 78"/>
                <a:gd name="T26" fmla="*/ 97 w 102"/>
                <a:gd name="T27" fmla="*/ 61 h 78"/>
                <a:gd name="T28" fmla="*/ 95 w 102"/>
                <a:gd name="T29" fmla="*/ 62 h 78"/>
                <a:gd name="T30" fmla="*/ 86 w 102"/>
                <a:gd name="T31" fmla="*/ 67 h 78"/>
                <a:gd name="T32" fmla="*/ 80 w 102"/>
                <a:gd name="T33" fmla="*/ 72 h 78"/>
                <a:gd name="T34" fmla="*/ 79 w 102"/>
                <a:gd name="T35" fmla="*/ 68 h 78"/>
                <a:gd name="T36" fmla="*/ 81 w 102"/>
                <a:gd name="T37" fmla="*/ 64 h 78"/>
                <a:gd name="T38" fmla="*/ 79 w 102"/>
                <a:gd name="T39" fmla="*/ 49 h 78"/>
                <a:gd name="T40" fmla="*/ 77 w 102"/>
                <a:gd name="T41" fmla="*/ 34 h 78"/>
                <a:gd name="T42" fmla="*/ 75 w 102"/>
                <a:gd name="T43" fmla="*/ 25 h 78"/>
                <a:gd name="T44" fmla="*/ 74 w 102"/>
                <a:gd name="T45" fmla="*/ 24 h 78"/>
                <a:gd name="T46" fmla="*/ 73 w 102"/>
                <a:gd name="T47" fmla="*/ 21 h 78"/>
                <a:gd name="T48" fmla="*/ 72 w 102"/>
                <a:gd name="T49" fmla="*/ 12 h 78"/>
                <a:gd name="T50" fmla="*/ 69 w 102"/>
                <a:gd name="T51" fmla="*/ 3 h 78"/>
                <a:gd name="T52" fmla="*/ 68 w 102"/>
                <a:gd name="T53" fmla="*/ 0 h 78"/>
                <a:gd name="T54" fmla="*/ 51 w 102"/>
                <a:gd name="T55" fmla="*/ 4 h 78"/>
                <a:gd name="T56" fmla="*/ 42 w 102"/>
                <a:gd name="T57" fmla="*/ 14 h 78"/>
                <a:gd name="T58" fmla="*/ 41 w 102"/>
                <a:gd name="T59" fmla="*/ 18 h 78"/>
                <a:gd name="T60" fmla="*/ 36 w 102"/>
                <a:gd name="T61" fmla="*/ 23 h 78"/>
                <a:gd name="T62" fmla="*/ 38 w 102"/>
                <a:gd name="T63" fmla="*/ 25 h 78"/>
                <a:gd name="T64" fmla="*/ 38 w 102"/>
                <a:gd name="T65" fmla="*/ 27 h 78"/>
                <a:gd name="T66" fmla="*/ 39 w 102"/>
                <a:gd name="T67" fmla="*/ 32 h 78"/>
                <a:gd name="T68" fmla="*/ 30 w 102"/>
                <a:gd name="T69" fmla="*/ 39 h 78"/>
                <a:gd name="T70" fmla="*/ 19 w 102"/>
                <a:gd name="T71" fmla="*/ 39 h 78"/>
                <a:gd name="T72" fmla="*/ 9 w 102"/>
                <a:gd name="T73" fmla="*/ 42 h 78"/>
                <a:gd name="T74" fmla="*/ 6 w 102"/>
                <a:gd name="T75" fmla="*/ 46 h 78"/>
                <a:gd name="T76" fmla="*/ 9 w 102"/>
                <a:gd name="T77" fmla="*/ 52 h 78"/>
                <a:gd name="T78" fmla="*/ 2 w 102"/>
                <a:gd name="T79" fmla="*/ 60 h 78"/>
                <a:gd name="T80" fmla="*/ 56 w 102"/>
                <a:gd name="T81" fmla="*/ 55 h 78"/>
                <a:gd name="T82" fmla="*/ 57 w 102"/>
                <a:gd name="T83" fmla="*/ 57 h 78"/>
                <a:gd name="T84" fmla="*/ 59 w 102"/>
                <a:gd name="T85" fmla="*/ 58 h 78"/>
                <a:gd name="T86" fmla="*/ 62 w 102"/>
                <a:gd name="T87" fmla="*/ 63 h 78"/>
                <a:gd name="T88" fmla="*/ 66 w 102"/>
                <a:gd name="T89" fmla="*/ 64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4" name="Freeform 19"/>
            <p:cNvSpPr>
              <a:spLocks/>
            </p:cNvSpPr>
            <p:nvPr/>
          </p:nvSpPr>
          <p:spPr bwMode="auto">
            <a:xfrm>
              <a:off x="7494588" y="2266950"/>
              <a:ext cx="187325" cy="325438"/>
            </a:xfrm>
            <a:custGeom>
              <a:avLst/>
              <a:gdLst>
                <a:gd name="T0" fmla="*/ 0 w 23"/>
                <a:gd name="T1" fmla="*/ 5 h 42"/>
                <a:gd name="T2" fmla="*/ 1 w 23"/>
                <a:gd name="T3" fmla="*/ 7 h 42"/>
                <a:gd name="T4" fmla="*/ 0 w 23"/>
                <a:gd name="T5" fmla="*/ 8 h 42"/>
                <a:gd name="T6" fmla="*/ 1 w 23"/>
                <a:gd name="T7" fmla="*/ 8 h 42"/>
                <a:gd name="T8" fmla="*/ 1 w 23"/>
                <a:gd name="T9" fmla="*/ 9 h 42"/>
                <a:gd name="T10" fmla="*/ 3 w 23"/>
                <a:gd name="T11" fmla="*/ 14 h 42"/>
                <a:gd name="T12" fmla="*/ 4 w 23"/>
                <a:gd name="T13" fmla="*/ 17 h 42"/>
                <a:gd name="T14" fmla="*/ 3 w 23"/>
                <a:gd name="T15" fmla="*/ 19 h 42"/>
                <a:gd name="T16" fmla="*/ 3 w 23"/>
                <a:gd name="T17" fmla="*/ 21 h 42"/>
                <a:gd name="T18" fmla="*/ 5 w 23"/>
                <a:gd name="T19" fmla="*/ 26 h 42"/>
                <a:gd name="T20" fmla="*/ 5 w 23"/>
                <a:gd name="T21" fmla="*/ 28 h 42"/>
                <a:gd name="T22" fmla="*/ 5 w 23"/>
                <a:gd name="T23" fmla="*/ 29 h 42"/>
                <a:gd name="T24" fmla="*/ 6 w 23"/>
                <a:gd name="T25" fmla="*/ 29 h 42"/>
                <a:gd name="T26" fmla="*/ 5 w 23"/>
                <a:gd name="T27" fmla="*/ 28 h 42"/>
                <a:gd name="T28" fmla="*/ 6 w 23"/>
                <a:gd name="T29" fmla="*/ 28 h 42"/>
                <a:gd name="T30" fmla="*/ 7 w 23"/>
                <a:gd name="T31" fmla="*/ 30 h 42"/>
                <a:gd name="T32" fmla="*/ 8 w 23"/>
                <a:gd name="T33" fmla="*/ 34 h 42"/>
                <a:gd name="T34" fmla="*/ 8 w 23"/>
                <a:gd name="T35" fmla="*/ 37 h 42"/>
                <a:gd name="T36" fmla="*/ 9 w 23"/>
                <a:gd name="T37" fmla="*/ 39 h 42"/>
                <a:gd name="T38" fmla="*/ 10 w 23"/>
                <a:gd name="T39" fmla="*/ 42 h 42"/>
                <a:gd name="T40" fmla="*/ 20 w 23"/>
                <a:gd name="T41" fmla="*/ 40 h 42"/>
                <a:gd name="T42" fmla="*/ 19 w 23"/>
                <a:gd name="T43" fmla="*/ 39 h 42"/>
                <a:gd name="T44" fmla="*/ 18 w 23"/>
                <a:gd name="T45" fmla="*/ 38 h 42"/>
                <a:gd name="T46" fmla="*/ 18 w 23"/>
                <a:gd name="T47" fmla="*/ 37 h 42"/>
                <a:gd name="T48" fmla="*/ 19 w 23"/>
                <a:gd name="T49" fmla="*/ 36 h 42"/>
                <a:gd name="T50" fmla="*/ 18 w 23"/>
                <a:gd name="T51" fmla="*/ 34 h 42"/>
                <a:gd name="T52" fmla="*/ 18 w 23"/>
                <a:gd name="T53" fmla="*/ 27 h 42"/>
                <a:gd name="T54" fmla="*/ 18 w 23"/>
                <a:gd name="T55" fmla="*/ 25 h 42"/>
                <a:gd name="T56" fmla="*/ 19 w 23"/>
                <a:gd name="T57" fmla="*/ 21 h 42"/>
                <a:gd name="T58" fmla="*/ 19 w 23"/>
                <a:gd name="T59" fmla="*/ 19 h 42"/>
                <a:gd name="T60" fmla="*/ 19 w 23"/>
                <a:gd name="T61" fmla="*/ 17 h 42"/>
                <a:gd name="T62" fmla="*/ 19 w 23"/>
                <a:gd name="T63" fmla="*/ 15 h 42"/>
                <a:gd name="T64" fmla="*/ 19 w 23"/>
                <a:gd name="T65" fmla="*/ 14 h 42"/>
                <a:gd name="T66" fmla="*/ 19 w 23"/>
                <a:gd name="T67" fmla="*/ 13 h 42"/>
                <a:gd name="T68" fmla="*/ 22 w 23"/>
                <a:gd name="T69" fmla="*/ 11 h 42"/>
                <a:gd name="T70" fmla="*/ 23 w 23"/>
                <a:gd name="T71" fmla="*/ 7 h 42"/>
                <a:gd name="T72" fmla="*/ 22 w 23"/>
                <a:gd name="T73" fmla="*/ 5 h 42"/>
                <a:gd name="T74" fmla="*/ 22 w 23"/>
                <a:gd name="T75" fmla="*/ 3 h 42"/>
                <a:gd name="T76" fmla="*/ 22 w 23"/>
                <a:gd name="T77" fmla="*/ 3 h 42"/>
                <a:gd name="T78" fmla="*/ 22 w 23"/>
                <a:gd name="T79" fmla="*/ 2 h 42"/>
                <a:gd name="T80" fmla="*/ 21 w 23"/>
                <a:gd name="T81" fmla="*/ 0 h 42"/>
                <a:gd name="T82" fmla="*/ 0 w 23"/>
                <a:gd name="T83" fmla="*/ 5 h 42"/>
                <a:gd name="T84" fmla="*/ 0 w 23"/>
                <a:gd name="T85" fmla="*/ 5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5" name="Freeform 20"/>
            <p:cNvSpPr>
              <a:spLocks/>
            </p:cNvSpPr>
            <p:nvPr/>
          </p:nvSpPr>
          <p:spPr bwMode="auto">
            <a:xfrm>
              <a:off x="3327400" y="2794000"/>
              <a:ext cx="619125" cy="727075"/>
            </a:xfrm>
            <a:custGeom>
              <a:avLst/>
              <a:gdLst>
                <a:gd name="T0" fmla="*/ 66 w 76"/>
                <a:gd name="T1" fmla="*/ 94 h 94"/>
                <a:gd name="T2" fmla="*/ 76 w 76"/>
                <a:gd name="T3" fmla="*/ 27 h 94"/>
                <a:gd name="T4" fmla="*/ 51 w 76"/>
                <a:gd name="T5" fmla="*/ 23 h 94"/>
                <a:gd name="T6" fmla="*/ 53 w 76"/>
                <a:gd name="T7" fmla="*/ 6 h 94"/>
                <a:gd name="T8" fmla="*/ 16 w 76"/>
                <a:gd name="T9" fmla="*/ 0 h 94"/>
                <a:gd name="T10" fmla="*/ 0 w 76"/>
                <a:gd name="T11" fmla="*/ 84 h 94"/>
                <a:gd name="T12" fmla="*/ 0 w 76"/>
                <a:gd name="T13" fmla="*/ 84 h 94"/>
                <a:gd name="T14" fmla="*/ 66 w 76"/>
                <a:gd name="T15" fmla="*/ 94 h 94"/>
                <a:gd name="T16" fmla="*/ 66 w 76"/>
                <a:gd name="T17" fmla="*/ 94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6" name="Freeform 21"/>
            <p:cNvSpPr>
              <a:spLocks/>
            </p:cNvSpPr>
            <p:nvPr/>
          </p:nvSpPr>
          <p:spPr bwMode="auto">
            <a:xfrm>
              <a:off x="2439988" y="2035175"/>
              <a:ext cx="881062" cy="696913"/>
            </a:xfrm>
            <a:custGeom>
              <a:avLst/>
              <a:gdLst>
                <a:gd name="T0" fmla="*/ 0 w 108"/>
                <a:gd name="T1" fmla="*/ 67 h 90"/>
                <a:gd name="T2" fmla="*/ 0 w 108"/>
                <a:gd name="T3" fmla="*/ 62 h 90"/>
                <a:gd name="T4" fmla="*/ 1 w 108"/>
                <a:gd name="T5" fmla="*/ 57 h 90"/>
                <a:gd name="T6" fmla="*/ 2 w 108"/>
                <a:gd name="T7" fmla="*/ 51 h 90"/>
                <a:gd name="T8" fmla="*/ 3 w 108"/>
                <a:gd name="T9" fmla="*/ 49 h 90"/>
                <a:gd name="T10" fmla="*/ 5 w 108"/>
                <a:gd name="T11" fmla="*/ 47 h 90"/>
                <a:gd name="T12" fmla="*/ 5 w 108"/>
                <a:gd name="T13" fmla="*/ 45 h 90"/>
                <a:gd name="T14" fmla="*/ 10 w 108"/>
                <a:gd name="T15" fmla="*/ 37 h 90"/>
                <a:gd name="T16" fmla="*/ 16 w 108"/>
                <a:gd name="T17" fmla="*/ 23 h 90"/>
                <a:gd name="T18" fmla="*/ 20 w 108"/>
                <a:gd name="T19" fmla="*/ 13 h 90"/>
                <a:gd name="T20" fmla="*/ 24 w 108"/>
                <a:gd name="T21" fmla="*/ 3 h 90"/>
                <a:gd name="T22" fmla="*/ 24 w 108"/>
                <a:gd name="T23" fmla="*/ 0 h 90"/>
                <a:gd name="T24" fmla="*/ 27 w 108"/>
                <a:gd name="T25" fmla="*/ 0 h 90"/>
                <a:gd name="T26" fmla="*/ 30 w 108"/>
                <a:gd name="T27" fmla="*/ 1 h 90"/>
                <a:gd name="T28" fmla="*/ 31 w 108"/>
                <a:gd name="T29" fmla="*/ 2 h 90"/>
                <a:gd name="T30" fmla="*/ 35 w 108"/>
                <a:gd name="T31" fmla="*/ 5 h 90"/>
                <a:gd name="T32" fmla="*/ 35 w 108"/>
                <a:gd name="T33" fmla="*/ 8 h 90"/>
                <a:gd name="T34" fmla="*/ 36 w 108"/>
                <a:gd name="T35" fmla="*/ 14 h 90"/>
                <a:gd name="T36" fmla="*/ 43 w 108"/>
                <a:gd name="T37" fmla="*/ 16 h 90"/>
                <a:gd name="T38" fmla="*/ 48 w 108"/>
                <a:gd name="T39" fmla="*/ 16 h 90"/>
                <a:gd name="T40" fmla="*/ 54 w 108"/>
                <a:gd name="T41" fmla="*/ 18 h 90"/>
                <a:gd name="T42" fmla="*/ 61 w 108"/>
                <a:gd name="T43" fmla="*/ 18 h 90"/>
                <a:gd name="T44" fmla="*/ 65 w 108"/>
                <a:gd name="T45" fmla="*/ 19 h 90"/>
                <a:gd name="T46" fmla="*/ 68 w 108"/>
                <a:gd name="T47" fmla="*/ 18 h 90"/>
                <a:gd name="T48" fmla="*/ 71 w 108"/>
                <a:gd name="T49" fmla="*/ 19 h 90"/>
                <a:gd name="T50" fmla="*/ 74 w 108"/>
                <a:gd name="T51" fmla="*/ 18 h 90"/>
                <a:gd name="T52" fmla="*/ 76 w 108"/>
                <a:gd name="T53" fmla="*/ 19 h 90"/>
                <a:gd name="T54" fmla="*/ 79 w 108"/>
                <a:gd name="T55" fmla="*/ 19 h 90"/>
                <a:gd name="T56" fmla="*/ 104 w 108"/>
                <a:gd name="T57" fmla="*/ 24 h 90"/>
                <a:gd name="T58" fmla="*/ 105 w 108"/>
                <a:gd name="T59" fmla="*/ 27 h 90"/>
                <a:gd name="T60" fmla="*/ 108 w 108"/>
                <a:gd name="T61" fmla="*/ 28 h 90"/>
                <a:gd name="T62" fmla="*/ 102 w 108"/>
                <a:gd name="T63" fmla="*/ 40 h 90"/>
                <a:gd name="T64" fmla="*/ 101 w 108"/>
                <a:gd name="T65" fmla="*/ 42 h 90"/>
                <a:gd name="T66" fmla="*/ 98 w 108"/>
                <a:gd name="T67" fmla="*/ 44 h 90"/>
                <a:gd name="T68" fmla="*/ 94 w 108"/>
                <a:gd name="T69" fmla="*/ 51 h 90"/>
                <a:gd name="T70" fmla="*/ 97 w 108"/>
                <a:gd name="T71" fmla="*/ 53 h 90"/>
                <a:gd name="T72" fmla="*/ 97 w 108"/>
                <a:gd name="T73" fmla="*/ 55 h 90"/>
                <a:gd name="T74" fmla="*/ 96 w 108"/>
                <a:gd name="T75" fmla="*/ 56 h 90"/>
                <a:gd name="T76" fmla="*/ 95 w 108"/>
                <a:gd name="T77" fmla="*/ 60 h 90"/>
                <a:gd name="T78" fmla="*/ 52 w 108"/>
                <a:gd name="T79" fmla="*/ 81 h 90"/>
                <a:gd name="T80" fmla="*/ 1 w 108"/>
                <a:gd name="T81" fmla="*/ 68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27" name="Freeform 22"/>
            <p:cNvSpPr>
              <a:spLocks/>
            </p:cNvSpPr>
            <p:nvPr/>
          </p:nvSpPr>
          <p:spPr bwMode="auto">
            <a:xfrm>
              <a:off x="2759075" y="2662238"/>
              <a:ext cx="698500" cy="1030287"/>
            </a:xfrm>
            <a:custGeom>
              <a:avLst/>
              <a:gdLst>
                <a:gd name="T0" fmla="*/ 13 w 86"/>
                <a:gd name="T1" fmla="*/ 0 h 133"/>
                <a:gd name="T2" fmla="*/ 0 w 86"/>
                <a:gd name="T3" fmla="*/ 51 h 133"/>
                <a:gd name="T4" fmla="*/ 56 w 86"/>
                <a:gd name="T5" fmla="*/ 133 h 133"/>
                <a:gd name="T6" fmla="*/ 56 w 86"/>
                <a:gd name="T7" fmla="*/ 132 h 133"/>
                <a:gd name="T8" fmla="*/ 56 w 86"/>
                <a:gd name="T9" fmla="*/ 131 h 133"/>
                <a:gd name="T10" fmla="*/ 57 w 86"/>
                <a:gd name="T11" fmla="*/ 127 h 133"/>
                <a:gd name="T12" fmla="*/ 57 w 86"/>
                <a:gd name="T13" fmla="*/ 126 h 133"/>
                <a:gd name="T14" fmla="*/ 57 w 86"/>
                <a:gd name="T15" fmla="*/ 118 h 133"/>
                <a:gd name="T16" fmla="*/ 57 w 86"/>
                <a:gd name="T17" fmla="*/ 115 h 133"/>
                <a:gd name="T18" fmla="*/ 57 w 86"/>
                <a:gd name="T19" fmla="*/ 114 h 133"/>
                <a:gd name="T20" fmla="*/ 60 w 86"/>
                <a:gd name="T21" fmla="*/ 114 h 133"/>
                <a:gd name="T22" fmla="*/ 62 w 86"/>
                <a:gd name="T23" fmla="*/ 114 h 133"/>
                <a:gd name="T24" fmla="*/ 63 w 86"/>
                <a:gd name="T25" fmla="*/ 115 h 133"/>
                <a:gd name="T26" fmla="*/ 63 w 86"/>
                <a:gd name="T27" fmla="*/ 116 h 133"/>
                <a:gd name="T28" fmla="*/ 64 w 86"/>
                <a:gd name="T29" fmla="*/ 117 h 133"/>
                <a:gd name="T30" fmla="*/ 66 w 86"/>
                <a:gd name="T31" fmla="*/ 117 h 133"/>
                <a:gd name="T32" fmla="*/ 68 w 86"/>
                <a:gd name="T33" fmla="*/ 110 h 133"/>
                <a:gd name="T34" fmla="*/ 70 w 86"/>
                <a:gd name="T35" fmla="*/ 101 h 133"/>
                <a:gd name="T36" fmla="*/ 86 w 86"/>
                <a:gd name="T37" fmla="*/ 17 h 133"/>
                <a:gd name="T38" fmla="*/ 49 w 86"/>
                <a:gd name="T39" fmla="*/ 9 h 133"/>
                <a:gd name="T40" fmla="*/ 13 w 86"/>
                <a:gd name="T41" fmla="*/ 0 h 133"/>
                <a:gd name="T42" fmla="*/ 13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8" name="Freeform 23"/>
            <p:cNvSpPr>
              <a:spLocks/>
            </p:cNvSpPr>
            <p:nvPr/>
          </p:nvSpPr>
          <p:spPr bwMode="auto">
            <a:xfrm>
              <a:off x="3124200" y="3444875"/>
              <a:ext cx="741363" cy="820738"/>
            </a:xfrm>
            <a:custGeom>
              <a:avLst/>
              <a:gdLst>
                <a:gd name="T0" fmla="*/ 78 w 91"/>
                <a:gd name="T1" fmla="*/ 106 h 106"/>
                <a:gd name="T2" fmla="*/ 91 w 91"/>
                <a:gd name="T3" fmla="*/ 10 h 106"/>
                <a:gd name="T4" fmla="*/ 25 w 91"/>
                <a:gd name="T5" fmla="*/ 0 h 106"/>
                <a:gd name="T6" fmla="*/ 25 w 91"/>
                <a:gd name="T7" fmla="*/ 0 h 106"/>
                <a:gd name="T8" fmla="*/ 23 w 91"/>
                <a:gd name="T9" fmla="*/ 9 h 106"/>
                <a:gd name="T10" fmla="*/ 21 w 91"/>
                <a:gd name="T11" fmla="*/ 16 h 106"/>
                <a:gd name="T12" fmla="*/ 19 w 91"/>
                <a:gd name="T13" fmla="*/ 16 h 106"/>
                <a:gd name="T14" fmla="*/ 18 w 91"/>
                <a:gd name="T15" fmla="*/ 15 h 106"/>
                <a:gd name="T16" fmla="*/ 18 w 91"/>
                <a:gd name="T17" fmla="*/ 14 h 106"/>
                <a:gd name="T18" fmla="*/ 17 w 91"/>
                <a:gd name="T19" fmla="*/ 13 h 106"/>
                <a:gd name="T20" fmla="*/ 15 w 91"/>
                <a:gd name="T21" fmla="*/ 13 h 106"/>
                <a:gd name="T22" fmla="*/ 12 w 91"/>
                <a:gd name="T23" fmla="*/ 13 h 106"/>
                <a:gd name="T24" fmla="*/ 12 w 91"/>
                <a:gd name="T25" fmla="*/ 14 h 106"/>
                <a:gd name="T26" fmla="*/ 12 w 91"/>
                <a:gd name="T27" fmla="*/ 17 h 106"/>
                <a:gd name="T28" fmla="*/ 12 w 91"/>
                <a:gd name="T29" fmla="*/ 25 h 106"/>
                <a:gd name="T30" fmla="*/ 12 w 91"/>
                <a:gd name="T31" fmla="*/ 26 h 106"/>
                <a:gd name="T32" fmla="*/ 11 w 91"/>
                <a:gd name="T33" fmla="*/ 30 h 106"/>
                <a:gd name="T34" fmla="*/ 11 w 91"/>
                <a:gd name="T35" fmla="*/ 31 h 106"/>
                <a:gd name="T36" fmla="*/ 11 w 91"/>
                <a:gd name="T37" fmla="*/ 32 h 106"/>
                <a:gd name="T38" fmla="*/ 11 w 91"/>
                <a:gd name="T39" fmla="*/ 34 h 106"/>
                <a:gd name="T40" fmla="*/ 11 w 91"/>
                <a:gd name="T41" fmla="*/ 35 h 106"/>
                <a:gd name="T42" fmla="*/ 11 w 91"/>
                <a:gd name="T43" fmla="*/ 36 h 106"/>
                <a:gd name="T44" fmla="*/ 12 w 91"/>
                <a:gd name="T45" fmla="*/ 38 h 106"/>
                <a:gd name="T46" fmla="*/ 12 w 91"/>
                <a:gd name="T47" fmla="*/ 39 h 106"/>
                <a:gd name="T48" fmla="*/ 12 w 91"/>
                <a:gd name="T49" fmla="*/ 41 h 106"/>
                <a:gd name="T50" fmla="*/ 13 w 91"/>
                <a:gd name="T51" fmla="*/ 43 h 106"/>
                <a:gd name="T52" fmla="*/ 13 w 91"/>
                <a:gd name="T53" fmla="*/ 43 h 106"/>
                <a:gd name="T54" fmla="*/ 14 w 91"/>
                <a:gd name="T55" fmla="*/ 44 h 106"/>
                <a:gd name="T56" fmla="*/ 15 w 91"/>
                <a:gd name="T57" fmla="*/ 46 h 106"/>
                <a:gd name="T58" fmla="*/ 14 w 91"/>
                <a:gd name="T59" fmla="*/ 46 h 106"/>
                <a:gd name="T60" fmla="*/ 14 w 91"/>
                <a:gd name="T61" fmla="*/ 46 h 106"/>
                <a:gd name="T62" fmla="*/ 12 w 91"/>
                <a:gd name="T63" fmla="*/ 47 h 106"/>
                <a:gd name="T64" fmla="*/ 10 w 91"/>
                <a:gd name="T65" fmla="*/ 48 h 106"/>
                <a:gd name="T66" fmla="*/ 9 w 91"/>
                <a:gd name="T67" fmla="*/ 50 h 106"/>
                <a:gd name="T68" fmla="*/ 7 w 91"/>
                <a:gd name="T69" fmla="*/ 55 h 106"/>
                <a:gd name="T70" fmla="*/ 5 w 91"/>
                <a:gd name="T71" fmla="*/ 58 h 106"/>
                <a:gd name="T72" fmla="*/ 3 w 91"/>
                <a:gd name="T73" fmla="*/ 58 h 106"/>
                <a:gd name="T74" fmla="*/ 3 w 91"/>
                <a:gd name="T75" fmla="*/ 59 h 106"/>
                <a:gd name="T76" fmla="*/ 4 w 91"/>
                <a:gd name="T77" fmla="*/ 60 h 106"/>
                <a:gd name="T78" fmla="*/ 3 w 91"/>
                <a:gd name="T79" fmla="*/ 61 h 106"/>
                <a:gd name="T80" fmla="*/ 3 w 91"/>
                <a:gd name="T81" fmla="*/ 63 h 106"/>
                <a:gd name="T82" fmla="*/ 3 w 91"/>
                <a:gd name="T83" fmla="*/ 64 h 106"/>
                <a:gd name="T84" fmla="*/ 5 w 91"/>
                <a:gd name="T85" fmla="*/ 66 h 106"/>
                <a:gd name="T86" fmla="*/ 6 w 91"/>
                <a:gd name="T87" fmla="*/ 67 h 106"/>
                <a:gd name="T88" fmla="*/ 5 w 91"/>
                <a:gd name="T89" fmla="*/ 67 h 106"/>
                <a:gd name="T90" fmla="*/ 5 w 91"/>
                <a:gd name="T91" fmla="*/ 69 h 106"/>
                <a:gd name="T92" fmla="*/ 4 w 91"/>
                <a:gd name="T93" fmla="*/ 70 h 106"/>
                <a:gd name="T94" fmla="*/ 3 w 91"/>
                <a:gd name="T95" fmla="*/ 70 h 106"/>
                <a:gd name="T96" fmla="*/ 1 w 91"/>
                <a:gd name="T97" fmla="*/ 69 h 106"/>
                <a:gd name="T98" fmla="*/ 0 w 91"/>
                <a:gd name="T99" fmla="*/ 73 h 106"/>
                <a:gd name="T100" fmla="*/ 49 w 91"/>
                <a:gd name="T101" fmla="*/ 102 h 106"/>
                <a:gd name="T102" fmla="*/ 78 w 91"/>
                <a:gd name="T103" fmla="*/ 106 h 106"/>
                <a:gd name="T104" fmla="*/ 78 w 91"/>
                <a:gd name="T105" fmla="*/ 106 h 106"/>
                <a:gd name="T106" fmla="*/ 78 w 91"/>
                <a:gd name="T107" fmla="*/ 106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29" name="Freeform 24"/>
            <p:cNvSpPr>
              <a:spLocks/>
            </p:cNvSpPr>
            <p:nvPr/>
          </p:nvSpPr>
          <p:spPr bwMode="auto">
            <a:xfrm>
              <a:off x="5183188" y="1981200"/>
              <a:ext cx="723900" cy="773113"/>
            </a:xfrm>
            <a:custGeom>
              <a:avLst/>
              <a:gdLst>
                <a:gd name="T0" fmla="*/ 8 w 89"/>
                <a:gd name="T1" fmla="*/ 69 h 100"/>
                <a:gd name="T2" fmla="*/ 4 w 89"/>
                <a:gd name="T3" fmla="*/ 64 h 100"/>
                <a:gd name="T4" fmla="*/ 7 w 89"/>
                <a:gd name="T5" fmla="*/ 60 h 100"/>
                <a:gd name="T6" fmla="*/ 7 w 89"/>
                <a:gd name="T7" fmla="*/ 56 h 100"/>
                <a:gd name="T8" fmla="*/ 5 w 89"/>
                <a:gd name="T9" fmla="*/ 47 h 100"/>
                <a:gd name="T10" fmla="*/ 5 w 89"/>
                <a:gd name="T11" fmla="*/ 43 h 100"/>
                <a:gd name="T12" fmla="*/ 4 w 89"/>
                <a:gd name="T13" fmla="*/ 33 h 100"/>
                <a:gd name="T14" fmla="*/ 2 w 89"/>
                <a:gd name="T15" fmla="*/ 26 h 100"/>
                <a:gd name="T16" fmla="*/ 0 w 89"/>
                <a:gd name="T17" fmla="*/ 16 h 100"/>
                <a:gd name="T18" fmla="*/ 1 w 89"/>
                <a:gd name="T19" fmla="*/ 12 h 100"/>
                <a:gd name="T20" fmla="*/ 0 w 89"/>
                <a:gd name="T21" fmla="*/ 7 h 100"/>
                <a:gd name="T22" fmla="*/ 23 w 89"/>
                <a:gd name="T23" fmla="*/ 3 h 100"/>
                <a:gd name="T24" fmla="*/ 25 w 89"/>
                <a:gd name="T25" fmla="*/ 1 h 100"/>
                <a:gd name="T26" fmla="*/ 28 w 89"/>
                <a:gd name="T27" fmla="*/ 5 h 100"/>
                <a:gd name="T28" fmla="*/ 28 w 89"/>
                <a:gd name="T29" fmla="*/ 10 h 100"/>
                <a:gd name="T30" fmla="*/ 32 w 89"/>
                <a:gd name="T31" fmla="*/ 12 h 100"/>
                <a:gd name="T32" fmla="*/ 34 w 89"/>
                <a:gd name="T33" fmla="*/ 13 h 100"/>
                <a:gd name="T34" fmla="*/ 38 w 89"/>
                <a:gd name="T35" fmla="*/ 13 h 100"/>
                <a:gd name="T36" fmla="*/ 39 w 89"/>
                <a:gd name="T37" fmla="*/ 14 h 100"/>
                <a:gd name="T38" fmla="*/ 43 w 89"/>
                <a:gd name="T39" fmla="*/ 13 h 100"/>
                <a:gd name="T40" fmla="*/ 51 w 89"/>
                <a:gd name="T41" fmla="*/ 14 h 100"/>
                <a:gd name="T42" fmla="*/ 52 w 89"/>
                <a:gd name="T43" fmla="*/ 15 h 100"/>
                <a:gd name="T44" fmla="*/ 53 w 89"/>
                <a:gd name="T45" fmla="*/ 15 h 100"/>
                <a:gd name="T46" fmla="*/ 54 w 89"/>
                <a:gd name="T47" fmla="*/ 18 h 100"/>
                <a:gd name="T48" fmla="*/ 57 w 89"/>
                <a:gd name="T49" fmla="*/ 17 h 100"/>
                <a:gd name="T50" fmla="*/ 59 w 89"/>
                <a:gd name="T51" fmla="*/ 17 h 100"/>
                <a:gd name="T52" fmla="*/ 62 w 89"/>
                <a:gd name="T53" fmla="*/ 19 h 100"/>
                <a:gd name="T54" fmla="*/ 64 w 89"/>
                <a:gd name="T55" fmla="*/ 21 h 100"/>
                <a:gd name="T56" fmla="*/ 68 w 89"/>
                <a:gd name="T57" fmla="*/ 21 h 100"/>
                <a:gd name="T58" fmla="*/ 73 w 89"/>
                <a:gd name="T59" fmla="*/ 18 h 100"/>
                <a:gd name="T60" fmla="*/ 81 w 89"/>
                <a:gd name="T61" fmla="*/ 20 h 100"/>
                <a:gd name="T62" fmla="*/ 83 w 89"/>
                <a:gd name="T63" fmla="*/ 20 h 100"/>
                <a:gd name="T64" fmla="*/ 86 w 89"/>
                <a:gd name="T65" fmla="*/ 21 h 100"/>
                <a:gd name="T66" fmla="*/ 87 w 89"/>
                <a:gd name="T67" fmla="*/ 22 h 100"/>
                <a:gd name="T68" fmla="*/ 81 w 89"/>
                <a:gd name="T69" fmla="*/ 25 h 100"/>
                <a:gd name="T70" fmla="*/ 78 w 89"/>
                <a:gd name="T71" fmla="*/ 28 h 100"/>
                <a:gd name="T72" fmla="*/ 73 w 89"/>
                <a:gd name="T73" fmla="*/ 30 h 100"/>
                <a:gd name="T74" fmla="*/ 59 w 89"/>
                <a:gd name="T75" fmla="*/ 44 h 100"/>
                <a:gd name="T76" fmla="*/ 57 w 89"/>
                <a:gd name="T77" fmla="*/ 46 h 100"/>
                <a:gd name="T78" fmla="*/ 57 w 89"/>
                <a:gd name="T79" fmla="*/ 56 h 100"/>
                <a:gd name="T80" fmla="*/ 52 w 89"/>
                <a:gd name="T81" fmla="*/ 59 h 100"/>
                <a:gd name="T82" fmla="*/ 52 w 89"/>
                <a:gd name="T83" fmla="*/ 61 h 100"/>
                <a:gd name="T84" fmla="*/ 52 w 89"/>
                <a:gd name="T85" fmla="*/ 65 h 100"/>
                <a:gd name="T86" fmla="*/ 53 w 89"/>
                <a:gd name="T87" fmla="*/ 69 h 100"/>
                <a:gd name="T88" fmla="*/ 52 w 89"/>
                <a:gd name="T89" fmla="*/ 73 h 100"/>
                <a:gd name="T90" fmla="*/ 53 w 89"/>
                <a:gd name="T91" fmla="*/ 79 h 100"/>
                <a:gd name="T92" fmla="*/ 55 w 89"/>
                <a:gd name="T93" fmla="*/ 80 h 100"/>
                <a:gd name="T94" fmla="*/ 58 w 89"/>
                <a:gd name="T95" fmla="*/ 81 h 100"/>
                <a:gd name="T96" fmla="*/ 59 w 89"/>
                <a:gd name="T97" fmla="*/ 83 h 100"/>
                <a:gd name="T98" fmla="*/ 64 w 89"/>
                <a:gd name="T99" fmla="*/ 87 h 100"/>
                <a:gd name="T100" fmla="*/ 72 w 89"/>
                <a:gd name="T101" fmla="*/ 92 h 100"/>
                <a:gd name="T102" fmla="*/ 72 w 89"/>
                <a:gd name="T103" fmla="*/ 95 h 100"/>
                <a:gd name="T104" fmla="*/ 8 w 89"/>
                <a:gd name="T105" fmla="*/ 100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FAF400"/>
            </a:solidFill>
            <a:ln w="12700" cmpd="sng">
              <a:solidFill>
                <a:schemeClr val="tx1"/>
              </a:solidFill>
              <a:prstDash val="solid"/>
              <a:round/>
              <a:headEnd/>
              <a:tailEnd/>
            </a:ln>
          </p:spPr>
          <p:txBody>
            <a:bodyPr/>
            <a:lstStyle/>
            <a:p>
              <a:endParaRPr lang="en-US">
                <a:solidFill>
                  <a:srgbClr val="EEE800"/>
                </a:solidFill>
              </a:endParaRPr>
            </a:p>
          </p:txBody>
        </p:sp>
        <p:sp>
          <p:nvSpPr>
            <p:cNvPr id="30" name="Freeform 25"/>
            <p:cNvSpPr>
              <a:spLocks/>
            </p:cNvSpPr>
            <p:nvPr/>
          </p:nvSpPr>
          <p:spPr bwMode="auto">
            <a:xfrm>
              <a:off x="5768975" y="2855913"/>
              <a:ext cx="439738" cy="735012"/>
            </a:xfrm>
            <a:custGeom>
              <a:avLst/>
              <a:gdLst>
                <a:gd name="T0" fmla="*/ 9 w 54"/>
                <a:gd name="T1" fmla="*/ 2 h 95"/>
                <a:gd name="T2" fmla="*/ 12 w 54"/>
                <a:gd name="T3" fmla="*/ 5 h 95"/>
                <a:gd name="T4" fmla="*/ 15 w 54"/>
                <a:gd name="T5" fmla="*/ 8 h 95"/>
                <a:gd name="T6" fmla="*/ 15 w 54"/>
                <a:gd name="T7" fmla="*/ 12 h 95"/>
                <a:gd name="T8" fmla="*/ 14 w 54"/>
                <a:gd name="T9" fmla="*/ 15 h 95"/>
                <a:gd name="T10" fmla="*/ 11 w 54"/>
                <a:gd name="T11" fmla="*/ 19 h 95"/>
                <a:gd name="T12" fmla="*/ 9 w 54"/>
                <a:gd name="T13" fmla="*/ 20 h 95"/>
                <a:gd name="T14" fmla="*/ 5 w 54"/>
                <a:gd name="T15" fmla="*/ 21 h 95"/>
                <a:gd name="T16" fmla="*/ 4 w 54"/>
                <a:gd name="T17" fmla="*/ 24 h 95"/>
                <a:gd name="T18" fmla="*/ 6 w 54"/>
                <a:gd name="T19" fmla="*/ 27 h 95"/>
                <a:gd name="T20" fmla="*/ 4 w 54"/>
                <a:gd name="T21" fmla="*/ 34 h 95"/>
                <a:gd name="T22" fmla="*/ 1 w 54"/>
                <a:gd name="T23" fmla="*/ 36 h 95"/>
                <a:gd name="T24" fmla="*/ 0 w 54"/>
                <a:gd name="T25" fmla="*/ 39 h 95"/>
                <a:gd name="T26" fmla="*/ 0 w 54"/>
                <a:gd name="T27" fmla="*/ 41 h 95"/>
                <a:gd name="T28" fmla="*/ 1 w 54"/>
                <a:gd name="T29" fmla="*/ 48 h 95"/>
                <a:gd name="T30" fmla="*/ 5 w 54"/>
                <a:gd name="T31" fmla="*/ 53 h 95"/>
                <a:gd name="T32" fmla="*/ 10 w 54"/>
                <a:gd name="T33" fmla="*/ 57 h 95"/>
                <a:gd name="T34" fmla="*/ 13 w 54"/>
                <a:gd name="T35" fmla="*/ 64 h 95"/>
                <a:gd name="T36" fmla="*/ 15 w 54"/>
                <a:gd name="T37" fmla="*/ 62 h 95"/>
                <a:gd name="T38" fmla="*/ 19 w 54"/>
                <a:gd name="T39" fmla="*/ 65 h 95"/>
                <a:gd name="T40" fmla="*/ 19 w 54"/>
                <a:gd name="T41" fmla="*/ 69 h 95"/>
                <a:gd name="T42" fmla="*/ 16 w 54"/>
                <a:gd name="T43" fmla="*/ 73 h 95"/>
                <a:gd name="T44" fmla="*/ 19 w 54"/>
                <a:gd name="T45" fmla="*/ 78 h 95"/>
                <a:gd name="T46" fmla="*/ 24 w 54"/>
                <a:gd name="T47" fmla="*/ 81 h 95"/>
                <a:gd name="T48" fmla="*/ 29 w 54"/>
                <a:gd name="T49" fmla="*/ 87 h 95"/>
                <a:gd name="T50" fmla="*/ 30 w 54"/>
                <a:gd name="T51" fmla="*/ 89 h 95"/>
                <a:gd name="T52" fmla="*/ 29 w 54"/>
                <a:gd name="T53" fmla="*/ 91 h 95"/>
                <a:gd name="T54" fmla="*/ 32 w 54"/>
                <a:gd name="T55" fmla="*/ 95 h 95"/>
                <a:gd name="T56" fmla="*/ 33 w 54"/>
                <a:gd name="T57" fmla="*/ 94 h 95"/>
                <a:gd name="T58" fmla="*/ 34 w 54"/>
                <a:gd name="T59" fmla="*/ 92 h 95"/>
                <a:gd name="T60" fmla="*/ 38 w 54"/>
                <a:gd name="T61" fmla="*/ 91 h 95"/>
                <a:gd name="T62" fmla="*/ 42 w 54"/>
                <a:gd name="T63" fmla="*/ 93 h 95"/>
                <a:gd name="T64" fmla="*/ 43 w 54"/>
                <a:gd name="T65" fmla="*/ 89 h 95"/>
                <a:gd name="T66" fmla="*/ 44 w 54"/>
                <a:gd name="T67" fmla="*/ 87 h 95"/>
                <a:gd name="T68" fmla="*/ 48 w 54"/>
                <a:gd name="T69" fmla="*/ 85 h 95"/>
                <a:gd name="T70" fmla="*/ 47 w 54"/>
                <a:gd name="T71" fmla="*/ 83 h 95"/>
                <a:gd name="T72" fmla="*/ 47 w 54"/>
                <a:gd name="T73" fmla="*/ 81 h 95"/>
                <a:gd name="T74" fmla="*/ 48 w 54"/>
                <a:gd name="T75" fmla="*/ 80 h 95"/>
                <a:gd name="T76" fmla="*/ 48 w 54"/>
                <a:gd name="T77" fmla="*/ 79 h 95"/>
                <a:gd name="T78" fmla="*/ 48 w 54"/>
                <a:gd name="T79" fmla="*/ 73 h 95"/>
                <a:gd name="T80" fmla="*/ 52 w 54"/>
                <a:gd name="T81" fmla="*/ 68 h 95"/>
                <a:gd name="T82" fmla="*/ 54 w 54"/>
                <a:gd name="T83" fmla="*/ 64 h 95"/>
                <a:gd name="T84" fmla="*/ 52 w 54"/>
                <a:gd name="T85" fmla="*/ 57 h 95"/>
                <a:gd name="T86" fmla="*/ 52 w 54"/>
                <a:gd name="T87" fmla="*/ 54 h 95"/>
                <a:gd name="T88" fmla="*/ 49 w 54"/>
                <a:gd name="T89" fmla="*/ 13 h 95"/>
                <a:gd name="T90" fmla="*/ 48 w 54"/>
                <a:gd name="T91" fmla="*/ 11 h 95"/>
                <a:gd name="T92" fmla="*/ 46 w 54"/>
                <a:gd name="T93" fmla="*/ 6 h 95"/>
                <a:gd name="T94" fmla="*/ 44 w 54"/>
                <a:gd name="T95" fmla="*/ 3 h 95"/>
                <a:gd name="T96" fmla="*/ 44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31" name="Freeform 26" descr="75%"/>
            <p:cNvSpPr>
              <a:spLocks/>
            </p:cNvSpPr>
            <p:nvPr/>
          </p:nvSpPr>
          <p:spPr bwMode="auto">
            <a:xfrm>
              <a:off x="6737350" y="3009900"/>
              <a:ext cx="498475" cy="465138"/>
            </a:xfrm>
            <a:custGeom>
              <a:avLst/>
              <a:gdLst>
                <a:gd name="T0" fmla="*/ 20 w 61"/>
                <a:gd name="T1" fmla="*/ 0 h 60"/>
                <a:gd name="T2" fmla="*/ 20 w 61"/>
                <a:gd name="T3" fmla="*/ 3 h 60"/>
                <a:gd name="T4" fmla="*/ 21 w 61"/>
                <a:gd name="T5" fmla="*/ 5 h 60"/>
                <a:gd name="T6" fmla="*/ 19 w 61"/>
                <a:gd name="T7" fmla="*/ 13 h 60"/>
                <a:gd name="T8" fmla="*/ 19 w 61"/>
                <a:gd name="T9" fmla="*/ 15 h 60"/>
                <a:gd name="T10" fmla="*/ 18 w 61"/>
                <a:gd name="T11" fmla="*/ 19 h 60"/>
                <a:gd name="T12" fmla="*/ 15 w 61"/>
                <a:gd name="T13" fmla="*/ 22 h 60"/>
                <a:gd name="T14" fmla="*/ 13 w 61"/>
                <a:gd name="T15" fmla="*/ 23 h 60"/>
                <a:gd name="T16" fmla="*/ 11 w 61"/>
                <a:gd name="T17" fmla="*/ 24 h 60"/>
                <a:gd name="T18" fmla="*/ 10 w 61"/>
                <a:gd name="T19" fmla="*/ 26 h 60"/>
                <a:gd name="T20" fmla="*/ 9 w 61"/>
                <a:gd name="T21" fmla="*/ 30 h 60"/>
                <a:gd name="T22" fmla="*/ 6 w 61"/>
                <a:gd name="T23" fmla="*/ 30 h 60"/>
                <a:gd name="T24" fmla="*/ 4 w 61"/>
                <a:gd name="T25" fmla="*/ 34 h 60"/>
                <a:gd name="T26" fmla="*/ 4 w 61"/>
                <a:gd name="T27" fmla="*/ 38 h 60"/>
                <a:gd name="T28" fmla="*/ 2 w 61"/>
                <a:gd name="T29" fmla="*/ 41 h 60"/>
                <a:gd name="T30" fmla="*/ 0 w 61"/>
                <a:gd name="T31" fmla="*/ 43 h 60"/>
                <a:gd name="T32" fmla="*/ 0 w 61"/>
                <a:gd name="T33" fmla="*/ 46 h 60"/>
                <a:gd name="T34" fmla="*/ 3 w 61"/>
                <a:gd name="T35" fmla="*/ 51 h 60"/>
                <a:gd name="T36" fmla="*/ 6 w 61"/>
                <a:gd name="T37" fmla="*/ 54 h 60"/>
                <a:gd name="T38" fmla="*/ 8 w 61"/>
                <a:gd name="T39" fmla="*/ 54 h 60"/>
                <a:gd name="T40" fmla="*/ 8 w 61"/>
                <a:gd name="T41" fmla="*/ 55 h 60"/>
                <a:gd name="T42" fmla="*/ 10 w 61"/>
                <a:gd name="T43" fmla="*/ 55 h 60"/>
                <a:gd name="T44" fmla="*/ 10 w 61"/>
                <a:gd name="T45" fmla="*/ 57 h 60"/>
                <a:gd name="T46" fmla="*/ 15 w 61"/>
                <a:gd name="T47" fmla="*/ 60 h 60"/>
                <a:gd name="T48" fmla="*/ 18 w 61"/>
                <a:gd name="T49" fmla="*/ 59 h 60"/>
                <a:gd name="T50" fmla="*/ 19 w 61"/>
                <a:gd name="T51" fmla="*/ 57 h 60"/>
                <a:gd name="T52" fmla="*/ 21 w 61"/>
                <a:gd name="T53" fmla="*/ 59 h 60"/>
                <a:gd name="T54" fmla="*/ 25 w 61"/>
                <a:gd name="T55" fmla="*/ 57 h 60"/>
                <a:gd name="T56" fmla="*/ 26 w 61"/>
                <a:gd name="T57" fmla="*/ 55 h 60"/>
                <a:gd name="T58" fmla="*/ 30 w 61"/>
                <a:gd name="T59" fmla="*/ 53 h 60"/>
                <a:gd name="T60" fmla="*/ 33 w 61"/>
                <a:gd name="T61" fmla="*/ 51 h 60"/>
                <a:gd name="T62" fmla="*/ 33 w 61"/>
                <a:gd name="T63" fmla="*/ 48 h 60"/>
                <a:gd name="T64" fmla="*/ 38 w 61"/>
                <a:gd name="T65" fmla="*/ 32 h 60"/>
                <a:gd name="T66" fmla="*/ 40 w 61"/>
                <a:gd name="T67" fmla="*/ 33 h 60"/>
                <a:gd name="T68" fmla="*/ 41 w 61"/>
                <a:gd name="T69" fmla="*/ 35 h 60"/>
                <a:gd name="T70" fmla="*/ 44 w 61"/>
                <a:gd name="T71" fmla="*/ 32 h 60"/>
                <a:gd name="T72" fmla="*/ 46 w 61"/>
                <a:gd name="T73" fmla="*/ 27 h 60"/>
                <a:gd name="T74" fmla="*/ 49 w 61"/>
                <a:gd name="T75" fmla="*/ 25 h 60"/>
                <a:gd name="T76" fmla="*/ 51 w 61"/>
                <a:gd name="T77" fmla="*/ 23 h 60"/>
                <a:gd name="T78" fmla="*/ 52 w 61"/>
                <a:gd name="T79" fmla="*/ 20 h 60"/>
                <a:gd name="T80" fmla="*/ 52 w 61"/>
                <a:gd name="T81" fmla="*/ 19 h 60"/>
                <a:gd name="T82" fmla="*/ 52 w 61"/>
                <a:gd name="T83" fmla="*/ 15 h 60"/>
                <a:gd name="T84" fmla="*/ 59 w 61"/>
                <a:gd name="T85" fmla="*/ 19 h 60"/>
                <a:gd name="T86" fmla="*/ 60 w 61"/>
                <a:gd name="T87" fmla="*/ 19 h 60"/>
                <a:gd name="T88" fmla="*/ 59 w 61"/>
                <a:gd name="T89" fmla="*/ 13 h 60"/>
                <a:gd name="T90" fmla="*/ 58 w 61"/>
                <a:gd name="T91" fmla="*/ 11 h 60"/>
                <a:gd name="T92" fmla="*/ 56 w 61"/>
                <a:gd name="T93" fmla="*/ 11 h 60"/>
                <a:gd name="T94" fmla="*/ 51 w 61"/>
                <a:gd name="T95" fmla="*/ 12 h 60"/>
                <a:gd name="T96" fmla="*/ 49 w 61"/>
                <a:gd name="T97" fmla="*/ 14 h 60"/>
                <a:gd name="T98" fmla="*/ 46 w 61"/>
                <a:gd name="T99" fmla="*/ 13 h 60"/>
                <a:gd name="T100" fmla="*/ 45 w 61"/>
                <a:gd name="T101" fmla="*/ 15 h 60"/>
                <a:gd name="T102" fmla="*/ 42 w 61"/>
                <a:gd name="T103" fmla="*/ 17 h 60"/>
                <a:gd name="T104" fmla="*/ 39 w 61"/>
                <a:gd name="T105" fmla="*/ 20 h 60"/>
                <a:gd name="T106" fmla="*/ 36 w 61"/>
                <a:gd name="T107" fmla="*/ 13 h 60"/>
                <a:gd name="T108" fmla="*/ 21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32" name="Freeform 27" descr="20%"/>
            <p:cNvSpPr>
              <a:spLocks/>
            </p:cNvSpPr>
            <p:nvPr/>
          </p:nvSpPr>
          <p:spPr bwMode="auto">
            <a:xfrm>
              <a:off x="5516563" y="4133850"/>
              <a:ext cx="625475" cy="511175"/>
            </a:xfrm>
            <a:custGeom>
              <a:avLst/>
              <a:gdLst>
                <a:gd name="T0" fmla="*/ 41 w 77"/>
                <a:gd name="T1" fmla="*/ 1 h 66"/>
                <a:gd name="T2" fmla="*/ 44 w 77"/>
                <a:gd name="T3" fmla="*/ 10 h 66"/>
                <a:gd name="T4" fmla="*/ 43 w 77"/>
                <a:gd name="T5" fmla="*/ 13 h 66"/>
                <a:gd name="T6" fmla="*/ 40 w 77"/>
                <a:gd name="T7" fmla="*/ 22 h 66"/>
                <a:gd name="T8" fmla="*/ 64 w 77"/>
                <a:gd name="T9" fmla="*/ 33 h 66"/>
                <a:gd name="T10" fmla="*/ 64 w 77"/>
                <a:gd name="T11" fmla="*/ 40 h 66"/>
                <a:gd name="T12" fmla="*/ 63 w 77"/>
                <a:gd name="T13" fmla="*/ 45 h 66"/>
                <a:gd name="T14" fmla="*/ 58 w 77"/>
                <a:gd name="T15" fmla="*/ 44 h 66"/>
                <a:gd name="T16" fmla="*/ 56 w 77"/>
                <a:gd name="T17" fmla="*/ 49 h 66"/>
                <a:gd name="T18" fmla="*/ 62 w 77"/>
                <a:gd name="T19" fmla="*/ 48 h 66"/>
                <a:gd name="T20" fmla="*/ 66 w 77"/>
                <a:gd name="T21" fmla="*/ 47 h 66"/>
                <a:gd name="T22" fmla="*/ 64 w 77"/>
                <a:gd name="T23" fmla="*/ 49 h 66"/>
                <a:gd name="T24" fmla="*/ 66 w 77"/>
                <a:gd name="T25" fmla="*/ 51 h 66"/>
                <a:gd name="T26" fmla="*/ 71 w 77"/>
                <a:gd name="T27" fmla="*/ 47 h 66"/>
                <a:gd name="T28" fmla="*/ 74 w 77"/>
                <a:gd name="T29" fmla="*/ 48 h 66"/>
                <a:gd name="T30" fmla="*/ 73 w 77"/>
                <a:gd name="T31" fmla="*/ 51 h 66"/>
                <a:gd name="T32" fmla="*/ 68 w 77"/>
                <a:gd name="T33" fmla="*/ 56 h 66"/>
                <a:gd name="T34" fmla="*/ 71 w 77"/>
                <a:gd name="T35" fmla="*/ 60 h 66"/>
                <a:gd name="T36" fmla="*/ 77 w 77"/>
                <a:gd name="T37" fmla="*/ 65 h 66"/>
                <a:gd name="T38" fmla="*/ 71 w 77"/>
                <a:gd name="T39" fmla="*/ 63 h 66"/>
                <a:gd name="T40" fmla="*/ 64 w 77"/>
                <a:gd name="T41" fmla="*/ 59 h 66"/>
                <a:gd name="T42" fmla="*/ 61 w 77"/>
                <a:gd name="T43" fmla="*/ 62 h 66"/>
                <a:gd name="T44" fmla="*/ 60 w 77"/>
                <a:gd name="T45" fmla="*/ 65 h 66"/>
                <a:gd name="T46" fmla="*/ 57 w 77"/>
                <a:gd name="T47" fmla="*/ 63 h 66"/>
                <a:gd name="T48" fmla="*/ 54 w 77"/>
                <a:gd name="T49" fmla="*/ 63 h 66"/>
                <a:gd name="T50" fmla="*/ 49 w 77"/>
                <a:gd name="T51" fmla="*/ 64 h 66"/>
                <a:gd name="T52" fmla="*/ 41 w 77"/>
                <a:gd name="T53" fmla="*/ 59 h 66"/>
                <a:gd name="T54" fmla="*/ 38 w 77"/>
                <a:gd name="T55" fmla="*/ 57 h 66"/>
                <a:gd name="T56" fmla="*/ 37 w 77"/>
                <a:gd name="T57" fmla="*/ 56 h 66"/>
                <a:gd name="T58" fmla="*/ 34 w 77"/>
                <a:gd name="T59" fmla="*/ 55 h 66"/>
                <a:gd name="T60" fmla="*/ 33 w 77"/>
                <a:gd name="T61" fmla="*/ 54 h 66"/>
                <a:gd name="T62" fmla="*/ 31 w 77"/>
                <a:gd name="T63" fmla="*/ 58 h 66"/>
                <a:gd name="T64" fmla="*/ 15 w 77"/>
                <a:gd name="T65" fmla="*/ 56 h 66"/>
                <a:gd name="T66" fmla="*/ 4 w 77"/>
                <a:gd name="T67" fmla="*/ 55 h 66"/>
                <a:gd name="T68" fmla="*/ 5 w 77"/>
                <a:gd name="T69" fmla="*/ 53 h 66"/>
                <a:gd name="T70" fmla="*/ 6 w 77"/>
                <a:gd name="T71" fmla="*/ 46 h 66"/>
                <a:gd name="T72" fmla="*/ 6 w 77"/>
                <a:gd name="T73" fmla="*/ 42 h 66"/>
                <a:gd name="T74" fmla="*/ 9 w 77"/>
                <a:gd name="T75" fmla="*/ 37 h 66"/>
                <a:gd name="T76" fmla="*/ 7 w 77"/>
                <a:gd name="T77" fmla="*/ 30 h 66"/>
                <a:gd name="T78" fmla="*/ 6 w 77"/>
                <a:gd name="T79" fmla="*/ 28 h 66"/>
                <a:gd name="T80" fmla="*/ 4 w 77"/>
                <a:gd name="T81" fmla="*/ 25 h 66"/>
                <a:gd name="T82" fmla="*/ 1 w 77"/>
                <a:gd name="T83" fmla="*/ 19 h 66"/>
                <a:gd name="T84" fmla="*/ 0 w 77"/>
                <a:gd name="T85" fmla="*/ 1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33" name="Freeform 28" descr="20%"/>
            <p:cNvSpPr>
              <a:spLocks/>
            </p:cNvSpPr>
            <p:nvPr/>
          </p:nvSpPr>
          <p:spPr bwMode="auto">
            <a:xfrm>
              <a:off x="5818188" y="3846513"/>
              <a:ext cx="381000" cy="642937"/>
            </a:xfrm>
            <a:custGeom>
              <a:avLst/>
              <a:gdLst>
                <a:gd name="T0" fmla="*/ 44 w 47"/>
                <a:gd name="T1" fmla="*/ 0 h 83"/>
                <a:gd name="T2" fmla="*/ 15 w 47"/>
                <a:gd name="T3" fmla="*/ 2 h 83"/>
                <a:gd name="T4" fmla="*/ 15 w 47"/>
                <a:gd name="T5" fmla="*/ 3 h 83"/>
                <a:gd name="T6" fmla="*/ 12 w 47"/>
                <a:gd name="T7" fmla="*/ 5 h 83"/>
                <a:gd name="T8" fmla="*/ 12 w 47"/>
                <a:gd name="T9" fmla="*/ 8 h 83"/>
                <a:gd name="T10" fmla="*/ 12 w 47"/>
                <a:gd name="T11" fmla="*/ 11 h 83"/>
                <a:gd name="T12" fmla="*/ 11 w 47"/>
                <a:gd name="T13" fmla="*/ 12 h 83"/>
                <a:gd name="T14" fmla="*/ 9 w 47"/>
                <a:gd name="T15" fmla="*/ 14 h 83"/>
                <a:gd name="T16" fmla="*/ 7 w 47"/>
                <a:gd name="T17" fmla="*/ 16 h 83"/>
                <a:gd name="T18" fmla="*/ 6 w 47"/>
                <a:gd name="T19" fmla="*/ 17 h 83"/>
                <a:gd name="T20" fmla="*/ 6 w 47"/>
                <a:gd name="T21" fmla="*/ 19 h 83"/>
                <a:gd name="T22" fmla="*/ 5 w 47"/>
                <a:gd name="T23" fmla="*/ 21 h 83"/>
                <a:gd name="T24" fmla="*/ 5 w 47"/>
                <a:gd name="T25" fmla="*/ 22 h 83"/>
                <a:gd name="T26" fmla="*/ 4 w 47"/>
                <a:gd name="T27" fmla="*/ 25 h 83"/>
                <a:gd name="T28" fmla="*/ 3 w 47"/>
                <a:gd name="T29" fmla="*/ 27 h 83"/>
                <a:gd name="T30" fmla="*/ 4 w 47"/>
                <a:gd name="T31" fmla="*/ 30 h 83"/>
                <a:gd name="T32" fmla="*/ 5 w 47"/>
                <a:gd name="T33" fmla="*/ 31 h 83"/>
                <a:gd name="T34" fmla="*/ 5 w 47"/>
                <a:gd name="T35" fmla="*/ 33 h 83"/>
                <a:gd name="T36" fmla="*/ 5 w 47"/>
                <a:gd name="T37" fmla="*/ 33 h 83"/>
                <a:gd name="T38" fmla="*/ 5 w 47"/>
                <a:gd name="T39" fmla="*/ 34 h 83"/>
                <a:gd name="T40" fmla="*/ 5 w 47"/>
                <a:gd name="T41" fmla="*/ 34 h 83"/>
                <a:gd name="T42" fmla="*/ 4 w 47"/>
                <a:gd name="T43" fmla="*/ 36 h 83"/>
                <a:gd name="T44" fmla="*/ 5 w 47"/>
                <a:gd name="T45" fmla="*/ 37 h 83"/>
                <a:gd name="T46" fmla="*/ 4 w 47"/>
                <a:gd name="T47" fmla="*/ 38 h 83"/>
                <a:gd name="T48" fmla="*/ 6 w 47"/>
                <a:gd name="T49" fmla="*/ 42 h 83"/>
                <a:gd name="T50" fmla="*/ 6 w 47"/>
                <a:gd name="T51" fmla="*/ 45 h 83"/>
                <a:gd name="T52" fmla="*/ 7 w 47"/>
                <a:gd name="T53" fmla="*/ 47 h 83"/>
                <a:gd name="T54" fmla="*/ 8 w 47"/>
                <a:gd name="T55" fmla="*/ 48 h 83"/>
                <a:gd name="T56" fmla="*/ 8 w 47"/>
                <a:gd name="T57" fmla="*/ 49 h 83"/>
                <a:gd name="T58" fmla="*/ 6 w 47"/>
                <a:gd name="T59" fmla="*/ 50 h 83"/>
                <a:gd name="T60" fmla="*/ 6 w 47"/>
                <a:gd name="T61" fmla="*/ 51 h 83"/>
                <a:gd name="T62" fmla="*/ 5 w 47"/>
                <a:gd name="T63" fmla="*/ 54 h 83"/>
                <a:gd name="T64" fmla="*/ 3 w 47"/>
                <a:gd name="T65" fmla="*/ 59 h 83"/>
                <a:gd name="T66" fmla="*/ 0 w 47"/>
                <a:gd name="T67" fmla="*/ 66 h 83"/>
                <a:gd name="T68" fmla="*/ 0 w 47"/>
                <a:gd name="T69" fmla="*/ 71 h 83"/>
                <a:gd name="T70" fmla="*/ 27 w 47"/>
                <a:gd name="T71" fmla="*/ 70 h 83"/>
                <a:gd name="T72" fmla="*/ 27 w 47"/>
                <a:gd name="T73" fmla="*/ 71 h 83"/>
                <a:gd name="T74" fmla="*/ 26 w 47"/>
                <a:gd name="T75" fmla="*/ 73 h 83"/>
                <a:gd name="T76" fmla="*/ 27 w 47"/>
                <a:gd name="T77" fmla="*/ 77 h 83"/>
                <a:gd name="T78" fmla="*/ 29 w 47"/>
                <a:gd name="T79" fmla="*/ 80 h 83"/>
                <a:gd name="T80" fmla="*/ 30 w 47"/>
                <a:gd name="T81" fmla="*/ 83 h 83"/>
                <a:gd name="T82" fmla="*/ 32 w 47"/>
                <a:gd name="T83" fmla="*/ 83 h 83"/>
                <a:gd name="T84" fmla="*/ 35 w 47"/>
                <a:gd name="T85" fmla="*/ 81 h 83"/>
                <a:gd name="T86" fmla="*/ 41 w 47"/>
                <a:gd name="T87" fmla="*/ 79 h 83"/>
                <a:gd name="T88" fmla="*/ 43 w 47"/>
                <a:gd name="T89" fmla="*/ 79 h 83"/>
                <a:gd name="T90" fmla="*/ 45 w 47"/>
                <a:gd name="T91" fmla="*/ 78 h 83"/>
                <a:gd name="T92" fmla="*/ 46 w 47"/>
                <a:gd name="T93" fmla="*/ 79 h 83"/>
                <a:gd name="T94" fmla="*/ 47 w 47"/>
                <a:gd name="T95" fmla="*/ 80 h 83"/>
                <a:gd name="T96" fmla="*/ 47 w 47"/>
                <a:gd name="T97" fmla="*/ 79 h 83"/>
                <a:gd name="T98" fmla="*/ 44 w 47"/>
                <a:gd name="T99" fmla="*/ 54 h 83"/>
                <a:gd name="T100" fmla="*/ 44 w 47"/>
                <a:gd name="T101" fmla="*/ 52 h 83"/>
                <a:gd name="T102" fmla="*/ 45 w 47"/>
                <a:gd name="T103" fmla="*/ 2 h 83"/>
                <a:gd name="T104" fmla="*/ 44 w 47"/>
                <a:gd name="T105" fmla="*/ 0 h 83"/>
                <a:gd name="T106" fmla="*/ 44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34" name="Freeform 29"/>
            <p:cNvSpPr>
              <a:spLocks/>
            </p:cNvSpPr>
            <p:nvPr/>
          </p:nvSpPr>
          <p:spPr bwMode="auto">
            <a:xfrm>
              <a:off x="6878638" y="2732088"/>
              <a:ext cx="639762" cy="395287"/>
            </a:xfrm>
            <a:custGeom>
              <a:avLst/>
              <a:gdLst>
                <a:gd name="T0" fmla="*/ 19 w 79"/>
                <a:gd name="T1" fmla="*/ 49 h 51"/>
                <a:gd name="T2" fmla="*/ 55 w 79"/>
                <a:gd name="T3" fmla="*/ 42 h 51"/>
                <a:gd name="T4" fmla="*/ 66 w 79"/>
                <a:gd name="T5" fmla="*/ 40 h 51"/>
                <a:gd name="T6" fmla="*/ 67 w 79"/>
                <a:gd name="T7" fmla="*/ 40 h 51"/>
                <a:gd name="T8" fmla="*/ 67 w 79"/>
                <a:gd name="T9" fmla="*/ 39 h 51"/>
                <a:gd name="T10" fmla="*/ 67 w 79"/>
                <a:gd name="T11" fmla="*/ 38 h 51"/>
                <a:gd name="T12" fmla="*/ 68 w 79"/>
                <a:gd name="T13" fmla="*/ 37 h 51"/>
                <a:gd name="T14" fmla="*/ 70 w 79"/>
                <a:gd name="T15" fmla="*/ 37 h 51"/>
                <a:gd name="T16" fmla="*/ 71 w 79"/>
                <a:gd name="T17" fmla="*/ 37 h 51"/>
                <a:gd name="T18" fmla="*/ 74 w 79"/>
                <a:gd name="T19" fmla="*/ 35 h 51"/>
                <a:gd name="T20" fmla="*/ 74 w 79"/>
                <a:gd name="T21" fmla="*/ 33 h 51"/>
                <a:gd name="T22" fmla="*/ 77 w 79"/>
                <a:gd name="T23" fmla="*/ 31 h 51"/>
                <a:gd name="T24" fmla="*/ 79 w 79"/>
                <a:gd name="T25" fmla="*/ 30 h 51"/>
                <a:gd name="T26" fmla="*/ 79 w 79"/>
                <a:gd name="T27" fmla="*/ 29 h 51"/>
                <a:gd name="T28" fmla="*/ 77 w 79"/>
                <a:gd name="T29" fmla="*/ 28 h 51"/>
                <a:gd name="T30" fmla="*/ 76 w 79"/>
                <a:gd name="T31" fmla="*/ 27 h 51"/>
                <a:gd name="T32" fmla="*/ 75 w 79"/>
                <a:gd name="T33" fmla="*/ 27 h 51"/>
                <a:gd name="T34" fmla="*/ 75 w 79"/>
                <a:gd name="T35" fmla="*/ 26 h 51"/>
                <a:gd name="T36" fmla="*/ 73 w 79"/>
                <a:gd name="T37" fmla="*/ 26 h 51"/>
                <a:gd name="T38" fmla="*/ 73 w 79"/>
                <a:gd name="T39" fmla="*/ 24 h 51"/>
                <a:gd name="T40" fmla="*/ 71 w 79"/>
                <a:gd name="T41" fmla="*/ 24 h 51"/>
                <a:gd name="T42" fmla="*/ 71 w 79"/>
                <a:gd name="T43" fmla="*/ 23 h 51"/>
                <a:gd name="T44" fmla="*/ 71 w 79"/>
                <a:gd name="T45" fmla="*/ 20 h 51"/>
                <a:gd name="T46" fmla="*/ 72 w 79"/>
                <a:gd name="T47" fmla="*/ 20 h 51"/>
                <a:gd name="T48" fmla="*/ 71 w 79"/>
                <a:gd name="T49" fmla="*/ 18 h 51"/>
                <a:gd name="T50" fmla="*/ 70 w 79"/>
                <a:gd name="T51" fmla="*/ 17 h 51"/>
                <a:gd name="T52" fmla="*/ 70 w 79"/>
                <a:gd name="T53" fmla="*/ 17 h 51"/>
                <a:gd name="T54" fmla="*/ 71 w 79"/>
                <a:gd name="T55" fmla="*/ 16 h 51"/>
                <a:gd name="T56" fmla="*/ 72 w 79"/>
                <a:gd name="T57" fmla="*/ 15 h 51"/>
                <a:gd name="T58" fmla="*/ 73 w 79"/>
                <a:gd name="T59" fmla="*/ 12 h 51"/>
                <a:gd name="T60" fmla="*/ 73 w 79"/>
                <a:gd name="T61" fmla="*/ 11 h 51"/>
                <a:gd name="T62" fmla="*/ 74 w 79"/>
                <a:gd name="T63" fmla="*/ 10 h 51"/>
                <a:gd name="T64" fmla="*/ 74 w 79"/>
                <a:gd name="T65" fmla="*/ 9 h 51"/>
                <a:gd name="T66" fmla="*/ 73 w 79"/>
                <a:gd name="T67" fmla="*/ 9 h 51"/>
                <a:gd name="T68" fmla="*/ 70 w 79"/>
                <a:gd name="T69" fmla="*/ 8 h 51"/>
                <a:gd name="T70" fmla="*/ 70 w 79"/>
                <a:gd name="T71" fmla="*/ 8 h 51"/>
                <a:gd name="T72" fmla="*/ 69 w 79"/>
                <a:gd name="T73" fmla="*/ 7 h 51"/>
                <a:gd name="T74" fmla="*/ 69 w 79"/>
                <a:gd name="T75" fmla="*/ 6 h 51"/>
                <a:gd name="T76" fmla="*/ 67 w 79"/>
                <a:gd name="T77" fmla="*/ 3 h 51"/>
                <a:gd name="T78" fmla="*/ 66 w 79"/>
                <a:gd name="T79" fmla="*/ 3 h 51"/>
                <a:gd name="T80" fmla="*/ 66 w 79"/>
                <a:gd name="T81" fmla="*/ 2 h 51"/>
                <a:gd name="T82" fmla="*/ 65 w 79"/>
                <a:gd name="T83" fmla="*/ 2 h 51"/>
                <a:gd name="T84" fmla="*/ 65 w 79"/>
                <a:gd name="T85" fmla="*/ 2 h 51"/>
                <a:gd name="T86" fmla="*/ 65 w 79"/>
                <a:gd name="T87" fmla="*/ 1 h 51"/>
                <a:gd name="T88" fmla="*/ 64 w 79"/>
                <a:gd name="T89" fmla="*/ 0 h 51"/>
                <a:gd name="T90" fmla="*/ 9 w 79"/>
                <a:gd name="T91" fmla="*/ 11 h 51"/>
                <a:gd name="T92" fmla="*/ 8 w 79"/>
                <a:gd name="T93" fmla="*/ 7 h 51"/>
                <a:gd name="T94" fmla="*/ 5 w 79"/>
                <a:gd name="T95" fmla="*/ 10 h 51"/>
                <a:gd name="T96" fmla="*/ 5 w 79"/>
                <a:gd name="T97" fmla="*/ 10 h 51"/>
                <a:gd name="T98" fmla="*/ 4 w 79"/>
                <a:gd name="T99" fmla="*/ 9 h 51"/>
                <a:gd name="T100" fmla="*/ 4 w 79"/>
                <a:gd name="T101" fmla="*/ 9 h 51"/>
                <a:gd name="T102" fmla="*/ 3 w 79"/>
                <a:gd name="T103" fmla="*/ 11 h 51"/>
                <a:gd name="T104" fmla="*/ 1 w 79"/>
                <a:gd name="T105" fmla="*/ 13 h 51"/>
                <a:gd name="T106" fmla="*/ 0 w 79"/>
                <a:gd name="T107" fmla="*/ 14 h 51"/>
                <a:gd name="T108" fmla="*/ 4 w 79"/>
                <a:gd name="T109" fmla="*/ 36 h 51"/>
                <a:gd name="T110" fmla="*/ 6 w 79"/>
                <a:gd name="T111" fmla="*/ 51 h 51"/>
                <a:gd name="T112" fmla="*/ 19 w 79"/>
                <a:gd name="T113" fmla="*/ 49 h 51"/>
                <a:gd name="T114" fmla="*/ 19 w 79"/>
                <a:gd name="T115" fmla="*/ 49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35" name="Freeform 30"/>
            <p:cNvSpPr>
              <a:spLocks/>
            </p:cNvSpPr>
            <p:nvPr/>
          </p:nvSpPr>
          <p:spPr bwMode="auto">
            <a:xfrm>
              <a:off x="6664325" y="3127375"/>
              <a:ext cx="830263" cy="455613"/>
            </a:xfrm>
            <a:custGeom>
              <a:avLst/>
              <a:gdLst>
                <a:gd name="T0" fmla="*/ 31 w 102"/>
                <a:gd name="T1" fmla="*/ 55 h 59"/>
                <a:gd name="T2" fmla="*/ 26 w 102"/>
                <a:gd name="T3" fmla="*/ 56 h 59"/>
                <a:gd name="T4" fmla="*/ 22 w 102"/>
                <a:gd name="T5" fmla="*/ 56 h 59"/>
                <a:gd name="T6" fmla="*/ 5 w 102"/>
                <a:gd name="T7" fmla="*/ 56 h 59"/>
                <a:gd name="T8" fmla="*/ 9 w 102"/>
                <a:gd name="T9" fmla="*/ 52 h 59"/>
                <a:gd name="T10" fmla="*/ 10 w 102"/>
                <a:gd name="T11" fmla="*/ 49 h 59"/>
                <a:gd name="T12" fmla="*/ 19 w 102"/>
                <a:gd name="T13" fmla="*/ 40 h 59"/>
                <a:gd name="T14" fmla="*/ 21 w 102"/>
                <a:gd name="T15" fmla="*/ 44 h 59"/>
                <a:gd name="T16" fmla="*/ 27 w 102"/>
                <a:gd name="T17" fmla="*/ 44 h 59"/>
                <a:gd name="T18" fmla="*/ 29 w 102"/>
                <a:gd name="T19" fmla="*/ 43 h 59"/>
                <a:gd name="T20" fmla="*/ 34 w 102"/>
                <a:gd name="T21" fmla="*/ 42 h 59"/>
                <a:gd name="T22" fmla="*/ 36 w 102"/>
                <a:gd name="T23" fmla="*/ 41 h 59"/>
                <a:gd name="T24" fmla="*/ 42 w 102"/>
                <a:gd name="T25" fmla="*/ 36 h 59"/>
                <a:gd name="T26" fmla="*/ 44 w 102"/>
                <a:gd name="T27" fmla="*/ 28 h 59"/>
                <a:gd name="T28" fmla="*/ 49 w 102"/>
                <a:gd name="T29" fmla="*/ 18 h 59"/>
                <a:gd name="T30" fmla="*/ 52 w 102"/>
                <a:gd name="T31" fmla="*/ 19 h 59"/>
                <a:gd name="T32" fmla="*/ 55 w 102"/>
                <a:gd name="T33" fmla="*/ 12 h 59"/>
                <a:gd name="T34" fmla="*/ 59 w 102"/>
                <a:gd name="T35" fmla="*/ 10 h 59"/>
                <a:gd name="T36" fmla="*/ 61 w 102"/>
                <a:gd name="T37" fmla="*/ 5 h 59"/>
                <a:gd name="T38" fmla="*/ 61 w 102"/>
                <a:gd name="T39" fmla="*/ 1 h 59"/>
                <a:gd name="T40" fmla="*/ 68 w 102"/>
                <a:gd name="T41" fmla="*/ 4 h 59"/>
                <a:gd name="T42" fmla="*/ 70 w 102"/>
                <a:gd name="T43" fmla="*/ 1 h 59"/>
                <a:gd name="T44" fmla="*/ 73 w 102"/>
                <a:gd name="T45" fmla="*/ 2 h 59"/>
                <a:gd name="T46" fmla="*/ 76 w 102"/>
                <a:gd name="T47" fmla="*/ 4 h 59"/>
                <a:gd name="T48" fmla="*/ 80 w 102"/>
                <a:gd name="T49" fmla="*/ 8 h 59"/>
                <a:gd name="T50" fmla="*/ 77 w 102"/>
                <a:gd name="T51" fmla="*/ 14 h 59"/>
                <a:gd name="T52" fmla="*/ 81 w 102"/>
                <a:gd name="T53" fmla="*/ 15 h 59"/>
                <a:gd name="T54" fmla="*/ 84 w 102"/>
                <a:gd name="T55" fmla="*/ 17 h 59"/>
                <a:gd name="T56" fmla="*/ 87 w 102"/>
                <a:gd name="T57" fmla="*/ 18 h 59"/>
                <a:gd name="T58" fmla="*/ 93 w 102"/>
                <a:gd name="T59" fmla="*/ 20 h 59"/>
                <a:gd name="T60" fmla="*/ 93 w 102"/>
                <a:gd name="T61" fmla="*/ 23 h 59"/>
                <a:gd name="T62" fmla="*/ 92 w 102"/>
                <a:gd name="T63" fmla="*/ 26 h 59"/>
                <a:gd name="T64" fmla="*/ 95 w 102"/>
                <a:gd name="T65" fmla="*/ 29 h 59"/>
                <a:gd name="T66" fmla="*/ 93 w 102"/>
                <a:gd name="T67" fmla="*/ 30 h 59"/>
                <a:gd name="T68" fmla="*/ 94 w 102"/>
                <a:gd name="T69" fmla="*/ 31 h 59"/>
                <a:gd name="T70" fmla="*/ 92 w 102"/>
                <a:gd name="T71" fmla="*/ 32 h 59"/>
                <a:gd name="T72" fmla="*/ 94 w 102"/>
                <a:gd name="T73" fmla="*/ 33 h 59"/>
                <a:gd name="T74" fmla="*/ 94 w 102"/>
                <a:gd name="T75" fmla="*/ 36 h 59"/>
                <a:gd name="T76" fmla="*/ 92 w 102"/>
                <a:gd name="T77" fmla="*/ 36 h 59"/>
                <a:gd name="T78" fmla="*/ 96 w 102"/>
                <a:gd name="T79" fmla="*/ 37 h 59"/>
                <a:gd name="T80" fmla="*/ 100 w 102"/>
                <a:gd name="T81" fmla="*/ 36 h 59"/>
                <a:gd name="T82" fmla="*/ 101 w 102"/>
                <a:gd name="T83" fmla="*/ 42 h 59"/>
                <a:gd name="T84" fmla="*/ 101 w 102"/>
                <a:gd name="T85" fmla="*/ 43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36" name="Freeform 31"/>
            <p:cNvSpPr>
              <a:spLocks/>
            </p:cNvSpPr>
            <p:nvPr/>
          </p:nvSpPr>
          <p:spPr bwMode="auto">
            <a:xfrm>
              <a:off x="4457700" y="2794000"/>
              <a:ext cx="906463" cy="425450"/>
            </a:xfrm>
            <a:custGeom>
              <a:avLst/>
              <a:gdLst>
                <a:gd name="T0" fmla="*/ 0 w 111"/>
                <a:gd name="T1" fmla="*/ 34 h 55"/>
                <a:gd name="T2" fmla="*/ 3 w 111"/>
                <a:gd name="T3" fmla="*/ 0 h 55"/>
                <a:gd name="T4" fmla="*/ 72 w 111"/>
                <a:gd name="T5" fmla="*/ 3 h 55"/>
                <a:gd name="T6" fmla="*/ 74 w 111"/>
                <a:gd name="T7" fmla="*/ 6 h 55"/>
                <a:gd name="T8" fmla="*/ 76 w 111"/>
                <a:gd name="T9" fmla="*/ 6 h 55"/>
                <a:gd name="T10" fmla="*/ 78 w 111"/>
                <a:gd name="T11" fmla="*/ 5 h 55"/>
                <a:gd name="T12" fmla="*/ 79 w 111"/>
                <a:gd name="T13" fmla="*/ 6 h 55"/>
                <a:gd name="T14" fmla="*/ 80 w 111"/>
                <a:gd name="T15" fmla="*/ 9 h 55"/>
                <a:gd name="T16" fmla="*/ 82 w 111"/>
                <a:gd name="T17" fmla="*/ 9 h 55"/>
                <a:gd name="T18" fmla="*/ 83 w 111"/>
                <a:gd name="T19" fmla="*/ 9 h 55"/>
                <a:gd name="T20" fmla="*/ 85 w 111"/>
                <a:gd name="T21" fmla="*/ 7 h 55"/>
                <a:gd name="T22" fmla="*/ 87 w 111"/>
                <a:gd name="T23" fmla="*/ 7 h 55"/>
                <a:gd name="T24" fmla="*/ 89 w 111"/>
                <a:gd name="T25" fmla="*/ 8 h 55"/>
                <a:gd name="T26" fmla="*/ 94 w 111"/>
                <a:gd name="T27" fmla="*/ 11 h 55"/>
                <a:gd name="T28" fmla="*/ 97 w 111"/>
                <a:gd name="T29" fmla="*/ 13 h 55"/>
                <a:gd name="T30" fmla="*/ 97 w 111"/>
                <a:gd name="T31" fmla="*/ 15 h 55"/>
                <a:gd name="T32" fmla="*/ 99 w 111"/>
                <a:gd name="T33" fmla="*/ 16 h 55"/>
                <a:gd name="T34" fmla="*/ 99 w 111"/>
                <a:gd name="T35" fmla="*/ 17 h 55"/>
                <a:gd name="T36" fmla="*/ 98 w 111"/>
                <a:gd name="T37" fmla="*/ 19 h 55"/>
                <a:gd name="T38" fmla="*/ 99 w 111"/>
                <a:gd name="T39" fmla="*/ 21 h 55"/>
                <a:gd name="T40" fmla="*/ 100 w 111"/>
                <a:gd name="T41" fmla="*/ 24 h 55"/>
                <a:gd name="T42" fmla="*/ 101 w 111"/>
                <a:gd name="T43" fmla="*/ 25 h 55"/>
                <a:gd name="T44" fmla="*/ 101 w 111"/>
                <a:gd name="T45" fmla="*/ 26 h 55"/>
                <a:gd name="T46" fmla="*/ 101 w 111"/>
                <a:gd name="T47" fmla="*/ 28 h 55"/>
                <a:gd name="T48" fmla="*/ 103 w 111"/>
                <a:gd name="T49" fmla="*/ 29 h 55"/>
                <a:gd name="T50" fmla="*/ 104 w 111"/>
                <a:gd name="T51" fmla="*/ 30 h 55"/>
                <a:gd name="T52" fmla="*/ 103 w 111"/>
                <a:gd name="T53" fmla="*/ 32 h 55"/>
                <a:gd name="T54" fmla="*/ 103 w 111"/>
                <a:gd name="T55" fmla="*/ 34 h 55"/>
                <a:gd name="T56" fmla="*/ 105 w 111"/>
                <a:gd name="T57" fmla="*/ 35 h 55"/>
                <a:gd name="T58" fmla="*/ 105 w 111"/>
                <a:gd name="T59" fmla="*/ 37 h 55"/>
                <a:gd name="T60" fmla="*/ 104 w 111"/>
                <a:gd name="T61" fmla="*/ 38 h 55"/>
                <a:gd name="T62" fmla="*/ 105 w 111"/>
                <a:gd name="T63" fmla="*/ 39 h 55"/>
                <a:gd name="T64" fmla="*/ 106 w 111"/>
                <a:gd name="T65" fmla="*/ 41 h 55"/>
                <a:gd name="T66" fmla="*/ 105 w 111"/>
                <a:gd name="T67" fmla="*/ 42 h 55"/>
                <a:gd name="T68" fmla="*/ 106 w 111"/>
                <a:gd name="T69" fmla="*/ 44 h 55"/>
                <a:gd name="T70" fmla="*/ 106 w 111"/>
                <a:gd name="T71" fmla="*/ 45 h 55"/>
                <a:gd name="T72" fmla="*/ 107 w 111"/>
                <a:gd name="T73" fmla="*/ 46 h 55"/>
                <a:gd name="T74" fmla="*/ 108 w 111"/>
                <a:gd name="T75" fmla="*/ 48 h 55"/>
                <a:gd name="T76" fmla="*/ 109 w 111"/>
                <a:gd name="T77" fmla="*/ 50 h 55"/>
                <a:gd name="T78" fmla="*/ 111 w 111"/>
                <a:gd name="T79" fmla="*/ 52 h 55"/>
                <a:gd name="T80" fmla="*/ 111 w 111"/>
                <a:gd name="T81" fmla="*/ 53 h 55"/>
                <a:gd name="T82" fmla="*/ 111 w 111"/>
                <a:gd name="T83" fmla="*/ 54 h 55"/>
                <a:gd name="T84" fmla="*/ 111 w 111"/>
                <a:gd name="T85" fmla="*/ 55 h 55"/>
                <a:gd name="T86" fmla="*/ 25 w 111"/>
                <a:gd name="T87" fmla="*/ 53 h 55"/>
                <a:gd name="T88" fmla="*/ 26 w 111"/>
                <a:gd name="T89" fmla="*/ 36 h 55"/>
                <a:gd name="T90" fmla="*/ 0 w 111"/>
                <a:gd name="T91" fmla="*/ 34 h 55"/>
                <a:gd name="T92" fmla="*/ 0 w 111"/>
                <a:gd name="T93" fmla="*/ 34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37" name="Freeform 32"/>
            <p:cNvSpPr>
              <a:spLocks/>
            </p:cNvSpPr>
            <p:nvPr/>
          </p:nvSpPr>
          <p:spPr bwMode="auto">
            <a:xfrm>
              <a:off x="4522788" y="3590925"/>
              <a:ext cx="944562" cy="465138"/>
            </a:xfrm>
            <a:custGeom>
              <a:avLst/>
              <a:gdLst>
                <a:gd name="T0" fmla="*/ 14 w 116"/>
                <a:gd name="T1" fmla="*/ 1 h 60"/>
                <a:gd name="T2" fmla="*/ 0 w 116"/>
                <a:gd name="T3" fmla="*/ 9 h 60"/>
                <a:gd name="T4" fmla="*/ 40 w 116"/>
                <a:gd name="T5" fmla="*/ 44 h 60"/>
                <a:gd name="T6" fmla="*/ 42 w 116"/>
                <a:gd name="T7" fmla="*/ 45 h 60"/>
                <a:gd name="T8" fmla="*/ 45 w 116"/>
                <a:gd name="T9" fmla="*/ 48 h 60"/>
                <a:gd name="T10" fmla="*/ 48 w 116"/>
                <a:gd name="T11" fmla="*/ 47 h 60"/>
                <a:gd name="T12" fmla="*/ 50 w 116"/>
                <a:gd name="T13" fmla="*/ 48 h 60"/>
                <a:gd name="T14" fmla="*/ 51 w 116"/>
                <a:gd name="T15" fmla="*/ 50 h 60"/>
                <a:gd name="T16" fmla="*/ 55 w 116"/>
                <a:gd name="T17" fmla="*/ 51 h 60"/>
                <a:gd name="T18" fmla="*/ 57 w 116"/>
                <a:gd name="T19" fmla="*/ 52 h 60"/>
                <a:gd name="T20" fmla="*/ 59 w 116"/>
                <a:gd name="T21" fmla="*/ 51 h 60"/>
                <a:gd name="T22" fmla="*/ 61 w 116"/>
                <a:gd name="T23" fmla="*/ 53 h 60"/>
                <a:gd name="T24" fmla="*/ 65 w 116"/>
                <a:gd name="T25" fmla="*/ 53 h 60"/>
                <a:gd name="T26" fmla="*/ 67 w 116"/>
                <a:gd name="T27" fmla="*/ 55 h 60"/>
                <a:gd name="T28" fmla="*/ 68 w 116"/>
                <a:gd name="T29" fmla="*/ 57 h 60"/>
                <a:gd name="T30" fmla="*/ 71 w 116"/>
                <a:gd name="T31" fmla="*/ 56 h 60"/>
                <a:gd name="T32" fmla="*/ 75 w 116"/>
                <a:gd name="T33" fmla="*/ 58 h 60"/>
                <a:gd name="T34" fmla="*/ 77 w 116"/>
                <a:gd name="T35" fmla="*/ 57 h 60"/>
                <a:gd name="T36" fmla="*/ 79 w 116"/>
                <a:gd name="T37" fmla="*/ 57 h 60"/>
                <a:gd name="T38" fmla="*/ 79 w 116"/>
                <a:gd name="T39" fmla="*/ 60 h 60"/>
                <a:gd name="T40" fmla="*/ 80 w 116"/>
                <a:gd name="T41" fmla="*/ 58 h 60"/>
                <a:gd name="T42" fmla="*/ 82 w 116"/>
                <a:gd name="T43" fmla="*/ 56 h 60"/>
                <a:gd name="T44" fmla="*/ 83 w 116"/>
                <a:gd name="T45" fmla="*/ 57 h 60"/>
                <a:gd name="T46" fmla="*/ 85 w 116"/>
                <a:gd name="T47" fmla="*/ 58 h 60"/>
                <a:gd name="T48" fmla="*/ 87 w 116"/>
                <a:gd name="T49" fmla="*/ 57 h 60"/>
                <a:gd name="T50" fmla="*/ 87 w 116"/>
                <a:gd name="T51" fmla="*/ 58 h 60"/>
                <a:gd name="T52" fmla="*/ 90 w 116"/>
                <a:gd name="T53" fmla="*/ 60 h 60"/>
                <a:gd name="T54" fmla="*/ 93 w 116"/>
                <a:gd name="T55" fmla="*/ 58 h 60"/>
                <a:gd name="T56" fmla="*/ 99 w 116"/>
                <a:gd name="T57" fmla="*/ 56 h 60"/>
                <a:gd name="T58" fmla="*/ 101 w 116"/>
                <a:gd name="T59" fmla="*/ 56 h 60"/>
                <a:gd name="T60" fmla="*/ 106 w 116"/>
                <a:gd name="T61" fmla="*/ 56 h 60"/>
                <a:gd name="T62" fmla="*/ 113 w 116"/>
                <a:gd name="T63" fmla="*/ 59 h 60"/>
                <a:gd name="T64" fmla="*/ 115 w 116"/>
                <a:gd name="T65" fmla="*/ 60 h 60"/>
                <a:gd name="T66" fmla="*/ 116 w 116"/>
                <a:gd name="T67" fmla="*/ 31 h 60"/>
                <a:gd name="T68" fmla="*/ 114 w 116"/>
                <a:gd name="T69" fmla="*/ 3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38" name="Freeform 33" descr="20%"/>
            <p:cNvSpPr>
              <a:spLocks/>
            </p:cNvSpPr>
            <p:nvPr/>
          </p:nvSpPr>
          <p:spPr bwMode="auto">
            <a:xfrm>
              <a:off x="5322888" y="3127375"/>
              <a:ext cx="730250" cy="603250"/>
            </a:xfrm>
            <a:custGeom>
              <a:avLst/>
              <a:gdLst>
                <a:gd name="T0" fmla="*/ 76 w 90"/>
                <a:gd name="T1" fmla="*/ 69 h 78"/>
                <a:gd name="T2" fmla="*/ 77 w 90"/>
                <a:gd name="T3" fmla="*/ 71 h 78"/>
                <a:gd name="T4" fmla="*/ 77 w 90"/>
                <a:gd name="T5" fmla="*/ 74 h 78"/>
                <a:gd name="T6" fmla="*/ 74 w 90"/>
                <a:gd name="T7" fmla="*/ 77 h 78"/>
                <a:gd name="T8" fmla="*/ 83 w 90"/>
                <a:gd name="T9" fmla="*/ 78 h 78"/>
                <a:gd name="T10" fmla="*/ 83 w 90"/>
                <a:gd name="T11" fmla="*/ 74 h 78"/>
                <a:gd name="T12" fmla="*/ 85 w 90"/>
                <a:gd name="T13" fmla="*/ 69 h 78"/>
                <a:gd name="T14" fmla="*/ 88 w 90"/>
                <a:gd name="T15" fmla="*/ 67 h 78"/>
                <a:gd name="T16" fmla="*/ 89 w 90"/>
                <a:gd name="T17" fmla="*/ 67 h 78"/>
                <a:gd name="T18" fmla="*/ 90 w 90"/>
                <a:gd name="T19" fmla="*/ 61 h 78"/>
                <a:gd name="T20" fmla="*/ 89 w 90"/>
                <a:gd name="T21" fmla="*/ 60 h 78"/>
                <a:gd name="T22" fmla="*/ 88 w 90"/>
                <a:gd name="T23" fmla="*/ 59 h 78"/>
                <a:gd name="T24" fmla="*/ 87 w 90"/>
                <a:gd name="T25" fmla="*/ 60 h 78"/>
                <a:gd name="T26" fmla="*/ 84 w 90"/>
                <a:gd name="T27" fmla="*/ 56 h 78"/>
                <a:gd name="T28" fmla="*/ 85 w 90"/>
                <a:gd name="T29" fmla="*/ 54 h 78"/>
                <a:gd name="T30" fmla="*/ 84 w 90"/>
                <a:gd name="T31" fmla="*/ 52 h 78"/>
                <a:gd name="T32" fmla="*/ 79 w 90"/>
                <a:gd name="T33" fmla="*/ 46 h 78"/>
                <a:gd name="T34" fmla="*/ 74 w 90"/>
                <a:gd name="T35" fmla="*/ 43 h 78"/>
                <a:gd name="T36" fmla="*/ 71 w 90"/>
                <a:gd name="T37" fmla="*/ 38 h 78"/>
                <a:gd name="T38" fmla="*/ 74 w 90"/>
                <a:gd name="T39" fmla="*/ 34 h 78"/>
                <a:gd name="T40" fmla="*/ 74 w 90"/>
                <a:gd name="T41" fmla="*/ 30 h 78"/>
                <a:gd name="T42" fmla="*/ 70 w 90"/>
                <a:gd name="T43" fmla="*/ 27 h 78"/>
                <a:gd name="T44" fmla="*/ 68 w 90"/>
                <a:gd name="T45" fmla="*/ 29 h 78"/>
                <a:gd name="T46" fmla="*/ 65 w 90"/>
                <a:gd name="T47" fmla="*/ 22 h 78"/>
                <a:gd name="T48" fmla="*/ 60 w 90"/>
                <a:gd name="T49" fmla="*/ 18 h 78"/>
                <a:gd name="T50" fmla="*/ 56 w 90"/>
                <a:gd name="T51" fmla="*/ 13 h 78"/>
                <a:gd name="T52" fmla="*/ 55 w 90"/>
                <a:gd name="T53" fmla="*/ 6 h 78"/>
                <a:gd name="T54" fmla="*/ 55 w 90"/>
                <a:gd name="T55" fmla="*/ 4 h 78"/>
                <a:gd name="T56" fmla="*/ 0 w 90"/>
                <a:gd name="T57" fmla="*/ 2 h 78"/>
                <a:gd name="T58" fmla="*/ 2 w 90"/>
                <a:gd name="T59" fmla="*/ 5 h 78"/>
                <a:gd name="T60" fmla="*/ 5 w 90"/>
                <a:gd name="T61" fmla="*/ 9 h 78"/>
                <a:gd name="T62" fmla="*/ 5 w 90"/>
                <a:gd name="T63" fmla="*/ 11 h 78"/>
                <a:gd name="T64" fmla="*/ 11 w 90"/>
                <a:gd name="T65" fmla="*/ 16 h 78"/>
                <a:gd name="T66" fmla="*/ 9 w 90"/>
                <a:gd name="T67" fmla="*/ 20 h 78"/>
                <a:gd name="T68" fmla="*/ 11 w 90"/>
                <a:gd name="T69" fmla="*/ 22 h 78"/>
                <a:gd name="T70" fmla="*/ 13 w 90"/>
                <a:gd name="T71" fmla="*/ 26 h 78"/>
                <a:gd name="T72" fmla="*/ 15 w 90"/>
                <a:gd name="T73" fmla="*/ 27 h 78"/>
                <a:gd name="T74" fmla="*/ 16 w 90"/>
                <a:gd name="T75" fmla="*/ 72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39" name="Freeform 34" descr="20%"/>
            <p:cNvSpPr>
              <a:spLocks/>
            </p:cNvSpPr>
            <p:nvPr/>
          </p:nvSpPr>
          <p:spPr bwMode="auto">
            <a:xfrm>
              <a:off x="6011863" y="3265488"/>
              <a:ext cx="809625" cy="395287"/>
            </a:xfrm>
            <a:custGeom>
              <a:avLst/>
              <a:gdLst>
                <a:gd name="T0" fmla="*/ 20 w 99"/>
                <a:gd name="T1" fmla="*/ 49 h 51"/>
                <a:gd name="T2" fmla="*/ 19 w 99"/>
                <a:gd name="T3" fmla="*/ 47 h 51"/>
                <a:gd name="T4" fmla="*/ 22 w 99"/>
                <a:gd name="T5" fmla="*/ 47 h 51"/>
                <a:gd name="T6" fmla="*/ 80 w 99"/>
                <a:gd name="T7" fmla="*/ 41 h 51"/>
                <a:gd name="T8" fmla="*/ 85 w 99"/>
                <a:gd name="T9" fmla="*/ 38 h 51"/>
                <a:gd name="T10" fmla="*/ 89 w 99"/>
                <a:gd name="T11" fmla="*/ 35 h 51"/>
                <a:gd name="T12" fmla="*/ 89 w 99"/>
                <a:gd name="T13" fmla="*/ 33 h 51"/>
                <a:gd name="T14" fmla="*/ 90 w 99"/>
                <a:gd name="T15" fmla="*/ 31 h 51"/>
                <a:gd name="T16" fmla="*/ 99 w 99"/>
                <a:gd name="T17" fmla="*/ 23 h 51"/>
                <a:gd name="T18" fmla="*/ 98 w 99"/>
                <a:gd name="T19" fmla="*/ 22 h 51"/>
                <a:gd name="T20" fmla="*/ 97 w 99"/>
                <a:gd name="T21" fmla="*/ 21 h 51"/>
                <a:gd name="T22" fmla="*/ 95 w 99"/>
                <a:gd name="T23" fmla="*/ 20 h 51"/>
                <a:gd name="T24" fmla="*/ 94 w 99"/>
                <a:gd name="T25" fmla="*/ 20 h 51"/>
                <a:gd name="T26" fmla="*/ 90 w 99"/>
                <a:gd name="T27" fmla="*/ 14 h 51"/>
                <a:gd name="T28" fmla="*/ 89 w 99"/>
                <a:gd name="T29" fmla="*/ 12 h 51"/>
                <a:gd name="T30" fmla="*/ 89 w 99"/>
                <a:gd name="T31" fmla="*/ 8 h 51"/>
                <a:gd name="T32" fmla="*/ 87 w 99"/>
                <a:gd name="T33" fmla="*/ 7 h 51"/>
                <a:gd name="T34" fmla="*/ 84 w 99"/>
                <a:gd name="T35" fmla="*/ 4 h 51"/>
                <a:gd name="T36" fmla="*/ 82 w 99"/>
                <a:gd name="T37" fmla="*/ 4 h 51"/>
                <a:gd name="T38" fmla="*/ 81 w 99"/>
                <a:gd name="T39" fmla="*/ 6 h 51"/>
                <a:gd name="T40" fmla="*/ 78 w 99"/>
                <a:gd name="T41" fmla="*/ 6 h 51"/>
                <a:gd name="T42" fmla="*/ 75 w 99"/>
                <a:gd name="T43" fmla="*/ 6 h 51"/>
                <a:gd name="T44" fmla="*/ 71 w 99"/>
                <a:gd name="T45" fmla="*/ 5 h 51"/>
                <a:gd name="T46" fmla="*/ 66 w 99"/>
                <a:gd name="T47" fmla="*/ 4 h 51"/>
                <a:gd name="T48" fmla="*/ 63 w 99"/>
                <a:gd name="T49" fmla="*/ 0 h 51"/>
                <a:gd name="T50" fmla="*/ 61 w 99"/>
                <a:gd name="T51" fmla="*/ 1 h 51"/>
                <a:gd name="T52" fmla="*/ 58 w 99"/>
                <a:gd name="T53" fmla="*/ 0 h 51"/>
                <a:gd name="T54" fmla="*/ 58 w 99"/>
                <a:gd name="T55" fmla="*/ 2 h 51"/>
                <a:gd name="T56" fmla="*/ 58 w 99"/>
                <a:gd name="T57" fmla="*/ 6 h 51"/>
                <a:gd name="T58" fmla="*/ 55 w 99"/>
                <a:gd name="T59" fmla="*/ 8 h 51"/>
                <a:gd name="T60" fmla="*/ 51 w 99"/>
                <a:gd name="T61" fmla="*/ 8 h 51"/>
                <a:gd name="T62" fmla="*/ 46 w 99"/>
                <a:gd name="T63" fmla="*/ 18 h 51"/>
                <a:gd name="T64" fmla="*/ 42 w 99"/>
                <a:gd name="T65" fmla="*/ 21 h 51"/>
                <a:gd name="T66" fmla="*/ 39 w 99"/>
                <a:gd name="T67" fmla="*/ 19 h 51"/>
                <a:gd name="T68" fmla="*/ 37 w 99"/>
                <a:gd name="T69" fmla="*/ 24 h 51"/>
                <a:gd name="T70" fmla="*/ 35 w 99"/>
                <a:gd name="T71" fmla="*/ 24 h 51"/>
                <a:gd name="T72" fmla="*/ 32 w 99"/>
                <a:gd name="T73" fmla="*/ 23 h 51"/>
                <a:gd name="T74" fmla="*/ 30 w 99"/>
                <a:gd name="T75" fmla="*/ 26 h 51"/>
                <a:gd name="T76" fmla="*/ 26 w 99"/>
                <a:gd name="T77" fmla="*/ 24 h 51"/>
                <a:gd name="T78" fmla="*/ 20 w 99"/>
                <a:gd name="T79" fmla="*/ 25 h 51"/>
                <a:gd name="T80" fmla="*/ 20 w 99"/>
                <a:gd name="T81" fmla="*/ 27 h 51"/>
                <a:gd name="T82" fmla="*/ 18 w 99"/>
                <a:gd name="T83" fmla="*/ 27 h 51"/>
                <a:gd name="T84" fmla="*/ 18 w 99"/>
                <a:gd name="T85" fmla="*/ 27 h 51"/>
                <a:gd name="T86" fmla="*/ 17 w 99"/>
                <a:gd name="T87" fmla="*/ 30 h 51"/>
                <a:gd name="T88" fmla="*/ 17 w 99"/>
                <a:gd name="T89" fmla="*/ 30 h 51"/>
                <a:gd name="T90" fmla="*/ 18 w 99"/>
                <a:gd name="T91" fmla="*/ 33 h 51"/>
                <a:gd name="T92" fmla="*/ 12 w 99"/>
                <a:gd name="T93" fmla="*/ 34 h 51"/>
                <a:gd name="T94" fmla="*/ 13 w 99"/>
                <a:gd name="T95" fmla="*/ 40 h 51"/>
                <a:gd name="T96" fmla="*/ 10 w 99"/>
                <a:gd name="T97" fmla="*/ 39 h 51"/>
                <a:gd name="T98" fmla="*/ 6 w 99"/>
                <a:gd name="T99" fmla="*/ 38 h 51"/>
                <a:gd name="T100" fmla="*/ 4 w 99"/>
                <a:gd name="T101" fmla="*/ 42 h 51"/>
                <a:gd name="T102" fmla="*/ 4 w 99"/>
                <a:gd name="T103" fmla="*/ 42 h 51"/>
                <a:gd name="T104" fmla="*/ 5 w 99"/>
                <a:gd name="T105" fmla="*/ 44 h 51"/>
                <a:gd name="T106" fmla="*/ 3 w 99"/>
                <a:gd name="T107" fmla="*/ 49 h 51"/>
                <a:gd name="T108" fmla="*/ 1 w 99"/>
                <a:gd name="T109" fmla="*/ 49 h 51"/>
                <a:gd name="T110" fmla="*/ 0 w 99"/>
                <a:gd name="T111" fmla="*/ 51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40" name="Freeform 35" descr="20%"/>
            <p:cNvSpPr>
              <a:spLocks/>
            </p:cNvSpPr>
            <p:nvPr/>
          </p:nvSpPr>
          <p:spPr bwMode="auto">
            <a:xfrm>
              <a:off x="5940425" y="3560763"/>
              <a:ext cx="901700" cy="301625"/>
            </a:xfrm>
            <a:custGeom>
              <a:avLst/>
              <a:gdLst>
                <a:gd name="T0" fmla="*/ 111 w 111"/>
                <a:gd name="T1" fmla="*/ 0 h 39"/>
                <a:gd name="T2" fmla="*/ 89 w 111"/>
                <a:gd name="T3" fmla="*/ 3 h 39"/>
                <a:gd name="T4" fmla="*/ 87 w 111"/>
                <a:gd name="T5" fmla="*/ 4 h 39"/>
                <a:gd name="T6" fmla="*/ 31 w 111"/>
                <a:gd name="T7" fmla="*/ 9 h 39"/>
                <a:gd name="T8" fmla="*/ 31 w 111"/>
                <a:gd name="T9" fmla="*/ 8 h 39"/>
                <a:gd name="T10" fmla="*/ 28 w 111"/>
                <a:gd name="T11" fmla="*/ 9 h 39"/>
                <a:gd name="T12" fmla="*/ 29 w 111"/>
                <a:gd name="T13" fmla="*/ 10 h 39"/>
                <a:gd name="T14" fmla="*/ 29 w 111"/>
                <a:gd name="T15" fmla="*/ 11 h 39"/>
                <a:gd name="T16" fmla="*/ 9 w 111"/>
                <a:gd name="T17" fmla="*/ 13 h 39"/>
                <a:gd name="T18" fmla="*/ 8 w 111"/>
                <a:gd name="T19" fmla="*/ 15 h 39"/>
                <a:gd name="T20" fmla="*/ 7 w 111"/>
                <a:gd name="T21" fmla="*/ 18 h 39"/>
                <a:gd name="T22" fmla="*/ 8 w 111"/>
                <a:gd name="T23" fmla="*/ 19 h 39"/>
                <a:gd name="T24" fmla="*/ 7 w 111"/>
                <a:gd name="T25" fmla="*/ 22 h 39"/>
                <a:gd name="T26" fmla="*/ 7 w 111"/>
                <a:gd name="T27" fmla="*/ 22 h 39"/>
                <a:gd name="T28" fmla="*/ 7 w 111"/>
                <a:gd name="T29" fmla="*/ 23 h 39"/>
                <a:gd name="T30" fmla="*/ 6 w 111"/>
                <a:gd name="T31" fmla="*/ 25 h 39"/>
                <a:gd name="T32" fmla="*/ 5 w 111"/>
                <a:gd name="T33" fmla="*/ 26 h 39"/>
                <a:gd name="T34" fmla="*/ 4 w 111"/>
                <a:gd name="T35" fmla="*/ 30 h 39"/>
                <a:gd name="T36" fmla="*/ 2 w 111"/>
                <a:gd name="T37" fmla="*/ 32 h 39"/>
                <a:gd name="T38" fmla="*/ 2 w 111"/>
                <a:gd name="T39" fmla="*/ 35 h 39"/>
                <a:gd name="T40" fmla="*/ 2 w 111"/>
                <a:gd name="T41" fmla="*/ 38 h 39"/>
                <a:gd name="T42" fmla="*/ 2 w 111"/>
                <a:gd name="T43" fmla="*/ 38 h 39"/>
                <a:gd name="T44" fmla="*/ 0 w 111"/>
                <a:gd name="T45" fmla="*/ 39 h 39"/>
                <a:gd name="T46" fmla="*/ 29 w 111"/>
                <a:gd name="T47" fmla="*/ 37 h 39"/>
                <a:gd name="T48" fmla="*/ 65 w 111"/>
                <a:gd name="T49" fmla="*/ 34 h 39"/>
                <a:gd name="T50" fmla="*/ 78 w 111"/>
                <a:gd name="T51" fmla="*/ 32 h 39"/>
                <a:gd name="T52" fmla="*/ 79 w 111"/>
                <a:gd name="T53" fmla="*/ 28 h 39"/>
                <a:gd name="T54" fmla="*/ 80 w 111"/>
                <a:gd name="T55" fmla="*/ 28 h 39"/>
                <a:gd name="T56" fmla="*/ 80 w 111"/>
                <a:gd name="T57" fmla="*/ 28 h 39"/>
                <a:gd name="T58" fmla="*/ 81 w 111"/>
                <a:gd name="T59" fmla="*/ 27 h 39"/>
                <a:gd name="T60" fmla="*/ 82 w 111"/>
                <a:gd name="T61" fmla="*/ 26 h 39"/>
                <a:gd name="T62" fmla="*/ 81 w 111"/>
                <a:gd name="T63" fmla="*/ 25 h 39"/>
                <a:gd name="T64" fmla="*/ 82 w 111"/>
                <a:gd name="T65" fmla="*/ 24 h 39"/>
                <a:gd name="T66" fmla="*/ 83 w 111"/>
                <a:gd name="T67" fmla="*/ 23 h 39"/>
                <a:gd name="T68" fmla="*/ 86 w 111"/>
                <a:gd name="T69" fmla="*/ 22 h 39"/>
                <a:gd name="T70" fmla="*/ 89 w 111"/>
                <a:gd name="T71" fmla="*/ 21 h 39"/>
                <a:gd name="T72" fmla="*/ 92 w 111"/>
                <a:gd name="T73" fmla="*/ 18 h 39"/>
                <a:gd name="T74" fmla="*/ 93 w 111"/>
                <a:gd name="T75" fmla="*/ 18 h 39"/>
                <a:gd name="T76" fmla="*/ 95 w 111"/>
                <a:gd name="T77" fmla="*/ 16 h 39"/>
                <a:gd name="T78" fmla="*/ 96 w 111"/>
                <a:gd name="T79" fmla="*/ 14 h 39"/>
                <a:gd name="T80" fmla="*/ 96 w 111"/>
                <a:gd name="T81" fmla="*/ 14 h 39"/>
                <a:gd name="T82" fmla="*/ 97 w 111"/>
                <a:gd name="T83" fmla="*/ 14 h 39"/>
                <a:gd name="T84" fmla="*/ 98 w 111"/>
                <a:gd name="T85" fmla="*/ 14 h 39"/>
                <a:gd name="T86" fmla="*/ 98 w 111"/>
                <a:gd name="T87" fmla="*/ 13 h 39"/>
                <a:gd name="T88" fmla="*/ 99 w 111"/>
                <a:gd name="T89" fmla="*/ 12 h 39"/>
                <a:gd name="T90" fmla="*/ 99 w 111"/>
                <a:gd name="T91" fmla="*/ 12 h 39"/>
                <a:gd name="T92" fmla="*/ 100 w 111"/>
                <a:gd name="T93" fmla="*/ 13 h 39"/>
                <a:gd name="T94" fmla="*/ 101 w 111"/>
                <a:gd name="T95" fmla="*/ 12 h 39"/>
                <a:gd name="T96" fmla="*/ 101 w 111"/>
                <a:gd name="T97" fmla="*/ 12 h 39"/>
                <a:gd name="T98" fmla="*/ 103 w 111"/>
                <a:gd name="T99" fmla="*/ 10 h 39"/>
                <a:gd name="T100" fmla="*/ 104 w 111"/>
                <a:gd name="T101" fmla="*/ 10 h 39"/>
                <a:gd name="T102" fmla="*/ 106 w 111"/>
                <a:gd name="T103" fmla="*/ 10 h 39"/>
                <a:gd name="T104" fmla="*/ 109 w 111"/>
                <a:gd name="T105" fmla="*/ 6 h 39"/>
                <a:gd name="T106" fmla="*/ 110 w 111"/>
                <a:gd name="T107" fmla="*/ 5 h 39"/>
                <a:gd name="T108" fmla="*/ 111 w 111"/>
                <a:gd name="T109" fmla="*/ 4 h 39"/>
                <a:gd name="T110" fmla="*/ 111 w 111"/>
                <a:gd name="T111" fmla="*/ 3 h 39"/>
                <a:gd name="T112" fmla="*/ 111 w 111"/>
                <a:gd name="T113" fmla="*/ 1 h 39"/>
                <a:gd name="T114" fmla="*/ 111 w 111"/>
                <a:gd name="T115" fmla="*/ 0 h 39"/>
                <a:gd name="T116" fmla="*/ 111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41" name="Freeform 36" descr="20%"/>
            <p:cNvSpPr>
              <a:spLocks/>
            </p:cNvSpPr>
            <p:nvPr/>
          </p:nvSpPr>
          <p:spPr bwMode="auto">
            <a:xfrm>
              <a:off x="6175375" y="3824288"/>
              <a:ext cx="423863" cy="641350"/>
            </a:xfrm>
            <a:custGeom>
              <a:avLst/>
              <a:gdLst>
                <a:gd name="T0" fmla="*/ 0 w 52"/>
                <a:gd name="T1" fmla="*/ 3 h 83"/>
                <a:gd name="T2" fmla="*/ 1 w 52"/>
                <a:gd name="T3" fmla="*/ 5 h 83"/>
                <a:gd name="T4" fmla="*/ 0 w 52"/>
                <a:gd name="T5" fmla="*/ 55 h 83"/>
                <a:gd name="T6" fmla="*/ 0 w 52"/>
                <a:gd name="T7" fmla="*/ 57 h 83"/>
                <a:gd name="T8" fmla="*/ 3 w 52"/>
                <a:gd name="T9" fmla="*/ 82 h 83"/>
                <a:gd name="T10" fmla="*/ 4 w 52"/>
                <a:gd name="T11" fmla="*/ 82 h 83"/>
                <a:gd name="T12" fmla="*/ 5 w 52"/>
                <a:gd name="T13" fmla="*/ 81 h 83"/>
                <a:gd name="T14" fmla="*/ 7 w 52"/>
                <a:gd name="T15" fmla="*/ 82 h 83"/>
                <a:gd name="T16" fmla="*/ 8 w 52"/>
                <a:gd name="T17" fmla="*/ 81 h 83"/>
                <a:gd name="T18" fmla="*/ 8 w 52"/>
                <a:gd name="T19" fmla="*/ 77 h 83"/>
                <a:gd name="T20" fmla="*/ 9 w 52"/>
                <a:gd name="T21" fmla="*/ 75 h 83"/>
                <a:gd name="T22" fmla="*/ 10 w 52"/>
                <a:gd name="T23" fmla="*/ 77 h 83"/>
                <a:gd name="T24" fmla="*/ 10 w 52"/>
                <a:gd name="T25" fmla="*/ 78 h 83"/>
                <a:gd name="T26" fmla="*/ 11 w 52"/>
                <a:gd name="T27" fmla="*/ 80 h 83"/>
                <a:gd name="T28" fmla="*/ 13 w 52"/>
                <a:gd name="T29" fmla="*/ 83 h 83"/>
                <a:gd name="T30" fmla="*/ 14 w 52"/>
                <a:gd name="T31" fmla="*/ 83 h 83"/>
                <a:gd name="T32" fmla="*/ 15 w 52"/>
                <a:gd name="T33" fmla="*/ 83 h 83"/>
                <a:gd name="T34" fmla="*/ 17 w 52"/>
                <a:gd name="T35" fmla="*/ 81 h 83"/>
                <a:gd name="T36" fmla="*/ 17 w 52"/>
                <a:gd name="T37" fmla="*/ 81 h 83"/>
                <a:gd name="T38" fmla="*/ 18 w 52"/>
                <a:gd name="T39" fmla="*/ 80 h 83"/>
                <a:gd name="T40" fmla="*/ 18 w 52"/>
                <a:gd name="T41" fmla="*/ 80 h 83"/>
                <a:gd name="T42" fmla="*/ 18 w 52"/>
                <a:gd name="T43" fmla="*/ 79 h 83"/>
                <a:gd name="T44" fmla="*/ 17 w 52"/>
                <a:gd name="T45" fmla="*/ 79 h 83"/>
                <a:gd name="T46" fmla="*/ 17 w 52"/>
                <a:gd name="T47" fmla="*/ 78 h 83"/>
                <a:gd name="T48" fmla="*/ 18 w 52"/>
                <a:gd name="T49" fmla="*/ 77 h 83"/>
                <a:gd name="T50" fmla="*/ 18 w 52"/>
                <a:gd name="T51" fmla="*/ 76 h 83"/>
                <a:gd name="T52" fmla="*/ 16 w 52"/>
                <a:gd name="T53" fmla="*/ 75 h 83"/>
                <a:gd name="T54" fmla="*/ 16 w 52"/>
                <a:gd name="T55" fmla="*/ 75 h 83"/>
                <a:gd name="T56" fmla="*/ 15 w 52"/>
                <a:gd name="T57" fmla="*/ 75 h 83"/>
                <a:gd name="T58" fmla="*/ 14 w 52"/>
                <a:gd name="T59" fmla="*/ 73 h 83"/>
                <a:gd name="T60" fmla="*/ 14 w 52"/>
                <a:gd name="T61" fmla="*/ 72 h 83"/>
                <a:gd name="T62" fmla="*/ 14 w 52"/>
                <a:gd name="T63" fmla="*/ 71 h 83"/>
                <a:gd name="T64" fmla="*/ 14 w 52"/>
                <a:gd name="T65" fmla="*/ 71 h 83"/>
                <a:gd name="T66" fmla="*/ 14 w 52"/>
                <a:gd name="T67" fmla="*/ 70 h 83"/>
                <a:gd name="T68" fmla="*/ 52 w 52"/>
                <a:gd name="T69" fmla="*/ 66 h 83"/>
                <a:gd name="T70" fmla="*/ 52 w 52"/>
                <a:gd name="T71" fmla="*/ 65 h 83"/>
                <a:gd name="T72" fmla="*/ 50 w 52"/>
                <a:gd name="T73" fmla="*/ 63 h 83"/>
                <a:gd name="T74" fmla="*/ 50 w 52"/>
                <a:gd name="T75" fmla="*/ 58 h 83"/>
                <a:gd name="T76" fmla="*/ 48 w 52"/>
                <a:gd name="T77" fmla="*/ 55 h 83"/>
                <a:gd name="T78" fmla="*/ 48 w 52"/>
                <a:gd name="T79" fmla="*/ 52 h 83"/>
                <a:gd name="T80" fmla="*/ 49 w 52"/>
                <a:gd name="T81" fmla="*/ 50 h 83"/>
                <a:gd name="T82" fmla="*/ 49 w 52"/>
                <a:gd name="T83" fmla="*/ 47 h 83"/>
                <a:gd name="T84" fmla="*/ 50 w 52"/>
                <a:gd name="T85" fmla="*/ 45 h 83"/>
                <a:gd name="T86" fmla="*/ 51 w 52"/>
                <a:gd name="T87" fmla="*/ 45 h 83"/>
                <a:gd name="T88" fmla="*/ 49 w 52"/>
                <a:gd name="T89" fmla="*/ 44 h 83"/>
                <a:gd name="T90" fmla="*/ 50 w 52"/>
                <a:gd name="T91" fmla="*/ 42 h 83"/>
                <a:gd name="T92" fmla="*/ 49 w 52"/>
                <a:gd name="T93" fmla="*/ 41 h 83"/>
                <a:gd name="T94" fmla="*/ 48 w 52"/>
                <a:gd name="T95" fmla="*/ 40 h 83"/>
                <a:gd name="T96" fmla="*/ 47 w 52"/>
                <a:gd name="T97" fmla="*/ 39 h 83"/>
                <a:gd name="T98" fmla="*/ 46 w 52"/>
                <a:gd name="T99" fmla="*/ 37 h 83"/>
                <a:gd name="T100" fmla="*/ 45 w 52"/>
                <a:gd name="T101" fmla="*/ 36 h 83"/>
                <a:gd name="T102" fmla="*/ 36 w 52"/>
                <a:gd name="T103" fmla="*/ 0 h 83"/>
                <a:gd name="T104" fmla="*/ 0 w 52"/>
                <a:gd name="T105" fmla="*/ 3 h 83"/>
                <a:gd name="T106" fmla="*/ 0 w 52"/>
                <a:gd name="T107" fmla="*/ 3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42" name="Freeform 37"/>
            <p:cNvSpPr>
              <a:spLocks/>
            </p:cNvSpPr>
            <p:nvPr/>
          </p:nvSpPr>
          <p:spPr bwMode="auto">
            <a:xfrm>
              <a:off x="6575425" y="3459163"/>
              <a:ext cx="968375" cy="395287"/>
            </a:xfrm>
            <a:custGeom>
              <a:avLst/>
              <a:gdLst>
                <a:gd name="T0" fmla="*/ 2 w 119"/>
                <a:gd name="T1" fmla="*/ 41 h 51"/>
                <a:gd name="T2" fmla="*/ 4 w 119"/>
                <a:gd name="T3" fmla="*/ 39 h 51"/>
                <a:gd name="T4" fmla="*/ 5 w 119"/>
                <a:gd name="T5" fmla="*/ 36 h 51"/>
                <a:gd name="T6" fmla="*/ 14 w 119"/>
                <a:gd name="T7" fmla="*/ 31 h 51"/>
                <a:gd name="T8" fmla="*/ 18 w 119"/>
                <a:gd name="T9" fmla="*/ 27 h 51"/>
                <a:gd name="T10" fmla="*/ 20 w 119"/>
                <a:gd name="T11" fmla="*/ 27 h 51"/>
                <a:gd name="T12" fmla="*/ 21 w 119"/>
                <a:gd name="T13" fmla="*/ 25 h 51"/>
                <a:gd name="T14" fmla="*/ 23 w 119"/>
                <a:gd name="T15" fmla="*/ 25 h 51"/>
                <a:gd name="T16" fmla="*/ 28 w 119"/>
                <a:gd name="T17" fmla="*/ 23 h 51"/>
                <a:gd name="T18" fmla="*/ 33 w 119"/>
                <a:gd name="T19" fmla="*/ 17 h 51"/>
                <a:gd name="T20" fmla="*/ 33 w 119"/>
                <a:gd name="T21" fmla="*/ 13 h 51"/>
                <a:gd name="T22" fmla="*/ 37 w 119"/>
                <a:gd name="T23" fmla="*/ 13 h 51"/>
                <a:gd name="T24" fmla="*/ 42 w 119"/>
                <a:gd name="T25" fmla="*/ 12 h 51"/>
                <a:gd name="T26" fmla="*/ 113 w 119"/>
                <a:gd name="T27" fmla="*/ 1 h 51"/>
                <a:gd name="T28" fmla="*/ 114 w 119"/>
                <a:gd name="T29" fmla="*/ 2 h 51"/>
                <a:gd name="T30" fmla="*/ 116 w 119"/>
                <a:gd name="T31" fmla="*/ 5 h 51"/>
                <a:gd name="T32" fmla="*/ 116 w 119"/>
                <a:gd name="T33" fmla="*/ 6 h 51"/>
                <a:gd name="T34" fmla="*/ 114 w 119"/>
                <a:gd name="T35" fmla="*/ 5 h 51"/>
                <a:gd name="T36" fmla="*/ 113 w 119"/>
                <a:gd name="T37" fmla="*/ 6 h 51"/>
                <a:gd name="T38" fmla="*/ 109 w 119"/>
                <a:gd name="T39" fmla="*/ 8 h 51"/>
                <a:gd name="T40" fmla="*/ 105 w 119"/>
                <a:gd name="T41" fmla="*/ 11 h 51"/>
                <a:gd name="T42" fmla="*/ 106 w 119"/>
                <a:gd name="T43" fmla="*/ 12 h 51"/>
                <a:gd name="T44" fmla="*/ 112 w 119"/>
                <a:gd name="T45" fmla="*/ 9 h 51"/>
                <a:gd name="T46" fmla="*/ 114 w 119"/>
                <a:gd name="T47" fmla="*/ 11 h 51"/>
                <a:gd name="T48" fmla="*/ 115 w 119"/>
                <a:gd name="T49" fmla="*/ 11 h 51"/>
                <a:gd name="T50" fmla="*/ 118 w 119"/>
                <a:gd name="T51" fmla="*/ 9 h 51"/>
                <a:gd name="T52" fmla="*/ 119 w 119"/>
                <a:gd name="T53" fmla="*/ 14 h 51"/>
                <a:gd name="T54" fmla="*/ 117 w 119"/>
                <a:gd name="T55" fmla="*/ 17 h 51"/>
                <a:gd name="T56" fmla="*/ 114 w 119"/>
                <a:gd name="T57" fmla="*/ 19 h 51"/>
                <a:gd name="T58" fmla="*/ 110 w 119"/>
                <a:gd name="T59" fmla="*/ 20 h 51"/>
                <a:gd name="T60" fmla="*/ 109 w 119"/>
                <a:gd name="T61" fmla="*/ 19 h 51"/>
                <a:gd name="T62" fmla="*/ 108 w 119"/>
                <a:gd name="T63" fmla="*/ 18 h 51"/>
                <a:gd name="T64" fmla="*/ 108 w 119"/>
                <a:gd name="T65" fmla="*/ 21 h 51"/>
                <a:gd name="T66" fmla="*/ 109 w 119"/>
                <a:gd name="T67" fmla="*/ 22 h 51"/>
                <a:gd name="T68" fmla="*/ 110 w 119"/>
                <a:gd name="T69" fmla="*/ 24 h 51"/>
                <a:gd name="T70" fmla="*/ 105 w 119"/>
                <a:gd name="T71" fmla="*/ 27 h 51"/>
                <a:gd name="T72" fmla="*/ 105 w 119"/>
                <a:gd name="T73" fmla="*/ 29 h 51"/>
                <a:gd name="T74" fmla="*/ 112 w 119"/>
                <a:gd name="T75" fmla="*/ 27 h 51"/>
                <a:gd name="T76" fmla="*/ 114 w 119"/>
                <a:gd name="T77" fmla="*/ 27 h 51"/>
                <a:gd name="T78" fmla="*/ 109 w 119"/>
                <a:gd name="T79" fmla="*/ 32 h 51"/>
                <a:gd name="T80" fmla="*/ 103 w 119"/>
                <a:gd name="T81" fmla="*/ 36 h 51"/>
                <a:gd name="T82" fmla="*/ 102 w 119"/>
                <a:gd name="T83" fmla="*/ 37 h 51"/>
                <a:gd name="T84" fmla="*/ 96 w 119"/>
                <a:gd name="T85" fmla="*/ 44 h 51"/>
                <a:gd name="T86" fmla="*/ 93 w 119"/>
                <a:gd name="T87" fmla="*/ 50 h 51"/>
                <a:gd name="T88" fmla="*/ 69 w 119"/>
                <a:gd name="T89" fmla="*/ 39 h 51"/>
                <a:gd name="T90" fmla="*/ 50 w 119"/>
                <a:gd name="T91" fmla="*/ 36 h 51"/>
                <a:gd name="T92" fmla="*/ 49 w 119"/>
                <a:gd name="T93" fmla="*/ 36 h 51"/>
                <a:gd name="T94" fmla="*/ 30 w 119"/>
                <a:gd name="T95" fmla="*/ 37 h 51"/>
                <a:gd name="T96" fmla="*/ 26 w 119"/>
                <a:gd name="T97" fmla="*/ 40 h 51"/>
                <a:gd name="T98" fmla="*/ 0 w 119"/>
                <a:gd name="T99" fmla="*/ 45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43" name="Freeform 38" descr="20%"/>
            <p:cNvSpPr>
              <a:spLocks/>
            </p:cNvSpPr>
            <p:nvPr/>
          </p:nvSpPr>
          <p:spPr bwMode="auto">
            <a:xfrm>
              <a:off x="5449888" y="3660775"/>
              <a:ext cx="547687" cy="479425"/>
            </a:xfrm>
            <a:custGeom>
              <a:avLst/>
              <a:gdLst>
                <a:gd name="T0" fmla="*/ 0 w 67"/>
                <a:gd name="T1" fmla="*/ 3 h 62"/>
                <a:gd name="T2" fmla="*/ 60 w 67"/>
                <a:gd name="T3" fmla="*/ 0 h 62"/>
                <a:gd name="T4" fmla="*/ 60 w 67"/>
                <a:gd name="T5" fmla="*/ 1 h 62"/>
                <a:gd name="T6" fmla="*/ 61 w 67"/>
                <a:gd name="T7" fmla="*/ 2 h 62"/>
                <a:gd name="T8" fmla="*/ 62 w 67"/>
                <a:gd name="T9" fmla="*/ 3 h 62"/>
                <a:gd name="T10" fmla="*/ 61 w 67"/>
                <a:gd name="T11" fmla="*/ 5 h 62"/>
                <a:gd name="T12" fmla="*/ 60 w 67"/>
                <a:gd name="T13" fmla="*/ 6 h 62"/>
                <a:gd name="T14" fmla="*/ 58 w 67"/>
                <a:gd name="T15" fmla="*/ 8 h 62"/>
                <a:gd name="T16" fmla="*/ 58 w 67"/>
                <a:gd name="T17" fmla="*/ 9 h 62"/>
                <a:gd name="T18" fmla="*/ 67 w 67"/>
                <a:gd name="T19" fmla="*/ 9 h 62"/>
                <a:gd name="T20" fmla="*/ 67 w 67"/>
                <a:gd name="T21" fmla="*/ 9 h 62"/>
                <a:gd name="T22" fmla="*/ 67 w 67"/>
                <a:gd name="T23" fmla="*/ 10 h 62"/>
                <a:gd name="T24" fmla="*/ 66 w 67"/>
                <a:gd name="T25" fmla="*/ 12 h 62"/>
                <a:gd name="T26" fmla="*/ 65 w 67"/>
                <a:gd name="T27" fmla="*/ 13 h 62"/>
                <a:gd name="T28" fmla="*/ 64 w 67"/>
                <a:gd name="T29" fmla="*/ 17 h 62"/>
                <a:gd name="T30" fmla="*/ 62 w 67"/>
                <a:gd name="T31" fmla="*/ 19 h 62"/>
                <a:gd name="T32" fmla="*/ 62 w 67"/>
                <a:gd name="T33" fmla="*/ 22 h 62"/>
                <a:gd name="T34" fmla="*/ 62 w 67"/>
                <a:gd name="T35" fmla="*/ 25 h 62"/>
                <a:gd name="T36" fmla="*/ 62 w 67"/>
                <a:gd name="T37" fmla="*/ 25 h 62"/>
                <a:gd name="T38" fmla="*/ 60 w 67"/>
                <a:gd name="T39" fmla="*/ 26 h 62"/>
                <a:gd name="T40" fmla="*/ 60 w 67"/>
                <a:gd name="T41" fmla="*/ 27 h 62"/>
                <a:gd name="T42" fmla="*/ 57 w 67"/>
                <a:gd name="T43" fmla="*/ 29 h 62"/>
                <a:gd name="T44" fmla="*/ 57 w 67"/>
                <a:gd name="T45" fmla="*/ 32 h 62"/>
                <a:gd name="T46" fmla="*/ 57 w 67"/>
                <a:gd name="T47" fmla="*/ 35 h 62"/>
                <a:gd name="T48" fmla="*/ 56 w 67"/>
                <a:gd name="T49" fmla="*/ 36 h 62"/>
                <a:gd name="T50" fmla="*/ 54 w 67"/>
                <a:gd name="T51" fmla="*/ 38 h 62"/>
                <a:gd name="T52" fmla="*/ 52 w 67"/>
                <a:gd name="T53" fmla="*/ 40 h 62"/>
                <a:gd name="T54" fmla="*/ 51 w 67"/>
                <a:gd name="T55" fmla="*/ 41 h 62"/>
                <a:gd name="T56" fmla="*/ 51 w 67"/>
                <a:gd name="T57" fmla="*/ 43 h 62"/>
                <a:gd name="T58" fmla="*/ 50 w 67"/>
                <a:gd name="T59" fmla="*/ 45 h 62"/>
                <a:gd name="T60" fmla="*/ 50 w 67"/>
                <a:gd name="T61" fmla="*/ 46 h 62"/>
                <a:gd name="T62" fmla="*/ 49 w 67"/>
                <a:gd name="T63" fmla="*/ 49 h 62"/>
                <a:gd name="T64" fmla="*/ 48 w 67"/>
                <a:gd name="T65" fmla="*/ 51 h 62"/>
                <a:gd name="T66" fmla="*/ 49 w 67"/>
                <a:gd name="T67" fmla="*/ 54 h 62"/>
                <a:gd name="T68" fmla="*/ 50 w 67"/>
                <a:gd name="T69" fmla="*/ 55 h 62"/>
                <a:gd name="T70" fmla="*/ 50 w 67"/>
                <a:gd name="T71" fmla="*/ 57 h 62"/>
                <a:gd name="T72" fmla="*/ 50 w 67"/>
                <a:gd name="T73" fmla="*/ 57 h 62"/>
                <a:gd name="T74" fmla="*/ 50 w 67"/>
                <a:gd name="T75" fmla="*/ 58 h 62"/>
                <a:gd name="T76" fmla="*/ 50 w 67"/>
                <a:gd name="T77" fmla="*/ 58 h 62"/>
                <a:gd name="T78" fmla="*/ 49 w 67"/>
                <a:gd name="T79" fmla="*/ 60 h 62"/>
                <a:gd name="T80" fmla="*/ 50 w 67"/>
                <a:gd name="T81" fmla="*/ 61 h 62"/>
                <a:gd name="T82" fmla="*/ 8 w 67"/>
                <a:gd name="T83" fmla="*/ 62 h 62"/>
                <a:gd name="T84" fmla="*/ 8 w 67"/>
                <a:gd name="T85" fmla="*/ 53 h 62"/>
                <a:gd name="T86" fmla="*/ 6 w 67"/>
                <a:gd name="T87" fmla="*/ 52 h 62"/>
                <a:gd name="T88" fmla="*/ 4 w 67"/>
                <a:gd name="T89" fmla="*/ 53 h 62"/>
                <a:gd name="T90" fmla="*/ 4 w 67"/>
                <a:gd name="T91" fmla="*/ 53 h 62"/>
                <a:gd name="T92" fmla="*/ 2 w 67"/>
                <a:gd name="T93" fmla="*/ 51 h 62"/>
                <a:gd name="T94" fmla="*/ 2 w 67"/>
                <a:gd name="T95" fmla="*/ 22 h 62"/>
                <a:gd name="T96" fmla="*/ 0 w 67"/>
                <a:gd name="T97" fmla="*/ 3 h 62"/>
                <a:gd name="T98" fmla="*/ 0 w 67"/>
                <a:gd name="T99" fmla="*/ 3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grpSp>
          <p:nvGrpSpPr>
            <p:cNvPr id="44" name="Group 39"/>
            <p:cNvGrpSpPr>
              <a:grpSpLocks/>
            </p:cNvGrpSpPr>
            <p:nvPr/>
          </p:nvGrpSpPr>
          <p:grpSpPr bwMode="auto">
            <a:xfrm>
              <a:off x="1155700" y="3886200"/>
              <a:ext cx="2009775" cy="1390650"/>
              <a:chOff x="768" y="2832"/>
              <a:chExt cx="1203" cy="876"/>
            </a:xfrm>
          </p:grpSpPr>
          <p:sp>
            <p:nvSpPr>
              <p:cNvPr id="67" name="Freeform 40"/>
              <p:cNvSpPr>
                <a:spLocks/>
              </p:cNvSpPr>
              <p:nvPr/>
            </p:nvSpPr>
            <p:spPr bwMode="auto">
              <a:xfrm>
                <a:off x="1056" y="2832"/>
                <a:ext cx="915" cy="780"/>
              </a:xfrm>
              <a:custGeom>
                <a:avLst/>
                <a:gdLst>
                  <a:gd name="T0" fmla="*/ 14 w 188"/>
                  <a:gd name="T1" fmla="*/ 31 h 160"/>
                  <a:gd name="T2" fmla="*/ 26 w 188"/>
                  <a:gd name="T3" fmla="*/ 40 h 160"/>
                  <a:gd name="T4" fmla="*/ 18 w 188"/>
                  <a:gd name="T5" fmla="*/ 50 h 160"/>
                  <a:gd name="T6" fmla="*/ 16 w 188"/>
                  <a:gd name="T7" fmla="*/ 43 h 160"/>
                  <a:gd name="T8" fmla="*/ 5 w 188"/>
                  <a:gd name="T9" fmla="*/ 55 h 160"/>
                  <a:gd name="T10" fmla="*/ 11 w 188"/>
                  <a:gd name="T11" fmla="*/ 64 h 160"/>
                  <a:gd name="T12" fmla="*/ 27 w 188"/>
                  <a:gd name="T13" fmla="*/ 61 h 160"/>
                  <a:gd name="T14" fmla="*/ 22 w 188"/>
                  <a:gd name="T15" fmla="*/ 74 h 160"/>
                  <a:gd name="T16" fmla="*/ 18 w 188"/>
                  <a:gd name="T17" fmla="*/ 79 h 160"/>
                  <a:gd name="T18" fmla="*/ 10 w 188"/>
                  <a:gd name="T19" fmla="*/ 82 h 160"/>
                  <a:gd name="T20" fmla="*/ 6 w 188"/>
                  <a:gd name="T21" fmla="*/ 98 h 160"/>
                  <a:gd name="T22" fmla="*/ 11 w 188"/>
                  <a:gd name="T23" fmla="*/ 107 h 160"/>
                  <a:gd name="T24" fmla="*/ 22 w 188"/>
                  <a:gd name="T25" fmla="*/ 112 h 160"/>
                  <a:gd name="T26" fmla="*/ 22 w 188"/>
                  <a:gd name="T27" fmla="*/ 120 h 160"/>
                  <a:gd name="T28" fmla="*/ 35 w 188"/>
                  <a:gd name="T29" fmla="*/ 123 h 160"/>
                  <a:gd name="T30" fmla="*/ 42 w 188"/>
                  <a:gd name="T31" fmla="*/ 125 h 160"/>
                  <a:gd name="T32" fmla="*/ 29 w 188"/>
                  <a:gd name="T33" fmla="*/ 141 h 160"/>
                  <a:gd name="T34" fmla="*/ 19 w 188"/>
                  <a:gd name="T35" fmla="*/ 147 h 160"/>
                  <a:gd name="T36" fmla="*/ 3 w 188"/>
                  <a:gd name="T37" fmla="*/ 155 h 160"/>
                  <a:gd name="T38" fmla="*/ 3 w 188"/>
                  <a:gd name="T39" fmla="*/ 160 h 160"/>
                  <a:gd name="T40" fmla="*/ 29 w 188"/>
                  <a:gd name="T41" fmla="*/ 149 h 160"/>
                  <a:gd name="T42" fmla="*/ 62 w 188"/>
                  <a:gd name="T43" fmla="*/ 120 h 160"/>
                  <a:gd name="T44" fmla="*/ 59 w 188"/>
                  <a:gd name="T45" fmla="*/ 117 h 160"/>
                  <a:gd name="T46" fmla="*/ 77 w 188"/>
                  <a:gd name="T47" fmla="*/ 95 h 160"/>
                  <a:gd name="T48" fmla="*/ 72 w 188"/>
                  <a:gd name="T49" fmla="*/ 101 h 160"/>
                  <a:gd name="T50" fmla="*/ 73 w 188"/>
                  <a:gd name="T51" fmla="*/ 109 h 160"/>
                  <a:gd name="T52" fmla="*/ 72 w 188"/>
                  <a:gd name="T53" fmla="*/ 114 h 160"/>
                  <a:gd name="T54" fmla="*/ 86 w 188"/>
                  <a:gd name="T55" fmla="*/ 106 h 160"/>
                  <a:gd name="T56" fmla="*/ 86 w 188"/>
                  <a:gd name="T57" fmla="*/ 98 h 160"/>
                  <a:gd name="T58" fmla="*/ 107 w 188"/>
                  <a:gd name="T59" fmla="*/ 103 h 160"/>
                  <a:gd name="T60" fmla="*/ 121 w 188"/>
                  <a:gd name="T61" fmla="*/ 101 h 160"/>
                  <a:gd name="T62" fmla="*/ 145 w 188"/>
                  <a:gd name="T63" fmla="*/ 109 h 160"/>
                  <a:gd name="T64" fmla="*/ 153 w 188"/>
                  <a:gd name="T65" fmla="*/ 119 h 160"/>
                  <a:gd name="T66" fmla="*/ 166 w 188"/>
                  <a:gd name="T67" fmla="*/ 128 h 160"/>
                  <a:gd name="T68" fmla="*/ 188 w 188"/>
                  <a:gd name="T69" fmla="*/ 130 h 160"/>
                  <a:gd name="T70" fmla="*/ 185 w 188"/>
                  <a:gd name="T71" fmla="*/ 117 h 160"/>
                  <a:gd name="T72" fmla="*/ 176 w 188"/>
                  <a:gd name="T73" fmla="*/ 115 h 160"/>
                  <a:gd name="T74" fmla="*/ 163 w 188"/>
                  <a:gd name="T75" fmla="*/ 106 h 160"/>
                  <a:gd name="T76" fmla="*/ 147 w 188"/>
                  <a:gd name="T77" fmla="*/ 95 h 160"/>
                  <a:gd name="T78" fmla="*/ 141 w 188"/>
                  <a:gd name="T79" fmla="*/ 103 h 160"/>
                  <a:gd name="T80" fmla="*/ 129 w 188"/>
                  <a:gd name="T81" fmla="*/ 93 h 160"/>
                  <a:gd name="T82" fmla="*/ 117 w 188"/>
                  <a:gd name="T83" fmla="*/ 80 h 160"/>
                  <a:gd name="T84" fmla="*/ 102 w 188"/>
                  <a:gd name="T85" fmla="*/ 21 h 160"/>
                  <a:gd name="T86" fmla="*/ 90 w 188"/>
                  <a:gd name="T87" fmla="*/ 5 h 160"/>
                  <a:gd name="T88" fmla="*/ 69 w 188"/>
                  <a:gd name="T89" fmla="*/ 5 h 160"/>
                  <a:gd name="T90" fmla="*/ 59 w 188"/>
                  <a:gd name="T91" fmla="*/ 5 h 160"/>
                  <a:gd name="T92" fmla="*/ 45 w 188"/>
                  <a:gd name="T93" fmla="*/ 0 h 160"/>
                  <a:gd name="T94" fmla="*/ 35 w 188"/>
                  <a:gd name="T95" fmla="*/ 4 h 160"/>
                  <a:gd name="T96" fmla="*/ 24 w 188"/>
                  <a:gd name="T97" fmla="*/ 13 h 160"/>
                  <a:gd name="T98" fmla="*/ 19 w 188"/>
                  <a:gd name="T99" fmla="*/ 21 h 160"/>
                  <a:gd name="T100" fmla="*/ 10 w 188"/>
                  <a:gd name="T101" fmla="*/ 26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68" name="Freeform 41"/>
              <p:cNvSpPr>
                <a:spLocks/>
              </p:cNvSpPr>
              <p:nvPr/>
            </p:nvSpPr>
            <p:spPr bwMode="auto">
              <a:xfrm>
                <a:off x="1021" y="3608"/>
                <a:ext cx="20" cy="14"/>
              </a:xfrm>
              <a:custGeom>
                <a:avLst/>
                <a:gdLst>
                  <a:gd name="T0" fmla="*/ 2 w 4"/>
                  <a:gd name="T1" fmla="*/ 2 h 3"/>
                  <a:gd name="T2" fmla="*/ 2 w 4"/>
                  <a:gd name="T3" fmla="*/ 1 h 3"/>
                  <a:gd name="T4" fmla="*/ 2 w 4"/>
                  <a:gd name="T5" fmla="*/ 1 h 3"/>
                  <a:gd name="T6" fmla="*/ 2 w 4"/>
                  <a:gd name="T7" fmla="*/ 1 h 3"/>
                  <a:gd name="T8" fmla="*/ 2 w 4"/>
                  <a:gd name="T9" fmla="*/ 1 h 3"/>
                  <a:gd name="T10" fmla="*/ 2 w 4"/>
                  <a:gd name="T11" fmla="*/ 1 h 3"/>
                  <a:gd name="T12" fmla="*/ 2 w 4"/>
                  <a:gd name="T13" fmla="*/ 1 h 3"/>
                  <a:gd name="T14" fmla="*/ 1 w 4"/>
                  <a:gd name="T15" fmla="*/ 0 h 3"/>
                  <a:gd name="T16" fmla="*/ 1 w 4"/>
                  <a:gd name="T17" fmla="*/ 0 h 3"/>
                  <a:gd name="T18" fmla="*/ 0 w 4"/>
                  <a:gd name="T19" fmla="*/ 1 h 3"/>
                  <a:gd name="T20" fmla="*/ 0 w 4"/>
                  <a:gd name="T21" fmla="*/ 1 h 3"/>
                  <a:gd name="T22" fmla="*/ 0 w 4"/>
                  <a:gd name="T23" fmla="*/ 1 h 3"/>
                  <a:gd name="T24" fmla="*/ 0 w 4"/>
                  <a:gd name="T25" fmla="*/ 1 h 3"/>
                  <a:gd name="T26" fmla="*/ 0 w 4"/>
                  <a:gd name="T27" fmla="*/ 1 h 3"/>
                  <a:gd name="T28" fmla="*/ 0 w 4"/>
                  <a:gd name="T29" fmla="*/ 1 h 3"/>
                  <a:gd name="T30" fmla="*/ 0 w 4"/>
                  <a:gd name="T31" fmla="*/ 2 h 3"/>
                  <a:gd name="T32" fmla="*/ 0 w 4"/>
                  <a:gd name="T33" fmla="*/ 2 h 3"/>
                  <a:gd name="T34" fmla="*/ 1 w 4"/>
                  <a:gd name="T35" fmla="*/ 2 h 3"/>
                  <a:gd name="T36" fmla="*/ 1 w 4"/>
                  <a:gd name="T37" fmla="*/ 2 h 3"/>
                  <a:gd name="T38" fmla="*/ 1 w 4"/>
                  <a:gd name="T39" fmla="*/ 3 h 3"/>
                  <a:gd name="T40" fmla="*/ 2 w 4"/>
                  <a:gd name="T41" fmla="*/ 3 h 3"/>
                  <a:gd name="T42" fmla="*/ 2 w 4"/>
                  <a:gd name="T43" fmla="*/ 3 h 3"/>
                  <a:gd name="T44" fmla="*/ 3 w 4"/>
                  <a:gd name="T45" fmla="*/ 3 h 3"/>
                  <a:gd name="T46" fmla="*/ 3 w 4"/>
                  <a:gd name="T47" fmla="*/ 3 h 3"/>
                  <a:gd name="T48" fmla="*/ 4 w 4"/>
                  <a:gd name="T49" fmla="*/ 2 h 3"/>
                  <a:gd name="T50" fmla="*/ 4 w 4"/>
                  <a:gd name="T51" fmla="*/ 2 h 3"/>
                  <a:gd name="T52" fmla="*/ 4 w 4"/>
                  <a:gd name="T53" fmla="*/ 2 h 3"/>
                  <a:gd name="T54" fmla="*/ 4 w 4"/>
                  <a:gd name="T55" fmla="*/ 1 h 3"/>
                  <a:gd name="T56" fmla="*/ 4 w 4"/>
                  <a:gd name="T57" fmla="*/ 1 h 3"/>
                  <a:gd name="T58" fmla="*/ 4 w 4"/>
                  <a:gd name="T59" fmla="*/ 1 h 3"/>
                  <a:gd name="T60" fmla="*/ 4 w 4"/>
                  <a:gd name="T61" fmla="*/ 1 h 3"/>
                  <a:gd name="T62" fmla="*/ 4 w 4"/>
                  <a:gd name="T63" fmla="*/ 1 h 3"/>
                  <a:gd name="T64" fmla="*/ 4 w 4"/>
                  <a:gd name="T65" fmla="*/ 0 h 3"/>
                  <a:gd name="T66" fmla="*/ 4 w 4"/>
                  <a:gd name="T67" fmla="*/ 0 h 3"/>
                  <a:gd name="T68" fmla="*/ 4 w 4"/>
                  <a:gd name="T69" fmla="*/ 0 h 3"/>
                  <a:gd name="T70" fmla="*/ 4 w 4"/>
                  <a:gd name="T71" fmla="*/ 0 h 3"/>
                  <a:gd name="T72" fmla="*/ 4 w 4"/>
                  <a:gd name="T73" fmla="*/ 1 h 3"/>
                  <a:gd name="T74" fmla="*/ 3 w 4"/>
                  <a:gd name="T75" fmla="*/ 1 h 3"/>
                  <a:gd name="T76" fmla="*/ 3 w 4"/>
                  <a:gd name="T77" fmla="*/ 1 h 3"/>
                  <a:gd name="T78" fmla="*/ 2 w 4"/>
                  <a:gd name="T79" fmla="*/ 2 h 3"/>
                  <a:gd name="T80" fmla="*/ 2 w 4"/>
                  <a:gd name="T81" fmla="*/ 2 h 3"/>
                  <a:gd name="T82" fmla="*/ 2 w 4"/>
                  <a:gd name="T83" fmla="*/ 2 h 3"/>
                  <a:gd name="T84" fmla="*/ 2 w 4"/>
                  <a:gd name="T85" fmla="*/ 2 h 3"/>
                  <a:gd name="T86" fmla="*/ 2 w 4"/>
                  <a:gd name="T87" fmla="*/ 3 h 3"/>
                  <a:gd name="T88" fmla="*/ 3 w 4"/>
                  <a:gd name="T89" fmla="*/ 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E1FEBE"/>
              </a:solidFill>
              <a:ln w="12700" cmpd="sng">
                <a:solidFill>
                  <a:schemeClr val="tx1"/>
                </a:solidFill>
                <a:prstDash val="solid"/>
                <a:round/>
                <a:headEnd/>
                <a:tailEnd/>
              </a:ln>
            </p:spPr>
            <p:txBody>
              <a:bodyPr/>
              <a:lstStyle/>
              <a:p>
                <a:endParaRPr lang="en-US">
                  <a:solidFill>
                    <a:srgbClr val="000000"/>
                  </a:solidFill>
                </a:endParaRPr>
              </a:p>
            </p:txBody>
          </p:sp>
          <p:sp>
            <p:nvSpPr>
              <p:cNvPr id="69" name="Freeform 42"/>
              <p:cNvSpPr>
                <a:spLocks/>
              </p:cNvSpPr>
              <p:nvPr/>
            </p:nvSpPr>
            <p:spPr bwMode="auto">
              <a:xfrm>
                <a:off x="978" y="3610"/>
                <a:ext cx="43" cy="30"/>
              </a:xfrm>
              <a:custGeom>
                <a:avLst/>
                <a:gdLst>
                  <a:gd name="T0" fmla="*/ 7 w 9"/>
                  <a:gd name="T1" fmla="*/ 0 h 6"/>
                  <a:gd name="T2" fmla="*/ 4 w 9"/>
                  <a:gd name="T3" fmla="*/ 0 h 6"/>
                  <a:gd name="T4" fmla="*/ 3 w 9"/>
                  <a:gd name="T5" fmla="*/ 1 h 6"/>
                  <a:gd name="T6" fmla="*/ 3 w 9"/>
                  <a:gd name="T7" fmla="*/ 1 h 6"/>
                  <a:gd name="T8" fmla="*/ 3 w 9"/>
                  <a:gd name="T9" fmla="*/ 2 h 6"/>
                  <a:gd name="T10" fmla="*/ 3 w 9"/>
                  <a:gd name="T11" fmla="*/ 3 h 6"/>
                  <a:gd name="T12" fmla="*/ 2 w 9"/>
                  <a:gd name="T13" fmla="*/ 3 h 6"/>
                  <a:gd name="T14" fmla="*/ 2 w 9"/>
                  <a:gd name="T15" fmla="*/ 3 h 6"/>
                  <a:gd name="T16" fmla="*/ 1 w 9"/>
                  <a:gd name="T17" fmla="*/ 3 h 6"/>
                  <a:gd name="T18" fmla="*/ 1 w 9"/>
                  <a:gd name="T19" fmla="*/ 4 h 6"/>
                  <a:gd name="T20" fmla="*/ 1 w 9"/>
                  <a:gd name="T21" fmla="*/ 5 h 6"/>
                  <a:gd name="T22" fmla="*/ 0 w 9"/>
                  <a:gd name="T23" fmla="*/ 5 h 6"/>
                  <a:gd name="T24" fmla="*/ 0 w 9"/>
                  <a:gd name="T25" fmla="*/ 6 h 6"/>
                  <a:gd name="T26" fmla="*/ 0 w 9"/>
                  <a:gd name="T27" fmla="*/ 6 h 6"/>
                  <a:gd name="T28" fmla="*/ 0 w 9"/>
                  <a:gd name="T29" fmla="*/ 6 h 6"/>
                  <a:gd name="T30" fmla="*/ 0 w 9"/>
                  <a:gd name="T31" fmla="*/ 6 h 6"/>
                  <a:gd name="T32" fmla="*/ 0 w 9"/>
                  <a:gd name="T33" fmla="*/ 6 h 6"/>
                  <a:gd name="T34" fmla="*/ 0 w 9"/>
                  <a:gd name="T35" fmla="*/ 6 h 6"/>
                  <a:gd name="T36" fmla="*/ 0 w 9"/>
                  <a:gd name="T37" fmla="*/ 6 h 6"/>
                  <a:gd name="T38" fmla="*/ 1 w 9"/>
                  <a:gd name="T39" fmla="*/ 6 h 6"/>
                  <a:gd name="T40" fmla="*/ 2 w 9"/>
                  <a:gd name="T41" fmla="*/ 6 h 6"/>
                  <a:gd name="T42" fmla="*/ 3 w 9"/>
                  <a:gd name="T43" fmla="*/ 5 h 6"/>
                  <a:gd name="T44" fmla="*/ 6 w 9"/>
                  <a:gd name="T45" fmla="*/ 3 h 6"/>
                  <a:gd name="T46" fmla="*/ 7 w 9"/>
                  <a:gd name="T47" fmla="*/ 2 h 6"/>
                  <a:gd name="T48" fmla="*/ 8 w 9"/>
                  <a:gd name="T49" fmla="*/ 2 h 6"/>
                  <a:gd name="T50" fmla="*/ 9 w 9"/>
                  <a:gd name="T51" fmla="*/ 1 h 6"/>
                  <a:gd name="T52" fmla="*/ 9 w 9"/>
                  <a:gd name="T53" fmla="*/ 1 h 6"/>
                  <a:gd name="T54" fmla="*/ 9 w 9"/>
                  <a:gd name="T55" fmla="*/ 1 h 6"/>
                  <a:gd name="T56" fmla="*/ 8 w 9"/>
                  <a:gd name="T57" fmla="*/ 0 h 6"/>
                  <a:gd name="T58" fmla="*/ 8 w 9"/>
                  <a:gd name="T59" fmla="*/ 0 h 6"/>
                  <a:gd name="T60" fmla="*/ 8 w 9"/>
                  <a:gd name="T61" fmla="*/ 0 h 6"/>
                  <a:gd name="T62" fmla="*/ 8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70" name="Freeform 43"/>
              <p:cNvSpPr>
                <a:spLocks/>
              </p:cNvSpPr>
              <p:nvPr/>
            </p:nvSpPr>
            <p:spPr bwMode="auto">
              <a:xfrm>
                <a:off x="934" y="3632"/>
                <a:ext cx="44" cy="34"/>
              </a:xfrm>
              <a:custGeom>
                <a:avLst/>
                <a:gdLst>
                  <a:gd name="T0" fmla="*/ 8 w 9"/>
                  <a:gd name="T1" fmla="*/ 3 h 7"/>
                  <a:gd name="T2" fmla="*/ 8 w 9"/>
                  <a:gd name="T3" fmla="*/ 1 h 7"/>
                  <a:gd name="T4" fmla="*/ 5 w 9"/>
                  <a:gd name="T5" fmla="*/ 3 h 7"/>
                  <a:gd name="T6" fmla="*/ 4 w 9"/>
                  <a:gd name="T7" fmla="*/ 4 h 7"/>
                  <a:gd name="T8" fmla="*/ 4 w 9"/>
                  <a:gd name="T9" fmla="*/ 4 h 7"/>
                  <a:gd name="T10" fmla="*/ 2 w 9"/>
                  <a:gd name="T11" fmla="*/ 5 h 7"/>
                  <a:gd name="T12" fmla="*/ 1 w 9"/>
                  <a:gd name="T13" fmla="*/ 6 h 7"/>
                  <a:gd name="T14" fmla="*/ 0 w 9"/>
                  <a:gd name="T15" fmla="*/ 6 h 7"/>
                  <a:gd name="T16" fmla="*/ 2 w 9"/>
                  <a:gd name="T17" fmla="*/ 6 h 7"/>
                  <a:gd name="T18" fmla="*/ 3 w 9"/>
                  <a:gd name="T19" fmla="*/ 5 h 7"/>
                  <a:gd name="T20" fmla="*/ 6 w 9"/>
                  <a:gd name="T21" fmla="*/ 4 h 7"/>
                  <a:gd name="T22" fmla="*/ 8 w 9"/>
                  <a:gd name="T23" fmla="*/ 3 h 7"/>
                  <a:gd name="T24" fmla="*/ 8 w 9"/>
                  <a:gd name="T25" fmla="*/ 3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1" name="Freeform 44"/>
              <p:cNvSpPr>
                <a:spLocks/>
              </p:cNvSpPr>
              <p:nvPr/>
            </p:nvSpPr>
            <p:spPr bwMode="auto">
              <a:xfrm>
                <a:off x="934" y="3637"/>
                <a:ext cx="39" cy="29"/>
              </a:xfrm>
              <a:custGeom>
                <a:avLst/>
                <a:gdLst>
                  <a:gd name="T0" fmla="*/ 8 w 8"/>
                  <a:gd name="T1" fmla="*/ 2 h 6"/>
                  <a:gd name="T2" fmla="*/ 8 w 8"/>
                  <a:gd name="T3" fmla="*/ 1 h 6"/>
                  <a:gd name="T4" fmla="*/ 8 w 8"/>
                  <a:gd name="T5" fmla="*/ 1 h 6"/>
                  <a:gd name="T6" fmla="*/ 8 w 8"/>
                  <a:gd name="T7" fmla="*/ 0 h 6"/>
                  <a:gd name="T8" fmla="*/ 8 w 8"/>
                  <a:gd name="T9" fmla="*/ 0 h 6"/>
                  <a:gd name="T10" fmla="*/ 8 w 8"/>
                  <a:gd name="T11" fmla="*/ 0 h 6"/>
                  <a:gd name="T12" fmla="*/ 8 w 8"/>
                  <a:gd name="T13" fmla="*/ 0 h 6"/>
                  <a:gd name="T14" fmla="*/ 8 w 8"/>
                  <a:gd name="T15" fmla="*/ 0 h 6"/>
                  <a:gd name="T16" fmla="*/ 8 w 8"/>
                  <a:gd name="T17" fmla="*/ 0 h 6"/>
                  <a:gd name="T18" fmla="*/ 8 w 8"/>
                  <a:gd name="T19" fmla="*/ 0 h 6"/>
                  <a:gd name="T20" fmla="*/ 7 w 8"/>
                  <a:gd name="T21" fmla="*/ 0 h 6"/>
                  <a:gd name="T22" fmla="*/ 7 w 8"/>
                  <a:gd name="T23" fmla="*/ 0 h 6"/>
                  <a:gd name="T24" fmla="*/ 6 w 8"/>
                  <a:gd name="T25" fmla="*/ 0 h 6"/>
                  <a:gd name="T26" fmla="*/ 5 w 8"/>
                  <a:gd name="T27" fmla="*/ 1 h 6"/>
                  <a:gd name="T28" fmla="*/ 5 w 8"/>
                  <a:gd name="T29" fmla="*/ 2 h 6"/>
                  <a:gd name="T30" fmla="*/ 5 w 8"/>
                  <a:gd name="T31" fmla="*/ 2 h 6"/>
                  <a:gd name="T32" fmla="*/ 4 w 8"/>
                  <a:gd name="T33" fmla="*/ 2 h 6"/>
                  <a:gd name="T34" fmla="*/ 4 w 8"/>
                  <a:gd name="T35" fmla="*/ 2 h 6"/>
                  <a:gd name="T36" fmla="*/ 4 w 8"/>
                  <a:gd name="T37" fmla="*/ 2 h 6"/>
                  <a:gd name="T38" fmla="*/ 4 w 8"/>
                  <a:gd name="T39" fmla="*/ 3 h 6"/>
                  <a:gd name="T40" fmla="*/ 4 w 8"/>
                  <a:gd name="T41" fmla="*/ 3 h 6"/>
                  <a:gd name="T42" fmla="*/ 4 w 8"/>
                  <a:gd name="T43" fmla="*/ 3 h 6"/>
                  <a:gd name="T44" fmla="*/ 4 w 8"/>
                  <a:gd name="T45" fmla="*/ 3 h 6"/>
                  <a:gd name="T46" fmla="*/ 2 w 8"/>
                  <a:gd name="T47" fmla="*/ 4 h 6"/>
                  <a:gd name="T48" fmla="*/ 2 w 8"/>
                  <a:gd name="T49" fmla="*/ 4 h 6"/>
                  <a:gd name="T50" fmla="*/ 2 w 8"/>
                  <a:gd name="T51" fmla="*/ 4 h 6"/>
                  <a:gd name="T52" fmla="*/ 2 w 8"/>
                  <a:gd name="T53" fmla="*/ 4 h 6"/>
                  <a:gd name="T54" fmla="*/ 1 w 8"/>
                  <a:gd name="T55" fmla="*/ 4 h 6"/>
                  <a:gd name="T56" fmla="*/ 1 w 8"/>
                  <a:gd name="T57" fmla="*/ 5 h 6"/>
                  <a:gd name="T58" fmla="*/ 1 w 8"/>
                  <a:gd name="T59" fmla="*/ 5 h 6"/>
                  <a:gd name="T60" fmla="*/ 0 w 8"/>
                  <a:gd name="T61" fmla="*/ 5 h 6"/>
                  <a:gd name="T62" fmla="*/ 0 w 8"/>
                  <a:gd name="T63" fmla="*/ 5 h 6"/>
                  <a:gd name="T64" fmla="*/ 0 w 8"/>
                  <a:gd name="T65" fmla="*/ 5 h 6"/>
                  <a:gd name="T66" fmla="*/ 1 w 8"/>
                  <a:gd name="T67" fmla="*/ 6 h 6"/>
                  <a:gd name="T68" fmla="*/ 1 w 8"/>
                  <a:gd name="T69" fmla="*/ 6 h 6"/>
                  <a:gd name="T70" fmla="*/ 1 w 8"/>
                  <a:gd name="T71" fmla="*/ 6 h 6"/>
                  <a:gd name="T72" fmla="*/ 1 w 8"/>
                  <a:gd name="T73" fmla="*/ 6 h 6"/>
                  <a:gd name="T74" fmla="*/ 2 w 8"/>
                  <a:gd name="T75" fmla="*/ 5 h 6"/>
                  <a:gd name="T76" fmla="*/ 2 w 8"/>
                  <a:gd name="T77" fmla="*/ 5 h 6"/>
                  <a:gd name="T78" fmla="*/ 3 w 8"/>
                  <a:gd name="T79" fmla="*/ 5 h 6"/>
                  <a:gd name="T80" fmla="*/ 3 w 8"/>
                  <a:gd name="T81" fmla="*/ 4 h 6"/>
                  <a:gd name="T82" fmla="*/ 3 w 8"/>
                  <a:gd name="T83" fmla="*/ 4 h 6"/>
                  <a:gd name="T84" fmla="*/ 5 w 8"/>
                  <a:gd name="T85" fmla="*/ 4 h 6"/>
                  <a:gd name="T86" fmla="*/ 5 w 8"/>
                  <a:gd name="T87" fmla="*/ 3 h 6"/>
                  <a:gd name="T88" fmla="*/ 6 w 8"/>
                  <a:gd name="T89" fmla="*/ 3 h 6"/>
                  <a:gd name="T90" fmla="*/ 7 w 8"/>
                  <a:gd name="T91" fmla="*/ 3 h 6"/>
                  <a:gd name="T92" fmla="*/ 7 w 8"/>
                  <a:gd name="T93" fmla="*/ 2 h 6"/>
                  <a:gd name="T94" fmla="*/ 7 w 8"/>
                  <a:gd name="T95" fmla="*/ 2 h 6"/>
                  <a:gd name="T96" fmla="*/ 8 w 8"/>
                  <a:gd name="T97" fmla="*/ 2 h 6"/>
                  <a:gd name="T98" fmla="*/ 8 w 8"/>
                  <a:gd name="T99" fmla="*/ 2 h 6"/>
                  <a:gd name="T100" fmla="*/ 8 w 8"/>
                  <a:gd name="T101" fmla="*/ 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72" name="Freeform 45"/>
              <p:cNvSpPr>
                <a:spLocks/>
              </p:cNvSpPr>
              <p:nvPr/>
            </p:nvSpPr>
            <p:spPr bwMode="auto">
              <a:xfrm>
                <a:off x="909" y="3676"/>
                <a:ext cx="5" cy="5"/>
              </a:xfrm>
              <a:custGeom>
                <a:avLst/>
                <a:gdLst>
                  <a:gd name="T0" fmla="*/ 1 w 1"/>
                  <a:gd name="T1" fmla="*/ 0 h 1"/>
                  <a:gd name="T2" fmla="*/ 0 w 1"/>
                  <a:gd name="T3" fmla="*/ 0 h 1"/>
                  <a:gd name="T4" fmla="*/ 0 w 1"/>
                  <a:gd name="T5" fmla="*/ 1 h 1"/>
                  <a:gd name="T6" fmla="*/ 1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3" name="Freeform 46"/>
              <p:cNvSpPr>
                <a:spLocks/>
              </p:cNvSpPr>
              <p:nvPr/>
            </p:nvSpPr>
            <p:spPr bwMode="auto">
              <a:xfrm>
                <a:off x="909" y="3676"/>
                <a:ext cx="5" cy="5"/>
              </a:xfrm>
              <a:custGeom>
                <a:avLst/>
                <a:gdLst>
                  <a:gd name="T0" fmla="*/ 1 w 1"/>
                  <a:gd name="T1" fmla="*/ 0 h 1"/>
                  <a:gd name="T2" fmla="*/ 1 w 1"/>
                  <a:gd name="T3" fmla="*/ 0 h 1"/>
                  <a:gd name="T4" fmla="*/ 1 w 1"/>
                  <a:gd name="T5" fmla="*/ 0 h 1"/>
                  <a:gd name="T6" fmla="*/ 1 w 1"/>
                  <a:gd name="T7" fmla="*/ 0 h 1"/>
                  <a:gd name="T8" fmla="*/ 0 w 1"/>
                  <a:gd name="T9" fmla="*/ 0 h 1"/>
                  <a:gd name="T10" fmla="*/ 0 w 1"/>
                  <a:gd name="T11" fmla="*/ 0 h 1"/>
                  <a:gd name="T12" fmla="*/ 0 w 1"/>
                  <a:gd name="T13" fmla="*/ 0 h 1"/>
                  <a:gd name="T14" fmla="*/ 0 w 1"/>
                  <a:gd name="T15" fmla="*/ 0 h 1"/>
                  <a:gd name="T16" fmla="*/ 0 w 1"/>
                  <a:gd name="T17" fmla="*/ 1 h 1"/>
                  <a:gd name="T18" fmla="*/ 0 w 1"/>
                  <a:gd name="T19" fmla="*/ 1 h 1"/>
                  <a:gd name="T20" fmla="*/ 0 w 1"/>
                  <a:gd name="T21" fmla="*/ 1 h 1"/>
                  <a:gd name="T22" fmla="*/ 0 w 1"/>
                  <a:gd name="T23" fmla="*/ 1 h 1"/>
                  <a:gd name="T24" fmla="*/ 0 w 1"/>
                  <a:gd name="T25" fmla="*/ 1 h 1"/>
                  <a:gd name="T26" fmla="*/ 1 w 1"/>
                  <a:gd name="T27" fmla="*/ 1 h 1"/>
                  <a:gd name="T28" fmla="*/ 1 w 1"/>
                  <a:gd name="T29" fmla="*/ 0 h 1"/>
                  <a:gd name="T30" fmla="*/ 1 w 1"/>
                  <a:gd name="T31" fmla="*/ 0 h 1"/>
                  <a:gd name="T32" fmla="*/ 1 w 1"/>
                  <a:gd name="T33" fmla="*/ 0 h 1"/>
                  <a:gd name="T34" fmla="*/ 1 w 1"/>
                  <a:gd name="T35" fmla="*/ 0 h 1"/>
                  <a:gd name="T36" fmla="*/ 1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4" name="Freeform 47"/>
              <p:cNvSpPr>
                <a:spLocks/>
              </p:cNvSpPr>
              <p:nvPr/>
            </p:nvSpPr>
            <p:spPr bwMode="auto">
              <a:xfrm>
                <a:off x="870" y="3682"/>
                <a:ext cx="14" cy="14"/>
              </a:xfrm>
              <a:custGeom>
                <a:avLst/>
                <a:gdLst>
                  <a:gd name="T0" fmla="*/ 2 w 3"/>
                  <a:gd name="T1" fmla="*/ 1 h 3"/>
                  <a:gd name="T2" fmla="*/ 3 w 3"/>
                  <a:gd name="T3" fmla="*/ 1 h 3"/>
                  <a:gd name="T4" fmla="*/ 2 w 3"/>
                  <a:gd name="T5" fmla="*/ 1 h 3"/>
                  <a:gd name="T6" fmla="*/ 3 w 3"/>
                  <a:gd name="T7" fmla="*/ 2 h 3"/>
                  <a:gd name="T8" fmla="*/ 2 w 3"/>
                  <a:gd name="T9" fmla="*/ 2 h 3"/>
                  <a:gd name="T10" fmla="*/ 1 w 3"/>
                  <a:gd name="T11" fmla="*/ 3 h 3"/>
                  <a:gd name="T12" fmla="*/ 0 w 3"/>
                  <a:gd name="T13" fmla="*/ 3 h 3"/>
                  <a:gd name="T14" fmla="*/ 1 w 3"/>
                  <a:gd name="T15" fmla="*/ 1 h 3"/>
                  <a:gd name="T16" fmla="*/ 2 w 3"/>
                  <a:gd name="T17" fmla="*/ 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5" name="Freeform 48"/>
              <p:cNvSpPr>
                <a:spLocks/>
              </p:cNvSpPr>
              <p:nvPr/>
            </p:nvSpPr>
            <p:spPr bwMode="auto">
              <a:xfrm>
                <a:off x="875" y="3684"/>
                <a:ext cx="14" cy="9"/>
              </a:xfrm>
              <a:custGeom>
                <a:avLst/>
                <a:gdLst>
                  <a:gd name="T0" fmla="*/ 2 w 3"/>
                  <a:gd name="T1" fmla="*/ 0 h 2"/>
                  <a:gd name="T2" fmla="*/ 2 w 3"/>
                  <a:gd name="T3" fmla="*/ 0 h 2"/>
                  <a:gd name="T4" fmla="*/ 2 w 3"/>
                  <a:gd name="T5" fmla="*/ 0 h 2"/>
                  <a:gd name="T6" fmla="*/ 2 w 3"/>
                  <a:gd name="T7" fmla="*/ 0 h 2"/>
                  <a:gd name="T8" fmla="*/ 3 w 3"/>
                  <a:gd name="T9" fmla="*/ 0 h 2"/>
                  <a:gd name="T10" fmla="*/ 3 w 3"/>
                  <a:gd name="T11" fmla="*/ 0 h 2"/>
                  <a:gd name="T12" fmla="*/ 3 w 3"/>
                  <a:gd name="T13" fmla="*/ 0 h 2"/>
                  <a:gd name="T14" fmla="*/ 3 w 3"/>
                  <a:gd name="T15" fmla="*/ 0 h 2"/>
                  <a:gd name="T16" fmla="*/ 3 w 3"/>
                  <a:gd name="T17" fmla="*/ 0 h 2"/>
                  <a:gd name="T18" fmla="*/ 3 w 3"/>
                  <a:gd name="T19" fmla="*/ 0 h 2"/>
                  <a:gd name="T20" fmla="*/ 3 w 3"/>
                  <a:gd name="T21" fmla="*/ 0 h 2"/>
                  <a:gd name="T22" fmla="*/ 2 w 3"/>
                  <a:gd name="T23" fmla="*/ 0 h 2"/>
                  <a:gd name="T24" fmla="*/ 2 w 3"/>
                  <a:gd name="T25" fmla="*/ 1 h 2"/>
                  <a:gd name="T26" fmla="*/ 3 w 3"/>
                  <a:gd name="T27" fmla="*/ 1 h 2"/>
                  <a:gd name="T28" fmla="*/ 3 w 3"/>
                  <a:gd name="T29" fmla="*/ 1 h 2"/>
                  <a:gd name="T30" fmla="*/ 3 w 3"/>
                  <a:gd name="T31" fmla="*/ 1 h 2"/>
                  <a:gd name="T32" fmla="*/ 2 w 3"/>
                  <a:gd name="T33" fmla="*/ 1 h 2"/>
                  <a:gd name="T34" fmla="*/ 2 w 3"/>
                  <a:gd name="T35" fmla="*/ 1 h 2"/>
                  <a:gd name="T36" fmla="*/ 2 w 3"/>
                  <a:gd name="T37" fmla="*/ 1 h 2"/>
                  <a:gd name="T38" fmla="*/ 2 w 3"/>
                  <a:gd name="T39" fmla="*/ 1 h 2"/>
                  <a:gd name="T40" fmla="*/ 2 w 3"/>
                  <a:gd name="T41" fmla="*/ 1 h 2"/>
                  <a:gd name="T42" fmla="*/ 1 w 3"/>
                  <a:gd name="T43" fmla="*/ 2 h 2"/>
                  <a:gd name="T44" fmla="*/ 1 w 3"/>
                  <a:gd name="T45" fmla="*/ 2 h 2"/>
                  <a:gd name="T46" fmla="*/ 1 w 3"/>
                  <a:gd name="T47" fmla="*/ 2 h 2"/>
                  <a:gd name="T48" fmla="*/ 0 w 3"/>
                  <a:gd name="T49" fmla="*/ 2 h 2"/>
                  <a:gd name="T50" fmla="*/ 0 w 3"/>
                  <a:gd name="T51" fmla="*/ 2 h 2"/>
                  <a:gd name="T52" fmla="*/ 0 w 3"/>
                  <a:gd name="T53" fmla="*/ 1 h 2"/>
                  <a:gd name="T54" fmla="*/ 1 w 3"/>
                  <a:gd name="T55" fmla="*/ 1 h 2"/>
                  <a:gd name="T56" fmla="*/ 1 w 3"/>
                  <a:gd name="T57" fmla="*/ 1 h 2"/>
                  <a:gd name="T58" fmla="*/ 1 w 3"/>
                  <a:gd name="T59" fmla="*/ 1 h 2"/>
                  <a:gd name="T60" fmla="*/ 1 w 3"/>
                  <a:gd name="T61" fmla="*/ 0 h 2"/>
                  <a:gd name="T62" fmla="*/ 2 w 3"/>
                  <a:gd name="T63" fmla="*/ 0 h 2"/>
                  <a:gd name="T64" fmla="*/ 2 w 3"/>
                  <a:gd name="T65" fmla="*/ 0 h 2"/>
                  <a:gd name="T66" fmla="*/ 2 w 3"/>
                  <a:gd name="T67" fmla="*/ 0 h 2"/>
                  <a:gd name="T68" fmla="*/ 2 w 3"/>
                  <a:gd name="T69" fmla="*/ 0 h 2"/>
                  <a:gd name="T70" fmla="*/ 2 w 3"/>
                  <a:gd name="T71" fmla="*/ 0 h 2"/>
                  <a:gd name="T72" fmla="*/ 2 w 3"/>
                  <a:gd name="T73" fmla="*/ 0 h 2"/>
                  <a:gd name="T74" fmla="*/ 2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6" name="Freeform 49"/>
              <p:cNvSpPr>
                <a:spLocks/>
              </p:cNvSpPr>
              <p:nvPr/>
            </p:nvSpPr>
            <p:spPr bwMode="auto">
              <a:xfrm>
                <a:off x="833" y="3690"/>
                <a:ext cx="19" cy="10"/>
              </a:xfrm>
              <a:custGeom>
                <a:avLst/>
                <a:gdLst>
                  <a:gd name="T0" fmla="*/ 3 w 4"/>
                  <a:gd name="T1" fmla="*/ 1 h 2"/>
                  <a:gd name="T2" fmla="*/ 3 w 4"/>
                  <a:gd name="T3" fmla="*/ 0 h 2"/>
                  <a:gd name="T4" fmla="*/ 4 w 4"/>
                  <a:gd name="T5" fmla="*/ 0 h 2"/>
                  <a:gd name="T6" fmla="*/ 4 w 4"/>
                  <a:gd name="T7" fmla="*/ 1 h 2"/>
                  <a:gd name="T8" fmla="*/ 1 w 4"/>
                  <a:gd name="T9" fmla="*/ 2 h 2"/>
                  <a:gd name="T10" fmla="*/ 3 w 4"/>
                  <a:gd name="T11" fmla="*/ 1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7" name="Freeform 50"/>
              <p:cNvSpPr>
                <a:spLocks/>
              </p:cNvSpPr>
              <p:nvPr/>
            </p:nvSpPr>
            <p:spPr bwMode="auto">
              <a:xfrm>
                <a:off x="838" y="3690"/>
                <a:ext cx="14" cy="10"/>
              </a:xfrm>
              <a:custGeom>
                <a:avLst/>
                <a:gdLst>
                  <a:gd name="T0" fmla="*/ 2 w 3"/>
                  <a:gd name="T1" fmla="*/ 1 h 2"/>
                  <a:gd name="T2" fmla="*/ 2 w 3"/>
                  <a:gd name="T3" fmla="*/ 1 h 2"/>
                  <a:gd name="T4" fmla="*/ 2 w 3"/>
                  <a:gd name="T5" fmla="*/ 0 h 2"/>
                  <a:gd name="T6" fmla="*/ 2 w 3"/>
                  <a:gd name="T7" fmla="*/ 0 h 2"/>
                  <a:gd name="T8" fmla="*/ 2 w 3"/>
                  <a:gd name="T9" fmla="*/ 0 h 2"/>
                  <a:gd name="T10" fmla="*/ 2 w 3"/>
                  <a:gd name="T11" fmla="*/ 0 h 2"/>
                  <a:gd name="T12" fmla="*/ 2 w 3"/>
                  <a:gd name="T13" fmla="*/ 0 h 2"/>
                  <a:gd name="T14" fmla="*/ 3 w 3"/>
                  <a:gd name="T15" fmla="*/ 0 h 2"/>
                  <a:gd name="T16" fmla="*/ 3 w 3"/>
                  <a:gd name="T17" fmla="*/ 0 h 2"/>
                  <a:gd name="T18" fmla="*/ 3 w 3"/>
                  <a:gd name="T19" fmla="*/ 0 h 2"/>
                  <a:gd name="T20" fmla="*/ 3 w 3"/>
                  <a:gd name="T21" fmla="*/ 1 h 2"/>
                  <a:gd name="T22" fmla="*/ 3 w 3"/>
                  <a:gd name="T23" fmla="*/ 1 h 2"/>
                  <a:gd name="T24" fmla="*/ 3 w 3"/>
                  <a:gd name="T25" fmla="*/ 1 h 2"/>
                  <a:gd name="T26" fmla="*/ 3 w 3"/>
                  <a:gd name="T27" fmla="*/ 1 h 2"/>
                  <a:gd name="T28" fmla="*/ 2 w 3"/>
                  <a:gd name="T29" fmla="*/ 2 h 2"/>
                  <a:gd name="T30" fmla="*/ 1 w 3"/>
                  <a:gd name="T31" fmla="*/ 2 h 2"/>
                  <a:gd name="T32" fmla="*/ 0 w 3"/>
                  <a:gd name="T33" fmla="*/ 2 h 2"/>
                  <a:gd name="T34" fmla="*/ 0 w 3"/>
                  <a:gd name="T35" fmla="*/ 2 h 2"/>
                  <a:gd name="T36" fmla="*/ 0 w 3"/>
                  <a:gd name="T37" fmla="*/ 2 h 2"/>
                  <a:gd name="T38" fmla="*/ 0 w 3"/>
                  <a:gd name="T39" fmla="*/ 2 h 2"/>
                  <a:gd name="T40" fmla="*/ 0 w 3"/>
                  <a:gd name="T41" fmla="*/ 2 h 2"/>
                  <a:gd name="T42" fmla="*/ 0 w 3"/>
                  <a:gd name="T43" fmla="*/ 2 h 2"/>
                  <a:gd name="T44" fmla="*/ 1 w 3"/>
                  <a:gd name="T45" fmla="*/ 2 h 2"/>
                  <a:gd name="T46" fmla="*/ 2 w 3"/>
                  <a:gd name="T47" fmla="*/ 1 h 2"/>
                  <a:gd name="T48" fmla="*/ 2 w 3"/>
                  <a:gd name="T49" fmla="*/ 1 h 2"/>
                  <a:gd name="T50" fmla="*/ 2 w 3"/>
                  <a:gd name="T51" fmla="*/ 1 h 2"/>
                  <a:gd name="T52" fmla="*/ 2 w 3"/>
                  <a:gd name="T53" fmla="*/ 1 h 2"/>
                  <a:gd name="T54" fmla="*/ 2 w 3"/>
                  <a:gd name="T55" fmla="*/ 1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78" name="Freeform 51"/>
              <p:cNvSpPr>
                <a:spLocks/>
              </p:cNvSpPr>
              <p:nvPr/>
            </p:nvSpPr>
            <p:spPr bwMode="auto">
              <a:xfrm>
                <a:off x="814" y="3691"/>
                <a:ext cx="10" cy="15"/>
              </a:xfrm>
              <a:custGeom>
                <a:avLst/>
                <a:gdLst>
                  <a:gd name="T0" fmla="*/ 1 w 2"/>
                  <a:gd name="T1" fmla="*/ 1 h 3"/>
                  <a:gd name="T2" fmla="*/ 0 w 2"/>
                  <a:gd name="T3" fmla="*/ 0 h 3"/>
                  <a:gd name="T4" fmla="*/ 0 w 2"/>
                  <a:gd name="T5" fmla="*/ 0 h 3"/>
                  <a:gd name="T6" fmla="*/ 1 w 2"/>
                  <a:gd name="T7" fmla="*/ 2 h 3"/>
                  <a:gd name="T8" fmla="*/ 0 w 2"/>
                  <a:gd name="T9" fmla="*/ 2 h 3"/>
                  <a:gd name="T10" fmla="*/ 0 w 2"/>
                  <a:gd name="T11" fmla="*/ 2 h 3"/>
                  <a:gd name="T12" fmla="*/ 0 w 2"/>
                  <a:gd name="T13" fmla="*/ 3 h 3"/>
                  <a:gd name="T14" fmla="*/ 1 w 2"/>
                  <a:gd name="T15" fmla="*/ 3 h 3"/>
                  <a:gd name="T16" fmla="*/ 1 w 2"/>
                  <a:gd name="T17" fmla="*/ 3 h 3"/>
                  <a:gd name="T18" fmla="*/ 2 w 2"/>
                  <a:gd name="T19" fmla="*/ 3 h 3"/>
                  <a:gd name="T20" fmla="*/ 2 w 2"/>
                  <a:gd name="T21" fmla="*/ 1 h 3"/>
                  <a:gd name="T22" fmla="*/ 2 w 2"/>
                  <a:gd name="T23" fmla="*/ 0 h 3"/>
                  <a:gd name="T24" fmla="*/ 1 w 2"/>
                  <a:gd name="T25" fmla="*/ 0 h 3"/>
                  <a:gd name="T26" fmla="*/ 1 w 2"/>
                  <a:gd name="T27" fmla="*/ 1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79" name="Freeform 52"/>
              <p:cNvSpPr>
                <a:spLocks/>
              </p:cNvSpPr>
              <p:nvPr/>
            </p:nvSpPr>
            <p:spPr bwMode="auto">
              <a:xfrm>
                <a:off x="814" y="3691"/>
                <a:ext cx="10" cy="15"/>
              </a:xfrm>
              <a:custGeom>
                <a:avLst/>
                <a:gdLst>
                  <a:gd name="T0" fmla="*/ 1 w 2"/>
                  <a:gd name="T1" fmla="*/ 1 h 3"/>
                  <a:gd name="T2" fmla="*/ 1 w 2"/>
                  <a:gd name="T3" fmla="*/ 0 h 3"/>
                  <a:gd name="T4" fmla="*/ 1 w 2"/>
                  <a:gd name="T5" fmla="*/ 0 h 3"/>
                  <a:gd name="T6" fmla="*/ 1 w 2"/>
                  <a:gd name="T7" fmla="*/ 0 h 3"/>
                  <a:gd name="T8" fmla="*/ 0 w 2"/>
                  <a:gd name="T9" fmla="*/ 0 h 3"/>
                  <a:gd name="T10" fmla="*/ 0 w 2"/>
                  <a:gd name="T11" fmla="*/ 0 h 3"/>
                  <a:gd name="T12" fmla="*/ 0 w 2"/>
                  <a:gd name="T13" fmla="*/ 1 h 3"/>
                  <a:gd name="T14" fmla="*/ 1 w 2"/>
                  <a:gd name="T15" fmla="*/ 1 h 3"/>
                  <a:gd name="T16" fmla="*/ 1 w 2"/>
                  <a:gd name="T17" fmla="*/ 1 h 3"/>
                  <a:gd name="T18" fmla="*/ 1 w 2"/>
                  <a:gd name="T19" fmla="*/ 2 h 3"/>
                  <a:gd name="T20" fmla="*/ 0 w 2"/>
                  <a:gd name="T21" fmla="*/ 2 h 3"/>
                  <a:gd name="T22" fmla="*/ 0 w 2"/>
                  <a:gd name="T23" fmla="*/ 2 h 3"/>
                  <a:gd name="T24" fmla="*/ 0 w 2"/>
                  <a:gd name="T25" fmla="*/ 2 h 3"/>
                  <a:gd name="T26" fmla="*/ 0 w 2"/>
                  <a:gd name="T27" fmla="*/ 2 h 3"/>
                  <a:gd name="T28" fmla="*/ 0 w 2"/>
                  <a:gd name="T29" fmla="*/ 2 h 3"/>
                  <a:gd name="T30" fmla="*/ 0 w 2"/>
                  <a:gd name="T31" fmla="*/ 2 h 3"/>
                  <a:gd name="T32" fmla="*/ 0 w 2"/>
                  <a:gd name="T33" fmla="*/ 3 h 3"/>
                  <a:gd name="T34" fmla="*/ 1 w 2"/>
                  <a:gd name="T35" fmla="*/ 3 h 3"/>
                  <a:gd name="T36" fmla="*/ 1 w 2"/>
                  <a:gd name="T37" fmla="*/ 3 h 3"/>
                  <a:gd name="T38" fmla="*/ 1 w 2"/>
                  <a:gd name="T39" fmla="*/ 3 h 3"/>
                  <a:gd name="T40" fmla="*/ 1 w 2"/>
                  <a:gd name="T41" fmla="*/ 3 h 3"/>
                  <a:gd name="T42" fmla="*/ 1 w 2"/>
                  <a:gd name="T43" fmla="*/ 3 h 3"/>
                  <a:gd name="T44" fmla="*/ 2 w 2"/>
                  <a:gd name="T45" fmla="*/ 3 h 3"/>
                  <a:gd name="T46" fmla="*/ 2 w 2"/>
                  <a:gd name="T47" fmla="*/ 2 h 3"/>
                  <a:gd name="T48" fmla="*/ 2 w 2"/>
                  <a:gd name="T49" fmla="*/ 1 h 3"/>
                  <a:gd name="T50" fmla="*/ 2 w 2"/>
                  <a:gd name="T51" fmla="*/ 1 h 3"/>
                  <a:gd name="T52" fmla="*/ 2 w 2"/>
                  <a:gd name="T53" fmla="*/ 1 h 3"/>
                  <a:gd name="T54" fmla="*/ 2 w 2"/>
                  <a:gd name="T55" fmla="*/ 0 h 3"/>
                  <a:gd name="T56" fmla="*/ 2 w 2"/>
                  <a:gd name="T57" fmla="*/ 0 h 3"/>
                  <a:gd name="T58" fmla="*/ 2 w 2"/>
                  <a:gd name="T59" fmla="*/ 0 h 3"/>
                  <a:gd name="T60" fmla="*/ 1 w 2"/>
                  <a:gd name="T61" fmla="*/ 0 h 3"/>
                  <a:gd name="T62" fmla="*/ 1 w 2"/>
                  <a:gd name="T63" fmla="*/ 0 h 3"/>
                  <a:gd name="T64" fmla="*/ 1 w 2"/>
                  <a:gd name="T65" fmla="*/ 1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80" name="Freeform 53"/>
              <p:cNvSpPr>
                <a:spLocks/>
              </p:cNvSpPr>
              <p:nvPr/>
            </p:nvSpPr>
            <p:spPr bwMode="auto">
              <a:xfrm>
                <a:off x="795" y="3693"/>
                <a:ext cx="15" cy="15"/>
              </a:xfrm>
              <a:custGeom>
                <a:avLst/>
                <a:gdLst>
                  <a:gd name="T0" fmla="*/ 3 w 3"/>
                  <a:gd name="T1" fmla="*/ 3 h 3"/>
                  <a:gd name="T2" fmla="*/ 3 w 3"/>
                  <a:gd name="T3" fmla="*/ 3 h 3"/>
                  <a:gd name="T4" fmla="*/ 3 w 3"/>
                  <a:gd name="T5" fmla="*/ 3 h 3"/>
                  <a:gd name="T6" fmla="*/ 3 w 3"/>
                  <a:gd name="T7" fmla="*/ 3 h 3"/>
                  <a:gd name="T8" fmla="*/ 3 w 3"/>
                  <a:gd name="T9" fmla="*/ 3 h 3"/>
                  <a:gd name="T10" fmla="*/ 3 w 3"/>
                  <a:gd name="T11" fmla="*/ 3 h 3"/>
                  <a:gd name="T12" fmla="*/ 2 w 3"/>
                  <a:gd name="T13" fmla="*/ 2 h 3"/>
                  <a:gd name="T14" fmla="*/ 1 w 3"/>
                  <a:gd name="T15" fmla="*/ 1 h 3"/>
                  <a:gd name="T16" fmla="*/ 1 w 3"/>
                  <a:gd name="T17" fmla="*/ 1 h 3"/>
                  <a:gd name="T18" fmla="*/ 1 w 3"/>
                  <a:gd name="T19" fmla="*/ 1 h 3"/>
                  <a:gd name="T20" fmla="*/ 1 w 3"/>
                  <a:gd name="T21" fmla="*/ 1 h 3"/>
                  <a:gd name="T22" fmla="*/ 1 w 3"/>
                  <a:gd name="T23" fmla="*/ 1 h 3"/>
                  <a:gd name="T24" fmla="*/ 1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 h 3"/>
                  <a:gd name="T42" fmla="*/ 0 w 3"/>
                  <a:gd name="T43" fmla="*/ 1 h 3"/>
                  <a:gd name="T44" fmla="*/ 0 w 3"/>
                  <a:gd name="T45" fmla="*/ 1 h 3"/>
                  <a:gd name="T46" fmla="*/ 0 w 3"/>
                  <a:gd name="T47" fmla="*/ 1 h 3"/>
                  <a:gd name="T48" fmla="*/ 1 w 3"/>
                  <a:gd name="T49" fmla="*/ 1 h 3"/>
                  <a:gd name="T50" fmla="*/ 1 w 3"/>
                  <a:gd name="T51" fmla="*/ 2 h 3"/>
                  <a:gd name="T52" fmla="*/ 1 w 3"/>
                  <a:gd name="T53" fmla="*/ 2 h 3"/>
                  <a:gd name="T54" fmla="*/ 2 w 3"/>
                  <a:gd name="T55" fmla="*/ 3 h 3"/>
                  <a:gd name="T56" fmla="*/ 2 w 3"/>
                  <a:gd name="T57" fmla="*/ 3 h 3"/>
                  <a:gd name="T58" fmla="*/ 3 w 3"/>
                  <a:gd name="T59" fmla="*/ 3 h 3"/>
                  <a:gd name="T60" fmla="*/ 3 w 3"/>
                  <a:gd name="T61" fmla="*/ 3 h 3"/>
                  <a:gd name="T62" fmla="*/ 3 w 3"/>
                  <a:gd name="T63" fmla="*/ 3 h 3"/>
                  <a:gd name="T64" fmla="*/ 3 w 3"/>
                  <a:gd name="T65" fmla="*/ 3 h 3"/>
                  <a:gd name="T66" fmla="*/ 3 w 3"/>
                  <a:gd name="T67" fmla="*/ 3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81" name="Freeform 54"/>
              <p:cNvSpPr>
                <a:spLocks/>
              </p:cNvSpPr>
              <p:nvPr/>
            </p:nvSpPr>
            <p:spPr bwMode="auto">
              <a:xfrm>
                <a:off x="768" y="3683"/>
                <a:ext cx="19" cy="10"/>
              </a:xfrm>
              <a:custGeom>
                <a:avLst/>
                <a:gdLst>
                  <a:gd name="T0" fmla="*/ 0 w 4"/>
                  <a:gd name="T1" fmla="*/ 1 h 2"/>
                  <a:gd name="T2" fmla="*/ 0 w 4"/>
                  <a:gd name="T3" fmla="*/ 1 h 2"/>
                  <a:gd name="T4" fmla="*/ 1 w 4"/>
                  <a:gd name="T5" fmla="*/ 0 h 2"/>
                  <a:gd name="T6" fmla="*/ 1 w 4"/>
                  <a:gd name="T7" fmla="*/ 0 h 2"/>
                  <a:gd name="T8" fmla="*/ 2 w 4"/>
                  <a:gd name="T9" fmla="*/ 0 h 2"/>
                  <a:gd name="T10" fmla="*/ 3 w 4"/>
                  <a:gd name="T11" fmla="*/ 0 h 2"/>
                  <a:gd name="T12" fmla="*/ 3 w 4"/>
                  <a:gd name="T13" fmla="*/ 0 h 2"/>
                  <a:gd name="T14" fmla="*/ 3 w 4"/>
                  <a:gd name="T15" fmla="*/ 0 h 2"/>
                  <a:gd name="T16" fmla="*/ 3 w 4"/>
                  <a:gd name="T17" fmla="*/ 1 h 2"/>
                  <a:gd name="T18" fmla="*/ 4 w 4"/>
                  <a:gd name="T19" fmla="*/ 1 h 2"/>
                  <a:gd name="T20" fmla="*/ 4 w 4"/>
                  <a:gd name="T21" fmla="*/ 1 h 2"/>
                  <a:gd name="T22" fmla="*/ 4 w 4"/>
                  <a:gd name="T23" fmla="*/ 1 h 2"/>
                  <a:gd name="T24" fmla="*/ 4 w 4"/>
                  <a:gd name="T25" fmla="*/ 1 h 2"/>
                  <a:gd name="T26" fmla="*/ 4 w 4"/>
                  <a:gd name="T27" fmla="*/ 1 h 2"/>
                  <a:gd name="T28" fmla="*/ 4 w 4"/>
                  <a:gd name="T29" fmla="*/ 1 h 2"/>
                  <a:gd name="T30" fmla="*/ 4 w 4"/>
                  <a:gd name="T31" fmla="*/ 1 h 2"/>
                  <a:gd name="T32" fmla="*/ 4 w 4"/>
                  <a:gd name="T33" fmla="*/ 2 h 2"/>
                  <a:gd name="T34" fmla="*/ 4 w 4"/>
                  <a:gd name="T35" fmla="*/ 2 h 2"/>
                  <a:gd name="T36" fmla="*/ 4 w 4"/>
                  <a:gd name="T37" fmla="*/ 2 h 2"/>
                  <a:gd name="T38" fmla="*/ 4 w 4"/>
                  <a:gd name="T39" fmla="*/ 2 h 2"/>
                  <a:gd name="T40" fmla="*/ 3 w 4"/>
                  <a:gd name="T41" fmla="*/ 1 h 2"/>
                  <a:gd name="T42" fmla="*/ 3 w 4"/>
                  <a:gd name="T43" fmla="*/ 1 h 2"/>
                  <a:gd name="T44" fmla="*/ 3 w 4"/>
                  <a:gd name="T45" fmla="*/ 2 h 2"/>
                  <a:gd name="T46" fmla="*/ 3 w 4"/>
                  <a:gd name="T47" fmla="*/ 2 h 2"/>
                  <a:gd name="T48" fmla="*/ 3 w 4"/>
                  <a:gd name="T49" fmla="*/ 2 h 2"/>
                  <a:gd name="T50" fmla="*/ 2 w 4"/>
                  <a:gd name="T51" fmla="*/ 2 h 2"/>
                  <a:gd name="T52" fmla="*/ 2 w 4"/>
                  <a:gd name="T53" fmla="*/ 2 h 2"/>
                  <a:gd name="T54" fmla="*/ 2 w 4"/>
                  <a:gd name="T55" fmla="*/ 2 h 2"/>
                  <a:gd name="T56" fmla="*/ 2 w 4"/>
                  <a:gd name="T57" fmla="*/ 2 h 2"/>
                  <a:gd name="T58" fmla="*/ 2 w 4"/>
                  <a:gd name="T59" fmla="*/ 2 h 2"/>
                  <a:gd name="T60" fmla="*/ 2 w 4"/>
                  <a:gd name="T61" fmla="*/ 2 h 2"/>
                  <a:gd name="T62" fmla="*/ 2 w 4"/>
                  <a:gd name="T63" fmla="*/ 2 h 2"/>
                  <a:gd name="T64" fmla="*/ 1 w 4"/>
                  <a:gd name="T65" fmla="*/ 2 h 2"/>
                  <a:gd name="T66" fmla="*/ 1 w 4"/>
                  <a:gd name="T67" fmla="*/ 2 h 2"/>
                  <a:gd name="T68" fmla="*/ 1 w 4"/>
                  <a:gd name="T69" fmla="*/ 1 h 2"/>
                  <a:gd name="T70" fmla="*/ 1 w 4"/>
                  <a:gd name="T71" fmla="*/ 1 h 2"/>
                  <a:gd name="T72" fmla="*/ 1 w 4"/>
                  <a:gd name="T73" fmla="*/ 1 h 2"/>
                  <a:gd name="T74" fmla="*/ 1 w 4"/>
                  <a:gd name="T75" fmla="*/ 1 h 2"/>
                  <a:gd name="T76" fmla="*/ 1 w 4"/>
                  <a:gd name="T77" fmla="*/ 1 h 2"/>
                  <a:gd name="T78" fmla="*/ 1 w 4"/>
                  <a:gd name="T79" fmla="*/ 1 h 2"/>
                  <a:gd name="T80" fmla="*/ 1 w 4"/>
                  <a:gd name="T81" fmla="*/ 1 h 2"/>
                  <a:gd name="T82" fmla="*/ 1 w 4"/>
                  <a:gd name="T83" fmla="*/ 1 h 2"/>
                  <a:gd name="T84" fmla="*/ 1 w 4"/>
                  <a:gd name="T85" fmla="*/ 1 h 2"/>
                  <a:gd name="T86" fmla="*/ 1 w 4"/>
                  <a:gd name="T87" fmla="*/ 1 h 2"/>
                  <a:gd name="T88" fmla="*/ 1 w 4"/>
                  <a:gd name="T89" fmla="*/ 1 h 2"/>
                  <a:gd name="T90" fmla="*/ 1 w 4"/>
                  <a:gd name="T91" fmla="*/ 1 h 2"/>
                  <a:gd name="T92" fmla="*/ 1 w 4"/>
                  <a:gd name="T93" fmla="*/ 1 h 2"/>
                  <a:gd name="T94" fmla="*/ 0 w 4"/>
                  <a:gd name="T95" fmla="*/ 1 h 2"/>
                  <a:gd name="T96" fmla="*/ 0 w 4"/>
                  <a:gd name="T97" fmla="*/ 1 h 2"/>
                  <a:gd name="T98" fmla="*/ 0 w 4"/>
                  <a:gd name="T99" fmla="*/ 1 h 2"/>
                  <a:gd name="T100" fmla="*/ 0 w 4"/>
                  <a:gd name="T101" fmla="*/ 1 h 2"/>
                  <a:gd name="T102" fmla="*/ 0 w 4"/>
                  <a:gd name="T103" fmla="*/ 1 h 2"/>
                  <a:gd name="T104" fmla="*/ 0 w 4"/>
                  <a:gd name="T105" fmla="*/ 1 h 2"/>
                  <a:gd name="T106" fmla="*/ 0 w 4"/>
                  <a:gd name="T107" fmla="*/ 1 h 2"/>
                  <a:gd name="T108" fmla="*/ 0 w 4"/>
                  <a:gd name="T109" fmla="*/ 1 h 2"/>
                  <a:gd name="T110" fmla="*/ 0 w 4"/>
                  <a:gd name="T111" fmla="*/ 1 h 2"/>
                  <a:gd name="T112" fmla="*/ 0 w 4"/>
                  <a:gd name="T113" fmla="*/ 1 h 2"/>
                  <a:gd name="T114" fmla="*/ 0 w 4"/>
                  <a:gd name="T115" fmla="*/ 1 h 2"/>
                  <a:gd name="T116" fmla="*/ 0 w 4"/>
                  <a:gd name="T117" fmla="*/ 1 h 2"/>
                  <a:gd name="T118" fmla="*/ 0 w 4"/>
                  <a:gd name="T119" fmla="*/ 1 h 2"/>
                  <a:gd name="T120" fmla="*/ 0 w 4"/>
                  <a:gd name="T121" fmla="*/ 1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grpSp>
          <p:nvGrpSpPr>
            <p:cNvPr id="45" name="Group 55"/>
            <p:cNvGrpSpPr>
              <a:grpSpLocks/>
            </p:cNvGrpSpPr>
            <p:nvPr/>
          </p:nvGrpSpPr>
          <p:grpSpPr bwMode="auto">
            <a:xfrm>
              <a:off x="5824538" y="2197100"/>
              <a:ext cx="830262" cy="742950"/>
              <a:chOff x="3562" y="1636"/>
              <a:chExt cx="497" cy="468"/>
            </a:xfrm>
          </p:grpSpPr>
          <p:sp>
            <p:nvSpPr>
              <p:cNvPr id="65" name="Freeform 56"/>
              <p:cNvSpPr>
                <a:spLocks/>
              </p:cNvSpPr>
              <p:nvPr/>
            </p:nvSpPr>
            <p:spPr bwMode="auto">
              <a:xfrm>
                <a:off x="3806" y="1758"/>
                <a:ext cx="253" cy="346"/>
              </a:xfrm>
              <a:custGeom>
                <a:avLst/>
                <a:gdLst>
                  <a:gd name="T0" fmla="*/ 26 w 52"/>
                  <a:gd name="T1" fmla="*/ 68 h 71"/>
                  <a:gd name="T2" fmla="*/ 43 w 52"/>
                  <a:gd name="T3" fmla="*/ 67 h 71"/>
                  <a:gd name="T4" fmla="*/ 45 w 52"/>
                  <a:gd name="T5" fmla="*/ 62 h 71"/>
                  <a:gd name="T6" fmla="*/ 45 w 52"/>
                  <a:gd name="T7" fmla="*/ 58 h 71"/>
                  <a:gd name="T8" fmla="*/ 48 w 52"/>
                  <a:gd name="T9" fmla="*/ 55 h 71"/>
                  <a:gd name="T10" fmla="*/ 49 w 52"/>
                  <a:gd name="T11" fmla="*/ 52 h 71"/>
                  <a:gd name="T12" fmla="*/ 50 w 52"/>
                  <a:gd name="T13" fmla="*/ 50 h 71"/>
                  <a:gd name="T14" fmla="*/ 51 w 52"/>
                  <a:gd name="T15" fmla="*/ 51 h 71"/>
                  <a:gd name="T16" fmla="*/ 52 w 52"/>
                  <a:gd name="T17" fmla="*/ 50 h 71"/>
                  <a:gd name="T18" fmla="*/ 52 w 52"/>
                  <a:gd name="T19" fmla="*/ 46 h 71"/>
                  <a:gd name="T20" fmla="*/ 51 w 52"/>
                  <a:gd name="T21" fmla="*/ 42 h 71"/>
                  <a:gd name="T22" fmla="*/ 47 w 52"/>
                  <a:gd name="T23" fmla="*/ 28 h 71"/>
                  <a:gd name="T24" fmla="*/ 42 w 52"/>
                  <a:gd name="T25" fmla="*/ 28 h 71"/>
                  <a:gd name="T26" fmla="*/ 36 w 52"/>
                  <a:gd name="T27" fmla="*/ 36 h 71"/>
                  <a:gd name="T28" fmla="*/ 35 w 52"/>
                  <a:gd name="T29" fmla="*/ 35 h 71"/>
                  <a:gd name="T30" fmla="*/ 33 w 52"/>
                  <a:gd name="T31" fmla="*/ 34 h 71"/>
                  <a:gd name="T32" fmla="*/ 33 w 52"/>
                  <a:gd name="T33" fmla="*/ 30 h 71"/>
                  <a:gd name="T34" fmla="*/ 36 w 52"/>
                  <a:gd name="T35" fmla="*/ 28 h 71"/>
                  <a:gd name="T36" fmla="*/ 36 w 52"/>
                  <a:gd name="T37" fmla="*/ 26 h 71"/>
                  <a:gd name="T38" fmla="*/ 38 w 52"/>
                  <a:gd name="T39" fmla="*/ 24 h 71"/>
                  <a:gd name="T40" fmla="*/ 38 w 52"/>
                  <a:gd name="T41" fmla="*/ 17 h 71"/>
                  <a:gd name="T42" fmla="*/ 37 w 52"/>
                  <a:gd name="T43" fmla="*/ 14 h 71"/>
                  <a:gd name="T44" fmla="*/ 35 w 52"/>
                  <a:gd name="T45" fmla="*/ 12 h 71"/>
                  <a:gd name="T46" fmla="*/ 37 w 52"/>
                  <a:gd name="T47" fmla="*/ 10 h 71"/>
                  <a:gd name="T48" fmla="*/ 36 w 52"/>
                  <a:gd name="T49" fmla="*/ 7 h 71"/>
                  <a:gd name="T50" fmla="*/ 30 w 52"/>
                  <a:gd name="T51" fmla="*/ 4 h 71"/>
                  <a:gd name="T52" fmla="*/ 26 w 52"/>
                  <a:gd name="T53" fmla="*/ 2 h 71"/>
                  <a:gd name="T54" fmla="*/ 21 w 52"/>
                  <a:gd name="T55" fmla="*/ 1 h 71"/>
                  <a:gd name="T56" fmla="*/ 18 w 52"/>
                  <a:gd name="T57" fmla="*/ 1 h 71"/>
                  <a:gd name="T58" fmla="*/ 15 w 52"/>
                  <a:gd name="T59" fmla="*/ 3 h 71"/>
                  <a:gd name="T60" fmla="*/ 15 w 52"/>
                  <a:gd name="T61" fmla="*/ 6 h 71"/>
                  <a:gd name="T62" fmla="*/ 16 w 52"/>
                  <a:gd name="T63" fmla="*/ 7 h 71"/>
                  <a:gd name="T64" fmla="*/ 15 w 52"/>
                  <a:gd name="T65" fmla="*/ 8 h 71"/>
                  <a:gd name="T66" fmla="*/ 13 w 52"/>
                  <a:gd name="T67" fmla="*/ 10 h 71"/>
                  <a:gd name="T68" fmla="*/ 12 w 52"/>
                  <a:gd name="T69" fmla="*/ 13 h 71"/>
                  <a:gd name="T70" fmla="*/ 12 w 52"/>
                  <a:gd name="T71" fmla="*/ 17 h 71"/>
                  <a:gd name="T72" fmla="*/ 10 w 52"/>
                  <a:gd name="T73" fmla="*/ 16 h 71"/>
                  <a:gd name="T74" fmla="*/ 10 w 52"/>
                  <a:gd name="T75" fmla="*/ 13 h 71"/>
                  <a:gd name="T76" fmla="*/ 10 w 52"/>
                  <a:gd name="T77" fmla="*/ 11 h 71"/>
                  <a:gd name="T78" fmla="*/ 8 w 52"/>
                  <a:gd name="T79" fmla="*/ 13 h 71"/>
                  <a:gd name="T80" fmla="*/ 8 w 52"/>
                  <a:gd name="T81" fmla="*/ 16 h 71"/>
                  <a:gd name="T82" fmla="*/ 5 w 52"/>
                  <a:gd name="T83" fmla="*/ 17 h 71"/>
                  <a:gd name="T84" fmla="*/ 4 w 52"/>
                  <a:gd name="T85" fmla="*/ 19 h 71"/>
                  <a:gd name="T86" fmla="*/ 3 w 52"/>
                  <a:gd name="T87" fmla="*/ 23 h 71"/>
                  <a:gd name="T88" fmla="*/ 2 w 52"/>
                  <a:gd name="T89" fmla="*/ 28 h 71"/>
                  <a:gd name="T90" fmla="*/ 1 w 52"/>
                  <a:gd name="T91" fmla="*/ 32 h 71"/>
                  <a:gd name="T92" fmla="*/ 2 w 52"/>
                  <a:gd name="T93" fmla="*/ 37 h 71"/>
                  <a:gd name="T94" fmla="*/ 2 w 52"/>
                  <a:gd name="T95" fmla="*/ 41 h 71"/>
                  <a:gd name="T96" fmla="*/ 6 w 52"/>
                  <a:gd name="T97" fmla="*/ 50 h 71"/>
                  <a:gd name="T98" fmla="*/ 7 w 52"/>
                  <a:gd name="T99" fmla="*/ 55 h 71"/>
                  <a:gd name="T100" fmla="*/ 7 w 52"/>
                  <a:gd name="T101" fmla="*/ 56 h 71"/>
                  <a:gd name="T102" fmla="*/ 6 w 52"/>
                  <a:gd name="T103" fmla="*/ 62 h 71"/>
                  <a:gd name="T104" fmla="*/ 2 w 52"/>
                  <a:gd name="T105" fmla="*/ 69 h 71"/>
                  <a:gd name="T106" fmla="*/ 0 w 52"/>
                  <a:gd name="T107" fmla="*/ 71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solidFill>
                <a:srgbClr val="F45C2C"/>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66" name="Freeform 57"/>
              <p:cNvSpPr>
                <a:spLocks/>
              </p:cNvSpPr>
              <p:nvPr/>
            </p:nvSpPr>
            <p:spPr bwMode="auto">
              <a:xfrm>
                <a:off x="3562" y="1636"/>
                <a:ext cx="405" cy="200"/>
              </a:xfrm>
              <a:custGeom>
                <a:avLst/>
                <a:gdLst>
                  <a:gd name="T0" fmla="*/ 4 w 83"/>
                  <a:gd name="T1" fmla="*/ 16 h 41"/>
                  <a:gd name="T2" fmla="*/ 8 w 83"/>
                  <a:gd name="T3" fmla="*/ 13 h 41"/>
                  <a:gd name="T4" fmla="*/ 20 w 83"/>
                  <a:gd name="T5" fmla="*/ 6 h 41"/>
                  <a:gd name="T6" fmla="*/ 26 w 83"/>
                  <a:gd name="T7" fmla="*/ 1 h 41"/>
                  <a:gd name="T8" fmla="*/ 31 w 83"/>
                  <a:gd name="T9" fmla="*/ 1 h 41"/>
                  <a:gd name="T10" fmla="*/ 28 w 83"/>
                  <a:gd name="T11" fmla="*/ 4 h 41"/>
                  <a:gd name="T12" fmla="*/ 23 w 83"/>
                  <a:gd name="T13" fmla="*/ 9 h 41"/>
                  <a:gd name="T14" fmla="*/ 23 w 83"/>
                  <a:gd name="T15" fmla="*/ 12 h 41"/>
                  <a:gd name="T16" fmla="*/ 28 w 83"/>
                  <a:gd name="T17" fmla="*/ 10 h 41"/>
                  <a:gd name="T18" fmla="*/ 39 w 83"/>
                  <a:gd name="T19" fmla="*/ 15 h 41"/>
                  <a:gd name="T20" fmla="*/ 43 w 83"/>
                  <a:gd name="T21" fmla="*/ 16 h 41"/>
                  <a:gd name="T22" fmla="*/ 44 w 83"/>
                  <a:gd name="T23" fmla="*/ 17 h 41"/>
                  <a:gd name="T24" fmla="*/ 49 w 83"/>
                  <a:gd name="T25" fmla="*/ 13 h 41"/>
                  <a:gd name="T26" fmla="*/ 64 w 83"/>
                  <a:gd name="T27" fmla="*/ 8 h 41"/>
                  <a:gd name="T28" fmla="*/ 63 w 83"/>
                  <a:gd name="T29" fmla="*/ 11 h 41"/>
                  <a:gd name="T30" fmla="*/ 66 w 83"/>
                  <a:gd name="T31" fmla="*/ 14 h 41"/>
                  <a:gd name="T32" fmla="*/ 72 w 83"/>
                  <a:gd name="T33" fmla="*/ 13 h 41"/>
                  <a:gd name="T34" fmla="*/ 76 w 83"/>
                  <a:gd name="T35" fmla="*/ 18 h 41"/>
                  <a:gd name="T36" fmla="*/ 82 w 83"/>
                  <a:gd name="T37" fmla="*/ 19 h 41"/>
                  <a:gd name="T38" fmla="*/ 82 w 83"/>
                  <a:gd name="T39" fmla="*/ 21 h 41"/>
                  <a:gd name="T40" fmla="*/ 79 w 83"/>
                  <a:gd name="T41" fmla="*/ 21 h 41"/>
                  <a:gd name="T42" fmla="*/ 75 w 83"/>
                  <a:gd name="T43" fmla="*/ 21 h 41"/>
                  <a:gd name="T44" fmla="*/ 69 w 83"/>
                  <a:gd name="T45" fmla="*/ 21 h 41"/>
                  <a:gd name="T46" fmla="*/ 69 w 83"/>
                  <a:gd name="T47" fmla="*/ 24 h 41"/>
                  <a:gd name="T48" fmla="*/ 62 w 83"/>
                  <a:gd name="T49" fmla="*/ 21 h 41"/>
                  <a:gd name="T50" fmla="*/ 57 w 83"/>
                  <a:gd name="T51" fmla="*/ 23 h 41"/>
                  <a:gd name="T52" fmla="*/ 55 w 83"/>
                  <a:gd name="T53" fmla="*/ 25 h 41"/>
                  <a:gd name="T54" fmla="*/ 50 w 83"/>
                  <a:gd name="T55" fmla="*/ 25 h 41"/>
                  <a:gd name="T56" fmla="*/ 46 w 83"/>
                  <a:gd name="T57" fmla="*/ 30 h 41"/>
                  <a:gd name="T58" fmla="*/ 47 w 83"/>
                  <a:gd name="T59" fmla="*/ 28 h 41"/>
                  <a:gd name="T60" fmla="*/ 44 w 83"/>
                  <a:gd name="T61" fmla="*/ 28 h 41"/>
                  <a:gd name="T62" fmla="*/ 42 w 83"/>
                  <a:gd name="T63" fmla="*/ 27 h 41"/>
                  <a:gd name="T64" fmla="*/ 40 w 83"/>
                  <a:gd name="T65" fmla="*/ 32 h 41"/>
                  <a:gd name="T66" fmla="*/ 36 w 83"/>
                  <a:gd name="T67" fmla="*/ 38 h 41"/>
                  <a:gd name="T68" fmla="*/ 34 w 83"/>
                  <a:gd name="T69" fmla="*/ 39 h 41"/>
                  <a:gd name="T70" fmla="*/ 35 w 83"/>
                  <a:gd name="T71" fmla="*/ 36 h 41"/>
                  <a:gd name="T72" fmla="*/ 32 w 83"/>
                  <a:gd name="T73" fmla="*/ 36 h 41"/>
                  <a:gd name="T74" fmla="*/ 30 w 83"/>
                  <a:gd name="T75" fmla="*/ 29 h 41"/>
                  <a:gd name="T76" fmla="*/ 29 w 83"/>
                  <a:gd name="T77" fmla="*/ 28 h 41"/>
                  <a:gd name="T78" fmla="*/ 23 w 83"/>
                  <a:gd name="T79" fmla="*/ 26 h 41"/>
                  <a:gd name="T80" fmla="*/ 22 w 83"/>
                  <a:gd name="T81" fmla="*/ 26 h 41"/>
                  <a:gd name="T82" fmla="*/ 16 w 83"/>
                  <a:gd name="T83" fmla="*/ 24 h 41"/>
                  <a:gd name="T84" fmla="*/ 4 w 83"/>
                  <a:gd name="T85" fmla="*/ 19 h 41"/>
                  <a:gd name="T86" fmla="*/ 0 w 83"/>
                  <a:gd name="T87" fmla="*/ 17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solidFill>
                <a:srgbClr val="F45C2C"/>
              </a:solidFill>
              <a:ln w="12700">
                <a:solidFill>
                  <a:schemeClr val="tx1"/>
                </a:solidFill>
                <a:miter lim="800000"/>
                <a:headEnd/>
                <a:tailEnd/>
              </a:ln>
            </p:spPr>
            <p:txBody>
              <a:bodyPr wrap="none" anchor="ctr"/>
              <a:lstStyle/>
              <a:p>
                <a:pPr eaLnBrk="0" hangingPunct="0"/>
                <a:endParaRPr lang="en-US">
                  <a:solidFill>
                    <a:srgbClr val="000000"/>
                  </a:solidFill>
                </a:endParaRPr>
              </a:p>
            </p:txBody>
          </p:sp>
        </p:grpSp>
        <p:sp>
          <p:nvSpPr>
            <p:cNvPr id="46" name="Freeform 58"/>
            <p:cNvSpPr>
              <a:spLocks/>
            </p:cNvSpPr>
            <p:nvPr/>
          </p:nvSpPr>
          <p:spPr bwMode="auto">
            <a:xfrm>
              <a:off x="6159500" y="2917825"/>
              <a:ext cx="327025" cy="557213"/>
            </a:xfrm>
            <a:custGeom>
              <a:avLst/>
              <a:gdLst>
                <a:gd name="T0" fmla="*/ 1 w 40"/>
                <a:gd name="T1" fmla="*/ 5 h 72"/>
                <a:gd name="T2" fmla="*/ 4 w 40"/>
                <a:gd name="T3" fmla="*/ 45 h 72"/>
                <a:gd name="T4" fmla="*/ 4 w 40"/>
                <a:gd name="T5" fmla="*/ 46 h 72"/>
                <a:gd name="T6" fmla="*/ 4 w 40"/>
                <a:gd name="T7" fmla="*/ 47 h 72"/>
                <a:gd name="T8" fmla="*/ 4 w 40"/>
                <a:gd name="T9" fmla="*/ 49 h 72"/>
                <a:gd name="T10" fmla="*/ 5 w 40"/>
                <a:gd name="T11" fmla="*/ 52 h 72"/>
                <a:gd name="T12" fmla="*/ 6 w 40"/>
                <a:gd name="T13" fmla="*/ 56 h 72"/>
                <a:gd name="T14" fmla="*/ 4 w 40"/>
                <a:gd name="T15" fmla="*/ 59 h 72"/>
                <a:gd name="T16" fmla="*/ 4 w 40"/>
                <a:gd name="T17" fmla="*/ 60 h 72"/>
                <a:gd name="T18" fmla="*/ 2 w 40"/>
                <a:gd name="T19" fmla="*/ 63 h 72"/>
                <a:gd name="T20" fmla="*/ 0 w 40"/>
                <a:gd name="T21" fmla="*/ 65 h 72"/>
                <a:gd name="T22" fmla="*/ 0 w 40"/>
                <a:gd name="T23" fmla="*/ 68 h 72"/>
                <a:gd name="T24" fmla="*/ 0 w 40"/>
                <a:gd name="T25" fmla="*/ 71 h 72"/>
                <a:gd name="T26" fmla="*/ 0 w 40"/>
                <a:gd name="T27" fmla="*/ 71 h 72"/>
                <a:gd name="T28" fmla="*/ 0 w 40"/>
                <a:gd name="T29" fmla="*/ 72 h 72"/>
                <a:gd name="T30" fmla="*/ 0 w 40"/>
                <a:gd name="T31" fmla="*/ 72 h 72"/>
                <a:gd name="T32" fmla="*/ 1 w 40"/>
                <a:gd name="T33" fmla="*/ 72 h 72"/>
                <a:gd name="T34" fmla="*/ 2 w 40"/>
                <a:gd name="T35" fmla="*/ 72 h 72"/>
                <a:gd name="T36" fmla="*/ 2 w 40"/>
                <a:gd name="T37" fmla="*/ 71 h 72"/>
                <a:gd name="T38" fmla="*/ 2 w 40"/>
                <a:gd name="T39" fmla="*/ 70 h 72"/>
                <a:gd name="T40" fmla="*/ 5 w 40"/>
                <a:gd name="T41" fmla="*/ 70 h 72"/>
                <a:gd name="T42" fmla="*/ 8 w 40"/>
                <a:gd name="T43" fmla="*/ 69 h 72"/>
                <a:gd name="T44" fmla="*/ 12 w 40"/>
                <a:gd name="T45" fmla="*/ 71 h 72"/>
                <a:gd name="T46" fmla="*/ 12 w 40"/>
                <a:gd name="T47" fmla="*/ 71 h 72"/>
                <a:gd name="T48" fmla="*/ 13 w 40"/>
                <a:gd name="T49" fmla="*/ 71 h 72"/>
                <a:gd name="T50" fmla="*/ 14 w 40"/>
                <a:gd name="T51" fmla="*/ 68 h 72"/>
                <a:gd name="T52" fmla="*/ 16 w 40"/>
                <a:gd name="T53" fmla="*/ 68 h 72"/>
                <a:gd name="T54" fmla="*/ 17 w 40"/>
                <a:gd name="T55" fmla="*/ 69 h 72"/>
                <a:gd name="T56" fmla="*/ 18 w 40"/>
                <a:gd name="T57" fmla="*/ 70 h 72"/>
                <a:gd name="T58" fmla="*/ 19 w 40"/>
                <a:gd name="T59" fmla="*/ 69 h 72"/>
                <a:gd name="T60" fmla="*/ 20 w 40"/>
                <a:gd name="T61" fmla="*/ 65 h 72"/>
                <a:gd name="T62" fmla="*/ 21 w 40"/>
                <a:gd name="T63" fmla="*/ 64 h 72"/>
                <a:gd name="T64" fmla="*/ 22 w 40"/>
                <a:gd name="T65" fmla="*/ 64 h 72"/>
                <a:gd name="T66" fmla="*/ 24 w 40"/>
                <a:gd name="T67" fmla="*/ 66 h 72"/>
                <a:gd name="T68" fmla="*/ 27 w 40"/>
                <a:gd name="T69" fmla="*/ 66 h 72"/>
                <a:gd name="T70" fmla="*/ 28 w 40"/>
                <a:gd name="T71" fmla="*/ 63 h 72"/>
                <a:gd name="T72" fmla="*/ 33 w 40"/>
                <a:gd name="T73" fmla="*/ 56 h 72"/>
                <a:gd name="T74" fmla="*/ 33 w 40"/>
                <a:gd name="T75" fmla="*/ 53 h 72"/>
                <a:gd name="T76" fmla="*/ 34 w 40"/>
                <a:gd name="T77" fmla="*/ 53 h 72"/>
                <a:gd name="T78" fmla="*/ 37 w 40"/>
                <a:gd name="T79" fmla="*/ 53 h 72"/>
                <a:gd name="T80" fmla="*/ 38 w 40"/>
                <a:gd name="T81" fmla="*/ 52 h 72"/>
                <a:gd name="T82" fmla="*/ 40 w 40"/>
                <a:gd name="T83" fmla="*/ 51 h 72"/>
                <a:gd name="T84" fmla="*/ 40 w 40"/>
                <a:gd name="T85" fmla="*/ 50 h 72"/>
                <a:gd name="T86" fmla="*/ 40 w 40"/>
                <a:gd name="T87" fmla="*/ 47 h 72"/>
                <a:gd name="T88" fmla="*/ 40 w 40"/>
                <a:gd name="T89" fmla="*/ 47 h 72"/>
                <a:gd name="T90" fmla="*/ 40 w 40"/>
                <a:gd name="T91" fmla="*/ 45 h 72"/>
                <a:gd name="T92" fmla="*/ 35 w 40"/>
                <a:gd name="T93" fmla="*/ 1 h 72"/>
                <a:gd name="T94" fmla="*/ 35 w 40"/>
                <a:gd name="T95" fmla="*/ 0 h 72"/>
                <a:gd name="T96" fmla="*/ 9 w 40"/>
                <a:gd name="T97" fmla="*/ 3 h 72"/>
                <a:gd name="T98" fmla="*/ 8 w 40"/>
                <a:gd name="T99" fmla="*/ 4 h 72"/>
                <a:gd name="T100" fmla="*/ 6 w 40"/>
                <a:gd name="T101" fmla="*/ 5 h 72"/>
                <a:gd name="T102" fmla="*/ 5 w 40"/>
                <a:gd name="T103" fmla="*/ 6 h 72"/>
                <a:gd name="T104" fmla="*/ 3 w 40"/>
                <a:gd name="T105" fmla="*/ 6 h 72"/>
                <a:gd name="T106" fmla="*/ 1 w 40"/>
                <a:gd name="T107" fmla="*/ 5 h 72"/>
                <a:gd name="T108" fmla="*/ 1 w 40"/>
                <a:gd name="T109" fmla="*/ 5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47" name="Freeform 59" descr="75%"/>
            <p:cNvSpPr>
              <a:spLocks/>
            </p:cNvSpPr>
            <p:nvPr/>
          </p:nvSpPr>
          <p:spPr bwMode="auto">
            <a:xfrm>
              <a:off x="6721475" y="3730625"/>
              <a:ext cx="560388" cy="409575"/>
            </a:xfrm>
            <a:custGeom>
              <a:avLst/>
              <a:gdLst>
                <a:gd name="T0" fmla="*/ 41 w 69"/>
                <a:gd name="T1" fmla="*/ 53 h 53"/>
                <a:gd name="T2" fmla="*/ 38 w 69"/>
                <a:gd name="T3" fmla="*/ 52 h 53"/>
                <a:gd name="T4" fmla="*/ 37 w 69"/>
                <a:gd name="T5" fmla="*/ 48 h 53"/>
                <a:gd name="T6" fmla="*/ 33 w 69"/>
                <a:gd name="T7" fmla="*/ 44 h 53"/>
                <a:gd name="T8" fmla="*/ 31 w 69"/>
                <a:gd name="T9" fmla="*/ 39 h 53"/>
                <a:gd name="T10" fmla="*/ 29 w 69"/>
                <a:gd name="T11" fmla="*/ 37 h 53"/>
                <a:gd name="T12" fmla="*/ 25 w 69"/>
                <a:gd name="T13" fmla="*/ 34 h 53"/>
                <a:gd name="T14" fmla="*/ 23 w 69"/>
                <a:gd name="T15" fmla="*/ 32 h 53"/>
                <a:gd name="T16" fmla="*/ 22 w 69"/>
                <a:gd name="T17" fmla="*/ 30 h 53"/>
                <a:gd name="T18" fmla="*/ 15 w 69"/>
                <a:gd name="T19" fmla="*/ 25 h 53"/>
                <a:gd name="T20" fmla="*/ 13 w 69"/>
                <a:gd name="T21" fmla="*/ 23 h 53"/>
                <a:gd name="T22" fmla="*/ 10 w 69"/>
                <a:gd name="T23" fmla="*/ 19 h 53"/>
                <a:gd name="T24" fmla="*/ 8 w 69"/>
                <a:gd name="T25" fmla="*/ 16 h 53"/>
                <a:gd name="T26" fmla="*/ 1 w 69"/>
                <a:gd name="T27" fmla="*/ 14 h 53"/>
                <a:gd name="T28" fmla="*/ 1 w 69"/>
                <a:gd name="T29" fmla="*/ 10 h 53"/>
                <a:gd name="T30" fmla="*/ 3 w 69"/>
                <a:gd name="T31" fmla="*/ 8 h 53"/>
                <a:gd name="T32" fmla="*/ 3 w 69"/>
                <a:gd name="T33" fmla="*/ 7 h 53"/>
                <a:gd name="T34" fmla="*/ 8 w 69"/>
                <a:gd name="T35" fmla="*/ 5 h 53"/>
                <a:gd name="T36" fmla="*/ 12 w 69"/>
                <a:gd name="T37" fmla="*/ 3 h 53"/>
                <a:gd name="T38" fmla="*/ 13 w 69"/>
                <a:gd name="T39" fmla="*/ 2 h 53"/>
                <a:gd name="T40" fmla="*/ 31 w 69"/>
                <a:gd name="T41" fmla="*/ 1 h 53"/>
                <a:gd name="T42" fmla="*/ 31 w 69"/>
                <a:gd name="T43" fmla="*/ 2 h 53"/>
                <a:gd name="T44" fmla="*/ 35 w 69"/>
                <a:gd name="T45" fmla="*/ 4 h 53"/>
                <a:gd name="T46" fmla="*/ 51 w 69"/>
                <a:gd name="T47" fmla="*/ 4 h 53"/>
                <a:gd name="T48" fmla="*/ 68 w 69"/>
                <a:gd name="T49" fmla="*/ 17 h 53"/>
                <a:gd name="T50" fmla="*/ 66 w 69"/>
                <a:gd name="T51" fmla="*/ 19 h 53"/>
                <a:gd name="T52" fmla="*/ 63 w 69"/>
                <a:gd name="T53" fmla="*/ 24 h 53"/>
                <a:gd name="T54" fmla="*/ 62 w 69"/>
                <a:gd name="T55" fmla="*/ 28 h 53"/>
                <a:gd name="T56" fmla="*/ 62 w 69"/>
                <a:gd name="T57" fmla="*/ 30 h 53"/>
                <a:gd name="T58" fmla="*/ 60 w 69"/>
                <a:gd name="T59" fmla="*/ 31 h 53"/>
                <a:gd name="T60" fmla="*/ 59 w 69"/>
                <a:gd name="T61" fmla="*/ 33 h 53"/>
                <a:gd name="T62" fmla="*/ 57 w 69"/>
                <a:gd name="T63" fmla="*/ 35 h 53"/>
                <a:gd name="T64" fmla="*/ 53 w 69"/>
                <a:gd name="T65" fmla="*/ 39 h 53"/>
                <a:gd name="T66" fmla="*/ 50 w 69"/>
                <a:gd name="T67" fmla="*/ 41 h 53"/>
                <a:gd name="T68" fmla="*/ 49 w 69"/>
                <a:gd name="T69" fmla="*/ 43 h 53"/>
                <a:gd name="T70" fmla="*/ 46 w 69"/>
                <a:gd name="T71" fmla="*/ 44 h 53"/>
                <a:gd name="T72" fmla="*/ 46 w 69"/>
                <a:gd name="T73" fmla="*/ 45 h 53"/>
                <a:gd name="T74" fmla="*/ 45 w 69"/>
                <a:gd name="T75" fmla="*/ 47 h 53"/>
                <a:gd name="T76" fmla="*/ 43 w 69"/>
                <a:gd name="T77" fmla="*/ 48 h 53"/>
                <a:gd name="T78" fmla="*/ 43 w 69"/>
                <a:gd name="T79" fmla="*/ 48 h 53"/>
                <a:gd name="T80" fmla="*/ 43 w 69"/>
                <a:gd name="T81" fmla="*/ 49 h 53"/>
                <a:gd name="T82" fmla="*/ 44 w 69"/>
                <a:gd name="T83" fmla="*/ 50 h 53"/>
                <a:gd name="T84" fmla="*/ 42 w 69"/>
                <a:gd name="T85" fmla="*/ 51 h 53"/>
                <a:gd name="T86" fmla="*/ 41 w 69"/>
                <a:gd name="T87" fmla="*/ 52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solidFill>
              <a:srgbClr val="FAF40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48" name="Freeform 60"/>
            <p:cNvSpPr>
              <a:spLocks/>
            </p:cNvSpPr>
            <p:nvPr/>
          </p:nvSpPr>
          <p:spPr bwMode="auto">
            <a:xfrm>
              <a:off x="6467475" y="3784600"/>
              <a:ext cx="596900" cy="596900"/>
            </a:xfrm>
            <a:custGeom>
              <a:avLst/>
              <a:gdLst>
                <a:gd name="T0" fmla="*/ 9 w 73"/>
                <a:gd name="T1" fmla="*/ 41 h 77"/>
                <a:gd name="T2" fmla="*/ 11 w 73"/>
                <a:gd name="T3" fmla="*/ 44 h 77"/>
                <a:gd name="T4" fmla="*/ 13 w 73"/>
                <a:gd name="T5" fmla="*/ 46 h 77"/>
                <a:gd name="T6" fmla="*/ 13 w 73"/>
                <a:gd name="T7" fmla="*/ 49 h 77"/>
                <a:gd name="T8" fmla="*/ 14 w 73"/>
                <a:gd name="T9" fmla="*/ 50 h 77"/>
                <a:gd name="T10" fmla="*/ 13 w 73"/>
                <a:gd name="T11" fmla="*/ 55 h 77"/>
                <a:gd name="T12" fmla="*/ 12 w 73"/>
                <a:gd name="T13" fmla="*/ 60 h 77"/>
                <a:gd name="T14" fmla="*/ 14 w 73"/>
                <a:gd name="T15" fmla="*/ 68 h 77"/>
                <a:gd name="T16" fmla="*/ 16 w 73"/>
                <a:gd name="T17" fmla="*/ 71 h 77"/>
                <a:gd name="T18" fmla="*/ 17 w 73"/>
                <a:gd name="T19" fmla="*/ 74 h 77"/>
                <a:gd name="T20" fmla="*/ 18 w 73"/>
                <a:gd name="T21" fmla="*/ 76 h 77"/>
                <a:gd name="T22" fmla="*/ 58 w 73"/>
                <a:gd name="T23" fmla="*/ 76 h 77"/>
                <a:gd name="T24" fmla="*/ 60 w 73"/>
                <a:gd name="T25" fmla="*/ 77 h 77"/>
                <a:gd name="T26" fmla="*/ 59 w 73"/>
                <a:gd name="T27" fmla="*/ 71 h 77"/>
                <a:gd name="T28" fmla="*/ 60 w 73"/>
                <a:gd name="T29" fmla="*/ 69 h 77"/>
                <a:gd name="T30" fmla="*/ 64 w 73"/>
                <a:gd name="T31" fmla="*/ 69 h 77"/>
                <a:gd name="T32" fmla="*/ 67 w 73"/>
                <a:gd name="T33" fmla="*/ 69 h 77"/>
                <a:gd name="T34" fmla="*/ 67 w 73"/>
                <a:gd name="T35" fmla="*/ 65 h 77"/>
                <a:gd name="T36" fmla="*/ 67 w 73"/>
                <a:gd name="T37" fmla="*/ 62 h 77"/>
                <a:gd name="T38" fmla="*/ 69 w 73"/>
                <a:gd name="T39" fmla="*/ 53 h 77"/>
                <a:gd name="T40" fmla="*/ 71 w 73"/>
                <a:gd name="T41" fmla="*/ 48 h 77"/>
                <a:gd name="T42" fmla="*/ 73 w 73"/>
                <a:gd name="T43" fmla="*/ 47 h 77"/>
                <a:gd name="T44" fmla="*/ 73 w 73"/>
                <a:gd name="T45" fmla="*/ 46 h 77"/>
                <a:gd name="T46" fmla="*/ 72 w 73"/>
                <a:gd name="T47" fmla="*/ 46 h 77"/>
                <a:gd name="T48" fmla="*/ 69 w 73"/>
                <a:gd name="T49" fmla="*/ 45 h 77"/>
                <a:gd name="T50" fmla="*/ 68 w 73"/>
                <a:gd name="T51" fmla="*/ 41 h 77"/>
                <a:gd name="T52" fmla="*/ 64 w 73"/>
                <a:gd name="T53" fmla="*/ 37 h 77"/>
                <a:gd name="T54" fmla="*/ 62 w 73"/>
                <a:gd name="T55" fmla="*/ 32 h 77"/>
                <a:gd name="T56" fmla="*/ 60 w 73"/>
                <a:gd name="T57" fmla="*/ 30 h 77"/>
                <a:gd name="T58" fmla="*/ 56 w 73"/>
                <a:gd name="T59" fmla="*/ 27 h 77"/>
                <a:gd name="T60" fmla="*/ 54 w 73"/>
                <a:gd name="T61" fmla="*/ 25 h 77"/>
                <a:gd name="T62" fmla="*/ 53 w 73"/>
                <a:gd name="T63" fmla="*/ 23 h 77"/>
                <a:gd name="T64" fmla="*/ 46 w 73"/>
                <a:gd name="T65" fmla="*/ 18 h 77"/>
                <a:gd name="T66" fmla="*/ 44 w 73"/>
                <a:gd name="T67" fmla="*/ 16 h 77"/>
                <a:gd name="T68" fmla="*/ 41 w 73"/>
                <a:gd name="T69" fmla="*/ 12 h 77"/>
                <a:gd name="T70" fmla="*/ 39 w 73"/>
                <a:gd name="T71" fmla="*/ 9 h 77"/>
                <a:gd name="T72" fmla="*/ 32 w 73"/>
                <a:gd name="T73" fmla="*/ 7 h 77"/>
                <a:gd name="T74" fmla="*/ 32 w 73"/>
                <a:gd name="T75" fmla="*/ 3 h 77"/>
                <a:gd name="T76" fmla="*/ 34 w 73"/>
                <a:gd name="T77" fmla="*/ 1 h 77"/>
                <a:gd name="T78" fmla="*/ 34 w 73"/>
                <a:gd name="T79" fmla="*/ 0 h 77"/>
                <a:gd name="T80" fmla="*/ 0 w 73"/>
                <a:gd name="T81" fmla="*/ 5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49" name="Freeform 61"/>
            <p:cNvSpPr>
              <a:spLocks/>
            </p:cNvSpPr>
            <p:nvPr/>
          </p:nvSpPr>
          <p:spPr bwMode="auto">
            <a:xfrm>
              <a:off x="7029450" y="3041650"/>
              <a:ext cx="506413" cy="223838"/>
            </a:xfrm>
            <a:custGeom>
              <a:avLst/>
              <a:gdLst>
                <a:gd name="T0" fmla="*/ 36 w 62"/>
                <a:gd name="T1" fmla="*/ 2 h 29"/>
                <a:gd name="T2" fmla="*/ 2 w 62"/>
                <a:gd name="T3" fmla="*/ 17 h 29"/>
                <a:gd name="T4" fmla="*/ 4 w 62"/>
                <a:gd name="T5" fmla="*/ 16 h 29"/>
                <a:gd name="T6" fmla="*/ 8 w 62"/>
                <a:gd name="T7" fmla="*/ 13 h 29"/>
                <a:gd name="T8" fmla="*/ 10 w 62"/>
                <a:gd name="T9" fmla="*/ 11 h 29"/>
                <a:gd name="T10" fmla="*/ 11 w 62"/>
                <a:gd name="T11" fmla="*/ 10 h 29"/>
                <a:gd name="T12" fmla="*/ 14 w 62"/>
                <a:gd name="T13" fmla="*/ 9 h 29"/>
                <a:gd name="T14" fmla="*/ 19 w 62"/>
                <a:gd name="T15" fmla="*/ 7 h 29"/>
                <a:gd name="T16" fmla="*/ 21 w 62"/>
                <a:gd name="T17" fmla="*/ 8 h 29"/>
                <a:gd name="T18" fmla="*/ 23 w 62"/>
                <a:gd name="T19" fmla="*/ 8 h 29"/>
                <a:gd name="T20" fmla="*/ 25 w 62"/>
                <a:gd name="T21" fmla="*/ 12 h 29"/>
                <a:gd name="T22" fmla="*/ 27 w 62"/>
                <a:gd name="T23" fmla="*/ 12 h 29"/>
                <a:gd name="T24" fmla="*/ 27 w 62"/>
                <a:gd name="T25" fmla="*/ 14 h 29"/>
                <a:gd name="T26" fmla="*/ 31 w 62"/>
                <a:gd name="T27" fmla="*/ 15 h 29"/>
                <a:gd name="T28" fmla="*/ 34 w 62"/>
                <a:gd name="T29" fmla="*/ 17 h 29"/>
                <a:gd name="T30" fmla="*/ 35 w 62"/>
                <a:gd name="T31" fmla="*/ 19 h 29"/>
                <a:gd name="T32" fmla="*/ 32 w 62"/>
                <a:gd name="T33" fmla="*/ 25 h 29"/>
                <a:gd name="T34" fmla="*/ 35 w 62"/>
                <a:gd name="T35" fmla="*/ 27 h 29"/>
                <a:gd name="T36" fmla="*/ 38 w 62"/>
                <a:gd name="T37" fmla="*/ 28 h 29"/>
                <a:gd name="T38" fmla="*/ 39 w 62"/>
                <a:gd name="T39" fmla="*/ 28 h 29"/>
                <a:gd name="T40" fmla="*/ 42 w 62"/>
                <a:gd name="T41" fmla="*/ 27 h 29"/>
                <a:gd name="T42" fmla="*/ 46 w 62"/>
                <a:gd name="T43" fmla="*/ 29 h 29"/>
                <a:gd name="T44" fmla="*/ 47 w 62"/>
                <a:gd name="T45" fmla="*/ 28 h 29"/>
                <a:gd name="T46" fmla="*/ 45 w 62"/>
                <a:gd name="T47" fmla="*/ 26 h 29"/>
                <a:gd name="T48" fmla="*/ 44 w 62"/>
                <a:gd name="T49" fmla="*/ 25 h 29"/>
                <a:gd name="T50" fmla="*/ 45 w 62"/>
                <a:gd name="T51" fmla="*/ 24 h 29"/>
                <a:gd name="T52" fmla="*/ 44 w 62"/>
                <a:gd name="T53" fmla="*/ 23 h 29"/>
                <a:gd name="T54" fmla="*/ 41 w 62"/>
                <a:gd name="T55" fmla="*/ 19 h 29"/>
                <a:gd name="T56" fmla="*/ 41 w 62"/>
                <a:gd name="T57" fmla="*/ 16 h 29"/>
                <a:gd name="T58" fmla="*/ 41 w 62"/>
                <a:gd name="T59" fmla="*/ 12 h 29"/>
                <a:gd name="T60" fmla="*/ 41 w 62"/>
                <a:gd name="T61" fmla="*/ 10 h 29"/>
                <a:gd name="T62" fmla="*/ 41 w 62"/>
                <a:gd name="T63" fmla="*/ 9 h 29"/>
                <a:gd name="T64" fmla="*/ 44 w 62"/>
                <a:gd name="T65" fmla="*/ 6 h 29"/>
                <a:gd name="T66" fmla="*/ 45 w 62"/>
                <a:gd name="T67" fmla="*/ 4 h 29"/>
                <a:gd name="T68" fmla="*/ 47 w 62"/>
                <a:gd name="T69" fmla="*/ 4 h 29"/>
                <a:gd name="T70" fmla="*/ 45 w 62"/>
                <a:gd name="T71" fmla="*/ 8 h 29"/>
                <a:gd name="T72" fmla="*/ 44 w 62"/>
                <a:gd name="T73" fmla="*/ 10 h 29"/>
                <a:gd name="T74" fmla="*/ 46 w 62"/>
                <a:gd name="T75" fmla="*/ 12 h 29"/>
                <a:gd name="T76" fmla="*/ 46 w 62"/>
                <a:gd name="T77" fmla="*/ 16 h 29"/>
                <a:gd name="T78" fmla="*/ 45 w 62"/>
                <a:gd name="T79" fmla="*/ 18 h 29"/>
                <a:gd name="T80" fmla="*/ 46 w 62"/>
                <a:gd name="T81" fmla="*/ 19 h 29"/>
                <a:gd name="T82" fmla="*/ 46 w 62"/>
                <a:gd name="T83" fmla="*/ 21 h 29"/>
                <a:gd name="T84" fmla="*/ 47 w 62"/>
                <a:gd name="T85" fmla="*/ 24 h 29"/>
                <a:gd name="T86" fmla="*/ 50 w 62"/>
                <a:gd name="T87" fmla="*/ 25 h 29"/>
                <a:gd name="T88" fmla="*/ 52 w 62"/>
                <a:gd name="T89" fmla="*/ 24 h 29"/>
                <a:gd name="T90" fmla="*/ 52 w 62"/>
                <a:gd name="T91" fmla="*/ 26 h 29"/>
                <a:gd name="T92" fmla="*/ 53 w 62"/>
                <a:gd name="T93" fmla="*/ 28 h 29"/>
                <a:gd name="T94" fmla="*/ 55 w 62"/>
                <a:gd name="T95" fmla="*/ 29 h 29"/>
                <a:gd name="T96" fmla="*/ 56 w 62"/>
                <a:gd name="T97" fmla="*/ 28 h 29"/>
                <a:gd name="T98" fmla="*/ 61 w 62"/>
                <a:gd name="T99" fmla="*/ 26 h 29"/>
                <a:gd name="T100" fmla="*/ 62 w 62"/>
                <a:gd name="T101" fmla="*/ 19 h 29"/>
                <a:gd name="T102" fmla="*/ 54 w 62"/>
                <a:gd name="T103" fmla="*/ 21 h 29"/>
                <a:gd name="T104" fmla="*/ 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50" name="Freeform 62"/>
            <p:cNvSpPr>
              <a:spLocks/>
            </p:cNvSpPr>
            <p:nvPr/>
          </p:nvSpPr>
          <p:spPr bwMode="auto">
            <a:xfrm>
              <a:off x="7413625" y="3017838"/>
              <a:ext cx="122238" cy="185737"/>
            </a:xfrm>
            <a:custGeom>
              <a:avLst/>
              <a:gdLst>
                <a:gd name="T0" fmla="*/ 15 w 15"/>
                <a:gd name="T1" fmla="*/ 22 h 24"/>
                <a:gd name="T2" fmla="*/ 15 w 15"/>
                <a:gd name="T3" fmla="*/ 20 h 24"/>
                <a:gd name="T4" fmla="*/ 14 w 15"/>
                <a:gd name="T5" fmla="*/ 18 h 24"/>
                <a:gd name="T6" fmla="*/ 12 w 15"/>
                <a:gd name="T7" fmla="*/ 16 h 24"/>
                <a:gd name="T8" fmla="*/ 10 w 15"/>
                <a:gd name="T9" fmla="*/ 15 h 24"/>
                <a:gd name="T10" fmla="*/ 9 w 15"/>
                <a:gd name="T11" fmla="*/ 14 h 24"/>
                <a:gd name="T12" fmla="*/ 9 w 15"/>
                <a:gd name="T13" fmla="*/ 12 h 24"/>
                <a:gd name="T14" fmla="*/ 7 w 15"/>
                <a:gd name="T15" fmla="*/ 9 h 24"/>
                <a:gd name="T16" fmla="*/ 6 w 15"/>
                <a:gd name="T17" fmla="*/ 8 h 24"/>
                <a:gd name="T18" fmla="*/ 5 w 15"/>
                <a:gd name="T19" fmla="*/ 6 h 24"/>
                <a:gd name="T20" fmla="*/ 4 w 15"/>
                <a:gd name="T21" fmla="*/ 5 h 24"/>
                <a:gd name="T22" fmla="*/ 4 w 15"/>
                <a:gd name="T23" fmla="*/ 4 h 24"/>
                <a:gd name="T24" fmla="*/ 4 w 15"/>
                <a:gd name="T25" fmla="*/ 4 h 24"/>
                <a:gd name="T26" fmla="*/ 4 w 15"/>
                <a:gd name="T27" fmla="*/ 3 h 24"/>
                <a:gd name="T28" fmla="*/ 5 w 15"/>
                <a:gd name="T29" fmla="*/ 0 h 24"/>
                <a:gd name="T30" fmla="*/ 4 w 15"/>
                <a:gd name="T31" fmla="*/ 0 h 24"/>
                <a:gd name="T32" fmla="*/ 2 w 15"/>
                <a:gd name="T33" fmla="*/ 0 h 24"/>
                <a:gd name="T34" fmla="*/ 1 w 15"/>
                <a:gd name="T35" fmla="*/ 1 h 24"/>
                <a:gd name="T36" fmla="*/ 1 w 15"/>
                <a:gd name="T37" fmla="*/ 2 h 24"/>
                <a:gd name="T38" fmla="*/ 1 w 15"/>
                <a:gd name="T39" fmla="*/ 3 h 24"/>
                <a:gd name="T40" fmla="*/ 0 w 15"/>
                <a:gd name="T41" fmla="*/ 3 h 24"/>
                <a:gd name="T42" fmla="*/ 7 w 15"/>
                <a:gd name="T43" fmla="*/ 24 h 24"/>
                <a:gd name="T44" fmla="*/ 15 w 15"/>
                <a:gd name="T45" fmla="*/ 22 h 24"/>
                <a:gd name="T46" fmla="*/ 15 w 15"/>
                <a:gd name="T47" fmla="*/ 22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51" name="Freeform 63"/>
            <p:cNvSpPr>
              <a:spLocks/>
            </p:cNvSpPr>
            <p:nvPr/>
          </p:nvSpPr>
          <p:spPr bwMode="auto">
            <a:xfrm>
              <a:off x="7445375" y="2801938"/>
              <a:ext cx="153988" cy="325437"/>
            </a:xfrm>
            <a:custGeom>
              <a:avLst/>
              <a:gdLst>
                <a:gd name="T0" fmla="*/ 0 w 19"/>
                <a:gd name="T1" fmla="*/ 31 h 42"/>
                <a:gd name="T2" fmla="*/ 0 w 19"/>
                <a:gd name="T3" fmla="*/ 32 h 42"/>
                <a:gd name="T4" fmla="*/ 2 w 19"/>
                <a:gd name="T5" fmla="*/ 34 h 42"/>
                <a:gd name="T6" fmla="*/ 6 w 19"/>
                <a:gd name="T7" fmla="*/ 37 h 42"/>
                <a:gd name="T8" fmla="*/ 9 w 19"/>
                <a:gd name="T9" fmla="*/ 38 h 42"/>
                <a:gd name="T10" fmla="*/ 10 w 19"/>
                <a:gd name="T11" fmla="*/ 40 h 42"/>
                <a:gd name="T12" fmla="*/ 11 w 19"/>
                <a:gd name="T13" fmla="*/ 42 h 42"/>
                <a:gd name="T14" fmla="*/ 13 w 19"/>
                <a:gd name="T15" fmla="*/ 39 h 42"/>
                <a:gd name="T16" fmla="*/ 14 w 19"/>
                <a:gd name="T17" fmla="*/ 35 h 42"/>
                <a:gd name="T18" fmla="*/ 17 w 19"/>
                <a:gd name="T19" fmla="*/ 30 h 42"/>
                <a:gd name="T20" fmla="*/ 19 w 19"/>
                <a:gd name="T21" fmla="*/ 26 h 42"/>
                <a:gd name="T22" fmla="*/ 18 w 19"/>
                <a:gd name="T23" fmla="*/ 19 h 42"/>
                <a:gd name="T24" fmla="*/ 17 w 19"/>
                <a:gd name="T25" fmla="*/ 13 h 42"/>
                <a:gd name="T26" fmla="*/ 14 w 19"/>
                <a:gd name="T27" fmla="*/ 14 h 42"/>
                <a:gd name="T28" fmla="*/ 13 w 19"/>
                <a:gd name="T29" fmla="*/ 14 h 42"/>
                <a:gd name="T30" fmla="*/ 12 w 19"/>
                <a:gd name="T31" fmla="*/ 14 h 42"/>
                <a:gd name="T32" fmla="*/ 13 w 19"/>
                <a:gd name="T33" fmla="*/ 11 h 42"/>
                <a:gd name="T34" fmla="*/ 14 w 19"/>
                <a:gd name="T35" fmla="*/ 11 h 42"/>
                <a:gd name="T36" fmla="*/ 15 w 19"/>
                <a:gd name="T37" fmla="*/ 8 h 42"/>
                <a:gd name="T38" fmla="*/ 16 w 19"/>
                <a:gd name="T39" fmla="*/ 6 h 42"/>
                <a:gd name="T40" fmla="*/ 4 w 19"/>
                <a:gd name="T41" fmla="*/ 0 h 42"/>
                <a:gd name="T42" fmla="*/ 3 w 19"/>
                <a:gd name="T43" fmla="*/ 2 h 42"/>
                <a:gd name="T44" fmla="*/ 2 w 19"/>
                <a:gd name="T45" fmla="*/ 6 h 42"/>
                <a:gd name="T46" fmla="*/ 0 w 19"/>
                <a:gd name="T47" fmla="*/ 8 h 42"/>
                <a:gd name="T48" fmla="*/ 1 w 19"/>
                <a:gd name="T49" fmla="*/ 9 h 42"/>
                <a:gd name="T50" fmla="*/ 1 w 19"/>
                <a:gd name="T51" fmla="*/ 11 h 42"/>
                <a:gd name="T52" fmla="*/ 1 w 19"/>
                <a:gd name="T53" fmla="*/ 15 h 42"/>
                <a:gd name="T54" fmla="*/ 3 w 19"/>
                <a:gd name="T55" fmla="*/ 17 h 42"/>
                <a:gd name="T56" fmla="*/ 5 w 19"/>
                <a:gd name="T57" fmla="*/ 18 h 42"/>
                <a:gd name="T58" fmla="*/ 7 w 19"/>
                <a:gd name="T59" fmla="*/ 19 h 42"/>
                <a:gd name="T60" fmla="*/ 9 w 19"/>
                <a:gd name="T61" fmla="*/ 21 h 42"/>
                <a:gd name="T62" fmla="*/ 4 w 19"/>
                <a:gd name="T63" fmla="*/ 24 h 42"/>
                <a:gd name="T64" fmla="*/ 1 w 19"/>
                <a:gd name="T65" fmla="*/ 28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52" name="Freeform 64"/>
            <p:cNvSpPr>
              <a:spLocks/>
            </p:cNvSpPr>
            <p:nvPr/>
          </p:nvSpPr>
          <p:spPr bwMode="auto">
            <a:xfrm>
              <a:off x="7583488" y="2654300"/>
              <a:ext cx="187325" cy="169863"/>
            </a:xfrm>
            <a:custGeom>
              <a:avLst/>
              <a:gdLst>
                <a:gd name="T0" fmla="*/ 0 w 23"/>
                <a:gd name="T1" fmla="*/ 4 h 22"/>
                <a:gd name="T2" fmla="*/ 8 w 23"/>
                <a:gd name="T3" fmla="*/ 2 h 22"/>
                <a:gd name="T4" fmla="*/ 8 w 23"/>
                <a:gd name="T5" fmla="*/ 3 h 22"/>
                <a:gd name="T6" fmla="*/ 9 w 23"/>
                <a:gd name="T7" fmla="*/ 3 h 22"/>
                <a:gd name="T8" fmla="*/ 9 w 23"/>
                <a:gd name="T9" fmla="*/ 3 h 22"/>
                <a:gd name="T10" fmla="*/ 20 w 23"/>
                <a:gd name="T11" fmla="*/ 0 h 22"/>
                <a:gd name="T12" fmla="*/ 23 w 23"/>
                <a:gd name="T13" fmla="*/ 9 h 22"/>
                <a:gd name="T14" fmla="*/ 23 w 23"/>
                <a:gd name="T15" fmla="*/ 10 h 22"/>
                <a:gd name="T16" fmla="*/ 22 w 23"/>
                <a:gd name="T17" fmla="*/ 10 h 22"/>
                <a:gd name="T18" fmla="*/ 23 w 23"/>
                <a:gd name="T19" fmla="*/ 11 h 22"/>
                <a:gd name="T20" fmla="*/ 23 w 23"/>
                <a:gd name="T21" fmla="*/ 11 h 22"/>
                <a:gd name="T22" fmla="*/ 21 w 23"/>
                <a:gd name="T23" fmla="*/ 12 h 22"/>
                <a:gd name="T24" fmla="*/ 17 w 23"/>
                <a:gd name="T25" fmla="*/ 13 h 22"/>
                <a:gd name="T26" fmla="*/ 16 w 23"/>
                <a:gd name="T27" fmla="*/ 13 h 22"/>
                <a:gd name="T28" fmla="*/ 16 w 23"/>
                <a:gd name="T29" fmla="*/ 13 h 22"/>
                <a:gd name="T30" fmla="*/ 16 w 23"/>
                <a:gd name="T31" fmla="*/ 14 h 22"/>
                <a:gd name="T32" fmla="*/ 16 w 23"/>
                <a:gd name="T33" fmla="*/ 14 h 22"/>
                <a:gd name="T34" fmla="*/ 13 w 23"/>
                <a:gd name="T35" fmla="*/ 15 h 22"/>
                <a:gd name="T36" fmla="*/ 10 w 23"/>
                <a:gd name="T37" fmla="*/ 16 h 22"/>
                <a:gd name="T38" fmla="*/ 10 w 23"/>
                <a:gd name="T39" fmla="*/ 16 h 22"/>
                <a:gd name="T40" fmla="*/ 8 w 23"/>
                <a:gd name="T41" fmla="*/ 18 h 22"/>
                <a:gd name="T42" fmla="*/ 3 w 23"/>
                <a:gd name="T43" fmla="*/ 21 h 22"/>
                <a:gd name="T44" fmla="*/ 2 w 23"/>
                <a:gd name="T45" fmla="*/ 22 h 22"/>
                <a:gd name="T46" fmla="*/ 0 w 23"/>
                <a:gd name="T47" fmla="*/ 21 h 22"/>
                <a:gd name="T48" fmla="*/ 2 w 23"/>
                <a:gd name="T49" fmla="*/ 19 h 22"/>
                <a:gd name="T50" fmla="*/ 2 w 23"/>
                <a:gd name="T51" fmla="*/ 18 h 22"/>
                <a:gd name="T52" fmla="*/ 2 w 23"/>
                <a:gd name="T53" fmla="*/ 17 h 22"/>
                <a:gd name="T54" fmla="*/ 0 w 23"/>
                <a:gd name="T55" fmla="*/ 4 h 22"/>
                <a:gd name="T56" fmla="*/ 0 w 23"/>
                <a:gd name="T57" fmla="*/ 4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53" name="Freeform 65"/>
            <p:cNvSpPr>
              <a:spLocks/>
            </p:cNvSpPr>
            <p:nvPr/>
          </p:nvSpPr>
          <p:spPr bwMode="auto">
            <a:xfrm>
              <a:off x="7575550" y="2522538"/>
              <a:ext cx="368300" cy="177800"/>
            </a:xfrm>
            <a:custGeom>
              <a:avLst/>
              <a:gdLst>
                <a:gd name="T0" fmla="*/ 10 w 45"/>
                <a:gd name="T1" fmla="*/ 7 h 23"/>
                <a:gd name="T2" fmla="*/ 24 w 45"/>
                <a:gd name="T3" fmla="*/ 3 h 23"/>
                <a:gd name="T4" fmla="*/ 25 w 45"/>
                <a:gd name="T5" fmla="*/ 3 h 23"/>
                <a:gd name="T6" fmla="*/ 25 w 45"/>
                <a:gd name="T7" fmla="*/ 2 h 23"/>
                <a:gd name="T8" fmla="*/ 27 w 45"/>
                <a:gd name="T9" fmla="*/ 0 h 23"/>
                <a:gd name="T10" fmla="*/ 29 w 45"/>
                <a:gd name="T11" fmla="*/ 0 h 23"/>
                <a:gd name="T12" fmla="*/ 31 w 45"/>
                <a:gd name="T13" fmla="*/ 3 h 23"/>
                <a:gd name="T14" fmla="*/ 32 w 45"/>
                <a:gd name="T15" fmla="*/ 5 h 23"/>
                <a:gd name="T16" fmla="*/ 30 w 45"/>
                <a:gd name="T17" fmla="*/ 7 h 23"/>
                <a:gd name="T18" fmla="*/ 29 w 45"/>
                <a:gd name="T19" fmla="*/ 10 h 23"/>
                <a:gd name="T20" fmla="*/ 33 w 45"/>
                <a:gd name="T21" fmla="*/ 10 h 23"/>
                <a:gd name="T22" fmla="*/ 36 w 45"/>
                <a:gd name="T23" fmla="*/ 15 h 23"/>
                <a:gd name="T24" fmla="*/ 41 w 45"/>
                <a:gd name="T25" fmla="*/ 16 h 23"/>
                <a:gd name="T26" fmla="*/ 43 w 45"/>
                <a:gd name="T27" fmla="*/ 14 h 23"/>
                <a:gd name="T28" fmla="*/ 42 w 45"/>
                <a:gd name="T29" fmla="*/ 12 h 23"/>
                <a:gd name="T30" fmla="*/ 40 w 45"/>
                <a:gd name="T31" fmla="*/ 10 h 23"/>
                <a:gd name="T32" fmla="*/ 42 w 45"/>
                <a:gd name="T33" fmla="*/ 11 h 23"/>
                <a:gd name="T34" fmla="*/ 45 w 45"/>
                <a:gd name="T35" fmla="*/ 16 h 23"/>
                <a:gd name="T36" fmla="*/ 44 w 45"/>
                <a:gd name="T37" fmla="*/ 17 h 23"/>
                <a:gd name="T38" fmla="*/ 40 w 45"/>
                <a:gd name="T39" fmla="*/ 19 h 23"/>
                <a:gd name="T40" fmla="*/ 37 w 45"/>
                <a:gd name="T41" fmla="*/ 21 h 23"/>
                <a:gd name="T42" fmla="*/ 37 w 45"/>
                <a:gd name="T43" fmla="*/ 20 h 23"/>
                <a:gd name="T44" fmla="*/ 36 w 45"/>
                <a:gd name="T45" fmla="*/ 18 h 23"/>
                <a:gd name="T46" fmla="*/ 34 w 45"/>
                <a:gd name="T47" fmla="*/ 22 h 23"/>
                <a:gd name="T48" fmla="*/ 32 w 45"/>
                <a:gd name="T49" fmla="*/ 22 h 23"/>
                <a:gd name="T50" fmla="*/ 32 w 45"/>
                <a:gd name="T51" fmla="*/ 21 h 23"/>
                <a:gd name="T52" fmla="*/ 30 w 45"/>
                <a:gd name="T53" fmla="*/ 20 h 23"/>
                <a:gd name="T54" fmla="*/ 28 w 45"/>
                <a:gd name="T55" fmla="*/ 19 h 23"/>
                <a:gd name="T56" fmla="*/ 27 w 45"/>
                <a:gd name="T57" fmla="*/ 17 h 23"/>
                <a:gd name="T58" fmla="*/ 21 w 45"/>
                <a:gd name="T59" fmla="*/ 17 h 23"/>
                <a:gd name="T60" fmla="*/ 10 w 45"/>
                <a:gd name="T61" fmla="*/ 20 h 23"/>
                <a:gd name="T62" fmla="*/ 9 w 45"/>
                <a:gd name="T63" fmla="*/ 19 h 23"/>
                <a:gd name="T64" fmla="*/ 0 w 45"/>
                <a:gd name="T65" fmla="*/ 21 h 23"/>
                <a:gd name="T66" fmla="*/ 0 w 45"/>
                <a:gd name="T67" fmla="*/ 9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54" name="Freeform 66"/>
            <p:cNvSpPr>
              <a:spLocks/>
            </p:cNvSpPr>
            <p:nvPr/>
          </p:nvSpPr>
          <p:spPr bwMode="auto">
            <a:xfrm>
              <a:off x="7747000" y="2638425"/>
              <a:ext cx="96838" cy="101600"/>
            </a:xfrm>
            <a:custGeom>
              <a:avLst/>
              <a:gdLst>
                <a:gd name="T0" fmla="*/ 0 w 12"/>
                <a:gd name="T1" fmla="*/ 2 h 13"/>
                <a:gd name="T2" fmla="*/ 3 w 12"/>
                <a:gd name="T3" fmla="*/ 11 h 13"/>
                <a:gd name="T4" fmla="*/ 3 w 12"/>
                <a:gd name="T5" fmla="*/ 12 h 13"/>
                <a:gd name="T6" fmla="*/ 2 w 12"/>
                <a:gd name="T7" fmla="*/ 12 h 13"/>
                <a:gd name="T8" fmla="*/ 3 w 12"/>
                <a:gd name="T9" fmla="*/ 13 h 13"/>
                <a:gd name="T10" fmla="*/ 3 w 12"/>
                <a:gd name="T11" fmla="*/ 13 h 13"/>
                <a:gd name="T12" fmla="*/ 3 w 12"/>
                <a:gd name="T13" fmla="*/ 13 h 13"/>
                <a:gd name="T14" fmla="*/ 6 w 12"/>
                <a:gd name="T15" fmla="*/ 12 h 13"/>
                <a:gd name="T16" fmla="*/ 7 w 12"/>
                <a:gd name="T17" fmla="*/ 11 h 13"/>
                <a:gd name="T18" fmla="*/ 7 w 12"/>
                <a:gd name="T19" fmla="*/ 10 h 13"/>
                <a:gd name="T20" fmla="*/ 7 w 12"/>
                <a:gd name="T21" fmla="*/ 9 h 13"/>
                <a:gd name="T22" fmla="*/ 7 w 12"/>
                <a:gd name="T23" fmla="*/ 7 h 13"/>
                <a:gd name="T24" fmla="*/ 8 w 12"/>
                <a:gd name="T25" fmla="*/ 6 h 13"/>
                <a:gd name="T26" fmla="*/ 8 w 12"/>
                <a:gd name="T27" fmla="*/ 7 h 13"/>
                <a:gd name="T28" fmla="*/ 8 w 12"/>
                <a:gd name="T29" fmla="*/ 8 h 13"/>
                <a:gd name="T30" fmla="*/ 8 w 12"/>
                <a:gd name="T31" fmla="*/ 10 h 13"/>
                <a:gd name="T32" fmla="*/ 9 w 12"/>
                <a:gd name="T33" fmla="*/ 10 h 13"/>
                <a:gd name="T34" fmla="*/ 9 w 12"/>
                <a:gd name="T35" fmla="*/ 10 h 13"/>
                <a:gd name="T36" fmla="*/ 9 w 12"/>
                <a:gd name="T37" fmla="*/ 9 h 13"/>
                <a:gd name="T38" fmla="*/ 10 w 12"/>
                <a:gd name="T39" fmla="*/ 9 h 13"/>
                <a:gd name="T40" fmla="*/ 11 w 12"/>
                <a:gd name="T41" fmla="*/ 8 h 13"/>
                <a:gd name="T42" fmla="*/ 12 w 12"/>
                <a:gd name="T43" fmla="*/ 8 h 13"/>
                <a:gd name="T44" fmla="*/ 12 w 12"/>
                <a:gd name="T45" fmla="*/ 8 h 13"/>
                <a:gd name="T46" fmla="*/ 11 w 12"/>
                <a:gd name="T47" fmla="*/ 7 h 13"/>
                <a:gd name="T48" fmla="*/ 11 w 12"/>
                <a:gd name="T49" fmla="*/ 6 h 13"/>
                <a:gd name="T50" fmla="*/ 11 w 12"/>
                <a:gd name="T51" fmla="*/ 6 h 13"/>
                <a:gd name="T52" fmla="*/ 10 w 12"/>
                <a:gd name="T53" fmla="*/ 6 h 13"/>
                <a:gd name="T54" fmla="*/ 9 w 12"/>
                <a:gd name="T55" fmla="*/ 5 h 13"/>
                <a:gd name="T56" fmla="*/ 9 w 12"/>
                <a:gd name="T57" fmla="*/ 5 h 13"/>
                <a:gd name="T58" fmla="*/ 7 w 12"/>
                <a:gd name="T59" fmla="*/ 4 h 13"/>
                <a:gd name="T60" fmla="*/ 6 w 12"/>
                <a:gd name="T61" fmla="*/ 2 h 13"/>
                <a:gd name="T62" fmla="*/ 6 w 12"/>
                <a:gd name="T63" fmla="*/ 2 h 13"/>
                <a:gd name="T64" fmla="*/ 5 w 12"/>
                <a:gd name="T65" fmla="*/ 0 h 13"/>
                <a:gd name="T66" fmla="*/ 0 w 12"/>
                <a:gd name="T67" fmla="*/ 2 h 13"/>
                <a:gd name="T68" fmla="*/ 0 w 12"/>
                <a:gd name="T69" fmla="*/ 2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55" name="Freeform 67"/>
            <p:cNvSpPr>
              <a:spLocks/>
            </p:cNvSpPr>
            <p:nvPr/>
          </p:nvSpPr>
          <p:spPr bwMode="auto">
            <a:xfrm>
              <a:off x="7640638" y="2212975"/>
              <a:ext cx="171450" cy="363538"/>
            </a:xfrm>
            <a:custGeom>
              <a:avLst/>
              <a:gdLst>
                <a:gd name="T0" fmla="*/ 21 w 21"/>
                <a:gd name="T1" fmla="*/ 40 h 47"/>
                <a:gd name="T2" fmla="*/ 20 w 21"/>
                <a:gd name="T3" fmla="*/ 40 h 47"/>
                <a:gd name="T4" fmla="*/ 19 w 21"/>
                <a:gd name="T5" fmla="*/ 40 h 47"/>
                <a:gd name="T6" fmla="*/ 18 w 21"/>
                <a:gd name="T7" fmla="*/ 42 h 47"/>
                <a:gd name="T8" fmla="*/ 17 w 21"/>
                <a:gd name="T9" fmla="*/ 42 h 47"/>
                <a:gd name="T10" fmla="*/ 17 w 21"/>
                <a:gd name="T11" fmla="*/ 43 h 47"/>
                <a:gd name="T12" fmla="*/ 17 w 21"/>
                <a:gd name="T13" fmla="*/ 43 h 47"/>
                <a:gd name="T14" fmla="*/ 17 w 21"/>
                <a:gd name="T15" fmla="*/ 43 h 47"/>
                <a:gd name="T16" fmla="*/ 16 w 21"/>
                <a:gd name="T17" fmla="*/ 43 h 47"/>
                <a:gd name="T18" fmla="*/ 16 w 21"/>
                <a:gd name="T19" fmla="*/ 44 h 47"/>
                <a:gd name="T20" fmla="*/ 2 w 21"/>
                <a:gd name="T21" fmla="*/ 47 h 47"/>
                <a:gd name="T22" fmla="*/ 1 w 21"/>
                <a:gd name="T23" fmla="*/ 46 h 47"/>
                <a:gd name="T24" fmla="*/ 0 w 21"/>
                <a:gd name="T25" fmla="*/ 45 h 47"/>
                <a:gd name="T26" fmla="*/ 0 w 21"/>
                <a:gd name="T27" fmla="*/ 44 h 47"/>
                <a:gd name="T28" fmla="*/ 1 w 21"/>
                <a:gd name="T29" fmla="*/ 43 h 47"/>
                <a:gd name="T30" fmla="*/ 0 w 21"/>
                <a:gd name="T31" fmla="*/ 41 h 47"/>
                <a:gd name="T32" fmla="*/ 0 w 21"/>
                <a:gd name="T33" fmla="*/ 34 h 47"/>
                <a:gd name="T34" fmla="*/ 0 w 21"/>
                <a:gd name="T35" fmla="*/ 32 h 47"/>
                <a:gd name="T36" fmla="*/ 1 w 21"/>
                <a:gd name="T37" fmla="*/ 28 h 47"/>
                <a:gd name="T38" fmla="*/ 1 w 21"/>
                <a:gd name="T39" fmla="*/ 26 h 47"/>
                <a:gd name="T40" fmla="*/ 1 w 21"/>
                <a:gd name="T41" fmla="*/ 24 h 47"/>
                <a:gd name="T42" fmla="*/ 1 w 21"/>
                <a:gd name="T43" fmla="*/ 22 h 47"/>
                <a:gd name="T44" fmla="*/ 1 w 21"/>
                <a:gd name="T45" fmla="*/ 21 h 47"/>
                <a:gd name="T46" fmla="*/ 1 w 21"/>
                <a:gd name="T47" fmla="*/ 20 h 47"/>
                <a:gd name="T48" fmla="*/ 4 w 21"/>
                <a:gd name="T49" fmla="*/ 18 h 47"/>
                <a:gd name="T50" fmla="*/ 5 w 21"/>
                <a:gd name="T51" fmla="*/ 14 h 47"/>
                <a:gd name="T52" fmla="*/ 4 w 21"/>
                <a:gd name="T53" fmla="*/ 12 h 47"/>
                <a:gd name="T54" fmla="*/ 4 w 21"/>
                <a:gd name="T55" fmla="*/ 10 h 47"/>
                <a:gd name="T56" fmla="*/ 4 w 21"/>
                <a:gd name="T57" fmla="*/ 10 h 47"/>
                <a:gd name="T58" fmla="*/ 4 w 21"/>
                <a:gd name="T59" fmla="*/ 9 h 47"/>
                <a:gd name="T60" fmla="*/ 3 w 21"/>
                <a:gd name="T61" fmla="*/ 7 h 47"/>
                <a:gd name="T62" fmla="*/ 4 w 21"/>
                <a:gd name="T63" fmla="*/ 4 h 47"/>
                <a:gd name="T64" fmla="*/ 3 w 21"/>
                <a:gd name="T65" fmla="*/ 3 h 47"/>
                <a:gd name="T66" fmla="*/ 3 w 21"/>
                <a:gd name="T67" fmla="*/ 2 h 47"/>
                <a:gd name="T68" fmla="*/ 4 w 21"/>
                <a:gd name="T69" fmla="*/ 2 h 47"/>
                <a:gd name="T70" fmla="*/ 5 w 21"/>
                <a:gd name="T71" fmla="*/ 1 h 47"/>
                <a:gd name="T72" fmla="*/ 6 w 21"/>
                <a:gd name="T73" fmla="*/ 1 h 47"/>
                <a:gd name="T74" fmla="*/ 6 w 21"/>
                <a:gd name="T75" fmla="*/ 1 h 47"/>
                <a:gd name="T76" fmla="*/ 7 w 21"/>
                <a:gd name="T77" fmla="*/ 0 h 47"/>
                <a:gd name="T78" fmla="*/ 17 w 21"/>
                <a:gd name="T79" fmla="*/ 29 h 47"/>
                <a:gd name="T80" fmla="*/ 17 w 21"/>
                <a:gd name="T81" fmla="*/ 30 h 47"/>
                <a:gd name="T82" fmla="*/ 17 w 21"/>
                <a:gd name="T83" fmla="*/ 31 h 47"/>
                <a:gd name="T84" fmla="*/ 17 w 21"/>
                <a:gd name="T85" fmla="*/ 31 h 47"/>
                <a:gd name="T86" fmla="*/ 19 w 21"/>
                <a:gd name="T87" fmla="*/ 33 h 47"/>
                <a:gd name="T88" fmla="*/ 20 w 21"/>
                <a:gd name="T89" fmla="*/ 33 h 47"/>
                <a:gd name="T90" fmla="*/ 20 w 21"/>
                <a:gd name="T91" fmla="*/ 34 h 47"/>
                <a:gd name="T92" fmla="*/ 20 w 21"/>
                <a:gd name="T93" fmla="*/ 35 h 47"/>
                <a:gd name="T94" fmla="*/ 21 w 21"/>
                <a:gd name="T95" fmla="*/ 37 h 47"/>
                <a:gd name="T96" fmla="*/ 21 w 21"/>
                <a:gd name="T97" fmla="*/ 38 h 47"/>
                <a:gd name="T98" fmla="*/ 21 w 21"/>
                <a:gd name="T99" fmla="*/ 39 h 47"/>
                <a:gd name="T100" fmla="*/ 21 w 21"/>
                <a:gd name="T101" fmla="*/ 40 h 47"/>
                <a:gd name="T102" fmla="*/ 21 w 21"/>
                <a:gd name="T103" fmla="*/ 40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nvGrpSpPr>
            <p:cNvPr id="56" name="Group 68"/>
            <p:cNvGrpSpPr>
              <a:grpSpLocks/>
            </p:cNvGrpSpPr>
            <p:nvPr/>
          </p:nvGrpSpPr>
          <p:grpSpPr bwMode="auto">
            <a:xfrm>
              <a:off x="3260397" y="4589463"/>
              <a:ext cx="943300" cy="635000"/>
              <a:chOff x="2026" y="3321"/>
              <a:chExt cx="326" cy="231"/>
            </a:xfrm>
          </p:grpSpPr>
          <p:sp>
            <p:nvSpPr>
              <p:cNvPr id="57" name="Freeform 69"/>
              <p:cNvSpPr>
                <a:spLocks/>
              </p:cNvSpPr>
              <p:nvPr/>
            </p:nvSpPr>
            <p:spPr bwMode="auto">
              <a:xfrm>
                <a:off x="2274" y="3459"/>
                <a:ext cx="78" cy="93"/>
              </a:xfrm>
              <a:custGeom>
                <a:avLst/>
                <a:gdLst>
                  <a:gd name="T0" fmla="*/ 0 w 16"/>
                  <a:gd name="T1" fmla="*/ 7 h 19"/>
                  <a:gd name="T2" fmla="*/ 1 w 16"/>
                  <a:gd name="T3" fmla="*/ 13 h 19"/>
                  <a:gd name="T4" fmla="*/ 1 w 16"/>
                  <a:gd name="T5" fmla="*/ 16 h 19"/>
                  <a:gd name="T6" fmla="*/ 6 w 16"/>
                  <a:gd name="T7" fmla="*/ 19 h 19"/>
                  <a:gd name="T8" fmla="*/ 8 w 16"/>
                  <a:gd name="T9" fmla="*/ 16 h 19"/>
                  <a:gd name="T10" fmla="*/ 16 w 16"/>
                  <a:gd name="T11" fmla="*/ 11 h 19"/>
                  <a:gd name="T12" fmla="*/ 13 w 16"/>
                  <a:gd name="T13" fmla="*/ 5 h 19"/>
                  <a:gd name="T14" fmla="*/ 3 w 16"/>
                  <a:gd name="T15" fmla="*/ 0 h 19"/>
                  <a:gd name="T16" fmla="*/ 3 w 16"/>
                  <a:gd name="T17" fmla="*/ 5 h 19"/>
                  <a:gd name="T18" fmla="*/ 0 w 16"/>
                  <a:gd name="T19" fmla="*/ 7 h 19"/>
                  <a:gd name="T20" fmla="*/ 0 w 16"/>
                  <a:gd name="T21" fmla="*/ 7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58" name="Freeform 70"/>
              <p:cNvSpPr>
                <a:spLocks/>
              </p:cNvSpPr>
              <p:nvPr/>
            </p:nvSpPr>
            <p:spPr bwMode="auto">
              <a:xfrm>
                <a:off x="2235" y="3409"/>
                <a:ext cx="44" cy="29"/>
              </a:xfrm>
              <a:custGeom>
                <a:avLst/>
                <a:gdLst>
                  <a:gd name="T0" fmla="*/ 3 w 9"/>
                  <a:gd name="T1" fmla="*/ 6 h 6"/>
                  <a:gd name="T2" fmla="*/ 8 w 9"/>
                  <a:gd name="T3" fmla="*/ 6 h 6"/>
                  <a:gd name="T4" fmla="*/ 9 w 9"/>
                  <a:gd name="T5" fmla="*/ 3 h 6"/>
                  <a:gd name="T6" fmla="*/ 5 w 9"/>
                  <a:gd name="T7" fmla="*/ 2 h 6"/>
                  <a:gd name="T8" fmla="*/ 3 w 9"/>
                  <a:gd name="T9" fmla="*/ 2 h 6"/>
                  <a:gd name="T10" fmla="*/ 2 w 9"/>
                  <a:gd name="T11" fmla="*/ 0 h 6"/>
                  <a:gd name="T12" fmla="*/ 0 w 9"/>
                  <a:gd name="T13" fmla="*/ 2 h 6"/>
                  <a:gd name="T14" fmla="*/ 2 w 9"/>
                  <a:gd name="T15" fmla="*/ 5 h 6"/>
                  <a:gd name="T16" fmla="*/ 3 w 9"/>
                  <a:gd name="T17" fmla="*/ 6 h 6"/>
                  <a:gd name="T18" fmla="*/ 3 w 9"/>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59" name="Freeform 71"/>
              <p:cNvSpPr>
                <a:spLocks/>
              </p:cNvSpPr>
              <p:nvPr/>
            </p:nvSpPr>
            <p:spPr bwMode="auto">
              <a:xfrm>
                <a:off x="2225" y="3438"/>
                <a:ext cx="20" cy="10"/>
              </a:xfrm>
              <a:custGeom>
                <a:avLst/>
                <a:gdLst>
                  <a:gd name="T0" fmla="*/ 0 w 4"/>
                  <a:gd name="T1" fmla="*/ 2 h 2"/>
                  <a:gd name="T2" fmla="*/ 4 w 4"/>
                  <a:gd name="T3" fmla="*/ 0 h 2"/>
                  <a:gd name="T4" fmla="*/ 4 w 4"/>
                  <a:gd name="T5" fmla="*/ 2 h 2"/>
                  <a:gd name="T6" fmla="*/ 0 w 4"/>
                  <a:gd name="T7" fmla="*/ 2 h 2"/>
                  <a:gd name="T8" fmla="*/ 0 w 4"/>
                  <a:gd name="T9" fmla="*/ 2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60" name="Freeform 72"/>
              <p:cNvSpPr>
                <a:spLocks/>
              </p:cNvSpPr>
              <p:nvPr/>
            </p:nvSpPr>
            <p:spPr bwMode="auto">
              <a:xfrm>
                <a:off x="2211" y="3419"/>
                <a:ext cx="19" cy="14"/>
              </a:xfrm>
              <a:custGeom>
                <a:avLst/>
                <a:gdLst>
                  <a:gd name="T0" fmla="*/ 2 w 4"/>
                  <a:gd name="T1" fmla="*/ 0 h 3"/>
                  <a:gd name="T2" fmla="*/ 2 w 4"/>
                  <a:gd name="T3" fmla="*/ 0 h 3"/>
                  <a:gd name="T4" fmla="*/ 3 w 4"/>
                  <a:gd name="T5" fmla="*/ 0 h 3"/>
                  <a:gd name="T6" fmla="*/ 3 w 4"/>
                  <a:gd name="T7" fmla="*/ 0 h 3"/>
                  <a:gd name="T8" fmla="*/ 3 w 4"/>
                  <a:gd name="T9" fmla="*/ 0 h 3"/>
                  <a:gd name="T10" fmla="*/ 3 w 4"/>
                  <a:gd name="T11" fmla="*/ 1 h 3"/>
                  <a:gd name="T12" fmla="*/ 3 w 4"/>
                  <a:gd name="T13" fmla="*/ 1 h 3"/>
                  <a:gd name="T14" fmla="*/ 3 w 4"/>
                  <a:gd name="T15" fmla="*/ 1 h 3"/>
                  <a:gd name="T16" fmla="*/ 4 w 4"/>
                  <a:gd name="T17" fmla="*/ 1 h 3"/>
                  <a:gd name="T18" fmla="*/ 3 w 4"/>
                  <a:gd name="T19" fmla="*/ 2 h 3"/>
                  <a:gd name="T20" fmla="*/ 3 w 4"/>
                  <a:gd name="T21" fmla="*/ 2 h 3"/>
                  <a:gd name="T22" fmla="*/ 3 w 4"/>
                  <a:gd name="T23" fmla="*/ 2 h 3"/>
                  <a:gd name="T24" fmla="*/ 3 w 4"/>
                  <a:gd name="T25" fmla="*/ 3 h 3"/>
                  <a:gd name="T26" fmla="*/ 3 w 4"/>
                  <a:gd name="T27" fmla="*/ 3 h 3"/>
                  <a:gd name="T28" fmla="*/ 3 w 4"/>
                  <a:gd name="T29" fmla="*/ 3 h 3"/>
                  <a:gd name="T30" fmla="*/ 2 w 4"/>
                  <a:gd name="T31" fmla="*/ 3 h 3"/>
                  <a:gd name="T32" fmla="*/ 2 w 4"/>
                  <a:gd name="T33" fmla="*/ 3 h 3"/>
                  <a:gd name="T34" fmla="*/ 2 w 4"/>
                  <a:gd name="T35" fmla="*/ 3 h 3"/>
                  <a:gd name="T36" fmla="*/ 1 w 4"/>
                  <a:gd name="T37" fmla="*/ 3 h 3"/>
                  <a:gd name="T38" fmla="*/ 1 w 4"/>
                  <a:gd name="T39" fmla="*/ 3 h 3"/>
                  <a:gd name="T40" fmla="*/ 1 w 4"/>
                  <a:gd name="T41" fmla="*/ 3 h 3"/>
                  <a:gd name="T42" fmla="*/ 1 w 4"/>
                  <a:gd name="T43" fmla="*/ 2 h 3"/>
                  <a:gd name="T44" fmla="*/ 0 w 4"/>
                  <a:gd name="T45" fmla="*/ 2 h 3"/>
                  <a:gd name="T46" fmla="*/ 0 w 4"/>
                  <a:gd name="T47" fmla="*/ 2 h 3"/>
                  <a:gd name="T48" fmla="*/ 0 w 4"/>
                  <a:gd name="T49" fmla="*/ 1 h 3"/>
                  <a:gd name="T50" fmla="*/ 0 w 4"/>
                  <a:gd name="T51" fmla="*/ 1 h 3"/>
                  <a:gd name="T52" fmla="*/ 0 w 4"/>
                  <a:gd name="T53" fmla="*/ 1 h 3"/>
                  <a:gd name="T54" fmla="*/ 1 w 4"/>
                  <a:gd name="T55" fmla="*/ 1 h 3"/>
                  <a:gd name="T56" fmla="*/ 1 w 4"/>
                  <a:gd name="T57" fmla="*/ 0 h 3"/>
                  <a:gd name="T58" fmla="*/ 1 w 4"/>
                  <a:gd name="T59" fmla="*/ 0 h 3"/>
                  <a:gd name="T60" fmla="*/ 1 w 4"/>
                  <a:gd name="T61" fmla="*/ 0 h 3"/>
                  <a:gd name="T62" fmla="*/ 2 w 4"/>
                  <a:gd name="T63" fmla="*/ 0 h 3"/>
                  <a:gd name="T64" fmla="*/ 2 w 4"/>
                  <a:gd name="T65" fmla="*/ 0 h 3"/>
                  <a:gd name="T66" fmla="*/ 2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61" name="Freeform 73"/>
              <p:cNvSpPr>
                <a:spLocks/>
              </p:cNvSpPr>
              <p:nvPr/>
            </p:nvSpPr>
            <p:spPr bwMode="auto">
              <a:xfrm>
                <a:off x="2186" y="3394"/>
                <a:ext cx="39" cy="15"/>
              </a:xfrm>
              <a:custGeom>
                <a:avLst/>
                <a:gdLst>
                  <a:gd name="T0" fmla="*/ 0 w 8"/>
                  <a:gd name="T1" fmla="*/ 3 h 3"/>
                  <a:gd name="T2" fmla="*/ 7 w 8"/>
                  <a:gd name="T3" fmla="*/ 3 h 3"/>
                  <a:gd name="T4" fmla="*/ 8 w 8"/>
                  <a:gd name="T5" fmla="*/ 0 h 3"/>
                  <a:gd name="T6" fmla="*/ 2 w 8"/>
                  <a:gd name="T7" fmla="*/ 0 h 3"/>
                  <a:gd name="T8" fmla="*/ 0 w 8"/>
                  <a:gd name="T9" fmla="*/ 3 h 3"/>
                  <a:gd name="T10" fmla="*/ 0 w 8"/>
                  <a:gd name="T11" fmla="*/ 3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62" name="Freeform 74"/>
              <p:cNvSpPr>
                <a:spLocks/>
              </p:cNvSpPr>
              <p:nvPr/>
            </p:nvSpPr>
            <p:spPr bwMode="auto">
              <a:xfrm>
                <a:off x="2026" y="3321"/>
                <a:ext cx="38" cy="24"/>
              </a:xfrm>
              <a:custGeom>
                <a:avLst/>
                <a:gdLst>
                  <a:gd name="T0" fmla="*/ 0 w 8"/>
                  <a:gd name="T1" fmla="*/ 4 h 5"/>
                  <a:gd name="T2" fmla="*/ 3 w 8"/>
                  <a:gd name="T3" fmla="*/ 5 h 5"/>
                  <a:gd name="T4" fmla="*/ 6 w 8"/>
                  <a:gd name="T5" fmla="*/ 5 h 5"/>
                  <a:gd name="T6" fmla="*/ 8 w 8"/>
                  <a:gd name="T7" fmla="*/ 2 h 5"/>
                  <a:gd name="T8" fmla="*/ 5 w 8"/>
                  <a:gd name="T9" fmla="*/ 0 h 5"/>
                  <a:gd name="T10" fmla="*/ 1 w 8"/>
                  <a:gd name="T11" fmla="*/ 2 h 5"/>
                  <a:gd name="T12" fmla="*/ 0 w 8"/>
                  <a:gd name="T13" fmla="*/ 4 h 5"/>
                  <a:gd name="T14" fmla="*/ 0 w 8"/>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sp>
            <p:nvSpPr>
              <p:cNvPr id="63" name="Freeform 75"/>
              <p:cNvSpPr>
                <a:spLocks/>
              </p:cNvSpPr>
              <p:nvPr/>
            </p:nvSpPr>
            <p:spPr bwMode="auto">
              <a:xfrm flipH="1">
                <a:off x="2214" y="3440"/>
                <a:ext cx="16" cy="15"/>
              </a:xfrm>
              <a:custGeom>
                <a:avLst/>
                <a:gdLst>
                  <a:gd name="T0" fmla="*/ 0 w 4"/>
                  <a:gd name="T1" fmla="*/ 5 h 5"/>
                  <a:gd name="T2" fmla="*/ 4 w 4"/>
                  <a:gd name="T3" fmla="*/ 2 h 5"/>
                  <a:gd name="T4" fmla="*/ 4 w 4"/>
                  <a:gd name="T5" fmla="*/ 0 h 5"/>
                  <a:gd name="T6" fmla="*/ 0 w 4"/>
                  <a:gd name="T7" fmla="*/ 4 h 5"/>
                  <a:gd name="T8" fmla="*/ 0 w 4"/>
                  <a:gd name="T9" fmla="*/ 5 h 5"/>
                  <a:gd name="T10" fmla="*/ 0 w 4"/>
                  <a:gd name="T11" fmla="*/ 5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64" name="Freeform 76"/>
              <p:cNvSpPr>
                <a:spLocks/>
              </p:cNvSpPr>
              <p:nvPr/>
            </p:nvSpPr>
            <p:spPr bwMode="auto">
              <a:xfrm>
                <a:off x="2128" y="3360"/>
                <a:ext cx="39" cy="34"/>
              </a:xfrm>
              <a:custGeom>
                <a:avLst/>
                <a:gdLst>
                  <a:gd name="T0" fmla="*/ 3 w 8"/>
                  <a:gd name="T1" fmla="*/ 7 h 7"/>
                  <a:gd name="T2" fmla="*/ 8 w 8"/>
                  <a:gd name="T3" fmla="*/ 7 h 7"/>
                  <a:gd name="T4" fmla="*/ 8 w 8"/>
                  <a:gd name="T5" fmla="*/ 4 h 7"/>
                  <a:gd name="T6" fmla="*/ 4 w 8"/>
                  <a:gd name="T7" fmla="*/ 0 h 7"/>
                  <a:gd name="T8" fmla="*/ 0 w 8"/>
                  <a:gd name="T9" fmla="*/ 2 h 7"/>
                  <a:gd name="T10" fmla="*/ 3 w 8"/>
                  <a:gd name="T11" fmla="*/ 7 h 7"/>
                  <a:gd name="T12" fmla="*/ 3 w 8"/>
                  <a:gd name="T13" fmla="*/ 7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pattFill prst="pct10">
                <a:fgClr>
                  <a:schemeClr val="tx1"/>
                </a:fgClr>
                <a:bgClr>
                  <a:srgbClr val="BCE292"/>
                </a:bgClr>
              </a:pattFill>
              <a:ln w="12700" cmpd="sng">
                <a:solidFill>
                  <a:schemeClr val="tx1"/>
                </a:solidFill>
                <a:prstDash val="solid"/>
                <a:round/>
                <a:headEnd/>
                <a:tailEnd/>
              </a:ln>
            </p:spPr>
            <p:txBody>
              <a:bodyPr/>
              <a:lstStyle/>
              <a:p>
                <a:endParaRPr lang="en-US">
                  <a:solidFill>
                    <a:srgbClr val="000000"/>
                  </a:solidFill>
                </a:endParaRPr>
              </a:p>
            </p:txBody>
          </p:sp>
        </p:grpSp>
      </p:grpSp>
      <p:sp>
        <p:nvSpPr>
          <p:cNvPr id="82" name="Text Box 79"/>
          <p:cNvSpPr txBox="1">
            <a:spLocks noChangeArrowheads="1"/>
          </p:cNvSpPr>
          <p:nvPr/>
        </p:nvSpPr>
        <p:spPr bwMode="auto">
          <a:xfrm>
            <a:off x="922338" y="5599501"/>
            <a:ext cx="8145462" cy="307777"/>
          </a:xfrm>
          <a:prstGeom prst="rect">
            <a:avLst/>
          </a:prstGeom>
          <a:noFill/>
          <a:ln w="9525">
            <a:noFill/>
            <a:miter lim="800000"/>
            <a:headEnd/>
            <a:tailEnd/>
          </a:ln>
        </p:spPr>
        <p:txBody>
          <a:bodyPr>
            <a:spAutoFit/>
          </a:bodyPr>
          <a:lstStyle/>
          <a:p>
            <a:pPr eaLnBrk="0" hangingPunct="0"/>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Data not reported*         15%–&lt;20%</a:t>
            </a: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20%–&lt;25%         25%–&lt;30%        30%–&lt;35%          ≥35%</a:t>
            </a:r>
            <a:r>
              <a:rPr lang="en-US" sz="1400" dirty="0" smtClean="0">
                <a:solidFill>
                  <a:srgbClr val="000000"/>
                </a:solidFill>
                <a:latin typeface="Arial Narrow" pitchFamily="34" charset="0"/>
              </a:rPr>
              <a:t> </a:t>
            </a:r>
            <a:endParaRPr lang="en-US" sz="1400" dirty="0">
              <a:solidFill>
                <a:srgbClr val="000000"/>
              </a:solidFill>
              <a:latin typeface="Arial Narrow" pitchFamily="34" charset="0"/>
            </a:endParaRPr>
          </a:p>
        </p:txBody>
      </p:sp>
      <p:sp>
        <p:nvSpPr>
          <p:cNvPr id="83" name="Rectangle 82" descr="15-&lt;20%" title="15-&lt;20%"/>
          <p:cNvSpPr>
            <a:spLocks noChangeArrowheads="1"/>
          </p:cNvSpPr>
          <p:nvPr/>
        </p:nvSpPr>
        <p:spPr bwMode="auto">
          <a:xfrm>
            <a:off x="3548881" y="5636999"/>
            <a:ext cx="230909" cy="228872"/>
          </a:xfrm>
          <a:prstGeom prst="rect">
            <a:avLst/>
          </a:prstGeom>
          <a:pattFill prst="pct10">
            <a:fgClr>
              <a:schemeClr val="tx1"/>
            </a:fgClr>
            <a:bgClr>
              <a:srgbClr val="BCE292"/>
            </a:bgClr>
          </a:pattFill>
          <a:ln w="9525">
            <a:solidFill>
              <a:schemeClr val="tx1"/>
            </a:solidFill>
            <a:miter lim="800000"/>
            <a:headEnd/>
            <a:tailEnd/>
          </a:ln>
        </p:spPr>
        <p:txBody>
          <a:bodyPr wrap="none" anchor="ctr"/>
          <a:lstStyle/>
          <a:p>
            <a:pPr algn="ctr" eaLnBrk="0" hangingPunct="0"/>
            <a:endParaRPr lang="en-US">
              <a:solidFill>
                <a:srgbClr val="000000"/>
              </a:solidFill>
            </a:endParaRPr>
          </a:p>
        </p:txBody>
      </p:sp>
      <p:sp>
        <p:nvSpPr>
          <p:cNvPr id="84" name="Rectangle 83" descr="20%-&lt;25%" title="20%-&lt;25%"/>
          <p:cNvSpPr>
            <a:spLocks noChangeArrowheads="1"/>
          </p:cNvSpPr>
          <p:nvPr/>
        </p:nvSpPr>
        <p:spPr bwMode="auto">
          <a:xfrm>
            <a:off x="4677497" y="5639335"/>
            <a:ext cx="234950" cy="234950"/>
          </a:xfrm>
          <a:prstGeom prst="rect">
            <a:avLst/>
          </a:prstGeom>
          <a:solidFill>
            <a:srgbClr val="9ED56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5" name="Rectangle 85" descr="25%-&lt;30%" title="25%-&lt;30%"/>
          <p:cNvSpPr>
            <a:spLocks noChangeArrowheads="1"/>
          </p:cNvSpPr>
          <p:nvPr/>
        </p:nvSpPr>
        <p:spPr bwMode="auto">
          <a:xfrm>
            <a:off x="5818982" y="5635914"/>
            <a:ext cx="234950" cy="234950"/>
          </a:xfrm>
          <a:prstGeom prst="rect">
            <a:avLst/>
          </a:prstGeom>
          <a:solidFill>
            <a:srgbClr val="FAF40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6" name="Rectangle 84" descr="30%-&lt;35%" title="30%-&lt;35%"/>
          <p:cNvSpPr>
            <a:spLocks noChangeArrowheads="1"/>
          </p:cNvSpPr>
          <p:nvPr/>
        </p:nvSpPr>
        <p:spPr bwMode="auto">
          <a:xfrm>
            <a:off x="6907213" y="5641820"/>
            <a:ext cx="234950" cy="234950"/>
          </a:xfrm>
          <a:prstGeom prst="rect">
            <a:avLst/>
          </a:prstGeom>
          <a:solidFill>
            <a:srgbClr val="F45C2C"/>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7" name="Rectangle 87" descr="Greater or equal to 35%" title="Greater or equal to 35%"/>
          <p:cNvSpPr>
            <a:spLocks noChangeArrowheads="1"/>
          </p:cNvSpPr>
          <p:nvPr/>
        </p:nvSpPr>
        <p:spPr bwMode="auto">
          <a:xfrm>
            <a:off x="8042275" y="5630921"/>
            <a:ext cx="234950" cy="234950"/>
          </a:xfrm>
          <a:prstGeom prst="rect">
            <a:avLst/>
          </a:prstGeom>
          <a:solidFill>
            <a:srgbClr val="8D111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8" name="Rectangle 86" title="Legend"/>
          <p:cNvSpPr>
            <a:spLocks noChangeArrowheads="1"/>
          </p:cNvSpPr>
          <p:nvPr/>
        </p:nvSpPr>
        <p:spPr bwMode="auto">
          <a:xfrm>
            <a:off x="1769678" y="5577970"/>
            <a:ext cx="7088571" cy="350838"/>
          </a:xfrm>
          <a:prstGeom prst="rect">
            <a:avLst/>
          </a:prstGeom>
          <a:no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91" name="Rectangle 90" descr="20%-&lt;25%" title="20%-&lt;25%"/>
          <p:cNvSpPr>
            <a:spLocks noChangeArrowheads="1"/>
          </p:cNvSpPr>
          <p:nvPr/>
        </p:nvSpPr>
        <p:spPr bwMode="auto">
          <a:xfrm>
            <a:off x="1902466" y="5645413"/>
            <a:ext cx="234950" cy="234950"/>
          </a:xfrm>
          <a:prstGeom prst="rect">
            <a:avLst/>
          </a:prstGeom>
          <a:solidFill>
            <a:schemeClr val="bg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2" name="TextBox 1"/>
          <p:cNvSpPr txBox="1"/>
          <p:nvPr/>
        </p:nvSpPr>
        <p:spPr>
          <a:xfrm>
            <a:off x="355600" y="6151418"/>
            <a:ext cx="8412082" cy="276999"/>
          </a:xfrm>
          <a:prstGeom prst="rect">
            <a:avLst/>
          </a:prstGeom>
          <a:noFill/>
        </p:spPr>
        <p:txBody>
          <a:bodyPr wrap="square" rtlCol="0">
            <a:spAutoFit/>
          </a:bodyPr>
          <a:lstStyle/>
          <a:p>
            <a:r>
              <a:rPr lang="en-US" sz="1200" dirty="0" smtClean="0">
                <a:latin typeface="+mn-lt"/>
              </a:rPr>
              <a:t>* Sample size &lt;50 or the relative standard error (</a:t>
            </a:r>
            <a:r>
              <a:rPr lang="en-US" sz="1200" dirty="0">
                <a:latin typeface="+mn-lt"/>
              </a:rPr>
              <a:t>dividing the standard </a:t>
            </a:r>
            <a:r>
              <a:rPr lang="en-US" sz="1200" dirty="0" smtClean="0">
                <a:latin typeface="+mn-lt"/>
              </a:rPr>
              <a:t>error by </a:t>
            </a:r>
            <a:r>
              <a:rPr lang="en-US" sz="1200" dirty="0">
                <a:latin typeface="+mn-lt"/>
              </a:rPr>
              <a:t>the </a:t>
            </a:r>
            <a:r>
              <a:rPr lang="en-US" sz="1200" dirty="0" smtClean="0">
                <a:latin typeface="+mn-lt"/>
              </a:rPr>
              <a:t>prevalence) ≥ 30%.</a:t>
            </a:r>
            <a:endParaRPr lang="en-US" sz="1200" dirty="0">
              <a:latin typeface="+mn-lt"/>
            </a:endParaRPr>
          </a:p>
        </p:txBody>
      </p:sp>
    </p:spTree>
    <p:extLst>
      <p:ext uri="{BB962C8B-B14F-4D97-AF65-F5344CB8AC3E}">
        <p14:creationId xmlns:p14="http://schemas.microsoft.com/office/powerpoint/2010/main" val="3068832562"/>
      </p:ext>
    </p:extLst>
  </p:cSld>
  <p:clrMapOvr>
    <a:masterClrMapping/>
  </p:clrMapOvr>
  <p:transition advClick="0">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3" y="414867"/>
            <a:ext cx="9448800" cy="668866"/>
          </a:xfrm>
        </p:spPr>
        <p:txBody>
          <a:bodyPr/>
          <a:lstStyle/>
          <a:p>
            <a:r>
              <a:rPr lang="en-US" sz="2000" kern="0" dirty="0" smtClean="0">
                <a:solidFill>
                  <a:srgbClr val="000000"/>
                </a:solidFill>
                <a:latin typeface="Verdana"/>
              </a:rPr>
              <a:t/>
            </a:r>
            <a:br>
              <a:rPr lang="en-US" sz="2000" kern="0" dirty="0" smtClean="0">
                <a:solidFill>
                  <a:srgbClr val="000000"/>
                </a:solidFill>
                <a:latin typeface="Verdana"/>
              </a:rPr>
            </a:br>
            <a:r>
              <a:rPr lang="en-US" sz="1700" kern="0" dirty="0" smtClean="0">
                <a:latin typeface="Verdana"/>
              </a:rPr>
              <a:t>Prevalence of </a:t>
            </a:r>
            <a:r>
              <a:rPr lang="en-US" sz="1700" kern="0" dirty="0">
                <a:latin typeface="Verdana"/>
              </a:rPr>
              <a:t>Self-Reported Obesity Among Non-Hispanic White Adults,</a:t>
            </a:r>
            <a:br>
              <a:rPr lang="en-US" sz="1700" kern="0" dirty="0">
                <a:latin typeface="Verdana"/>
              </a:rPr>
            </a:br>
            <a:r>
              <a:rPr lang="en-US" sz="1700" kern="0" dirty="0">
                <a:latin typeface="Verdana"/>
              </a:rPr>
              <a:t>by State, BRFSS, 2011-2013</a:t>
            </a:r>
          </a:p>
        </p:txBody>
      </p:sp>
      <p:sp>
        <p:nvSpPr>
          <p:cNvPr id="4" name="Text Placeholder 3"/>
          <p:cNvSpPr>
            <a:spLocks noGrp="1"/>
          </p:cNvSpPr>
          <p:nvPr>
            <p:ph type="body" sz="quarter" idx="11"/>
          </p:nvPr>
        </p:nvSpPr>
        <p:spPr>
          <a:xfrm>
            <a:off x="514350" y="5359401"/>
            <a:ext cx="9258300" cy="1168400"/>
          </a:xfrm>
        </p:spPr>
        <p:txBody>
          <a:bodyPr/>
          <a:lstStyle/>
          <a:p>
            <a:pPr indent="0"/>
            <a:r>
              <a:rPr lang="en-US" sz="900" i="1" dirty="0" smtClean="0">
                <a:latin typeface="Verdana" pitchFamily="34" charset="0"/>
              </a:rPr>
              <a:t>Source: </a:t>
            </a:r>
            <a:r>
              <a:rPr lang="en-US" sz="900" dirty="0" smtClean="0">
                <a:latin typeface="Verdana" pitchFamily="34" charset="0"/>
              </a:rPr>
              <a:t>Behavioral Risk Factor Surveillance System, CDC. </a:t>
            </a:r>
          </a:p>
          <a:p>
            <a:endParaRPr lang="en-US" sz="1000" dirty="0">
              <a:latin typeface="Verdana" pitchFamily="34" charset="0"/>
            </a:endParaRP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349617927"/>
              </p:ext>
            </p:extLst>
          </p:nvPr>
        </p:nvGraphicFramePr>
        <p:xfrm>
          <a:off x="790575" y="1158467"/>
          <a:ext cx="4251102" cy="4795770"/>
        </p:xfrm>
        <a:graphic>
          <a:graphicData uri="http://schemas.openxmlformats.org/drawingml/2006/table">
            <a:tbl>
              <a:tblPr firstRow="1"/>
              <a:tblGrid>
                <a:gridCol w="1519604"/>
                <a:gridCol w="1459747"/>
                <a:gridCol w="1271751"/>
              </a:tblGrid>
              <a:tr h="284720">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(28.8, 30.9)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(24.9, 27.4)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(20.8, 23.3)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(30.7, 33.2)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(21.7, 23.1)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(18.2, 19.4)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(22.6, 24.4)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(26.3, 28.5)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(8.8, 11.3)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(23.7, 25.3)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(25.2, 27.2)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(17.8, 20.8)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(25.7, 27.9)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(26.0, 28.1)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(29.3, 30.9)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(29.3, 30.9)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(28.6, 29.7)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(30.2, 31.8)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(29.3, 31.6)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(27.8, 29.2)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(24.5, 26.2)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(21.8, 23.1)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(29.3, 30.8)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(24.8, 26.2)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(29.6, 31.8)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627881462"/>
              </p:ext>
            </p:extLst>
          </p:nvPr>
        </p:nvGraphicFramePr>
        <p:xfrm>
          <a:off x="5337560" y="1161886"/>
          <a:ext cx="4167963" cy="4802978"/>
        </p:xfrm>
        <a:graphic>
          <a:graphicData uri="http://schemas.openxmlformats.org/drawingml/2006/table">
            <a:tbl>
              <a:tblPr firstRow="1"/>
              <a:tblGrid>
                <a:gridCol w="1451639"/>
                <a:gridCol w="1451639"/>
                <a:gridCol w="1264685"/>
              </a:tblGrid>
              <a:tr h="177575">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(27.8, 29.9)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(22.7, 24.2)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(28.0, 29.2)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(23.4, 26.0)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028">
                <a:tc>
                  <a:txBody>
                    <a:bodyPr/>
                    <a:lstStyle/>
                    <a:p>
                      <a:pPr algn="l" fontAlgn="t"/>
                      <a:r>
                        <a:rPr lang="en-US" sz="1050" b="0" i="0" u="none" strike="noStrike" dirty="0">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(26.3, 28.0)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(23.7, 25.2)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(21.2, 23.1)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(22.7, 24.5)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(25.8, 27.5)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(28.2, 30.0)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(28.7, 30.2)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(30.1, 31.9)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(25.3, 27.1)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(28.0, 29.4)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25.9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(24.9, 26.9)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(26.6, 28.3)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28.1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(27.0, 29.2)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(28.9, 31.4)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(25.5, 27.4)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(23.5, 24.7)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(23.7, 25.4)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(25.4, 27.3)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(26.8, 28.2)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(32.9, 34.7)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28.6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(27.5, 29.7)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(24.5, 26.5)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057946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6" y="414671"/>
            <a:ext cx="10029824" cy="1176004"/>
          </a:xfrm>
        </p:spPr>
        <p:txBody>
          <a:bodyPr/>
          <a:lstStyle/>
          <a:p>
            <a:r>
              <a:rPr lang="en-US" sz="1900" kern="0" dirty="0">
                <a:latin typeface="Verdana" panose="020B0604030504040204" pitchFamily="34" charset="0"/>
                <a:ea typeface="Verdana" panose="020B0604030504040204" pitchFamily="34" charset="0"/>
                <a:cs typeface="Verdana" panose="020B0604030504040204" pitchFamily="34" charset="0"/>
              </a:rPr>
              <a:t>Prevalence </a:t>
            </a:r>
            <a:r>
              <a:rPr lang="en-US" sz="1900" kern="0" dirty="0" smtClean="0">
                <a:latin typeface="Verdana" panose="020B0604030504040204" pitchFamily="34" charset="0"/>
                <a:ea typeface="Verdana" panose="020B0604030504040204" pitchFamily="34" charset="0"/>
                <a:cs typeface="Verdana" panose="020B0604030504040204" pitchFamily="34" charset="0"/>
              </a:rPr>
              <a:t>of Self-Reported </a:t>
            </a:r>
            <a:r>
              <a:rPr lang="en-US" sz="1900" kern="0" dirty="0">
                <a:latin typeface="Verdana" panose="020B0604030504040204" pitchFamily="34" charset="0"/>
                <a:ea typeface="Verdana" panose="020B0604030504040204" pitchFamily="34" charset="0"/>
                <a:cs typeface="Verdana" panose="020B0604030504040204" pitchFamily="34" charset="0"/>
              </a:rPr>
              <a:t>Obesity Among Non-Hispanic White Adults,</a:t>
            </a:r>
            <a:br>
              <a:rPr lang="en-US" sz="1900" kern="0" dirty="0">
                <a:latin typeface="Verdana" panose="020B0604030504040204" pitchFamily="34" charset="0"/>
                <a:ea typeface="Verdana" panose="020B0604030504040204" pitchFamily="34" charset="0"/>
                <a:cs typeface="Verdana" panose="020B0604030504040204" pitchFamily="34" charset="0"/>
              </a:rPr>
            </a:br>
            <a:r>
              <a:rPr lang="en-US" sz="1900" kern="0" dirty="0">
                <a:latin typeface="Verdana" panose="020B0604030504040204" pitchFamily="34" charset="0"/>
                <a:ea typeface="Verdana" panose="020B0604030504040204" pitchFamily="34" charset="0"/>
                <a:cs typeface="Verdana" panose="020B0604030504040204" pitchFamily="34" charset="0"/>
              </a:rPr>
              <a:t>by State, BRFSS, 2011-2013</a:t>
            </a:r>
            <a:br>
              <a:rPr lang="en-US" sz="1900" kern="0" dirty="0">
                <a:latin typeface="Verdana" panose="020B0604030504040204" pitchFamily="34" charset="0"/>
                <a:ea typeface="Verdana" panose="020B0604030504040204" pitchFamily="34" charset="0"/>
                <a:cs typeface="Verdana" panose="020B0604030504040204" pitchFamily="34" charset="0"/>
              </a:rPr>
            </a:br>
            <a:endParaRPr lang="en-US" sz="19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016000" y="1990725"/>
            <a:ext cx="8728075" cy="3876674"/>
          </a:xfrm>
        </p:spPr>
        <p:txBody>
          <a:bodyPr/>
          <a:lstStyle/>
          <a:p>
            <a:pPr>
              <a:buNone/>
            </a:pPr>
            <a:r>
              <a:rPr lang="en-US" sz="2000" dirty="0" smtClean="0">
                <a:solidFill>
                  <a:srgbClr val="000000"/>
                </a:solidFill>
              </a:rPr>
              <a:t>Summary</a:t>
            </a:r>
          </a:p>
          <a:p>
            <a:pPr>
              <a:buNone/>
            </a:pPr>
            <a:endParaRPr lang="en-US" sz="2000" dirty="0" smtClean="0">
              <a:solidFill>
                <a:srgbClr val="000000"/>
              </a:solidFill>
            </a:endParaRPr>
          </a:p>
          <a:p>
            <a:r>
              <a:rPr lang="en-US" sz="2000" dirty="0" smtClean="0">
                <a:solidFill>
                  <a:srgbClr val="000000"/>
                </a:solidFill>
              </a:rPr>
              <a:t>2 </a:t>
            </a:r>
            <a:r>
              <a:rPr lang="en-US" sz="2000" dirty="0">
                <a:solidFill>
                  <a:srgbClr val="000000"/>
                </a:solidFill>
              </a:rPr>
              <a:t>states (Colorado and Hawaii) and the District of </a:t>
            </a:r>
            <a:endParaRPr lang="en-US" sz="2000" dirty="0" smtClean="0">
              <a:solidFill>
                <a:srgbClr val="000000"/>
              </a:solidFill>
            </a:endParaRPr>
          </a:p>
          <a:p>
            <a:pPr marL="0" indent="0">
              <a:buNone/>
            </a:pPr>
            <a:r>
              <a:rPr lang="en-US" sz="2000" dirty="0">
                <a:solidFill>
                  <a:srgbClr val="000000"/>
                </a:solidFill>
              </a:rPr>
              <a:t> </a:t>
            </a:r>
            <a:r>
              <a:rPr lang="en-US" sz="2000" dirty="0" smtClean="0">
                <a:solidFill>
                  <a:srgbClr val="000000"/>
                </a:solidFill>
              </a:rPr>
              <a:t>   Columbia had </a:t>
            </a:r>
            <a:r>
              <a:rPr lang="en-US" sz="2000" dirty="0">
                <a:solidFill>
                  <a:srgbClr val="000000"/>
                </a:solidFill>
              </a:rPr>
              <a:t>a prevalence of obesity less than 20</a:t>
            </a:r>
            <a:r>
              <a:rPr lang="en-US" sz="2000" dirty="0" smtClean="0">
                <a:solidFill>
                  <a:srgbClr val="000000"/>
                </a:solidFill>
              </a:rPr>
              <a:t>%.</a:t>
            </a:r>
          </a:p>
          <a:p>
            <a:r>
              <a:rPr lang="en-US" sz="2000" dirty="0" smtClean="0">
                <a:solidFill>
                  <a:srgbClr val="000000"/>
                </a:solidFill>
              </a:rPr>
              <a:t>12 states had </a:t>
            </a:r>
            <a:r>
              <a:rPr lang="en-US" sz="2000" dirty="0">
                <a:solidFill>
                  <a:srgbClr val="000000"/>
                </a:solidFill>
              </a:rPr>
              <a:t>a prevalence </a:t>
            </a:r>
            <a:r>
              <a:rPr lang="en-US" sz="2000" dirty="0" smtClean="0">
                <a:solidFill>
                  <a:srgbClr val="000000"/>
                </a:solidFill>
              </a:rPr>
              <a:t>of obesity between 20% and</a:t>
            </a:r>
            <a:r>
              <a:rPr lang="en-US" sz="2000" dirty="0" smtClean="0">
                <a:solidFill>
                  <a:srgbClr val="FF0000"/>
                </a:solidFill>
              </a:rPr>
              <a:t> </a:t>
            </a:r>
            <a:r>
              <a:rPr lang="en-US" sz="2000" dirty="0" smtClean="0">
                <a:solidFill>
                  <a:srgbClr val="000000"/>
                </a:solidFill>
              </a:rPr>
              <a:t>&lt;25%.</a:t>
            </a:r>
          </a:p>
          <a:p>
            <a:r>
              <a:rPr lang="en-US" sz="2000" dirty="0" smtClean="0">
                <a:solidFill>
                  <a:srgbClr val="000000"/>
                </a:solidFill>
              </a:rPr>
              <a:t>26 states had a prevalence of obesity between 25% and</a:t>
            </a:r>
            <a:r>
              <a:rPr lang="en-US" sz="2000" dirty="0" smtClean="0">
                <a:solidFill>
                  <a:srgbClr val="FF0000"/>
                </a:solidFill>
              </a:rPr>
              <a:t> </a:t>
            </a:r>
            <a:r>
              <a:rPr lang="en-US" sz="2000" dirty="0" smtClean="0">
                <a:solidFill>
                  <a:srgbClr val="000000"/>
                </a:solidFill>
              </a:rPr>
              <a:t>&lt;30%.</a:t>
            </a:r>
          </a:p>
          <a:p>
            <a:r>
              <a:rPr lang="en-US" sz="2000" dirty="0" smtClean="0">
                <a:solidFill>
                  <a:srgbClr val="000000"/>
                </a:solidFill>
              </a:rPr>
              <a:t>10 </a:t>
            </a:r>
            <a:r>
              <a:rPr lang="en-US" sz="2000" dirty="0">
                <a:solidFill>
                  <a:srgbClr val="000000"/>
                </a:solidFill>
              </a:rPr>
              <a:t>states had a prevalence </a:t>
            </a:r>
            <a:r>
              <a:rPr lang="en-US" sz="2000" dirty="0" smtClean="0">
                <a:solidFill>
                  <a:srgbClr val="000000"/>
                </a:solidFill>
              </a:rPr>
              <a:t>of obesity between 30% and</a:t>
            </a:r>
            <a:r>
              <a:rPr lang="en-US" sz="2000" dirty="0" smtClean="0">
                <a:solidFill>
                  <a:srgbClr val="FF0000"/>
                </a:solidFill>
              </a:rPr>
              <a:t> </a:t>
            </a:r>
            <a:r>
              <a:rPr lang="en-US" sz="2000" dirty="0" smtClean="0">
                <a:solidFill>
                  <a:srgbClr val="000000"/>
                </a:solidFill>
              </a:rPr>
              <a:t>&lt;35%.</a:t>
            </a:r>
            <a:endParaRPr lang="en-US" sz="2000" dirty="0">
              <a:solidFill>
                <a:srgbClr val="000000"/>
              </a:solidFill>
            </a:endParaRPr>
          </a:p>
          <a:p>
            <a:r>
              <a:rPr lang="en-US" sz="2000" dirty="0" smtClean="0">
                <a:solidFill>
                  <a:srgbClr val="000000"/>
                </a:solidFill>
              </a:rPr>
              <a:t>No state had a prevalence of obesity of 35% or greater.</a:t>
            </a:r>
            <a:endParaRPr lang="en-US" sz="2000" dirty="0">
              <a:solidFill>
                <a:srgbClr val="000000"/>
              </a:solidFill>
            </a:endParaRPr>
          </a:p>
          <a:p>
            <a:pPr marL="0" indent="0">
              <a:buNone/>
            </a:pPr>
            <a:endParaRPr lang="en-US" dirty="0">
              <a:solidFill>
                <a:srgbClr val="000000"/>
              </a:solidFill>
            </a:endParaRPr>
          </a:p>
          <a:p>
            <a:pPr marL="0" indent="0">
              <a:buNone/>
            </a:pPr>
            <a:endParaRPr lang="en-US" dirty="0">
              <a:solidFill>
                <a:srgbClr val="000000"/>
              </a:solidFill>
            </a:endParaRPr>
          </a:p>
        </p:txBody>
      </p:sp>
      <p:sp>
        <p:nvSpPr>
          <p:cNvPr id="4" name="TextBox 3"/>
          <p:cNvSpPr txBox="1"/>
          <p:nvPr/>
        </p:nvSpPr>
        <p:spPr>
          <a:xfrm>
            <a:off x="1360978" y="6124353"/>
            <a:ext cx="5492495" cy="246221"/>
          </a:xfrm>
          <a:prstGeom prst="rect">
            <a:avLst/>
          </a:prstGeom>
          <a:noFill/>
        </p:spPr>
        <p:txBody>
          <a:bodyPr wrap="square" rtlCol="0">
            <a:spAutoFit/>
          </a:bodyPr>
          <a:lstStyle/>
          <a:p>
            <a:r>
              <a:rPr lang="en-US" sz="1000" b="1" dirty="0">
                <a:solidFill>
                  <a:srgbClr val="0039A6"/>
                </a:solidFill>
                <a:latin typeface="Verdana" pitchFamily="34" charset="0"/>
              </a:rPr>
              <a:t>http://</a:t>
            </a:r>
            <a:r>
              <a:rPr lang="en-US" sz="1000" b="1" dirty="0" smtClean="0">
                <a:solidFill>
                  <a:srgbClr val="0039A6"/>
                </a:solidFill>
                <a:latin typeface="Verdana" pitchFamily="34" charset="0"/>
              </a:rPr>
              <a:t>www.cdc.gov/obesity/data/prevalence-maps.html</a:t>
            </a:r>
            <a:endParaRPr lang="en-US" sz="1000" b="1" dirty="0">
              <a:solidFill>
                <a:srgbClr val="0039A6"/>
              </a:solidFill>
              <a:latin typeface="Verdana" pitchFamily="34" charset="0"/>
            </a:endParaRP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30994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7" descr="The U.S. map is color coded to indicate which range of obesity prevalences within which each state falls.&#10;&#10;No states have obesity prevalences that range from 15% to less than 20%.&#10;&#10;States with obesity prevalences that range from 20% to less than 25% are: Arizona, California, Colorado, Conneticut, Hawaii, Massachusetts, Montana, Nevada, New Jersey, New York, and Utah.&#10;&#10;States with obesity prevalence that range from 25% to less than 30% are: Alaska, Delaware,  Florida, Georgia, Idaho, Illinois, Iowa, Kansas, Maine, Maryland, Minnesota, Nebraska, New Hampshire, New Mexico, North Carolina, North Dakota, Ohio, Oregon, Pennesylvania, Rhode Island, South Dakota, Tennessee, Vermont, Virginia, Washington, Wisconsin and Wyoming.&#10;&#10;States with obesity prevalences that range from 30% to less than 35% are: Alabama, Arkansas, Indiana, Kentucky, Louisana, Michigan, Mississippi, Missouri, Oklahoma, South Carolina, Texas and West Virginia.&#10;&#10;No states have obesity prevalences that range greater than 35%." title="The Prevalence of Self-Reported Obesity Among U.S. Adults, 2011"/>
          <p:cNvSpPr txBox="1">
            <a:spLocks noChangeArrowheads="1"/>
          </p:cNvSpPr>
          <p:nvPr/>
        </p:nvSpPr>
        <p:spPr bwMode="auto">
          <a:xfrm>
            <a:off x="0" y="157164"/>
            <a:ext cx="10287000" cy="12601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Verdana" pitchFamily="34" charset="0"/>
              </a:defRPr>
            </a:lvl2pPr>
            <a:lvl3pPr algn="ctr" rtl="0" eaLnBrk="0" fontAlgn="base" hangingPunct="0">
              <a:spcBef>
                <a:spcPct val="0"/>
              </a:spcBef>
              <a:spcAft>
                <a:spcPct val="0"/>
              </a:spcAft>
              <a:defRPr sz="3200" b="1">
                <a:solidFill>
                  <a:schemeClr val="tx1"/>
                </a:solidFill>
                <a:latin typeface="Verdana" pitchFamily="34" charset="0"/>
              </a:defRPr>
            </a:lvl3pPr>
            <a:lvl4pPr algn="ctr" rtl="0" eaLnBrk="0" fontAlgn="base" hangingPunct="0">
              <a:spcBef>
                <a:spcPct val="0"/>
              </a:spcBef>
              <a:spcAft>
                <a:spcPct val="0"/>
              </a:spcAft>
              <a:defRPr sz="3200" b="1">
                <a:solidFill>
                  <a:schemeClr val="tx1"/>
                </a:solidFill>
                <a:latin typeface="Verdana" pitchFamily="34" charset="0"/>
              </a:defRPr>
            </a:lvl4pPr>
            <a:lvl5pPr algn="ctr" rtl="0" eaLnBrk="0" fontAlgn="base" hangingPunct="0">
              <a:spcBef>
                <a:spcPct val="0"/>
              </a:spcBef>
              <a:spcAft>
                <a:spcPct val="0"/>
              </a:spcAft>
              <a:defRPr sz="3200" b="1">
                <a:solidFill>
                  <a:schemeClr val="tx1"/>
                </a:solidFill>
                <a:latin typeface="Verdana" pitchFamily="34" charset="0"/>
              </a:defRPr>
            </a:lvl5pPr>
            <a:lvl6pPr marL="457200" algn="ctr" rtl="0" fontAlgn="base">
              <a:spcBef>
                <a:spcPct val="0"/>
              </a:spcBef>
              <a:spcAft>
                <a:spcPct val="0"/>
              </a:spcAft>
              <a:defRPr sz="3200" b="1">
                <a:solidFill>
                  <a:schemeClr val="tx1"/>
                </a:solidFill>
                <a:latin typeface="Verdana" pitchFamily="34" charset="0"/>
              </a:defRPr>
            </a:lvl6pPr>
            <a:lvl7pPr marL="914400" algn="ctr" rtl="0" fontAlgn="base">
              <a:spcBef>
                <a:spcPct val="0"/>
              </a:spcBef>
              <a:spcAft>
                <a:spcPct val="0"/>
              </a:spcAft>
              <a:defRPr sz="3200" b="1">
                <a:solidFill>
                  <a:schemeClr val="tx1"/>
                </a:solidFill>
                <a:latin typeface="Verdana" pitchFamily="34" charset="0"/>
              </a:defRPr>
            </a:lvl7pPr>
            <a:lvl8pPr marL="1371600" algn="ctr" rtl="0" fontAlgn="base">
              <a:spcBef>
                <a:spcPct val="0"/>
              </a:spcBef>
              <a:spcAft>
                <a:spcPct val="0"/>
              </a:spcAft>
              <a:defRPr sz="3200" b="1">
                <a:solidFill>
                  <a:schemeClr val="tx1"/>
                </a:solidFill>
                <a:latin typeface="Verdana" pitchFamily="34" charset="0"/>
              </a:defRPr>
            </a:lvl8pPr>
            <a:lvl9pPr marL="1828800" algn="ctr" rtl="0" fontAlgn="base">
              <a:spcBef>
                <a:spcPct val="0"/>
              </a:spcBef>
              <a:spcAft>
                <a:spcPct val="0"/>
              </a:spcAft>
              <a:defRPr sz="3200" b="1">
                <a:solidFill>
                  <a:schemeClr val="tx1"/>
                </a:solidFill>
                <a:latin typeface="Verdana" pitchFamily="34" charset="0"/>
              </a:defRPr>
            </a:lvl9pPr>
          </a:lstStyle>
          <a:p>
            <a:pPr eaLnBrk="1" hangingPunct="1"/>
            <a:r>
              <a:rPr lang="en-US" sz="1800" kern="0" dirty="0">
                <a:solidFill>
                  <a:schemeClr val="accent2">
                    <a:lumMod val="75000"/>
                  </a:schemeClr>
                </a:solidFill>
              </a:rPr>
              <a:t>Prevalence of Self-Reported </a:t>
            </a:r>
            <a:r>
              <a:rPr lang="en-US" sz="1800" kern="0" dirty="0" smtClean="0">
                <a:solidFill>
                  <a:schemeClr val="accent2">
                    <a:lumMod val="75000"/>
                  </a:schemeClr>
                </a:solidFill>
              </a:rPr>
              <a:t>Obesity Among Non-Hispanic Black Adults,  </a:t>
            </a:r>
            <a:endParaRPr lang="en-US" sz="1800" kern="0" dirty="0">
              <a:solidFill>
                <a:schemeClr val="accent2">
                  <a:lumMod val="75000"/>
                </a:schemeClr>
              </a:solidFill>
            </a:endParaRPr>
          </a:p>
          <a:p>
            <a:pPr eaLnBrk="1" hangingPunct="1"/>
            <a:r>
              <a:rPr lang="en-US" sz="1800" kern="0" dirty="0" smtClean="0">
                <a:solidFill>
                  <a:schemeClr val="accent2">
                    <a:lumMod val="75000"/>
                  </a:schemeClr>
                </a:solidFill>
              </a:rPr>
              <a:t>by State</a:t>
            </a:r>
            <a:r>
              <a:rPr lang="en-US" sz="1800" kern="0" dirty="0">
                <a:solidFill>
                  <a:schemeClr val="accent2">
                    <a:lumMod val="75000"/>
                  </a:schemeClr>
                </a:solidFill>
              </a:rPr>
              <a:t>, BRFSS, 2011-2013</a:t>
            </a:r>
          </a:p>
        </p:txBody>
      </p:sp>
      <p:sp>
        <p:nvSpPr>
          <p:cNvPr id="82" name="Text Box 79"/>
          <p:cNvSpPr txBox="1">
            <a:spLocks noChangeArrowheads="1"/>
          </p:cNvSpPr>
          <p:nvPr/>
        </p:nvSpPr>
        <p:spPr bwMode="auto">
          <a:xfrm>
            <a:off x="922338" y="5599501"/>
            <a:ext cx="8145462" cy="307777"/>
          </a:xfrm>
          <a:prstGeom prst="rect">
            <a:avLst/>
          </a:prstGeom>
          <a:noFill/>
          <a:ln w="9525">
            <a:noFill/>
            <a:miter lim="800000"/>
            <a:headEnd/>
            <a:tailEnd/>
          </a:ln>
        </p:spPr>
        <p:txBody>
          <a:bodyPr>
            <a:spAutoFit/>
          </a:bodyPr>
          <a:lstStyle/>
          <a:p>
            <a:pPr eaLnBrk="0" hangingPunct="0"/>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Data not reported*         15%–&lt;20%</a:t>
            </a:r>
            <a:r>
              <a:rPr lang="en-US" sz="1400" b="1" dirty="0">
                <a:solidFill>
                  <a:srgbClr val="000000"/>
                </a:solidFill>
                <a:latin typeface="Arial Narrow" pitchFamily="34" charset="0"/>
              </a:rPr>
              <a:t> </a:t>
            </a:r>
            <a:r>
              <a:rPr lang="en-US" sz="1400" b="1" dirty="0" smtClean="0">
                <a:solidFill>
                  <a:srgbClr val="000000"/>
                </a:solidFill>
                <a:latin typeface="Arial Narrow" pitchFamily="34" charset="0"/>
              </a:rPr>
              <a:t>       20%–&lt;25%          25%–&lt;30%        30%–&lt;35%         ≥35%</a:t>
            </a:r>
            <a:r>
              <a:rPr lang="en-US" sz="1400" dirty="0" smtClean="0">
                <a:solidFill>
                  <a:srgbClr val="000000"/>
                </a:solidFill>
                <a:latin typeface="Arial Narrow" pitchFamily="34" charset="0"/>
              </a:rPr>
              <a:t> </a:t>
            </a:r>
            <a:endParaRPr lang="en-US" sz="1400" dirty="0">
              <a:solidFill>
                <a:srgbClr val="000000"/>
              </a:solidFill>
              <a:latin typeface="Arial Narrow" pitchFamily="34" charset="0"/>
            </a:endParaRPr>
          </a:p>
        </p:txBody>
      </p:sp>
      <p:sp>
        <p:nvSpPr>
          <p:cNvPr id="83" name="Rectangle 82" descr="15-&lt;20%" title="15-&lt;20%"/>
          <p:cNvSpPr>
            <a:spLocks noChangeArrowheads="1"/>
          </p:cNvSpPr>
          <p:nvPr/>
        </p:nvSpPr>
        <p:spPr bwMode="auto">
          <a:xfrm>
            <a:off x="3528291" y="5636240"/>
            <a:ext cx="230909" cy="228872"/>
          </a:xfrm>
          <a:prstGeom prst="rect">
            <a:avLst/>
          </a:prstGeom>
          <a:pattFill prst="pct10">
            <a:fgClr>
              <a:schemeClr val="tx1"/>
            </a:fgClr>
            <a:bgClr>
              <a:srgbClr val="BCE292"/>
            </a:bgClr>
          </a:pattFill>
          <a:ln w="9525">
            <a:solidFill>
              <a:schemeClr val="tx1"/>
            </a:solidFill>
            <a:miter lim="800000"/>
            <a:headEnd/>
            <a:tailEnd/>
          </a:ln>
        </p:spPr>
        <p:txBody>
          <a:bodyPr wrap="none" anchor="ctr"/>
          <a:lstStyle/>
          <a:p>
            <a:pPr algn="ctr" eaLnBrk="0" hangingPunct="0"/>
            <a:endParaRPr lang="en-US">
              <a:solidFill>
                <a:srgbClr val="000000"/>
              </a:solidFill>
            </a:endParaRPr>
          </a:p>
        </p:txBody>
      </p:sp>
      <p:sp>
        <p:nvSpPr>
          <p:cNvPr id="84" name="Rectangle 83" descr="20%-&lt;25%" title="20%-&lt;25%"/>
          <p:cNvSpPr>
            <a:spLocks noChangeArrowheads="1"/>
          </p:cNvSpPr>
          <p:nvPr/>
        </p:nvSpPr>
        <p:spPr bwMode="auto">
          <a:xfrm>
            <a:off x="4631531" y="5630162"/>
            <a:ext cx="234950" cy="234950"/>
          </a:xfrm>
          <a:prstGeom prst="rect">
            <a:avLst/>
          </a:prstGeom>
          <a:solidFill>
            <a:srgbClr val="9ED56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5" name="Rectangle 85" descr="25%-&lt;30%" title="25%-&lt;30%"/>
          <p:cNvSpPr>
            <a:spLocks noChangeArrowheads="1"/>
          </p:cNvSpPr>
          <p:nvPr/>
        </p:nvSpPr>
        <p:spPr bwMode="auto">
          <a:xfrm>
            <a:off x="5753894" y="5645413"/>
            <a:ext cx="234950" cy="234950"/>
          </a:xfrm>
          <a:prstGeom prst="rect">
            <a:avLst/>
          </a:prstGeom>
          <a:solidFill>
            <a:srgbClr val="FAF40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6" name="Rectangle 84" descr="30%-&lt;35%" title="30%-&lt;35%"/>
          <p:cNvSpPr>
            <a:spLocks noChangeArrowheads="1"/>
          </p:cNvSpPr>
          <p:nvPr/>
        </p:nvSpPr>
        <p:spPr bwMode="auto">
          <a:xfrm>
            <a:off x="6869112" y="5633201"/>
            <a:ext cx="234950" cy="234950"/>
          </a:xfrm>
          <a:prstGeom prst="rect">
            <a:avLst/>
          </a:prstGeom>
          <a:solidFill>
            <a:srgbClr val="F45C2C"/>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7" name="Rectangle 87" descr="Greater or equal to 35%" title="Greater or equal to 35%"/>
          <p:cNvSpPr>
            <a:spLocks noChangeArrowheads="1"/>
          </p:cNvSpPr>
          <p:nvPr/>
        </p:nvSpPr>
        <p:spPr bwMode="auto">
          <a:xfrm>
            <a:off x="7978775" y="5626923"/>
            <a:ext cx="234950" cy="234950"/>
          </a:xfrm>
          <a:prstGeom prst="rect">
            <a:avLst/>
          </a:prstGeom>
          <a:solidFill>
            <a:srgbClr val="8D111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88" name="Rectangle 86" title="Legend"/>
          <p:cNvSpPr>
            <a:spLocks noChangeArrowheads="1"/>
          </p:cNvSpPr>
          <p:nvPr/>
        </p:nvSpPr>
        <p:spPr bwMode="auto">
          <a:xfrm>
            <a:off x="1769679" y="5577970"/>
            <a:ext cx="6998002" cy="350838"/>
          </a:xfrm>
          <a:prstGeom prst="rect">
            <a:avLst/>
          </a:prstGeom>
          <a:no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91" name="Rectangle 90" descr="20%-&lt;25%" title="20%-&lt;25%"/>
          <p:cNvSpPr>
            <a:spLocks noChangeArrowheads="1"/>
          </p:cNvSpPr>
          <p:nvPr/>
        </p:nvSpPr>
        <p:spPr bwMode="auto">
          <a:xfrm>
            <a:off x="1902466" y="5645413"/>
            <a:ext cx="234950" cy="234950"/>
          </a:xfrm>
          <a:prstGeom prst="rect">
            <a:avLst/>
          </a:prstGeom>
          <a:solidFill>
            <a:schemeClr val="bg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2" name="TextBox 1"/>
          <p:cNvSpPr txBox="1"/>
          <p:nvPr/>
        </p:nvSpPr>
        <p:spPr>
          <a:xfrm>
            <a:off x="330200" y="6151417"/>
            <a:ext cx="8425311" cy="276999"/>
          </a:xfrm>
          <a:prstGeom prst="rect">
            <a:avLst/>
          </a:prstGeom>
          <a:noFill/>
        </p:spPr>
        <p:txBody>
          <a:bodyPr wrap="square" rtlCol="0">
            <a:spAutoFit/>
          </a:bodyPr>
          <a:lstStyle/>
          <a:p>
            <a:r>
              <a:rPr lang="en-US" sz="1200" dirty="0" smtClean="0">
                <a:latin typeface="Verdana" panose="020B0604030504040204" pitchFamily="34" charset="0"/>
                <a:ea typeface="Verdana" panose="020B0604030504040204" pitchFamily="34" charset="0"/>
                <a:cs typeface="Verdana" panose="020B0604030504040204" pitchFamily="34" charset="0"/>
              </a:rPr>
              <a:t>* Sample size &lt;50 or the relative standard error (</a:t>
            </a:r>
            <a:r>
              <a:rPr lang="en-US" sz="1200" dirty="0">
                <a:latin typeface="Verdana" panose="020B0604030504040204" pitchFamily="34" charset="0"/>
                <a:ea typeface="Verdana" panose="020B0604030504040204" pitchFamily="34" charset="0"/>
                <a:cs typeface="Verdana" panose="020B0604030504040204" pitchFamily="34" charset="0"/>
              </a:rPr>
              <a:t>dividing the standard </a:t>
            </a:r>
            <a:r>
              <a:rPr lang="en-US" sz="1200" dirty="0" smtClean="0">
                <a:latin typeface="Verdana" panose="020B0604030504040204" pitchFamily="34" charset="0"/>
                <a:ea typeface="Verdana" panose="020B0604030504040204" pitchFamily="34" charset="0"/>
                <a:cs typeface="Verdana" panose="020B0604030504040204" pitchFamily="34" charset="0"/>
              </a:rPr>
              <a:t>error by </a:t>
            </a:r>
            <a:r>
              <a:rPr lang="en-US" sz="1200" dirty="0">
                <a:latin typeface="Verdana" panose="020B0604030504040204" pitchFamily="34" charset="0"/>
                <a:ea typeface="Verdana" panose="020B0604030504040204" pitchFamily="34" charset="0"/>
                <a:cs typeface="Verdana" panose="020B0604030504040204" pitchFamily="34" charset="0"/>
              </a:rPr>
              <a:t>the </a:t>
            </a:r>
            <a:r>
              <a:rPr lang="en-US" sz="1200" dirty="0" smtClean="0">
                <a:latin typeface="Verdana" panose="020B0604030504040204" pitchFamily="34" charset="0"/>
                <a:ea typeface="Verdana" panose="020B0604030504040204" pitchFamily="34" charset="0"/>
                <a:cs typeface="Verdana" panose="020B0604030504040204" pitchFamily="34" charset="0"/>
              </a:rPr>
              <a:t>prevalence) ≥ 30%.</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grpSp>
        <p:nvGrpSpPr>
          <p:cNvPr id="89" name="Group 88" descr="Among non-Hispanic blacks, no state had a prevalence of obesity less than 20%, 3 states (Maine, North Dakota, and Vermont) had a prevalence of obesity between 20–25%, 4 states (Minnesota, New Hampshire, South Dakota, and Utah) had a prevalence of obesity between 25–30%, and 40 states and the District of Columbia had an obesity prevalence of 30% or greater (with 28 states and District of Columbia 35% or greater).  Higher prevalence of adults with obesity were found in the South (39.0%) and the Midwest (38.3%), followed by the West (34.6%), and the Northeast (33.7%).  " title="Prevalence of Self-Reported Obesity Among Non-Hispanic Black Adults, by State, BRFSS, 2011-2013"/>
          <p:cNvGrpSpPr/>
          <p:nvPr/>
        </p:nvGrpSpPr>
        <p:grpSpPr>
          <a:xfrm>
            <a:off x="1155700" y="1417321"/>
            <a:ext cx="6940550" cy="3938656"/>
            <a:chOff x="1155700" y="1709738"/>
            <a:chExt cx="6940550" cy="3567112"/>
          </a:xfrm>
        </p:grpSpPr>
        <p:sp>
          <p:nvSpPr>
            <p:cNvPr id="90" name="Freeform 2"/>
            <p:cNvSpPr>
              <a:spLocks/>
            </p:cNvSpPr>
            <p:nvPr/>
          </p:nvSpPr>
          <p:spPr bwMode="auto">
            <a:xfrm>
              <a:off x="7697788" y="1877998"/>
              <a:ext cx="398462" cy="611187"/>
            </a:xfrm>
            <a:custGeom>
              <a:avLst/>
              <a:gdLst>
                <a:gd name="T0" fmla="*/ 10 w 49"/>
                <a:gd name="T1" fmla="*/ 71 h 79"/>
                <a:gd name="T2" fmla="*/ 10 w 49"/>
                <a:gd name="T3" fmla="*/ 73 h 79"/>
                <a:gd name="T4" fmla="*/ 12 w 49"/>
                <a:gd name="T5" fmla="*/ 75 h 79"/>
                <a:gd name="T6" fmla="*/ 13 w 49"/>
                <a:gd name="T7" fmla="*/ 76 h 79"/>
                <a:gd name="T8" fmla="*/ 14 w 49"/>
                <a:gd name="T9" fmla="*/ 79 h 79"/>
                <a:gd name="T10" fmla="*/ 15 w 49"/>
                <a:gd name="T11" fmla="*/ 77 h 79"/>
                <a:gd name="T12" fmla="*/ 16 w 49"/>
                <a:gd name="T13" fmla="*/ 73 h 79"/>
                <a:gd name="T14" fmla="*/ 18 w 49"/>
                <a:gd name="T15" fmla="*/ 68 h 79"/>
                <a:gd name="T16" fmla="*/ 18 w 49"/>
                <a:gd name="T17" fmla="*/ 67 h 79"/>
                <a:gd name="T18" fmla="*/ 20 w 49"/>
                <a:gd name="T19" fmla="*/ 63 h 79"/>
                <a:gd name="T20" fmla="*/ 21 w 49"/>
                <a:gd name="T21" fmla="*/ 64 h 79"/>
                <a:gd name="T22" fmla="*/ 22 w 49"/>
                <a:gd name="T23" fmla="*/ 64 h 79"/>
                <a:gd name="T24" fmla="*/ 22 w 49"/>
                <a:gd name="T25" fmla="*/ 62 h 79"/>
                <a:gd name="T26" fmla="*/ 26 w 49"/>
                <a:gd name="T27" fmla="*/ 61 h 79"/>
                <a:gd name="T28" fmla="*/ 26 w 49"/>
                <a:gd name="T29" fmla="*/ 59 h 79"/>
                <a:gd name="T30" fmla="*/ 28 w 49"/>
                <a:gd name="T31" fmla="*/ 58 h 79"/>
                <a:gd name="T32" fmla="*/ 29 w 49"/>
                <a:gd name="T33" fmla="*/ 56 h 79"/>
                <a:gd name="T34" fmla="*/ 31 w 49"/>
                <a:gd name="T35" fmla="*/ 52 h 79"/>
                <a:gd name="T36" fmla="*/ 31 w 49"/>
                <a:gd name="T37" fmla="*/ 51 h 79"/>
                <a:gd name="T38" fmla="*/ 34 w 49"/>
                <a:gd name="T39" fmla="*/ 51 h 79"/>
                <a:gd name="T40" fmla="*/ 35 w 49"/>
                <a:gd name="T41" fmla="*/ 49 h 79"/>
                <a:gd name="T42" fmla="*/ 37 w 49"/>
                <a:gd name="T43" fmla="*/ 47 h 79"/>
                <a:gd name="T44" fmla="*/ 40 w 49"/>
                <a:gd name="T45" fmla="*/ 48 h 79"/>
                <a:gd name="T46" fmla="*/ 43 w 49"/>
                <a:gd name="T47" fmla="*/ 44 h 79"/>
                <a:gd name="T48" fmla="*/ 46 w 49"/>
                <a:gd name="T49" fmla="*/ 41 h 79"/>
                <a:gd name="T50" fmla="*/ 48 w 49"/>
                <a:gd name="T51" fmla="*/ 40 h 79"/>
                <a:gd name="T52" fmla="*/ 49 w 49"/>
                <a:gd name="T53" fmla="*/ 38 h 79"/>
                <a:gd name="T54" fmla="*/ 48 w 49"/>
                <a:gd name="T55" fmla="*/ 37 h 79"/>
                <a:gd name="T56" fmla="*/ 47 w 49"/>
                <a:gd name="T57" fmla="*/ 36 h 79"/>
                <a:gd name="T58" fmla="*/ 48 w 49"/>
                <a:gd name="T59" fmla="*/ 35 h 79"/>
                <a:gd name="T60" fmla="*/ 47 w 49"/>
                <a:gd name="T61" fmla="*/ 32 h 79"/>
                <a:gd name="T62" fmla="*/ 45 w 49"/>
                <a:gd name="T63" fmla="*/ 31 h 79"/>
                <a:gd name="T64" fmla="*/ 43 w 49"/>
                <a:gd name="T65" fmla="*/ 32 h 79"/>
                <a:gd name="T66" fmla="*/ 41 w 49"/>
                <a:gd name="T67" fmla="*/ 28 h 79"/>
                <a:gd name="T68" fmla="*/ 41 w 49"/>
                <a:gd name="T69" fmla="*/ 26 h 79"/>
                <a:gd name="T70" fmla="*/ 40 w 49"/>
                <a:gd name="T71" fmla="*/ 26 h 79"/>
                <a:gd name="T72" fmla="*/ 38 w 49"/>
                <a:gd name="T73" fmla="*/ 26 h 79"/>
                <a:gd name="T74" fmla="*/ 36 w 49"/>
                <a:gd name="T75" fmla="*/ 25 h 79"/>
                <a:gd name="T76" fmla="*/ 35 w 49"/>
                <a:gd name="T77" fmla="*/ 22 h 79"/>
                <a:gd name="T78" fmla="*/ 24 w 49"/>
                <a:gd name="T79" fmla="*/ 0 h 79"/>
                <a:gd name="T80" fmla="*/ 22 w 49"/>
                <a:gd name="T81" fmla="*/ 0 h 79"/>
                <a:gd name="T82" fmla="*/ 21 w 49"/>
                <a:gd name="T83" fmla="*/ 2 h 79"/>
                <a:gd name="T84" fmla="*/ 18 w 49"/>
                <a:gd name="T85" fmla="*/ 2 h 79"/>
                <a:gd name="T86" fmla="*/ 15 w 49"/>
                <a:gd name="T87" fmla="*/ 5 h 79"/>
                <a:gd name="T88" fmla="*/ 14 w 49"/>
                <a:gd name="T89" fmla="*/ 2 h 79"/>
                <a:gd name="T90" fmla="*/ 13 w 49"/>
                <a:gd name="T91" fmla="*/ 1 h 79"/>
                <a:gd name="T92" fmla="*/ 6 w 49"/>
                <a:gd name="T93" fmla="*/ 16 h 79"/>
                <a:gd name="T94" fmla="*/ 7 w 49"/>
                <a:gd name="T95" fmla="*/ 19 h 79"/>
                <a:gd name="T96" fmla="*/ 7 w 49"/>
                <a:gd name="T97" fmla="*/ 22 h 79"/>
                <a:gd name="T98" fmla="*/ 5 w 49"/>
                <a:gd name="T99" fmla="*/ 24 h 79"/>
                <a:gd name="T100" fmla="*/ 6 w 49"/>
                <a:gd name="T101" fmla="*/ 32 h 79"/>
                <a:gd name="T102" fmla="*/ 4 w 49"/>
                <a:gd name="T103" fmla="*/ 36 h 79"/>
                <a:gd name="T104" fmla="*/ 4 w 49"/>
                <a:gd name="T105" fmla="*/ 39 h 79"/>
                <a:gd name="T106" fmla="*/ 3 w 49"/>
                <a:gd name="T107" fmla="*/ 40 h 79"/>
                <a:gd name="T108" fmla="*/ 3 w 49"/>
                <a:gd name="T109" fmla="*/ 42 h 79"/>
                <a:gd name="T110" fmla="*/ 1 w 49"/>
                <a:gd name="T111" fmla="*/ 41 h 79"/>
                <a:gd name="T112" fmla="*/ 0 w 49"/>
                <a:gd name="T113" fmla="*/ 42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92" name="Freeform 3"/>
            <p:cNvSpPr>
              <a:spLocks/>
            </p:cNvSpPr>
            <p:nvPr/>
          </p:nvSpPr>
          <p:spPr bwMode="auto">
            <a:xfrm>
              <a:off x="2636838" y="1709738"/>
              <a:ext cx="730250" cy="511175"/>
            </a:xfrm>
            <a:custGeom>
              <a:avLst/>
              <a:gdLst>
                <a:gd name="T0" fmla="*/ 1 w 90"/>
                <a:gd name="T1" fmla="*/ 40 h 66"/>
                <a:gd name="T2" fmla="*/ 0 w 90"/>
                <a:gd name="T3" fmla="*/ 40 h 66"/>
                <a:gd name="T4" fmla="*/ 1 w 90"/>
                <a:gd name="T5" fmla="*/ 37 h 66"/>
                <a:gd name="T6" fmla="*/ 1 w 90"/>
                <a:gd name="T7" fmla="*/ 35 h 66"/>
                <a:gd name="T8" fmla="*/ 1 w 90"/>
                <a:gd name="T9" fmla="*/ 35 h 66"/>
                <a:gd name="T10" fmla="*/ 2 w 90"/>
                <a:gd name="T11" fmla="*/ 36 h 66"/>
                <a:gd name="T12" fmla="*/ 1 w 90"/>
                <a:gd name="T13" fmla="*/ 37 h 66"/>
                <a:gd name="T14" fmla="*/ 3 w 90"/>
                <a:gd name="T15" fmla="*/ 36 h 66"/>
                <a:gd name="T16" fmla="*/ 3 w 90"/>
                <a:gd name="T17" fmla="*/ 35 h 66"/>
                <a:gd name="T18" fmla="*/ 3 w 90"/>
                <a:gd name="T19" fmla="*/ 33 h 66"/>
                <a:gd name="T20" fmla="*/ 2 w 90"/>
                <a:gd name="T21" fmla="*/ 30 h 66"/>
                <a:gd name="T22" fmla="*/ 3 w 90"/>
                <a:gd name="T23" fmla="*/ 30 h 66"/>
                <a:gd name="T24" fmla="*/ 5 w 90"/>
                <a:gd name="T25" fmla="*/ 29 h 66"/>
                <a:gd name="T26" fmla="*/ 4 w 90"/>
                <a:gd name="T27" fmla="*/ 28 h 66"/>
                <a:gd name="T28" fmla="*/ 3 w 90"/>
                <a:gd name="T29" fmla="*/ 29 h 66"/>
                <a:gd name="T30" fmla="*/ 3 w 90"/>
                <a:gd name="T31" fmla="*/ 25 h 66"/>
                <a:gd name="T32" fmla="*/ 3 w 90"/>
                <a:gd name="T33" fmla="*/ 22 h 66"/>
                <a:gd name="T34" fmla="*/ 3 w 90"/>
                <a:gd name="T35" fmla="*/ 17 h 66"/>
                <a:gd name="T36" fmla="*/ 2 w 90"/>
                <a:gd name="T37" fmla="*/ 11 h 66"/>
                <a:gd name="T38" fmla="*/ 2 w 90"/>
                <a:gd name="T39" fmla="*/ 6 h 66"/>
                <a:gd name="T40" fmla="*/ 11 w 90"/>
                <a:gd name="T41" fmla="*/ 9 h 66"/>
                <a:gd name="T42" fmla="*/ 19 w 90"/>
                <a:gd name="T43" fmla="*/ 13 h 66"/>
                <a:gd name="T44" fmla="*/ 23 w 90"/>
                <a:gd name="T45" fmla="*/ 14 h 66"/>
                <a:gd name="T46" fmla="*/ 24 w 90"/>
                <a:gd name="T47" fmla="*/ 15 h 66"/>
                <a:gd name="T48" fmla="*/ 24 w 90"/>
                <a:gd name="T49" fmla="*/ 20 h 66"/>
                <a:gd name="T50" fmla="*/ 22 w 90"/>
                <a:gd name="T51" fmla="*/ 23 h 66"/>
                <a:gd name="T52" fmla="*/ 22 w 90"/>
                <a:gd name="T53" fmla="*/ 25 h 66"/>
                <a:gd name="T54" fmla="*/ 22 w 90"/>
                <a:gd name="T55" fmla="*/ 27 h 66"/>
                <a:gd name="T56" fmla="*/ 23 w 90"/>
                <a:gd name="T57" fmla="*/ 28 h 66"/>
                <a:gd name="T58" fmla="*/ 25 w 90"/>
                <a:gd name="T59" fmla="*/ 24 h 66"/>
                <a:gd name="T60" fmla="*/ 27 w 90"/>
                <a:gd name="T61" fmla="*/ 21 h 66"/>
                <a:gd name="T62" fmla="*/ 29 w 90"/>
                <a:gd name="T63" fmla="*/ 18 h 66"/>
                <a:gd name="T64" fmla="*/ 26 w 90"/>
                <a:gd name="T65" fmla="*/ 10 h 66"/>
                <a:gd name="T66" fmla="*/ 27 w 90"/>
                <a:gd name="T67" fmla="*/ 9 h 66"/>
                <a:gd name="T68" fmla="*/ 29 w 90"/>
                <a:gd name="T69" fmla="*/ 7 h 66"/>
                <a:gd name="T70" fmla="*/ 27 w 90"/>
                <a:gd name="T71" fmla="*/ 5 h 66"/>
                <a:gd name="T72" fmla="*/ 27 w 90"/>
                <a:gd name="T73" fmla="*/ 0 h 66"/>
                <a:gd name="T74" fmla="*/ 62 w 90"/>
                <a:gd name="T75" fmla="*/ 9 h 66"/>
                <a:gd name="T76" fmla="*/ 90 w 90"/>
                <a:gd name="T77" fmla="*/ 16 h 66"/>
                <a:gd name="T78" fmla="*/ 80 w 90"/>
                <a:gd name="T79" fmla="*/ 59 h 66"/>
                <a:gd name="T80" fmla="*/ 80 w 90"/>
                <a:gd name="T81" fmla="*/ 60 h 66"/>
                <a:gd name="T82" fmla="*/ 80 w 90"/>
                <a:gd name="T83" fmla="*/ 61 h 66"/>
                <a:gd name="T84" fmla="*/ 81 w 90"/>
                <a:gd name="T85" fmla="*/ 63 h 66"/>
                <a:gd name="T86" fmla="*/ 80 w 90"/>
                <a:gd name="T87" fmla="*/ 64 h 66"/>
                <a:gd name="T88" fmla="*/ 80 w 90"/>
                <a:gd name="T89" fmla="*/ 66 h 66"/>
                <a:gd name="T90" fmla="*/ 55 w 90"/>
                <a:gd name="T91" fmla="*/ 61 h 66"/>
                <a:gd name="T92" fmla="*/ 52 w 90"/>
                <a:gd name="T93" fmla="*/ 61 h 66"/>
                <a:gd name="T94" fmla="*/ 50 w 90"/>
                <a:gd name="T95" fmla="*/ 60 h 66"/>
                <a:gd name="T96" fmla="*/ 47 w 90"/>
                <a:gd name="T97" fmla="*/ 61 h 66"/>
                <a:gd name="T98" fmla="*/ 44 w 90"/>
                <a:gd name="T99" fmla="*/ 60 h 66"/>
                <a:gd name="T100" fmla="*/ 41 w 90"/>
                <a:gd name="T101" fmla="*/ 61 h 66"/>
                <a:gd name="T102" fmla="*/ 37 w 90"/>
                <a:gd name="T103" fmla="*/ 60 h 66"/>
                <a:gd name="T104" fmla="*/ 30 w 90"/>
                <a:gd name="T105" fmla="*/ 60 h 66"/>
                <a:gd name="T106" fmla="*/ 24 w 90"/>
                <a:gd name="T107" fmla="*/ 58 h 66"/>
                <a:gd name="T108" fmla="*/ 19 w 90"/>
                <a:gd name="T109" fmla="*/ 58 h 66"/>
                <a:gd name="T110" fmla="*/ 12 w 90"/>
                <a:gd name="T111" fmla="*/ 56 h 66"/>
                <a:gd name="T112" fmla="*/ 11 w 90"/>
                <a:gd name="T113" fmla="*/ 50 h 66"/>
                <a:gd name="T114" fmla="*/ 11 w 90"/>
                <a:gd name="T115" fmla="*/ 47 h 66"/>
                <a:gd name="T116" fmla="*/ 7 w 90"/>
                <a:gd name="T117" fmla="*/ 44 h 66"/>
                <a:gd name="T118" fmla="*/ 6 w 90"/>
                <a:gd name="T119" fmla="*/ 43 h 66"/>
                <a:gd name="T120" fmla="*/ 3 w 90"/>
                <a:gd name="T121" fmla="*/ 42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93" name="Freeform 4"/>
            <p:cNvSpPr>
              <a:spLocks/>
            </p:cNvSpPr>
            <p:nvPr/>
          </p:nvSpPr>
          <p:spPr bwMode="auto">
            <a:xfrm>
              <a:off x="3157538" y="1814485"/>
              <a:ext cx="658812" cy="1041428"/>
            </a:xfrm>
            <a:custGeom>
              <a:avLst/>
              <a:gdLst>
                <a:gd name="T0" fmla="*/ 7 w 81"/>
                <a:gd name="T1" fmla="*/ 86 h 130"/>
                <a:gd name="T2" fmla="*/ 8 w 81"/>
                <a:gd name="T3" fmla="*/ 82 h 130"/>
                <a:gd name="T4" fmla="*/ 9 w 81"/>
                <a:gd name="T5" fmla="*/ 81 h 130"/>
                <a:gd name="T6" fmla="*/ 9 w 81"/>
                <a:gd name="T7" fmla="*/ 79 h 130"/>
                <a:gd name="T8" fmla="*/ 6 w 81"/>
                <a:gd name="T9" fmla="*/ 77 h 130"/>
                <a:gd name="T10" fmla="*/ 10 w 81"/>
                <a:gd name="T11" fmla="*/ 70 h 130"/>
                <a:gd name="T12" fmla="*/ 13 w 81"/>
                <a:gd name="T13" fmla="*/ 68 h 130"/>
                <a:gd name="T14" fmla="*/ 14 w 81"/>
                <a:gd name="T15" fmla="*/ 66 h 130"/>
                <a:gd name="T16" fmla="*/ 20 w 81"/>
                <a:gd name="T17" fmla="*/ 54 h 130"/>
                <a:gd name="T18" fmla="*/ 17 w 81"/>
                <a:gd name="T19" fmla="*/ 53 h 130"/>
                <a:gd name="T20" fmla="*/ 16 w 81"/>
                <a:gd name="T21" fmla="*/ 50 h 130"/>
                <a:gd name="T22" fmla="*/ 16 w 81"/>
                <a:gd name="T23" fmla="*/ 47 h 130"/>
                <a:gd name="T24" fmla="*/ 16 w 81"/>
                <a:gd name="T25" fmla="*/ 45 h 130"/>
                <a:gd name="T26" fmla="*/ 16 w 81"/>
                <a:gd name="T27" fmla="*/ 43 h 130"/>
                <a:gd name="T28" fmla="*/ 26 w 81"/>
                <a:gd name="T29" fmla="*/ 0 h 130"/>
                <a:gd name="T30" fmla="*/ 34 w 81"/>
                <a:gd name="T31" fmla="*/ 19 h 130"/>
                <a:gd name="T32" fmla="*/ 36 w 81"/>
                <a:gd name="T33" fmla="*/ 26 h 130"/>
                <a:gd name="T34" fmla="*/ 35 w 81"/>
                <a:gd name="T35" fmla="*/ 29 h 130"/>
                <a:gd name="T36" fmla="*/ 37 w 81"/>
                <a:gd name="T37" fmla="*/ 31 h 130"/>
                <a:gd name="T38" fmla="*/ 42 w 81"/>
                <a:gd name="T39" fmla="*/ 39 h 130"/>
                <a:gd name="T40" fmla="*/ 43 w 81"/>
                <a:gd name="T41" fmla="*/ 43 h 130"/>
                <a:gd name="T42" fmla="*/ 45 w 81"/>
                <a:gd name="T43" fmla="*/ 45 h 130"/>
                <a:gd name="T44" fmla="*/ 49 w 81"/>
                <a:gd name="T45" fmla="*/ 46 h 130"/>
                <a:gd name="T46" fmla="*/ 46 w 81"/>
                <a:gd name="T47" fmla="*/ 52 h 130"/>
                <a:gd name="T48" fmla="*/ 45 w 81"/>
                <a:gd name="T49" fmla="*/ 56 h 130"/>
                <a:gd name="T50" fmla="*/ 45 w 81"/>
                <a:gd name="T51" fmla="*/ 57 h 130"/>
                <a:gd name="T52" fmla="*/ 43 w 81"/>
                <a:gd name="T53" fmla="*/ 60 h 130"/>
                <a:gd name="T54" fmla="*/ 43 w 81"/>
                <a:gd name="T55" fmla="*/ 62 h 130"/>
                <a:gd name="T56" fmla="*/ 46 w 81"/>
                <a:gd name="T57" fmla="*/ 65 h 130"/>
                <a:gd name="T58" fmla="*/ 50 w 81"/>
                <a:gd name="T59" fmla="*/ 61 h 130"/>
                <a:gd name="T60" fmla="*/ 51 w 81"/>
                <a:gd name="T61" fmla="*/ 63 h 130"/>
                <a:gd name="T62" fmla="*/ 52 w 81"/>
                <a:gd name="T63" fmla="*/ 64 h 130"/>
                <a:gd name="T64" fmla="*/ 52 w 81"/>
                <a:gd name="T65" fmla="*/ 69 h 130"/>
                <a:gd name="T66" fmla="*/ 54 w 81"/>
                <a:gd name="T67" fmla="*/ 74 h 130"/>
                <a:gd name="T68" fmla="*/ 53 w 81"/>
                <a:gd name="T69" fmla="*/ 76 h 130"/>
                <a:gd name="T70" fmla="*/ 56 w 81"/>
                <a:gd name="T71" fmla="*/ 78 h 130"/>
                <a:gd name="T72" fmla="*/ 57 w 81"/>
                <a:gd name="T73" fmla="*/ 81 h 130"/>
                <a:gd name="T74" fmla="*/ 57 w 81"/>
                <a:gd name="T75" fmla="*/ 84 h 130"/>
                <a:gd name="T76" fmla="*/ 59 w 81"/>
                <a:gd name="T77" fmla="*/ 87 h 130"/>
                <a:gd name="T78" fmla="*/ 61 w 81"/>
                <a:gd name="T79" fmla="*/ 84 h 130"/>
                <a:gd name="T80" fmla="*/ 65 w 81"/>
                <a:gd name="T81" fmla="*/ 86 h 130"/>
                <a:gd name="T82" fmla="*/ 67 w 81"/>
                <a:gd name="T83" fmla="*/ 84 h 130"/>
                <a:gd name="T84" fmla="*/ 71 w 81"/>
                <a:gd name="T85" fmla="*/ 85 h 130"/>
                <a:gd name="T86" fmla="*/ 73 w 81"/>
                <a:gd name="T87" fmla="*/ 86 h 130"/>
                <a:gd name="T88" fmla="*/ 76 w 81"/>
                <a:gd name="T89" fmla="*/ 84 h 130"/>
                <a:gd name="T90" fmla="*/ 79 w 81"/>
                <a:gd name="T91" fmla="*/ 85 h 130"/>
                <a:gd name="T92" fmla="*/ 81 w 81"/>
                <a:gd name="T93" fmla="*/ 88 h 130"/>
                <a:gd name="T94" fmla="*/ 74 w 81"/>
                <a:gd name="T95" fmla="*/ 130 h 130"/>
                <a:gd name="T96" fmla="*/ 0 w 81"/>
                <a:gd name="T97" fmla="*/ 116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noFill/>
            <a:ln w="12700" cmpd="sng">
              <a:solidFill>
                <a:schemeClr val="tx1"/>
              </a:solidFill>
              <a:prstDash val="solid"/>
              <a:round/>
              <a:headEnd/>
              <a:tailEnd/>
            </a:ln>
          </p:spPr>
          <p:txBody>
            <a:bodyPr/>
            <a:lstStyle/>
            <a:p>
              <a:endParaRPr lang="en-US">
                <a:solidFill>
                  <a:srgbClr val="000000"/>
                </a:solidFill>
              </a:endParaRPr>
            </a:p>
          </p:txBody>
        </p:sp>
        <p:sp>
          <p:nvSpPr>
            <p:cNvPr id="94" name="Freeform 5"/>
            <p:cNvSpPr>
              <a:spLocks/>
            </p:cNvSpPr>
            <p:nvPr/>
          </p:nvSpPr>
          <p:spPr bwMode="auto">
            <a:xfrm>
              <a:off x="3435350" y="1857375"/>
              <a:ext cx="1120775" cy="673100"/>
            </a:xfrm>
            <a:custGeom>
              <a:avLst/>
              <a:gdLst>
                <a:gd name="T0" fmla="*/ 48 w 138"/>
                <a:gd name="T1" fmla="*/ 77 h 87"/>
                <a:gd name="T2" fmla="*/ 45 w 138"/>
                <a:gd name="T3" fmla="*/ 84 h 87"/>
                <a:gd name="T4" fmla="*/ 43 w 138"/>
                <a:gd name="T5" fmla="*/ 80 h 87"/>
                <a:gd name="T6" fmla="*/ 42 w 138"/>
                <a:gd name="T7" fmla="*/ 83 h 87"/>
                <a:gd name="T8" fmla="*/ 38 w 138"/>
                <a:gd name="T9" fmla="*/ 83 h 87"/>
                <a:gd name="T10" fmla="*/ 33 w 138"/>
                <a:gd name="T11" fmla="*/ 82 h 87"/>
                <a:gd name="T12" fmla="*/ 32 w 138"/>
                <a:gd name="T13" fmla="*/ 82 h 87"/>
                <a:gd name="T14" fmla="*/ 29 w 138"/>
                <a:gd name="T15" fmla="*/ 82 h 87"/>
                <a:gd name="T16" fmla="*/ 26 w 138"/>
                <a:gd name="T17" fmla="*/ 82 h 87"/>
                <a:gd name="T18" fmla="*/ 24 w 138"/>
                <a:gd name="T19" fmla="*/ 83 h 87"/>
                <a:gd name="T20" fmla="*/ 23 w 138"/>
                <a:gd name="T21" fmla="*/ 80 h 87"/>
                <a:gd name="T22" fmla="*/ 23 w 138"/>
                <a:gd name="T23" fmla="*/ 77 h 87"/>
                <a:gd name="T24" fmla="*/ 20 w 138"/>
                <a:gd name="T25" fmla="*/ 75 h 87"/>
                <a:gd name="T26" fmla="*/ 20 w 138"/>
                <a:gd name="T27" fmla="*/ 72 h 87"/>
                <a:gd name="T28" fmla="*/ 18 w 138"/>
                <a:gd name="T29" fmla="*/ 69 h 87"/>
                <a:gd name="T30" fmla="*/ 18 w 138"/>
                <a:gd name="T31" fmla="*/ 63 h 87"/>
                <a:gd name="T32" fmla="*/ 17 w 138"/>
                <a:gd name="T33" fmla="*/ 60 h 87"/>
                <a:gd name="T34" fmla="*/ 16 w 138"/>
                <a:gd name="T35" fmla="*/ 59 h 87"/>
                <a:gd name="T36" fmla="*/ 15 w 138"/>
                <a:gd name="T37" fmla="*/ 59 h 87"/>
                <a:gd name="T38" fmla="*/ 11 w 138"/>
                <a:gd name="T39" fmla="*/ 62 h 87"/>
                <a:gd name="T40" fmla="*/ 9 w 138"/>
                <a:gd name="T41" fmla="*/ 58 h 87"/>
                <a:gd name="T42" fmla="*/ 9 w 138"/>
                <a:gd name="T43" fmla="*/ 56 h 87"/>
                <a:gd name="T44" fmla="*/ 11 w 138"/>
                <a:gd name="T45" fmla="*/ 53 h 87"/>
                <a:gd name="T46" fmla="*/ 11 w 138"/>
                <a:gd name="T47" fmla="*/ 50 h 87"/>
                <a:gd name="T48" fmla="*/ 12 w 138"/>
                <a:gd name="T49" fmla="*/ 48 h 87"/>
                <a:gd name="T50" fmla="*/ 14 w 138"/>
                <a:gd name="T51" fmla="*/ 42 h 87"/>
                <a:gd name="T52" fmla="*/ 11 w 138"/>
                <a:gd name="T53" fmla="*/ 40 h 87"/>
                <a:gd name="T54" fmla="*/ 8 w 138"/>
                <a:gd name="T55" fmla="*/ 38 h 87"/>
                <a:gd name="T56" fmla="*/ 6 w 138"/>
                <a:gd name="T57" fmla="*/ 31 h 87"/>
                <a:gd name="T58" fmla="*/ 2 w 138"/>
                <a:gd name="T59" fmla="*/ 27 h 87"/>
                <a:gd name="T60" fmla="*/ 2 w 138"/>
                <a:gd name="T61" fmla="*/ 25 h 87"/>
                <a:gd name="T62" fmla="*/ 2 w 138"/>
                <a:gd name="T63" fmla="*/ 20 h 87"/>
                <a:gd name="T64" fmla="*/ 3 w 138"/>
                <a:gd name="T65" fmla="*/ 0 h 87"/>
                <a:gd name="T66" fmla="*/ 49 w 138"/>
                <a:gd name="T67" fmla="*/ 8 h 87"/>
                <a:gd name="T68" fmla="*/ 138 w 138"/>
                <a:gd name="T69" fmla="*/ 19 h 87"/>
                <a:gd name="T70" fmla="*/ 132 w 138"/>
                <a:gd name="T71" fmla="*/ 8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noFill/>
            <a:ln w="12700" cmpd="sng">
              <a:solidFill>
                <a:schemeClr val="tx1"/>
              </a:solidFill>
              <a:prstDash val="solid"/>
              <a:round/>
              <a:headEnd/>
              <a:tailEnd/>
            </a:ln>
          </p:spPr>
          <p:txBody>
            <a:bodyPr/>
            <a:lstStyle/>
            <a:p>
              <a:endParaRPr lang="en-US">
                <a:solidFill>
                  <a:srgbClr val="E1FEBE"/>
                </a:solidFill>
              </a:endParaRPr>
            </a:p>
          </p:txBody>
        </p:sp>
        <p:sp>
          <p:nvSpPr>
            <p:cNvPr id="95" name="Freeform 6"/>
            <p:cNvSpPr>
              <a:spLocks/>
            </p:cNvSpPr>
            <p:nvPr/>
          </p:nvSpPr>
          <p:spPr bwMode="auto">
            <a:xfrm>
              <a:off x="4514850" y="2003425"/>
              <a:ext cx="723900" cy="427038"/>
            </a:xfrm>
            <a:custGeom>
              <a:avLst/>
              <a:gdLst>
                <a:gd name="T0" fmla="*/ 0 w 89"/>
                <a:gd name="T1" fmla="*/ 51 h 55"/>
                <a:gd name="T2" fmla="*/ 5 w 89"/>
                <a:gd name="T3" fmla="*/ 0 h 55"/>
                <a:gd name="T4" fmla="*/ 44 w 89"/>
                <a:gd name="T5" fmla="*/ 3 h 55"/>
                <a:gd name="T6" fmla="*/ 82 w 89"/>
                <a:gd name="T7" fmla="*/ 4 h 55"/>
                <a:gd name="T8" fmla="*/ 82 w 89"/>
                <a:gd name="T9" fmla="*/ 5 h 55"/>
                <a:gd name="T10" fmla="*/ 83 w 89"/>
                <a:gd name="T11" fmla="*/ 9 h 55"/>
                <a:gd name="T12" fmla="*/ 83 w 89"/>
                <a:gd name="T13" fmla="*/ 10 h 55"/>
                <a:gd name="T14" fmla="*/ 82 w 89"/>
                <a:gd name="T15" fmla="*/ 13 h 55"/>
                <a:gd name="T16" fmla="*/ 82 w 89"/>
                <a:gd name="T17" fmla="*/ 18 h 55"/>
                <a:gd name="T18" fmla="*/ 84 w 89"/>
                <a:gd name="T19" fmla="*/ 23 h 55"/>
                <a:gd name="T20" fmla="*/ 85 w 89"/>
                <a:gd name="T21" fmla="*/ 25 h 55"/>
                <a:gd name="T22" fmla="*/ 86 w 89"/>
                <a:gd name="T23" fmla="*/ 30 h 55"/>
                <a:gd name="T24" fmla="*/ 86 w 89"/>
                <a:gd name="T25" fmla="*/ 38 h 55"/>
                <a:gd name="T26" fmla="*/ 87 w 89"/>
                <a:gd name="T27" fmla="*/ 40 h 55"/>
                <a:gd name="T28" fmla="*/ 87 w 89"/>
                <a:gd name="T29" fmla="*/ 43 h 55"/>
                <a:gd name="T30" fmla="*/ 87 w 89"/>
                <a:gd name="T31" fmla="*/ 44 h 55"/>
                <a:gd name="T32" fmla="*/ 89 w 89"/>
                <a:gd name="T33" fmla="*/ 51 h 55"/>
                <a:gd name="T34" fmla="*/ 89 w 89"/>
                <a:gd name="T35" fmla="*/ 53 h 55"/>
                <a:gd name="T36" fmla="*/ 89 w 89"/>
                <a:gd name="T37" fmla="*/ 55 h 55"/>
                <a:gd name="T38" fmla="*/ 0 w 89"/>
                <a:gd name="T39" fmla="*/ 51 h 55"/>
                <a:gd name="T40" fmla="*/ 0 w 89"/>
                <a:gd name="T41" fmla="*/ 51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96" name="Freeform 7"/>
            <p:cNvSpPr>
              <a:spLocks/>
            </p:cNvSpPr>
            <p:nvPr/>
          </p:nvSpPr>
          <p:spPr bwMode="auto">
            <a:xfrm>
              <a:off x="4483100" y="2398713"/>
              <a:ext cx="766763" cy="495300"/>
            </a:xfrm>
            <a:custGeom>
              <a:avLst/>
              <a:gdLst>
                <a:gd name="T0" fmla="*/ 0 w 94"/>
                <a:gd name="T1" fmla="*/ 51 h 64"/>
                <a:gd name="T2" fmla="*/ 3 w 94"/>
                <a:gd name="T3" fmla="*/ 17 h 64"/>
                <a:gd name="T4" fmla="*/ 4 w 94"/>
                <a:gd name="T5" fmla="*/ 0 h 64"/>
                <a:gd name="T6" fmla="*/ 93 w 94"/>
                <a:gd name="T7" fmla="*/ 4 h 64"/>
                <a:gd name="T8" fmla="*/ 93 w 94"/>
                <a:gd name="T9" fmla="*/ 6 h 64"/>
                <a:gd name="T10" fmla="*/ 92 w 94"/>
                <a:gd name="T11" fmla="*/ 7 h 64"/>
                <a:gd name="T12" fmla="*/ 90 w 94"/>
                <a:gd name="T13" fmla="*/ 10 h 64"/>
                <a:gd name="T14" fmla="*/ 90 w 94"/>
                <a:gd name="T15" fmla="*/ 11 h 64"/>
                <a:gd name="T16" fmla="*/ 94 w 94"/>
                <a:gd name="T17" fmla="*/ 15 h 64"/>
                <a:gd name="T18" fmla="*/ 94 w 94"/>
                <a:gd name="T19" fmla="*/ 46 h 64"/>
                <a:gd name="T20" fmla="*/ 94 w 94"/>
                <a:gd name="T21" fmla="*/ 46 h 64"/>
                <a:gd name="T22" fmla="*/ 92 w 94"/>
                <a:gd name="T23" fmla="*/ 46 h 64"/>
                <a:gd name="T24" fmla="*/ 93 w 94"/>
                <a:gd name="T25" fmla="*/ 47 h 64"/>
                <a:gd name="T26" fmla="*/ 94 w 94"/>
                <a:gd name="T27" fmla="*/ 48 h 64"/>
                <a:gd name="T28" fmla="*/ 93 w 94"/>
                <a:gd name="T29" fmla="*/ 50 h 64"/>
                <a:gd name="T30" fmla="*/ 94 w 94"/>
                <a:gd name="T31" fmla="*/ 51 h 64"/>
                <a:gd name="T32" fmla="*/ 94 w 94"/>
                <a:gd name="T33" fmla="*/ 54 h 64"/>
                <a:gd name="T34" fmla="*/ 93 w 94"/>
                <a:gd name="T35" fmla="*/ 54 h 64"/>
                <a:gd name="T36" fmla="*/ 94 w 94"/>
                <a:gd name="T37" fmla="*/ 56 h 64"/>
                <a:gd name="T38" fmla="*/ 92 w 94"/>
                <a:gd name="T39" fmla="*/ 59 h 64"/>
                <a:gd name="T40" fmla="*/ 94 w 94"/>
                <a:gd name="T41" fmla="*/ 62 h 64"/>
                <a:gd name="T42" fmla="*/ 94 w 94"/>
                <a:gd name="T43" fmla="*/ 64 h 64"/>
                <a:gd name="T44" fmla="*/ 94 w 94"/>
                <a:gd name="T45" fmla="*/ 64 h 64"/>
                <a:gd name="T46" fmla="*/ 91 w 94"/>
                <a:gd name="T47" fmla="*/ 62 h 64"/>
                <a:gd name="T48" fmla="*/ 86 w 94"/>
                <a:gd name="T49" fmla="*/ 59 h 64"/>
                <a:gd name="T50" fmla="*/ 84 w 94"/>
                <a:gd name="T51" fmla="*/ 58 h 64"/>
                <a:gd name="T52" fmla="*/ 82 w 94"/>
                <a:gd name="T53" fmla="*/ 58 h 64"/>
                <a:gd name="T54" fmla="*/ 80 w 94"/>
                <a:gd name="T55" fmla="*/ 60 h 64"/>
                <a:gd name="T56" fmla="*/ 79 w 94"/>
                <a:gd name="T57" fmla="*/ 60 h 64"/>
                <a:gd name="T58" fmla="*/ 77 w 94"/>
                <a:gd name="T59" fmla="*/ 60 h 64"/>
                <a:gd name="T60" fmla="*/ 76 w 94"/>
                <a:gd name="T61" fmla="*/ 57 h 64"/>
                <a:gd name="T62" fmla="*/ 75 w 94"/>
                <a:gd name="T63" fmla="*/ 56 h 64"/>
                <a:gd name="T64" fmla="*/ 73 w 94"/>
                <a:gd name="T65" fmla="*/ 57 h 64"/>
                <a:gd name="T66" fmla="*/ 71 w 94"/>
                <a:gd name="T67" fmla="*/ 57 h 64"/>
                <a:gd name="T68" fmla="*/ 69 w 94"/>
                <a:gd name="T69" fmla="*/ 54 h 64"/>
                <a:gd name="T70" fmla="*/ 0 w 94"/>
                <a:gd name="T71" fmla="*/ 51 h 64"/>
                <a:gd name="T72" fmla="*/ 0 w 94"/>
                <a:gd name="T73" fmla="*/ 51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97" name="Freeform 8"/>
            <p:cNvSpPr>
              <a:spLocks/>
            </p:cNvSpPr>
            <p:nvPr/>
          </p:nvSpPr>
          <p:spPr bwMode="auto">
            <a:xfrm>
              <a:off x="4637088" y="3203575"/>
              <a:ext cx="812800" cy="411163"/>
            </a:xfrm>
            <a:custGeom>
              <a:avLst/>
              <a:gdLst>
                <a:gd name="T0" fmla="*/ 3 w 100"/>
                <a:gd name="T1" fmla="*/ 0 h 53"/>
                <a:gd name="T2" fmla="*/ 89 w 100"/>
                <a:gd name="T3" fmla="*/ 2 h 53"/>
                <a:gd name="T4" fmla="*/ 95 w 100"/>
                <a:gd name="T5" fmla="*/ 6 h 53"/>
                <a:gd name="T6" fmla="*/ 93 w 100"/>
                <a:gd name="T7" fmla="*/ 8 h 53"/>
                <a:gd name="T8" fmla="*/ 93 w 100"/>
                <a:gd name="T9" fmla="*/ 10 h 53"/>
                <a:gd name="T10" fmla="*/ 94 w 100"/>
                <a:gd name="T11" fmla="*/ 12 h 53"/>
                <a:gd name="T12" fmla="*/ 95 w 100"/>
                <a:gd name="T13" fmla="*/ 12 h 53"/>
                <a:gd name="T14" fmla="*/ 96 w 100"/>
                <a:gd name="T15" fmla="*/ 15 h 53"/>
                <a:gd name="T16" fmla="*/ 97 w 100"/>
                <a:gd name="T17" fmla="*/ 16 h 53"/>
                <a:gd name="T18" fmla="*/ 99 w 100"/>
                <a:gd name="T19" fmla="*/ 16 h 53"/>
                <a:gd name="T20" fmla="*/ 99 w 100"/>
                <a:gd name="T21" fmla="*/ 17 h 53"/>
                <a:gd name="T22" fmla="*/ 100 w 100"/>
                <a:gd name="T23" fmla="*/ 53 h 53"/>
                <a:gd name="T24" fmla="*/ 0 w 100"/>
                <a:gd name="T25" fmla="*/ 51 h 53"/>
                <a:gd name="T26" fmla="*/ 3 w 100"/>
                <a:gd name="T27" fmla="*/ 0 h 53"/>
                <a:gd name="T28" fmla="*/ 3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98" name="Freeform 9"/>
            <p:cNvSpPr>
              <a:spLocks/>
            </p:cNvSpPr>
            <p:nvPr/>
          </p:nvSpPr>
          <p:spPr bwMode="auto">
            <a:xfrm>
              <a:off x="5232400" y="2740025"/>
              <a:ext cx="666750" cy="417513"/>
            </a:xfrm>
            <a:custGeom>
              <a:avLst/>
              <a:gdLst>
                <a:gd name="T0" fmla="*/ 66 w 82"/>
                <a:gd name="T1" fmla="*/ 0 h 54"/>
                <a:gd name="T2" fmla="*/ 68 w 82"/>
                <a:gd name="T3" fmla="*/ 4 h 54"/>
                <a:gd name="T4" fmla="*/ 67 w 82"/>
                <a:gd name="T5" fmla="*/ 6 h 54"/>
                <a:gd name="T6" fmla="*/ 69 w 82"/>
                <a:gd name="T7" fmla="*/ 13 h 54"/>
                <a:gd name="T8" fmla="*/ 74 w 82"/>
                <a:gd name="T9" fmla="*/ 16 h 54"/>
                <a:gd name="T10" fmla="*/ 75 w 82"/>
                <a:gd name="T11" fmla="*/ 18 h 54"/>
                <a:gd name="T12" fmla="*/ 78 w 82"/>
                <a:gd name="T13" fmla="*/ 21 h 54"/>
                <a:gd name="T14" fmla="*/ 82 w 82"/>
                <a:gd name="T15" fmla="*/ 26 h 54"/>
                <a:gd name="T16" fmla="*/ 80 w 82"/>
                <a:gd name="T17" fmla="*/ 29 h 54"/>
                <a:gd name="T18" fmla="*/ 80 w 82"/>
                <a:gd name="T19" fmla="*/ 31 h 54"/>
                <a:gd name="T20" fmla="*/ 75 w 82"/>
                <a:gd name="T21" fmla="*/ 34 h 54"/>
                <a:gd name="T22" fmla="*/ 72 w 82"/>
                <a:gd name="T23" fmla="*/ 35 h 54"/>
                <a:gd name="T24" fmla="*/ 70 w 82"/>
                <a:gd name="T25" fmla="*/ 38 h 54"/>
                <a:gd name="T26" fmla="*/ 72 w 82"/>
                <a:gd name="T27" fmla="*/ 41 h 54"/>
                <a:gd name="T28" fmla="*/ 72 w 82"/>
                <a:gd name="T29" fmla="*/ 44 h 54"/>
                <a:gd name="T30" fmla="*/ 68 w 82"/>
                <a:gd name="T31" fmla="*/ 50 h 54"/>
                <a:gd name="T32" fmla="*/ 67 w 82"/>
                <a:gd name="T33" fmla="*/ 53 h 54"/>
                <a:gd name="T34" fmla="*/ 63 w 82"/>
                <a:gd name="T35" fmla="*/ 50 h 54"/>
                <a:gd name="T36" fmla="*/ 11 w 82"/>
                <a:gd name="T37" fmla="*/ 51 h 54"/>
                <a:gd name="T38" fmla="*/ 11 w 82"/>
                <a:gd name="T39" fmla="*/ 48 h 54"/>
                <a:gd name="T40" fmla="*/ 9 w 82"/>
                <a:gd name="T41" fmla="*/ 45 h 54"/>
                <a:gd name="T42" fmla="*/ 10 w 82"/>
                <a:gd name="T43" fmla="*/ 42 h 54"/>
                <a:gd name="T44" fmla="*/ 8 w 82"/>
                <a:gd name="T45" fmla="*/ 39 h 54"/>
                <a:gd name="T46" fmla="*/ 8 w 82"/>
                <a:gd name="T47" fmla="*/ 36 h 54"/>
                <a:gd name="T48" fmla="*/ 6 w 82"/>
                <a:gd name="T49" fmla="*/ 33 h 54"/>
                <a:gd name="T50" fmla="*/ 5 w 82"/>
                <a:gd name="T51" fmla="*/ 31 h 54"/>
                <a:gd name="T52" fmla="*/ 3 w 82"/>
                <a:gd name="T53" fmla="*/ 26 h 54"/>
                <a:gd name="T54" fmla="*/ 4 w 82"/>
                <a:gd name="T55" fmla="*/ 23 h 54"/>
                <a:gd name="T56" fmla="*/ 2 w 82"/>
                <a:gd name="T57" fmla="*/ 20 h 54"/>
                <a:gd name="T58" fmla="*/ 2 w 82"/>
                <a:gd name="T59" fmla="*/ 18 h 54"/>
                <a:gd name="T60" fmla="*/ 2 w 82"/>
                <a:gd name="T61" fmla="*/ 12 h 54"/>
                <a:gd name="T62" fmla="*/ 2 w 82"/>
                <a:gd name="T63" fmla="*/ 10 h 54"/>
                <a:gd name="T64" fmla="*/ 1 w 82"/>
                <a:gd name="T65" fmla="*/ 6 h 54"/>
                <a:gd name="T66" fmla="*/ 1 w 82"/>
                <a:gd name="T67" fmla="*/ 3 h 54"/>
                <a:gd name="T68" fmla="*/ 2 w 82"/>
                <a:gd name="T69" fmla="*/ 2 h 54"/>
                <a:gd name="T70" fmla="*/ 2 w 82"/>
                <a:gd name="T71" fmla="*/ 2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99" name="Freeform 10"/>
            <p:cNvSpPr>
              <a:spLocks/>
            </p:cNvSpPr>
            <p:nvPr/>
          </p:nvSpPr>
          <p:spPr bwMode="auto">
            <a:xfrm>
              <a:off x="5597525" y="2282825"/>
              <a:ext cx="577850" cy="588963"/>
            </a:xfrm>
            <a:custGeom>
              <a:avLst/>
              <a:gdLst>
                <a:gd name="T0" fmla="*/ 29 w 71"/>
                <a:gd name="T1" fmla="*/ 75 h 76"/>
                <a:gd name="T2" fmla="*/ 24 w 71"/>
                <a:gd name="T3" fmla="*/ 72 h 76"/>
                <a:gd name="T4" fmla="*/ 22 w 71"/>
                <a:gd name="T5" fmla="*/ 65 h 76"/>
                <a:gd name="T6" fmla="*/ 23 w 71"/>
                <a:gd name="T7" fmla="*/ 63 h 76"/>
                <a:gd name="T8" fmla="*/ 21 w 71"/>
                <a:gd name="T9" fmla="*/ 59 h 76"/>
                <a:gd name="T10" fmla="*/ 21 w 71"/>
                <a:gd name="T11" fmla="*/ 54 h 76"/>
                <a:gd name="T12" fmla="*/ 17 w 71"/>
                <a:gd name="T13" fmla="*/ 50 h 76"/>
                <a:gd name="T14" fmla="*/ 12 w 71"/>
                <a:gd name="T15" fmla="*/ 45 h 76"/>
                <a:gd name="T16" fmla="*/ 8 w 71"/>
                <a:gd name="T17" fmla="*/ 43 h 76"/>
                <a:gd name="T18" fmla="*/ 7 w 71"/>
                <a:gd name="T19" fmla="*/ 42 h 76"/>
                <a:gd name="T20" fmla="*/ 3 w 71"/>
                <a:gd name="T21" fmla="*/ 41 h 76"/>
                <a:gd name="T22" fmla="*/ 1 w 71"/>
                <a:gd name="T23" fmla="*/ 39 h 76"/>
                <a:gd name="T24" fmla="*/ 2 w 71"/>
                <a:gd name="T25" fmla="*/ 31 h 76"/>
                <a:gd name="T26" fmla="*/ 3 w 71"/>
                <a:gd name="T27" fmla="*/ 28 h 76"/>
                <a:gd name="T28" fmla="*/ 0 w 71"/>
                <a:gd name="T29" fmla="*/ 25 h 76"/>
                <a:gd name="T30" fmla="*/ 1 w 71"/>
                <a:gd name="T31" fmla="*/ 22 h 76"/>
                <a:gd name="T32" fmla="*/ 5 w 71"/>
                <a:gd name="T33" fmla="*/ 17 h 76"/>
                <a:gd name="T34" fmla="*/ 7 w 71"/>
                <a:gd name="T35" fmla="*/ 16 h 76"/>
                <a:gd name="T36" fmla="*/ 7 w 71"/>
                <a:gd name="T37" fmla="*/ 6 h 76"/>
                <a:gd name="T38" fmla="*/ 9 w 71"/>
                <a:gd name="T39" fmla="*/ 5 h 76"/>
                <a:gd name="T40" fmla="*/ 13 w 71"/>
                <a:gd name="T41" fmla="*/ 5 h 76"/>
                <a:gd name="T42" fmla="*/ 22 w 71"/>
                <a:gd name="T43" fmla="*/ 1 h 76"/>
                <a:gd name="T44" fmla="*/ 24 w 71"/>
                <a:gd name="T45" fmla="*/ 1 h 76"/>
                <a:gd name="T46" fmla="*/ 23 w 71"/>
                <a:gd name="T47" fmla="*/ 3 h 76"/>
                <a:gd name="T48" fmla="*/ 22 w 71"/>
                <a:gd name="T49" fmla="*/ 6 h 76"/>
                <a:gd name="T50" fmla="*/ 26 w 71"/>
                <a:gd name="T51" fmla="*/ 5 h 76"/>
                <a:gd name="T52" fmla="*/ 28 w 71"/>
                <a:gd name="T53" fmla="*/ 6 h 76"/>
                <a:gd name="T54" fmla="*/ 31 w 71"/>
                <a:gd name="T55" fmla="*/ 8 h 76"/>
                <a:gd name="T56" fmla="*/ 32 w 71"/>
                <a:gd name="T57" fmla="*/ 10 h 76"/>
                <a:gd name="T58" fmla="*/ 44 w 71"/>
                <a:gd name="T59" fmla="*/ 13 h 76"/>
                <a:gd name="T60" fmla="*/ 48 w 71"/>
                <a:gd name="T61" fmla="*/ 15 h 76"/>
                <a:gd name="T62" fmla="*/ 50 w 71"/>
                <a:gd name="T63" fmla="*/ 15 h 76"/>
                <a:gd name="T64" fmla="*/ 51 w 71"/>
                <a:gd name="T65" fmla="*/ 15 h 76"/>
                <a:gd name="T66" fmla="*/ 56 w 71"/>
                <a:gd name="T67" fmla="*/ 16 h 76"/>
                <a:gd name="T68" fmla="*/ 56 w 71"/>
                <a:gd name="T69" fmla="*/ 17 h 76"/>
                <a:gd name="T70" fmla="*/ 58 w 71"/>
                <a:gd name="T71" fmla="*/ 18 h 76"/>
                <a:gd name="T72" fmla="*/ 61 w 71"/>
                <a:gd name="T73" fmla="*/ 21 h 76"/>
                <a:gd name="T74" fmla="*/ 60 w 71"/>
                <a:gd name="T75" fmla="*/ 25 h 76"/>
                <a:gd name="T76" fmla="*/ 63 w 71"/>
                <a:gd name="T77" fmla="*/ 25 h 76"/>
                <a:gd name="T78" fmla="*/ 62 w 71"/>
                <a:gd name="T79" fmla="*/ 27 h 76"/>
                <a:gd name="T80" fmla="*/ 64 w 71"/>
                <a:gd name="T81" fmla="*/ 30 h 76"/>
                <a:gd name="T82" fmla="*/ 61 w 71"/>
                <a:gd name="T83" fmla="*/ 33 h 76"/>
                <a:gd name="T84" fmla="*/ 59 w 71"/>
                <a:gd name="T85" fmla="*/ 38 h 76"/>
                <a:gd name="T86" fmla="*/ 59 w 71"/>
                <a:gd name="T87" fmla="*/ 39 h 76"/>
                <a:gd name="T88" fmla="*/ 63 w 71"/>
                <a:gd name="T89" fmla="*/ 35 h 76"/>
                <a:gd name="T90" fmla="*/ 66 w 71"/>
                <a:gd name="T91" fmla="*/ 33 h 76"/>
                <a:gd name="T92" fmla="*/ 68 w 71"/>
                <a:gd name="T93" fmla="*/ 31 h 76"/>
                <a:gd name="T94" fmla="*/ 68 w 71"/>
                <a:gd name="T95" fmla="*/ 28 h 76"/>
                <a:gd name="T96" fmla="*/ 69 w 71"/>
                <a:gd name="T97" fmla="*/ 27 h 76"/>
                <a:gd name="T98" fmla="*/ 70 w 71"/>
                <a:gd name="T99" fmla="*/ 25 h 76"/>
                <a:gd name="T100" fmla="*/ 71 w 71"/>
                <a:gd name="T101" fmla="*/ 26 h 76"/>
                <a:gd name="T102" fmla="*/ 69 w 71"/>
                <a:gd name="T103" fmla="*/ 33 h 76"/>
                <a:gd name="T104" fmla="*/ 68 w 71"/>
                <a:gd name="T105" fmla="*/ 35 h 76"/>
                <a:gd name="T106" fmla="*/ 66 w 71"/>
                <a:gd name="T107" fmla="*/ 40 h 76"/>
                <a:gd name="T108" fmla="*/ 66 w 71"/>
                <a:gd name="T109" fmla="*/ 45 h 76"/>
                <a:gd name="T110" fmla="*/ 64 w 71"/>
                <a:gd name="T111" fmla="*/ 47 h 76"/>
                <a:gd name="T112" fmla="*/ 65 w 71"/>
                <a:gd name="T113" fmla="*/ 54 h 76"/>
                <a:gd name="T114" fmla="*/ 63 w 71"/>
                <a:gd name="T115" fmla="*/ 59 h 76"/>
                <a:gd name="T116" fmla="*/ 65 w 71"/>
                <a:gd name="T117" fmla="*/ 70 h 76"/>
                <a:gd name="T118" fmla="*/ 65 w 71"/>
                <a:gd name="T119" fmla="*/ 71 h 76"/>
                <a:gd name="T120" fmla="*/ 65 w 71"/>
                <a:gd name="T121" fmla="*/ 74 h 76"/>
                <a:gd name="T122" fmla="*/ 30 w 71"/>
                <a:gd name="T123" fmla="*/ 76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00" name="Freeform 11"/>
            <p:cNvSpPr>
              <a:spLocks/>
            </p:cNvSpPr>
            <p:nvPr/>
          </p:nvSpPr>
          <p:spPr bwMode="auto">
            <a:xfrm>
              <a:off x="6445250" y="2840038"/>
              <a:ext cx="461963" cy="487362"/>
            </a:xfrm>
            <a:custGeom>
              <a:avLst/>
              <a:gdLst>
                <a:gd name="T0" fmla="*/ 5 w 57"/>
                <a:gd name="T1" fmla="*/ 55 h 63"/>
                <a:gd name="T2" fmla="*/ 8 w 57"/>
                <a:gd name="T3" fmla="*/ 56 h 63"/>
                <a:gd name="T4" fmla="*/ 10 w 57"/>
                <a:gd name="T5" fmla="*/ 55 h 63"/>
                <a:gd name="T6" fmla="*/ 13 w 57"/>
                <a:gd name="T7" fmla="*/ 59 h 63"/>
                <a:gd name="T8" fmla="*/ 18 w 57"/>
                <a:gd name="T9" fmla="*/ 60 h 63"/>
                <a:gd name="T10" fmla="*/ 22 w 57"/>
                <a:gd name="T11" fmla="*/ 61 h 63"/>
                <a:gd name="T12" fmla="*/ 25 w 57"/>
                <a:gd name="T13" fmla="*/ 61 h 63"/>
                <a:gd name="T14" fmla="*/ 28 w 57"/>
                <a:gd name="T15" fmla="*/ 61 h 63"/>
                <a:gd name="T16" fmla="*/ 29 w 57"/>
                <a:gd name="T17" fmla="*/ 59 h 63"/>
                <a:gd name="T18" fmla="*/ 31 w 57"/>
                <a:gd name="T19" fmla="*/ 59 h 63"/>
                <a:gd name="T20" fmla="*/ 34 w 57"/>
                <a:gd name="T21" fmla="*/ 62 h 63"/>
                <a:gd name="T22" fmla="*/ 36 w 57"/>
                <a:gd name="T23" fmla="*/ 63 h 63"/>
                <a:gd name="T24" fmla="*/ 39 w 57"/>
                <a:gd name="T25" fmla="*/ 61 h 63"/>
                <a:gd name="T26" fmla="*/ 40 w 57"/>
                <a:gd name="T27" fmla="*/ 58 h 63"/>
                <a:gd name="T28" fmla="*/ 41 w 57"/>
                <a:gd name="T29" fmla="*/ 52 h 63"/>
                <a:gd name="T30" fmla="*/ 44 w 57"/>
                <a:gd name="T31" fmla="*/ 54 h 63"/>
                <a:gd name="T32" fmla="*/ 45 w 57"/>
                <a:gd name="T33" fmla="*/ 51 h 63"/>
                <a:gd name="T34" fmla="*/ 47 w 57"/>
                <a:gd name="T35" fmla="*/ 47 h 63"/>
                <a:gd name="T36" fmla="*/ 48 w 57"/>
                <a:gd name="T37" fmla="*/ 45 h 63"/>
                <a:gd name="T38" fmla="*/ 51 w 57"/>
                <a:gd name="T39" fmla="*/ 44 h 63"/>
                <a:gd name="T40" fmla="*/ 53 w 57"/>
                <a:gd name="T41" fmla="*/ 41 h 63"/>
                <a:gd name="T42" fmla="*/ 55 w 57"/>
                <a:gd name="T43" fmla="*/ 39 h 63"/>
                <a:gd name="T44" fmla="*/ 55 w 57"/>
                <a:gd name="T45" fmla="*/ 36 h 63"/>
                <a:gd name="T46" fmla="*/ 56 w 57"/>
                <a:gd name="T47" fmla="*/ 34 h 63"/>
                <a:gd name="T48" fmla="*/ 54 w 57"/>
                <a:gd name="T49" fmla="*/ 26 h 63"/>
                <a:gd name="T50" fmla="*/ 55 w 57"/>
                <a:gd name="T51" fmla="*/ 23 h 63"/>
                <a:gd name="T52" fmla="*/ 57 w 57"/>
                <a:gd name="T53" fmla="*/ 22 h 63"/>
                <a:gd name="T54" fmla="*/ 46 w 57"/>
                <a:gd name="T55" fmla="*/ 3 h 63"/>
                <a:gd name="T56" fmla="*/ 42 w 57"/>
                <a:gd name="T57" fmla="*/ 6 h 63"/>
                <a:gd name="T58" fmla="*/ 37 w 57"/>
                <a:gd name="T59" fmla="*/ 10 h 63"/>
                <a:gd name="T60" fmla="*/ 34 w 57"/>
                <a:gd name="T61" fmla="*/ 10 h 63"/>
                <a:gd name="T62" fmla="*/ 30 w 57"/>
                <a:gd name="T63" fmla="*/ 13 h 63"/>
                <a:gd name="T64" fmla="*/ 27 w 57"/>
                <a:gd name="T65" fmla="*/ 12 h 63"/>
                <a:gd name="T66" fmla="*/ 25 w 57"/>
                <a:gd name="T67" fmla="*/ 12 h 63"/>
                <a:gd name="T68" fmla="*/ 25 w 57"/>
                <a:gd name="T69" fmla="*/ 11 h 63"/>
                <a:gd name="T70" fmla="*/ 19 w 57"/>
                <a:gd name="T71" fmla="*/ 9 h 63"/>
                <a:gd name="T72" fmla="*/ 17 w 57"/>
                <a:gd name="T73" fmla="*/ 10 h 63"/>
                <a:gd name="T74" fmla="*/ 0 w 57"/>
                <a:gd name="T75" fmla="*/ 11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01" name="Freeform 12"/>
            <p:cNvSpPr>
              <a:spLocks/>
            </p:cNvSpPr>
            <p:nvPr/>
          </p:nvSpPr>
          <p:spPr bwMode="auto">
            <a:xfrm>
              <a:off x="6289675" y="4311650"/>
              <a:ext cx="1003300" cy="719138"/>
            </a:xfrm>
            <a:custGeom>
              <a:avLst/>
              <a:gdLst>
                <a:gd name="T0" fmla="*/ 0 w 123"/>
                <a:gd name="T1" fmla="*/ 8 h 93"/>
                <a:gd name="T2" fmla="*/ 0 w 123"/>
                <a:gd name="T3" fmla="*/ 10 h 93"/>
                <a:gd name="T4" fmla="*/ 2 w 123"/>
                <a:gd name="T5" fmla="*/ 12 h 93"/>
                <a:gd name="T6" fmla="*/ 3 w 123"/>
                <a:gd name="T7" fmla="*/ 15 h 93"/>
                <a:gd name="T8" fmla="*/ 4 w 123"/>
                <a:gd name="T9" fmla="*/ 17 h 93"/>
                <a:gd name="T10" fmla="*/ 3 w 123"/>
                <a:gd name="T11" fmla="*/ 19 h 93"/>
                <a:gd name="T12" fmla="*/ 7 w 123"/>
                <a:gd name="T13" fmla="*/ 18 h 93"/>
                <a:gd name="T14" fmla="*/ 9 w 123"/>
                <a:gd name="T15" fmla="*/ 15 h 93"/>
                <a:gd name="T16" fmla="*/ 10 w 123"/>
                <a:gd name="T17" fmla="*/ 15 h 93"/>
                <a:gd name="T18" fmla="*/ 9 w 123"/>
                <a:gd name="T19" fmla="*/ 17 h 93"/>
                <a:gd name="T20" fmla="*/ 19 w 123"/>
                <a:gd name="T21" fmla="*/ 14 h 93"/>
                <a:gd name="T22" fmla="*/ 19 w 123"/>
                <a:gd name="T23" fmla="*/ 16 h 93"/>
                <a:gd name="T24" fmla="*/ 25 w 123"/>
                <a:gd name="T25" fmla="*/ 17 h 93"/>
                <a:gd name="T26" fmla="*/ 29 w 123"/>
                <a:gd name="T27" fmla="*/ 18 h 93"/>
                <a:gd name="T28" fmla="*/ 31 w 123"/>
                <a:gd name="T29" fmla="*/ 19 h 93"/>
                <a:gd name="T30" fmla="*/ 31 w 123"/>
                <a:gd name="T31" fmla="*/ 20 h 93"/>
                <a:gd name="T32" fmla="*/ 36 w 123"/>
                <a:gd name="T33" fmla="*/ 24 h 93"/>
                <a:gd name="T34" fmla="*/ 35 w 123"/>
                <a:gd name="T35" fmla="*/ 25 h 93"/>
                <a:gd name="T36" fmla="*/ 34 w 123"/>
                <a:gd name="T37" fmla="*/ 26 h 93"/>
                <a:gd name="T38" fmla="*/ 41 w 123"/>
                <a:gd name="T39" fmla="*/ 24 h 93"/>
                <a:gd name="T40" fmla="*/ 50 w 123"/>
                <a:gd name="T41" fmla="*/ 21 h 93"/>
                <a:gd name="T42" fmla="*/ 50 w 123"/>
                <a:gd name="T43" fmla="*/ 18 h 93"/>
                <a:gd name="T44" fmla="*/ 61 w 123"/>
                <a:gd name="T45" fmla="*/ 21 h 93"/>
                <a:gd name="T46" fmla="*/ 69 w 123"/>
                <a:gd name="T47" fmla="*/ 28 h 93"/>
                <a:gd name="T48" fmla="*/ 74 w 123"/>
                <a:gd name="T49" fmla="*/ 30 h 93"/>
                <a:gd name="T50" fmla="*/ 77 w 123"/>
                <a:gd name="T51" fmla="*/ 36 h 93"/>
                <a:gd name="T52" fmla="*/ 76 w 123"/>
                <a:gd name="T53" fmla="*/ 48 h 93"/>
                <a:gd name="T54" fmla="*/ 80 w 123"/>
                <a:gd name="T55" fmla="*/ 54 h 93"/>
                <a:gd name="T56" fmla="*/ 79 w 123"/>
                <a:gd name="T57" fmla="*/ 50 h 93"/>
                <a:gd name="T58" fmla="*/ 82 w 123"/>
                <a:gd name="T59" fmla="*/ 51 h 93"/>
                <a:gd name="T60" fmla="*/ 83 w 123"/>
                <a:gd name="T61" fmla="*/ 50 h 93"/>
                <a:gd name="T62" fmla="*/ 83 w 123"/>
                <a:gd name="T63" fmla="*/ 53 h 93"/>
                <a:gd name="T64" fmla="*/ 80 w 123"/>
                <a:gd name="T65" fmla="*/ 57 h 93"/>
                <a:gd name="T66" fmla="*/ 83 w 123"/>
                <a:gd name="T67" fmla="*/ 61 h 93"/>
                <a:gd name="T68" fmla="*/ 89 w 123"/>
                <a:gd name="T69" fmla="*/ 68 h 93"/>
                <a:gd name="T70" fmla="*/ 91 w 123"/>
                <a:gd name="T71" fmla="*/ 69 h 93"/>
                <a:gd name="T72" fmla="*/ 94 w 123"/>
                <a:gd name="T73" fmla="*/ 74 h 93"/>
                <a:gd name="T74" fmla="*/ 99 w 123"/>
                <a:gd name="T75" fmla="*/ 82 h 93"/>
                <a:gd name="T76" fmla="*/ 108 w 123"/>
                <a:gd name="T77" fmla="*/ 88 h 93"/>
                <a:gd name="T78" fmla="*/ 111 w 123"/>
                <a:gd name="T79" fmla="*/ 90 h 93"/>
                <a:gd name="T80" fmla="*/ 110 w 123"/>
                <a:gd name="T81" fmla="*/ 91 h 93"/>
                <a:gd name="T82" fmla="*/ 109 w 123"/>
                <a:gd name="T83" fmla="*/ 92 h 93"/>
                <a:gd name="T84" fmla="*/ 113 w 123"/>
                <a:gd name="T85" fmla="*/ 92 h 93"/>
                <a:gd name="T86" fmla="*/ 121 w 123"/>
                <a:gd name="T87" fmla="*/ 88 h 93"/>
                <a:gd name="T88" fmla="*/ 121 w 123"/>
                <a:gd name="T89" fmla="*/ 82 h 93"/>
                <a:gd name="T90" fmla="*/ 122 w 123"/>
                <a:gd name="T91" fmla="*/ 74 h 93"/>
                <a:gd name="T92" fmla="*/ 121 w 123"/>
                <a:gd name="T93" fmla="*/ 61 h 93"/>
                <a:gd name="T94" fmla="*/ 113 w 123"/>
                <a:gd name="T95" fmla="*/ 48 h 93"/>
                <a:gd name="T96" fmla="*/ 110 w 123"/>
                <a:gd name="T97" fmla="*/ 43 h 93"/>
                <a:gd name="T98" fmla="*/ 110 w 123"/>
                <a:gd name="T99" fmla="*/ 38 h 93"/>
                <a:gd name="T100" fmla="*/ 103 w 123"/>
                <a:gd name="T101" fmla="*/ 29 h 93"/>
                <a:gd name="T102" fmla="*/ 99 w 123"/>
                <a:gd name="T103" fmla="*/ 24 h 93"/>
                <a:gd name="T104" fmla="*/ 92 w 123"/>
                <a:gd name="T105" fmla="*/ 8 h 93"/>
                <a:gd name="T106" fmla="*/ 90 w 123"/>
                <a:gd name="T107" fmla="*/ 6 h 93"/>
                <a:gd name="T108" fmla="*/ 88 w 123"/>
                <a:gd name="T109" fmla="*/ 1 h 93"/>
                <a:gd name="T110" fmla="*/ 82 w 123"/>
                <a:gd name="T111" fmla="*/ 1 h 93"/>
                <a:gd name="T112" fmla="*/ 82 w 123"/>
                <a:gd name="T113" fmla="*/ 7 h 93"/>
                <a:gd name="T114" fmla="*/ 80 w 123"/>
                <a:gd name="T115" fmla="*/ 8 h 93"/>
                <a:gd name="T116" fmla="*/ 39 w 123"/>
                <a:gd name="T117" fmla="*/ 7 h 93"/>
                <a:gd name="T118" fmla="*/ 38 w 123"/>
                <a:gd name="T119" fmla="*/ 3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02" name="Freeform 13"/>
            <p:cNvSpPr>
              <a:spLocks/>
            </p:cNvSpPr>
            <p:nvPr/>
          </p:nvSpPr>
          <p:spPr bwMode="auto">
            <a:xfrm>
              <a:off x="2368550" y="2562225"/>
              <a:ext cx="877888" cy="1423988"/>
            </a:xfrm>
            <a:custGeom>
              <a:avLst/>
              <a:gdLst>
                <a:gd name="T0" fmla="*/ 61 w 108"/>
                <a:gd name="T1" fmla="*/ 179 h 184"/>
                <a:gd name="T2" fmla="*/ 61 w 108"/>
                <a:gd name="T3" fmla="*/ 177 h 184"/>
                <a:gd name="T4" fmla="*/ 60 w 108"/>
                <a:gd name="T5" fmla="*/ 175 h 184"/>
                <a:gd name="T6" fmla="*/ 57 w 108"/>
                <a:gd name="T7" fmla="*/ 163 h 184"/>
                <a:gd name="T8" fmla="*/ 50 w 108"/>
                <a:gd name="T9" fmla="*/ 156 h 184"/>
                <a:gd name="T10" fmla="*/ 48 w 108"/>
                <a:gd name="T11" fmla="*/ 153 h 184"/>
                <a:gd name="T12" fmla="*/ 46 w 108"/>
                <a:gd name="T13" fmla="*/ 150 h 184"/>
                <a:gd name="T14" fmla="*/ 39 w 108"/>
                <a:gd name="T15" fmla="*/ 147 h 184"/>
                <a:gd name="T16" fmla="*/ 33 w 108"/>
                <a:gd name="T17" fmla="*/ 141 h 184"/>
                <a:gd name="T18" fmla="*/ 22 w 108"/>
                <a:gd name="T19" fmla="*/ 136 h 184"/>
                <a:gd name="T20" fmla="*/ 22 w 108"/>
                <a:gd name="T21" fmla="*/ 132 h 184"/>
                <a:gd name="T22" fmla="*/ 23 w 108"/>
                <a:gd name="T23" fmla="*/ 127 h 184"/>
                <a:gd name="T24" fmla="*/ 21 w 108"/>
                <a:gd name="T25" fmla="*/ 122 h 184"/>
                <a:gd name="T26" fmla="*/ 22 w 108"/>
                <a:gd name="T27" fmla="*/ 120 h 184"/>
                <a:gd name="T28" fmla="*/ 16 w 108"/>
                <a:gd name="T29" fmla="*/ 109 h 184"/>
                <a:gd name="T30" fmla="*/ 12 w 108"/>
                <a:gd name="T31" fmla="*/ 102 h 184"/>
                <a:gd name="T32" fmla="*/ 14 w 108"/>
                <a:gd name="T33" fmla="*/ 96 h 184"/>
                <a:gd name="T34" fmla="*/ 14 w 108"/>
                <a:gd name="T35" fmla="*/ 91 h 184"/>
                <a:gd name="T36" fmla="*/ 9 w 108"/>
                <a:gd name="T37" fmla="*/ 86 h 184"/>
                <a:gd name="T38" fmla="*/ 9 w 108"/>
                <a:gd name="T39" fmla="*/ 78 h 184"/>
                <a:gd name="T40" fmla="*/ 11 w 108"/>
                <a:gd name="T41" fmla="*/ 75 h 184"/>
                <a:gd name="T42" fmla="*/ 12 w 108"/>
                <a:gd name="T43" fmla="*/ 79 h 184"/>
                <a:gd name="T44" fmla="*/ 15 w 108"/>
                <a:gd name="T45" fmla="*/ 78 h 184"/>
                <a:gd name="T46" fmla="*/ 14 w 108"/>
                <a:gd name="T47" fmla="*/ 71 h 184"/>
                <a:gd name="T48" fmla="*/ 12 w 108"/>
                <a:gd name="T49" fmla="*/ 73 h 184"/>
                <a:gd name="T50" fmla="*/ 7 w 108"/>
                <a:gd name="T51" fmla="*/ 70 h 184"/>
                <a:gd name="T52" fmla="*/ 6 w 108"/>
                <a:gd name="T53" fmla="*/ 61 h 184"/>
                <a:gd name="T54" fmla="*/ 1 w 108"/>
                <a:gd name="T55" fmla="*/ 51 h 184"/>
                <a:gd name="T56" fmla="*/ 1 w 108"/>
                <a:gd name="T57" fmla="*/ 46 h 184"/>
                <a:gd name="T58" fmla="*/ 4 w 108"/>
                <a:gd name="T59" fmla="*/ 40 h 184"/>
                <a:gd name="T60" fmla="*/ 2 w 108"/>
                <a:gd name="T61" fmla="*/ 32 h 184"/>
                <a:gd name="T62" fmla="*/ 0 w 108"/>
                <a:gd name="T63" fmla="*/ 28 h 184"/>
                <a:gd name="T64" fmla="*/ 0 w 108"/>
                <a:gd name="T65" fmla="*/ 24 h 184"/>
                <a:gd name="T66" fmla="*/ 6 w 108"/>
                <a:gd name="T67" fmla="*/ 15 h 184"/>
                <a:gd name="T68" fmla="*/ 9 w 108"/>
                <a:gd name="T69" fmla="*/ 10 h 184"/>
                <a:gd name="T70" fmla="*/ 9 w 108"/>
                <a:gd name="T71" fmla="*/ 1 h 184"/>
                <a:gd name="T72" fmla="*/ 48 w 108"/>
                <a:gd name="T73" fmla="*/ 64 h 184"/>
                <a:gd name="T74" fmla="*/ 104 w 108"/>
                <a:gd name="T75" fmla="*/ 149 h 184"/>
                <a:gd name="T76" fmla="*/ 105 w 108"/>
                <a:gd name="T77" fmla="*/ 153 h 184"/>
                <a:gd name="T78" fmla="*/ 106 w 108"/>
                <a:gd name="T79" fmla="*/ 157 h 184"/>
                <a:gd name="T80" fmla="*/ 107 w 108"/>
                <a:gd name="T81" fmla="*/ 160 h 184"/>
                <a:gd name="T82" fmla="*/ 103 w 108"/>
                <a:gd name="T83" fmla="*/ 162 h 184"/>
                <a:gd name="T84" fmla="*/ 98 w 108"/>
                <a:gd name="T85" fmla="*/ 172 h 184"/>
                <a:gd name="T86" fmla="*/ 97 w 108"/>
                <a:gd name="T87" fmla="*/ 174 h 184"/>
                <a:gd name="T88" fmla="*/ 96 w 108"/>
                <a:gd name="T89" fmla="*/ 178 h 184"/>
                <a:gd name="T90" fmla="*/ 98 w 108"/>
                <a:gd name="T91" fmla="*/ 181 h 184"/>
                <a:gd name="T92" fmla="*/ 96 w 108"/>
                <a:gd name="T93" fmla="*/ 184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03" name="Freeform 14"/>
            <p:cNvSpPr>
              <a:spLocks/>
            </p:cNvSpPr>
            <p:nvPr/>
          </p:nvSpPr>
          <p:spPr bwMode="auto">
            <a:xfrm>
              <a:off x="3741738" y="2452688"/>
              <a:ext cx="766762" cy="604837"/>
            </a:xfrm>
            <a:custGeom>
              <a:avLst/>
              <a:gdLst>
                <a:gd name="T0" fmla="*/ 88 w 94"/>
                <a:gd name="T1" fmla="*/ 78 h 78"/>
                <a:gd name="T2" fmla="*/ 91 w 94"/>
                <a:gd name="T3" fmla="*/ 44 h 78"/>
                <a:gd name="T4" fmla="*/ 94 w 94"/>
                <a:gd name="T5" fmla="*/ 10 h 78"/>
                <a:gd name="T6" fmla="*/ 10 w 94"/>
                <a:gd name="T7" fmla="*/ 0 h 78"/>
                <a:gd name="T8" fmla="*/ 9 w 94"/>
                <a:gd name="T9" fmla="*/ 8 h 78"/>
                <a:gd name="T10" fmla="*/ 3 w 94"/>
                <a:gd name="T11" fmla="*/ 50 h 78"/>
                <a:gd name="T12" fmla="*/ 2 w 94"/>
                <a:gd name="T13" fmla="*/ 50 h 78"/>
                <a:gd name="T14" fmla="*/ 0 w 94"/>
                <a:gd name="T15" fmla="*/ 67 h 78"/>
                <a:gd name="T16" fmla="*/ 25 w 94"/>
                <a:gd name="T17" fmla="*/ 71 h 78"/>
                <a:gd name="T18" fmla="*/ 88 w 94"/>
                <a:gd name="T19" fmla="*/ 78 h 78"/>
                <a:gd name="T20" fmla="*/ 88 w 94"/>
                <a:gd name="T21" fmla="*/ 78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noFill/>
            <a:ln w="12700" cmpd="sng">
              <a:solidFill>
                <a:schemeClr val="tx1"/>
              </a:solidFill>
              <a:prstDash val="solid"/>
              <a:round/>
              <a:headEnd/>
              <a:tailEnd/>
            </a:ln>
          </p:spPr>
          <p:txBody>
            <a:bodyPr/>
            <a:lstStyle/>
            <a:p>
              <a:endParaRPr lang="en-US">
                <a:solidFill>
                  <a:srgbClr val="000000"/>
                </a:solidFill>
              </a:endParaRPr>
            </a:p>
          </p:txBody>
        </p:sp>
        <p:sp>
          <p:nvSpPr>
            <p:cNvPr id="104" name="Freeform 15"/>
            <p:cNvSpPr>
              <a:spLocks/>
            </p:cNvSpPr>
            <p:nvPr/>
          </p:nvSpPr>
          <p:spPr bwMode="auto">
            <a:xfrm>
              <a:off x="3865563" y="3003550"/>
              <a:ext cx="804862" cy="595313"/>
            </a:xfrm>
            <a:custGeom>
              <a:avLst/>
              <a:gdLst>
                <a:gd name="T0" fmla="*/ 0 w 99"/>
                <a:gd name="T1" fmla="*/ 67 h 77"/>
                <a:gd name="T2" fmla="*/ 10 w 99"/>
                <a:gd name="T3" fmla="*/ 0 h 77"/>
                <a:gd name="T4" fmla="*/ 73 w 99"/>
                <a:gd name="T5" fmla="*/ 7 h 77"/>
                <a:gd name="T6" fmla="*/ 99 w 99"/>
                <a:gd name="T7" fmla="*/ 9 h 77"/>
                <a:gd name="T8" fmla="*/ 98 w 99"/>
                <a:gd name="T9" fmla="*/ 26 h 77"/>
                <a:gd name="T10" fmla="*/ 95 w 99"/>
                <a:gd name="T11" fmla="*/ 77 h 77"/>
                <a:gd name="T12" fmla="*/ 82 w 99"/>
                <a:gd name="T13" fmla="*/ 76 h 77"/>
                <a:gd name="T14" fmla="*/ 0 w 99"/>
                <a:gd name="T15" fmla="*/ 67 h 77"/>
                <a:gd name="T16" fmla="*/ 0 w 99"/>
                <a:gd name="T17" fmla="*/ 6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05" name="Freeform 16"/>
            <p:cNvSpPr>
              <a:spLocks/>
            </p:cNvSpPr>
            <p:nvPr/>
          </p:nvSpPr>
          <p:spPr bwMode="auto">
            <a:xfrm>
              <a:off x="3759200" y="3521075"/>
              <a:ext cx="771525" cy="758825"/>
            </a:xfrm>
            <a:custGeom>
              <a:avLst/>
              <a:gdLst>
                <a:gd name="T0" fmla="*/ 13 w 95"/>
                <a:gd name="T1" fmla="*/ 0 h 98"/>
                <a:gd name="T2" fmla="*/ 0 w 95"/>
                <a:gd name="T3" fmla="*/ 96 h 98"/>
                <a:gd name="T4" fmla="*/ 0 w 95"/>
                <a:gd name="T5" fmla="*/ 96 h 98"/>
                <a:gd name="T6" fmla="*/ 12 w 95"/>
                <a:gd name="T7" fmla="*/ 98 h 98"/>
                <a:gd name="T8" fmla="*/ 13 w 95"/>
                <a:gd name="T9" fmla="*/ 90 h 98"/>
                <a:gd name="T10" fmla="*/ 37 w 95"/>
                <a:gd name="T11" fmla="*/ 93 h 98"/>
                <a:gd name="T12" fmla="*/ 37 w 95"/>
                <a:gd name="T13" fmla="*/ 93 h 98"/>
                <a:gd name="T14" fmla="*/ 36 w 95"/>
                <a:gd name="T15" fmla="*/ 92 h 98"/>
                <a:gd name="T16" fmla="*/ 37 w 95"/>
                <a:gd name="T17" fmla="*/ 91 h 98"/>
                <a:gd name="T18" fmla="*/ 36 w 95"/>
                <a:gd name="T19" fmla="*/ 90 h 98"/>
                <a:gd name="T20" fmla="*/ 36 w 95"/>
                <a:gd name="T21" fmla="*/ 90 h 98"/>
                <a:gd name="T22" fmla="*/ 36 w 95"/>
                <a:gd name="T23" fmla="*/ 90 h 98"/>
                <a:gd name="T24" fmla="*/ 87 w 95"/>
                <a:gd name="T25" fmla="*/ 94 h 98"/>
                <a:gd name="T26" fmla="*/ 93 w 95"/>
                <a:gd name="T27" fmla="*/ 18 h 98"/>
                <a:gd name="T28" fmla="*/ 94 w 95"/>
                <a:gd name="T29" fmla="*/ 18 h 98"/>
                <a:gd name="T30" fmla="*/ 95 w 95"/>
                <a:gd name="T31" fmla="*/ 9 h 98"/>
                <a:gd name="T32" fmla="*/ 13 w 95"/>
                <a:gd name="T33" fmla="*/ 0 h 98"/>
                <a:gd name="T34" fmla="*/ 13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06" name="Freeform 17"/>
            <p:cNvSpPr>
              <a:spLocks/>
            </p:cNvSpPr>
            <p:nvPr/>
          </p:nvSpPr>
          <p:spPr bwMode="auto">
            <a:xfrm>
              <a:off x="4052888" y="3660775"/>
              <a:ext cx="1536700" cy="1425575"/>
            </a:xfrm>
            <a:custGeom>
              <a:avLst/>
              <a:gdLst>
                <a:gd name="T0" fmla="*/ 171 w 189"/>
                <a:gd name="T1" fmla="*/ 50 h 184"/>
                <a:gd name="T2" fmla="*/ 159 w 189"/>
                <a:gd name="T3" fmla="*/ 47 h 184"/>
                <a:gd name="T4" fmla="*/ 151 w 189"/>
                <a:gd name="T5" fmla="*/ 49 h 184"/>
                <a:gd name="T6" fmla="*/ 145 w 189"/>
                <a:gd name="T7" fmla="*/ 49 h 184"/>
                <a:gd name="T8" fmla="*/ 143 w 189"/>
                <a:gd name="T9" fmla="*/ 49 h 184"/>
                <a:gd name="T10" fmla="*/ 140 w 189"/>
                <a:gd name="T11" fmla="*/ 47 h 184"/>
                <a:gd name="T12" fmla="*/ 137 w 189"/>
                <a:gd name="T13" fmla="*/ 51 h 184"/>
                <a:gd name="T14" fmla="*/ 135 w 189"/>
                <a:gd name="T15" fmla="*/ 48 h 184"/>
                <a:gd name="T16" fmla="*/ 129 w 189"/>
                <a:gd name="T17" fmla="*/ 47 h 184"/>
                <a:gd name="T18" fmla="*/ 125 w 189"/>
                <a:gd name="T19" fmla="*/ 46 h 184"/>
                <a:gd name="T20" fmla="*/ 119 w 189"/>
                <a:gd name="T21" fmla="*/ 44 h 184"/>
                <a:gd name="T22" fmla="*/ 115 w 189"/>
                <a:gd name="T23" fmla="*/ 43 h 184"/>
                <a:gd name="T24" fmla="*/ 109 w 189"/>
                <a:gd name="T25" fmla="*/ 41 h 184"/>
                <a:gd name="T26" fmla="*/ 106 w 189"/>
                <a:gd name="T27" fmla="*/ 38 h 184"/>
                <a:gd name="T28" fmla="*/ 100 w 189"/>
                <a:gd name="T29" fmla="*/ 36 h 184"/>
                <a:gd name="T30" fmla="*/ 58 w 189"/>
                <a:gd name="T31" fmla="*/ 0 h 184"/>
                <a:gd name="T32" fmla="*/ 0 w 189"/>
                <a:gd name="T33" fmla="*/ 72 h 184"/>
                <a:gd name="T34" fmla="*/ 1 w 189"/>
                <a:gd name="T35" fmla="*/ 75 h 184"/>
                <a:gd name="T36" fmla="*/ 5 w 189"/>
                <a:gd name="T37" fmla="*/ 81 h 184"/>
                <a:gd name="T38" fmla="*/ 23 w 189"/>
                <a:gd name="T39" fmla="*/ 99 h 184"/>
                <a:gd name="T40" fmla="*/ 25 w 189"/>
                <a:gd name="T41" fmla="*/ 104 h 184"/>
                <a:gd name="T42" fmla="*/ 38 w 189"/>
                <a:gd name="T43" fmla="*/ 123 h 184"/>
                <a:gd name="T44" fmla="*/ 49 w 189"/>
                <a:gd name="T45" fmla="*/ 125 h 184"/>
                <a:gd name="T46" fmla="*/ 56 w 189"/>
                <a:gd name="T47" fmla="*/ 114 h 184"/>
                <a:gd name="T48" fmla="*/ 60 w 189"/>
                <a:gd name="T49" fmla="*/ 113 h 184"/>
                <a:gd name="T50" fmla="*/ 67 w 189"/>
                <a:gd name="T51" fmla="*/ 115 h 184"/>
                <a:gd name="T52" fmla="*/ 75 w 189"/>
                <a:gd name="T53" fmla="*/ 119 h 184"/>
                <a:gd name="T54" fmla="*/ 77 w 189"/>
                <a:gd name="T55" fmla="*/ 121 h 184"/>
                <a:gd name="T56" fmla="*/ 83 w 189"/>
                <a:gd name="T57" fmla="*/ 129 h 184"/>
                <a:gd name="T58" fmla="*/ 94 w 189"/>
                <a:gd name="T59" fmla="*/ 149 h 184"/>
                <a:gd name="T60" fmla="*/ 100 w 189"/>
                <a:gd name="T61" fmla="*/ 155 h 184"/>
                <a:gd name="T62" fmla="*/ 102 w 189"/>
                <a:gd name="T63" fmla="*/ 165 h 184"/>
                <a:gd name="T64" fmla="*/ 111 w 189"/>
                <a:gd name="T65" fmla="*/ 176 h 184"/>
                <a:gd name="T66" fmla="*/ 126 w 189"/>
                <a:gd name="T67" fmla="*/ 181 h 184"/>
                <a:gd name="T68" fmla="*/ 135 w 189"/>
                <a:gd name="T69" fmla="*/ 182 h 184"/>
                <a:gd name="T70" fmla="*/ 134 w 189"/>
                <a:gd name="T71" fmla="*/ 180 h 184"/>
                <a:gd name="T72" fmla="*/ 131 w 189"/>
                <a:gd name="T73" fmla="*/ 162 h 184"/>
                <a:gd name="T74" fmla="*/ 130 w 189"/>
                <a:gd name="T75" fmla="*/ 160 h 184"/>
                <a:gd name="T76" fmla="*/ 133 w 189"/>
                <a:gd name="T77" fmla="*/ 153 h 184"/>
                <a:gd name="T78" fmla="*/ 134 w 189"/>
                <a:gd name="T79" fmla="*/ 151 h 184"/>
                <a:gd name="T80" fmla="*/ 137 w 189"/>
                <a:gd name="T81" fmla="*/ 145 h 184"/>
                <a:gd name="T82" fmla="*/ 139 w 189"/>
                <a:gd name="T83" fmla="*/ 145 h 184"/>
                <a:gd name="T84" fmla="*/ 141 w 189"/>
                <a:gd name="T85" fmla="*/ 142 h 184"/>
                <a:gd name="T86" fmla="*/ 143 w 189"/>
                <a:gd name="T87" fmla="*/ 142 h 184"/>
                <a:gd name="T88" fmla="*/ 147 w 189"/>
                <a:gd name="T89" fmla="*/ 140 h 184"/>
                <a:gd name="T90" fmla="*/ 149 w 189"/>
                <a:gd name="T91" fmla="*/ 136 h 184"/>
                <a:gd name="T92" fmla="*/ 150 w 189"/>
                <a:gd name="T93" fmla="*/ 138 h 184"/>
                <a:gd name="T94" fmla="*/ 165 w 189"/>
                <a:gd name="T95" fmla="*/ 130 h 184"/>
                <a:gd name="T96" fmla="*/ 168 w 189"/>
                <a:gd name="T97" fmla="*/ 121 h 184"/>
                <a:gd name="T98" fmla="*/ 171 w 189"/>
                <a:gd name="T99" fmla="*/ 120 h 184"/>
                <a:gd name="T100" fmla="*/ 181 w 189"/>
                <a:gd name="T101" fmla="*/ 119 h 184"/>
                <a:gd name="T102" fmla="*/ 184 w 189"/>
                <a:gd name="T103" fmla="*/ 117 h 184"/>
                <a:gd name="T104" fmla="*/ 185 w 189"/>
                <a:gd name="T105" fmla="*/ 114 h 184"/>
                <a:gd name="T106" fmla="*/ 186 w 189"/>
                <a:gd name="T107" fmla="*/ 106 h 184"/>
                <a:gd name="T108" fmla="*/ 188 w 189"/>
                <a:gd name="T109" fmla="*/ 101 h 184"/>
                <a:gd name="T110" fmla="*/ 187 w 189"/>
                <a:gd name="T111" fmla="*/ 91 h 184"/>
                <a:gd name="T112" fmla="*/ 185 w 189"/>
                <a:gd name="T113" fmla="*/ 88 h 184"/>
                <a:gd name="T114" fmla="*/ 184 w 189"/>
                <a:gd name="T115" fmla="*/ 82 h 184"/>
                <a:gd name="T116" fmla="*/ 180 w 189"/>
                <a:gd name="T117" fmla="*/ 53 h 184"/>
                <a:gd name="T118" fmla="*/ 174 w 189"/>
                <a:gd name="T119" fmla="*/ 51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107" name="Freeform 18"/>
            <p:cNvSpPr>
              <a:spLocks/>
            </p:cNvSpPr>
            <p:nvPr/>
          </p:nvSpPr>
          <p:spPr bwMode="auto">
            <a:xfrm>
              <a:off x="6942138" y="2306638"/>
              <a:ext cx="828675" cy="603250"/>
            </a:xfrm>
            <a:custGeom>
              <a:avLst/>
              <a:gdLst>
                <a:gd name="T0" fmla="*/ 78 w 102"/>
                <a:gd name="T1" fmla="*/ 70 h 78"/>
                <a:gd name="T2" fmla="*/ 76 w 102"/>
                <a:gd name="T3" fmla="*/ 73 h 78"/>
                <a:gd name="T4" fmla="*/ 75 w 102"/>
                <a:gd name="T5" fmla="*/ 75 h 78"/>
                <a:gd name="T6" fmla="*/ 75 w 102"/>
                <a:gd name="T7" fmla="*/ 78 h 78"/>
                <a:gd name="T8" fmla="*/ 77 w 102"/>
                <a:gd name="T9" fmla="*/ 76 h 78"/>
                <a:gd name="T10" fmla="*/ 81 w 102"/>
                <a:gd name="T11" fmla="*/ 75 h 78"/>
                <a:gd name="T12" fmla="*/ 87 w 102"/>
                <a:gd name="T13" fmla="*/ 73 h 78"/>
                <a:gd name="T14" fmla="*/ 96 w 102"/>
                <a:gd name="T15" fmla="*/ 66 h 78"/>
                <a:gd name="T16" fmla="*/ 99 w 102"/>
                <a:gd name="T17" fmla="*/ 64 h 78"/>
                <a:gd name="T18" fmla="*/ 102 w 102"/>
                <a:gd name="T19" fmla="*/ 61 h 78"/>
                <a:gd name="T20" fmla="*/ 100 w 102"/>
                <a:gd name="T21" fmla="*/ 62 h 78"/>
                <a:gd name="T22" fmla="*/ 97 w 102"/>
                <a:gd name="T23" fmla="*/ 64 h 78"/>
                <a:gd name="T24" fmla="*/ 94 w 102"/>
                <a:gd name="T25" fmla="*/ 65 h 78"/>
                <a:gd name="T26" fmla="*/ 97 w 102"/>
                <a:gd name="T27" fmla="*/ 61 h 78"/>
                <a:gd name="T28" fmla="*/ 95 w 102"/>
                <a:gd name="T29" fmla="*/ 62 h 78"/>
                <a:gd name="T30" fmla="*/ 86 w 102"/>
                <a:gd name="T31" fmla="*/ 67 h 78"/>
                <a:gd name="T32" fmla="*/ 80 w 102"/>
                <a:gd name="T33" fmla="*/ 72 h 78"/>
                <a:gd name="T34" fmla="*/ 79 w 102"/>
                <a:gd name="T35" fmla="*/ 68 h 78"/>
                <a:gd name="T36" fmla="*/ 81 w 102"/>
                <a:gd name="T37" fmla="*/ 64 h 78"/>
                <a:gd name="T38" fmla="*/ 79 w 102"/>
                <a:gd name="T39" fmla="*/ 49 h 78"/>
                <a:gd name="T40" fmla="*/ 77 w 102"/>
                <a:gd name="T41" fmla="*/ 34 h 78"/>
                <a:gd name="T42" fmla="*/ 75 w 102"/>
                <a:gd name="T43" fmla="*/ 25 h 78"/>
                <a:gd name="T44" fmla="*/ 74 w 102"/>
                <a:gd name="T45" fmla="*/ 24 h 78"/>
                <a:gd name="T46" fmla="*/ 73 w 102"/>
                <a:gd name="T47" fmla="*/ 21 h 78"/>
                <a:gd name="T48" fmla="*/ 72 w 102"/>
                <a:gd name="T49" fmla="*/ 12 h 78"/>
                <a:gd name="T50" fmla="*/ 69 w 102"/>
                <a:gd name="T51" fmla="*/ 3 h 78"/>
                <a:gd name="T52" fmla="*/ 68 w 102"/>
                <a:gd name="T53" fmla="*/ 0 h 78"/>
                <a:gd name="T54" fmla="*/ 51 w 102"/>
                <a:gd name="T55" fmla="*/ 4 h 78"/>
                <a:gd name="T56" fmla="*/ 42 w 102"/>
                <a:gd name="T57" fmla="*/ 14 h 78"/>
                <a:gd name="T58" fmla="*/ 41 w 102"/>
                <a:gd name="T59" fmla="*/ 18 h 78"/>
                <a:gd name="T60" fmla="*/ 36 w 102"/>
                <a:gd name="T61" fmla="*/ 23 h 78"/>
                <a:gd name="T62" fmla="*/ 38 w 102"/>
                <a:gd name="T63" fmla="*/ 25 h 78"/>
                <a:gd name="T64" fmla="*/ 38 w 102"/>
                <a:gd name="T65" fmla="*/ 27 h 78"/>
                <a:gd name="T66" fmla="*/ 39 w 102"/>
                <a:gd name="T67" fmla="*/ 32 h 78"/>
                <a:gd name="T68" fmla="*/ 30 w 102"/>
                <a:gd name="T69" fmla="*/ 39 h 78"/>
                <a:gd name="T70" fmla="*/ 19 w 102"/>
                <a:gd name="T71" fmla="*/ 39 h 78"/>
                <a:gd name="T72" fmla="*/ 9 w 102"/>
                <a:gd name="T73" fmla="*/ 42 h 78"/>
                <a:gd name="T74" fmla="*/ 6 w 102"/>
                <a:gd name="T75" fmla="*/ 46 h 78"/>
                <a:gd name="T76" fmla="*/ 9 w 102"/>
                <a:gd name="T77" fmla="*/ 52 h 78"/>
                <a:gd name="T78" fmla="*/ 2 w 102"/>
                <a:gd name="T79" fmla="*/ 60 h 78"/>
                <a:gd name="T80" fmla="*/ 56 w 102"/>
                <a:gd name="T81" fmla="*/ 55 h 78"/>
                <a:gd name="T82" fmla="*/ 57 w 102"/>
                <a:gd name="T83" fmla="*/ 57 h 78"/>
                <a:gd name="T84" fmla="*/ 59 w 102"/>
                <a:gd name="T85" fmla="*/ 58 h 78"/>
                <a:gd name="T86" fmla="*/ 62 w 102"/>
                <a:gd name="T87" fmla="*/ 63 h 78"/>
                <a:gd name="T88" fmla="*/ 66 w 102"/>
                <a:gd name="T89" fmla="*/ 64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08" name="Freeform 19"/>
            <p:cNvSpPr>
              <a:spLocks/>
            </p:cNvSpPr>
            <p:nvPr/>
          </p:nvSpPr>
          <p:spPr bwMode="auto">
            <a:xfrm>
              <a:off x="7494588" y="2266950"/>
              <a:ext cx="187325" cy="325438"/>
            </a:xfrm>
            <a:custGeom>
              <a:avLst/>
              <a:gdLst>
                <a:gd name="T0" fmla="*/ 0 w 23"/>
                <a:gd name="T1" fmla="*/ 5 h 42"/>
                <a:gd name="T2" fmla="*/ 1 w 23"/>
                <a:gd name="T3" fmla="*/ 7 h 42"/>
                <a:gd name="T4" fmla="*/ 0 w 23"/>
                <a:gd name="T5" fmla="*/ 8 h 42"/>
                <a:gd name="T6" fmla="*/ 1 w 23"/>
                <a:gd name="T7" fmla="*/ 8 h 42"/>
                <a:gd name="T8" fmla="*/ 1 w 23"/>
                <a:gd name="T9" fmla="*/ 9 h 42"/>
                <a:gd name="T10" fmla="*/ 3 w 23"/>
                <a:gd name="T11" fmla="*/ 14 h 42"/>
                <a:gd name="T12" fmla="*/ 4 w 23"/>
                <a:gd name="T13" fmla="*/ 17 h 42"/>
                <a:gd name="T14" fmla="*/ 3 w 23"/>
                <a:gd name="T15" fmla="*/ 19 h 42"/>
                <a:gd name="T16" fmla="*/ 3 w 23"/>
                <a:gd name="T17" fmla="*/ 21 h 42"/>
                <a:gd name="T18" fmla="*/ 5 w 23"/>
                <a:gd name="T19" fmla="*/ 26 h 42"/>
                <a:gd name="T20" fmla="*/ 5 w 23"/>
                <a:gd name="T21" fmla="*/ 28 h 42"/>
                <a:gd name="T22" fmla="*/ 5 w 23"/>
                <a:gd name="T23" fmla="*/ 29 h 42"/>
                <a:gd name="T24" fmla="*/ 6 w 23"/>
                <a:gd name="T25" fmla="*/ 29 h 42"/>
                <a:gd name="T26" fmla="*/ 5 w 23"/>
                <a:gd name="T27" fmla="*/ 28 h 42"/>
                <a:gd name="T28" fmla="*/ 6 w 23"/>
                <a:gd name="T29" fmla="*/ 28 h 42"/>
                <a:gd name="T30" fmla="*/ 7 w 23"/>
                <a:gd name="T31" fmla="*/ 30 h 42"/>
                <a:gd name="T32" fmla="*/ 8 w 23"/>
                <a:gd name="T33" fmla="*/ 34 h 42"/>
                <a:gd name="T34" fmla="*/ 8 w 23"/>
                <a:gd name="T35" fmla="*/ 37 h 42"/>
                <a:gd name="T36" fmla="*/ 9 w 23"/>
                <a:gd name="T37" fmla="*/ 39 h 42"/>
                <a:gd name="T38" fmla="*/ 10 w 23"/>
                <a:gd name="T39" fmla="*/ 42 h 42"/>
                <a:gd name="T40" fmla="*/ 20 w 23"/>
                <a:gd name="T41" fmla="*/ 40 h 42"/>
                <a:gd name="T42" fmla="*/ 19 w 23"/>
                <a:gd name="T43" fmla="*/ 39 h 42"/>
                <a:gd name="T44" fmla="*/ 18 w 23"/>
                <a:gd name="T45" fmla="*/ 38 h 42"/>
                <a:gd name="T46" fmla="*/ 18 w 23"/>
                <a:gd name="T47" fmla="*/ 37 h 42"/>
                <a:gd name="T48" fmla="*/ 19 w 23"/>
                <a:gd name="T49" fmla="*/ 36 h 42"/>
                <a:gd name="T50" fmla="*/ 18 w 23"/>
                <a:gd name="T51" fmla="*/ 34 h 42"/>
                <a:gd name="T52" fmla="*/ 18 w 23"/>
                <a:gd name="T53" fmla="*/ 27 h 42"/>
                <a:gd name="T54" fmla="*/ 18 w 23"/>
                <a:gd name="T55" fmla="*/ 25 h 42"/>
                <a:gd name="T56" fmla="*/ 19 w 23"/>
                <a:gd name="T57" fmla="*/ 21 h 42"/>
                <a:gd name="T58" fmla="*/ 19 w 23"/>
                <a:gd name="T59" fmla="*/ 19 h 42"/>
                <a:gd name="T60" fmla="*/ 19 w 23"/>
                <a:gd name="T61" fmla="*/ 17 h 42"/>
                <a:gd name="T62" fmla="*/ 19 w 23"/>
                <a:gd name="T63" fmla="*/ 15 h 42"/>
                <a:gd name="T64" fmla="*/ 19 w 23"/>
                <a:gd name="T65" fmla="*/ 14 h 42"/>
                <a:gd name="T66" fmla="*/ 19 w 23"/>
                <a:gd name="T67" fmla="*/ 13 h 42"/>
                <a:gd name="T68" fmla="*/ 22 w 23"/>
                <a:gd name="T69" fmla="*/ 11 h 42"/>
                <a:gd name="T70" fmla="*/ 23 w 23"/>
                <a:gd name="T71" fmla="*/ 7 h 42"/>
                <a:gd name="T72" fmla="*/ 22 w 23"/>
                <a:gd name="T73" fmla="*/ 5 h 42"/>
                <a:gd name="T74" fmla="*/ 22 w 23"/>
                <a:gd name="T75" fmla="*/ 3 h 42"/>
                <a:gd name="T76" fmla="*/ 22 w 23"/>
                <a:gd name="T77" fmla="*/ 3 h 42"/>
                <a:gd name="T78" fmla="*/ 22 w 23"/>
                <a:gd name="T79" fmla="*/ 2 h 42"/>
                <a:gd name="T80" fmla="*/ 21 w 23"/>
                <a:gd name="T81" fmla="*/ 0 h 42"/>
                <a:gd name="T82" fmla="*/ 0 w 23"/>
                <a:gd name="T83" fmla="*/ 5 h 42"/>
                <a:gd name="T84" fmla="*/ 0 w 23"/>
                <a:gd name="T85" fmla="*/ 5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9ED561"/>
            </a:solidFill>
            <a:ln w="12700" cmpd="sng">
              <a:solidFill>
                <a:schemeClr val="tx1"/>
              </a:solidFill>
              <a:prstDash val="solid"/>
              <a:round/>
              <a:headEnd/>
              <a:tailEnd/>
            </a:ln>
          </p:spPr>
          <p:txBody>
            <a:bodyPr/>
            <a:lstStyle/>
            <a:p>
              <a:endParaRPr lang="en-US">
                <a:solidFill>
                  <a:srgbClr val="000000"/>
                </a:solidFill>
              </a:endParaRPr>
            </a:p>
          </p:txBody>
        </p:sp>
        <p:sp>
          <p:nvSpPr>
            <p:cNvPr id="109" name="Freeform 20"/>
            <p:cNvSpPr>
              <a:spLocks/>
            </p:cNvSpPr>
            <p:nvPr/>
          </p:nvSpPr>
          <p:spPr bwMode="auto">
            <a:xfrm>
              <a:off x="3327400" y="2794000"/>
              <a:ext cx="619125" cy="727075"/>
            </a:xfrm>
            <a:custGeom>
              <a:avLst/>
              <a:gdLst>
                <a:gd name="T0" fmla="*/ 66 w 76"/>
                <a:gd name="T1" fmla="*/ 94 h 94"/>
                <a:gd name="T2" fmla="*/ 76 w 76"/>
                <a:gd name="T3" fmla="*/ 27 h 94"/>
                <a:gd name="T4" fmla="*/ 51 w 76"/>
                <a:gd name="T5" fmla="*/ 23 h 94"/>
                <a:gd name="T6" fmla="*/ 53 w 76"/>
                <a:gd name="T7" fmla="*/ 6 h 94"/>
                <a:gd name="T8" fmla="*/ 16 w 76"/>
                <a:gd name="T9" fmla="*/ 0 h 94"/>
                <a:gd name="T10" fmla="*/ 0 w 76"/>
                <a:gd name="T11" fmla="*/ 84 h 94"/>
                <a:gd name="T12" fmla="*/ 0 w 76"/>
                <a:gd name="T13" fmla="*/ 84 h 94"/>
                <a:gd name="T14" fmla="*/ 66 w 76"/>
                <a:gd name="T15" fmla="*/ 94 h 94"/>
                <a:gd name="T16" fmla="*/ 66 w 76"/>
                <a:gd name="T17" fmla="*/ 94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10" name="Freeform 21"/>
            <p:cNvSpPr>
              <a:spLocks/>
            </p:cNvSpPr>
            <p:nvPr/>
          </p:nvSpPr>
          <p:spPr bwMode="auto">
            <a:xfrm>
              <a:off x="2439988" y="2035175"/>
              <a:ext cx="881062" cy="696913"/>
            </a:xfrm>
            <a:custGeom>
              <a:avLst/>
              <a:gdLst>
                <a:gd name="T0" fmla="*/ 0 w 108"/>
                <a:gd name="T1" fmla="*/ 67 h 90"/>
                <a:gd name="T2" fmla="*/ 0 w 108"/>
                <a:gd name="T3" fmla="*/ 62 h 90"/>
                <a:gd name="T4" fmla="*/ 1 w 108"/>
                <a:gd name="T5" fmla="*/ 57 h 90"/>
                <a:gd name="T6" fmla="*/ 2 w 108"/>
                <a:gd name="T7" fmla="*/ 51 h 90"/>
                <a:gd name="T8" fmla="*/ 3 w 108"/>
                <a:gd name="T9" fmla="*/ 49 h 90"/>
                <a:gd name="T10" fmla="*/ 5 w 108"/>
                <a:gd name="T11" fmla="*/ 47 h 90"/>
                <a:gd name="T12" fmla="*/ 5 w 108"/>
                <a:gd name="T13" fmla="*/ 45 h 90"/>
                <a:gd name="T14" fmla="*/ 10 w 108"/>
                <a:gd name="T15" fmla="*/ 37 h 90"/>
                <a:gd name="T16" fmla="*/ 16 w 108"/>
                <a:gd name="T17" fmla="*/ 23 h 90"/>
                <a:gd name="T18" fmla="*/ 20 w 108"/>
                <a:gd name="T19" fmla="*/ 13 h 90"/>
                <a:gd name="T20" fmla="*/ 24 w 108"/>
                <a:gd name="T21" fmla="*/ 3 h 90"/>
                <a:gd name="T22" fmla="*/ 24 w 108"/>
                <a:gd name="T23" fmla="*/ 0 h 90"/>
                <a:gd name="T24" fmla="*/ 27 w 108"/>
                <a:gd name="T25" fmla="*/ 0 h 90"/>
                <a:gd name="T26" fmla="*/ 30 w 108"/>
                <a:gd name="T27" fmla="*/ 1 h 90"/>
                <a:gd name="T28" fmla="*/ 31 w 108"/>
                <a:gd name="T29" fmla="*/ 2 h 90"/>
                <a:gd name="T30" fmla="*/ 35 w 108"/>
                <a:gd name="T31" fmla="*/ 5 h 90"/>
                <a:gd name="T32" fmla="*/ 35 w 108"/>
                <a:gd name="T33" fmla="*/ 8 h 90"/>
                <a:gd name="T34" fmla="*/ 36 w 108"/>
                <a:gd name="T35" fmla="*/ 14 h 90"/>
                <a:gd name="T36" fmla="*/ 43 w 108"/>
                <a:gd name="T37" fmla="*/ 16 h 90"/>
                <a:gd name="T38" fmla="*/ 48 w 108"/>
                <a:gd name="T39" fmla="*/ 16 h 90"/>
                <a:gd name="T40" fmla="*/ 54 w 108"/>
                <a:gd name="T41" fmla="*/ 18 h 90"/>
                <a:gd name="T42" fmla="*/ 61 w 108"/>
                <a:gd name="T43" fmla="*/ 18 h 90"/>
                <a:gd name="T44" fmla="*/ 65 w 108"/>
                <a:gd name="T45" fmla="*/ 19 h 90"/>
                <a:gd name="T46" fmla="*/ 68 w 108"/>
                <a:gd name="T47" fmla="*/ 18 h 90"/>
                <a:gd name="T48" fmla="*/ 71 w 108"/>
                <a:gd name="T49" fmla="*/ 19 h 90"/>
                <a:gd name="T50" fmla="*/ 74 w 108"/>
                <a:gd name="T51" fmla="*/ 18 h 90"/>
                <a:gd name="T52" fmla="*/ 76 w 108"/>
                <a:gd name="T53" fmla="*/ 19 h 90"/>
                <a:gd name="T54" fmla="*/ 79 w 108"/>
                <a:gd name="T55" fmla="*/ 19 h 90"/>
                <a:gd name="T56" fmla="*/ 104 w 108"/>
                <a:gd name="T57" fmla="*/ 24 h 90"/>
                <a:gd name="T58" fmla="*/ 105 w 108"/>
                <a:gd name="T59" fmla="*/ 27 h 90"/>
                <a:gd name="T60" fmla="*/ 108 w 108"/>
                <a:gd name="T61" fmla="*/ 28 h 90"/>
                <a:gd name="T62" fmla="*/ 102 w 108"/>
                <a:gd name="T63" fmla="*/ 40 h 90"/>
                <a:gd name="T64" fmla="*/ 101 w 108"/>
                <a:gd name="T65" fmla="*/ 42 h 90"/>
                <a:gd name="T66" fmla="*/ 98 w 108"/>
                <a:gd name="T67" fmla="*/ 44 h 90"/>
                <a:gd name="T68" fmla="*/ 94 w 108"/>
                <a:gd name="T69" fmla="*/ 51 h 90"/>
                <a:gd name="T70" fmla="*/ 97 w 108"/>
                <a:gd name="T71" fmla="*/ 53 h 90"/>
                <a:gd name="T72" fmla="*/ 97 w 108"/>
                <a:gd name="T73" fmla="*/ 55 h 90"/>
                <a:gd name="T74" fmla="*/ 96 w 108"/>
                <a:gd name="T75" fmla="*/ 56 h 90"/>
                <a:gd name="T76" fmla="*/ 95 w 108"/>
                <a:gd name="T77" fmla="*/ 60 h 90"/>
                <a:gd name="T78" fmla="*/ 52 w 108"/>
                <a:gd name="T79" fmla="*/ 81 h 90"/>
                <a:gd name="T80" fmla="*/ 1 w 108"/>
                <a:gd name="T81" fmla="*/ 68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11" name="Freeform 22"/>
            <p:cNvSpPr>
              <a:spLocks/>
            </p:cNvSpPr>
            <p:nvPr/>
          </p:nvSpPr>
          <p:spPr bwMode="auto">
            <a:xfrm>
              <a:off x="2759075" y="2662238"/>
              <a:ext cx="698500" cy="1030287"/>
            </a:xfrm>
            <a:custGeom>
              <a:avLst/>
              <a:gdLst>
                <a:gd name="T0" fmla="*/ 13 w 86"/>
                <a:gd name="T1" fmla="*/ 0 h 133"/>
                <a:gd name="T2" fmla="*/ 0 w 86"/>
                <a:gd name="T3" fmla="*/ 51 h 133"/>
                <a:gd name="T4" fmla="*/ 56 w 86"/>
                <a:gd name="T5" fmla="*/ 133 h 133"/>
                <a:gd name="T6" fmla="*/ 56 w 86"/>
                <a:gd name="T7" fmla="*/ 132 h 133"/>
                <a:gd name="T8" fmla="*/ 56 w 86"/>
                <a:gd name="T9" fmla="*/ 131 h 133"/>
                <a:gd name="T10" fmla="*/ 57 w 86"/>
                <a:gd name="T11" fmla="*/ 127 h 133"/>
                <a:gd name="T12" fmla="*/ 57 w 86"/>
                <a:gd name="T13" fmla="*/ 126 h 133"/>
                <a:gd name="T14" fmla="*/ 57 w 86"/>
                <a:gd name="T15" fmla="*/ 118 h 133"/>
                <a:gd name="T16" fmla="*/ 57 w 86"/>
                <a:gd name="T17" fmla="*/ 115 h 133"/>
                <a:gd name="T18" fmla="*/ 57 w 86"/>
                <a:gd name="T19" fmla="*/ 114 h 133"/>
                <a:gd name="T20" fmla="*/ 60 w 86"/>
                <a:gd name="T21" fmla="*/ 114 h 133"/>
                <a:gd name="T22" fmla="*/ 62 w 86"/>
                <a:gd name="T23" fmla="*/ 114 h 133"/>
                <a:gd name="T24" fmla="*/ 63 w 86"/>
                <a:gd name="T25" fmla="*/ 115 h 133"/>
                <a:gd name="T26" fmla="*/ 63 w 86"/>
                <a:gd name="T27" fmla="*/ 116 h 133"/>
                <a:gd name="T28" fmla="*/ 64 w 86"/>
                <a:gd name="T29" fmla="*/ 117 h 133"/>
                <a:gd name="T30" fmla="*/ 66 w 86"/>
                <a:gd name="T31" fmla="*/ 117 h 133"/>
                <a:gd name="T32" fmla="*/ 68 w 86"/>
                <a:gd name="T33" fmla="*/ 110 h 133"/>
                <a:gd name="T34" fmla="*/ 70 w 86"/>
                <a:gd name="T35" fmla="*/ 101 h 133"/>
                <a:gd name="T36" fmla="*/ 86 w 86"/>
                <a:gd name="T37" fmla="*/ 17 h 133"/>
                <a:gd name="T38" fmla="*/ 49 w 86"/>
                <a:gd name="T39" fmla="*/ 9 h 133"/>
                <a:gd name="T40" fmla="*/ 13 w 86"/>
                <a:gd name="T41" fmla="*/ 0 h 133"/>
                <a:gd name="T42" fmla="*/ 13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12" name="Freeform 23"/>
            <p:cNvSpPr>
              <a:spLocks/>
            </p:cNvSpPr>
            <p:nvPr/>
          </p:nvSpPr>
          <p:spPr bwMode="auto">
            <a:xfrm>
              <a:off x="3124200" y="3444875"/>
              <a:ext cx="741363" cy="820738"/>
            </a:xfrm>
            <a:custGeom>
              <a:avLst/>
              <a:gdLst>
                <a:gd name="T0" fmla="*/ 78 w 91"/>
                <a:gd name="T1" fmla="*/ 106 h 106"/>
                <a:gd name="T2" fmla="*/ 91 w 91"/>
                <a:gd name="T3" fmla="*/ 10 h 106"/>
                <a:gd name="T4" fmla="*/ 25 w 91"/>
                <a:gd name="T5" fmla="*/ 0 h 106"/>
                <a:gd name="T6" fmla="*/ 25 w 91"/>
                <a:gd name="T7" fmla="*/ 0 h 106"/>
                <a:gd name="T8" fmla="*/ 23 w 91"/>
                <a:gd name="T9" fmla="*/ 9 h 106"/>
                <a:gd name="T10" fmla="*/ 21 w 91"/>
                <a:gd name="T11" fmla="*/ 16 h 106"/>
                <a:gd name="T12" fmla="*/ 19 w 91"/>
                <a:gd name="T13" fmla="*/ 16 h 106"/>
                <a:gd name="T14" fmla="*/ 18 w 91"/>
                <a:gd name="T15" fmla="*/ 15 h 106"/>
                <a:gd name="T16" fmla="*/ 18 w 91"/>
                <a:gd name="T17" fmla="*/ 14 h 106"/>
                <a:gd name="T18" fmla="*/ 17 w 91"/>
                <a:gd name="T19" fmla="*/ 13 h 106"/>
                <a:gd name="T20" fmla="*/ 15 w 91"/>
                <a:gd name="T21" fmla="*/ 13 h 106"/>
                <a:gd name="T22" fmla="*/ 12 w 91"/>
                <a:gd name="T23" fmla="*/ 13 h 106"/>
                <a:gd name="T24" fmla="*/ 12 w 91"/>
                <a:gd name="T25" fmla="*/ 14 h 106"/>
                <a:gd name="T26" fmla="*/ 12 w 91"/>
                <a:gd name="T27" fmla="*/ 17 h 106"/>
                <a:gd name="T28" fmla="*/ 12 w 91"/>
                <a:gd name="T29" fmla="*/ 25 h 106"/>
                <a:gd name="T30" fmla="*/ 12 w 91"/>
                <a:gd name="T31" fmla="*/ 26 h 106"/>
                <a:gd name="T32" fmla="*/ 11 w 91"/>
                <a:gd name="T33" fmla="*/ 30 h 106"/>
                <a:gd name="T34" fmla="*/ 11 w 91"/>
                <a:gd name="T35" fmla="*/ 31 h 106"/>
                <a:gd name="T36" fmla="*/ 11 w 91"/>
                <a:gd name="T37" fmla="*/ 32 h 106"/>
                <a:gd name="T38" fmla="*/ 11 w 91"/>
                <a:gd name="T39" fmla="*/ 34 h 106"/>
                <a:gd name="T40" fmla="*/ 11 w 91"/>
                <a:gd name="T41" fmla="*/ 35 h 106"/>
                <a:gd name="T42" fmla="*/ 11 w 91"/>
                <a:gd name="T43" fmla="*/ 36 h 106"/>
                <a:gd name="T44" fmla="*/ 12 w 91"/>
                <a:gd name="T45" fmla="*/ 38 h 106"/>
                <a:gd name="T46" fmla="*/ 12 w 91"/>
                <a:gd name="T47" fmla="*/ 39 h 106"/>
                <a:gd name="T48" fmla="*/ 12 w 91"/>
                <a:gd name="T49" fmla="*/ 41 h 106"/>
                <a:gd name="T50" fmla="*/ 13 w 91"/>
                <a:gd name="T51" fmla="*/ 43 h 106"/>
                <a:gd name="T52" fmla="*/ 13 w 91"/>
                <a:gd name="T53" fmla="*/ 43 h 106"/>
                <a:gd name="T54" fmla="*/ 14 w 91"/>
                <a:gd name="T55" fmla="*/ 44 h 106"/>
                <a:gd name="T56" fmla="*/ 15 w 91"/>
                <a:gd name="T57" fmla="*/ 46 h 106"/>
                <a:gd name="T58" fmla="*/ 14 w 91"/>
                <a:gd name="T59" fmla="*/ 46 h 106"/>
                <a:gd name="T60" fmla="*/ 14 w 91"/>
                <a:gd name="T61" fmla="*/ 46 h 106"/>
                <a:gd name="T62" fmla="*/ 12 w 91"/>
                <a:gd name="T63" fmla="*/ 47 h 106"/>
                <a:gd name="T64" fmla="*/ 10 w 91"/>
                <a:gd name="T65" fmla="*/ 48 h 106"/>
                <a:gd name="T66" fmla="*/ 9 w 91"/>
                <a:gd name="T67" fmla="*/ 50 h 106"/>
                <a:gd name="T68" fmla="*/ 7 w 91"/>
                <a:gd name="T69" fmla="*/ 55 h 106"/>
                <a:gd name="T70" fmla="*/ 5 w 91"/>
                <a:gd name="T71" fmla="*/ 58 h 106"/>
                <a:gd name="T72" fmla="*/ 3 w 91"/>
                <a:gd name="T73" fmla="*/ 58 h 106"/>
                <a:gd name="T74" fmla="*/ 3 w 91"/>
                <a:gd name="T75" fmla="*/ 59 h 106"/>
                <a:gd name="T76" fmla="*/ 4 w 91"/>
                <a:gd name="T77" fmla="*/ 60 h 106"/>
                <a:gd name="T78" fmla="*/ 3 w 91"/>
                <a:gd name="T79" fmla="*/ 61 h 106"/>
                <a:gd name="T80" fmla="*/ 3 w 91"/>
                <a:gd name="T81" fmla="*/ 63 h 106"/>
                <a:gd name="T82" fmla="*/ 3 w 91"/>
                <a:gd name="T83" fmla="*/ 64 h 106"/>
                <a:gd name="T84" fmla="*/ 5 w 91"/>
                <a:gd name="T85" fmla="*/ 66 h 106"/>
                <a:gd name="T86" fmla="*/ 6 w 91"/>
                <a:gd name="T87" fmla="*/ 67 h 106"/>
                <a:gd name="T88" fmla="*/ 5 w 91"/>
                <a:gd name="T89" fmla="*/ 67 h 106"/>
                <a:gd name="T90" fmla="*/ 5 w 91"/>
                <a:gd name="T91" fmla="*/ 69 h 106"/>
                <a:gd name="T92" fmla="*/ 4 w 91"/>
                <a:gd name="T93" fmla="*/ 70 h 106"/>
                <a:gd name="T94" fmla="*/ 3 w 91"/>
                <a:gd name="T95" fmla="*/ 70 h 106"/>
                <a:gd name="T96" fmla="*/ 1 w 91"/>
                <a:gd name="T97" fmla="*/ 69 h 106"/>
                <a:gd name="T98" fmla="*/ 0 w 91"/>
                <a:gd name="T99" fmla="*/ 73 h 106"/>
                <a:gd name="T100" fmla="*/ 49 w 91"/>
                <a:gd name="T101" fmla="*/ 102 h 106"/>
                <a:gd name="T102" fmla="*/ 78 w 91"/>
                <a:gd name="T103" fmla="*/ 106 h 106"/>
                <a:gd name="T104" fmla="*/ 78 w 91"/>
                <a:gd name="T105" fmla="*/ 106 h 106"/>
                <a:gd name="T106" fmla="*/ 78 w 91"/>
                <a:gd name="T107" fmla="*/ 106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13" name="Freeform 24"/>
            <p:cNvSpPr>
              <a:spLocks/>
            </p:cNvSpPr>
            <p:nvPr/>
          </p:nvSpPr>
          <p:spPr bwMode="auto">
            <a:xfrm>
              <a:off x="5183188" y="1981200"/>
              <a:ext cx="723900" cy="773113"/>
            </a:xfrm>
            <a:custGeom>
              <a:avLst/>
              <a:gdLst>
                <a:gd name="T0" fmla="*/ 8 w 89"/>
                <a:gd name="T1" fmla="*/ 69 h 100"/>
                <a:gd name="T2" fmla="*/ 4 w 89"/>
                <a:gd name="T3" fmla="*/ 64 h 100"/>
                <a:gd name="T4" fmla="*/ 7 w 89"/>
                <a:gd name="T5" fmla="*/ 60 h 100"/>
                <a:gd name="T6" fmla="*/ 7 w 89"/>
                <a:gd name="T7" fmla="*/ 56 h 100"/>
                <a:gd name="T8" fmla="*/ 5 w 89"/>
                <a:gd name="T9" fmla="*/ 47 h 100"/>
                <a:gd name="T10" fmla="*/ 5 w 89"/>
                <a:gd name="T11" fmla="*/ 43 h 100"/>
                <a:gd name="T12" fmla="*/ 4 w 89"/>
                <a:gd name="T13" fmla="*/ 33 h 100"/>
                <a:gd name="T14" fmla="*/ 2 w 89"/>
                <a:gd name="T15" fmla="*/ 26 h 100"/>
                <a:gd name="T16" fmla="*/ 0 w 89"/>
                <a:gd name="T17" fmla="*/ 16 h 100"/>
                <a:gd name="T18" fmla="*/ 1 w 89"/>
                <a:gd name="T19" fmla="*/ 12 h 100"/>
                <a:gd name="T20" fmla="*/ 0 w 89"/>
                <a:gd name="T21" fmla="*/ 7 h 100"/>
                <a:gd name="T22" fmla="*/ 23 w 89"/>
                <a:gd name="T23" fmla="*/ 3 h 100"/>
                <a:gd name="T24" fmla="*/ 25 w 89"/>
                <a:gd name="T25" fmla="*/ 1 h 100"/>
                <a:gd name="T26" fmla="*/ 28 w 89"/>
                <a:gd name="T27" fmla="*/ 5 h 100"/>
                <a:gd name="T28" fmla="*/ 28 w 89"/>
                <a:gd name="T29" fmla="*/ 10 h 100"/>
                <a:gd name="T30" fmla="*/ 32 w 89"/>
                <a:gd name="T31" fmla="*/ 12 h 100"/>
                <a:gd name="T32" fmla="*/ 34 w 89"/>
                <a:gd name="T33" fmla="*/ 13 h 100"/>
                <a:gd name="T34" fmla="*/ 38 w 89"/>
                <a:gd name="T35" fmla="*/ 13 h 100"/>
                <a:gd name="T36" fmla="*/ 39 w 89"/>
                <a:gd name="T37" fmla="*/ 14 h 100"/>
                <a:gd name="T38" fmla="*/ 43 w 89"/>
                <a:gd name="T39" fmla="*/ 13 h 100"/>
                <a:gd name="T40" fmla="*/ 51 w 89"/>
                <a:gd name="T41" fmla="*/ 14 h 100"/>
                <a:gd name="T42" fmla="*/ 52 w 89"/>
                <a:gd name="T43" fmla="*/ 15 h 100"/>
                <a:gd name="T44" fmla="*/ 53 w 89"/>
                <a:gd name="T45" fmla="*/ 15 h 100"/>
                <a:gd name="T46" fmla="*/ 54 w 89"/>
                <a:gd name="T47" fmla="*/ 18 h 100"/>
                <a:gd name="T48" fmla="*/ 57 w 89"/>
                <a:gd name="T49" fmla="*/ 17 h 100"/>
                <a:gd name="T50" fmla="*/ 59 w 89"/>
                <a:gd name="T51" fmla="*/ 17 h 100"/>
                <a:gd name="T52" fmla="*/ 62 w 89"/>
                <a:gd name="T53" fmla="*/ 19 h 100"/>
                <a:gd name="T54" fmla="*/ 64 w 89"/>
                <a:gd name="T55" fmla="*/ 21 h 100"/>
                <a:gd name="T56" fmla="*/ 68 w 89"/>
                <a:gd name="T57" fmla="*/ 21 h 100"/>
                <a:gd name="T58" fmla="*/ 73 w 89"/>
                <a:gd name="T59" fmla="*/ 18 h 100"/>
                <a:gd name="T60" fmla="*/ 81 w 89"/>
                <a:gd name="T61" fmla="*/ 20 h 100"/>
                <a:gd name="T62" fmla="*/ 83 w 89"/>
                <a:gd name="T63" fmla="*/ 20 h 100"/>
                <a:gd name="T64" fmla="*/ 86 w 89"/>
                <a:gd name="T65" fmla="*/ 21 h 100"/>
                <a:gd name="T66" fmla="*/ 87 w 89"/>
                <a:gd name="T67" fmla="*/ 22 h 100"/>
                <a:gd name="T68" fmla="*/ 81 w 89"/>
                <a:gd name="T69" fmla="*/ 25 h 100"/>
                <a:gd name="T70" fmla="*/ 78 w 89"/>
                <a:gd name="T71" fmla="*/ 28 h 100"/>
                <a:gd name="T72" fmla="*/ 73 w 89"/>
                <a:gd name="T73" fmla="*/ 30 h 100"/>
                <a:gd name="T74" fmla="*/ 59 w 89"/>
                <a:gd name="T75" fmla="*/ 44 h 100"/>
                <a:gd name="T76" fmla="*/ 57 w 89"/>
                <a:gd name="T77" fmla="*/ 46 h 100"/>
                <a:gd name="T78" fmla="*/ 57 w 89"/>
                <a:gd name="T79" fmla="*/ 56 h 100"/>
                <a:gd name="T80" fmla="*/ 52 w 89"/>
                <a:gd name="T81" fmla="*/ 59 h 100"/>
                <a:gd name="T82" fmla="*/ 52 w 89"/>
                <a:gd name="T83" fmla="*/ 61 h 100"/>
                <a:gd name="T84" fmla="*/ 52 w 89"/>
                <a:gd name="T85" fmla="*/ 65 h 100"/>
                <a:gd name="T86" fmla="*/ 53 w 89"/>
                <a:gd name="T87" fmla="*/ 69 h 100"/>
                <a:gd name="T88" fmla="*/ 52 w 89"/>
                <a:gd name="T89" fmla="*/ 73 h 100"/>
                <a:gd name="T90" fmla="*/ 53 w 89"/>
                <a:gd name="T91" fmla="*/ 79 h 100"/>
                <a:gd name="T92" fmla="*/ 55 w 89"/>
                <a:gd name="T93" fmla="*/ 80 h 100"/>
                <a:gd name="T94" fmla="*/ 58 w 89"/>
                <a:gd name="T95" fmla="*/ 81 h 100"/>
                <a:gd name="T96" fmla="*/ 59 w 89"/>
                <a:gd name="T97" fmla="*/ 83 h 100"/>
                <a:gd name="T98" fmla="*/ 64 w 89"/>
                <a:gd name="T99" fmla="*/ 87 h 100"/>
                <a:gd name="T100" fmla="*/ 72 w 89"/>
                <a:gd name="T101" fmla="*/ 92 h 100"/>
                <a:gd name="T102" fmla="*/ 72 w 89"/>
                <a:gd name="T103" fmla="*/ 95 h 100"/>
                <a:gd name="T104" fmla="*/ 8 w 89"/>
                <a:gd name="T105" fmla="*/ 100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FAF400"/>
            </a:solidFill>
            <a:ln w="12700" cmpd="sng">
              <a:solidFill>
                <a:schemeClr val="tx1"/>
              </a:solidFill>
              <a:prstDash val="solid"/>
              <a:round/>
              <a:headEnd/>
              <a:tailEnd/>
            </a:ln>
          </p:spPr>
          <p:txBody>
            <a:bodyPr/>
            <a:lstStyle/>
            <a:p>
              <a:endParaRPr lang="en-US">
                <a:solidFill>
                  <a:srgbClr val="EEE800"/>
                </a:solidFill>
              </a:endParaRPr>
            </a:p>
          </p:txBody>
        </p:sp>
        <p:sp>
          <p:nvSpPr>
            <p:cNvPr id="114" name="Freeform 25"/>
            <p:cNvSpPr>
              <a:spLocks/>
            </p:cNvSpPr>
            <p:nvPr/>
          </p:nvSpPr>
          <p:spPr bwMode="auto">
            <a:xfrm>
              <a:off x="5768975" y="2855913"/>
              <a:ext cx="439738" cy="735012"/>
            </a:xfrm>
            <a:custGeom>
              <a:avLst/>
              <a:gdLst>
                <a:gd name="T0" fmla="*/ 9 w 54"/>
                <a:gd name="T1" fmla="*/ 2 h 95"/>
                <a:gd name="T2" fmla="*/ 12 w 54"/>
                <a:gd name="T3" fmla="*/ 5 h 95"/>
                <a:gd name="T4" fmla="*/ 15 w 54"/>
                <a:gd name="T5" fmla="*/ 8 h 95"/>
                <a:gd name="T6" fmla="*/ 15 w 54"/>
                <a:gd name="T7" fmla="*/ 12 h 95"/>
                <a:gd name="T8" fmla="*/ 14 w 54"/>
                <a:gd name="T9" fmla="*/ 15 h 95"/>
                <a:gd name="T10" fmla="*/ 11 w 54"/>
                <a:gd name="T11" fmla="*/ 19 h 95"/>
                <a:gd name="T12" fmla="*/ 9 w 54"/>
                <a:gd name="T13" fmla="*/ 20 h 95"/>
                <a:gd name="T14" fmla="*/ 5 w 54"/>
                <a:gd name="T15" fmla="*/ 21 h 95"/>
                <a:gd name="T16" fmla="*/ 4 w 54"/>
                <a:gd name="T17" fmla="*/ 24 h 95"/>
                <a:gd name="T18" fmla="*/ 6 w 54"/>
                <a:gd name="T19" fmla="*/ 27 h 95"/>
                <a:gd name="T20" fmla="*/ 4 w 54"/>
                <a:gd name="T21" fmla="*/ 34 h 95"/>
                <a:gd name="T22" fmla="*/ 1 w 54"/>
                <a:gd name="T23" fmla="*/ 36 h 95"/>
                <a:gd name="T24" fmla="*/ 0 w 54"/>
                <a:gd name="T25" fmla="*/ 39 h 95"/>
                <a:gd name="T26" fmla="*/ 0 w 54"/>
                <a:gd name="T27" fmla="*/ 41 h 95"/>
                <a:gd name="T28" fmla="*/ 1 w 54"/>
                <a:gd name="T29" fmla="*/ 48 h 95"/>
                <a:gd name="T30" fmla="*/ 5 w 54"/>
                <a:gd name="T31" fmla="*/ 53 h 95"/>
                <a:gd name="T32" fmla="*/ 10 w 54"/>
                <a:gd name="T33" fmla="*/ 57 h 95"/>
                <a:gd name="T34" fmla="*/ 13 w 54"/>
                <a:gd name="T35" fmla="*/ 64 h 95"/>
                <a:gd name="T36" fmla="*/ 15 w 54"/>
                <a:gd name="T37" fmla="*/ 62 h 95"/>
                <a:gd name="T38" fmla="*/ 19 w 54"/>
                <a:gd name="T39" fmla="*/ 65 h 95"/>
                <a:gd name="T40" fmla="*/ 19 w 54"/>
                <a:gd name="T41" fmla="*/ 69 h 95"/>
                <a:gd name="T42" fmla="*/ 16 w 54"/>
                <a:gd name="T43" fmla="*/ 73 h 95"/>
                <a:gd name="T44" fmla="*/ 19 w 54"/>
                <a:gd name="T45" fmla="*/ 78 h 95"/>
                <a:gd name="T46" fmla="*/ 24 w 54"/>
                <a:gd name="T47" fmla="*/ 81 h 95"/>
                <a:gd name="T48" fmla="*/ 29 w 54"/>
                <a:gd name="T49" fmla="*/ 87 h 95"/>
                <a:gd name="T50" fmla="*/ 30 w 54"/>
                <a:gd name="T51" fmla="*/ 89 h 95"/>
                <a:gd name="T52" fmla="*/ 29 w 54"/>
                <a:gd name="T53" fmla="*/ 91 h 95"/>
                <a:gd name="T54" fmla="*/ 32 w 54"/>
                <a:gd name="T55" fmla="*/ 95 h 95"/>
                <a:gd name="T56" fmla="*/ 33 w 54"/>
                <a:gd name="T57" fmla="*/ 94 h 95"/>
                <a:gd name="T58" fmla="*/ 34 w 54"/>
                <a:gd name="T59" fmla="*/ 92 h 95"/>
                <a:gd name="T60" fmla="*/ 38 w 54"/>
                <a:gd name="T61" fmla="*/ 91 h 95"/>
                <a:gd name="T62" fmla="*/ 42 w 54"/>
                <a:gd name="T63" fmla="*/ 93 h 95"/>
                <a:gd name="T64" fmla="*/ 43 w 54"/>
                <a:gd name="T65" fmla="*/ 89 h 95"/>
                <a:gd name="T66" fmla="*/ 44 w 54"/>
                <a:gd name="T67" fmla="*/ 87 h 95"/>
                <a:gd name="T68" fmla="*/ 48 w 54"/>
                <a:gd name="T69" fmla="*/ 85 h 95"/>
                <a:gd name="T70" fmla="*/ 47 w 54"/>
                <a:gd name="T71" fmla="*/ 83 h 95"/>
                <a:gd name="T72" fmla="*/ 47 w 54"/>
                <a:gd name="T73" fmla="*/ 81 h 95"/>
                <a:gd name="T74" fmla="*/ 48 w 54"/>
                <a:gd name="T75" fmla="*/ 80 h 95"/>
                <a:gd name="T76" fmla="*/ 48 w 54"/>
                <a:gd name="T77" fmla="*/ 79 h 95"/>
                <a:gd name="T78" fmla="*/ 48 w 54"/>
                <a:gd name="T79" fmla="*/ 73 h 95"/>
                <a:gd name="T80" fmla="*/ 52 w 54"/>
                <a:gd name="T81" fmla="*/ 68 h 95"/>
                <a:gd name="T82" fmla="*/ 54 w 54"/>
                <a:gd name="T83" fmla="*/ 64 h 95"/>
                <a:gd name="T84" fmla="*/ 52 w 54"/>
                <a:gd name="T85" fmla="*/ 57 h 95"/>
                <a:gd name="T86" fmla="*/ 52 w 54"/>
                <a:gd name="T87" fmla="*/ 54 h 95"/>
                <a:gd name="T88" fmla="*/ 49 w 54"/>
                <a:gd name="T89" fmla="*/ 13 h 95"/>
                <a:gd name="T90" fmla="*/ 48 w 54"/>
                <a:gd name="T91" fmla="*/ 11 h 95"/>
                <a:gd name="T92" fmla="*/ 46 w 54"/>
                <a:gd name="T93" fmla="*/ 6 h 95"/>
                <a:gd name="T94" fmla="*/ 44 w 54"/>
                <a:gd name="T95" fmla="*/ 3 h 95"/>
                <a:gd name="T96" fmla="*/ 44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15" name="Freeform 26" descr="75%"/>
            <p:cNvSpPr>
              <a:spLocks/>
            </p:cNvSpPr>
            <p:nvPr/>
          </p:nvSpPr>
          <p:spPr bwMode="auto">
            <a:xfrm>
              <a:off x="6737350" y="3009900"/>
              <a:ext cx="498475" cy="465138"/>
            </a:xfrm>
            <a:custGeom>
              <a:avLst/>
              <a:gdLst>
                <a:gd name="T0" fmla="*/ 20 w 61"/>
                <a:gd name="T1" fmla="*/ 0 h 60"/>
                <a:gd name="T2" fmla="*/ 20 w 61"/>
                <a:gd name="T3" fmla="*/ 3 h 60"/>
                <a:gd name="T4" fmla="*/ 21 w 61"/>
                <a:gd name="T5" fmla="*/ 5 h 60"/>
                <a:gd name="T6" fmla="*/ 19 w 61"/>
                <a:gd name="T7" fmla="*/ 13 h 60"/>
                <a:gd name="T8" fmla="*/ 19 w 61"/>
                <a:gd name="T9" fmla="*/ 15 h 60"/>
                <a:gd name="T10" fmla="*/ 18 w 61"/>
                <a:gd name="T11" fmla="*/ 19 h 60"/>
                <a:gd name="T12" fmla="*/ 15 w 61"/>
                <a:gd name="T13" fmla="*/ 22 h 60"/>
                <a:gd name="T14" fmla="*/ 13 w 61"/>
                <a:gd name="T15" fmla="*/ 23 h 60"/>
                <a:gd name="T16" fmla="*/ 11 w 61"/>
                <a:gd name="T17" fmla="*/ 24 h 60"/>
                <a:gd name="T18" fmla="*/ 10 w 61"/>
                <a:gd name="T19" fmla="*/ 26 h 60"/>
                <a:gd name="T20" fmla="*/ 9 w 61"/>
                <a:gd name="T21" fmla="*/ 30 h 60"/>
                <a:gd name="T22" fmla="*/ 6 w 61"/>
                <a:gd name="T23" fmla="*/ 30 h 60"/>
                <a:gd name="T24" fmla="*/ 4 w 61"/>
                <a:gd name="T25" fmla="*/ 34 h 60"/>
                <a:gd name="T26" fmla="*/ 4 w 61"/>
                <a:gd name="T27" fmla="*/ 38 h 60"/>
                <a:gd name="T28" fmla="*/ 2 w 61"/>
                <a:gd name="T29" fmla="*/ 41 h 60"/>
                <a:gd name="T30" fmla="*/ 0 w 61"/>
                <a:gd name="T31" fmla="*/ 43 h 60"/>
                <a:gd name="T32" fmla="*/ 0 w 61"/>
                <a:gd name="T33" fmla="*/ 46 h 60"/>
                <a:gd name="T34" fmla="*/ 3 w 61"/>
                <a:gd name="T35" fmla="*/ 51 h 60"/>
                <a:gd name="T36" fmla="*/ 6 w 61"/>
                <a:gd name="T37" fmla="*/ 54 h 60"/>
                <a:gd name="T38" fmla="*/ 8 w 61"/>
                <a:gd name="T39" fmla="*/ 54 h 60"/>
                <a:gd name="T40" fmla="*/ 8 w 61"/>
                <a:gd name="T41" fmla="*/ 55 h 60"/>
                <a:gd name="T42" fmla="*/ 10 w 61"/>
                <a:gd name="T43" fmla="*/ 55 h 60"/>
                <a:gd name="T44" fmla="*/ 10 w 61"/>
                <a:gd name="T45" fmla="*/ 57 h 60"/>
                <a:gd name="T46" fmla="*/ 15 w 61"/>
                <a:gd name="T47" fmla="*/ 60 h 60"/>
                <a:gd name="T48" fmla="*/ 18 w 61"/>
                <a:gd name="T49" fmla="*/ 59 h 60"/>
                <a:gd name="T50" fmla="*/ 19 w 61"/>
                <a:gd name="T51" fmla="*/ 57 h 60"/>
                <a:gd name="T52" fmla="*/ 21 w 61"/>
                <a:gd name="T53" fmla="*/ 59 h 60"/>
                <a:gd name="T54" fmla="*/ 25 w 61"/>
                <a:gd name="T55" fmla="*/ 57 h 60"/>
                <a:gd name="T56" fmla="*/ 26 w 61"/>
                <a:gd name="T57" fmla="*/ 55 h 60"/>
                <a:gd name="T58" fmla="*/ 30 w 61"/>
                <a:gd name="T59" fmla="*/ 53 h 60"/>
                <a:gd name="T60" fmla="*/ 33 w 61"/>
                <a:gd name="T61" fmla="*/ 51 h 60"/>
                <a:gd name="T62" fmla="*/ 33 w 61"/>
                <a:gd name="T63" fmla="*/ 48 h 60"/>
                <a:gd name="T64" fmla="*/ 38 w 61"/>
                <a:gd name="T65" fmla="*/ 32 h 60"/>
                <a:gd name="T66" fmla="*/ 40 w 61"/>
                <a:gd name="T67" fmla="*/ 33 h 60"/>
                <a:gd name="T68" fmla="*/ 41 w 61"/>
                <a:gd name="T69" fmla="*/ 35 h 60"/>
                <a:gd name="T70" fmla="*/ 44 w 61"/>
                <a:gd name="T71" fmla="*/ 32 h 60"/>
                <a:gd name="T72" fmla="*/ 46 w 61"/>
                <a:gd name="T73" fmla="*/ 27 h 60"/>
                <a:gd name="T74" fmla="*/ 49 w 61"/>
                <a:gd name="T75" fmla="*/ 25 h 60"/>
                <a:gd name="T76" fmla="*/ 51 w 61"/>
                <a:gd name="T77" fmla="*/ 23 h 60"/>
                <a:gd name="T78" fmla="*/ 52 w 61"/>
                <a:gd name="T79" fmla="*/ 20 h 60"/>
                <a:gd name="T80" fmla="*/ 52 w 61"/>
                <a:gd name="T81" fmla="*/ 19 h 60"/>
                <a:gd name="T82" fmla="*/ 52 w 61"/>
                <a:gd name="T83" fmla="*/ 15 h 60"/>
                <a:gd name="T84" fmla="*/ 59 w 61"/>
                <a:gd name="T85" fmla="*/ 19 h 60"/>
                <a:gd name="T86" fmla="*/ 60 w 61"/>
                <a:gd name="T87" fmla="*/ 19 h 60"/>
                <a:gd name="T88" fmla="*/ 59 w 61"/>
                <a:gd name="T89" fmla="*/ 13 h 60"/>
                <a:gd name="T90" fmla="*/ 58 w 61"/>
                <a:gd name="T91" fmla="*/ 11 h 60"/>
                <a:gd name="T92" fmla="*/ 56 w 61"/>
                <a:gd name="T93" fmla="*/ 11 h 60"/>
                <a:gd name="T94" fmla="*/ 51 w 61"/>
                <a:gd name="T95" fmla="*/ 12 h 60"/>
                <a:gd name="T96" fmla="*/ 49 w 61"/>
                <a:gd name="T97" fmla="*/ 14 h 60"/>
                <a:gd name="T98" fmla="*/ 46 w 61"/>
                <a:gd name="T99" fmla="*/ 13 h 60"/>
                <a:gd name="T100" fmla="*/ 45 w 61"/>
                <a:gd name="T101" fmla="*/ 15 h 60"/>
                <a:gd name="T102" fmla="*/ 42 w 61"/>
                <a:gd name="T103" fmla="*/ 17 h 60"/>
                <a:gd name="T104" fmla="*/ 39 w 61"/>
                <a:gd name="T105" fmla="*/ 20 h 60"/>
                <a:gd name="T106" fmla="*/ 36 w 61"/>
                <a:gd name="T107" fmla="*/ 13 h 60"/>
                <a:gd name="T108" fmla="*/ 21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16" name="Freeform 27" descr="20%"/>
            <p:cNvSpPr>
              <a:spLocks/>
            </p:cNvSpPr>
            <p:nvPr/>
          </p:nvSpPr>
          <p:spPr bwMode="auto">
            <a:xfrm>
              <a:off x="5516563" y="4133850"/>
              <a:ext cx="625475" cy="511175"/>
            </a:xfrm>
            <a:custGeom>
              <a:avLst/>
              <a:gdLst>
                <a:gd name="T0" fmla="*/ 41 w 77"/>
                <a:gd name="T1" fmla="*/ 1 h 66"/>
                <a:gd name="T2" fmla="*/ 44 w 77"/>
                <a:gd name="T3" fmla="*/ 10 h 66"/>
                <a:gd name="T4" fmla="*/ 43 w 77"/>
                <a:gd name="T5" fmla="*/ 13 h 66"/>
                <a:gd name="T6" fmla="*/ 40 w 77"/>
                <a:gd name="T7" fmla="*/ 22 h 66"/>
                <a:gd name="T8" fmla="*/ 64 w 77"/>
                <a:gd name="T9" fmla="*/ 33 h 66"/>
                <a:gd name="T10" fmla="*/ 64 w 77"/>
                <a:gd name="T11" fmla="*/ 40 h 66"/>
                <a:gd name="T12" fmla="*/ 63 w 77"/>
                <a:gd name="T13" fmla="*/ 45 h 66"/>
                <a:gd name="T14" fmla="*/ 58 w 77"/>
                <a:gd name="T15" fmla="*/ 44 h 66"/>
                <a:gd name="T16" fmla="*/ 56 w 77"/>
                <a:gd name="T17" fmla="*/ 49 h 66"/>
                <a:gd name="T18" fmla="*/ 62 w 77"/>
                <a:gd name="T19" fmla="*/ 48 h 66"/>
                <a:gd name="T20" fmla="*/ 66 w 77"/>
                <a:gd name="T21" fmla="*/ 47 h 66"/>
                <a:gd name="T22" fmla="*/ 64 w 77"/>
                <a:gd name="T23" fmla="*/ 49 h 66"/>
                <a:gd name="T24" fmla="*/ 66 w 77"/>
                <a:gd name="T25" fmla="*/ 51 h 66"/>
                <a:gd name="T26" fmla="*/ 71 w 77"/>
                <a:gd name="T27" fmla="*/ 47 h 66"/>
                <a:gd name="T28" fmla="*/ 74 w 77"/>
                <a:gd name="T29" fmla="*/ 48 h 66"/>
                <a:gd name="T30" fmla="*/ 73 w 77"/>
                <a:gd name="T31" fmla="*/ 51 h 66"/>
                <a:gd name="T32" fmla="*/ 68 w 77"/>
                <a:gd name="T33" fmla="*/ 56 h 66"/>
                <a:gd name="T34" fmla="*/ 71 w 77"/>
                <a:gd name="T35" fmla="*/ 60 h 66"/>
                <a:gd name="T36" fmla="*/ 77 w 77"/>
                <a:gd name="T37" fmla="*/ 65 h 66"/>
                <a:gd name="T38" fmla="*/ 71 w 77"/>
                <a:gd name="T39" fmla="*/ 63 h 66"/>
                <a:gd name="T40" fmla="*/ 64 w 77"/>
                <a:gd name="T41" fmla="*/ 59 h 66"/>
                <a:gd name="T42" fmla="*/ 61 w 77"/>
                <a:gd name="T43" fmla="*/ 62 h 66"/>
                <a:gd name="T44" fmla="*/ 60 w 77"/>
                <a:gd name="T45" fmla="*/ 65 h 66"/>
                <a:gd name="T46" fmla="*/ 57 w 77"/>
                <a:gd name="T47" fmla="*/ 63 h 66"/>
                <a:gd name="T48" fmla="*/ 54 w 77"/>
                <a:gd name="T49" fmla="*/ 63 h 66"/>
                <a:gd name="T50" fmla="*/ 49 w 77"/>
                <a:gd name="T51" fmla="*/ 64 h 66"/>
                <a:gd name="T52" fmla="*/ 41 w 77"/>
                <a:gd name="T53" fmla="*/ 59 h 66"/>
                <a:gd name="T54" fmla="*/ 38 w 77"/>
                <a:gd name="T55" fmla="*/ 57 h 66"/>
                <a:gd name="T56" fmla="*/ 37 w 77"/>
                <a:gd name="T57" fmla="*/ 56 h 66"/>
                <a:gd name="T58" fmla="*/ 34 w 77"/>
                <a:gd name="T59" fmla="*/ 55 h 66"/>
                <a:gd name="T60" fmla="*/ 33 w 77"/>
                <a:gd name="T61" fmla="*/ 54 h 66"/>
                <a:gd name="T62" fmla="*/ 31 w 77"/>
                <a:gd name="T63" fmla="*/ 58 h 66"/>
                <a:gd name="T64" fmla="*/ 15 w 77"/>
                <a:gd name="T65" fmla="*/ 56 h 66"/>
                <a:gd name="T66" fmla="*/ 4 w 77"/>
                <a:gd name="T67" fmla="*/ 55 h 66"/>
                <a:gd name="T68" fmla="*/ 5 w 77"/>
                <a:gd name="T69" fmla="*/ 53 h 66"/>
                <a:gd name="T70" fmla="*/ 6 w 77"/>
                <a:gd name="T71" fmla="*/ 46 h 66"/>
                <a:gd name="T72" fmla="*/ 6 w 77"/>
                <a:gd name="T73" fmla="*/ 42 h 66"/>
                <a:gd name="T74" fmla="*/ 9 w 77"/>
                <a:gd name="T75" fmla="*/ 37 h 66"/>
                <a:gd name="T76" fmla="*/ 7 w 77"/>
                <a:gd name="T77" fmla="*/ 30 h 66"/>
                <a:gd name="T78" fmla="*/ 6 w 77"/>
                <a:gd name="T79" fmla="*/ 28 h 66"/>
                <a:gd name="T80" fmla="*/ 4 w 77"/>
                <a:gd name="T81" fmla="*/ 25 h 66"/>
                <a:gd name="T82" fmla="*/ 1 w 77"/>
                <a:gd name="T83" fmla="*/ 19 h 66"/>
                <a:gd name="T84" fmla="*/ 0 w 77"/>
                <a:gd name="T85" fmla="*/ 1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17" name="Freeform 28" descr="20%"/>
            <p:cNvSpPr>
              <a:spLocks/>
            </p:cNvSpPr>
            <p:nvPr/>
          </p:nvSpPr>
          <p:spPr bwMode="auto">
            <a:xfrm>
              <a:off x="5818188" y="3846513"/>
              <a:ext cx="381000" cy="642937"/>
            </a:xfrm>
            <a:custGeom>
              <a:avLst/>
              <a:gdLst>
                <a:gd name="T0" fmla="*/ 44 w 47"/>
                <a:gd name="T1" fmla="*/ 0 h 83"/>
                <a:gd name="T2" fmla="*/ 15 w 47"/>
                <a:gd name="T3" fmla="*/ 2 h 83"/>
                <a:gd name="T4" fmla="*/ 15 w 47"/>
                <a:gd name="T5" fmla="*/ 3 h 83"/>
                <a:gd name="T6" fmla="*/ 12 w 47"/>
                <a:gd name="T7" fmla="*/ 5 h 83"/>
                <a:gd name="T8" fmla="*/ 12 w 47"/>
                <a:gd name="T9" fmla="*/ 8 h 83"/>
                <a:gd name="T10" fmla="*/ 12 w 47"/>
                <a:gd name="T11" fmla="*/ 11 h 83"/>
                <a:gd name="T12" fmla="*/ 11 w 47"/>
                <a:gd name="T13" fmla="*/ 12 h 83"/>
                <a:gd name="T14" fmla="*/ 9 w 47"/>
                <a:gd name="T15" fmla="*/ 14 h 83"/>
                <a:gd name="T16" fmla="*/ 7 w 47"/>
                <a:gd name="T17" fmla="*/ 16 h 83"/>
                <a:gd name="T18" fmla="*/ 6 w 47"/>
                <a:gd name="T19" fmla="*/ 17 h 83"/>
                <a:gd name="T20" fmla="*/ 6 w 47"/>
                <a:gd name="T21" fmla="*/ 19 h 83"/>
                <a:gd name="T22" fmla="*/ 5 w 47"/>
                <a:gd name="T23" fmla="*/ 21 h 83"/>
                <a:gd name="T24" fmla="*/ 5 w 47"/>
                <a:gd name="T25" fmla="*/ 22 h 83"/>
                <a:gd name="T26" fmla="*/ 4 w 47"/>
                <a:gd name="T27" fmla="*/ 25 h 83"/>
                <a:gd name="T28" fmla="*/ 3 w 47"/>
                <a:gd name="T29" fmla="*/ 27 h 83"/>
                <a:gd name="T30" fmla="*/ 4 w 47"/>
                <a:gd name="T31" fmla="*/ 30 h 83"/>
                <a:gd name="T32" fmla="*/ 5 w 47"/>
                <a:gd name="T33" fmla="*/ 31 h 83"/>
                <a:gd name="T34" fmla="*/ 5 w 47"/>
                <a:gd name="T35" fmla="*/ 33 h 83"/>
                <a:gd name="T36" fmla="*/ 5 w 47"/>
                <a:gd name="T37" fmla="*/ 33 h 83"/>
                <a:gd name="T38" fmla="*/ 5 w 47"/>
                <a:gd name="T39" fmla="*/ 34 h 83"/>
                <a:gd name="T40" fmla="*/ 5 w 47"/>
                <a:gd name="T41" fmla="*/ 34 h 83"/>
                <a:gd name="T42" fmla="*/ 4 w 47"/>
                <a:gd name="T43" fmla="*/ 36 h 83"/>
                <a:gd name="T44" fmla="*/ 5 w 47"/>
                <a:gd name="T45" fmla="*/ 37 h 83"/>
                <a:gd name="T46" fmla="*/ 4 w 47"/>
                <a:gd name="T47" fmla="*/ 38 h 83"/>
                <a:gd name="T48" fmla="*/ 6 w 47"/>
                <a:gd name="T49" fmla="*/ 42 h 83"/>
                <a:gd name="T50" fmla="*/ 6 w 47"/>
                <a:gd name="T51" fmla="*/ 45 h 83"/>
                <a:gd name="T52" fmla="*/ 7 w 47"/>
                <a:gd name="T53" fmla="*/ 47 h 83"/>
                <a:gd name="T54" fmla="*/ 8 w 47"/>
                <a:gd name="T55" fmla="*/ 48 h 83"/>
                <a:gd name="T56" fmla="*/ 8 w 47"/>
                <a:gd name="T57" fmla="*/ 49 h 83"/>
                <a:gd name="T58" fmla="*/ 6 w 47"/>
                <a:gd name="T59" fmla="*/ 50 h 83"/>
                <a:gd name="T60" fmla="*/ 6 w 47"/>
                <a:gd name="T61" fmla="*/ 51 h 83"/>
                <a:gd name="T62" fmla="*/ 5 w 47"/>
                <a:gd name="T63" fmla="*/ 54 h 83"/>
                <a:gd name="T64" fmla="*/ 3 w 47"/>
                <a:gd name="T65" fmla="*/ 59 h 83"/>
                <a:gd name="T66" fmla="*/ 0 w 47"/>
                <a:gd name="T67" fmla="*/ 66 h 83"/>
                <a:gd name="T68" fmla="*/ 0 w 47"/>
                <a:gd name="T69" fmla="*/ 71 h 83"/>
                <a:gd name="T70" fmla="*/ 27 w 47"/>
                <a:gd name="T71" fmla="*/ 70 h 83"/>
                <a:gd name="T72" fmla="*/ 27 w 47"/>
                <a:gd name="T73" fmla="*/ 71 h 83"/>
                <a:gd name="T74" fmla="*/ 26 w 47"/>
                <a:gd name="T75" fmla="*/ 73 h 83"/>
                <a:gd name="T76" fmla="*/ 27 w 47"/>
                <a:gd name="T77" fmla="*/ 77 h 83"/>
                <a:gd name="T78" fmla="*/ 29 w 47"/>
                <a:gd name="T79" fmla="*/ 80 h 83"/>
                <a:gd name="T80" fmla="*/ 30 w 47"/>
                <a:gd name="T81" fmla="*/ 83 h 83"/>
                <a:gd name="T82" fmla="*/ 32 w 47"/>
                <a:gd name="T83" fmla="*/ 83 h 83"/>
                <a:gd name="T84" fmla="*/ 35 w 47"/>
                <a:gd name="T85" fmla="*/ 81 h 83"/>
                <a:gd name="T86" fmla="*/ 41 w 47"/>
                <a:gd name="T87" fmla="*/ 79 h 83"/>
                <a:gd name="T88" fmla="*/ 43 w 47"/>
                <a:gd name="T89" fmla="*/ 79 h 83"/>
                <a:gd name="T90" fmla="*/ 45 w 47"/>
                <a:gd name="T91" fmla="*/ 78 h 83"/>
                <a:gd name="T92" fmla="*/ 46 w 47"/>
                <a:gd name="T93" fmla="*/ 79 h 83"/>
                <a:gd name="T94" fmla="*/ 47 w 47"/>
                <a:gd name="T95" fmla="*/ 80 h 83"/>
                <a:gd name="T96" fmla="*/ 47 w 47"/>
                <a:gd name="T97" fmla="*/ 79 h 83"/>
                <a:gd name="T98" fmla="*/ 44 w 47"/>
                <a:gd name="T99" fmla="*/ 54 h 83"/>
                <a:gd name="T100" fmla="*/ 44 w 47"/>
                <a:gd name="T101" fmla="*/ 52 h 83"/>
                <a:gd name="T102" fmla="*/ 45 w 47"/>
                <a:gd name="T103" fmla="*/ 2 h 83"/>
                <a:gd name="T104" fmla="*/ 44 w 47"/>
                <a:gd name="T105" fmla="*/ 0 h 83"/>
                <a:gd name="T106" fmla="*/ 44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solidFill>
              <a:srgbClr val="8D1111"/>
            </a:solidFill>
            <a:ln w="12700" cmpd="sng">
              <a:solidFill>
                <a:schemeClr val="tx1"/>
              </a:solidFill>
              <a:prstDash val="solid"/>
              <a:round/>
              <a:headEnd/>
              <a:tailEnd/>
            </a:ln>
          </p:spPr>
          <p:txBody>
            <a:bodyPr/>
            <a:lstStyle/>
            <a:p>
              <a:endParaRPr lang="en-US">
                <a:solidFill>
                  <a:srgbClr val="C00000"/>
                </a:solidFill>
              </a:endParaRPr>
            </a:p>
          </p:txBody>
        </p:sp>
        <p:sp>
          <p:nvSpPr>
            <p:cNvPr id="118" name="Freeform 29"/>
            <p:cNvSpPr>
              <a:spLocks/>
            </p:cNvSpPr>
            <p:nvPr/>
          </p:nvSpPr>
          <p:spPr bwMode="auto">
            <a:xfrm>
              <a:off x="6878638" y="2732088"/>
              <a:ext cx="639762" cy="395287"/>
            </a:xfrm>
            <a:custGeom>
              <a:avLst/>
              <a:gdLst>
                <a:gd name="T0" fmla="*/ 19 w 79"/>
                <a:gd name="T1" fmla="*/ 49 h 51"/>
                <a:gd name="T2" fmla="*/ 55 w 79"/>
                <a:gd name="T3" fmla="*/ 42 h 51"/>
                <a:gd name="T4" fmla="*/ 66 w 79"/>
                <a:gd name="T5" fmla="*/ 40 h 51"/>
                <a:gd name="T6" fmla="*/ 67 w 79"/>
                <a:gd name="T7" fmla="*/ 40 h 51"/>
                <a:gd name="T8" fmla="*/ 67 w 79"/>
                <a:gd name="T9" fmla="*/ 39 h 51"/>
                <a:gd name="T10" fmla="*/ 67 w 79"/>
                <a:gd name="T11" fmla="*/ 38 h 51"/>
                <a:gd name="T12" fmla="*/ 68 w 79"/>
                <a:gd name="T13" fmla="*/ 37 h 51"/>
                <a:gd name="T14" fmla="*/ 70 w 79"/>
                <a:gd name="T15" fmla="*/ 37 h 51"/>
                <a:gd name="T16" fmla="*/ 71 w 79"/>
                <a:gd name="T17" fmla="*/ 37 h 51"/>
                <a:gd name="T18" fmla="*/ 74 w 79"/>
                <a:gd name="T19" fmla="*/ 35 h 51"/>
                <a:gd name="T20" fmla="*/ 74 w 79"/>
                <a:gd name="T21" fmla="*/ 33 h 51"/>
                <a:gd name="T22" fmla="*/ 77 w 79"/>
                <a:gd name="T23" fmla="*/ 31 h 51"/>
                <a:gd name="T24" fmla="*/ 79 w 79"/>
                <a:gd name="T25" fmla="*/ 30 h 51"/>
                <a:gd name="T26" fmla="*/ 79 w 79"/>
                <a:gd name="T27" fmla="*/ 29 h 51"/>
                <a:gd name="T28" fmla="*/ 77 w 79"/>
                <a:gd name="T29" fmla="*/ 28 h 51"/>
                <a:gd name="T30" fmla="*/ 76 w 79"/>
                <a:gd name="T31" fmla="*/ 27 h 51"/>
                <a:gd name="T32" fmla="*/ 75 w 79"/>
                <a:gd name="T33" fmla="*/ 27 h 51"/>
                <a:gd name="T34" fmla="*/ 75 w 79"/>
                <a:gd name="T35" fmla="*/ 26 h 51"/>
                <a:gd name="T36" fmla="*/ 73 w 79"/>
                <a:gd name="T37" fmla="*/ 26 h 51"/>
                <a:gd name="T38" fmla="*/ 73 w 79"/>
                <a:gd name="T39" fmla="*/ 24 h 51"/>
                <a:gd name="T40" fmla="*/ 71 w 79"/>
                <a:gd name="T41" fmla="*/ 24 h 51"/>
                <a:gd name="T42" fmla="*/ 71 w 79"/>
                <a:gd name="T43" fmla="*/ 23 h 51"/>
                <a:gd name="T44" fmla="*/ 71 w 79"/>
                <a:gd name="T45" fmla="*/ 20 h 51"/>
                <a:gd name="T46" fmla="*/ 72 w 79"/>
                <a:gd name="T47" fmla="*/ 20 h 51"/>
                <a:gd name="T48" fmla="*/ 71 w 79"/>
                <a:gd name="T49" fmla="*/ 18 h 51"/>
                <a:gd name="T50" fmla="*/ 70 w 79"/>
                <a:gd name="T51" fmla="*/ 17 h 51"/>
                <a:gd name="T52" fmla="*/ 70 w 79"/>
                <a:gd name="T53" fmla="*/ 17 h 51"/>
                <a:gd name="T54" fmla="*/ 71 w 79"/>
                <a:gd name="T55" fmla="*/ 16 h 51"/>
                <a:gd name="T56" fmla="*/ 72 w 79"/>
                <a:gd name="T57" fmla="*/ 15 h 51"/>
                <a:gd name="T58" fmla="*/ 73 w 79"/>
                <a:gd name="T59" fmla="*/ 12 h 51"/>
                <a:gd name="T60" fmla="*/ 73 w 79"/>
                <a:gd name="T61" fmla="*/ 11 h 51"/>
                <a:gd name="T62" fmla="*/ 74 w 79"/>
                <a:gd name="T63" fmla="*/ 10 h 51"/>
                <a:gd name="T64" fmla="*/ 74 w 79"/>
                <a:gd name="T65" fmla="*/ 9 h 51"/>
                <a:gd name="T66" fmla="*/ 73 w 79"/>
                <a:gd name="T67" fmla="*/ 9 h 51"/>
                <a:gd name="T68" fmla="*/ 70 w 79"/>
                <a:gd name="T69" fmla="*/ 8 h 51"/>
                <a:gd name="T70" fmla="*/ 70 w 79"/>
                <a:gd name="T71" fmla="*/ 8 h 51"/>
                <a:gd name="T72" fmla="*/ 69 w 79"/>
                <a:gd name="T73" fmla="*/ 7 h 51"/>
                <a:gd name="T74" fmla="*/ 69 w 79"/>
                <a:gd name="T75" fmla="*/ 6 h 51"/>
                <a:gd name="T76" fmla="*/ 67 w 79"/>
                <a:gd name="T77" fmla="*/ 3 h 51"/>
                <a:gd name="T78" fmla="*/ 66 w 79"/>
                <a:gd name="T79" fmla="*/ 3 h 51"/>
                <a:gd name="T80" fmla="*/ 66 w 79"/>
                <a:gd name="T81" fmla="*/ 2 h 51"/>
                <a:gd name="T82" fmla="*/ 65 w 79"/>
                <a:gd name="T83" fmla="*/ 2 h 51"/>
                <a:gd name="T84" fmla="*/ 65 w 79"/>
                <a:gd name="T85" fmla="*/ 2 h 51"/>
                <a:gd name="T86" fmla="*/ 65 w 79"/>
                <a:gd name="T87" fmla="*/ 1 h 51"/>
                <a:gd name="T88" fmla="*/ 64 w 79"/>
                <a:gd name="T89" fmla="*/ 0 h 51"/>
                <a:gd name="T90" fmla="*/ 9 w 79"/>
                <a:gd name="T91" fmla="*/ 11 h 51"/>
                <a:gd name="T92" fmla="*/ 8 w 79"/>
                <a:gd name="T93" fmla="*/ 7 h 51"/>
                <a:gd name="T94" fmla="*/ 5 w 79"/>
                <a:gd name="T95" fmla="*/ 10 h 51"/>
                <a:gd name="T96" fmla="*/ 5 w 79"/>
                <a:gd name="T97" fmla="*/ 10 h 51"/>
                <a:gd name="T98" fmla="*/ 4 w 79"/>
                <a:gd name="T99" fmla="*/ 9 h 51"/>
                <a:gd name="T100" fmla="*/ 4 w 79"/>
                <a:gd name="T101" fmla="*/ 9 h 51"/>
                <a:gd name="T102" fmla="*/ 3 w 79"/>
                <a:gd name="T103" fmla="*/ 11 h 51"/>
                <a:gd name="T104" fmla="*/ 1 w 79"/>
                <a:gd name="T105" fmla="*/ 13 h 51"/>
                <a:gd name="T106" fmla="*/ 0 w 79"/>
                <a:gd name="T107" fmla="*/ 14 h 51"/>
                <a:gd name="T108" fmla="*/ 4 w 79"/>
                <a:gd name="T109" fmla="*/ 36 h 51"/>
                <a:gd name="T110" fmla="*/ 6 w 79"/>
                <a:gd name="T111" fmla="*/ 51 h 51"/>
                <a:gd name="T112" fmla="*/ 19 w 79"/>
                <a:gd name="T113" fmla="*/ 49 h 51"/>
                <a:gd name="T114" fmla="*/ 19 w 79"/>
                <a:gd name="T115" fmla="*/ 49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19" name="Freeform 30"/>
            <p:cNvSpPr>
              <a:spLocks/>
            </p:cNvSpPr>
            <p:nvPr/>
          </p:nvSpPr>
          <p:spPr bwMode="auto">
            <a:xfrm>
              <a:off x="6664325" y="3127375"/>
              <a:ext cx="830263" cy="455613"/>
            </a:xfrm>
            <a:custGeom>
              <a:avLst/>
              <a:gdLst>
                <a:gd name="T0" fmla="*/ 31 w 102"/>
                <a:gd name="T1" fmla="*/ 55 h 59"/>
                <a:gd name="T2" fmla="*/ 26 w 102"/>
                <a:gd name="T3" fmla="*/ 56 h 59"/>
                <a:gd name="T4" fmla="*/ 22 w 102"/>
                <a:gd name="T5" fmla="*/ 56 h 59"/>
                <a:gd name="T6" fmla="*/ 5 w 102"/>
                <a:gd name="T7" fmla="*/ 56 h 59"/>
                <a:gd name="T8" fmla="*/ 9 w 102"/>
                <a:gd name="T9" fmla="*/ 52 h 59"/>
                <a:gd name="T10" fmla="*/ 10 w 102"/>
                <a:gd name="T11" fmla="*/ 49 h 59"/>
                <a:gd name="T12" fmla="*/ 19 w 102"/>
                <a:gd name="T13" fmla="*/ 40 h 59"/>
                <a:gd name="T14" fmla="*/ 21 w 102"/>
                <a:gd name="T15" fmla="*/ 44 h 59"/>
                <a:gd name="T16" fmla="*/ 27 w 102"/>
                <a:gd name="T17" fmla="*/ 44 h 59"/>
                <a:gd name="T18" fmla="*/ 29 w 102"/>
                <a:gd name="T19" fmla="*/ 43 h 59"/>
                <a:gd name="T20" fmla="*/ 34 w 102"/>
                <a:gd name="T21" fmla="*/ 42 h 59"/>
                <a:gd name="T22" fmla="*/ 36 w 102"/>
                <a:gd name="T23" fmla="*/ 41 h 59"/>
                <a:gd name="T24" fmla="*/ 42 w 102"/>
                <a:gd name="T25" fmla="*/ 36 h 59"/>
                <a:gd name="T26" fmla="*/ 44 w 102"/>
                <a:gd name="T27" fmla="*/ 28 h 59"/>
                <a:gd name="T28" fmla="*/ 49 w 102"/>
                <a:gd name="T29" fmla="*/ 18 h 59"/>
                <a:gd name="T30" fmla="*/ 52 w 102"/>
                <a:gd name="T31" fmla="*/ 19 h 59"/>
                <a:gd name="T32" fmla="*/ 55 w 102"/>
                <a:gd name="T33" fmla="*/ 12 h 59"/>
                <a:gd name="T34" fmla="*/ 59 w 102"/>
                <a:gd name="T35" fmla="*/ 10 h 59"/>
                <a:gd name="T36" fmla="*/ 61 w 102"/>
                <a:gd name="T37" fmla="*/ 5 h 59"/>
                <a:gd name="T38" fmla="*/ 61 w 102"/>
                <a:gd name="T39" fmla="*/ 1 h 59"/>
                <a:gd name="T40" fmla="*/ 68 w 102"/>
                <a:gd name="T41" fmla="*/ 4 h 59"/>
                <a:gd name="T42" fmla="*/ 70 w 102"/>
                <a:gd name="T43" fmla="*/ 1 h 59"/>
                <a:gd name="T44" fmla="*/ 73 w 102"/>
                <a:gd name="T45" fmla="*/ 2 h 59"/>
                <a:gd name="T46" fmla="*/ 76 w 102"/>
                <a:gd name="T47" fmla="*/ 4 h 59"/>
                <a:gd name="T48" fmla="*/ 80 w 102"/>
                <a:gd name="T49" fmla="*/ 8 h 59"/>
                <a:gd name="T50" fmla="*/ 77 w 102"/>
                <a:gd name="T51" fmla="*/ 14 h 59"/>
                <a:gd name="T52" fmla="*/ 81 w 102"/>
                <a:gd name="T53" fmla="*/ 15 h 59"/>
                <a:gd name="T54" fmla="*/ 84 w 102"/>
                <a:gd name="T55" fmla="*/ 17 h 59"/>
                <a:gd name="T56" fmla="*/ 87 w 102"/>
                <a:gd name="T57" fmla="*/ 18 h 59"/>
                <a:gd name="T58" fmla="*/ 93 w 102"/>
                <a:gd name="T59" fmla="*/ 20 h 59"/>
                <a:gd name="T60" fmla="*/ 93 w 102"/>
                <a:gd name="T61" fmla="*/ 23 h 59"/>
                <a:gd name="T62" fmla="*/ 92 w 102"/>
                <a:gd name="T63" fmla="*/ 26 h 59"/>
                <a:gd name="T64" fmla="*/ 95 w 102"/>
                <a:gd name="T65" fmla="*/ 29 h 59"/>
                <a:gd name="T66" fmla="*/ 93 w 102"/>
                <a:gd name="T67" fmla="*/ 30 h 59"/>
                <a:gd name="T68" fmla="*/ 94 w 102"/>
                <a:gd name="T69" fmla="*/ 31 h 59"/>
                <a:gd name="T70" fmla="*/ 92 w 102"/>
                <a:gd name="T71" fmla="*/ 32 h 59"/>
                <a:gd name="T72" fmla="*/ 94 w 102"/>
                <a:gd name="T73" fmla="*/ 33 h 59"/>
                <a:gd name="T74" fmla="*/ 94 w 102"/>
                <a:gd name="T75" fmla="*/ 36 h 59"/>
                <a:gd name="T76" fmla="*/ 92 w 102"/>
                <a:gd name="T77" fmla="*/ 36 h 59"/>
                <a:gd name="T78" fmla="*/ 96 w 102"/>
                <a:gd name="T79" fmla="*/ 37 h 59"/>
                <a:gd name="T80" fmla="*/ 100 w 102"/>
                <a:gd name="T81" fmla="*/ 36 h 59"/>
                <a:gd name="T82" fmla="*/ 101 w 102"/>
                <a:gd name="T83" fmla="*/ 42 h 59"/>
                <a:gd name="T84" fmla="*/ 101 w 102"/>
                <a:gd name="T85" fmla="*/ 43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0" name="Freeform 31"/>
            <p:cNvSpPr>
              <a:spLocks/>
            </p:cNvSpPr>
            <p:nvPr/>
          </p:nvSpPr>
          <p:spPr bwMode="auto">
            <a:xfrm>
              <a:off x="4457700" y="2794000"/>
              <a:ext cx="906463" cy="425450"/>
            </a:xfrm>
            <a:custGeom>
              <a:avLst/>
              <a:gdLst>
                <a:gd name="T0" fmla="*/ 0 w 111"/>
                <a:gd name="T1" fmla="*/ 34 h 55"/>
                <a:gd name="T2" fmla="*/ 3 w 111"/>
                <a:gd name="T3" fmla="*/ 0 h 55"/>
                <a:gd name="T4" fmla="*/ 72 w 111"/>
                <a:gd name="T5" fmla="*/ 3 h 55"/>
                <a:gd name="T6" fmla="*/ 74 w 111"/>
                <a:gd name="T7" fmla="*/ 6 h 55"/>
                <a:gd name="T8" fmla="*/ 76 w 111"/>
                <a:gd name="T9" fmla="*/ 6 h 55"/>
                <a:gd name="T10" fmla="*/ 78 w 111"/>
                <a:gd name="T11" fmla="*/ 5 h 55"/>
                <a:gd name="T12" fmla="*/ 79 w 111"/>
                <a:gd name="T13" fmla="*/ 6 h 55"/>
                <a:gd name="T14" fmla="*/ 80 w 111"/>
                <a:gd name="T15" fmla="*/ 9 h 55"/>
                <a:gd name="T16" fmla="*/ 82 w 111"/>
                <a:gd name="T17" fmla="*/ 9 h 55"/>
                <a:gd name="T18" fmla="*/ 83 w 111"/>
                <a:gd name="T19" fmla="*/ 9 h 55"/>
                <a:gd name="T20" fmla="*/ 85 w 111"/>
                <a:gd name="T21" fmla="*/ 7 h 55"/>
                <a:gd name="T22" fmla="*/ 87 w 111"/>
                <a:gd name="T23" fmla="*/ 7 h 55"/>
                <a:gd name="T24" fmla="*/ 89 w 111"/>
                <a:gd name="T25" fmla="*/ 8 h 55"/>
                <a:gd name="T26" fmla="*/ 94 w 111"/>
                <a:gd name="T27" fmla="*/ 11 h 55"/>
                <a:gd name="T28" fmla="*/ 97 w 111"/>
                <a:gd name="T29" fmla="*/ 13 h 55"/>
                <a:gd name="T30" fmla="*/ 97 w 111"/>
                <a:gd name="T31" fmla="*/ 15 h 55"/>
                <a:gd name="T32" fmla="*/ 99 w 111"/>
                <a:gd name="T33" fmla="*/ 16 h 55"/>
                <a:gd name="T34" fmla="*/ 99 w 111"/>
                <a:gd name="T35" fmla="*/ 17 h 55"/>
                <a:gd name="T36" fmla="*/ 98 w 111"/>
                <a:gd name="T37" fmla="*/ 19 h 55"/>
                <a:gd name="T38" fmla="*/ 99 w 111"/>
                <a:gd name="T39" fmla="*/ 21 h 55"/>
                <a:gd name="T40" fmla="*/ 100 w 111"/>
                <a:gd name="T41" fmla="*/ 24 h 55"/>
                <a:gd name="T42" fmla="*/ 101 w 111"/>
                <a:gd name="T43" fmla="*/ 25 h 55"/>
                <a:gd name="T44" fmla="*/ 101 w 111"/>
                <a:gd name="T45" fmla="*/ 26 h 55"/>
                <a:gd name="T46" fmla="*/ 101 w 111"/>
                <a:gd name="T47" fmla="*/ 28 h 55"/>
                <a:gd name="T48" fmla="*/ 103 w 111"/>
                <a:gd name="T49" fmla="*/ 29 h 55"/>
                <a:gd name="T50" fmla="*/ 104 w 111"/>
                <a:gd name="T51" fmla="*/ 30 h 55"/>
                <a:gd name="T52" fmla="*/ 103 w 111"/>
                <a:gd name="T53" fmla="*/ 32 h 55"/>
                <a:gd name="T54" fmla="*/ 103 w 111"/>
                <a:gd name="T55" fmla="*/ 34 h 55"/>
                <a:gd name="T56" fmla="*/ 105 w 111"/>
                <a:gd name="T57" fmla="*/ 35 h 55"/>
                <a:gd name="T58" fmla="*/ 105 w 111"/>
                <a:gd name="T59" fmla="*/ 37 h 55"/>
                <a:gd name="T60" fmla="*/ 104 w 111"/>
                <a:gd name="T61" fmla="*/ 38 h 55"/>
                <a:gd name="T62" fmla="*/ 105 w 111"/>
                <a:gd name="T63" fmla="*/ 39 h 55"/>
                <a:gd name="T64" fmla="*/ 106 w 111"/>
                <a:gd name="T65" fmla="*/ 41 h 55"/>
                <a:gd name="T66" fmla="*/ 105 w 111"/>
                <a:gd name="T67" fmla="*/ 42 h 55"/>
                <a:gd name="T68" fmla="*/ 106 w 111"/>
                <a:gd name="T69" fmla="*/ 44 h 55"/>
                <a:gd name="T70" fmla="*/ 106 w 111"/>
                <a:gd name="T71" fmla="*/ 45 h 55"/>
                <a:gd name="T72" fmla="*/ 107 w 111"/>
                <a:gd name="T73" fmla="*/ 46 h 55"/>
                <a:gd name="T74" fmla="*/ 108 w 111"/>
                <a:gd name="T75" fmla="*/ 48 h 55"/>
                <a:gd name="T76" fmla="*/ 109 w 111"/>
                <a:gd name="T77" fmla="*/ 50 h 55"/>
                <a:gd name="T78" fmla="*/ 111 w 111"/>
                <a:gd name="T79" fmla="*/ 52 h 55"/>
                <a:gd name="T80" fmla="*/ 111 w 111"/>
                <a:gd name="T81" fmla="*/ 53 h 55"/>
                <a:gd name="T82" fmla="*/ 111 w 111"/>
                <a:gd name="T83" fmla="*/ 54 h 55"/>
                <a:gd name="T84" fmla="*/ 111 w 111"/>
                <a:gd name="T85" fmla="*/ 55 h 55"/>
                <a:gd name="T86" fmla="*/ 25 w 111"/>
                <a:gd name="T87" fmla="*/ 53 h 55"/>
                <a:gd name="T88" fmla="*/ 26 w 111"/>
                <a:gd name="T89" fmla="*/ 36 h 55"/>
                <a:gd name="T90" fmla="*/ 0 w 111"/>
                <a:gd name="T91" fmla="*/ 34 h 55"/>
                <a:gd name="T92" fmla="*/ 0 w 111"/>
                <a:gd name="T93" fmla="*/ 34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21" name="Freeform 32"/>
            <p:cNvSpPr>
              <a:spLocks/>
            </p:cNvSpPr>
            <p:nvPr/>
          </p:nvSpPr>
          <p:spPr bwMode="auto">
            <a:xfrm>
              <a:off x="4522788" y="3590925"/>
              <a:ext cx="944562" cy="465138"/>
            </a:xfrm>
            <a:custGeom>
              <a:avLst/>
              <a:gdLst>
                <a:gd name="T0" fmla="*/ 14 w 116"/>
                <a:gd name="T1" fmla="*/ 1 h 60"/>
                <a:gd name="T2" fmla="*/ 0 w 116"/>
                <a:gd name="T3" fmla="*/ 9 h 60"/>
                <a:gd name="T4" fmla="*/ 40 w 116"/>
                <a:gd name="T5" fmla="*/ 44 h 60"/>
                <a:gd name="T6" fmla="*/ 42 w 116"/>
                <a:gd name="T7" fmla="*/ 45 h 60"/>
                <a:gd name="T8" fmla="*/ 45 w 116"/>
                <a:gd name="T9" fmla="*/ 48 h 60"/>
                <a:gd name="T10" fmla="*/ 48 w 116"/>
                <a:gd name="T11" fmla="*/ 47 h 60"/>
                <a:gd name="T12" fmla="*/ 50 w 116"/>
                <a:gd name="T13" fmla="*/ 48 h 60"/>
                <a:gd name="T14" fmla="*/ 51 w 116"/>
                <a:gd name="T15" fmla="*/ 50 h 60"/>
                <a:gd name="T16" fmla="*/ 55 w 116"/>
                <a:gd name="T17" fmla="*/ 51 h 60"/>
                <a:gd name="T18" fmla="*/ 57 w 116"/>
                <a:gd name="T19" fmla="*/ 52 h 60"/>
                <a:gd name="T20" fmla="*/ 59 w 116"/>
                <a:gd name="T21" fmla="*/ 51 h 60"/>
                <a:gd name="T22" fmla="*/ 61 w 116"/>
                <a:gd name="T23" fmla="*/ 53 h 60"/>
                <a:gd name="T24" fmla="*/ 65 w 116"/>
                <a:gd name="T25" fmla="*/ 53 h 60"/>
                <a:gd name="T26" fmla="*/ 67 w 116"/>
                <a:gd name="T27" fmla="*/ 55 h 60"/>
                <a:gd name="T28" fmla="*/ 68 w 116"/>
                <a:gd name="T29" fmla="*/ 57 h 60"/>
                <a:gd name="T30" fmla="*/ 71 w 116"/>
                <a:gd name="T31" fmla="*/ 56 h 60"/>
                <a:gd name="T32" fmla="*/ 75 w 116"/>
                <a:gd name="T33" fmla="*/ 58 h 60"/>
                <a:gd name="T34" fmla="*/ 77 w 116"/>
                <a:gd name="T35" fmla="*/ 57 h 60"/>
                <a:gd name="T36" fmla="*/ 79 w 116"/>
                <a:gd name="T37" fmla="*/ 57 h 60"/>
                <a:gd name="T38" fmla="*/ 79 w 116"/>
                <a:gd name="T39" fmla="*/ 60 h 60"/>
                <a:gd name="T40" fmla="*/ 80 w 116"/>
                <a:gd name="T41" fmla="*/ 58 h 60"/>
                <a:gd name="T42" fmla="*/ 82 w 116"/>
                <a:gd name="T43" fmla="*/ 56 h 60"/>
                <a:gd name="T44" fmla="*/ 83 w 116"/>
                <a:gd name="T45" fmla="*/ 57 h 60"/>
                <a:gd name="T46" fmla="*/ 85 w 116"/>
                <a:gd name="T47" fmla="*/ 58 h 60"/>
                <a:gd name="T48" fmla="*/ 87 w 116"/>
                <a:gd name="T49" fmla="*/ 57 h 60"/>
                <a:gd name="T50" fmla="*/ 87 w 116"/>
                <a:gd name="T51" fmla="*/ 58 h 60"/>
                <a:gd name="T52" fmla="*/ 90 w 116"/>
                <a:gd name="T53" fmla="*/ 60 h 60"/>
                <a:gd name="T54" fmla="*/ 93 w 116"/>
                <a:gd name="T55" fmla="*/ 58 h 60"/>
                <a:gd name="T56" fmla="*/ 99 w 116"/>
                <a:gd name="T57" fmla="*/ 56 h 60"/>
                <a:gd name="T58" fmla="*/ 101 w 116"/>
                <a:gd name="T59" fmla="*/ 56 h 60"/>
                <a:gd name="T60" fmla="*/ 106 w 116"/>
                <a:gd name="T61" fmla="*/ 56 h 60"/>
                <a:gd name="T62" fmla="*/ 113 w 116"/>
                <a:gd name="T63" fmla="*/ 59 h 60"/>
                <a:gd name="T64" fmla="*/ 115 w 116"/>
                <a:gd name="T65" fmla="*/ 60 h 60"/>
                <a:gd name="T66" fmla="*/ 116 w 116"/>
                <a:gd name="T67" fmla="*/ 31 h 60"/>
                <a:gd name="T68" fmla="*/ 114 w 116"/>
                <a:gd name="T69" fmla="*/ 3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2" name="Freeform 33" descr="20%"/>
            <p:cNvSpPr>
              <a:spLocks/>
            </p:cNvSpPr>
            <p:nvPr/>
          </p:nvSpPr>
          <p:spPr bwMode="auto">
            <a:xfrm>
              <a:off x="5322888" y="3127375"/>
              <a:ext cx="730250" cy="603250"/>
            </a:xfrm>
            <a:custGeom>
              <a:avLst/>
              <a:gdLst>
                <a:gd name="T0" fmla="*/ 76 w 90"/>
                <a:gd name="T1" fmla="*/ 69 h 78"/>
                <a:gd name="T2" fmla="*/ 77 w 90"/>
                <a:gd name="T3" fmla="*/ 71 h 78"/>
                <a:gd name="T4" fmla="*/ 77 w 90"/>
                <a:gd name="T5" fmla="*/ 74 h 78"/>
                <a:gd name="T6" fmla="*/ 74 w 90"/>
                <a:gd name="T7" fmla="*/ 77 h 78"/>
                <a:gd name="T8" fmla="*/ 83 w 90"/>
                <a:gd name="T9" fmla="*/ 78 h 78"/>
                <a:gd name="T10" fmla="*/ 83 w 90"/>
                <a:gd name="T11" fmla="*/ 74 h 78"/>
                <a:gd name="T12" fmla="*/ 85 w 90"/>
                <a:gd name="T13" fmla="*/ 69 h 78"/>
                <a:gd name="T14" fmla="*/ 88 w 90"/>
                <a:gd name="T15" fmla="*/ 67 h 78"/>
                <a:gd name="T16" fmla="*/ 89 w 90"/>
                <a:gd name="T17" fmla="*/ 67 h 78"/>
                <a:gd name="T18" fmla="*/ 90 w 90"/>
                <a:gd name="T19" fmla="*/ 61 h 78"/>
                <a:gd name="T20" fmla="*/ 89 w 90"/>
                <a:gd name="T21" fmla="*/ 60 h 78"/>
                <a:gd name="T22" fmla="*/ 88 w 90"/>
                <a:gd name="T23" fmla="*/ 59 h 78"/>
                <a:gd name="T24" fmla="*/ 87 w 90"/>
                <a:gd name="T25" fmla="*/ 60 h 78"/>
                <a:gd name="T26" fmla="*/ 84 w 90"/>
                <a:gd name="T27" fmla="*/ 56 h 78"/>
                <a:gd name="T28" fmla="*/ 85 w 90"/>
                <a:gd name="T29" fmla="*/ 54 h 78"/>
                <a:gd name="T30" fmla="*/ 84 w 90"/>
                <a:gd name="T31" fmla="*/ 52 h 78"/>
                <a:gd name="T32" fmla="*/ 79 w 90"/>
                <a:gd name="T33" fmla="*/ 46 h 78"/>
                <a:gd name="T34" fmla="*/ 74 w 90"/>
                <a:gd name="T35" fmla="*/ 43 h 78"/>
                <a:gd name="T36" fmla="*/ 71 w 90"/>
                <a:gd name="T37" fmla="*/ 38 h 78"/>
                <a:gd name="T38" fmla="*/ 74 w 90"/>
                <a:gd name="T39" fmla="*/ 34 h 78"/>
                <a:gd name="T40" fmla="*/ 74 w 90"/>
                <a:gd name="T41" fmla="*/ 30 h 78"/>
                <a:gd name="T42" fmla="*/ 70 w 90"/>
                <a:gd name="T43" fmla="*/ 27 h 78"/>
                <a:gd name="T44" fmla="*/ 68 w 90"/>
                <a:gd name="T45" fmla="*/ 29 h 78"/>
                <a:gd name="T46" fmla="*/ 65 w 90"/>
                <a:gd name="T47" fmla="*/ 22 h 78"/>
                <a:gd name="T48" fmla="*/ 60 w 90"/>
                <a:gd name="T49" fmla="*/ 18 h 78"/>
                <a:gd name="T50" fmla="*/ 56 w 90"/>
                <a:gd name="T51" fmla="*/ 13 h 78"/>
                <a:gd name="T52" fmla="*/ 55 w 90"/>
                <a:gd name="T53" fmla="*/ 6 h 78"/>
                <a:gd name="T54" fmla="*/ 55 w 90"/>
                <a:gd name="T55" fmla="*/ 4 h 78"/>
                <a:gd name="T56" fmla="*/ 0 w 90"/>
                <a:gd name="T57" fmla="*/ 2 h 78"/>
                <a:gd name="T58" fmla="*/ 2 w 90"/>
                <a:gd name="T59" fmla="*/ 5 h 78"/>
                <a:gd name="T60" fmla="*/ 5 w 90"/>
                <a:gd name="T61" fmla="*/ 9 h 78"/>
                <a:gd name="T62" fmla="*/ 5 w 90"/>
                <a:gd name="T63" fmla="*/ 11 h 78"/>
                <a:gd name="T64" fmla="*/ 11 w 90"/>
                <a:gd name="T65" fmla="*/ 16 h 78"/>
                <a:gd name="T66" fmla="*/ 9 w 90"/>
                <a:gd name="T67" fmla="*/ 20 h 78"/>
                <a:gd name="T68" fmla="*/ 11 w 90"/>
                <a:gd name="T69" fmla="*/ 22 h 78"/>
                <a:gd name="T70" fmla="*/ 13 w 90"/>
                <a:gd name="T71" fmla="*/ 26 h 78"/>
                <a:gd name="T72" fmla="*/ 15 w 90"/>
                <a:gd name="T73" fmla="*/ 27 h 78"/>
                <a:gd name="T74" fmla="*/ 16 w 90"/>
                <a:gd name="T75" fmla="*/ 72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3" name="Freeform 34" descr="20%"/>
            <p:cNvSpPr>
              <a:spLocks/>
            </p:cNvSpPr>
            <p:nvPr/>
          </p:nvSpPr>
          <p:spPr bwMode="auto">
            <a:xfrm>
              <a:off x="6011863" y="3265488"/>
              <a:ext cx="809625" cy="395287"/>
            </a:xfrm>
            <a:custGeom>
              <a:avLst/>
              <a:gdLst>
                <a:gd name="T0" fmla="*/ 20 w 99"/>
                <a:gd name="T1" fmla="*/ 49 h 51"/>
                <a:gd name="T2" fmla="*/ 19 w 99"/>
                <a:gd name="T3" fmla="*/ 47 h 51"/>
                <a:gd name="T4" fmla="*/ 22 w 99"/>
                <a:gd name="T5" fmla="*/ 47 h 51"/>
                <a:gd name="T6" fmla="*/ 80 w 99"/>
                <a:gd name="T7" fmla="*/ 41 h 51"/>
                <a:gd name="T8" fmla="*/ 85 w 99"/>
                <a:gd name="T9" fmla="*/ 38 h 51"/>
                <a:gd name="T10" fmla="*/ 89 w 99"/>
                <a:gd name="T11" fmla="*/ 35 h 51"/>
                <a:gd name="T12" fmla="*/ 89 w 99"/>
                <a:gd name="T13" fmla="*/ 33 h 51"/>
                <a:gd name="T14" fmla="*/ 90 w 99"/>
                <a:gd name="T15" fmla="*/ 31 h 51"/>
                <a:gd name="T16" fmla="*/ 99 w 99"/>
                <a:gd name="T17" fmla="*/ 23 h 51"/>
                <a:gd name="T18" fmla="*/ 98 w 99"/>
                <a:gd name="T19" fmla="*/ 22 h 51"/>
                <a:gd name="T20" fmla="*/ 97 w 99"/>
                <a:gd name="T21" fmla="*/ 21 h 51"/>
                <a:gd name="T22" fmla="*/ 95 w 99"/>
                <a:gd name="T23" fmla="*/ 20 h 51"/>
                <a:gd name="T24" fmla="*/ 94 w 99"/>
                <a:gd name="T25" fmla="*/ 20 h 51"/>
                <a:gd name="T26" fmla="*/ 90 w 99"/>
                <a:gd name="T27" fmla="*/ 14 h 51"/>
                <a:gd name="T28" fmla="*/ 89 w 99"/>
                <a:gd name="T29" fmla="*/ 12 h 51"/>
                <a:gd name="T30" fmla="*/ 89 w 99"/>
                <a:gd name="T31" fmla="*/ 8 h 51"/>
                <a:gd name="T32" fmla="*/ 87 w 99"/>
                <a:gd name="T33" fmla="*/ 7 h 51"/>
                <a:gd name="T34" fmla="*/ 84 w 99"/>
                <a:gd name="T35" fmla="*/ 4 h 51"/>
                <a:gd name="T36" fmla="*/ 82 w 99"/>
                <a:gd name="T37" fmla="*/ 4 h 51"/>
                <a:gd name="T38" fmla="*/ 81 w 99"/>
                <a:gd name="T39" fmla="*/ 6 h 51"/>
                <a:gd name="T40" fmla="*/ 78 w 99"/>
                <a:gd name="T41" fmla="*/ 6 h 51"/>
                <a:gd name="T42" fmla="*/ 75 w 99"/>
                <a:gd name="T43" fmla="*/ 6 h 51"/>
                <a:gd name="T44" fmla="*/ 71 w 99"/>
                <a:gd name="T45" fmla="*/ 5 h 51"/>
                <a:gd name="T46" fmla="*/ 66 w 99"/>
                <a:gd name="T47" fmla="*/ 4 h 51"/>
                <a:gd name="T48" fmla="*/ 63 w 99"/>
                <a:gd name="T49" fmla="*/ 0 h 51"/>
                <a:gd name="T50" fmla="*/ 61 w 99"/>
                <a:gd name="T51" fmla="*/ 1 h 51"/>
                <a:gd name="T52" fmla="*/ 58 w 99"/>
                <a:gd name="T53" fmla="*/ 0 h 51"/>
                <a:gd name="T54" fmla="*/ 58 w 99"/>
                <a:gd name="T55" fmla="*/ 2 h 51"/>
                <a:gd name="T56" fmla="*/ 58 w 99"/>
                <a:gd name="T57" fmla="*/ 6 h 51"/>
                <a:gd name="T58" fmla="*/ 55 w 99"/>
                <a:gd name="T59" fmla="*/ 8 h 51"/>
                <a:gd name="T60" fmla="*/ 51 w 99"/>
                <a:gd name="T61" fmla="*/ 8 h 51"/>
                <a:gd name="T62" fmla="*/ 46 w 99"/>
                <a:gd name="T63" fmla="*/ 18 h 51"/>
                <a:gd name="T64" fmla="*/ 42 w 99"/>
                <a:gd name="T65" fmla="*/ 21 h 51"/>
                <a:gd name="T66" fmla="*/ 39 w 99"/>
                <a:gd name="T67" fmla="*/ 19 h 51"/>
                <a:gd name="T68" fmla="*/ 37 w 99"/>
                <a:gd name="T69" fmla="*/ 24 h 51"/>
                <a:gd name="T70" fmla="*/ 35 w 99"/>
                <a:gd name="T71" fmla="*/ 24 h 51"/>
                <a:gd name="T72" fmla="*/ 32 w 99"/>
                <a:gd name="T73" fmla="*/ 23 h 51"/>
                <a:gd name="T74" fmla="*/ 30 w 99"/>
                <a:gd name="T75" fmla="*/ 26 h 51"/>
                <a:gd name="T76" fmla="*/ 26 w 99"/>
                <a:gd name="T77" fmla="*/ 24 h 51"/>
                <a:gd name="T78" fmla="*/ 20 w 99"/>
                <a:gd name="T79" fmla="*/ 25 h 51"/>
                <a:gd name="T80" fmla="*/ 20 w 99"/>
                <a:gd name="T81" fmla="*/ 27 h 51"/>
                <a:gd name="T82" fmla="*/ 18 w 99"/>
                <a:gd name="T83" fmla="*/ 27 h 51"/>
                <a:gd name="T84" fmla="*/ 18 w 99"/>
                <a:gd name="T85" fmla="*/ 27 h 51"/>
                <a:gd name="T86" fmla="*/ 17 w 99"/>
                <a:gd name="T87" fmla="*/ 30 h 51"/>
                <a:gd name="T88" fmla="*/ 17 w 99"/>
                <a:gd name="T89" fmla="*/ 30 h 51"/>
                <a:gd name="T90" fmla="*/ 18 w 99"/>
                <a:gd name="T91" fmla="*/ 33 h 51"/>
                <a:gd name="T92" fmla="*/ 12 w 99"/>
                <a:gd name="T93" fmla="*/ 34 h 51"/>
                <a:gd name="T94" fmla="*/ 13 w 99"/>
                <a:gd name="T95" fmla="*/ 40 h 51"/>
                <a:gd name="T96" fmla="*/ 10 w 99"/>
                <a:gd name="T97" fmla="*/ 39 h 51"/>
                <a:gd name="T98" fmla="*/ 6 w 99"/>
                <a:gd name="T99" fmla="*/ 38 h 51"/>
                <a:gd name="T100" fmla="*/ 4 w 99"/>
                <a:gd name="T101" fmla="*/ 42 h 51"/>
                <a:gd name="T102" fmla="*/ 4 w 99"/>
                <a:gd name="T103" fmla="*/ 42 h 51"/>
                <a:gd name="T104" fmla="*/ 5 w 99"/>
                <a:gd name="T105" fmla="*/ 44 h 51"/>
                <a:gd name="T106" fmla="*/ 3 w 99"/>
                <a:gd name="T107" fmla="*/ 49 h 51"/>
                <a:gd name="T108" fmla="*/ 1 w 99"/>
                <a:gd name="T109" fmla="*/ 49 h 51"/>
                <a:gd name="T110" fmla="*/ 0 w 99"/>
                <a:gd name="T111" fmla="*/ 51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4" name="Freeform 35" descr="20%"/>
            <p:cNvSpPr>
              <a:spLocks/>
            </p:cNvSpPr>
            <p:nvPr/>
          </p:nvSpPr>
          <p:spPr bwMode="auto">
            <a:xfrm>
              <a:off x="5940425" y="3560763"/>
              <a:ext cx="901700" cy="301625"/>
            </a:xfrm>
            <a:custGeom>
              <a:avLst/>
              <a:gdLst>
                <a:gd name="T0" fmla="*/ 111 w 111"/>
                <a:gd name="T1" fmla="*/ 0 h 39"/>
                <a:gd name="T2" fmla="*/ 89 w 111"/>
                <a:gd name="T3" fmla="*/ 3 h 39"/>
                <a:gd name="T4" fmla="*/ 87 w 111"/>
                <a:gd name="T5" fmla="*/ 4 h 39"/>
                <a:gd name="T6" fmla="*/ 31 w 111"/>
                <a:gd name="T7" fmla="*/ 9 h 39"/>
                <a:gd name="T8" fmla="*/ 31 w 111"/>
                <a:gd name="T9" fmla="*/ 8 h 39"/>
                <a:gd name="T10" fmla="*/ 28 w 111"/>
                <a:gd name="T11" fmla="*/ 9 h 39"/>
                <a:gd name="T12" fmla="*/ 29 w 111"/>
                <a:gd name="T13" fmla="*/ 10 h 39"/>
                <a:gd name="T14" fmla="*/ 29 w 111"/>
                <a:gd name="T15" fmla="*/ 11 h 39"/>
                <a:gd name="T16" fmla="*/ 9 w 111"/>
                <a:gd name="T17" fmla="*/ 13 h 39"/>
                <a:gd name="T18" fmla="*/ 8 w 111"/>
                <a:gd name="T19" fmla="*/ 15 h 39"/>
                <a:gd name="T20" fmla="*/ 7 w 111"/>
                <a:gd name="T21" fmla="*/ 18 h 39"/>
                <a:gd name="T22" fmla="*/ 8 w 111"/>
                <a:gd name="T23" fmla="*/ 19 h 39"/>
                <a:gd name="T24" fmla="*/ 7 w 111"/>
                <a:gd name="T25" fmla="*/ 22 h 39"/>
                <a:gd name="T26" fmla="*/ 7 w 111"/>
                <a:gd name="T27" fmla="*/ 22 h 39"/>
                <a:gd name="T28" fmla="*/ 7 w 111"/>
                <a:gd name="T29" fmla="*/ 23 h 39"/>
                <a:gd name="T30" fmla="*/ 6 w 111"/>
                <a:gd name="T31" fmla="*/ 25 h 39"/>
                <a:gd name="T32" fmla="*/ 5 w 111"/>
                <a:gd name="T33" fmla="*/ 26 h 39"/>
                <a:gd name="T34" fmla="*/ 4 w 111"/>
                <a:gd name="T35" fmla="*/ 30 h 39"/>
                <a:gd name="T36" fmla="*/ 2 w 111"/>
                <a:gd name="T37" fmla="*/ 32 h 39"/>
                <a:gd name="T38" fmla="*/ 2 w 111"/>
                <a:gd name="T39" fmla="*/ 35 h 39"/>
                <a:gd name="T40" fmla="*/ 2 w 111"/>
                <a:gd name="T41" fmla="*/ 38 h 39"/>
                <a:gd name="T42" fmla="*/ 2 w 111"/>
                <a:gd name="T43" fmla="*/ 38 h 39"/>
                <a:gd name="T44" fmla="*/ 0 w 111"/>
                <a:gd name="T45" fmla="*/ 39 h 39"/>
                <a:gd name="T46" fmla="*/ 29 w 111"/>
                <a:gd name="T47" fmla="*/ 37 h 39"/>
                <a:gd name="T48" fmla="*/ 65 w 111"/>
                <a:gd name="T49" fmla="*/ 34 h 39"/>
                <a:gd name="T50" fmla="*/ 78 w 111"/>
                <a:gd name="T51" fmla="*/ 32 h 39"/>
                <a:gd name="T52" fmla="*/ 79 w 111"/>
                <a:gd name="T53" fmla="*/ 28 h 39"/>
                <a:gd name="T54" fmla="*/ 80 w 111"/>
                <a:gd name="T55" fmla="*/ 28 h 39"/>
                <a:gd name="T56" fmla="*/ 80 w 111"/>
                <a:gd name="T57" fmla="*/ 28 h 39"/>
                <a:gd name="T58" fmla="*/ 81 w 111"/>
                <a:gd name="T59" fmla="*/ 27 h 39"/>
                <a:gd name="T60" fmla="*/ 82 w 111"/>
                <a:gd name="T61" fmla="*/ 26 h 39"/>
                <a:gd name="T62" fmla="*/ 81 w 111"/>
                <a:gd name="T63" fmla="*/ 25 h 39"/>
                <a:gd name="T64" fmla="*/ 82 w 111"/>
                <a:gd name="T65" fmla="*/ 24 h 39"/>
                <a:gd name="T66" fmla="*/ 83 w 111"/>
                <a:gd name="T67" fmla="*/ 23 h 39"/>
                <a:gd name="T68" fmla="*/ 86 w 111"/>
                <a:gd name="T69" fmla="*/ 22 h 39"/>
                <a:gd name="T70" fmla="*/ 89 w 111"/>
                <a:gd name="T71" fmla="*/ 21 h 39"/>
                <a:gd name="T72" fmla="*/ 92 w 111"/>
                <a:gd name="T73" fmla="*/ 18 h 39"/>
                <a:gd name="T74" fmla="*/ 93 w 111"/>
                <a:gd name="T75" fmla="*/ 18 h 39"/>
                <a:gd name="T76" fmla="*/ 95 w 111"/>
                <a:gd name="T77" fmla="*/ 16 h 39"/>
                <a:gd name="T78" fmla="*/ 96 w 111"/>
                <a:gd name="T79" fmla="*/ 14 h 39"/>
                <a:gd name="T80" fmla="*/ 96 w 111"/>
                <a:gd name="T81" fmla="*/ 14 h 39"/>
                <a:gd name="T82" fmla="*/ 97 w 111"/>
                <a:gd name="T83" fmla="*/ 14 h 39"/>
                <a:gd name="T84" fmla="*/ 98 w 111"/>
                <a:gd name="T85" fmla="*/ 14 h 39"/>
                <a:gd name="T86" fmla="*/ 98 w 111"/>
                <a:gd name="T87" fmla="*/ 13 h 39"/>
                <a:gd name="T88" fmla="*/ 99 w 111"/>
                <a:gd name="T89" fmla="*/ 12 h 39"/>
                <a:gd name="T90" fmla="*/ 99 w 111"/>
                <a:gd name="T91" fmla="*/ 12 h 39"/>
                <a:gd name="T92" fmla="*/ 100 w 111"/>
                <a:gd name="T93" fmla="*/ 13 h 39"/>
                <a:gd name="T94" fmla="*/ 101 w 111"/>
                <a:gd name="T95" fmla="*/ 12 h 39"/>
                <a:gd name="T96" fmla="*/ 101 w 111"/>
                <a:gd name="T97" fmla="*/ 12 h 39"/>
                <a:gd name="T98" fmla="*/ 103 w 111"/>
                <a:gd name="T99" fmla="*/ 10 h 39"/>
                <a:gd name="T100" fmla="*/ 104 w 111"/>
                <a:gd name="T101" fmla="*/ 10 h 39"/>
                <a:gd name="T102" fmla="*/ 106 w 111"/>
                <a:gd name="T103" fmla="*/ 10 h 39"/>
                <a:gd name="T104" fmla="*/ 109 w 111"/>
                <a:gd name="T105" fmla="*/ 6 h 39"/>
                <a:gd name="T106" fmla="*/ 110 w 111"/>
                <a:gd name="T107" fmla="*/ 5 h 39"/>
                <a:gd name="T108" fmla="*/ 111 w 111"/>
                <a:gd name="T109" fmla="*/ 4 h 39"/>
                <a:gd name="T110" fmla="*/ 111 w 111"/>
                <a:gd name="T111" fmla="*/ 3 h 39"/>
                <a:gd name="T112" fmla="*/ 111 w 111"/>
                <a:gd name="T113" fmla="*/ 1 h 39"/>
                <a:gd name="T114" fmla="*/ 111 w 111"/>
                <a:gd name="T115" fmla="*/ 0 h 39"/>
                <a:gd name="T116" fmla="*/ 111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5" name="Freeform 36" descr="20%"/>
            <p:cNvSpPr>
              <a:spLocks/>
            </p:cNvSpPr>
            <p:nvPr/>
          </p:nvSpPr>
          <p:spPr bwMode="auto">
            <a:xfrm>
              <a:off x="6175375" y="3824288"/>
              <a:ext cx="423863" cy="641350"/>
            </a:xfrm>
            <a:custGeom>
              <a:avLst/>
              <a:gdLst>
                <a:gd name="T0" fmla="*/ 0 w 52"/>
                <a:gd name="T1" fmla="*/ 3 h 83"/>
                <a:gd name="T2" fmla="*/ 1 w 52"/>
                <a:gd name="T3" fmla="*/ 5 h 83"/>
                <a:gd name="T4" fmla="*/ 0 w 52"/>
                <a:gd name="T5" fmla="*/ 55 h 83"/>
                <a:gd name="T6" fmla="*/ 0 w 52"/>
                <a:gd name="T7" fmla="*/ 57 h 83"/>
                <a:gd name="T8" fmla="*/ 3 w 52"/>
                <a:gd name="T9" fmla="*/ 82 h 83"/>
                <a:gd name="T10" fmla="*/ 4 w 52"/>
                <a:gd name="T11" fmla="*/ 82 h 83"/>
                <a:gd name="T12" fmla="*/ 5 w 52"/>
                <a:gd name="T13" fmla="*/ 81 h 83"/>
                <a:gd name="T14" fmla="*/ 7 w 52"/>
                <a:gd name="T15" fmla="*/ 82 h 83"/>
                <a:gd name="T16" fmla="*/ 8 w 52"/>
                <a:gd name="T17" fmla="*/ 81 h 83"/>
                <a:gd name="T18" fmla="*/ 8 w 52"/>
                <a:gd name="T19" fmla="*/ 77 h 83"/>
                <a:gd name="T20" fmla="*/ 9 w 52"/>
                <a:gd name="T21" fmla="*/ 75 h 83"/>
                <a:gd name="T22" fmla="*/ 10 w 52"/>
                <a:gd name="T23" fmla="*/ 77 h 83"/>
                <a:gd name="T24" fmla="*/ 10 w 52"/>
                <a:gd name="T25" fmla="*/ 78 h 83"/>
                <a:gd name="T26" fmla="*/ 11 w 52"/>
                <a:gd name="T27" fmla="*/ 80 h 83"/>
                <a:gd name="T28" fmla="*/ 13 w 52"/>
                <a:gd name="T29" fmla="*/ 83 h 83"/>
                <a:gd name="T30" fmla="*/ 14 w 52"/>
                <a:gd name="T31" fmla="*/ 83 h 83"/>
                <a:gd name="T32" fmla="*/ 15 w 52"/>
                <a:gd name="T33" fmla="*/ 83 h 83"/>
                <a:gd name="T34" fmla="*/ 17 w 52"/>
                <a:gd name="T35" fmla="*/ 81 h 83"/>
                <a:gd name="T36" fmla="*/ 17 w 52"/>
                <a:gd name="T37" fmla="*/ 81 h 83"/>
                <a:gd name="T38" fmla="*/ 18 w 52"/>
                <a:gd name="T39" fmla="*/ 80 h 83"/>
                <a:gd name="T40" fmla="*/ 18 w 52"/>
                <a:gd name="T41" fmla="*/ 80 h 83"/>
                <a:gd name="T42" fmla="*/ 18 w 52"/>
                <a:gd name="T43" fmla="*/ 79 h 83"/>
                <a:gd name="T44" fmla="*/ 17 w 52"/>
                <a:gd name="T45" fmla="*/ 79 h 83"/>
                <a:gd name="T46" fmla="*/ 17 w 52"/>
                <a:gd name="T47" fmla="*/ 78 h 83"/>
                <a:gd name="T48" fmla="*/ 18 w 52"/>
                <a:gd name="T49" fmla="*/ 77 h 83"/>
                <a:gd name="T50" fmla="*/ 18 w 52"/>
                <a:gd name="T51" fmla="*/ 76 h 83"/>
                <a:gd name="T52" fmla="*/ 16 w 52"/>
                <a:gd name="T53" fmla="*/ 75 h 83"/>
                <a:gd name="T54" fmla="*/ 16 w 52"/>
                <a:gd name="T55" fmla="*/ 75 h 83"/>
                <a:gd name="T56" fmla="*/ 15 w 52"/>
                <a:gd name="T57" fmla="*/ 75 h 83"/>
                <a:gd name="T58" fmla="*/ 14 w 52"/>
                <a:gd name="T59" fmla="*/ 73 h 83"/>
                <a:gd name="T60" fmla="*/ 14 w 52"/>
                <a:gd name="T61" fmla="*/ 72 h 83"/>
                <a:gd name="T62" fmla="*/ 14 w 52"/>
                <a:gd name="T63" fmla="*/ 71 h 83"/>
                <a:gd name="T64" fmla="*/ 14 w 52"/>
                <a:gd name="T65" fmla="*/ 71 h 83"/>
                <a:gd name="T66" fmla="*/ 14 w 52"/>
                <a:gd name="T67" fmla="*/ 70 h 83"/>
                <a:gd name="T68" fmla="*/ 52 w 52"/>
                <a:gd name="T69" fmla="*/ 66 h 83"/>
                <a:gd name="T70" fmla="*/ 52 w 52"/>
                <a:gd name="T71" fmla="*/ 65 h 83"/>
                <a:gd name="T72" fmla="*/ 50 w 52"/>
                <a:gd name="T73" fmla="*/ 63 h 83"/>
                <a:gd name="T74" fmla="*/ 50 w 52"/>
                <a:gd name="T75" fmla="*/ 58 h 83"/>
                <a:gd name="T76" fmla="*/ 48 w 52"/>
                <a:gd name="T77" fmla="*/ 55 h 83"/>
                <a:gd name="T78" fmla="*/ 48 w 52"/>
                <a:gd name="T79" fmla="*/ 52 h 83"/>
                <a:gd name="T80" fmla="*/ 49 w 52"/>
                <a:gd name="T81" fmla="*/ 50 h 83"/>
                <a:gd name="T82" fmla="*/ 49 w 52"/>
                <a:gd name="T83" fmla="*/ 47 h 83"/>
                <a:gd name="T84" fmla="*/ 50 w 52"/>
                <a:gd name="T85" fmla="*/ 45 h 83"/>
                <a:gd name="T86" fmla="*/ 51 w 52"/>
                <a:gd name="T87" fmla="*/ 45 h 83"/>
                <a:gd name="T88" fmla="*/ 49 w 52"/>
                <a:gd name="T89" fmla="*/ 44 h 83"/>
                <a:gd name="T90" fmla="*/ 50 w 52"/>
                <a:gd name="T91" fmla="*/ 42 h 83"/>
                <a:gd name="T92" fmla="*/ 49 w 52"/>
                <a:gd name="T93" fmla="*/ 41 h 83"/>
                <a:gd name="T94" fmla="*/ 48 w 52"/>
                <a:gd name="T95" fmla="*/ 40 h 83"/>
                <a:gd name="T96" fmla="*/ 47 w 52"/>
                <a:gd name="T97" fmla="*/ 39 h 83"/>
                <a:gd name="T98" fmla="*/ 46 w 52"/>
                <a:gd name="T99" fmla="*/ 37 h 83"/>
                <a:gd name="T100" fmla="*/ 45 w 52"/>
                <a:gd name="T101" fmla="*/ 36 h 83"/>
                <a:gd name="T102" fmla="*/ 36 w 52"/>
                <a:gd name="T103" fmla="*/ 0 h 83"/>
                <a:gd name="T104" fmla="*/ 0 w 52"/>
                <a:gd name="T105" fmla="*/ 3 h 83"/>
                <a:gd name="T106" fmla="*/ 0 w 52"/>
                <a:gd name="T107" fmla="*/ 3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6" name="Freeform 37"/>
            <p:cNvSpPr>
              <a:spLocks/>
            </p:cNvSpPr>
            <p:nvPr/>
          </p:nvSpPr>
          <p:spPr bwMode="auto">
            <a:xfrm>
              <a:off x="6575425" y="3459163"/>
              <a:ext cx="968375" cy="395287"/>
            </a:xfrm>
            <a:custGeom>
              <a:avLst/>
              <a:gdLst>
                <a:gd name="T0" fmla="*/ 2 w 119"/>
                <a:gd name="T1" fmla="*/ 41 h 51"/>
                <a:gd name="T2" fmla="*/ 4 w 119"/>
                <a:gd name="T3" fmla="*/ 39 h 51"/>
                <a:gd name="T4" fmla="*/ 5 w 119"/>
                <a:gd name="T5" fmla="*/ 36 h 51"/>
                <a:gd name="T6" fmla="*/ 14 w 119"/>
                <a:gd name="T7" fmla="*/ 31 h 51"/>
                <a:gd name="T8" fmla="*/ 18 w 119"/>
                <a:gd name="T9" fmla="*/ 27 h 51"/>
                <a:gd name="T10" fmla="*/ 20 w 119"/>
                <a:gd name="T11" fmla="*/ 27 h 51"/>
                <a:gd name="T12" fmla="*/ 21 w 119"/>
                <a:gd name="T13" fmla="*/ 25 h 51"/>
                <a:gd name="T14" fmla="*/ 23 w 119"/>
                <a:gd name="T15" fmla="*/ 25 h 51"/>
                <a:gd name="T16" fmla="*/ 28 w 119"/>
                <a:gd name="T17" fmla="*/ 23 h 51"/>
                <a:gd name="T18" fmla="*/ 33 w 119"/>
                <a:gd name="T19" fmla="*/ 17 h 51"/>
                <a:gd name="T20" fmla="*/ 33 w 119"/>
                <a:gd name="T21" fmla="*/ 13 h 51"/>
                <a:gd name="T22" fmla="*/ 37 w 119"/>
                <a:gd name="T23" fmla="*/ 13 h 51"/>
                <a:gd name="T24" fmla="*/ 42 w 119"/>
                <a:gd name="T25" fmla="*/ 12 h 51"/>
                <a:gd name="T26" fmla="*/ 113 w 119"/>
                <a:gd name="T27" fmla="*/ 1 h 51"/>
                <a:gd name="T28" fmla="*/ 114 w 119"/>
                <a:gd name="T29" fmla="*/ 2 h 51"/>
                <a:gd name="T30" fmla="*/ 116 w 119"/>
                <a:gd name="T31" fmla="*/ 5 h 51"/>
                <a:gd name="T32" fmla="*/ 116 w 119"/>
                <a:gd name="T33" fmla="*/ 6 h 51"/>
                <a:gd name="T34" fmla="*/ 114 w 119"/>
                <a:gd name="T35" fmla="*/ 5 h 51"/>
                <a:gd name="T36" fmla="*/ 113 w 119"/>
                <a:gd name="T37" fmla="*/ 6 h 51"/>
                <a:gd name="T38" fmla="*/ 109 w 119"/>
                <a:gd name="T39" fmla="*/ 8 h 51"/>
                <a:gd name="T40" fmla="*/ 105 w 119"/>
                <a:gd name="T41" fmla="*/ 11 h 51"/>
                <a:gd name="T42" fmla="*/ 106 w 119"/>
                <a:gd name="T43" fmla="*/ 12 h 51"/>
                <a:gd name="T44" fmla="*/ 112 w 119"/>
                <a:gd name="T45" fmla="*/ 9 h 51"/>
                <a:gd name="T46" fmla="*/ 114 w 119"/>
                <a:gd name="T47" fmla="*/ 11 h 51"/>
                <a:gd name="T48" fmla="*/ 115 w 119"/>
                <a:gd name="T49" fmla="*/ 11 h 51"/>
                <a:gd name="T50" fmla="*/ 118 w 119"/>
                <a:gd name="T51" fmla="*/ 9 h 51"/>
                <a:gd name="T52" fmla="*/ 119 w 119"/>
                <a:gd name="T53" fmla="*/ 14 h 51"/>
                <a:gd name="T54" fmla="*/ 117 w 119"/>
                <a:gd name="T55" fmla="*/ 17 h 51"/>
                <a:gd name="T56" fmla="*/ 114 w 119"/>
                <a:gd name="T57" fmla="*/ 19 h 51"/>
                <a:gd name="T58" fmla="*/ 110 w 119"/>
                <a:gd name="T59" fmla="*/ 20 h 51"/>
                <a:gd name="T60" fmla="*/ 109 w 119"/>
                <a:gd name="T61" fmla="*/ 19 h 51"/>
                <a:gd name="T62" fmla="*/ 108 w 119"/>
                <a:gd name="T63" fmla="*/ 18 h 51"/>
                <a:gd name="T64" fmla="*/ 108 w 119"/>
                <a:gd name="T65" fmla="*/ 21 h 51"/>
                <a:gd name="T66" fmla="*/ 109 w 119"/>
                <a:gd name="T67" fmla="*/ 22 h 51"/>
                <a:gd name="T68" fmla="*/ 110 w 119"/>
                <a:gd name="T69" fmla="*/ 24 h 51"/>
                <a:gd name="T70" fmla="*/ 105 w 119"/>
                <a:gd name="T71" fmla="*/ 27 h 51"/>
                <a:gd name="T72" fmla="*/ 105 w 119"/>
                <a:gd name="T73" fmla="*/ 29 h 51"/>
                <a:gd name="T74" fmla="*/ 112 w 119"/>
                <a:gd name="T75" fmla="*/ 27 h 51"/>
                <a:gd name="T76" fmla="*/ 114 w 119"/>
                <a:gd name="T77" fmla="*/ 27 h 51"/>
                <a:gd name="T78" fmla="*/ 109 w 119"/>
                <a:gd name="T79" fmla="*/ 32 h 51"/>
                <a:gd name="T80" fmla="*/ 103 w 119"/>
                <a:gd name="T81" fmla="*/ 36 h 51"/>
                <a:gd name="T82" fmla="*/ 102 w 119"/>
                <a:gd name="T83" fmla="*/ 37 h 51"/>
                <a:gd name="T84" fmla="*/ 96 w 119"/>
                <a:gd name="T85" fmla="*/ 44 h 51"/>
                <a:gd name="T86" fmla="*/ 93 w 119"/>
                <a:gd name="T87" fmla="*/ 50 h 51"/>
                <a:gd name="T88" fmla="*/ 69 w 119"/>
                <a:gd name="T89" fmla="*/ 39 h 51"/>
                <a:gd name="T90" fmla="*/ 50 w 119"/>
                <a:gd name="T91" fmla="*/ 36 h 51"/>
                <a:gd name="T92" fmla="*/ 49 w 119"/>
                <a:gd name="T93" fmla="*/ 36 h 51"/>
                <a:gd name="T94" fmla="*/ 30 w 119"/>
                <a:gd name="T95" fmla="*/ 37 h 51"/>
                <a:gd name="T96" fmla="*/ 26 w 119"/>
                <a:gd name="T97" fmla="*/ 40 h 51"/>
                <a:gd name="T98" fmla="*/ 0 w 119"/>
                <a:gd name="T99" fmla="*/ 45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27" name="Freeform 38" descr="20%"/>
            <p:cNvSpPr>
              <a:spLocks/>
            </p:cNvSpPr>
            <p:nvPr/>
          </p:nvSpPr>
          <p:spPr bwMode="auto">
            <a:xfrm>
              <a:off x="5449888" y="3660775"/>
              <a:ext cx="547687" cy="479425"/>
            </a:xfrm>
            <a:custGeom>
              <a:avLst/>
              <a:gdLst>
                <a:gd name="T0" fmla="*/ 0 w 67"/>
                <a:gd name="T1" fmla="*/ 3 h 62"/>
                <a:gd name="T2" fmla="*/ 60 w 67"/>
                <a:gd name="T3" fmla="*/ 0 h 62"/>
                <a:gd name="T4" fmla="*/ 60 w 67"/>
                <a:gd name="T5" fmla="*/ 1 h 62"/>
                <a:gd name="T6" fmla="*/ 61 w 67"/>
                <a:gd name="T7" fmla="*/ 2 h 62"/>
                <a:gd name="T8" fmla="*/ 62 w 67"/>
                <a:gd name="T9" fmla="*/ 3 h 62"/>
                <a:gd name="T10" fmla="*/ 61 w 67"/>
                <a:gd name="T11" fmla="*/ 5 h 62"/>
                <a:gd name="T12" fmla="*/ 60 w 67"/>
                <a:gd name="T13" fmla="*/ 6 h 62"/>
                <a:gd name="T14" fmla="*/ 58 w 67"/>
                <a:gd name="T15" fmla="*/ 8 h 62"/>
                <a:gd name="T16" fmla="*/ 58 w 67"/>
                <a:gd name="T17" fmla="*/ 9 h 62"/>
                <a:gd name="T18" fmla="*/ 67 w 67"/>
                <a:gd name="T19" fmla="*/ 9 h 62"/>
                <a:gd name="T20" fmla="*/ 67 w 67"/>
                <a:gd name="T21" fmla="*/ 9 h 62"/>
                <a:gd name="T22" fmla="*/ 67 w 67"/>
                <a:gd name="T23" fmla="*/ 10 h 62"/>
                <a:gd name="T24" fmla="*/ 66 w 67"/>
                <a:gd name="T25" fmla="*/ 12 h 62"/>
                <a:gd name="T26" fmla="*/ 65 w 67"/>
                <a:gd name="T27" fmla="*/ 13 h 62"/>
                <a:gd name="T28" fmla="*/ 64 w 67"/>
                <a:gd name="T29" fmla="*/ 17 h 62"/>
                <a:gd name="T30" fmla="*/ 62 w 67"/>
                <a:gd name="T31" fmla="*/ 19 h 62"/>
                <a:gd name="T32" fmla="*/ 62 w 67"/>
                <a:gd name="T33" fmla="*/ 22 h 62"/>
                <a:gd name="T34" fmla="*/ 62 w 67"/>
                <a:gd name="T35" fmla="*/ 25 h 62"/>
                <a:gd name="T36" fmla="*/ 62 w 67"/>
                <a:gd name="T37" fmla="*/ 25 h 62"/>
                <a:gd name="T38" fmla="*/ 60 w 67"/>
                <a:gd name="T39" fmla="*/ 26 h 62"/>
                <a:gd name="T40" fmla="*/ 60 w 67"/>
                <a:gd name="T41" fmla="*/ 27 h 62"/>
                <a:gd name="T42" fmla="*/ 57 w 67"/>
                <a:gd name="T43" fmla="*/ 29 h 62"/>
                <a:gd name="T44" fmla="*/ 57 w 67"/>
                <a:gd name="T45" fmla="*/ 32 h 62"/>
                <a:gd name="T46" fmla="*/ 57 w 67"/>
                <a:gd name="T47" fmla="*/ 35 h 62"/>
                <a:gd name="T48" fmla="*/ 56 w 67"/>
                <a:gd name="T49" fmla="*/ 36 h 62"/>
                <a:gd name="T50" fmla="*/ 54 w 67"/>
                <a:gd name="T51" fmla="*/ 38 h 62"/>
                <a:gd name="T52" fmla="*/ 52 w 67"/>
                <a:gd name="T53" fmla="*/ 40 h 62"/>
                <a:gd name="T54" fmla="*/ 51 w 67"/>
                <a:gd name="T55" fmla="*/ 41 h 62"/>
                <a:gd name="T56" fmla="*/ 51 w 67"/>
                <a:gd name="T57" fmla="*/ 43 h 62"/>
                <a:gd name="T58" fmla="*/ 50 w 67"/>
                <a:gd name="T59" fmla="*/ 45 h 62"/>
                <a:gd name="T60" fmla="*/ 50 w 67"/>
                <a:gd name="T61" fmla="*/ 46 h 62"/>
                <a:gd name="T62" fmla="*/ 49 w 67"/>
                <a:gd name="T63" fmla="*/ 49 h 62"/>
                <a:gd name="T64" fmla="*/ 48 w 67"/>
                <a:gd name="T65" fmla="*/ 51 h 62"/>
                <a:gd name="T66" fmla="*/ 49 w 67"/>
                <a:gd name="T67" fmla="*/ 54 h 62"/>
                <a:gd name="T68" fmla="*/ 50 w 67"/>
                <a:gd name="T69" fmla="*/ 55 h 62"/>
                <a:gd name="T70" fmla="*/ 50 w 67"/>
                <a:gd name="T71" fmla="*/ 57 h 62"/>
                <a:gd name="T72" fmla="*/ 50 w 67"/>
                <a:gd name="T73" fmla="*/ 57 h 62"/>
                <a:gd name="T74" fmla="*/ 50 w 67"/>
                <a:gd name="T75" fmla="*/ 58 h 62"/>
                <a:gd name="T76" fmla="*/ 50 w 67"/>
                <a:gd name="T77" fmla="*/ 58 h 62"/>
                <a:gd name="T78" fmla="*/ 49 w 67"/>
                <a:gd name="T79" fmla="*/ 60 h 62"/>
                <a:gd name="T80" fmla="*/ 50 w 67"/>
                <a:gd name="T81" fmla="*/ 61 h 62"/>
                <a:gd name="T82" fmla="*/ 8 w 67"/>
                <a:gd name="T83" fmla="*/ 62 h 62"/>
                <a:gd name="T84" fmla="*/ 8 w 67"/>
                <a:gd name="T85" fmla="*/ 53 h 62"/>
                <a:gd name="T86" fmla="*/ 6 w 67"/>
                <a:gd name="T87" fmla="*/ 52 h 62"/>
                <a:gd name="T88" fmla="*/ 4 w 67"/>
                <a:gd name="T89" fmla="*/ 53 h 62"/>
                <a:gd name="T90" fmla="*/ 4 w 67"/>
                <a:gd name="T91" fmla="*/ 53 h 62"/>
                <a:gd name="T92" fmla="*/ 2 w 67"/>
                <a:gd name="T93" fmla="*/ 51 h 62"/>
                <a:gd name="T94" fmla="*/ 2 w 67"/>
                <a:gd name="T95" fmla="*/ 22 h 62"/>
                <a:gd name="T96" fmla="*/ 0 w 67"/>
                <a:gd name="T97" fmla="*/ 3 h 62"/>
                <a:gd name="T98" fmla="*/ 0 w 67"/>
                <a:gd name="T99" fmla="*/ 3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grpSp>
          <p:nvGrpSpPr>
            <p:cNvPr id="128" name="Group 39"/>
            <p:cNvGrpSpPr>
              <a:grpSpLocks/>
            </p:cNvGrpSpPr>
            <p:nvPr/>
          </p:nvGrpSpPr>
          <p:grpSpPr bwMode="auto">
            <a:xfrm>
              <a:off x="1155700" y="3886200"/>
              <a:ext cx="2009775" cy="1390650"/>
              <a:chOff x="768" y="2832"/>
              <a:chExt cx="1203" cy="876"/>
            </a:xfrm>
          </p:grpSpPr>
          <p:sp>
            <p:nvSpPr>
              <p:cNvPr id="151" name="Freeform 40"/>
              <p:cNvSpPr>
                <a:spLocks/>
              </p:cNvSpPr>
              <p:nvPr/>
            </p:nvSpPr>
            <p:spPr bwMode="auto">
              <a:xfrm>
                <a:off x="1056" y="2832"/>
                <a:ext cx="915" cy="780"/>
              </a:xfrm>
              <a:custGeom>
                <a:avLst/>
                <a:gdLst>
                  <a:gd name="T0" fmla="*/ 14 w 188"/>
                  <a:gd name="T1" fmla="*/ 31 h 160"/>
                  <a:gd name="T2" fmla="*/ 26 w 188"/>
                  <a:gd name="T3" fmla="*/ 40 h 160"/>
                  <a:gd name="T4" fmla="*/ 18 w 188"/>
                  <a:gd name="T5" fmla="*/ 50 h 160"/>
                  <a:gd name="T6" fmla="*/ 16 w 188"/>
                  <a:gd name="T7" fmla="*/ 43 h 160"/>
                  <a:gd name="T8" fmla="*/ 5 w 188"/>
                  <a:gd name="T9" fmla="*/ 55 h 160"/>
                  <a:gd name="T10" fmla="*/ 11 w 188"/>
                  <a:gd name="T11" fmla="*/ 64 h 160"/>
                  <a:gd name="T12" fmla="*/ 27 w 188"/>
                  <a:gd name="T13" fmla="*/ 61 h 160"/>
                  <a:gd name="T14" fmla="*/ 22 w 188"/>
                  <a:gd name="T15" fmla="*/ 74 h 160"/>
                  <a:gd name="T16" fmla="*/ 18 w 188"/>
                  <a:gd name="T17" fmla="*/ 79 h 160"/>
                  <a:gd name="T18" fmla="*/ 10 w 188"/>
                  <a:gd name="T19" fmla="*/ 82 h 160"/>
                  <a:gd name="T20" fmla="*/ 6 w 188"/>
                  <a:gd name="T21" fmla="*/ 98 h 160"/>
                  <a:gd name="T22" fmla="*/ 11 w 188"/>
                  <a:gd name="T23" fmla="*/ 107 h 160"/>
                  <a:gd name="T24" fmla="*/ 22 w 188"/>
                  <a:gd name="T25" fmla="*/ 112 h 160"/>
                  <a:gd name="T26" fmla="*/ 22 w 188"/>
                  <a:gd name="T27" fmla="*/ 120 h 160"/>
                  <a:gd name="T28" fmla="*/ 35 w 188"/>
                  <a:gd name="T29" fmla="*/ 123 h 160"/>
                  <a:gd name="T30" fmla="*/ 42 w 188"/>
                  <a:gd name="T31" fmla="*/ 125 h 160"/>
                  <a:gd name="T32" fmla="*/ 29 w 188"/>
                  <a:gd name="T33" fmla="*/ 141 h 160"/>
                  <a:gd name="T34" fmla="*/ 19 w 188"/>
                  <a:gd name="T35" fmla="*/ 147 h 160"/>
                  <a:gd name="T36" fmla="*/ 3 w 188"/>
                  <a:gd name="T37" fmla="*/ 155 h 160"/>
                  <a:gd name="T38" fmla="*/ 3 w 188"/>
                  <a:gd name="T39" fmla="*/ 160 h 160"/>
                  <a:gd name="T40" fmla="*/ 29 w 188"/>
                  <a:gd name="T41" fmla="*/ 149 h 160"/>
                  <a:gd name="T42" fmla="*/ 62 w 188"/>
                  <a:gd name="T43" fmla="*/ 120 h 160"/>
                  <a:gd name="T44" fmla="*/ 59 w 188"/>
                  <a:gd name="T45" fmla="*/ 117 h 160"/>
                  <a:gd name="T46" fmla="*/ 77 w 188"/>
                  <a:gd name="T47" fmla="*/ 95 h 160"/>
                  <a:gd name="T48" fmla="*/ 72 w 188"/>
                  <a:gd name="T49" fmla="*/ 101 h 160"/>
                  <a:gd name="T50" fmla="*/ 73 w 188"/>
                  <a:gd name="T51" fmla="*/ 109 h 160"/>
                  <a:gd name="T52" fmla="*/ 72 w 188"/>
                  <a:gd name="T53" fmla="*/ 114 h 160"/>
                  <a:gd name="T54" fmla="*/ 86 w 188"/>
                  <a:gd name="T55" fmla="*/ 106 h 160"/>
                  <a:gd name="T56" fmla="*/ 86 w 188"/>
                  <a:gd name="T57" fmla="*/ 98 h 160"/>
                  <a:gd name="T58" fmla="*/ 107 w 188"/>
                  <a:gd name="T59" fmla="*/ 103 h 160"/>
                  <a:gd name="T60" fmla="*/ 121 w 188"/>
                  <a:gd name="T61" fmla="*/ 101 h 160"/>
                  <a:gd name="T62" fmla="*/ 145 w 188"/>
                  <a:gd name="T63" fmla="*/ 109 h 160"/>
                  <a:gd name="T64" fmla="*/ 153 w 188"/>
                  <a:gd name="T65" fmla="*/ 119 h 160"/>
                  <a:gd name="T66" fmla="*/ 166 w 188"/>
                  <a:gd name="T67" fmla="*/ 128 h 160"/>
                  <a:gd name="T68" fmla="*/ 188 w 188"/>
                  <a:gd name="T69" fmla="*/ 130 h 160"/>
                  <a:gd name="T70" fmla="*/ 185 w 188"/>
                  <a:gd name="T71" fmla="*/ 117 h 160"/>
                  <a:gd name="T72" fmla="*/ 176 w 188"/>
                  <a:gd name="T73" fmla="*/ 115 h 160"/>
                  <a:gd name="T74" fmla="*/ 163 w 188"/>
                  <a:gd name="T75" fmla="*/ 106 h 160"/>
                  <a:gd name="T76" fmla="*/ 147 w 188"/>
                  <a:gd name="T77" fmla="*/ 95 h 160"/>
                  <a:gd name="T78" fmla="*/ 141 w 188"/>
                  <a:gd name="T79" fmla="*/ 103 h 160"/>
                  <a:gd name="T80" fmla="*/ 129 w 188"/>
                  <a:gd name="T81" fmla="*/ 93 h 160"/>
                  <a:gd name="T82" fmla="*/ 117 w 188"/>
                  <a:gd name="T83" fmla="*/ 80 h 160"/>
                  <a:gd name="T84" fmla="*/ 102 w 188"/>
                  <a:gd name="T85" fmla="*/ 21 h 160"/>
                  <a:gd name="T86" fmla="*/ 90 w 188"/>
                  <a:gd name="T87" fmla="*/ 5 h 160"/>
                  <a:gd name="T88" fmla="*/ 69 w 188"/>
                  <a:gd name="T89" fmla="*/ 5 h 160"/>
                  <a:gd name="T90" fmla="*/ 59 w 188"/>
                  <a:gd name="T91" fmla="*/ 5 h 160"/>
                  <a:gd name="T92" fmla="*/ 45 w 188"/>
                  <a:gd name="T93" fmla="*/ 0 h 160"/>
                  <a:gd name="T94" fmla="*/ 35 w 188"/>
                  <a:gd name="T95" fmla="*/ 4 h 160"/>
                  <a:gd name="T96" fmla="*/ 24 w 188"/>
                  <a:gd name="T97" fmla="*/ 13 h 160"/>
                  <a:gd name="T98" fmla="*/ 19 w 188"/>
                  <a:gd name="T99" fmla="*/ 21 h 160"/>
                  <a:gd name="T100" fmla="*/ 10 w 188"/>
                  <a:gd name="T101" fmla="*/ 26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52" name="Freeform 41"/>
              <p:cNvSpPr>
                <a:spLocks/>
              </p:cNvSpPr>
              <p:nvPr/>
            </p:nvSpPr>
            <p:spPr bwMode="auto">
              <a:xfrm>
                <a:off x="1021" y="3608"/>
                <a:ext cx="20" cy="14"/>
              </a:xfrm>
              <a:custGeom>
                <a:avLst/>
                <a:gdLst>
                  <a:gd name="T0" fmla="*/ 2 w 4"/>
                  <a:gd name="T1" fmla="*/ 2 h 3"/>
                  <a:gd name="T2" fmla="*/ 2 w 4"/>
                  <a:gd name="T3" fmla="*/ 1 h 3"/>
                  <a:gd name="T4" fmla="*/ 2 w 4"/>
                  <a:gd name="T5" fmla="*/ 1 h 3"/>
                  <a:gd name="T6" fmla="*/ 2 w 4"/>
                  <a:gd name="T7" fmla="*/ 1 h 3"/>
                  <a:gd name="T8" fmla="*/ 2 w 4"/>
                  <a:gd name="T9" fmla="*/ 1 h 3"/>
                  <a:gd name="T10" fmla="*/ 2 w 4"/>
                  <a:gd name="T11" fmla="*/ 1 h 3"/>
                  <a:gd name="T12" fmla="*/ 2 w 4"/>
                  <a:gd name="T13" fmla="*/ 1 h 3"/>
                  <a:gd name="T14" fmla="*/ 1 w 4"/>
                  <a:gd name="T15" fmla="*/ 0 h 3"/>
                  <a:gd name="T16" fmla="*/ 1 w 4"/>
                  <a:gd name="T17" fmla="*/ 0 h 3"/>
                  <a:gd name="T18" fmla="*/ 0 w 4"/>
                  <a:gd name="T19" fmla="*/ 1 h 3"/>
                  <a:gd name="T20" fmla="*/ 0 w 4"/>
                  <a:gd name="T21" fmla="*/ 1 h 3"/>
                  <a:gd name="T22" fmla="*/ 0 w 4"/>
                  <a:gd name="T23" fmla="*/ 1 h 3"/>
                  <a:gd name="T24" fmla="*/ 0 w 4"/>
                  <a:gd name="T25" fmla="*/ 1 h 3"/>
                  <a:gd name="T26" fmla="*/ 0 w 4"/>
                  <a:gd name="T27" fmla="*/ 1 h 3"/>
                  <a:gd name="T28" fmla="*/ 0 w 4"/>
                  <a:gd name="T29" fmla="*/ 1 h 3"/>
                  <a:gd name="T30" fmla="*/ 0 w 4"/>
                  <a:gd name="T31" fmla="*/ 2 h 3"/>
                  <a:gd name="T32" fmla="*/ 0 w 4"/>
                  <a:gd name="T33" fmla="*/ 2 h 3"/>
                  <a:gd name="T34" fmla="*/ 1 w 4"/>
                  <a:gd name="T35" fmla="*/ 2 h 3"/>
                  <a:gd name="T36" fmla="*/ 1 w 4"/>
                  <a:gd name="T37" fmla="*/ 2 h 3"/>
                  <a:gd name="T38" fmla="*/ 1 w 4"/>
                  <a:gd name="T39" fmla="*/ 3 h 3"/>
                  <a:gd name="T40" fmla="*/ 2 w 4"/>
                  <a:gd name="T41" fmla="*/ 3 h 3"/>
                  <a:gd name="T42" fmla="*/ 2 w 4"/>
                  <a:gd name="T43" fmla="*/ 3 h 3"/>
                  <a:gd name="T44" fmla="*/ 3 w 4"/>
                  <a:gd name="T45" fmla="*/ 3 h 3"/>
                  <a:gd name="T46" fmla="*/ 3 w 4"/>
                  <a:gd name="T47" fmla="*/ 3 h 3"/>
                  <a:gd name="T48" fmla="*/ 4 w 4"/>
                  <a:gd name="T49" fmla="*/ 2 h 3"/>
                  <a:gd name="T50" fmla="*/ 4 w 4"/>
                  <a:gd name="T51" fmla="*/ 2 h 3"/>
                  <a:gd name="T52" fmla="*/ 4 w 4"/>
                  <a:gd name="T53" fmla="*/ 2 h 3"/>
                  <a:gd name="T54" fmla="*/ 4 w 4"/>
                  <a:gd name="T55" fmla="*/ 1 h 3"/>
                  <a:gd name="T56" fmla="*/ 4 w 4"/>
                  <a:gd name="T57" fmla="*/ 1 h 3"/>
                  <a:gd name="T58" fmla="*/ 4 w 4"/>
                  <a:gd name="T59" fmla="*/ 1 h 3"/>
                  <a:gd name="T60" fmla="*/ 4 w 4"/>
                  <a:gd name="T61" fmla="*/ 1 h 3"/>
                  <a:gd name="T62" fmla="*/ 4 w 4"/>
                  <a:gd name="T63" fmla="*/ 1 h 3"/>
                  <a:gd name="T64" fmla="*/ 4 w 4"/>
                  <a:gd name="T65" fmla="*/ 0 h 3"/>
                  <a:gd name="T66" fmla="*/ 4 w 4"/>
                  <a:gd name="T67" fmla="*/ 0 h 3"/>
                  <a:gd name="T68" fmla="*/ 4 w 4"/>
                  <a:gd name="T69" fmla="*/ 0 h 3"/>
                  <a:gd name="T70" fmla="*/ 4 w 4"/>
                  <a:gd name="T71" fmla="*/ 0 h 3"/>
                  <a:gd name="T72" fmla="*/ 4 w 4"/>
                  <a:gd name="T73" fmla="*/ 1 h 3"/>
                  <a:gd name="T74" fmla="*/ 3 w 4"/>
                  <a:gd name="T75" fmla="*/ 1 h 3"/>
                  <a:gd name="T76" fmla="*/ 3 w 4"/>
                  <a:gd name="T77" fmla="*/ 1 h 3"/>
                  <a:gd name="T78" fmla="*/ 2 w 4"/>
                  <a:gd name="T79" fmla="*/ 2 h 3"/>
                  <a:gd name="T80" fmla="*/ 2 w 4"/>
                  <a:gd name="T81" fmla="*/ 2 h 3"/>
                  <a:gd name="T82" fmla="*/ 2 w 4"/>
                  <a:gd name="T83" fmla="*/ 2 h 3"/>
                  <a:gd name="T84" fmla="*/ 2 w 4"/>
                  <a:gd name="T85" fmla="*/ 2 h 3"/>
                  <a:gd name="T86" fmla="*/ 2 w 4"/>
                  <a:gd name="T87" fmla="*/ 3 h 3"/>
                  <a:gd name="T88" fmla="*/ 3 w 4"/>
                  <a:gd name="T89" fmla="*/ 3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E1FEBE"/>
              </a:solidFill>
              <a:ln w="12700" cmpd="sng">
                <a:solidFill>
                  <a:schemeClr val="tx1"/>
                </a:solidFill>
                <a:prstDash val="solid"/>
                <a:round/>
                <a:headEnd/>
                <a:tailEnd/>
              </a:ln>
            </p:spPr>
            <p:txBody>
              <a:bodyPr/>
              <a:lstStyle/>
              <a:p>
                <a:endParaRPr lang="en-US">
                  <a:solidFill>
                    <a:srgbClr val="000000"/>
                  </a:solidFill>
                </a:endParaRPr>
              </a:p>
            </p:txBody>
          </p:sp>
          <p:sp>
            <p:nvSpPr>
              <p:cNvPr id="153" name="Freeform 42"/>
              <p:cNvSpPr>
                <a:spLocks/>
              </p:cNvSpPr>
              <p:nvPr/>
            </p:nvSpPr>
            <p:spPr bwMode="auto">
              <a:xfrm>
                <a:off x="978" y="3610"/>
                <a:ext cx="43" cy="30"/>
              </a:xfrm>
              <a:custGeom>
                <a:avLst/>
                <a:gdLst>
                  <a:gd name="T0" fmla="*/ 7 w 9"/>
                  <a:gd name="T1" fmla="*/ 0 h 6"/>
                  <a:gd name="T2" fmla="*/ 4 w 9"/>
                  <a:gd name="T3" fmla="*/ 0 h 6"/>
                  <a:gd name="T4" fmla="*/ 3 w 9"/>
                  <a:gd name="T5" fmla="*/ 1 h 6"/>
                  <a:gd name="T6" fmla="*/ 3 w 9"/>
                  <a:gd name="T7" fmla="*/ 1 h 6"/>
                  <a:gd name="T8" fmla="*/ 3 w 9"/>
                  <a:gd name="T9" fmla="*/ 2 h 6"/>
                  <a:gd name="T10" fmla="*/ 3 w 9"/>
                  <a:gd name="T11" fmla="*/ 3 h 6"/>
                  <a:gd name="T12" fmla="*/ 2 w 9"/>
                  <a:gd name="T13" fmla="*/ 3 h 6"/>
                  <a:gd name="T14" fmla="*/ 2 w 9"/>
                  <a:gd name="T15" fmla="*/ 3 h 6"/>
                  <a:gd name="T16" fmla="*/ 1 w 9"/>
                  <a:gd name="T17" fmla="*/ 3 h 6"/>
                  <a:gd name="T18" fmla="*/ 1 w 9"/>
                  <a:gd name="T19" fmla="*/ 4 h 6"/>
                  <a:gd name="T20" fmla="*/ 1 w 9"/>
                  <a:gd name="T21" fmla="*/ 5 h 6"/>
                  <a:gd name="T22" fmla="*/ 0 w 9"/>
                  <a:gd name="T23" fmla="*/ 5 h 6"/>
                  <a:gd name="T24" fmla="*/ 0 w 9"/>
                  <a:gd name="T25" fmla="*/ 6 h 6"/>
                  <a:gd name="T26" fmla="*/ 0 w 9"/>
                  <a:gd name="T27" fmla="*/ 6 h 6"/>
                  <a:gd name="T28" fmla="*/ 0 w 9"/>
                  <a:gd name="T29" fmla="*/ 6 h 6"/>
                  <a:gd name="T30" fmla="*/ 0 w 9"/>
                  <a:gd name="T31" fmla="*/ 6 h 6"/>
                  <a:gd name="T32" fmla="*/ 0 w 9"/>
                  <a:gd name="T33" fmla="*/ 6 h 6"/>
                  <a:gd name="T34" fmla="*/ 0 w 9"/>
                  <a:gd name="T35" fmla="*/ 6 h 6"/>
                  <a:gd name="T36" fmla="*/ 0 w 9"/>
                  <a:gd name="T37" fmla="*/ 6 h 6"/>
                  <a:gd name="T38" fmla="*/ 1 w 9"/>
                  <a:gd name="T39" fmla="*/ 6 h 6"/>
                  <a:gd name="T40" fmla="*/ 2 w 9"/>
                  <a:gd name="T41" fmla="*/ 6 h 6"/>
                  <a:gd name="T42" fmla="*/ 3 w 9"/>
                  <a:gd name="T43" fmla="*/ 5 h 6"/>
                  <a:gd name="T44" fmla="*/ 6 w 9"/>
                  <a:gd name="T45" fmla="*/ 3 h 6"/>
                  <a:gd name="T46" fmla="*/ 7 w 9"/>
                  <a:gd name="T47" fmla="*/ 2 h 6"/>
                  <a:gd name="T48" fmla="*/ 8 w 9"/>
                  <a:gd name="T49" fmla="*/ 2 h 6"/>
                  <a:gd name="T50" fmla="*/ 9 w 9"/>
                  <a:gd name="T51" fmla="*/ 1 h 6"/>
                  <a:gd name="T52" fmla="*/ 9 w 9"/>
                  <a:gd name="T53" fmla="*/ 1 h 6"/>
                  <a:gd name="T54" fmla="*/ 9 w 9"/>
                  <a:gd name="T55" fmla="*/ 1 h 6"/>
                  <a:gd name="T56" fmla="*/ 8 w 9"/>
                  <a:gd name="T57" fmla="*/ 0 h 6"/>
                  <a:gd name="T58" fmla="*/ 8 w 9"/>
                  <a:gd name="T59" fmla="*/ 0 h 6"/>
                  <a:gd name="T60" fmla="*/ 8 w 9"/>
                  <a:gd name="T61" fmla="*/ 0 h 6"/>
                  <a:gd name="T62" fmla="*/ 8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54" name="Freeform 43"/>
              <p:cNvSpPr>
                <a:spLocks/>
              </p:cNvSpPr>
              <p:nvPr/>
            </p:nvSpPr>
            <p:spPr bwMode="auto">
              <a:xfrm>
                <a:off x="934" y="3632"/>
                <a:ext cx="44" cy="34"/>
              </a:xfrm>
              <a:custGeom>
                <a:avLst/>
                <a:gdLst>
                  <a:gd name="T0" fmla="*/ 8 w 9"/>
                  <a:gd name="T1" fmla="*/ 3 h 7"/>
                  <a:gd name="T2" fmla="*/ 8 w 9"/>
                  <a:gd name="T3" fmla="*/ 1 h 7"/>
                  <a:gd name="T4" fmla="*/ 5 w 9"/>
                  <a:gd name="T5" fmla="*/ 3 h 7"/>
                  <a:gd name="T6" fmla="*/ 4 w 9"/>
                  <a:gd name="T7" fmla="*/ 4 h 7"/>
                  <a:gd name="T8" fmla="*/ 4 w 9"/>
                  <a:gd name="T9" fmla="*/ 4 h 7"/>
                  <a:gd name="T10" fmla="*/ 2 w 9"/>
                  <a:gd name="T11" fmla="*/ 5 h 7"/>
                  <a:gd name="T12" fmla="*/ 1 w 9"/>
                  <a:gd name="T13" fmla="*/ 6 h 7"/>
                  <a:gd name="T14" fmla="*/ 0 w 9"/>
                  <a:gd name="T15" fmla="*/ 6 h 7"/>
                  <a:gd name="T16" fmla="*/ 2 w 9"/>
                  <a:gd name="T17" fmla="*/ 6 h 7"/>
                  <a:gd name="T18" fmla="*/ 3 w 9"/>
                  <a:gd name="T19" fmla="*/ 5 h 7"/>
                  <a:gd name="T20" fmla="*/ 6 w 9"/>
                  <a:gd name="T21" fmla="*/ 4 h 7"/>
                  <a:gd name="T22" fmla="*/ 8 w 9"/>
                  <a:gd name="T23" fmla="*/ 3 h 7"/>
                  <a:gd name="T24" fmla="*/ 8 w 9"/>
                  <a:gd name="T25" fmla="*/ 3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55" name="Freeform 44"/>
              <p:cNvSpPr>
                <a:spLocks/>
              </p:cNvSpPr>
              <p:nvPr/>
            </p:nvSpPr>
            <p:spPr bwMode="auto">
              <a:xfrm>
                <a:off x="934" y="3637"/>
                <a:ext cx="39" cy="29"/>
              </a:xfrm>
              <a:custGeom>
                <a:avLst/>
                <a:gdLst>
                  <a:gd name="T0" fmla="*/ 8 w 8"/>
                  <a:gd name="T1" fmla="*/ 2 h 6"/>
                  <a:gd name="T2" fmla="*/ 8 w 8"/>
                  <a:gd name="T3" fmla="*/ 1 h 6"/>
                  <a:gd name="T4" fmla="*/ 8 w 8"/>
                  <a:gd name="T5" fmla="*/ 1 h 6"/>
                  <a:gd name="T6" fmla="*/ 8 w 8"/>
                  <a:gd name="T7" fmla="*/ 0 h 6"/>
                  <a:gd name="T8" fmla="*/ 8 w 8"/>
                  <a:gd name="T9" fmla="*/ 0 h 6"/>
                  <a:gd name="T10" fmla="*/ 8 w 8"/>
                  <a:gd name="T11" fmla="*/ 0 h 6"/>
                  <a:gd name="T12" fmla="*/ 8 w 8"/>
                  <a:gd name="T13" fmla="*/ 0 h 6"/>
                  <a:gd name="T14" fmla="*/ 8 w 8"/>
                  <a:gd name="T15" fmla="*/ 0 h 6"/>
                  <a:gd name="T16" fmla="*/ 8 w 8"/>
                  <a:gd name="T17" fmla="*/ 0 h 6"/>
                  <a:gd name="T18" fmla="*/ 8 w 8"/>
                  <a:gd name="T19" fmla="*/ 0 h 6"/>
                  <a:gd name="T20" fmla="*/ 7 w 8"/>
                  <a:gd name="T21" fmla="*/ 0 h 6"/>
                  <a:gd name="T22" fmla="*/ 7 w 8"/>
                  <a:gd name="T23" fmla="*/ 0 h 6"/>
                  <a:gd name="T24" fmla="*/ 6 w 8"/>
                  <a:gd name="T25" fmla="*/ 0 h 6"/>
                  <a:gd name="T26" fmla="*/ 5 w 8"/>
                  <a:gd name="T27" fmla="*/ 1 h 6"/>
                  <a:gd name="T28" fmla="*/ 5 w 8"/>
                  <a:gd name="T29" fmla="*/ 2 h 6"/>
                  <a:gd name="T30" fmla="*/ 5 w 8"/>
                  <a:gd name="T31" fmla="*/ 2 h 6"/>
                  <a:gd name="T32" fmla="*/ 4 w 8"/>
                  <a:gd name="T33" fmla="*/ 2 h 6"/>
                  <a:gd name="T34" fmla="*/ 4 w 8"/>
                  <a:gd name="T35" fmla="*/ 2 h 6"/>
                  <a:gd name="T36" fmla="*/ 4 w 8"/>
                  <a:gd name="T37" fmla="*/ 2 h 6"/>
                  <a:gd name="T38" fmla="*/ 4 w 8"/>
                  <a:gd name="T39" fmla="*/ 3 h 6"/>
                  <a:gd name="T40" fmla="*/ 4 w 8"/>
                  <a:gd name="T41" fmla="*/ 3 h 6"/>
                  <a:gd name="T42" fmla="*/ 4 w 8"/>
                  <a:gd name="T43" fmla="*/ 3 h 6"/>
                  <a:gd name="T44" fmla="*/ 4 w 8"/>
                  <a:gd name="T45" fmla="*/ 3 h 6"/>
                  <a:gd name="T46" fmla="*/ 2 w 8"/>
                  <a:gd name="T47" fmla="*/ 4 h 6"/>
                  <a:gd name="T48" fmla="*/ 2 w 8"/>
                  <a:gd name="T49" fmla="*/ 4 h 6"/>
                  <a:gd name="T50" fmla="*/ 2 w 8"/>
                  <a:gd name="T51" fmla="*/ 4 h 6"/>
                  <a:gd name="T52" fmla="*/ 2 w 8"/>
                  <a:gd name="T53" fmla="*/ 4 h 6"/>
                  <a:gd name="T54" fmla="*/ 1 w 8"/>
                  <a:gd name="T55" fmla="*/ 4 h 6"/>
                  <a:gd name="T56" fmla="*/ 1 w 8"/>
                  <a:gd name="T57" fmla="*/ 5 h 6"/>
                  <a:gd name="T58" fmla="*/ 1 w 8"/>
                  <a:gd name="T59" fmla="*/ 5 h 6"/>
                  <a:gd name="T60" fmla="*/ 0 w 8"/>
                  <a:gd name="T61" fmla="*/ 5 h 6"/>
                  <a:gd name="T62" fmla="*/ 0 w 8"/>
                  <a:gd name="T63" fmla="*/ 5 h 6"/>
                  <a:gd name="T64" fmla="*/ 0 w 8"/>
                  <a:gd name="T65" fmla="*/ 5 h 6"/>
                  <a:gd name="T66" fmla="*/ 1 w 8"/>
                  <a:gd name="T67" fmla="*/ 6 h 6"/>
                  <a:gd name="T68" fmla="*/ 1 w 8"/>
                  <a:gd name="T69" fmla="*/ 6 h 6"/>
                  <a:gd name="T70" fmla="*/ 1 w 8"/>
                  <a:gd name="T71" fmla="*/ 6 h 6"/>
                  <a:gd name="T72" fmla="*/ 1 w 8"/>
                  <a:gd name="T73" fmla="*/ 6 h 6"/>
                  <a:gd name="T74" fmla="*/ 2 w 8"/>
                  <a:gd name="T75" fmla="*/ 5 h 6"/>
                  <a:gd name="T76" fmla="*/ 2 w 8"/>
                  <a:gd name="T77" fmla="*/ 5 h 6"/>
                  <a:gd name="T78" fmla="*/ 3 w 8"/>
                  <a:gd name="T79" fmla="*/ 5 h 6"/>
                  <a:gd name="T80" fmla="*/ 3 w 8"/>
                  <a:gd name="T81" fmla="*/ 4 h 6"/>
                  <a:gd name="T82" fmla="*/ 3 w 8"/>
                  <a:gd name="T83" fmla="*/ 4 h 6"/>
                  <a:gd name="T84" fmla="*/ 5 w 8"/>
                  <a:gd name="T85" fmla="*/ 4 h 6"/>
                  <a:gd name="T86" fmla="*/ 5 w 8"/>
                  <a:gd name="T87" fmla="*/ 3 h 6"/>
                  <a:gd name="T88" fmla="*/ 6 w 8"/>
                  <a:gd name="T89" fmla="*/ 3 h 6"/>
                  <a:gd name="T90" fmla="*/ 7 w 8"/>
                  <a:gd name="T91" fmla="*/ 3 h 6"/>
                  <a:gd name="T92" fmla="*/ 7 w 8"/>
                  <a:gd name="T93" fmla="*/ 2 h 6"/>
                  <a:gd name="T94" fmla="*/ 7 w 8"/>
                  <a:gd name="T95" fmla="*/ 2 h 6"/>
                  <a:gd name="T96" fmla="*/ 8 w 8"/>
                  <a:gd name="T97" fmla="*/ 2 h 6"/>
                  <a:gd name="T98" fmla="*/ 8 w 8"/>
                  <a:gd name="T99" fmla="*/ 2 h 6"/>
                  <a:gd name="T100" fmla="*/ 8 w 8"/>
                  <a:gd name="T101" fmla="*/ 2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56" name="Freeform 45"/>
              <p:cNvSpPr>
                <a:spLocks/>
              </p:cNvSpPr>
              <p:nvPr/>
            </p:nvSpPr>
            <p:spPr bwMode="auto">
              <a:xfrm>
                <a:off x="909" y="3676"/>
                <a:ext cx="5" cy="5"/>
              </a:xfrm>
              <a:custGeom>
                <a:avLst/>
                <a:gdLst>
                  <a:gd name="T0" fmla="*/ 1 w 1"/>
                  <a:gd name="T1" fmla="*/ 0 h 1"/>
                  <a:gd name="T2" fmla="*/ 0 w 1"/>
                  <a:gd name="T3" fmla="*/ 0 h 1"/>
                  <a:gd name="T4" fmla="*/ 0 w 1"/>
                  <a:gd name="T5" fmla="*/ 1 h 1"/>
                  <a:gd name="T6" fmla="*/ 1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57" name="Freeform 46"/>
              <p:cNvSpPr>
                <a:spLocks/>
              </p:cNvSpPr>
              <p:nvPr/>
            </p:nvSpPr>
            <p:spPr bwMode="auto">
              <a:xfrm>
                <a:off x="909" y="3676"/>
                <a:ext cx="5" cy="5"/>
              </a:xfrm>
              <a:custGeom>
                <a:avLst/>
                <a:gdLst>
                  <a:gd name="T0" fmla="*/ 1 w 1"/>
                  <a:gd name="T1" fmla="*/ 0 h 1"/>
                  <a:gd name="T2" fmla="*/ 1 w 1"/>
                  <a:gd name="T3" fmla="*/ 0 h 1"/>
                  <a:gd name="T4" fmla="*/ 1 w 1"/>
                  <a:gd name="T5" fmla="*/ 0 h 1"/>
                  <a:gd name="T6" fmla="*/ 1 w 1"/>
                  <a:gd name="T7" fmla="*/ 0 h 1"/>
                  <a:gd name="T8" fmla="*/ 0 w 1"/>
                  <a:gd name="T9" fmla="*/ 0 h 1"/>
                  <a:gd name="T10" fmla="*/ 0 w 1"/>
                  <a:gd name="T11" fmla="*/ 0 h 1"/>
                  <a:gd name="T12" fmla="*/ 0 w 1"/>
                  <a:gd name="T13" fmla="*/ 0 h 1"/>
                  <a:gd name="T14" fmla="*/ 0 w 1"/>
                  <a:gd name="T15" fmla="*/ 0 h 1"/>
                  <a:gd name="T16" fmla="*/ 0 w 1"/>
                  <a:gd name="T17" fmla="*/ 1 h 1"/>
                  <a:gd name="T18" fmla="*/ 0 w 1"/>
                  <a:gd name="T19" fmla="*/ 1 h 1"/>
                  <a:gd name="T20" fmla="*/ 0 w 1"/>
                  <a:gd name="T21" fmla="*/ 1 h 1"/>
                  <a:gd name="T22" fmla="*/ 0 w 1"/>
                  <a:gd name="T23" fmla="*/ 1 h 1"/>
                  <a:gd name="T24" fmla="*/ 0 w 1"/>
                  <a:gd name="T25" fmla="*/ 1 h 1"/>
                  <a:gd name="T26" fmla="*/ 1 w 1"/>
                  <a:gd name="T27" fmla="*/ 1 h 1"/>
                  <a:gd name="T28" fmla="*/ 1 w 1"/>
                  <a:gd name="T29" fmla="*/ 0 h 1"/>
                  <a:gd name="T30" fmla="*/ 1 w 1"/>
                  <a:gd name="T31" fmla="*/ 0 h 1"/>
                  <a:gd name="T32" fmla="*/ 1 w 1"/>
                  <a:gd name="T33" fmla="*/ 0 h 1"/>
                  <a:gd name="T34" fmla="*/ 1 w 1"/>
                  <a:gd name="T35" fmla="*/ 0 h 1"/>
                  <a:gd name="T36" fmla="*/ 1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58" name="Freeform 47"/>
              <p:cNvSpPr>
                <a:spLocks/>
              </p:cNvSpPr>
              <p:nvPr/>
            </p:nvSpPr>
            <p:spPr bwMode="auto">
              <a:xfrm>
                <a:off x="870" y="3682"/>
                <a:ext cx="14" cy="14"/>
              </a:xfrm>
              <a:custGeom>
                <a:avLst/>
                <a:gdLst>
                  <a:gd name="T0" fmla="*/ 2 w 3"/>
                  <a:gd name="T1" fmla="*/ 1 h 3"/>
                  <a:gd name="T2" fmla="*/ 3 w 3"/>
                  <a:gd name="T3" fmla="*/ 1 h 3"/>
                  <a:gd name="T4" fmla="*/ 2 w 3"/>
                  <a:gd name="T5" fmla="*/ 1 h 3"/>
                  <a:gd name="T6" fmla="*/ 3 w 3"/>
                  <a:gd name="T7" fmla="*/ 2 h 3"/>
                  <a:gd name="T8" fmla="*/ 2 w 3"/>
                  <a:gd name="T9" fmla="*/ 2 h 3"/>
                  <a:gd name="T10" fmla="*/ 1 w 3"/>
                  <a:gd name="T11" fmla="*/ 3 h 3"/>
                  <a:gd name="T12" fmla="*/ 0 w 3"/>
                  <a:gd name="T13" fmla="*/ 3 h 3"/>
                  <a:gd name="T14" fmla="*/ 1 w 3"/>
                  <a:gd name="T15" fmla="*/ 1 h 3"/>
                  <a:gd name="T16" fmla="*/ 2 w 3"/>
                  <a:gd name="T17" fmla="*/ 1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59" name="Freeform 48"/>
              <p:cNvSpPr>
                <a:spLocks/>
              </p:cNvSpPr>
              <p:nvPr/>
            </p:nvSpPr>
            <p:spPr bwMode="auto">
              <a:xfrm>
                <a:off x="875" y="3684"/>
                <a:ext cx="14" cy="9"/>
              </a:xfrm>
              <a:custGeom>
                <a:avLst/>
                <a:gdLst>
                  <a:gd name="T0" fmla="*/ 2 w 3"/>
                  <a:gd name="T1" fmla="*/ 0 h 2"/>
                  <a:gd name="T2" fmla="*/ 2 w 3"/>
                  <a:gd name="T3" fmla="*/ 0 h 2"/>
                  <a:gd name="T4" fmla="*/ 2 w 3"/>
                  <a:gd name="T5" fmla="*/ 0 h 2"/>
                  <a:gd name="T6" fmla="*/ 2 w 3"/>
                  <a:gd name="T7" fmla="*/ 0 h 2"/>
                  <a:gd name="T8" fmla="*/ 3 w 3"/>
                  <a:gd name="T9" fmla="*/ 0 h 2"/>
                  <a:gd name="T10" fmla="*/ 3 w 3"/>
                  <a:gd name="T11" fmla="*/ 0 h 2"/>
                  <a:gd name="T12" fmla="*/ 3 w 3"/>
                  <a:gd name="T13" fmla="*/ 0 h 2"/>
                  <a:gd name="T14" fmla="*/ 3 w 3"/>
                  <a:gd name="T15" fmla="*/ 0 h 2"/>
                  <a:gd name="T16" fmla="*/ 3 w 3"/>
                  <a:gd name="T17" fmla="*/ 0 h 2"/>
                  <a:gd name="T18" fmla="*/ 3 w 3"/>
                  <a:gd name="T19" fmla="*/ 0 h 2"/>
                  <a:gd name="T20" fmla="*/ 3 w 3"/>
                  <a:gd name="T21" fmla="*/ 0 h 2"/>
                  <a:gd name="T22" fmla="*/ 2 w 3"/>
                  <a:gd name="T23" fmla="*/ 0 h 2"/>
                  <a:gd name="T24" fmla="*/ 2 w 3"/>
                  <a:gd name="T25" fmla="*/ 1 h 2"/>
                  <a:gd name="T26" fmla="*/ 3 w 3"/>
                  <a:gd name="T27" fmla="*/ 1 h 2"/>
                  <a:gd name="T28" fmla="*/ 3 w 3"/>
                  <a:gd name="T29" fmla="*/ 1 h 2"/>
                  <a:gd name="T30" fmla="*/ 3 w 3"/>
                  <a:gd name="T31" fmla="*/ 1 h 2"/>
                  <a:gd name="T32" fmla="*/ 2 w 3"/>
                  <a:gd name="T33" fmla="*/ 1 h 2"/>
                  <a:gd name="T34" fmla="*/ 2 w 3"/>
                  <a:gd name="T35" fmla="*/ 1 h 2"/>
                  <a:gd name="T36" fmla="*/ 2 w 3"/>
                  <a:gd name="T37" fmla="*/ 1 h 2"/>
                  <a:gd name="T38" fmla="*/ 2 w 3"/>
                  <a:gd name="T39" fmla="*/ 1 h 2"/>
                  <a:gd name="T40" fmla="*/ 2 w 3"/>
                  <a:gd name="T41" fmla="*/ 1 h 2"/>
                  <a:gd name="T42" fmla="*/ 1 w 3"/>
                  <a:gd name="T43" fmla="*/ 2 h 2"/>
                  <a:gd name="T44" fmla="*/ 1 w 3"/>
                  <a:gd name="T45" fmla="*/ 2 h 2"/>
                  <a:gd name="T46" fmla="*/ 1 w 3"/>
                  <a:gd name="T47" fmla="*/ 2 h 2"/>
                  <a:gd name="T48" fmla="*/ 0 w 3"/>
                  <a:gd name="T49" fmla="*/ 2 h 2"/>
                  <a:gd name="T50" fmla="*/ 0 w 3"/>
                  <a:gd name="T51" fmla="*/ 2 h 2"/>
                  <a:gd name="T52" fmla="*/ 0 w 3"/>
                  <a:gd name="T53" fmla="*/ 1 h 2"/>
                  <a:gd name="T54" fmla="*/ 1 w 3"/>
                  <a:gd name="T55" fmla="*/ 1 h 2"/>
                  <a:gd name="T56" fmla="*/ 1 w 3"/>
                  <a:gd name="T57" fmla="*/ 1 h 2"/>
                  <a:gd name="T58" fmla="*/ 1 w 3"/>
                  <a:gd name="T59" fmla="*/ 1 h 2"/>
                  <a:gd name="T60" fmla="*/ 1 w 3"/>
                  <a:gd name="T61" fmla="*/ 0 h 2"/>
                  <a:gd name="T62" fmla="*/ 2 w 3"/>
                  <a:gd name="T63" fmla="*/ 0 h 2"/>
                  <a:gd name="T64" fmla="*/ 2 w 3"/>
                  <a:gd name="T65" fmla="*/ 0 h 2"/>
                  <a:gd name="T66" fmla="*/ 2 w 3"/>
                  <a:gd name="T67" fmla="*/ 0 h 2"/>
                  <a:gd name="T68" fmla="*/ 2 w 3"/>
                  <a:gd name="T69" fmla="*/ 0 h 2"/>
                  <a:gd name="T70" fmla="*/ 2 w 3"/>
                  <a:gd name="T71" fmla="*/ 0 h 2"/>
                  <a:gd name="T72" fmla="*/ 2 w 3"/>
                  <a:gd name="T73" fmla="*/ 0 h 2"/>
                  <a:gd name="T74" fmla="*/ 2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60" name="Freeform 49"/>
              <p:cNvSpPr>
                <a:spLocks/>
              </p:cNvSpPr>
              <p:nvPr/>
            </p:nvSpPr>
            <p:spPr bwMode="auto">
              <a:xfrm>
                <a:off x="833" y="3690"/>
                <a:ext cx="19" cy="10"/>
              </a:xfrm>
              <a:custGeom>
                <a:avLst/>
                <a:gdLst>
                  <a:gd name="T0" fmla="*/ 3 w 4"/>
                  <a:gd name="T1" fmla="*/ 1 h 2"/>
                  <a:gd name="T2" fmla="*/ 3 w 4"/>
                  <a:gd name="T3" fmla="*/ 0 h 2"/>
                  <a:gd name="T4" fmla="*/ 4 w 4"/>
                  <a:gd name="T5" fmla="*/ 0 h 2"/>
                  <a:gd name="T6" fmla="*/ 4 w 4"/>
                  <a:gd name="T7" fmla="*/ 1 h 2"/>
                  <a:gd name="T8" fmla="*/ 1 w 4"/>
                  <a:gd name="T9" fmla="*/ 2 h 2"/>
                  <a:gd name="T10" fmla="*/ 3 w 4"/>
                  <a:gd name="T11" fmla="*/ 1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61" name="Freeform 50"/>
              <p:cNvSpPr>
                <a:spLocks/>
              </p:cNvSpPr>
              <p:nvPr/>
            </p:nvSpPr>
            <p:spPr bwMode="auto">
              <a:xfrm>
                <a:off x="838" y="3690"/>
                <a:ext cx="14" cy="10"/>
              </a:xfrm>
              <a:custGeom>
                <a:avLst/>
                <a:gdLst>
                  <a:gd name="T0" fmla="*/ 2 w 3"/>
                  <a:gd name="T1" fmla="*/ 1 h 2"/>
                  <a:gd name="T2" fmla="*/ 2 w 3"/>
                  <a:gd name="T3" fmla="*/ 1 h 2"/>
                  <a:gd name="T4" fmla="*/ 2 w 3"/>
                  <a:gd name="T5" fmla="*/ 0 h 2"/>
                  <a:gd name="T6" fmla="*/ 2 w 3"/>
                  <a:gd name="T7" fmla="*/ 0 h 2"/>
                  <a:gd name="T8" fmla="*/ 2 w 3"/>
                  <a:gd name="T9" fmla="*/ 0 h 2"/>
                  <a:gd name="T10" fmla="*/ 2 w 3"/>
                  <a:gd name="T11" fmla="*/ 0 h 2"/>
                  <a:gd name="T12" fmla="*/ 2 w 3"/>
                  <a:gd name="T13" fmla="*/ 0 h 2"/>
                  <a:gd name="T14" fmla="*/ 3 w 3"/>
                  <a:gd name="T15" fmla="*/ 0 h 2"/>
                  <a:gd name="T16" fmla="*/ 3 w 3"/>
                  <a:gd name="T17" fmla="*/ 0 h 2"/>
                  <a:gd name="T18" fmla="*/ 3 w 3"/>
                  <a:gd name="T19" fmla="*/ 0 h 2"/>
                  <a:gd name="T20" fmla="*/ 3 w 3"/>
                  <a:gd name="T21" fmla="*/ 1 h 2"/>
                  <a:gd name="T22" fmla="*/ 3 w 3"/>
                  <a:gd name="T23" fmla="*/ 1 h 2"/>
                  <a:gd name="T24" fmla="*/ 3 w 3"/>
                  <a:gd name="T25" fmla="*/ 1 h 2"/>
                  <a:gd name="T26" fmla="*/ 3 w 3"/>
                  <a:gd name="T27" fmla="*/ 1 h 2"/>
                  <a:gd name="T28" fmla="*/ 2 w 3"/>
                  <a:gd name="T29" fmla="*/ 2 h 2"/>
                  <a:gd name="T30" fmla="*/ 1 w 3"/>
                  <a:gd name="T31" fmla="*/ 2 h 2"/>
                  <a:gd name="T32" fmla="*/ 0 w 3"/>
                  <a:gd name="T33" fmla="*/ 2 h 2"/>
                  <a:gd name="T34" fmla="*/ 0 w 3"/>
                  <a:gd name="T35" fmla="*/ 2 h 2"/>
                  <a:gd name="T36" fmla="*/ 0 w 3"/>
                  <a:gd name="T37" fmla="*/ 2 h 2"/>
                  <a:gd name="T38" fmla="*/ 0 w 3"/>
                  <a:gd name="T39" fmla="*/ 2 h 2"/>
                  <a:gd name="T40" fmla="*/ 0 w 3"/>
                  <a:gd name="T41" fmla="*/ 2 h 2"/>
                  <a:gd name="T42" fmla="*/ 0 w 3"/>
                  <a:gd name="T43" fmla="*/ 2 h 2"/>
                  <a:gd name="T44" fmla="*/ 1 w 3"/>
                  <a:gd name="T45" fmla="*/ 2 h 2"/>
                  <a:gd name="T46" fmla="*/ 2 w 3"/>
                  <a:gd name="T47" fmla="*/ 1 h 2"/>
                  <a:gd name="T48" fmla="*/ 2 w 3"/>
                  <a:gd name="T49" fmla="*/ 1 h 2"/>
                  <a:gd name="T50" fmla="*/ 2 w 3"/>
                  <a:gd name="T51" fmla="*/ 1 h 2"/>
                  <a:gd name="T52" fmla="*/ 2 w 3"/>
                  <a:gd name="T53" fmla="*/ 1 h 2"/>
                  <a:gd name="T54" fmla="*/ 2 w 3"/>
                  <a:gd name="T55" fmla="*/ 1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sp>
            <p:nvSpPr>
              <p:cNvPr id="162" name="Freeform 51"/>
              <p:cNvSpPr>
                <a:spLocks/>
              </p:cNvSpPr>
              <p:nvPr/>
            </p:nvSpPr>
            <p:spPr bwMode="auto">
              <a:xfrm>
                <a:off x="814" y="3691"/>
                <a:ext cx="10" cy="15"/>
              </a:xfrm>
              <a:custGeom>
                <a:avLst/>
                <a:gdLst>
                  <a:gd name="T0" fmla="*/ 1 w 2"/>
                  <a:gd name="T1" fmla="*/ 1 h 3"/>
                  <a:gd name="T2" fmla="*/ 0 w 2"/>
                  <a:gd name="T3" fmla="*/ 0 h 3"/>
                  <a:gd name="T4" fmla="*/ 0 w 2"/>
                  <a:gd name="T5" fmla="*/ 0 h 3"/>
                  <a:gd name="T6" fmla="*/ 1 w 2"/>
                  <a:gd name="T7" fmla="*/ 2 h 3"/>
                  <a:gd name="T8" fmla="*/ 0 w 2"/>
                  <a:gd name="T9" fmla="*/ 2 h 3"/>
                  <a:gd name="T10" fmla="*/ 0 w 2"/>
                  <a:gd name="T11" fmla="*/ 2 h 3"/>
                  <a:gd name="T12" fmla="*/ 0 w 2"/>
                  <a:gd name="T13" fmla="*/ 3 h 3"/>
                  <a:gd name="T14" fmla="*/ 1 w 2"/>
                  <a:gd name="T15" fmla="*/ 3 h 3"/>
                  <a:gd name="T16" fmla="*/ 1 w 2"/>
                  <a:gd name="T17" fmla="*/ 3 h 3"/>
                  <a:gd name="T18" fmla="*/ 2 w 2"/>
                  <a:gd name="T19" fmla="*/ 3 h 3"/>
                  <a:gd name="T20" fmla="*/ 2 w 2"/>
                  <a:gd name="T21" fmla="*/ 1 h 3"/>
                  <a:gd name="T22" fmla="*/ 2 w 2"/>
                  <a:gd name="T23" fmla="*/ 0 h 3"/>
                  <a:gd name="T24" fmla="*/ 1 w 2"/>
                  <a:gd name="T25" fmla="*/ 0 h 3"/>
                  <a:gd name="T26" fmla="*/ 1 w 2"/>
                  <a:gd name="T27" fmla="*/ 1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63" name="Freeform 52"/>
              <p:cNvSpPr>
                <a:spLocks/>
              </p:cNvSpPr>
              <p:nvPr/>
            </p:nvSpPr>
            <p:spPr bwMode="auto">
              <a:xfrm>
                <a:off x="814" y="3691"/>
                <a:ext cx="10" cy="15"/>
              </a:xfrm>
              <a:custGeom>
                <a:avLst/>
                <a:gdLst>
                  <a:gd name="T0" fmla="*/ 1 w 2"/>
                  <a:gd name="T1" fmla="*/ 1 h 3"/>
                  <a:gd name="T2" fmla="*/ 1 w 2"/>
                  <a:gd name="T3" fmla="*/ 0 h 3"/>
                  <a:gd name="T4" fmla="*/ 1 w 2"/>
                  <a:gd name="T5" fmla="*/ 0 h 3"/>
                  <a:gd name="T6" fmla="*/ 1 w 2"/>
                  <a:gd name="T7" fmla="*/ 0 h 3"/>
                  <a:gd name="T8" fmla="*/ 0 w 2"/>
                  <a:gd name="T9" fmla="*/ 0 h 3"/>
                  <a:gd name="T10" fmla="*/ 0 w 2"/>
                  <a:gd name="T11" fmla="*/ 0 h 3"/>
                  <a:gd name="T12" fmla="*/ 0 w 2"/>
                  <a:gd name="T13" fmla="*/ 1 h 3"/>
                  <a:gd name="T14" fmla="*/ 1 w 2"/>
                  <a:gd name="T15" fmla="*/ 1 h 3"/>
                  <a:gd name="T16" fmla="*/ 1 w 2"/>
                  <a:gd name="T17" fmla="*/ 1 h 3"/>
                  <a:gd name="T18" fmla="*/ 1 w 2"/>
                  <a:gd name="T19" fmla="*/ 2 h 3"/>
                  <a:gd name="T20" fmla="*/ 0 w 2"/>
                  <a:gd name="T21" fmla="*/ 2 h 3"/>
                  <a:gd name="T22" fmla="*/ 0 w 2"/>
                  <a:gd name="T23" fmla="*/ 2 h 3"/>
                  <a:gd name="T24" fmla="*/ 0 w 2"/>
                  <a:gd name="T25" fmla="*/ 2 h 3"/>
                  <a:gd name="T26" fmla="*/ 0 w 2"/>
                  <a:gd name="T27" fmla="*/ 2 h 3"/>
                  <a:gd name="T28" fmla="*/ 0 w 2"/>
                  <a:gd name="T29" fmla="*/ 2 h 3"/>
                  <a:gd name="T30" fmla="*/ 0 w 2"/>
                  <a:gd name="T31" fmla="*/ 2 h 3"/>
                  <a:gd name="T32" fmla="*/ 0 w 2"/>
                  <a:gd name="T33" fmla="*/ 3 h 3"/>
                  <a:gd name="T34" fmla="*/ 1 w 2"/>
                  <a:gd name="T35" fmla="*/ 3 h 3"/>
                  <a:gd name="T36" fmla="*/ 1 w 2"/>
                  <a:gd name="T37" fmla="*/ 3 h 3"/>
                  <a:gd name="T38" fmla="*/ 1 w 2"/>
                  <a:gd name="T39" fmla="*/ 3 h 3"/>
                  <a:gd name="T40" fmla="*/ 1 w 2"/>
                  <a:gd name="T41" fmla="*/ 3 h 3"/>
                  <a:gd name="T42" fmla="*/ 1 w 2"/>
                  <a:gd name="T43" fmla="*/ 3 h 3"/>
                  <a:gd name="T44" fmla="*/ 2 w 2"/>
                  <a:gd name="T45" fmla="*/ 3 h 3"/>
                  <a:gd name="T46" fmla="*/ 2 w 2"/>
                  <a:gd name="T47" fmla="*/ 2 h 3"/>
                  <a:gd name="T48" fmla="*/ 2 w 2"/>
                  <a:gd name="T49" fmla="*/ 1 h 3"/>
                  <a:gd name="T50" fmla="*/ 2 w 2"/>
                  <a:gd name="T51" fmla="*/ 1 h 3"/>
                  <a:gd name="T52" fmla="*/ 2 w 2"/>
                  <a:gd name="T53" fmla="*/ 1 h 3"/>
                  <a:gd name="T54" fmla="*/ 2 w 2"/>
                  <a:gd name="T55" fmla="*/ 0 h 3"/>
                  <a:gd name="T56" fmla="*/ 2 w 2"/>
                  <a:gd name="T57" fmla="*/ 0 h 3"/>
                  <a:gd name="T58" fmla="*/ 2 w 2"/>
                  <a:gd name="T59" fmla="*/ 0 h 3"/>
                  <a:gd name="T60" fmla="*/ 1 w 2"/>
                  <a:gd name="T61" fmla="*/ 0 h 3"/>
                  <a:gd name="T62" fmla="*/ 1 w 2"/>
                  <a:gd name="T63" fmla="*/ 0 h 3"/>
                  <a:gd name="T64" fmla="*/ 1 w 2"/>
                  <a:gd name="T65" fmla="*/ 1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64" name="Freeform 53"/>
              <p:cNvSpPr>
                <a:spLocks/>
              </p:cNvSpPr>
              <p:nvPr/>
            </p:nvSpPr>
            <p:spPr bwMode="auto">
              <a:xfrm>
                <a:off x="795" y="3693"/>
                <a:ext cx="15" cy="15"/>
              </a:xfrm>
              <a:custGeom>
                <a:avLst/>
                <a:gdLst>
                  <a:gd name="T0" fmla="*/ 3 w 3"/>
                  <a:gd name="T1" fmla="*/ 3 h 3"/>
                  <a:gd name="T2" fmla="*/ 3 w 3"/>
                  <a:gd name="T3" fmla="*/ 3 h 3"/>
                  <a:gd name="T4" fmla="*/ 3 w 3"/>
                  <a:gd name="T5" fmla="*/ 3 h 3"/>
                  <a:gd name="T6" fmla="*/ 3 w 3"/>
                  <a:gd name="T7" fmla="*/ 3 h 3"/>
                  <a:gd name="T8" fmla="*/ 3 w 3"/>
                  <a:gd name="T9" fmla="*/ 3 h 3"/>
                  <a:gd name="T10" fmla="*/ 3 w 3"/>
                  <a:gd name="T11" fmla="*/ 3 h 3"/>
                  <a:gd name="T12" fmla="*/ 2 w 3"/>
                  <a:gd name="T13" fmla="*/ 2 h 3"/>
                  <a:gd name="T14" fmla="*/ 1 w 3"/>
                  <a:gd name="T15" fmla="*/ 1 h 3"/>
                  <a:gd name="T16" fmla="*/ 1 w 3"/>
                  <a:gd name="T17" fmla="*/ 1 h 3"/>
                  <a:gd name="T18" fmla="*/ 1 w 3"/>
                  <a:gd name="T19" fmla="*/ 1 h 3"/>
                  <a:gd name="T20" fmla="*/ 1 w 3"/>
                  <a:gd name="T21" fmla="*/ 1 h 3"/>
                  <a:gd name="T22" fmla="*/ 1 w 3"/>
                  <a:gd name="T23" fmla="*/ 1 h 3"/>
                  <a:gd name="T24" fmla="*/ 1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1 h 3"/>
                  <a:gd name="T42" fmla="*/ 0 w 3"/>
                  <a:gd name="T43" fmla="*/ 1 h 3"/>
                  <a:gd name="T44" fmla="*/ 0 w 3"/>
                  <a:gd name="T45" fmla="*/ 1 h 3"/>
                  <a:gd name="T46" fmla="*/ 0 w 3"/>
                  <a:gd name="T47" fmla="*/ 1 h 3"/>
                  <a:gd name="T48" fmla="*/ 1 w 3"/>
                  <a:gd name="T49" fmla="*/ 1 h 3"/>
                  <a:gd name="T50" fmla="*/ 1 w 3"/>
                  <a:gd name="T51" fmla="*/ 2 h 3"/>
                  <a:gd name="T52" fmla="*/ 1 w 3"/>
                  <a:gd name="T53" fmla="*/ 2 h 3"/>
                  <a:gd name="T54" fmla="*/ 2 w 3"/>
                  <a:gd name="T55" fmla="*/ 3 h 3"/>
                  <a:gd name="T56" fmla="*/ 2 w 3"/>
                  <a:gd name="T57" fmla="*/ 3 h 3"/>
                  <a:gd name="T58" fmla="*/ 3 w 3"/>
                  <a:gd name="T59" fmla="*/ 3 h 3"/>
                  <a:gd name="T60" fmla="*/ 3 w 3"/>
                  <a:gd name="T61" fmla="*/ 3 h 3"/>
                  <a:gd name="T62" fmla="*/ 3 w 3"/>
                  <a:gd name="T63" fmla="*/ 3 h 3"/>
                  <a:gd name="T64" fmla="*/ 3 w 3"/>
                  <a:gd name="T65" fmla="*/ 3 h 3"/>
                  <a:gd name="T66" fmla="*/ 3 w 3"/>
                  <a:gd name="T67" fmla="*/ 3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66D"/>
              </a:solidFill>
              <a:ln w="12700" cmpd="sng">
                <a:solidFill>
                  <a:schemeClr val="tx1"/>
                </a:solidFill>
                <a:prstDash val="solid"/>
                <a:round/>
                <a:headEnd/>
                <a:tailEnd/>
              </a:ln>
            </p:spPr>
            <p:txBody>
              <a:bodyPr/>
              <a:lstStyle/>
              <a:p>
                <a:endParaRPr lang="en-US">
                  <a:solidFill>
                    <a:srgbClr val="000000"/>
                  </a:solidFill>
                </a:endParaRPr>
              </a:p>
            </p:txBody>
          </p:sp>
          <p:sp>
            <p:nvSpPr>
              <p:cNvPr id="165" name="Freeform 54"/>
              <p:cNvSpPr>
                <a:spLocks/>
              </p:cNvSpPr>
              <p:nvPr/>
            </p:nvSpPr>
            <p:spPr bwMode="auto">
              <a:xfrm>
                <a:off x="768" y="3683"/>
                <a:ext cx="19" cy="10"/>
              </a:xfrm>
              <a:custGeom>
                <a:avLst/>
                <a:gdLst>
                  <a:gd name="T0" fmla="*/ 0 w 4"/>
                  <a:gd name="T1" fmla="*/ 1 h 2"/>
                  <a:gd name="T2" fmla="*/ 0 w 4"/>
                  <a:gd name="T3" fmla="*/ 1 h 2"/>
                  <a:gd name="T4" fmla="*/ 1 w 4"/>
                  <a:gd name="T5" fmla="*/ 0 h 2"/>
                  <a:gd name="T6" fmla="*/ 1 w 4"/>
                  <a:gd name="T7" fmla="*/ 0 h 2"/>
                  <a:gd name="T8" fmla="*/ 2 w 4"/>
                  <a:gd name="T9" fmla="*/ 0 h 2"/>
                  <a:gd name="T10" fmla="*/ 3 w 4"/>
                  <a:gd name="T11" fmla="*/ 0 h 2"/>
                  <a:gd name="T12" fmla="*/ 3 w 4"/>
                  <a:gd name="T13" fmla="*/ 0 h 2"/>
                  <a:gd name="T14" fmla="*/ 3 w 4"/>
                  <a:gd name="T15" fmla="*/ 0 h 2"/>
                  <a:gd name="T16" fmla="*/ 3 w 4"/>
                  <a:gd name="T17" fmla="*/ 1 h 2"/>
                  <a:gd name="T18" fmla="*/ 4 w 4"/>
                  <a:gd name="T19" fmla="*/ 1 h 2"/>
                  <a:gd name="T20" fmla="*/ 4 w 4"/>
                  <a:gd name="T21" fmla="*/ 1 h 2"/>
                  <a:gd name="T22" fmla="*/ 4 w 4"/>
                  <a:gd name="T23" fmla="*/ 1 h 2"/>
                  <a:gd name="T24" fmla="*/ 4 w 4"/>
                  <a:gd name="T25" fmla="*/ 1 h 2"/>
                  <a:gd name="T26" fmla="*/ 4 w 4"/>
                  <a:gd name="T27" fmla="*/ 1 h 2"/>
                  <a:gd name="T28" fmla="*/ 4 w 4"/>
                  <a:gd name="T29" fmla="*/ 1 h 2"/>
                  <a:gd name="T30" fmla="*/ 4 w 4"/>
                  <a:gd name="T31" fmla="*/ 1 h 2"/>
                  <a:gd name="T32" fmla="*/ 4 w 4"/>
                  <a:gd name="T33" fmla="*/ 2 h 2"/>
                  <a:gd name="T34" fmla="*/ 4 w 4"/>
                  <a:gd name="T35" fmla="*/ 2 h 2"/>
                  <a:gd name="T36" fmla="*/ 4 w 4"/>
                  <a:gd name="T37" fmla="*/ 2 h 2"/>
                  <a:gd name="T38" fmla="*/ 4 w 4"/>
                  <a:gd name="T39" fmla="*/ 2 h 2"/>
                  <a:gd name="T40" fmla="*/ 3 w 4"/>
                  <a:gd name="T41" fmla="*/ 1 h 2"/>
                  <a:gd name="T42" fmla="*/ 3 w 4"/>
                  <a:gd name="T43" fmla="*/ 1 h 2"/>
                  <a:gd name="T44" fmla="*/ 3 w 4"/>
                  <a:gd name="T45" fmla="*/ 2 h 2"/>
                  <a:gd name="T46" fmla="*/ 3 w 4"/>
                  <a:gd name="T47" fmla="*/ 2 h 2"/>
                  <a:gd name="T48" fmla="*/ 3 w 4"/>
                  <a:gd name="T49" fmla="*/ 2 h 2"/>
                  <a:gd name="T50" fmla="*/ 2 w 4"/>
                  <a:gd name="T51" fmla="*/ 2 h 2"/>
                  <a:gd name="T52" fmla="*/ 2 w 4"/>
                  <a:gd name="T53" fmla="*/ 2 h 2"/>
                  <a:gd name="T54" fmla="*/ 2 w 4"/>
                  <a:gd name="T55" fmla="*/ 2 h 2"/>
                  <a:gd name="T56" fmla="*/ 2 w 4"/>
                  <a:gd name="T57" fmla="*/ 2 h 2"/>
                  <a:gd name="T58" fmla="*/ 2 w 4"/>
                  <a:gd name="T59" fmla="*/ 2 h 2"/>
                  <a:gd name="T60" fmla="*/ 2 w 4"/>
                  <a:gd name="T61" fmla="*/ 2 h 2"/>
                  <a:gd name="T62" fmla="*/ 2 w 4"/>
                  <a:gd name="T63" fmla="*/ 2 h 2"/>
                  <a:gd name="T64" fmla="*/ 1 w 4"/>
                  <a:gd name="T65" fmla="*/ 2 h 2"/>
                  <a:gd name="T66" fmla="*/ 1 w 4"/>
                  <a:gd name="T67" fmla="*/ 2 h 2"/>
                  <a:gd name="T68" fmla="*/ 1 w 4"/>
                  <a:gd name="T69" fmla="*/ 1 h 2"/>
                  <a:gd name="T70" fmla="*/ 1 w 4"/>
                  <a:gd name="T71" fmla="*/ 1 h 2"/>
                  <a:gd name="T72" fmla="*/ 1 w 4"/>
                  <a:gd name="T73" fmla="*/ 1 h 2"/>
                  <a:gd name="T74" fmla="*/ 1 w 4"/>
                  <a:gd name="T75" fmla="*/ 1 h 2"/>
                  <a:gd name="T76" fmla="*/ 1 w 4"/>
                  <a:gd name="T77" fmla="*/ 1 h 2"/>
                  <a:gd name="T78" fmla="*/ 1 w 4"/>
                  <a:gd name="T79" fmla="*/ 1 h 2"/>
                  <a:gd name="T80" fmla="*/ 1 w 4"/>
                  <a:gd name="T81" fmla="*/ 1 h 2"/>
                  <a:gd name="T82" fmla="*/ 1 w 4"/>
                  <a:gd name="T83" fmla="*/ 1 h 2"/>
                  <a:gd name="T84" fmla="*/ 1 w 4"/>
                  <a:gd name="T85" fmla="*/ 1 h 2"/>
                  <a:gd name="T86" fmla="*/ 1 w 4"/>
                  <a:gd name="T87" fmla="*/ 1 h 2"/>
                  <a:gd name="T88" fmla="*/ 1 w 4"/>
                  <a:gd name="T89" fmla="*/ 1 h 2"/>
                  <a:gd name="T90" fmla="*/ 1 w 4"/>
                  <a:gd name="T91" fmla="*/ 1 h 2"/>
                  <a:gd name="T92" fmla="*/ 1 w 4"/>
                  <a:gd name="T93" fmla="*/ 1 h 2"/>
                  <a:gd name="T94" fmla="*/ 0 w 4"/>
                  <a:gd name="T95" fmla="*/ 1 h 2"/>
                  <a:gd name="T96" fmla="*/ 0 w 4"/>
                  <a:gd name="T97" fmla="*/ 1 h 2"/>
                  <a:gd name="T98" fmla="*/ 0 w 4"/>
                  <a:gd name="T99" fmla="*/ 1 h 2"/>
                  <a:gd name="T100" fmla="*/ 0 w 4"/>
                  <a:gd name="T101" fmla="*/ 1 h 2"/>
                  <a:gd name="T102" fmla="*/ 0 w 4"/>
                  <a:gd name="T103" fmla="*/ 1 h 2"/>
                  <a:gd name="T104" fmla="*/ 0 w 4"/>
                  <a:gd name="T105" fmla="*/ 1 h 2"/>
                  <a:gd name="T106" fmla="*/ 0 w 4"/>
                  <a:gd name="T107" fmla="*/ 1 h 2"/>
                  <a:gd name="T108" fmla="*/ 0 w 4"/>
                  <a:gd name="T109" fmla="*/ 1 h 2"/>
                  <a:gd name="T110" fmla="*/ 0 w 4"/>
                  <a:gd name="T111" fmla="*/ 1 h 2"/>
                  <a:gd name="T112" fmla="*/ 0 w 4"/>
                  <a:gd name="T113" fmla="*/ 1 h 2"/>
                  <a:gd name="T114" fmla="*/ 0 w 4"/>
                  <a:gd name="T115" fmla="*/ 1 h 2"/>
                  <a:gd name="T116" fmla="*/ 0 w 4"/>
                  <a:gd name="T117" fmla="*/ 1 h 2"/>
                  <a:gd name="T118" fmla="*/ 0 w 4"/>
                  <a:gd name="T119" fmla="*/ 1 h 2"/>
                  <a:gd name="T120" fmla="*/ 0 w 4"/>
                  <a:gd name="T121" fmla="*/ 1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grpSp>
          <p:nvGrpSpPr>
            <p:cNvPr id="129" name="Group 55"/>
            <p:cNvGrpSpPr>
              <a:grpSpLocks/>
            </p:cNvGrpSpPr>
            <p:nvPr/>
          </p:nvGrpSpPr>
          <p:grpSpPr bwMode="auto">
            <a:xfrm>
              <a:off x="5824538" y="2197100"/>
              <a:ext cx="830262" cy="742950"/>
              <a:chOff x="3562" y="1636"/>
              <a:chExt cx="497" cy="468"/>
            </a:xfrm>
          </p:grpSpPr>
          <p:sp>
            <p:nvSpPr>
              <p:cNvPr id="149" name="Freeform 56"/>
              <p:cNvSpPr>
                <a:spLocks/>
              </p:cNvSpPr>
              <p:nvPr/>
            </p:nvSpPr>
            <p:spPr bwMode="auto">
              <a:xfrm>
                <a:off x="3806" y="1758"/>
                <a:ext cx="253" cy="346"/>
              </a:xfrm>
              <a:custGeom>
                <a:avLst/>
                <a:gdLst>
                  <a:gd name="T0" fmla="*/ 26 w 52"/>
                  <a:gd name="T1" fmla="*/ 68 h 71"/>
                  <a:gd name="T2" fmla="*/ 43 w 52"/>
                  <a:gd name="T3" fmla="*/ 67 h 71"/>
                  <a:gd name="T4" fmla="*/ 45 w 52"/>
                  <a:gd name="T5" fmla="*/ 62 h 71"/>
                  <a:gd name="T6" fmla="*/ 45 w 52"/>
                  <a:gd name="T7" fmla="*/ 58 h 71"/>
                  <a:gd name="T8" fmla="*/ 48 w 52"/>
                  <a:gd name="T9" fmla="*/ 55 h 71"/>
                  <a:gd name="T10" fmla="*/ 49 w 52"/>
                  <a:gd name="T11" fmla="*/ 52 h 71"/>
                  <a:gd name="T12" fmla="*/ 50 w 52"/>
                  <a:gd name="T13" fmla="*/ 50 h 71"/>
                  <a:gd name="T14" fmla="*/ 51 w 52"/>
                  <a:gd name="T15" fmla="*/ 51 h 71"/>
                  <a:gd name="T16" fmla="*/ 52 w 52"/>
                  <a:gd name="T17" fmla="*/ 50 h 71"/>
                  <a:gd name="T18" fmla="*/ 52 w 52"/>
                  <a:gd name="T19" fmla="*/ 46 h 71"/>
                  <a:gd name="T20" fmla="*/ 51 w 52"/>
                  <a:gd name="T21" fmla="*/ 42 h 71"/>
                  <a:gd name="T22" fmla="*/ 47 w 52"/>
                  <a:gd name="T23" fmla="*/ 28 h 71"/>
                  <a:gd name="T24" fmla="*/ 42 w 52"/>
                  <a:gd name="T25" fmla="*/ 28 h 71"/>
                  <a:gd name="T26" fmla="*/ 36 w 52"/>
                  <a:gd name="T27" fmla="*/ 36 h 71"/>
                  <a:gd name="T28" fmla="*/ 35 w 52"/>
                  <a:gd name="T29" fmla="*/ 35 h 71"/>
                  <a:gd name="T30" fmla="*/ 33 w 52"/>
                  <a:gd name="T31" fmla="*/ 34 h 71"/>
                  <a:gd name="T32" fmla="*/ 33 w 52"/>
                  <a:gd name="T33" fmla="*/ 30 h 71"/>
                  <a:gd name="T34" fmla="*/ 36 w 52"/>
                  <a:gd name="T35" fmla="*/ 28 h 71"/>
                  <a:gd name="T36" fmla="*/ 36 w 52"/>
                  <a:gd name="T37" fmla="*/ 26 h 71"/>
                  <a:gd name="T38" fmla="*/ 38 w 52"/>
                  <a:gd name="T39" fmla="*/ 24 h 71"/>
                  <a:gd name="T40" fmla="*/ 38 w 52"/>
                  <a:gd name="T41" fmla="*/ 17 h 71"/>
                  <a:gd name="T42" fmla="*/ 37 w 52"/>
                  <a:gd name="T43" fmla="*/ 14 h 71"/>
                  <a:gd name="T44" fmla="*/ 35 w 52"/>
                  <a:gd name="T45" fmla="*/ 12 h 71"/>
                  <a:gd name="T46" fmla="*/ 37 w 52"/>
                  <a:gd name="T47" fmla="*/ 10 h 71"/>
                  <a:gd name="T48" fmla="*/ 36 w 52"/>
                  <a:gd name="T49" fmla="*/ 7 h 71"/>
                  <a:gd name="T50" fmla="*/ 30 w 52"/>
                  <a:gd name="T51" fmla="*/ 4 h 71"/>
                  <a:gd name="T52" fmla="*/ 26 w 52"/>
                  <a:gd name="T53" fmla="*/ 2 h 71"/>
                  <a:gd name="T54" fmla="*/ 21 w 52"/>
                  <a:gd name="T55" fmla="*/ 1 h 71"/>
                  <a:gd name="T56" fmla="*/ 18 w 52"/>
                  <a:gd name="T57" fmla="*/ 1 h 71"/>
                  <a:gd name="T58" fmla="*/ 15 w 52"/>
                  <a:gd name="T59" fmla="*/ 3 h 71"/>
                  <a:gd name="T60" fmla="*/ 15 w 52"/>
                  <a:gd name="T61" fmla="*/ 6 h 71"/>
                  <a:gd name="T62" fmla="*/ 16 w 52"/>
                  <a:gd name="T63" fmla="*/ 7 h 71"/>
                  <a:gd name="T64" fmla="*/ 15 w 52"/>
                  <a:gd name="T65" fmla="*/ 8 h 71"/>
                  <a:gd name="T66" fmla="*/ 13 w 52"/>
                  <a:gd name="T67" fmla="*/ 10 h 71"/>
                  <a:gd name="T68" fmla="*/ 12 w 52"/>
                  <a:gd name="T69" fmla="*/ 13 h 71"/>
                  <a:gd name="T70" fmla="*/ 12 w 52"/>
                  <a:gd name="T71" fmla="*/ 17 h 71"/>
                  <a:gd name="T72" fmla="*/ 10 w 52"/>
                  <a:gd name="T73" fmla="*/ 16 h 71"/>
                  <a:gd name="T74" fmla="*/ 10 w 52"/>
                  <a:gd name="T75" fmla="*/ 13 h 71"/>
                  <a:gd name="T76" fmla="*/ 10 w 52"/>
                  <a:gd name="T77" fmla="*/ 11 h 71"/>
                  <a:gd name="T78" fmla="*/ 8 w 52"/>
                  <a:gd name="T79" fmla="*/ 13 h 71"/>
                  <a:gd name="T80" fmla="*/ 8 w 52"/>
                  <a:gd name="T81" fmla="*/ 16 h 71"/>
                  <a:gd name="T82" fmla="*/ 5 w 52"/>
                  <a:gd name="T83" fmla="*/ 17 h 71"/>
                  <a:gd name="T84" fmla="*/ 4 w 52"/>
                  <a:gd name="T85" fmla="*/ 19 h 71"/>
                  <a:gd name="T86" fmla="*/ 3 w 52"/>
                  <a:gd name="T87" fmla="*/ 23 h 71"/>
                  <a:gd name="T88" fmla="*/ 2 w 52"/>
                  <a:gd name="T89" fmla="*/ 28 h 71"/>
                  <a:gd name="T90" fmla="*/ 1 w 52"/>
                  <a:gd name="T91" fmla="*/ 32 h 71"/>
                  <a:gd name="T92" fmla="*/ 2 w 52"/>
                  <a:gd name="T93" fmla="*/ 37 h 71"/>
                  <a:gd name="T94" fmla="*/ 2 w 52"/>
                  <a:gd name="T95" fmla="*/ 41 h 71"/>
                  <a:gd name="T96" fmla="*/ 6 w 52"/>
                  <a:gd name="T97" fmla="*/ 50 h 71"/>
                  <a:gd name="T98" fmla="*/ 7 w 52"/>
                  <a:gd name="T99" fmla="*/ 55 h 71"/>
                  <a:gd name="T100" fmla="*/ 7 w 52"/>
                  <a:gd name="T101" fmla="*/ 56 h 71"/>
                  <a:gd name="T102" fmla="*/ 6 w 52"/>
                  <a:gd name="T103" fmla="*/ 62 h 71"/>
                  <a:gd name="T104" fmla="*/ 2 w 52"/>
                  <a:gd name="T105" fmla="*/ 69 h 71"/>
                  <a:gd name="T106" fmla="*/ 0 w 52"/>
                  <a:gd name="T107" fmla="*/ 71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sp>
            <p:nvSpPr>
              <p:cNvPr id="150" name="Freeform 57"/>
              <p:cNvSpPr>
                <a:spLocks/>
              </p:cNvSpPr>
              <p:nvPr/>
            </p:nvSpPr>
            <p:spPr bwMode="auto">
              <a:xfrm>
                <a:off x="3562" y="1636"/>
                <a:ext cx="405" cy="200"/>
              </a:xfrm>
              <a:custGeom>
                <a:avLst/>
                <a:gdLst>
                  <a:gd name="T0" fmla="*/ 4 w 83"/>
                  <a:gd name="T1" fmla="*/ 16 h 41"/>
                  <a:gd name="T2" fmla="*/ 8 w 83"/>
                  <a:gd name="T3" fmla="*/ 13 h 41"/>
                  <a:gd name="T4" fmla="*/ 20 w 83"/>
                  <a:gd name="T5" fmla="*/ 6 h 41"/>
                  <a:gd name="T6" fmla="*/ 26 w 83"/>
                  <a:gd name="T7" fmla="*/ 1 h 41"/>
                  <a:gd name="T8" fmla="*/ 31 w 83"/>
                  <a:gd name="T9" fmla="*/ 1 h 41"/>
                  <a:gd name="T10" fmla="*/ 28 w 83"/>
                  <a:gd name="T11" fmla="*/ 4 h 41"/>
                  <a:gd name="T12" fmla="*/ 23 w 83"/>
                  <a:gd name="T13" fmla="*/ 9 h 41"/>
                  <a:gd name="T14" fmla="*/ 23 w 83"/>
                  <a:gd name="T15" fmla="*/ 12 h 41"/>
                  <a:gd name="T16" fmla="*/ 28 w 83"/>
                  <a:gd name="T17" fmla="*/ 10 h 41"/>
                  <a:gd name="T18" fmla="*/ 39 w 83"/>
                  <a:gd name="T19" fmla="*/ 15 h 41"/>
                  <a:gd name="T20" fmla="*/ 43 w 83"/>
                  <a:gd name="T21" fmla="*/ 16 h 41"/>
                  <a:gd name="T22" fmla="*/ 44 w 83"/>
                  <a:gd name="T23" fmla="*/ 17 h 41"/>
                  <a:gd name="T24" fmla="*/ 49 w 83"/>
                  <a:gd name="T25" fmla="*/ 13 h 41"/>
                  <a:gd name="T26" fmla="*/ 64 w 83"/>
                  <a:gd name="T27" fmla="*/ 8 h 41"/>
                  <a:gd name="T28" fmla="*/ 63 w 83"/>
                  <a:gd name="T29" fmla="*/ 11 h 41"/>
                  <a:gd name="T30" fmla="*/ 66 w 83"/>
                  <a:gd name="T31" fmla="*/ 14 h 41"/>
                  <a:gd name="T32" fmla="*/ 72 w 83"/>
                  <a:gd name="T33" fmla="*/ 13 h 41"/>
                  <a:gd name="T34" fmla="*/ 76 w 83"/>
                  <a:gd name="T35" fmla="*/ 18 h 41"/>
                  <a:gd name="T36" fmla="*/ 82 w 83"/>
                  <a:gd name="T37" fmla="*/ 19 h 41"/>
                  <a:gd name="T38" fmla="*/ 82 w 83"/>
                  <a:gd name="T39" fmla="*/ 21 h 41"/>
                  <a:gd name="T40" fmla="*/ 79 w 83"/>
                  <a:gd name="T41" fmla="*/ 21 h 41"/>
                  <a:gd name="T42" fmla="*/ 75 w 83"/>
                  <a:gd name="T43" fmla="*/ 21 h 41"/>
                  <a:gd name="T44" fmla="*/ 69 w 83"/>
                  <a:gd name="T45" fmla="*/ 21 h 41"/>
                  <a:gd name="T46" fmla="*/ 69 w 83"/>
                  <a:gd name="T47" fmla="*/ 24 h 41"/>
                  <a:gd name="T48" fmla="*/ 62 w 83"/>
                  <a:gd name="T49" fmla="*/ 21 h 41"/>
                  <a:gd name="T50" fmla="*/ 57 w 83"/>
                  <a:gd name="T51" fmla="*/ 23 h 41"/>
                  <a:gd name="T52" fmla="*/ 55 w 83"/>
                  <a:gd name="T53" fmla="*/ 25 h 41"/>
                  <a:gd name="T54" fmla="*/ 50 w 83"/>
                  <a:gd name="T55" fmla="*/ 25 h 41"/>
                  <a:gd name="T56" fmla="*/ 46 w 83"/>
                  <a:gd name="T57" fmla="*/ 30 h 41"/>
                  <a:gd name="T58" fmla="*/ 47 w 83"/>
                  <a:gd name="T59" fmla="*/ 28 h 41"/>
                  <a:gd name="T60" fmla="*/ 44 w 83"/>
                  <a:gd name="T61" fmla="*/ 28 h 41"/>
                  <a:gd name="T62" fmla="*/ 42 w 83"/>
                  <a:gd name="T63" fmla="*/ 27 h 41"/>
                  <a:gd name="T64" fmla="*/ 40 w 83"/>
                  <a:gd name="T65" fmla="*/ 32 h 41"/>
                  <a:gd name="T66" fmla="*/ 36 w 83"/>
                  <a:gd name="T67" fmla="*/ 38 h 41"/>
                  <a:gd name="T68" fmla="*/ 34 w 83"/>
                  <a:gd name="T69" fmla="*/ 39 h 41"/>
                  <a:gd name="T70" fmla="*/ 35 w 83"/>
                  <a:gd name="T71" fmla="*/ 36 h 41"/>
                  <a:gd name="T72" fmla="*/ 32 w 83"/>
                  <a:gd name="T73" fmla="*/ 36 h 41"/>
                  <a:gd name="T74" fmla="*/ 30 w 83"/>
                  <a:gd name="T75" fmla="*/ 29 h 41"/>
                  <a:gd name="T76" fmla="*/ 29 w 83"/>
                  <a:gd name="T77" fmla="*/ 28 h 41"/>
                  <a:gd name="T78" fmla="*/ 23 w 83"/>
                  <a:gd name="T79" fmla="*/ 26 h 41"/>
                  <a:gd name="T80" fmla="*/ 22 w 83"/>
                  <a:gd name="T81" fmla="*/ 26 h 41"/>
                  <a:gd name="T82" fmla="*/ 16 w 83"/>
                  <a:gd name="T83" fmla="*/ 24 h 41"/>
                  <a:gd name="T84" fmla="*/ 4 w 83"/>
                  <a:gd name="T85" fmla="*/ 19 h 41"/>
                  <a:gd name="T86" fmla="*/ 0 w 83"/>
                  <a:gd name="T87" fmla="*/ 17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solidFill>
                <a:srgbClr val="8D1111"/>
              </a:solidFill>
              <a:ln w="12700">
                <a:solidFill>
                  <a:schemeClr val="tx1"/>
                </a:solidFill>
                <a:miter lim="800000"/>
                <a:headEnd/>
                <a:tailEnd/>
              </a:ln>
            </p:spPr>
            <p:txBody>
              <a:bodyPr wrap="none" anchor="ctr"/>
              <a:lstStyle/>
              <a:p>
                <a:pPr eaLnBrk="0" hangingPunct="0"/>
                <a:endParaRPr lang="en-US">
                  <a:solidFill>
                    <a:srgbClr val="000000"/>
                  </a:solidFill>
                </a:endParaRPr>
              </a:p>
            </p:txBody>
          </p:sp>
        </p:grpSp>
        <p:sp>
          <p:nvSpPr>
            <p:cNvPr id="130" name="Freeform 58"/>
            <p:cNvSpPr>
              <a:spLocks/>
            </p:cNvSpPr>
            <p:nvPr/>
          </p:nvSpPr>
          <p:spPr bwMode="auto">
            <a:xfrm>
              <a:off x="6159500" y="2917825"/>
              <a:ext cx="327025" cy="557213"/>
            </a:xfrm>
            <a:custGeom>
              <a:avLst/>
              <a:gdLst>
                <a:gd name="T0" fmla="*/ 1 w 40"/>
                <a:gd name="T1" fmla="*/ 5 h 72"/>
                <a:gd name="T2" fmla="*/ 4 w 40"/>
                <a:gd name="T3" fmla="*/ 45 h 72"/>
                <a:gd name="T4" fmla="*/ 4 w 40"/>
                <a:gd name="T5" fmla="*/ 46 h 72"/>
                <a:gd name="T6" fmla="*/ 4 w 40"/>
                <a:gd name="T7" fmla="*/ 47 h 72"/>
                <a:gd name="T8" fmla="*/ 4 w 40"/>
                <a:gd name="T9" fmla="*/ 49 h 72"/>
                <a:gd name="T10" fmla="*/ 5 w 40"/>
                <a:gd name="T11" fmla="*/ 52 h 72"/>
                <a:gd name="T12" fmla="*/ 6 w 40"/>
                <a:gd name="T13" fmla="*/ 56 h 72"/>
                <a:gd name="T14" fmla="*/ 4 w 40"/>
                <a:gd name="T15" fmla="*/ 59 h 72"/>
                <a:gd name="T16" fmla="*/ 4 w 40"/>
                <a:gd name="T17" fmla="*/ 60 h 72"/>
                <a:gd name="T18" fmla="*/ 2 w 40"/>
                <a:gd name="T19" fmla="*/ 63 h 72"/>
                <a:gd name="T20" fmla="*/ 0 w 40"/>
                <a:gd name="T21" fmla="*/ 65 h 72"/>
                <a:gd name="T22" fmla="*/ 0 w 40"/>
                <a:gd name="T23" fmla="*/ 68 h 72"/>
                <a:gd name="T24" fmla="*/ 0 w 40"/>
                <a:gd name="T25" fmla="*/ 71 h 72"/>
                <a:gd name="T26" fmla="*/ 0 w 40"/>
                <a:gd name="T27" fmla="*/ 71 h 72"/>
                <a:gd name="T28" fmla="*/ 0 w 40"/>
                <a:gd name="T29" fmla="*/ 72 h 72"/>
                <a:gd name="T30" fmla="*/ 0 w 40"/>
                <a:gd name="T31" fmla="*/ 72 h 72"/>
                <a:gd name="T32" fmla="*/ 1 w 40"/>
                <a:gd name="T33" fmla="*/ 72 h 72"/>
                <a:gd name="T34" fmla="*/ 2 w 40"/>
                <a:gd name="T35" fmla="*/ 72 h 72"/>
                <a:gd name="T36" fmla="*/ 2 w 40"/>
                <a:gd name="T37" fmla="*/ 71 h 72"/>
                <a:gd name="T38" fmla="*/ 2 w 40"/>
                <a:gd name="T39" fmla="*/ 70 h 72"/>
                <a:gd name="T40" fmla="*/ 5 w 40"/>
                <a:gd name="T41" fmla="*/ 70 h 72"/>
                <a:gd name="T42" fmla="*/ 8 w 40"/>
                <a:gd name="T43" fmla="*/ 69 h 72"/>
                <a:gd name="T44" fmla="*/ 12 w 40"/>
                <a:gd name="T45" fmla="*/ 71 h 72"/>
                <a:gd name="T46" fmla="*/ 12 w 40"/>
                <a:gd name="T47" fmla="*/ 71 h 72"/>
                <a:gd name="T48" fmla="*/ 13 w 40"/>
                <a:gd name="T49" fmla="*/ 71 h 72"/>
                <a:gd name="T50" fmla="*/ 14 w 40"/>
                <a:gd name="T51" fmla="*/ 68 h 72"/>
                <a:gd name="T52" fmla="*/ 16 w 40"/>
                <a:gd name="T53" fmla="*/ 68 h 72"/>
                <a:gd name="T54" fmla="*/ 17 w 40"/>
                <a:gd name="T55" fmla="*/ 69 h 72"/>
                <a:gd name="T56" fmla="*/ 18 w 40"/>
                <a:gd name="T57" fmla="*/ 70 h 72"/>
                <a:gd name="T58" fmla="*/ 19 w 40"/>
                <a:gd name="T59" fmla="*/ 69 h 72"/>
                <a:gd name="T60" fmla="*/ 20 w 40"/>
                <a:gd name="T61" fmla="*/ 65 h 72"/>
                <a:gd name="T62" fmla="*/ 21 w 40"/>
                <a:gd name="T63" fmla="*/ 64 h 72"/>
                <a:gd name="T64" fmla="*/ 22 w 40"/>
                <a:gd name="T65" fmla="*/ 64 h 72"/>
                <a:gd name="T66" fmla="*/ 24 w 40"/>
                <a:gd name="T67" fmla="*/ 66 h 72"/>
                <a:gd name="T68" fmla="*/ 27 w 40"/>
                <a:gd name="T69" fmla="*/ 66 h 72"/>
                <a:gd name="T70" fmla="*/ 28 w 40"/>
                <a:gd name="T71" fmla="*/ 63 h 72"/>
                <a:gd name="T72" fmla="*/ 33 w 40"/>
                <a:gd name="T73" fmla="*/ 56 h 72"/>
                <a:gd name="T74" fmla="*/ 33 w 40"/>
                <a:gd name="T75" fmla="*/ 53 h 72"/>
                <a:gd name="T76" fmla="*/ 34 w 40"/>
                <a:gd name="T77" fmla="*/ 53 h 72"/>
                <a:gd name="T78" fmla="*/ 37 w 40"/>
                <a:gd name="T79" fmla="*/ 53 h 72"/>
                <a:gd name="T80" fmla="*/ 38 w 40"/>
                <a:gd name="T81" fmla="*/ 52 h 72"/>
                <a:gd name="T82" fmla="*/ 40 w 40"/>
                <a:gd name="T83" fmla="*/ 51 h 72"/>
                <a:gd name="T84" fmla="*/ 40 w 40"/>
                <a:gd name="T85" fmla="*/ 50 h 72"/>
                <a:gd name="T86" fmla="*/ 40 w 40"/>
                <a:gd name="T87" fmla="*/ 47 h 72"/>
                <a:gd name="T88" fmla="*/ 40 w 40"/>
                <a:gd name="T89" fmla="*/ 47 h 72"/>
                <a:gd name="T90" fmla="*/ 40 w 40"/>
                <a:gd name="T91" fmla="*/ 45 h 72"/>
                <a:gd name="T92" fmla="*/ 35 w 40"/>
                <a:gd name="T93" fmla="*/ 1 h 72"/>
                <a:gd name="T94" fmla="*/ 35 w 40"/>
                <a:gd name="T95" fmla="*/ 0 h 72"/>
                <a:gd name="T96" fmla="*/ 9 w 40"/>
                <a:gd name="T97" fmla="*/ 3 h 72"/>
                <a:gd name="T98" fmla="*/ 8 w 40"/>
                <a:gd name="T99" fmla="*/ 4 h 72"/>
                <a:gd name="T100" fmla="*/ 6 w 40"/>
                <a:gd name="T101" fmla="*/ 5 h 72"/>
                <a:gd name="T102" fmla="*/ 5 w 40"/>
                <a:gd name="T103" fmla="*/ 6 h 72"/>
                <a:gd name="T104" fmla="*/ 3 w 40"/>
                <a:gd name="T105" fmla="*/ 6 h 72"/>
                <a:gd name="T106" fmla="*/ 1 w 40"/>
                <a:gd name="T107" fmla="*/ 5 h 72"/>
                <a:gd name="T108" fmla="*/ 1 w 40"/>
                <a:gd name="T109" fmla="*/ 5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31" name="Freeform 59" descr="75%"/>
            <p:cNvSpPr>
              <a:spLocks/>
            </p:cNvSpPr>
            <p:nvPr/>
          </p:nvSpPr>
          <p:spPr bwMode="auto">
            <a:xfrm>
              <a:off x="6721475" y="3730625"/>
              <a:ext cx="560388" cy="409575"/>
            </a:xfrm>
            <a:custGeom>
              <a:avLst/>
              <a:gdLst>
                <a:gd name="T0" fmla="*/ 41 w 69"/>
                <a:gd name="T1" fmla="*/ 53 h 53"/>
                <a:gd name="T2" fmla="*/ 38 w 69"/>
                <a:gd name="T3" fmla="*/ 52 h 53"/>
                <a:gd name="T4" fmla="*/ 37 w 69"/>
                <a:gd name="T5" fmla="*/ 48 h 53"/>
                <a:gd name="T6" fmla="*/ 33 w 69"/>
                <a:gd name="T7" fmla="*/ 44 h 53"/>
                <a:gd name="T8" fmla="*/ 31 w 69"/>
                <a:gd name="T9" fmla="*/ 39 h 53"/>
                <a:gd name="T10" fmla="*/ 29 w 69"/>
                <a:gd name="T11" fmla="*/ 37 h 53"/>
                <a:gd name="T12" fmla="*/ 25 w 69"/>
                <a:gd name="T13" fmla="*/ 34 h 53"/>
                <a:gd name="T14" fmla="*/ 23 w 69"/>
                <a:gd name="T15" fmla="*/ 32 h 53"/>
                <a:gd name="T16" fmla="*/ 22 w 69"/>
                <a:gd name="T17" fmla="*/ 30 h 53"/>
                <a:gd name="T18" fmla="*/ 15 w 69"/>
                <a:gd name="T19" fmla="*/ 25 h 53"/>
                <a:gd name="T20" fmla="*/ 13 w 69"/>
                <a:gd name="T21" fmla="*/ 23 h 53"/>
                <a:gd name="T22" fmla="*/ 10 w 69"/>
                <a:gd name="T23" fmla="*/ 19 h 53"/>
                <a:gd name="T24" fmla="*/ 8 w 69"/>
                <a:gd name="T25" fmla="*/ 16 h 53"/>
                <a:gd name="T26" fmla="*/ 1 w 69"/>
                <a:gd name="T27" fmla="*/ 14 h 53"/>
                <a:gd name="T28" fmla="*/ 1 w 69"/>
                <a:gd name="T29" fmla="*/ 10 h 53"/>
                <a:gd name="T30" fmla="*/ 3 w 69"/>
                <a:gd name="T31" fmla="*/ 8 h 53"/>
                <a:gd name="T32" fmla="*/ 3 w 69"/>
                <a:gd name="T33" fmla="*/ 7 h 53"/>
                <a:gd name="T34" fmla="*/ 8 w 69"/>
                <a:gd name="T35" fmla="*/ 5 h 53"/>
                <a:gd name="T36" fmla="*/ 12 w 69"/>
                <a:gd name="T37" fmla="*/ 3 h 53"/>
                <a:gd name="T38" fmla="*/ 13 w 69"/>
                <a:gd name="T39" fmla="*/ 2 h 53"/>
                <a:gd name="T40" fmla="*/ 31 w 69"/>
                <a:gd name="T41" fmla="*/ 1 h 53"/>
                <a:gd name="T42" fmla="*/ 31 w 69"/>
                <a:gd name="T43" fmla="*/ 2 h 53"/>
                <a:gd name="T44" fmla="*/ 35 w 69"/>
                <a:gd name="T45" fmla="*/ 4 h 53"/>
                <a:gd name="T46" fmla="*/ 51 w 69"/>
                <a:gd name="T47" fmla="*/ 4 h 53"/>
                <a:gd name="T48" fmla="*/ 68 w 69"/>
                <a:gd name="T49" fmla="*/ 17 h 53"/>
                <a:gd name="T50" fmla="*/ 66 w 69"/>
                <a:gd name="T51" fmla="*/ 19 h 53"/>
                <a:gd name="T52" fmla="*/ 63 w 69"/>
                <a:gd name="T53" fmla="*/ 24 h 53"/>
                <a:gd name="T54" fmla="*/ 62 w 69"/>
                <a:gd name="T55" fmla="*/ 28 h 53"/>
                <a:gd name="T56" fmla="*/ 62 w 69"/>
                <a:gd name="T57" fmla="*/ 30 h 53"/>
                <a:gd name="T58" fmla="*/ 60 w 69"/>
                <a:gd name="T59" fmla="*/ 31 h 53"/>
                <a:gd name="T60" fmla="*/ 59 w 69"/>
                <a:gd name="T61" fmla="*/ 33 h 53"/>
                <a:gd name="T62" fmla="*/ 57 w 69"/>
                <a:gd name="T63" fmla="*/ 35 h 53"/>
                <a:gd name="T64" fmla="*/ 53 w 69"/>
                <a:gd name="T65" fmla="*/ 39 h 53"/>
                <a:gd name="T66" fmla="*/ 50 w 69"/>
                <a:gd name="T67" fmla="*/ 41 h 53"/>
                <a:gd name="T68" fmla="*/ 49 w 69"/>
                <a:gd name="T69" fmla="*/ 43 h 53"/>
                <a:gd name="T70" fmla="*/ 46 w 69"/>
                <a:gd name="T71" fmla="*/ 44 h 53"/>
                <a:gd name="T72" fmla="*/ 46 w 69"/>
                <a:gd name="T73" fmla="*/ 45 h 53"/>
                <a:gd name="T74" fmla="*/ 45 w 69"/>
                <a:gd name="T75" fmla="*/ 47 h 53"/>
                <a:gd name="T76" fmla="*/ 43 w 69"/>
                <a:gd name="T77" fmla="*/ 48 h 53"/>
                <a:gd name="T78" fmla="*/ 43 w 69"/>
                <a:gd name="T79" fmla="*/ 48 h 53"/>
                <a:gd name="T80" fmla="*/ 43 w 69"/>
                <a:gd name="T81" fmla="*/ 49 h 53"/>
                <a:gd name="T82" fmla="*/ 44 w 69"/>
                <a:gd name="T83" fmla="*/ 50 h 53"/>
                <a:gd name="T84" fmla="*/ 42 w 69"/>
                <a:gd name="T85" fmla="*/ 51 h 53"/>
                <a:gd name="T86" fmla="*/ 41 w 69"/>
                <a:gd name="T87" fmla="*/ 52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solidFill>
              <a:srgbClr val="8D111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32" name="Freeform 60"/>
            <p:cNvSpPr>
              <a:spLocks/>
            </p:cNvSpPr>
            <p:nvPr/>
          </p:nvSpPr>
          <p:spPr bwMode="auto">
            <a:xfrm>
              <a:off x="6467475" y="3784600"/>
              <a:ext cx="596900" cy="596900"/>
            </a:xfrm>
            <a:custGeom>
              <a:avLst/>
              <a:gdLst>
                <a:gd name="T0" fmla="*/ 9 w 73"/>
                <a:gd name="T1" fmla="*/ 41 h 77"/>
                <a:gd name="T2" fmla="*/ 11 w 73"/>
                <a:gd name="T3" fmla="*/ 44 h 77"/>
                <a:gd name="T4" fmla="*/ 13 w 73"/>
                <a:gd name="T5" fmla="*/ 46 h 77"/>
                <a:gd name="T6" fmla="*/ 13 w 73"/>
                <a:gd name="T7" fmla="*/ 49 h 77"/>
                <a:gd name="T8" fmla="*/ 14 w 73"/>
                <a:gd name="T9" fmla="*/ 50 h 77"/>
                <a:gd name="T10" fmla="*/ 13 w 73"/>
                <a:gd name="T11" fmla="*/ 55 h 77"/>
                <a:gd name="T12" fmla="*/ 12 w 73"/>
                <a:gd name="T13" fmla="*/ 60 h 77"/>
                <a:gd name="T14" fmla="*/ 14 w 73"/>
                <a:gd name="T15" fmla="*/ 68 h 77"/>
                <a:gd name="T16" fmla="*/ 16 w 73"/>
                <a:gd name="T17" fmla="*/ 71 h 77"/>
                <a:gd name="T18" fmla="*/ 17 w 73"/>
                <a:gd name="T19" fmla="*/ 74 h 77"/>
                <a:gd name="T20" fmla="*/ 18 w 73"/>
                <a:gd name="T21" fmla="*/ 76 h 77"/>
                <a:gd name="T22" fmla="*/ 58 w 73"/>
                <a:gd name="T23" fmla="*/ 76 h 77"/>
                <a:gd name="T24" fmla="*/ 60 w 73"/>
                <a:gd name="T25" fmla="*/ 77 h 77"/>
                <a:gd name="T26" fmla="*/ 59 w 73"/>
                <a:gd name="T27" fmla="*/ 71 h 77"/>
                <a:gd name="T28" fmla="*/ 60 w 73"/>
                <a:gd name="T29" fmla="*/ 69 h 77"/>
                <a:gd name="T30" fmla="*/ 64 w 73"/>
                <a:gd name="T31" fmla="*/ 69 h 77"/>
                <a:gd name="T32" fmla="*/ 67 w 73"/>
                <a:gd name="T33" fmla="*/ 69 h 77"/>
                <a:gd name="T34" fmla="*/ 67 w 73"/>
                <a:gd name="T35" fmla="*/ 65 h 77"/>
                <a:gd name="T36" fmla="*/ 67 w 73"/>
                <a:gd name="T37" fmla="*/ 62 h 77"/>
                <a:gd name="T38" fmla="*/ 69 w 73"/>
                <a:gd name="T39" fmla="*/ 53 h 77"/>
                <a:gd name="T40" fmla="*/ 71 w 73"/>
                <a:gd name="T41" fmla="*/ 48 h 77"/>
                <a:gd name="T42" fmla="*/ 73 w 73"/>
                <a:gd name="T43" fmla="*/ 47 h 77"/>
                <a:gd name="T44" fmla="*/ 73 w 73"/>
                <a:gd name="T45" fmla="*/ 46 h 77"/>
                <a:gd name="T46" fmla="*/ 72 w 73"/>
                <a:gd name="T47" fmla="*/ 46 h 77"/>
                <a:gd name="T48" fmla="*/ 69 w 73"/>
                <a:gd name="T49" fmla="*/ 45 h 77"/>
                <a:gd name="T50" fmla="*/ 68 w 73"/>
                <a:gd name="T51" fmla="*/ 41 h 77"/>
                <a:gd name="T52" fmla="*/ 64 w 73"/>
                <a:gd name="T53" fmla="*/ 37 h 77"/>
                <a:gd name="T54" fmla="*/ 62 w 73"/>
                <a:gd name="T55" fmla="*/ 32 h 77"/>
                <a:gd name="T56" fmla="*/ 60 w 73"/>
                <a:gd name="T57" fmla="*/ 30 h 77"/>
                <a:gd name="T58" fmla="*/ 56 w 73"/>
                <a:gd name="T59" fmla="*/ 27 h 77"/>
                <a:gd name="T60" fmla="*/ 54 w 73"/>
                <a:gd name="T61" fmla="*/ 25 h 77"/>
                <a:gd name="T62" fmla="*/ 53 w 73"/>
                <a:gd name="T63" fmla="*/ 23 h 77"/>
                <a:gd name="T64" fmla="*/ 46 w 73"/>
                <a:gd name="T65" fmla="*/ 18 h 77"/>
                <a:gd name="T66" fmla="*/ 44 w 73"/>
                <a:gd name="T67" fmla="*/ 16 h 77"/>
                <a:gd name="T68" fmla="*/ 41 w 73"/>
                <a:gd name="T69" fmla="*/ 12 h 77"/>
                <a:gd name="T70" fmla="*/ 39 w 73"/>
                <a:gd name="T71" fmla="*/ 9 h 77"/>
                <a:gd name="T72" fmla="*/ 32 w 73"/>
                <a:gd name="T73" fmla="*/ 7 h 77"/>
                <a:gd name="T74" fmla="*/ 32 w 73"/>
                <a:gd name="T75" fmla="*/ 3 h 77"/>
                <a:gd name="T76" fmla="*/ 34 w 73"/>
                <a:gd name="T77" fmla="*/ 1 h 77"/>
                <a:gd name="T78" fmla="*/ 34 w 73"/>
                <a:gd name="T79" fmla="*/ 0 h 77"/>
                <a:gd name="T80" fmla="*/ 0 w 73"/>
                <a:gd name="T81" fmla="*/ 5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33" name="Freeform 61"/>
            <p:cNvSpPr>
              <a:spLocks/>
            </p:cNvSpPr>
            <p:nvPr/>
          </p:nvSpPr>
          <p:spPr bwMode="auto">
            <a:xfrm>
              <a:off x="7029450" y="3041650"/>
              <a:ext cx="506413" cy="223838"/>
            </a:xfrm>
            <a:custGeom>
              <a:avLst/>
              <a:gdLst>
                <a:gd name="T0" fmla="*/ 36 w 62"/>
                <a:gd name="T1" fmla="*/ 2 h 29"/>
                <a:gd name="T2" fmla="*/ 2 w 62"/>
                <a:gd name="T3" fmla="*/ 17 h 29"/>
                <a:gd name="T4" fmla="*/ 4 w 62"/>
                <a:gd name="T5" fmla="*/ 16 h 29"/>
                <a:gd name="T6" fmla="*/ 8 w 62"/>
                <a:gd name="T7" fmla="*/ 13 h 29"/>
                <a:gd name="T8" fmla="*/ 10 w 62"/>
                <a:gd name="T9" fmla="*/ 11 h 29"/>
                <a:gd name="T10" fmla="*/ 11 w 62"/>
                <a:gd name="T11" fmla="*/ 10 h 29"/>
                <a:gd name="T12" fmla="*/ 14 w 62"/>
                <a:gd name="T13" fmla="*/ 9 h 29"/>
                <a:gd name="T14" fmla="*/ 19 w 62"/>
                <a:gd name="T15" fmla="*/ 7 h 29"/>
                <a:gd name="T16" fmla="*/ 21 w 62"/>
                <a:gd name="T17" fmla="*/ 8 h 29"/>
                <a:gd name="T18" fmla="*/ 23 w 62"/>
                <a:gd name="T19" fmla="*/ 8 h 29"/>
                <a:gd name="T20" fmla="*/ 25 w 62"/>
                <a:gd name="T21" fmla="*/ 12 h 29"/>
                <a:gd name="T22" fmla="*/ 27 w 62"/>
                <a:gd name="T23" fmla="*/ 12 h 29"/>
                <a:gd name="T24" fmla="*/ 27 w 62"/>
                <a:gd name="T25" fmla="*/ 14 h 29"/>
                <a:gd name="T26" fmla="*/ 31 w 62"/>
                <a:gd name="T27" fmla="*/ 15 h 29"/>
                <a:gd name="T28" fmla="*/ 34 w 62"/>
                <a:gd name="T29" fmla="*/ 17 h 29"/>
                <a:gd name="T30" fmla="*/ 35 w 62"/>
                <a:gd name="T31" fmla="*/ 19 h 29"/>
                <a:gd name="T32" fmla="*/ 32 w 62"/>
                <a:gd name="T33" fmla="*/ 25 h 29"/>
                <a:gd name="T34" fmla="*/ 35 w 62"/>
                <a:gd name="T35" fmla="*/ 27 h 29"/>
                <a:gd name="T36" fmla="*/ 38 w 62"/>
                <a:gd name="T37" fmla="*/ 28 h 29"/>
                <a:gd name="T38" fmla="*/ 39 w 62"/>
                <a:gd name="T39" fmla="*/ 28 h 29"/>
                <a:gd name="T40" fmla="*/ 42 w 62"/>
                <a:gd name="T41" fmla="*/ 27 h 29"/>
                <a:gd name="T42" fmla="*/ 46 w 62"/>
                <a:gd name="T43" fmla="*/ 29 h 29"/>
                <a:gd name="T44" fmla="*/ 47 w 62"/>
                <a:gd name="T45" fmla="*/ 28 h 29"/>
                <a:gd name="T46" fmla="*/ 45 w 62"/>
                <a:gd name="T47" fmla="*/ 26 h 29"/>
                <a:gd name="T48" fmla="*/ 44 w 62"/>
                <a:gd name="T49" fmla="*/ 25 h 29"/>
                <a:gd name="T50" fmla="*/ 45 w 62"/>
                <a:gd name="T51" fmla="*/ 24 h 29"/>
                <a:gd name="T52" fmla="*/ 44 w 62"/>
                <a:gd name="T53" fmla="*/ 23 h 29"/>
                <a:gd name="T54" fmla="*/ 41 w 62"/>
                <a:gd name="T55" fmla="*/ 19 h 29"/>
                <a:gd name="T56" fmla="*/ 41 w 62"/>
                <a:gd name="T57" fmla="*/ 16 h 29"/>
                <a:gd name="T58" fmla="*/ 41 w 62"/>
                <a:gd name="T59" fmla="*/ 12 h 29"/>
                <a:gd name="T60" fmla="*/ 41 w 62"/>
                <a:gd name="T61" fmla="*/ 10 h 29"/>
                <a:gd name="T62" fmla="*/ 41 w 62"/>
                <a:gd name="T63" fmla="*/ 9 h 29"/>
                <a:gd name="T64" fmla="*/ 44 w 62"/>
                <a:gd name="T65" fmla="*/ 6 h 29"/>
                <a:gd name="T66" fmla="*/ 45 w 62"/>
                <a:gd name="T67" fmla="*/ 4 h 29"/>
                <a:gd name="T68" fmla="*/ 47 w 62"/>
                <a:gd name="T69" fmla="*/ 4 h 29"/>
                <a:gd name="T70" fmla="*/ 45 w 62"/>
                <a:gd name="T71" fmla="*/ 8 h 29"/>
                <a:gd name="T72" fmla="*/ 44 w 62"/>
                <a:gd name="T73" fmla="*/ 10 h 29"/>
                <a:gd name="T74" fmla="*/ 46 w 62"/>
                <a:gd name="T75" fmla="*/ 12 h 29"/>
                <a:gd name="T76" fmla="*/ 46 w 62"/>
                <a:gd name="T77" fmla="*/ 16 h 29"/>
                <a:gd name="T78" fmla="*/ 45 w 62"/>
                <a:gd name="T79" fmla="*/ 18 h 29"/>
                <a:gd name="T80" fmla="*/ 46 w 62"/>
                <a:gd name="T81" fmla="*/ 19 h 29"/>
                <a:gd name="T82" fmla="*/ 46 w 62"/>
                <a:gd name="T83" fmla="*/ 21 h 29"/>
                <a:gd name="T84" fmla="*/ 47 w 62"/>
                <a:gd name="T85" fmla="*/ 24 h 29"/>
                <a:gd name="T86" fmla="*/ 50 w 62"/>
                <a:gd name="T87" fmla="*/ 25 h 29"/>
                <a:gd name="T88" fmla="*/ 52 w 62"/>
                <a:gd name="T89" fmla="*/ 24 h 29"/>
                <a:gd name="T90" fmla="*/ 52 w 62"/>
                <a:gd name="T91" fmla="*/ 26 h 29"/>
                <a:gd name="T92" fmla="*/ 53 w 62"/>
                <a:gd name="T93" fmla="*/ 28 h 29"/>
                <a:gd name="T94" fmla="*/ 55 w 62"/>
                <a:gd name="T95" fmla="*/ 29 h 29"/>
                <a:gd name="T96" fmla="*/ 56 w 62"/>
                <a:gd name="T97" fmla="*/ 28 h 29"/>
                <a:gd name="T98" fmla="*/ 61 w 62"/>
                <a:gd name="T99" fmla="*/ 26 h 29"/>
                <a:gd name="T100" fmla="*/ 62 w 62"/>
                <a:gd name="T101" fmla="*/ 19 h 29"/>
                <a:gd name="T102" fmla="*/ 54 w 62"/>
                <a:gd name="T103" fmla="*/ 21 h 29"/>
                <a:gd name="T104" fmla="*/ 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34" name="Freeform 62"/>
            <p:cNvSpPr>
              <a:spLocks/>
            </p:cNvSpPr>
            <p:nvPr/>
          </p:nvSpPr>
          <p:spPr bwMode="auto">
            <a:xfrm>
              <a:off x="7413625" y="3017838"/>
              <a:ext cx="122238" cy="185737"/>
            </a:xfrm>
            <a:custGeom>
              <a:avLst/>
              <a:gdLst>
                <a:gd name="T0" fmla="*/ 15 w 15"/>
                <a:gd name="T1" fmla="*/ 22 h 24"/>
                <a:gd name="T2" fmla="*/ 15 w 15"/>
                <a:gd name="T3" fmla="*/ 20 h 24"/>
                <a:gd name="T4" fmla="*/ 14 w 15"/>
                <a:gd name="T5" fmla="*/ 18 h 24"/>
                <a:gd name="T6" fmla="*/ 12 w 15"/>
                <a:gd name="T7" fmla="*/ 16 h 24"/>
                <a:gd name="T8" fmla="*/ 10 w 15"/>
                <a:gd name="T9" fmla="*/ 15 h 24"/>
                <a:gd name="T10" fmla="*/ 9 w 15"/>
                <a:gd name="T11" fmla="*/ 14 h 24"/>
                <a:gd name="T12" fmla="*/ 9 w 15"/>
                <a:gd name="T13" fmla="*/ 12 h 24"/>
                <a:gd name="T14" fmla="*/ 7 w 15"/>
                <a:gd name="T15" fmla="*/ 9 h 24"/>
                <a:gd name="T16" fmla="*/ 6 w 15"/>
                <a:gd name="T17" fmla="*/ 8 h 24"/>
                <a:gd name="T18" fmla="*/ 5 w 15"/>
                <a:gd name="T19" fmla="*/ 6 h 24"/>
                <a:gd name="T20" fmla="*/ 4 w 15"/>
                <a:gd name="T21" fmla="*/ 5 h 24"/>
                <a:gd name="T22" fmla="*/ 4 w 15"/>
                <a:gd name="T23" fmla="*/ 4 h 24"/>
                <a:gd name="T24" fmla="*/ 4 w 15"/>
                <a:gd name="T25" fmla="*/ 4 h 24"/>
                <a:gd name="T26" fmla="*/ 4 w 15"/>
                <a:gd name="T27" fmla="*/ 3 h 24"/>
                <a:gd name="T28" fmla="*/ 5 w 15"/>
                <a:gd name="T29" fmla="*/ 0 h 24"/>
                <a:gd name="T30" fmla="*/ 4 w 15"/>
                <a:gd name="T31" fmla="*/ 0 h 24"/>
                <a:gd name="T32" fmla="*/ 2 w 15"/>
                <a:gd name="T33" fmla="*/ 0 h 24"/>
                <a:gd name="T34" fmla="*/ 1 w 15"/>
                <a:gd name="T35" fmla="*/ 1 h 24"/>
                <a:gd name="T36" fmla="*/ 1 w 15"/>
                <a:gd name="T37" fmla="*/ 2 h 24"/>
                <a:gd name="T38" fmla="*/ 1 w 15"/>
                <a:gd name="T39" fmla="*/ 3 h 24"/>
                <a:gd name="T40" fmla="*/ 0 w 15"/>
                <a:gd name="T41" fmla="*/ 3 h 24"/>
                <a:gd name="T42" fmla="*/ 7 w 15"/>
                <a:gd name="T43" fmla="*/ 24 h 24"/>
                <a:gd name="T44" fmla="*/ 15 w 15"/>
                <a:gd name="T45" fmla="*/ 22 h 24"/>
                <a:gd name="T46" fmla="*/ 15 w 15"/>
                <a:gd name="T47" fmla="*/ 22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35" name="Freeform 63"/>
            <p:cNvSpPr>
              <a:spLocks/>
            </p:cNvSpPr>
            <p:nvPr/>
          </p:nvSpPr>
          <p:spPr bwMode="auto">
            <a:xfrm>
              <a:off x="7445375" y="2801938"/>
              <a:ext cx="153988" cy="325437"/>
            </a:xfrm>
            <a:custGeom>
              <a:avLst/>
              <a:gdLst>
                <a:gd name="T0" fmla="*/ 0 w 19"/>
                <a:gd name="T1" fmla="*/ 31 h 42"/>
                <a:gd name="T2" fmla="*/ 0 w 19"/>
                <a:gd name="T3" fmla="*/ 32 h 42"/>
                <a:gd name="T4" fmla="*/ 2 w 19"/>
                <a:gd name="T5" fmla="*/ 34 h 42"/>
                <a:gd name="T6" fmla="*/ 6 w 19"/>
                <a:gd name="T7" fmla="*/ 37 h 42"/>
                <a:gd name="T8" fmla="*/ 9 w 19"/>
                <a:gd name="T9" fmla="*/ 38 h 42"/>
                <a:gd name="T10" fmla="*/ 10 w 19"/>
                <a:gd name="T11" fmla="*/ 40 h 42"/>
                <a:gd name="T12" fmla="*/ 11 w 19"/>
                <a:gd name="T13" fmla="*/ 42 h 42"/>
                <a:gd name="T14" fmla="*/ 13 w 19"/>
                <a:gd name="T15" fmla="*/ 39 h 42"/>
                <a:gd name="T16" fmla="*/ 14 w 19"/>
                <a:gd name="T17" fmla="*/ 35 h 42"/>
                <a:gd name="T18" fmla="*/ 17 w 19"/>
                <a:gd name="T19" fmla="*/ 30 h 42"/>
                <a:gd name="T20" fmla="*/ 19 w 19"/>
                <a:gd name="T21" fmla="*/ 26 h 42"/>
                <a:gd name="T22" fmla="*/ 18 w 19"/>
                <a:gd name="T23" fmla="*/ 19 h 42"/>
                <a:gd name="T24" fmla="*/ 17 w 19"/>
                <a:gd name="T25" fmla="*/ 13 h 42"/>
                <a:gd name="T26" fmla="*/ 14 w 19"/>
                <a:gd name="T27" fmla="*/ 14 h 42"/>
                <a:gd name="T28" fmla="*/ 13 w 19"/>
                <a:gd name="T29" fmla="*/ 14 h 42"/>
                <a:gd name="T30" fmla="*/ 12 w 19"/>
                <a:gd name="T31" fmla="*/ 14 h 42"/>
                <a:gd name="T32" fmla="*/ 13 w 19"/>
                <a:gd name="T33" fmla="*/ 11 h 42"/>
                <a:gd name="T34" fmla="*/ 14 w 19"/>
                <a:gd name="T35" fmla="*/ 11 h 42"/>
                <a:gd name="T36" fmla="*/ 15 w 19"/>
                <a:gd name="T37" fmla="*/ 8 h 42"/>
                <a:gd name="T38" fmla="*/ 16 w 19"/>
                <a:gd name="T39" fmla="*/ 6 h 42"/>
                <a:gd name="T40" fmla="*/ 4 w 19"/>
                <a:gd name="T41" fmla="*/ 0 h 42"/>
                <a:gd name="T42" fmla="*/ 3 w 19"/>
                <a:gd name="T43" fmla="*/ 2 h 42"/>
                <a:gd name="T44" fmla="*/ 2 w 19"/>
                <a:gd name="T45" fmla="*/ 6 h 42"/>
                <a:gd name="T46" fmla="*/ 0 w 19"/>
                <a:gd name="T47" fmla="*/ 8 h 42"/>
                <a:gd name="T48" fmla="*/ 1 w 19"/>
                <a:gd name="T49" fmla="*/ 9 h 42"/>
                <a:gd name="T50" fmla="*/ 1 w 19"/>
                <a:gd name="T51" fmla="*/ 11 h 42"/>
                <a:gd name="T52" fmla="*/ 1 w 19"/>
                <a:gd name="T53" fmla="*/ 15 h 42"/>
                <a:gd name="T54" fmla="*/ 3 w 19"/>
                <a:gd name="T55" fmla="*/ 17 h 42"/>
                <a:gd name="T56" fmla="*/ 5 w 19"/>
                <a:gd name="T57" fmla="*/ 18 h 42"/>
                <a:gd name="T58" fmla="*/ 7 w 19"/>
                <a:gd name="T59" fmla="*/ 19 h 42"/>
                <a:gd name="T60" fmla="*/ 9 w 19"/>
                <a:gd name="T61" fmla="*/ 21 h 42"/>
                <a:gd name="T62" fmla="*/ 4 w 19"/>
                <a:gd name="T63" fmla="*/ 24 h 42"/>
                <a:gd name="T64" fmla="*/ 1 w 19"/>
                <a:gd name="T65" fmla="*/ 28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36" name="Freeform 64"/>
            <p:cNvSpPr>
              <a:spLocks/>
            </p:cNvSpPr>
            <p:nvPr/>
          </p:nvSpPr>
          <p:spPr bwMode="auto">
            <a:xfrm>
              <a:off x="7583488" y="2654300"/>
              <a:ext cx="187325" cy="169863"/>
            </a:xfrm>
            <a:custGeom>
              <a:avLst/>
              <a:gdLst>
                <a:gd name="T0" fmla="*/ 0 w 23"/>
                <a:gd name="T1" fmla="*/ 4 h 22"/>
                <a:gd name="T2" fmla="*/ 8 w 23"/>
                <a:gd name="T3" fmla="*/ 2 h 22"/>
                <a:gd name="T4" fmla="*/ 8 w 23"/>
                <a:gd name="T5" fmla="*/ 3 h 22"/>
                <a:gd name="T6" fmla="*/ 9 w 23"/>
                <a:gd name="T7" fmla="*/ 3 h 22"/>
                <a:gd name="T8" fmla="*/ 9 w 23"/>
                <a:gd name="T9" fmla="*/ 3 h 22"/>
                <a:gd name="T10" fmla="*/ 20 w 23"/>
                <a:gd name="T11" fmla="*/ 0 h 22"/>
                <a:gd name="T12" fmla="*/ 23 w 23"/>
                <a:gd name="T13" fmla="*/ 9 h 22"/>
                <a:gd name="T14" fmla="*/ 23 w 23"/>
                <a:gd name="T15" fmla="*/ 10 h 22"/>
                <a:gd name="T16" fmla="*/ 22 w 23"/>
                <a:gd name="T17" fmla="*/ 10 h 22"/>
                <a:gd name="T18" fmla="*/ 23 w 23"/>
                <a:gd name="T19" fmla="*/ 11 h 22"/>
                <a:gd name="T20" fmla="*/ 23 w 23"/>
                <a:gd name="T21" fmla="*/ 11 h 22"/>
                <a:gd name="T22" fmla="*/ 21 w 23"/>
                <a:gd name="T23" fmla="*/ 12 h 22"/>
                <a:gd name="T24" fmla="*/ 17 w 23"/>
                <a:gd name="T25" fmla="*/ 13 h 22"/>
                <a:gd name="T26" fmla="*/ 16 w 23"/>
                <a:gd name="T27" fmla="*/ 13 h 22"/>
                <a:gd name="T28" fmla="*/ 16 w 23"/>
                <a:gd name="T29" fmla="*/ 13 h 22"/>
                <a:gd name="T30" fmla="*/ 16 w 23"/>
                <a:gd name="T31" fmla="*/ 14 h 22"/>
                <a:gd name="T32" fmla="*/ 16 w 23"/>
                <a:gd name="T33" fmla="*/ 14 h 22"/>
                <a:gd name="T34" fmla="*/ 13 w 23"/>
                <a:gd name="T35" fmla="*/ 15 h 22"/>
                <a:gd name="T36" fmla="*/ 10 w 23"/>
                <a:gd name="T37" fmla="*/ 16 h 22"/>
                <a:gd name="T38" fmla="*/ 10 w 23"/>
                <a:gd name="T39" fmla="*/ 16 h 22"/>
                <a:gd name="T40" fmla="*/ 8 w 23"/>
                <a:gd name="T41" fmla="*/ 18 h 22"/>
                <a:gd name="T42" fmla="*/ 3 w 23"/>
                <a:gd name="T43" fmla="*/ 21 h 22"/>
                <a:gd name="T44" fmla="*/ 2 w 23"/>
                <a:gd name="T45" fmla="*/ 22 h 22"/>
                <a:gd name="T46" fmla="*/ 0 w 23"/>
                <a:gd name="T47" fmla="*/ 21 h 22"/>
                <a:gd name="T48" fmla="*/ 2 w 23"/>
                <a:gd name="T49" fmla="*/ 19 h 22"/>
                <a:gd name="T50" fmla="*/ 2 w 23"/>
                <a:gd name="T51" fmla="*/ 18 h 22"/>
                <a:gd name="T52" fmla="*/ 2 w 23"/>
                <a:gd name="T53" fmla="*/ 17 h 22"/>
                <a:gd name="T54" fmla="*/ 0 w 23"/>
                <a:gd name="T55" fmla="*/ 4 h 22"/>
                <a:gd name="T56" fmla="*/ 0 w 23"/>
                <a:gd name="T57" fmla="*/ 4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37" name="Freeform 65"/>
            <p:cNvSpPr>
              <a:spLocks/>
            </p:cNvSpPr>
            <p:nvPr/>
          </p:nvSpPr>
          <p:spPr bwMode="auto">
            <a:xfrm>
              <a:off x="7575550" y="2522538"/>
              <a:ext cx="368300" cy="177800"/>
            </a:xfrm>
            <a:custGeom>
              <a:avLst/>
              <a:gdLst>
                <a:gd name="T0" fmla="*/ 10 w 45"/>
                <a:gd name="T1" fmla="*/ 7 h 23"/>
                <a:gd name="T2" fmla="*/ 24 w 45"/>
                <a:gd name="T3" fmla="*/ 3 h 23"/>
                <a:gd name="T4" fmla="*/ 25 w 45"/>
                <a:gd name="T5" fmla="*/ 3 h 23"/>
                <a:gd name="T6" fmla="*/ 25 w 45"/>
                <a:gd name="T7" fmla="*/ 2 h 23"/>
                <a:gd name="T8" fmla="*/ 27 w 45"/>
                <a:gd name="T9" fmla="*/ 0 h 23"/>
                <a:gd name="T10" fmla="*/ 29 w 45"/>
                <a:gd name="T11" fmla="*/ 0 h 23"/>
                <a:gd name="T12" fmla="*/ 31 w 45"/>
                <a:gd name="T13" fmla="*/ 3 h 23"/>
                <a:gd name="T14" fmla="*/ 32 w 45"/>
                <a:gd name="T15" fmla="*/ 5 h 23"/>
                <a:gd name="T16" fmla="*/ 30 w 45"/>
                <a:gd name="T17" fmla="*/ 7 h 23"/>
                <a:gd name="T18" fmla="*/ 29 w 45"/>
                <a:gd name="T19" fmla="*/ 10 h 23"/>
                <a:gd name="T20" fmla="*/ 33 w 45"/>
                <a:gd name="T21" fmla="*/ 10 h 23"/>
                <a:gd name="T22" fmla="*/ 36 w 45"/>
                <a:gd name="T23" fmla="*/ 15 h 23"/>
                <a:gd name="T24" fmla="*/ 41 w 45"/>
                <a:gd name="T25" fmla="*/ 16 h 23"/>
                <a:gd name="T26" fmla="*/ 43 w 45"/>
                <a:gd name="T27" fmla="*/ 14 h 23"/>
                <a:gd name="T28" fmla="*/ 42 w 45"/>
                <a:gd name="T29" fmla="*/ 12 h 23"/>
                <a:gd name="T30" fmla="*/ 40 w 45"/>
                <a:gd name="T31" fmla="*/ 10 h 23"/>
                <a:gd name="T32" fmla="*/ 42 w 45"/>
                <a:gd name="T33" fmla="*/ 11 h 23"/>
                <a:gd name="T34" fmla="*/ 45 w 45"/>
                <a:gd name="T35" fmla="*/ 16 h 23"/>
                <a:gd name="T36" fmla="*/ 44 w 45"/>
                <a:gd name="T37" fmla="*/ 17 h 23"/>
                <a:gd name="T38" fmla="*/ 40 w 45"/>
                <a:gd name="T39" fmla="*/ 19 h 23"/>
                <a:gd name="T40" fmla="*/ 37 w 45"/>
                <a:gd name="T41" fmla="*/ 21 h 23"/>
                <a:gd name="T42" fmla="*/ 37 w 45"/>
                <a:gd name="T43" fmla="*/ 20 h 23"/>
                <a:gd name="T44" fmla="*/ 36 w 45"/>
                <a:gd name="T45" fmla="*/ 18 h 23"/>
                <a:gd name="T46" fmla="*/ 34 w 45"/>
                <a:gd name="T47" fmla="*/ 22 h 23"/>
                <a:gd name="T48" fmla="*/ 32 w 45"/>
                <a:gd name="T49" fmla="*/ 22 h 23"/>
                <a:gd name="T50" fmla="*/ 32 w 45"/>
                <a:gd name="T51" fmla="*/ 21 h 23"/>
                <a:gd name="T52" fmla="*/ 30 w 45"/>
                <a:gd name="T53" fmla="*/ 20 h 23"/>
                <a:gd name="T54" fmla="*/ 28 w 45"/>
                <a:gd name="T55" fmla="*/ 19 h 23"/>
                <a:gd name="T56" fmla="*/ 27 w 45"/>
                <a:gd name="T57" fmla="*/ 17 h 23"/>
                <a:gd name="T58" fmla="*/ 21 w 45"/>
                <a:gd name="T59" fmla="*/ 17 h 23"/>
                <a:gd name="T60" fmla="*/ 10 w 45"/>
                <a:gd name="T61" fmla="*/ 20 h 23"/>
                <a:gd name="T62" fmla="*/ 9 w 45"/>
                <a:gd name="T63" fmla="*/ 19 h 23"/>
                <a:gd name="T64" fmla="*/ 0 w 45"/>
                <a:gd name="T65" fmla="*/ 21 h 23"/>
                <a:gd name="T66" fmla="*/ 0 w 45"/>
                <a:gd name="T67" fmla="*/ 9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38" name="Freeform 66"/>
            <p:cNvSpPr>
              <a:spLocks/>
            </p:cNvSpPr>
            <p:nvPr/>
          </p:nvSpPr>
          <p:spPr bwMode="auto">
            <a:xfrm>
              <a:off x="7747000" y="2638425"/>
              <a:ext cx="96838" cy="101600"/>
            </a:xfrm>
            <a:custGeom>
              <a:avLst/>
              <a:gdLst>
                <a:gd name="T0" fmla="*/ 0 w 12"/>
                <a:gd name="T1" fmla="*/ 2 h 13"/>
                <a:gd name="T2" fmla="*/ 3 w 12"/>
                <a:gd name="T3" fmla="*/ 11 h 13"/>
                <a:gd name="T4" fmla="*/ 3 w 12"/>
                <a:gd name="T5" fmla="*/ 12 h 13"/>
                <a:gd name="T6" fmla="*/ 2 w 12"/>
                <a:gd name="T7" fmla="*/ 12 h 13"/>
                <a:gd name="T8" fmla="*/ 3 w 12"/>
                <a:gd name="T9" fmla="*/ 13 h 13"/>
                <a:gd name="T10" fmla="*/ 3 w 12"/>
                <a:gd name="T11" fmla="*/ 13 h 13"/>
                <a:gd name="T12" fmla="*/ 3 w 12"/>
                <a:gd name="T13" fmla="*/ 13 h 13"/>
                <a:gd name="T14" fmla="*/ 6 w 12"/>
                <a:gd name="T15" fmla="*/ 12 h 13"/>
                <a:gd name="T16" fmla="*/ 7 w 12"/>
                <a:gd name="T17" fmla="*/ 11 h 13"/>
                <a:gd name="T18" fmla="*/ 7 w 12"/>
                <a:gd name="T19" fmla="*/ 10 h 13"/>
                <a:gd name="T20" fmla="*/ 7 w 12"/>
                <a:gd name="T21" fmla="*/ 9 h 13"/>
                <a:gd name="T22" fmla="*/ 7 w 12"/>
                <a:gd name="T23" fmla="*/ 7 h 13"/>
                <a:gd name="T24" fmla="*/ 8 w 12"/>
                <a:gd name="T25" fmla="*/ 6 h 13"/>
                <a:gd name="T26" fmla="*/ 8 w 12"/>
                <a:gd name="T27" fmla="*/ 7 h 13"/>
                <a:gd name="T28" fmla="*/ 8 w 12"/>
                <a:gd name="T29" fmla="*/ 8 h 13"/>
                <a:gd name="T30" fmla="*/ 8 w 12"/>
                <a:gd name="T31" fmla="*/ 10 h 13"/>
                <a:gd name="T32" fmla="*/ 9 w 12"/>
                <a:gd name="T33" fmla="*/ 10 h 13"/>
                <a:gd name="T34" fmla="*/ 9 w 12"/>
                <a:gd name="T35" fmla="*/ 10 h 13"/>
                <a:gd name="T36" fmla="*/ 9 w 12"/>
                <a:gd name="T37" fmla="*/ 9 h 13"/>
                <a:gd name="T38" fmla="*/ 10 w 12"/>
                <a:gd name="T39" fmla="*/ 9 h 13"/>
                <a:gd name="T40" fmla="*/ 11 w 12"/>
                <a:gd name="T41" fmla="*/ 8 h 13"/>
                <a:gd name="T42" fmla="*/ 12 w 12"/>
                <a:gd name="T43" fmla="*/ 8 h 13"/>
                <a:gd name="T44" fmla="*/ 12 w 12"/>
                <a:gd name="T45" fmla="*/ 8 h 13"/>
                <a:gd name="T46" fmla="*/ 11 w 12"/>
                <a:gd name="T47" fmla="*/ 7 h 13"/>
                <a:gd name="T48" fmla="*/ 11 w 12"/>
                <a:gd name="T49" fmla="*/ 6 h 13"/>
                <a:gd name="T50" fmla="*/ 11 w 12"/>
                <a:gd name="T51" fmla="*/ 6 h 13"/>
                <a:gd name="T52" fmla="*/ 10 w 12"/>
                <a:gd name="T53" fmla="*/ 6 h 13"/>
                <a:gd name="T54" fmla="*/ 9 w 12"/>
                <a:gd name="T55" fmla="*/ 5 h 13"/>
                <a:gd name="T56" fmla="*/ 9 w 12"/>
                <a:gd name="T57" fmla="*/ 5 h 13"/>
                <a:gd name="T58" fmla="*/ 7 w 12"/>
                <a:gd name="T59" fmla="*/ 4 h 13"/>
                <a:gd name="T60" fmla="*/ 6 w 12"/>
                <a:gd name="T61" fmla="*/ 2 h 13"/>
                <a:gd name="T62" fmla="*/ 6 w 12"/>
                <a:gd name="T63" fmla="*/ 2 h 13"/>
                <a:gd name="T64" fmla="*/ 5 w 12"/>
                <a:gd name="T65" fmla="*/ 0 h 13"/>
                <a:gd name="T66" fmla="*/ 0 w 12"/>
                <a:gd name="T67" fmla="*/ 2 h 13"/>
                <a:gd name="T68" fmla="*/ 0 w 12"/>
                <a:gd name="T69" fmla="*/ 2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F45C2C"/>
            </a:solidFill>
            <a:ln w="12700" cmpd="sng">
              <a:solidFill>
                <a:schemeClr val="tx1"/>
              </a:solidFill>
              <a:prstDash val="solid"/>
              <a:round/>
              <a:headEnd/>
              <a:tailEnd/>
            </a:ln>
          </p:spPr>
          <p:txBody>
            <a:bodyPr/>
            <a:lstStyle/>
            <a:p>
              <a:endParaRPr lang="en-US">
                <a:solidFill>
                  <a:srgbClr val="000000"/>
                </a:solidFill>
              </a:endParaRPr>
            </a:p>
          </p:txBody>
        </p:sp>
        <p:sp>
          <p:nvSpPr>
            <p:cNvPr id="139" name="Freeform 67"/>
            <p:cNvSpPr>
              <a:spLocks/>
            </p:cNvSpPr>
            <p:nvPr/>
          </p:nvSpPr>
          <p:spPr bwMode="auto">
            <a:xfrm>
              <a:off x="7640638" y="2212975"/>
              <a:ext cx="171450" cy="363538"/>
            </a:xfrm>
            <a:custGeom>
              <a:avLst/>
              <a:gdLst>
                <a:gd name="T0" fmla="*/ 21 w 21"/>
                <a:gd name="T1" fmla="*/ 40 h 47"/>
                <a:gd name="T2" fmla="*/ 20 w 21"/>
                <a:gd name="T3" fmla="*/ 40 h 47"/>
                <a:gd name="T4" fmla="*/ 19 w 21"/>
                <a:gd name="T5" fmla="*/ 40 h 47"/>
                <a:gd name="T6" fmla="*/ 18 w 21"/>
                <a:gd name="T7" fmla="*/ 42 h 47"/>
                <a:gd name="T8" fmla="*/ 17 w 21"/>
                <a:gd name="T9" fmla="*/ 42 h 47"/>
                <a:gd name="T10" fmla="*/ 17 w 21"/>
                <a:gd name="T11" fmla="*/ 43 h 47"/>
                <a:gd name="T12" fmla="*/ 17 w 21"/>
                <a:gd name="T13" fmla="*/ 43 h 47"/>
                <a:gd name="T14" fmla="*/ 17 w 21"/>
                <a:gd name="T15" fmla="*/ 43 h 47"/>
                <a:gd name="T16" fmla="*/ 16 w 21"/>
                <a:gd name="T17" fmla="*/ 43 h 47"/>
                <a:gd name="T18" fmla="*/ 16 w 21"/>
                <a:gd name="T19" fmla="*/ 44 h 47"/>
                <a:gd name="T20" fmla="*/ 2 w 21"/>
                <a:gd name="T21" fmla="*/ 47 h 47"/>
                <a:gd name="T22" fmla="*/ 1 w 21"/>
                <a:gd name="T23" fmla="*/ 46 h 47"/>
                <a:gd name="T24" fmla="*/ 0 w 21"/>
                <a:gd name="T25" fmla="*/ 45 h 47"/>
                <a:gd name="T26" fmla="*/ 0 w 21"/>
                <a:gd name="T27" fmla="*/ 44 h 47"/>
                <a:gd name="T28" fmla="*/ 1 w 21"/>
                <a:gd name="T29" fmla="*/ 43 h 47"/>
                <a:gd name="T30" fmla="*/ 0 w 21"/>
                <a:gd name="T31" fmla="*/ 41 h 47"/>
                <a:gd name="T32" fmla="*/ 0 w 21"/>
                <a:gd name="T33" fmla="*/ 34 h 47"/>
                <a:gd name="T34" fmla="*/ 0 w 21"/>
                <a:gd name="T35" fmla="*/ 32 h 47"/>
                <a:gd name="T36" fmla="*/ 1 w 21"/>
                <a:gd name="T37" fmla="*/ 28 h 47"/>
                <a:gd name="T38" fmla="*/ 1 w 21"/>
                <a:gd name="T39" fmla="*/ 26 h 47"/>
                <a:gd name="T40" fmla="*/ 1 w 21"/>
                <a:gd name="T41" fmla="*/ 24 h 47"/>
                <a:gd name="T42" fmla="*/ 1 w 21"/>
                <a:gd name="T43" fmla="*/ 22 h 47"/>
                <a:gd name="T44" fmla="*/ 1 w 21"/>
                <a:gd name="T45" fmla="*/ 21 h 47"/>
                <a:gd name="T46" fmla="*/ 1 w 21"/>
                <a:gd name="T47" fmla="*/ 20 h 47"/>
                <a:gd name="T48" fmla="*/ 4 w 21"/>
                <a:gd name="T49" fmla="*/ 18 h 47"/>
                <a:gd name="T50" fmla="*/ 5 w 21"/>
                <a:gd name="T51" fmla="*/ 14 h 47"/>
                <a:gd name="T52" fmla="*/ 4 w 21"/>
                <a:gd name="T53" fmla="*/ 12 h 47"/>
                <a:gd name="T54" fmla="*/ 4 w 21"/>
                <a:gd name="T55" fmla="*/ 10 h 47"/>
                <a:gd name="T56" fmla="*/ 4 w 21"/>
                <a:gd name="T57" fmla="*/ 10 h 47"/>
                <a:gd name="T58" fmla="*/ 4 w 21"/>
                <a:gd name="T59" fmla="*/ 9 h 47"/>
                <a:gd name="T60" fmla="*/ 3 w 21"/>
                <a:gd name="T61" fmla="*/ 7 h 47"/>
                <a:gd name="T62" fmla="*/ 4 w 21"/>
                <a:gd name="T63" fmla="*/ 4 h 47"/>
                <a:gd name="T64" fmla="*/ 3 w 21"/>
                <a:gd name="T65" fmla="*/ 3 h 47"/>
                <a:gd name="T66" fmla="*/ 3 w 21"/>
                <a:gd name="T67" fmla="*/ 2 h 47"/>
                <a:gd name="T68" fmla="*/ 4 w 21"/>
                <a:gd name="T69" fmla="*/ 2 h 47"/>
                <a:gd name="T70" fmla="*/ 5 w 21"/>
                <a:gd name="T71" fmla="*/ 1 h 47"/>
                <a:gd name="T72" fmla="*/ 6 w 21"/>
                <a:gd name="T73" fmla="*/ 1 h 47"/>
                <a:gd name="T74" fmla="*/ 6 w 21"/>
                <a:gd name="T75" fmla="*/ 1 h 47"/>
                <a:gd name="T76" fmla="*/ 7 w 21"/>
                <a:gd name="T77" fmla="*/ 0 h 47"/>
                <a:gd name="T78" fmla="*/ 17 w 21"/>
                <a:gd name="T79" fmla="*/ 29 h 47"/>
                <a:gd name="T80" fmla="*/ 17 w 21"/>
                <a:gd name="T81" fmla="*/ 30 h 47"/>
                <a:gd name="T82" fmla="*/ 17 w 21"/>
                <a:gd name="T83" fmla="*/ 31 h 47"/>
                <a:gd name="T84" fmla="*/ 17 w 21"/>
                <a:gd name="T85" fmla="*/ 31 h 47"/>
                <a:gd name="T86" fmla="*/ 19 w 21"/>
                <a:gd name="T87" fmla="*/ 33 h 47"/>
                <a:gd name="T88" fmla="*/ 20 w 21"/>
                <a:gd name="T89" fmla="*/ 33 h 47"/>
                <a:gd name="T90" fmla="*/ 20 w 21"/>
                <a:gd name="T91" fmla="*/ 34 h 47"/>
                <a:gd name="T92" fmla="*/ 20 w 21"/>
                <a:gd name="T93" fmla="*/ 35 h 47"/>
                <a:gd name="T94" fmla="*/ 21 w 21"/>
                <a:gd name="T95" fmla="*/ 37 h 47"/>
                <a:gd name="T96" fmla="*/ 21 w 21"/>
                <a:gd name="T97" fmla="*/ 38 h 47"/>
                <a:gd name="T98" fmla="*/ 21 w 21"/>
                <a:gd name="T99" fmla="*/ 39 h 47"/>
                <a:gd name="T100" fmla="*/ 21 w 21"/>
                <a:gd name="T101" fmla="*/ 40 h 47"/>
                <a:gd name="T102" fmla="*/ 21 w 21"/>
                <a:gd name="T103" fmla="*/ 40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FAF400"/>
            </a:solidFill>
            <a:ln w="12700" cmpd="sng">
              <a:solidFill>
                <a:schemeClr val="tx1"/>
              </a:solidFill>
              <a:prstDash val="solid"/>
              <a:round/>
              <a:headEnd/>
              <a:tailEnd/>
            </a:ln>
          </p:spPr>
          <p:txBody>
            <a:bodyPr/>
            <a:lstStyle/>
            <a:p>
              <a:endParaRPr lang="en-US">
                <a:solidFill>
                  <a:srgbClr val="000000"/>
                </a:solidFill>
              </a:endParaRPr>
            </a:p>
          </p:txBody>
        </p:sp>
        <p:grpSp>
          <p:nvGrpSpPr>
            <p:cNvPr id="140" name="Group 68"/>
            <p:cNvGrpSpPr>
              <a:grpSpLocks/>
            </p:cNvGrpSpPr>
            <p:nvPr/>
          </p:nvGrpSpPr>
          <p:grpSpPr bwMode="auto">
            <a:xfrm>
              <a:off x="3112828" y="4589463"/>
              <a:ext cx="1090872" cy="635000"/>
              <a:chOff x="1975" y="3321"/>
              <a:chExt cx="377" cy="231"/>
            </a:xfrm>
          </p:grpSpPr>
          <p:sp>
            <p:nvSpPr>
              <p:cNvPr id="141" name="Freeform 69"/>
              <p:cNvSpPr>
                <a:spLocks/>
              </p:cNvSpPr>
              <p:nvPr/>
            </p:nvSpPr>
            <p:spPr bwMode="auto">
              <a:xfrm>
                <a:off x="2274" y="3459"/>
                <a:ext cx="78" cy="93"/>
              </a:xfrm>
              <a:custGeom>
                <a:avLst/>
                <a:gdLst>
                  <a:gd name="T0" fmla="*/ 0 w 16"/>
                  <a:gd name="T1" fmla="*/ 7 h 19"/>
                  <a:gd name="T2" fmla="*/ 1 w 16"/>
                  <a:gd name="T3" fmla="*/ 13 h 19"/>
                  <a:gd name="T4" fmla="*/ 1 w 16"/>
                  <a:gd name="T5" fmla="*/ 16 h 19"/>
                  <a:gd name="T6" fmla="*/ 6 w 16"/>
                  <a:gd name="T7" fmla="*/ 19 h 19"/>
                  <a:gd name="T8" fmla="*/ 8 w 16"/>
                  <a:gd name="T9" fmla="*/ 16 h 19"/>
                  <a:gd name="T10" fmla="*/ 16 w 16"/>
                  <a:gd name="T11" fmla="*/ 11 h 19"/>
                  <a:gd name="T12" fmla="*/ 13 w 16"/>
                  <a:gd name="T13" fmla="*/ 5 h 19"/>
                  <a:gd name="T14" fmla="*/ 3 w 16"/>
                  <a:gd name="T15" fmla="*/ 0 h 19"/>
                  <a:gd name="T16" fmla="*/ 3 w 16"/>
                  <a:gd name="T17" fmla="*/ 5 h 19"/>
                  <a:gd name="T18" fmla="*/ 0 w 16"/>
                  <a:gd name="T19" fmla="*/ 7 h 19"/>
                  <a:gd name="T20" fmla="*/ 0 w 16"/>
                  <a:gd name="T21" fmla="*/ 7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2" name="Freeform 70"/>
              <p:cNvSpPr>
                <a:spLocks/>
              </p:cNvSpPr>
              <p:nvPr/>
            </p:nvSpPr>
            <p:spPr bwMode="auto">
              <a:xfrm>
                <a:off x="2235" y="3409"/>
                <a:ext cx="44" cy="29"/>
              </a:xfrm>
              <a:custGeom>
                <a:avLst/>
                <a:gdLst>
                  <a:gd name="T0" fmla="*/ 3 w 9"/>
                  <a:gd name="T1" fmla="*/ 6 h 6"/>
                  <a:gd name="T2" fmla="*/ 8 w 9"/>
                  <a:gd name="T3" fmla="*/ 6 h 6"/>
                  <a:gd name="T4" fmla="*/ 9 w 9"/>
                  <a:gd name="T5" fmla="*/ 3 h 6"/>
                  <a:gd name="T6" fmla="*/ 5 w 9"/>
                  <a:gd name="T7" fmla="*/ 2 h 6"/>
                  <a:gd name="T8" fmla="*/ 3 w 9"/>
                  <a:gd name="T9" fmla="*/ 2 h 6"/>
                  <a:gd name="T10" fmla="*/ 2 w 9"/>
                  <a:gd name="T11" fmla="*/ 0 h 6"/>
                  <a:gd name="T12" fmla="*/ 0 w 9"/>
                  <a:gd name="T13" fmla="*/ 2 h 6"/>
                  <a:gd name="T14" fmla="*/ 2 w 9"/>
                  <a:gd name="T15" fmla="*/ 5 h 6"/>
                  <a:gd name="T16" fmla="*/ 3 w 9"/>
                  <a:gd name="T17" fmla="*/ 6 h 6"/>
                  <a:gd name="T18" fmla="*/ 3 w 9"/>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3" name="Freeform 71"/>
              <p:cNvSpPr>
                <a:spLocks/>
              </p:cNvSpPr>
              <p:nvPr/>
            </p:nvSpPr>
            <p:spPr bwMode="auto">
              <a:xfrm>
                <a:off x="2225" y="3438"/>
                <a:ext cx="20" cy="10"/>
              </a:xfrm>
              <a:custGeom>
                <a:avLst/>
                <a:gdLst>
                  <a:gd name="T0" fmla="*/ 0 w 4"/>
                  <a:gd name="T1" fmla="*/ 2 h 2"/>
                  <a:gd name="T2" fmla="*/ 4 w 4"/>
                  <a:gd name="T3" fmla="*/ 0 h 2"/>
                  <a:gd name="T4" fmla="*/ 4 w 4"/>
                  <a:gd name="T5" fmla="*/ 2 h 2"/>
                  <a:gd name="T6" fmla="*/ 0 w 4"/>
                  <a:gd name="T7" fmla="*/ 2 h 2"/>
                  <a:gd name="T8" fmla="*/ 0 w 4"/>
                  <a:gd name="T9" fmla="*/ 2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4" name="Freeform 72"/>
              <p:cNvSpPr>
                <a:spLocks/>
              </p:cNvSpPr>
              <p:nvPr/>
            </p:nvSpPr>
            <p:spPr bwMode="auto">
              <a:xfrm>
                <a:off x="2211" y="3419"/>
                <a:ext cx="19" cy="14"/>
              </a:xfrm>
              <a:custGeom>
                <a:avLst/>
                <a:gdLst>
                  <a:gd name="T0" fmla="*/ 2 w 4"/>
                  <a:gd name="T1" fmla="*/ 0 h 3"/>
                  <a:gd name="T2" fmla="*/ 2 w 4"/>
                  <a:gd name="T3" fmla="*/ 0 h 3"/>
                  <a:gd name="T4" fmla="*/ 3 w 4"/>
                  <a:gd name="T5" fmla="*/ 0 h 3"/>
                  <a:gd name="T6" fmla="*/ 3 w 4"/>
                  <a:gd name="T7" fmla="*/ 0 h 3"/>
                  <a:gd name="T8" fmla="*/ 3 w 4"/>
                  <a:gd name="T9" fmla="*/ 0 h 3"/>
                  <a:gd name="T10" fmla="*/ 3 w 4"/>
                  <a:gd name="T11" fmla="*/ 1 h 3"/>
                  <a:gd name="T12" fmla="*/ 3 w 4"/>
                  <a:gd name="T13" fmla="*/ 1 h 3"/>
                  <a:gd name="T14" fmla="*/ 3 w 4"/>
                  <a:gd name="T15" fmla="*/ 1 h 3"/>
                  <a:gd name="T16" fmla="*/ 4 w 4"/>
                  <a:gd name="T17" fmla="*/ 1 h 3"/>
                  <a:gd name="T18" fmla="*/ 3 w 4"/>
                  <a:gd name="T19" fmla="*/ 2 h 3"/>
                  <a:gd name="T20" fmla="*/ 3 w 4"/>
                  <a:gd name="T21" fmla="*/ 2 h 3"/>
                  <a:gd name="T22" fmla="*/ 3 w 4"/>
                  <a:gd name="T23" fmla="*/ 2 h 3"/>
                  <a:gd name="T24" fmla="*/ 3 w 4"/>
                  <a:gd name="T25" fmla="*/ 3 h 3"/>
                  <a:gd name="T26" fmla="*/ 3 w 4"/>
                  <a:gd name="T27" fmla="*/ 3 h 3"/>
                  <a:gd name="T28" fmla="*/ 3 w 4"/>
                  <a:gd name="T29" fmla="*/ 3 h 3"/>
                  <a:gd name="T30" fmla="*/ 2 w 4"/>
                  <a:gd name="T31" fmla="*/ 3 h 3"/>
                  <a:gd name="T32" fmla="*/ 2 w 4"/>
                  <a:gd name="T33" fmla="*/ 3 h 3"/>
                  <a:gd name="T34" fmla="*/ 2 w 4"/>
                  <a:gd name="T35" fmla="*/ 3 h 3"/>
                  <a:gd name="T36" fmla="*/ 1 w 4"/>
                  <a:gd name="T37" fmla="*/ 3 h 3"/>
                  <a:gd name="T38" fmla="*/ 1 w 4"/>
                  <a:gd name="T39" fmla="*/ 3 h 3"/>
                  <a:gd name="T40" fmla="*/ 1 w 4"/>
                  <a:gd name="T41" fmla="*/ 3 h 3"/>
                  <a:gd name="T42" fmla="*/ 1 w 4"/>
                  <a:gd name="T43" fmla="*/ 2 h 3"/>
                  <a:gd name="T44" fmla="*/ 0 w 4"/>
                  <a:gd name="T45" fmla="*/ 2 h 3"/>
                  <a:gd name="T46" fmla="*/ 0 w 4"/>
                  <a:gd name="T47" fmla="*/ 2 h 3"/>
                  <a:gd name="T48" fmla="*/ 0 w 4"/>
                  <a:gd name="T49" fmla="*/ 1 h 3"/>
                  <a:gd name="T50" fmla="*/ 0 w 4"/>
                  <a:gd name="T51" fmla="*/ 1 h 3"/>
                  <a:gd name="T52" fmla="*/ 0 w 4"/>
                  <a:gd name="T53" fmla="*/ 1 h 3"/>
                  <a:gd name="T54" fmla="*/ 1 w 4"/>
                  <a:gd name="T55" fmla="*/ 1 h 3"/>
                  <a:gd name="T56" fmla="*/ 1 w 4"/>
                  <a:gd name="T57" fmla="*/ 0 h 3"/>
                  <a:gd name="T58" fmla="*/ 1 w 4"/>
                  <a:gd name="T59" fmla="*/ 0 h 3"/>
                  <a:gd name="T60" fmla="*/ 1 w 4"/>
                  <a:gd name="T61" fmla="*/ 0 h 3"/>
                  <a:gd name="T62" fmla="*/ 2 w 4"/>
                  <a:gd name="T63" fmla="*/ 0 h 3"/>
                  <a:gd name="T64" fmla="*/ 2 w 4"/>
                  <a:gd name="T65" fmla="*/ 0 h 3"/>
                  <a:gd name="T66" fmla="*/ 2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5" name="Freeform 73"/>
              <p:cNvSpPr>
                <a:spLocks/>
              </p:cNvSpPr>
              <p:nvPr/>
            </p:nvSpPr>
            <p:spPr bwMode="auto">
              <a:xfrm>
                <a:off x="2186" y="3394"/>
                <a:ext cx="39" cy="15"/>
              </a:xfrm>
              <a:custGeom>
                <a:avLst/>
                <a:gdLst>
                  <a:gd name="T0" fmla="*/ 0 w 8"/>
                  <a:gd name="T1" fmla="*/ 3 h 3"/>
                  <a:gd name="T2" fmla="*/ 7 w 8"/>
                  <a:gd name="T3" fmla="*/ 3 h 3"/>
                  <a:gd name="T4" fmla="*/ 8 w 8"/>
                  <a:gd name="T5" fmla="*/ 0 h 3"/>
                  <a:gd name="T6" fmla="*/ 2 w 8"/>
                  <a:gd name="T7" fmla="*/ 0 h 3"/>
                  <a:gd name="T8" fmla="*/ 0 w 8"/>
                  <a:gd name="T9" fmla="*/ 3 h 3"/>
                  <a:gd name="T10" fmla="*/ 0 w 8"/>
                  <a:gd name="T11" fmla="*/ 3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6" name="Freeform 74"/>
              <p:cNvSpPr>
                <a:spLocks/>
              </p:cNvSpPr>
              <p:nvPr/>
            </p:nvSpPr>
            <p:spPr bwMode="auto">
              <a:xfrm>
                <a:off x="2026" y="3321"/>
                <a:ext cx="38" cy="24"/>
              </a:xfrm>
              <a:custGeom>
                <a:avLst/>
                <a:gdLst>
                  <a:gd name="T0" fmla="*/ 0 w 8"/>
                  <a:gd name="T1" fmla="*/ 4 h 5"/>
                  <a:gd name="T2" fmla="*/ 3 w 8"/>
                  <a:gd name="T3" fmla="*/ 5 h 5"/>
                  <a:gd name="T4" fmla="*/ 6 w 8"/>
                  <a:gd name="T5" fmla="*/ 5 h 5"/>
                  <a:gd name="T6" fmla="*/ 8 w 8"/>
                  <a:gd name="T7" fmla="*/ 2 h 5"/>
                  <a:gd name="T8" fmla="*/ 5 w 8"/>
                  <a:gd name="T9" fmla="*/ 0 h 5"/>
                  <a:gd name="T10" fmla="*/ 1 w 8"/>
                  <a:gd name="T11" fmla="*/ 2 h 5"/>
                  <a:gd name="T12" fmla="*/ 0 w 8"/>
                  <a:gd name="T13" fmla="*/ 4 h 5"/>
                  <a:gd name="T14" fmla="*/ 0 w 8"/>
                  <a:gd name="T15" fmla="*/ 4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7" name="Freeform 75"/>
              <p:cNvSpPr>
                <a:spLocks/>
              </p:cNvSpPr>
              <p:nvPr/>
            </p:nvSpPr>
            <p:spPr bwMode="auto">
              <a:xfrm flipH="1">
                <a:off x="1975" y="3321"/>
                <a:ext cx="16" cy="15"/>
              </a:xfrm>
              <a:custGeom>
                <a:avLst/>
                <a:gdLst>
                  <a:gd name="T0" fmla="*/ 0 w 4"/>
                  <a:gd name="T1" fmla="*/ 5 h 5"/>
                  <a:gd name="T2" fmla="*/ 4 w 4"/>
                  <a:gd name="T3" fmla="*/ 2 h 5"/>
                  <a:gd name="T4" fmla="*/ 4 w 4"/>
                  <a:gd name="T5" fmla="*/ 0 h 5"/>
                  <a:gd name="T6" fmla="*/ 0 w 4"/>
                  <a:gd name="T7" fmla="*/ 4 h 5"/>
                  <a:gd name="T8" fmla="*/ 0 w 4"/>
                  <a:gd name="T9" fmla="*/ 5 h 5"/>
                  <a:gd name="T10" fmla="*/ 0 w 4"/>
                  <a:gd name="T11" fmla="*/ 5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sp>
            <p:nvSpPr>
              <p:cNvPr id="148" name="Freeform 76"/>
              <p:cNvSpPr>
                <a:spLocks/>
              </p:cNvSpPr>
              <p:nvPr/>
            </p:nvSpPr>
            <p:spPr bwMode="auto">
              <a:xfrm>
                <a:off x="2128" y="3360"/>
                <a:ext cx="39" cy="34"/>
              </a:xfrm>
              <a:custGeom>
                <a:avLst/>
                <a:gdLst>
                  <a:gd name="T0" fmla="*/ 3 w 8"/>
                  <a:gd name="T1" fmla="*/ 7 h 7"/>
                  <a:gd name="T2" fmla="*/ 8 w 8"/>
                  <a:gd name="T3" fmla="*/ 7 h 7"/>
                  <a:gd name="T4" fmla="*/ 8 w 8"/>
                  <a:gd name="T5" fmla="*/ 4 h 7"/>
                  <a:gd name="T6" fmla="*/ 4 w 8"/>
                  <a:gd name="T7" fmla="*/ 0 h 7"/>
                  <a:gd name="T8" fmla="*/ 0 w 8"/>
                  <a:gd name="T9" fmla="*/ 2 h 7"/>
                  <a:gd name="T10" fmla="*/ 3 w 8"/>
                  <a:gd name="T11" fmla="*/ 7 h 7"/>
                  <a:gd name="T12" fmla="*/ 3 w 8"/>
                  <a:gd name="T13" fmla="*/ 7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8D1111"/>
              </a:solidFill>
              <a:ln w="12700" cmpd="sng">
                <a:solidFill>
                  <a:schemeClr val="tx1"/>
                </a:solidFill>
                <a:prstDash val="solid"/>
                <a:round/>
                <a:headEnd/>
                <a:tailEnd/>
              </a:ln>
            </p:spPr>
            <p:txBody>
              <a:bodyPr/>
              <a:lstStyle/>
              <a:p>
                <a:endParaRPr lang="en-US">
                  <a:solidFill>
                    <a:srgbClr val="000000"/>
                  </a:solidFill>
                </a:endParaRPr>
              </a:p>
            </p:txBody>
          </p:sp>
        </p:grpSp>
      </p:grpSp>
    </p:spTree>
    <p:extLst>
      <p:ext uri="{BB962C8B-B14F-4D97-AF65-F5344CB8AC3E}">
        <p14:creationId xmlns:p14="http://schemas.microsoft.com/office/powerpoint/2010/main" val="2695417619"/>
      </p:ext>
    </p:extLst>
  </p:cSld>
  <p:clrMapOvr>
    <a:masterClrMapping/>
  </p:clrMapOvr>
  <p:transition advClick="0">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274638"/>
            <a:ext cx="9349317" cy="817562"/>
          </a:xfrm>
        </p:spPr>
        <p:txBody>
          <a:bodyPr/>
          <a:lstStyle/>
          <a:p>
            <a:r>
              <a:rPr lang="en-US" sz="2000" kern="0" dirty="0">
                <a:latin typeface="Verdana"/>
              </a:rPr>
              <a:t>Prevalence of Self-Reported Obesity Among Non-Hispanic Black Adults,  </a:t>
            </a:r>
            <a:r>
              <a:rPr lang="en-US" sz="2000" kern="0" dirty="0" smtClean="0">
                <a:latin typeface="Verdana"/>
              </a:rPr>
              <a:t>by </a:t>
            </a:r>
            <a:r>
              <a:rPr lang="en-US" sz="2000" kern="0" dirty="0">
                <a:latin typeface="Verdana"/>
              </a:rPr>
              <a:t>State, BRFSS, 2011-2013</a:t>
            </a:r>
          </a:p>
        </p:txBody>
      </p:sp>
      <p:sp>
        <p:nvSpPr>
          <p:cNvPr id="4" name="Text Placeholder 3"/>
          <p:cNvSpPr>
            <a:spLocks noGrp="1"/>
          </p:cNvSpPr>
          <p:nvPr>
            <p:ph type="body" sz="quarter" idx="11"/>
          </p:nvPr>
        </p:nvSpPr>
        <p:spPr>
          <a:xfrm>
            <a:off x="514350" y="5486399"/>
            <a:ext cx="9258300" cy="1176868"/>
          </a:xfrm>
        </p:spPr>
        <p:txBody>
          <a:bodyPr/>
          <a:lstStyle/>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endParaRPr lang="en-US" sz="900" i="1" dirty="0">
              <a:latin typeface="Verdana" pitchFamily="34" charset="0"/>
            </a:endParaRPr>
          </a:p>
          <a:p>
            <a:pPr indent="0"/>
            <a:endParaRPr lang="en-US" sz="900" i="1" dirty="0" smtClean="0">
              <a:latin typeface="Verdana" pitchFamily="34" charset="0"/>
            </a:endParaRPr>
          </a:p>
          <a:p>
            <a:pPr indent="0"/>
            <a:r>
              <a:rPr lang="en-US" sz="900" dirty="0" smtClean="0">
                <a:solidFill>
                  <a:srgbClr val="060606"/>
                </a:solidFill>
                <a:latin typeface="Verdana" pitchFamily="34" charset="0"/>
              </a:rPr>
              <a:t>*Sample </a:t>
            </a:r>
            <a:r>
              <a:rPr lang="en-US" sz="900" dirty="0">
                <a:solidFill>
                  <a:srgbClr val="060606"/>
                </a:solidFill>
                <a:latin typeface="Verdana" pitchFamily="34" charset="0"/>
              </a:rPr>
              <a:t>size &lt;50 or the relative standard error (dividing the standard error by the prevalence) ≥ 30</a:t>
            </a:r>
            <a:r>
              <a:rPr lang="en-US" sz="900" dirty="0" smtClean="0">
                <a:solidFill>
                  <a:srgbClr val="060606"/>
                </a:solidFill>
                <a:latin typeface="Verdana" pitchFamily="34" charset="0"/>
              </a:rPr>
              <a:t>%.</a:t>
            </a:r>
            <a:endParaRPr lang="en-US" sz="900" dirty="0">
              <a:solidFill>
                <a:srgbClr val="060606"/>
              </a:solidFill>
              <a:latin typeface="Verdana" pitchFamily="34" charset="0"/>
            </a:endParaRPr>
          </a:p>
          <a:p>
            <a:pPr indent="0"/>
            <a:r>
              <a:rPr lang="en-US" sz="900" i="1" dirty="0" smtClean="0">
                <a:latin typeface="Verdana" pitchFamily="34" charset="0"/>
              </a:rPr>
              <a:t>Source: </a:t>
            </a:r>
            <a:r>
              <a:rPr lang="en-US" sz="900" dirty="0" smtClean="0">
                <a:latin typeface="Verdana" pitchFamily="34" charset="0"/>
              </a:rPr>
              <a:t>Behavioral Risk Factor Surveillance System, CDC. </a:t>
            </a:r>
          </a:p>
          <a:p>
            <a:endParaRPr lang="en-US" sz="1000" dirty="0">
              <a:latin typeface="Verdana" pitchFamily="34" charset="0"/>
            </a:endParaRPr>
          </a:p>
        </p:txBody>
      </p:sp>
      <p:graphicFrame>
        <p:nvGraphicFramePr>
          <p:cNvPr id="5" name="Table 4"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16172811"/>
              </p:ext>
            </p:extLst>
          </p:nvPr>
        </p:nvGraphicFramePr>
        <p:xfrm>
          <a:off x="818707" y="1158467"/>
          <a:ext cx="4222970" cy="4795770"/>
        </p:xfrm>
        <a:graphic>
          <a:graphicData uri="http://schemas.openxmlformats.org/drawingml/2006/table">
            <a:tbl>
              <a:tblPr firstRow="1"/>
              <a:tblGrid>
                <a:gridCol w="1491472"/>
                <a:gridCol w="1459747"/>
                <a:gridCol w="1271751"/>
              </a:tblGrid>
              <a:tr h="284720">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Alabama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41.8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(39.9, 43.8)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Alaska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37.9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(29.1, 47.6)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Arizona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(25.7, 40.2)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Arkansas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(38.7, 45.7)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California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(31.8, 38.0)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Colorado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(26.6, 34.7)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Connecticut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(30.1, 36.5)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Delaware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37.3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(34.6, 40.1)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District of Columbia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(33.7, 37.6)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Florida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34.8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(32.2, 37.5)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Georgia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37.2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(35.3, 39.0)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Hawaii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(30.6, 52.4)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Idaho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Illinois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(35.3, 42.3)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Indiana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42.5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(39.4, 45.7)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Iowa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(32.7, 46.7)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Kansas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(36.2, 42.2)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Kentucky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(38.1, 46.0)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Louisiana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41.9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(39.9, 44.0)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a:solidFill>
                            <a:srgbClr val="000000"/>
                          </a:solidFill>
                          <a:effectLst/>
                          <a:latin typeface="Calibri" panose="020F0502020204030204" pitchFamily="34" charset="0"/>
                        </a:rPr>
                        <a:t>Maine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(13.0, 36.3)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9078">
                <a:tc>
                  <a:txBody>
                    <a:bodyPr/>
                    <a:lstStyle/>
                    <a:p>
                      <a:pPr algn="l" fontAlgn="t"/>
                      <a:r>
                        <a:rPr lang="en-US" sz="1050" b="0" i="0" u="none" strike="noStrike" dirty="0">
                          <a:solidFill>
                            <a:srgbClr val="000000"/>
                          </a:solidFill>
                          <a:effectLst/>
                          <a:latin typeface="Calibri" panose="020F0502020204030204" pitchFamily="34" charset="0"/>
                        </a:rPr>
                        <a:t>Maryland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37.5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(35.8, 39.2)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Massachusetts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(30.8, 36.5)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Michigan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39.3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(37.0, 41.7)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Minnesota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(26.1, 33.7)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03">
                <a:tc>
                  <a:txBody>
                    <a:bodyPr/>
                    <a:lstStyle/>
                    <a:p>
                      <a:pPr algn="l" fontAlgn="t"/>
                      <a:r>
                        <a:rPr lang="en-US" sz="1050" b="0" i="0" u="none" strike="noStrike" dirty="0">
                          <a:solidFill>
                            <a:srgbClr val="000000"/>
                          </a:solidFill>
                          <a:effectLst/>
                          <a:latin typeface="Calibri" panose="020F0502020204030204" pitchFamily="34" charset="0"/>
                        </a:rPr>
                        <a:t>Mississippi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42.9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(41.2, 44.5)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descr="Prevalence of Self-Reported Obesity Among U.S. Adults" title="Prevalence of Self-Reported Obesity Among U.S. Adults"/>
          <p:cNvGraphicFramePr>
            <a:graphicFrameLocks noGrp="1"/>
          </p:cNvGraphicFramePr>
          <p:nvPr>
            <p:extLst>
              <p:ext uri="{D42A27DB-BD31-4B8C-83A1-F6EECF244321}">
                <p14:modId xmlns:p14="http://schemas.microsoft.com/office/powerpoint/2010/main" val="1115866536"/>
              </p:ext>
            </p:extLst>
          </p:nvPr>
        </p:nvGraphicFramePr>
        <p:xfrm>
          <a:off x="5337560" y="1161886"/>
          <a:ext cx="4167963" cy="4802978"/>
        </p:xfrm>
        <a:graphic>
          <a:graphicData uri="http://schemas.openxmlformats.org/drawingml/2006/table">
            <a:tbl>
              <a:tblPr firstRow="1"/>
              <a:tblGrid>
                <a:gridCol w="1451639"/>
                <a:gridCol w="1451639"/>
                <a:gridCol w="1264685"/>
              </a:tblGrid>
              <a:tr h="177575">
                <a:tc>
                  <a:txBody>
                    <a:bodyPr/>
                    <a:lstStyle/>
                    <a:p>
                      <a:pPr algn="l" fontAlgn="t"/>
                      <a:r>
                        <a:rPr lang="en-US" sz="1050" b="1" i="0" u="none" strike="noStrike" dirty="0">
                          <a:solidFill>
                            <a:srgbClr val="000000"/>
                          </a:solidFill>
                          <a:effectLst/>
                          <a:latin typeface="Calibri" panose="020F0502020204030204" pitchFamily="34" charset="0"/>
                        </a:rPr>
                        <a:t>State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a:solidFill>
                            <a:srgbClr val="000000"/>
                          </a:solidFill>
                          <a:effectLst/>
                          <a:latin typeface="Calibri" panose="020F0502020204030204" pitchFamily="34" charset="0"/>
                        </a:rPr>
                        <a:t>Prevalence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1" i="0" u="none" strike="noStrike" dirty="0" smtClean="0">
                          <a:solidFill>
                            <a:srgbClr val="000000"/>
                          </a:solidFill>
                          <a:effectLst/>
                          <a:latin typeface="Calibri" panose="020F0502020204030204" pitchFamily="34" charset="0"/>
                        </a:rPr>
                        <a:t>Confidence</a:t>
                      </a:r>
                      <a:r>
                        <a:rPr lang="en-US" sz="1050" b="1" i="0" u="none" strike="noStrike" baseline="0" dirty="0" smtClean="0">
                          <a:solidFill>
                            <a:srgbClr val="000000"/>
                          </a:solidFill>
                          <a:effectLst/>
                          <a:latin typeface="Calibri" panose="020F0502020204030204" pitchFamily="34" charset="0"/>
                        </a:rPr>
                        <a:t> Interval</a:t>
                      </a:r>
                      <a:endParaRPr lang="en-US" sz="1050" b="1"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Missouri</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40.0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(36.5, 43.5)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Montana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Nebraska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(30.0, 37.6)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Nevada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34.9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(29.7, 40.4)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6028">
                <a:tc>
                  <a:txBody>
                    <a:bodyPr/>
                    <a:lstStyle/>
                    <a:p>
                      <a:pPr algn="l" fontAlgn="t"/>
                      <a:r>
                        <a:rPr lang="en-US" sz="1050" b="0" i="0" u="none" strike="noStrike" dirty="0">
                          <a:solidFill>
                            <a:srgbClr val="000000"/>
                          </a:solidFill>
                          <a:effectLst/>
                          <a:latin typeface="Calibri" panose="020F0502020204030204" pitchFamily="34" charset="0"/>
                        </a:rPr>
                        <a:t>New Hampshire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27.7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(18.7, 39.0)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New Jersey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34.5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(32.6, 36.5)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Mexico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a:t>
                      </a:r>
                      <a:r>
                        <a:rPr lang="en-US" sz="1050" b="0" i="0" u="none" strike="noStrike" dirty="0" smtClean="0">
                          <a:solidFill>
                            <a:srgbClr val="000000"/>
                          </a:solidFill>
                          <a:effectLst/>
                          <a:latin typeface="Calibri" panose="020F0502020204030204" pitchFamily="34" charset="0"/>
                        </a:rPr>
                        <a:t>24.1, 36.9)</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New York</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(30.1, 35.4)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North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(38.6, 42.4)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North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(15.5, 36.9)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Ohio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(33.5, 38.5)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Oklahoma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38.7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(35.2, 42.3)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Oregon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39.5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(29.3, 50.6)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Pennsylvania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35.6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(33.2, 38.0)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Rhode Island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31.4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(26.7, 36.6)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Carolina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42.6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(41.1, 44.2)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South Dakota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(15.6, 40.3)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Tennessee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40.4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(37.0, 43.9)</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Texas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(35.4, 41.1)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Utah</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26.0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(18.8, 34.7)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dirty="0">
                          <a:solidFill>
                            <a:srgbClr val="000000"/>
                          </a:solidFill>
                          <a:effectLst/>
                          <a:latin typeface="Calibri" panose="020F0502020204030204" pitchFamily="34" charset="0"/>
                        </a:rPr>
                        <a:t>Vermont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20.2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(11.2, 33.7)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(36.2, 41.0)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Washington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37.6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(32.8, 42.7)</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West Virginia</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36.5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(30.4, 43.0)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Wisconsin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a:solidFill>
                            <a:srgbClr val="000000"/>
                          </a:solidFill>
                          <a:effectLst/>
                          <a:latin typeface="Calibri" panose="020F0502020204030204" pitchFamily="34" charset="0"/>
                        </a:rPr>
                        <a:t>38.5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(33.0, 44.3)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77575">
                <a:tc>
                  <a:txBody>
                    <a:bodyPr/>
                    <a:lstStyle/>
                    <a:p>
                      <a:pPr algn="l" fontAlgn="t"/>
                      <a:r>
                        <a:rPr lang="en-US" sz="1050" b="0" i="0" u="none" strike="noStrike">
                          <a:solidFill>
                            <a:srgbClr val="000000"/>
                          </a:solidFill>
                          <a:effectLst/>
                          <a:latin typeface="Calibri" panose="020F0502020204030204" pitchFamily="34" charset="0"/>
                        </a:rPr>
                        <a:t>Wyoming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n-US" sz="1050" b="0" i="0" u="none" strike="noStrike" dirty="0">
                          <a:solidFill>
                            <a:srgbClr val="000000"/>
                          </a:solidFill>
                          <a:effectLst/>
                          <a:latin typeface="Calibri" panose="020F0502020204030204" pitchFamily="34" charset="0"/>
                        </a:rPr>
                        <a:t>Data not </a:t>
                      </a:r>
                      <a:r>
                        <a:rPr lang="en-US" sz="1050" b="0" i="0" u="none" strike="noStrike" dirty="0" smtClean="0">
                          <a:solidFill>
                            <a:srgbClr val="000000"/>
                          </a:solidFill>
                          <a:effectLst/>
                          <a:latin typeface="Calibri" panose="020F0502020204030204" pitchFamily="34" charset="0"/>
                        </a:rPr>
                        <a:t>reported</a:t>
                      </a:r>
                      <a:endParaRPr lang="en-US" sz="1050" b="0" i="0" u="none" strike="noStrike" dirty="0">
                        <a:solidFill>
                          <a:srgbClr val="000000"/>
                        </a:solidFill>
                        <a:effectLst/>
                        <a:latin typeface="Calibri" panose="020F050202020403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0579468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414670"/>
            <a:ext cx="9629775" cy="1033130"/>
          </a:xfrm>
        </p:spPr>
        <p:txBody>
          <a:bodyPr/>
          <a:lstStyle/>
          <a:p>
            <a:r>
              <a:rPr lang="en-US" sz="1900" dirty="0">
                <a:latin typeface="Verdana" panose="020B0604030504040204" pitchFamily="34" charset="0"/>
                <a:ea typeface="Verdana" panose="020B0604030504040204" pitchFamily="34" charset="0"/>
                <a:cs typeface="Verdana" panose="020B0604030504040204" pitchFamily="34" charset="0"/>
              </a:rPr>
              <a:t>Prevalence of Self-Reported Obesity Among Non-Hispanic Black Adults,  </a:t>
            </a:r>
            <a:r>
              <a:rPr lang="en-US" sz="1900" dirty="0" smtClean="0">
                <a:latin typeface="Verdana" panose="020B0604030504040204" pitchFamily="34" charset="0"/>
                <a:ea typeface="Verdana" panose="020B0604030504040204" pitchFamily="34" charset="0"/>
                <a:cs typeface="Verdana" panose="020B0604030504040204" pitchFamily="34" charset="0"/>
              </a:rPr>
              <a:t>by </a:t>
            </a:r>
            <a:r>
              <a:rPr lang="en-US" sz="1900" dirty="0">
                <a:latin typeface="Verdana" panose="020B0604030504040204" pitchFamily="34" charset="0"/>
                <a:ea typeface="Verdana" panose="020B0604030504040204" pitchFamily="34" charset="0"/>
                <a:cs typeface="Verdana" panose="020B0604030504040204" pitchFamily="34" charset="0"/>
              </a:rPr>
              <a:t>State, BRFSS, 2011-2013</a:t>
            </a:r>
          </a:p>
        </p:txBody>
      </p:sp>
      <p:sp>
        <p:nvSpPr>
          <p:cNvPr id="3" name="Content Placeholder 2"/>
          <p:cNvSpPr>
            <a:spLocks noGrp="1"/>
          </p:cNvSpPr>
          <p:nvPr>
            <p:ph idx="1"/>
          </p:nvPr>
        </p:nvSpPr>
        <p:spPr>
          <a:xfrm>
            <a:off x="1016002" y="1733550"/>
            <a:ext cx="8023223" cy="4133848"/>
          </a:xfrm>
        </p:spPr>
        <p:txBody>
          <a:bodyPr/>
          <a:lstStyle/>
          <a:p>
            <a:pPr>
              <a:buNone/>
            </a:pPr>
            <a:r>
              <a:rPr lang="en-US" sz="2000" dirty="0" smtClean="0">
                <a:solidFill>
                  <a:srgbClr val="000000"/>
                </a:solidFill>
              </a:rPr>
              <a:t>Summary</a:t>
            </a:r>
          </a:p>
          <a:p>
            <a:pPr>
              <a:buNone/>
            </a:pPr>
            <a:endParaRPr lang="en-US" sz="2000" dirty="0" smtClean="0">
              <a:solidFill>
                <a:srgbClr val="000000"/>
              </a:solidFill>
            </a:endParaRPr>
          </a:p>
          <a:p>
            <a:r>
              <a:rPr lang="en-US" sz="2000" dirty="0" smtClean="0">
                <a:solidFill>
                  <a:srgbClr val="000000"/>
                </a:solidFill>
              </a:rPr>
              <a:t>No state </a:t>
            </a:r>
            <a:r>
              <a:rPr lang="en-US" sz="2000" dirty="0">
                <a:solidFill>
                  <a:srgbClr val="000000"/>
                </a:solidFill>
              </a:rPr>
              <a:t>had a prevalence of obesity less than 20</a:t>
            </a:r>
            <a:r>
              <a:rPr lang="en-US" sz="2000" dirty="0" smtClean="0">
                <a:solidFill>
                  <a:srgbClr val="000000"/>
                </a:solidFill>
              </a:rPr>
              <a:t>%.</a:t>
            </a:r>
          </a:p>
          <a:p>
            <a:r>
              <a:rPr lang="en-US" sz="2000" dirty="0" smtClean="0">
                <a:solidFill>
                  <a:srgbClr val="000000"/>
                </a:solidFill>
              </a:rPr>
              <a:t>3 </a:t>
            </a:r>
            <a:r>
              <a:rPr lang="en-US" sz="2000" dirty="0">
                <a:solidFill>
                  <a:srgbClr val="000000"/>
                </a:solidFill>
              </a:rPr>
              <a:t>states (Maine, North Dakota, and V</a:t>
            </a:r>
            <a:r>
              <a:rPr lang="en-US" sz="2000" dirty="0" smtClean="0">
                <a:solidFill>
                  <a:srgbClr val="000000"/>
                </a:solidFill>
              </a:rPr>
              <a:t>ermont) had </a:t>
            </a:r>
            <a:r>
              <a:rPr lang="en-US" sz="2000" dirty="0">
                <a:solidFill>
                  <a:srgbClr val="000000"/>
                </a:solidFill>
              </a:rPr>
              <a:t>a </a:t>
            </a:r>
            <a:r>
              <a:rPr lang="en-US" sz="2000" dirty="0" smtClean="0">
                <a:solidFill>
                  <a:srgbClr val="000000"/>
                </a:solidFill>
              </a:rPr>
              <a:t>prevalence of obesity between 20% and</a:t>
            </a:r>
            <a:r>
              <a:rPr lang="en-US" sz="2000" dirty="0" smtClean="0">
                <a:solidFill>
                  <a:srgbClr val="FF0000"/>
                </a:solidFill>
              </a:rPr>
              <a:t> </a:t>
            </a:r>
            <a:r>
              <a:rPr lang="en-US" sz="2000" dirty="0" smtClean="0">
                <a:solidFill>
                  <a:srgbClr val="000000"/>
                </a:solidFill>
              </a:rPr>
              <a:t>&lt;25%.</a:t>
            </a:r>
          </a:p>
          <a:p>
            <a:r>
              <a:rPr lang="en-US" sz="2000" dirty="0" smtClean="0">
                <a:solidFill>
                  <a:srgbClr val="000000"/>
                </a:solidFill>
              </a:rPr>
              <a:t>4 states had a prevalence of obesity between 25% and</a:t>
            </a:r>
            <a:r>
              <a:rPr lang="en-US" sz="2000" dirty="0" smtClean="0">
                <a:solidFill>
                  <a:srgbClr val="FF0000"/>
                </a:solidFill>
              </a:rPr>
              <a:t> </a:t>
            </a:r>
            <a:r>
              <a:rPr lang="en-US" sz="2000" dirty="0" smtClean="0">
                <a:solidFill>
                  <a:srgbClr val="000000"/>
                </a:solidFill>
              </a:rPr>
              <a:t>&lt;30%.</a:t>
            </a:r>
          </a:p>
          <a:p>
            <a:r>
              <a:rPr lang="en-US" sz="2000" dirty="0" smtClean="0">
                <a:solidFill>
                  <a:srgbClr val="000000"/>
                </a:solidFill>
              </a:rPr>
              <a:t>12 states </a:t>
            </a:r>
            <a:r>
              <a:rPr lang="en-US" sz="2000" dirty="0">
                <a:solidFill>
                  <a:srgbClr val="000000"/>
                </a:solidFill>
              </a:rPr>
              <a:t>had a prevalence </a:t>
            </a:r>
            <a:r>
              <a:rPr lang="en-US" sz="2000" dirty="0" smtClean="0">
                <a:solidFill>
                  <a:srgbClr val="000000"/>
                </a:solidFill>
              </a:rPr>
              <a:t>of obesity between 30% and</a:t>
            </a:r>
            <a:r>
              <a:rPr lang="en-US" sz="2000" dirty="0" smtClean="0">
                <a:solidFill>
                  <a:srgbClr val="FF0000"/>
                </a:solidFill>
              </a:rPr>
              <a:t> </a:t>
            </a:r>
            <a:r>
              <a:rPr lang="en-US" sz="2000" dirty="0" smtClean="0">
                <a:solidFill>
                  <a:srgbClr val="000000"/>
                </a:solidFill>
              </a:rPr>
              <a:t>&lt;35%.</a:t>
            </a:r>
            <a:endParaRPr lang="en-US" sz="2000" dirty="0">
              <a:solidFill>
                <a:srgbClr val="000000"/>
              </a:solidFill>
            </a:endParaRPr>
          </a:p>
          <a:p>
            <a:r>
              <a:rPr lang="en-US" sz="2000" dirty="0" smtClean="0">
                <a:solidFill>
                  <a:srgbClr val="000000"/>
                </a:solidFill>
              </a:rPr>
              <a:t>28 states and the District of Columbia had a prevalence of obesity of 35% or greater.</a:t>
            </a:r>
            <a:endParaRPr lang="en-US" sz="2000" dirty="0">
              <a:solidFill>
                <a:srgbClr val="000000"/>
              </a:solidFill>
            </a:endParaRPr>
          </a:p>
          <a:p>
            <a:pPr marL="0" indent="0">
              <a:buNone/>
            </a:pPr>
            <a:endParaRPr lang="en-US" dirty="0">
              <a:solidFill>
                <a:srgbClr val="000000"/>
              </a:solidFill>
            </a:endParaRPr>
          </a:p>
          <a:p>
            <a:pPr marL="0" indent="0">
              <a:buNone/>
            </a:pPr>
            <a:endParaRPr lang="en-US" dirty="0">
              <a:solidFill>
                <a:srgbClr val="000000"/>
              </a:solidFill>
            </a:endParaRPr>
          </a:p>
        </p:txBody>
      </p:sp>
      <p:pic>
        <p:nvPicPr>
          <p:cNvPr id="5" name="Picture 2" descr="HHS and CDC logo" title="HHS and CDC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0787" y="5991224"/>
            <a:ext cx="11461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360978" y="6124353"/>
            <a:ext cx="5492495" cy="246221"/>
          </a:xfrm>
          <a:prstGeom prst="rect">
            <a:avLst/>
          </a:prstGeom>
          <a:noFill/>
        </p:spPr>
        <p:txBody>
          <a:bodyPr wrap="square" rtlCol="0">
            <a:spAutoFit/>
          </a:bodyPr>
          <a:lstStyle/>
          <a:p>
            <a:r>
              <a:rPr lang="en-US" sz="1000" b="1" dirty="0">
                <a:solidFill>
                  <a:srgbClr val="0039A6"/>
                </a:solidFill>
                <a:latin typeface="Verdana" pitchFamily="34" charset="0"/>
              </a:rPr>
              <a:t>http://</a:t>
            </a:r>
            <a:r>
              <a:rPr lang="en-US" sz="1000" b="1" dirty="0" smtClean="0">
                <a:solidFill>
                  <a:srgbClr val="0039A6"/>
                </a:solidFill>
                <a:latin typeface="Verdana" pitchFamily="34" charset="0"/>
              </a:rPr>
              <a:t>www.cdc.gov/obesity/data/prevalence-maps.html</a:t>
            </a:r>
            <a:endParaRPr lang="en-US" sz="1000" b="1" dirty="0">
              <a:solidFill>
                <a:srgbClr val="0039A6"/>
              </a:solidFill>
              <a:latin typeface="Verdana" pitchFamily="34" charset="0"/>
            </a:endParaRPr>
          </a:p>
        </p:txBody>
      </p:sp>
    </p:spTree>
    <p:extLst>
      <p:ext uri="{BB962C8B-B14F-4D97-AF65-F5344CB8AC3E}">
        <p14:creationId xmlns:p14="http://schemas.microsoft.com/office/powerpoint/2010/main" val="1288686830"/>
      </p:ext>
    </p:extLst>
  </p:cSld>
  <p:clrMapOvr>
    <a:masterClrMapping/>
  </p:clrMapOvr>
  <p:transition>
    <p:fade/>
  </p:transition>
</p:sld>
</file>

<file path=ppt/theme/theme1.xml><?xml version="1.0" encoding="utf-8"?>
<a:theme xmlns:a="http://schemas.openxmlformats.org/drawingml/2006/main" name="NCCDPHP_ppt_darktheme[1]">
  <a:themeElements>
    <a:clrScheme name="NCCDPHP Dark PPT Colors">
      <a:dk1>
        <a:srgbClr val="FFC000"/>
      </a:dk1>
      <a:lt1>
        <a:srgbClr val="0F56DC"/>
      </a:lt1>
      <a:dk2>
        <a:srgbClr val="FFFFFF"/>
      </a:dk2>
      <a:lt2>
        <a:srgbClr val="FFFFFF"/>
      </a:lt2>
      <a:accent1>
        <a:srgbClr val="878800"/>
      </a:accent1>
      <a:accent2>
        <a:srgbClr val="DF7A00"/>
      </a:accent2>
      <a:accent3>
        <a:srgbClr val="6E273D"/>
      </a:accent3>
      <a:accent4>
        <a:srgbClr val="64A0C8"/>
      </a:accent4>
      <a:accent5>
        <a:srgbClr val="69923A"/>
      </a:accent5>
      <a:accent6>
        <a:srgbClr val="7F7F7F"/>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2_Blank Presentation">
  <a:themeElements>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CEZID_ppt_lighttheme[1]">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6381</TotalTime>
  <Words>1847</Words>
  <Application>Microsoft Office PowerPoint</Application>
  <PresentationFormat>35mm Slides</PresentationFormat>
  <Paragraphs>566</Paragraphs>
  <Slides>12</Slides>
  <Notes>3</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NCCDPHP_ppt_darktheme[1]</vt:lpstr>
      <vt:lpstr>22_Blank Presentation</vt:lpstr>
      <vt:lpstr>NCEZID_ppt_lighttheme[1]</vt:lpstr>
      <vt:lpstr>Prevalence of Self-Reported Obesity Among U.S. Adults, by Race/Ethnicity and State, 2011-2013</vt:lpstr>
      <vt:lpstr>Prevalence of Self-Reported Obesity Among U.S. Adults, by Race/Ethnicity and State, 2011-2013</vt:lpstr>
      <vt:lpstr>Prevalence of Self-Reported Obesity Among U.S. Adults, by Race/Ethnicity and State, 2011-2013</vt:lpstr>
      <vt:lpstr>PowerPoint Presentation</vt:lpstr>
      <vt:lpstr> Prevalence of Self-Reported Obesity Among Non-Hispanic White Adults, by State, BRFSS, 2011-2013</vt:lpstr>
      <vt:lpstr>Prevalence of Self-Reported Obesity Among Non-Hispanic White Adults, by State, BRFSS, 2011-2013 </vt:lpstr>
      <vt:lpstr>PowerPoint Presentation</vt:lpstr>
      <vt:lpstr>Prevalence of Self-Reported Obesity Among Non-Hispanic Black Adults,  by State, BRFSS, 2011-2013</vt:lpstr>
      <vt:lpstr>Prevalence of Self-Reported Obesity Among Non-Hispanic Black Adults,  by State, BRFSS, 2011-2013</vt:lpstr>
      <vt:lpstr>PowerPoint Presentation</vt:lpstr>
      <vt:lpstr> Prevalence of Self-Reported Obesity Among Hispanic Adults,   by State, BRFSS, 2011-2013</vt:lpstr>
      <vt:lpstr>Prevalence of Self-Reported Obesity Among Hispanic Adults,   by State, BRFSS, 2011-2013</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DNPAO State Obesity Prevalence Map 2011</dc:title>
  <dc:subject>DNPAO State Obesity Prevalence Map 2011</dc:subject>
  <dc:creator>CDC</dc:creator>
  <cp:keywords>DNPAO state obesity prevalence map 2011</cp:keywords>
  <cp:lastModifiedBy>ekz5</cp:lastModifiedBy>
  <cp:revision>525</cp:revision>
  <cp:lastPrinted>2014-08-11T12:44:34Z</cp:lastPrinted>
  <dcterms:created xsi:type="dcterms:W3CDTF">2000-10-25T15:41:08Z</dcterms:created>
  <dcterms:modified xsi:type="dcterms:W3CDTF">2014-09-03T14:20:12Z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