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  <p:sldMasterId id="2147483730" r:id="rId2"/>
  </p:sldMasterIdLst>
  <p:notesMasterIdLst>
    <p:notesMasterId r:id="rId13"/>
  </p:notesMasterIdLst>
  <p:handoutMasterIdLst>
    <p:handoutMasterId r:id="rId14"/>
  </p:handoutMasterIdLst>
  <p:sldIdLst>
    <p:sldId id="539" r:id="rId3"/>
    <p:sldId id="542" r:id="rId4"/>
    <p:sldId id="543" r:id="rId5"/>
    <p:sldId id="545" r:id="rId6"/>
    <p:sldId id="553" r:id="rId7"/>
    <p:sldId id="554" r:id="rId8"/>
    <p:sldId id="555" r:id="rId9"/>
    <p:sldId id="556" r:id="rId10"/>
    <p:sldId id="548" r:id="rId11"/>
    <p:sldId id="540" r:id="rId12"/>
  </p:sldIdLst>
  <p:sldSz cx="10287000" cy="6858000" type="35mm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32">
          <p15:clr>
            <a:srgbClr val="A4A3A4"/>
          </p15:clr>
        </p15:guide>
        <p15:guide id="2">
          <p15:clr>
            <a:srgbClr val="A4A3A4"/>
          </p15:clr>
        </p15:guide>
        <p15:guide id="3" pos="5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DC User" initials="PIE" lastIdx="1" clrIdx="0"/>
  <p:cmAuthor id="1" name="CDC User" initials="CU" lastIdx="1" clrIdx="1"/>
  <p:cmAuthor id="2" name="DAG" initials="DAG" lastIdx="4" clrIdx="2">
    <p:extLst>
      <p:ext uri="{19B8F6BF-5375-455C-9EA6-DF929625EA0E}">
        <p15:presenceInfo xmlns:p15="http://schemas.microsoft.com/office/powerpoint/2012/main" userId="DA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FAF400"/>
    <a:srgbClr val="BCE292"/>
    <a:srgbClr val="9ED561"/>
    <a:srgbClr val="E8FECE"/>
    <a:srgbClr val="F45C2C"/>
    <a:srgbClr val="ED4213"/>
    <a:srgbClr val="EEE800"/>
    <a:srgbClr val="FFC66D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48" autoAdjust="0"/>
    <p:restoredTop sz="87971" autoAdjust="0"/>
  </p:normalViewPr>
  <p:slideViewPr>
    <p:cSldViewPr snapToGrid="0">
      <p:cViewPr varScale="1">
        <p:scale>
          <a:sx n="65" d="100"/>
          <a:sy n="65" d="100"/>
        </p:scale>
        <p:origin x="144" y="72"/>
      </p:cViewPr>
      <p:guideLst>
        <p:guide orient="horz" pos="3632"/>
        <p:guide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1806" y="-90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304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7" tIns="45700" rIns="91397" bIns="4570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2"/>
            <a:ext cx="3046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7" tIns="45700" rIns="91397" bIns="4570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8839200"/>
            <a:ext cx="304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7" tIns="45700" rIns="91397" bIns="4570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39200"/>
            <a:ext cx="3046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7" tIns="45700" rIns="91397" bIns="4570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805D087-AF7F-4474-91AC-87EE2095E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71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4" tIns="46349" rIns="92694" bIns="46349" numCol="1" anchor="t" anchorCtr="0" compatLnSpc="1">
            <a:prstTxWarp prst="textNoShape">
              <a:avLst/>
            </a:prstTxWarp>
          </a:bodyPr>
          <a:lstStyle>
            <a:lvl1pPr defTabSz="926896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6" y="0"/>
            <a:ext cx="3036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4" tIns="46349" rIns="92694" bIns="46349" numCol="1" anchor="t" anchorCtr="0" compatLnSpc="1">
            <a:prstTxWarp prst="textNoShape">
              <a:avLst/>
            </a:prstTxWarp>
          </a:bodyPr>
          <a:lstStyle>
            <a:lvl1pPr algn="r" defTabSz="926896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3763" y="696913"/>
            <a:ext cx="5229225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40" y="4416429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4" tIns="46349" rIns="92694" bIns="463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31265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4" tIns="46349" rIns="92694" bIns="46349" numCol="1" anchor="b" anchorCtr="0" compatLnSpc="1">
            <a:prstTxWarp prst="textNoShape">
              <a:avLst/>
            </a:prstTxWarp>
          </a:bodyPr>
          <a:lstStyle>
            <a:lvl1pPr defTabSz="926896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6" y="8831265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4" tIns="46349" rIns="92694" bIns="46349" numCol="1" anchor="b" anchorCtr="0" compatLnSpc="1">
            <a:prstTxWarp prst="textNoShape">
              <a:avLst/>
            </a:prstTxWarp>
          </a:bodyPr>
          <a:lstStyle>
            <a:lvl1pPr algn="r" defTabSz="926896" eaLnBrk="0" hangingPunct="0">
              <a:defRPr sz="1200"/>
            </a:lvl1pPr>
          </a:lstStyle>
          <a:p>
            <a:pPr>
              <a:defRPr/>
            </a:pPr>
            <a:fld id="{6470946D-6C0C-4266-8869-C57601F2D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8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25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47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3050" y="3886200"/>
            <a:ext cx="72009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43050" y="4267200"/>
            <a:ext cx="72009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1981200"/>
            <a:ext cx="92583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571750" y="6281928"/>
            <a:ext cx="5743575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571750" y="6473952"/>
            <a:ext cx="5743575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8858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350" y="1600201"/>
            <a:ext cx="92583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4350" y="5791200"/>
            <a:ext cx="92583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59999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350" y="1600201"/>
            <a:ext cx="92583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4350" y="5791200"/>
            <a:ext cx="92583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57513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3050" y="3886200"/>
            <a:ext cx="72009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43050" y="4267200"/>
            <a:ext cx="72009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1981200"/>
            <a:ext cx="92583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23287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350" y="1600201"/>
            <a:ext cx="92583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43125" y="5791200"/>
            <a:ext cx="7629525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1951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602" y="4406903"/>
            <a:ext cx="874395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2602" y="2906713"/>
            <a:ext cx="874395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  <p:extLst>
      <p:ext uri="{BB962C8B-B14F-4D97-AF65-F5344CB8AC3E}">
        <p14:creationId xmlns:p14="http://schemas.microsoft.com/office/powerpoint/2010/main" val="200565538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2" y="273050"/>
            <a:ext cx="338435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21931" y="273051"/>
            <a:ext cx="5750719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14352" y="1435104"/>
            <a:ext cx="3384352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4350" y="5791200"/>
            <a:ext cx="92583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01504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6324" y="4800600"/>
            <a:ext cx="6172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016324" y="5367338"/>
            <a:ext cx="6172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121751217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3050" y="1981200"/>
            <a:ext cx="72009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543050" y="4343400"/>
            <a:ext cx="72009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00" b="1" dirty="0" smtClean="0">
                <a:solidFill>
                  <a:srgbClr val="0039A6"/>
                </a:solidFill>
                <a:latin typeface="Myriad Web Pro"/>
              </a:rPr>
              <a:t>For more information please contact Centers for Disease Control and Prevention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543050" y="4706037"/>
            <a:ext cx="6686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39A6"/>
                </a:solidFill>
                <a:latin typeface="Myriad Web Pro"/>
              </a:rPr>
              <a:t>1600 Clifton Road NE, Atlanta, GA 30333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39A6"/>
                </a:solidFill>
                <a:latin typeface="Myriad Web Pro"/>
              </a:rPr>
              <a:t>Telephone, 1-800-CDC-INFO (232-4636)/TTY: 1-888-232-6348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39A6"/>
                </a:solidFill>
                <a:latin typeface="Myriad Web Pro"/>
              </a:rPr>
              <a:t>E-mail: cdcinfo@cdc.gov 	Web: www.cdc.gov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571750" y="6281928"/>
            <a:ext cx="5743575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571750" y="6473952"/>
            <a:ext cx="5743575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63277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0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dc.gov/obesity/data/prevalence-maps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526472"/>
            <a:ext cx="9366250" cy="1014461"/>
          </a:xfrm>
        </p:spPr>
        <p:txBody>
          <a:bodyPr/>
          <a:lstStyle/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Self-Reported Obesity Among </a:t>
            </a:r>
            <a:b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U.S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Adults by State </a:t>
            </a:r>
            <a:r>
              <a:rPr lang="en-US" sz="2400" kern="0" dirty="0">
                <a:latin typeface="Verdana"/>
              </a:rPr>
              <a:t>and Territory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5" y="1684867"/>
            <a:ext cx="8229600" cy="4182533"/>
          </a:xfrm>
        </p:spPr>
        <p:txBody>
          <a:bodyPr/>
          <a:lstStyle/>
          <a:p>
            <a:pPr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80808"/>
                </a:solidFill>
              </a:rPr>
              <a:t>Definitions</a:t>
            </a:r>
            <a:endParaRPr lang="en-US" dirty="0">
              <a:solidFill>
                <a:srgbClr val="080808"/>
              </a:solidFill>
            </a:endParaRPr>
          </a:p>
          <a:p>
            <a:r>
              <a:rPr lang="en-US" dirty="0">
                <a:solidFill>
                  <a:srgbClr val="080808"/>
                </a:solidFill>
              </a:rPr>
              <a:t>Obesity: Body Mass Index (BMI) of 30 or higher.</a:t>
            </a:r>
          </a:p>
          <a:p>
            <a:pPr marL="0" indent="0">
              <a:buNone/>
            </a:pPr>
            <a:endParaRPr lang="en-US" sz="2800" b="0" dirty="0" smtClean="0">
              <a:solidFill>
                <a:srgbClr val="080808"/>
              </a:solidFill>
            </a:endParaRPr>
          </a:p>
          <a:p>
            <a:r>
              <a:rPr lang="en-US" dirty="0">
                <a:solidFill>
                  <a:srgbClr val="080808"/>
                </a:solidFill>
              </a:rPr>
              <a:t>Body Mass Index (BMI): A measure of an adult’s weight in relation to his or her height, </a:t>
            </a:r>
            <a:r>
              <a:rPr lang="en-US" dirty="0" smtClean="0">
                <a:solidFill>
                  <a:srgbClr val="080808"/>
                </a:solidFill>
              </a:rPr>
              <a:t>calculated by using </a:t>
            </a:r>
            <a:r>
              <a:rPr lang="en-US" dirty="0">
                <a:solidFill>
                  <a:srgbClr val="080808"/>
                </a:solidFill>
              </a:rPr>
              <a:t>the adult’s weight in kilograms divided by the square of his or her height in meters.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 descr="HHS and CDC logo" title="HHS and CD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21357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4670"/>
            <a:ext cx="9258300" cy="990797"/>
          </a:xfrm>
        </p:spPr>
        <p:txBody>
          <a:bodyPr/>
          <a:lstStyle/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</a:t>
            </a:r>
            <a:r>
              <a:rPr lang="en-US" sz="2400" baseline="30000" dirty="0">
                <a:solidFill>
                  <a:srgbClr val="3077FF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¶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Self-Reported Obesity Among U.S.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Adults by State and Territory,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BRFSS,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2014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00" y="1137885"/>
            <a:ext cx="8677274" cy="4047068"/>
          </a:xfrm>
        </p:spPr>
        <p:txBody>
          <a:bodyPr/>
          <a:lstStyle/>
          <a:p>
            <a:pPr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Summary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No </a:t>
            </a:r>
            <a:r>
              <a:rPr lang="en-US" sz="2200" dirty="0">
                <a:solidFill>
                  <a:srgbClr val="000000"/>
                </a:solidFill>
              </a:rPr>
              <a:t>state had a prevalence of obesity less than 20</a:t>
            </a:r>
            <a:r>
              <a:rPr lang="en-US" sz="2200" dirty="0" smtClean="0">
                <a:solidFill>
                  <a:srgbClr val="000000"/>
                </a:solidFill>
              </a:rPr>
              <a:t>%.</a:t>
            </a:r>
            <a:endParaRPr lang="en-US" sz="2200" dirty="0" smtClean="0">
              <a:solidFill>
                <a:srgbClr val="FF0000"/>
              </a:solidFill>
            </a:endParaRPr>
          </a:p>
          <a:p>
            <a:r>
              <a:rPr lang="en-US" sz="2200" dirty="0">
                <a:solidFill>
                  <a:srgbClr val="000000"/>
                </a:solidFill>
              </a:rPr>
              <a:t>5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states </a:t>
            </a:r>
            <a:r>
              <a:rPr lang="en-US" sz="2200" dirty="0" smtClean="0">
                <a:solidFill>
                  <a:srgbClr val="000000"/>
                </a:solidFill>
              </a:rPr>
              <a:t>and the District of Columbia had </a:t>
            </a:r>
            <a:r>
              <a:rPr lang="en-US" sz="2200" dirty="0">
                <a:solidFill>
                  <a:srgbClr val="000000"/>
                </a:solidFill>
              </a:rPr>
              <a:t>a prevalence </a:t>
            </a:r>
            <a:r>
              <a:rPr lang="en-US" sz="2200" dirty="0" smtClean="0">
                <a:solidFill>
                  <a:srgbClr val="000000"/>
                </a:solidFill>
              </a:rPr>
              <a:t>of obesity between 20% and &lt;25%.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23 states, Puerto Rico, and Guam had </a:t>
            </a:r>
            <a:r>
              <a:rPr lang="en-US" sz="2200" dirty="0">
                <a:solidFill>
                  <a:srgbClr val="000000"/>
                </a:solidFill>
              </a:rPr>
              <a:t>a prevalence </a:t>
            </a:r>
            <a:r>
              <a:rPr lang="en-US" sz="2200" dirty="0" smtClean="0">
                <a:solidFill>
                  <a:srgbClr val="000000"/>
                </a:solidFill>
              </a:rPr>
              <a:t>of obesity between 25% and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&lt;30%.</a:t>
            </a:r>
            <a:endParaRPr lang="en-US" sz="2200" dirty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00"/>
                </a:solidFill>
              </a:rPr>
              <a:t>19 </a:t>
            </a:r>
            <a:r>
              <a:rPr lang="en-US" sz="2200" dirty="0">
                <a:solidFill>
                  <a:srgbClr val="000000"/>
                </a:solidFill>
              </a:rPr>
              <a:t>states had a prevalence </a:t>
            </a:r>
            <a:r>
              <a:rPr lang="en-US" sz="2200" dirty="0" smtClean="0">
                <a:solidFill>
                  <a:srgbClr val="000000"/>
                </a:solidFill>
              </a:rPr>
              <a:t>of obesity between 30% and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&lt;35%.</a:t>
            </a:r>
            <a:endParaRPr lang="en-US" sz="2200" dirty="0">
              <a:solidFill>
                <a:srgbClr val="000000"/>
              </a:solidFill>
            </a:endParaRPr>
          </a:p>
          <a:p>
            <a:r>
              <a:rPr lang="en-US" sz="2200" dirty="0">
                <a:solidFill>
                  <a:srgbClr val="000000"/>
                </a:solidFill>
              </a:rPr>
              <a:t>3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states </a:t>
            </a:r>
            <a:r>
              <a:rPr lang="en-US" sz="2200" dirty="0" smtClean="0">
                <a:solidFill>
                  <a:srgbClr val="000000"/>
                </a:solidFill>
              </a:rPr>
              <a:t>(Arkansas, Mississippi </a:t>
            </a:r>
            <a:r>
              <a:rPr lang="en-US" sz="2200" dirty="0">
                <a:solidFill>
                  <a:srgbClr val="000000"/>
                </a:solidFill>
              </a:rPr>
              <a:t>and West </a:t>
            </a:r>
            <a:r>
              <a:rPr lang="en-US" sz="2200" dirty="0" smtClean="0">
                <a:solidFill>
                  <a:srgbClr val="000000"/>
                </a:solidFill>
              </a:rPr>
              <a:t>Virginia) </a:t>
            </a:r>
            <a:r>
              <a:rPr lang="en-US" sz="2200" dirty="0">
                <a:solidFill>
                  <a:srgbClr val="000000"/>
                </a:solidFill>
              </a:rPr>
              <a:t>had </a:t>
            </a:r>
            <a:r>
              <a:rPr lang="en-US" sz="2200" dirty="0" smtClean="0">
                <a:solidFill>
                  <a:srgbClr val="000000"/>
                </a:solidFill>
              </a:rPr>
              <a:t>a prevalence of obesity of 35% or greater.</a:t>
            </a:r>
          </a:p>
        </p:txBody>
      </p:sp>
      <p:pic>
        <p:nvPicPr>
          <p:cNvPr id="5" name="Picture 2" descr="HHS and CDC logo" title="HHS and CDC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6600" y="5641510"/>
            <a:ext cx="810418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b="1" baseline="30000" dirty="0" smtClean="0">
                <a:solidFill>
                  <a:srgbClr val="080808"/>
                </a:solidFill>
                <a:latin typeface="+mn-lt"/>
              </a:rPr>
              <a:t>¶ </a:t>
            </a:r>
            <a:r>
              <a:rPr lang="en-US" sz="1000" b="1" dirty="0" smtClean="0">
                <a:solidFill>
                  <a:srgbClr val="080808"/>
                </a:solidFill>
                <a:latin typeface="+mn-lt"/>
              </a:rPr>
              <a:t>Prevalence </a:t>
            </a:r>
            <a:r>
              <a:rPr lang="en-US" sz="1000" b="1" dirty="0">
                <a:solidFill>
                  <a:srgbClr val="080808"/>
                </a:solidFill>
                <a:latin typeface="+mn-lt"/>
              </a:rPr>
              <a:t>estimates reflect BRFSS methodological changes started in 2011. These estimates should not be compared to prevalence estimates before 2011</a:t>
            </a:r>
            <a:r>
              <a:rPr lang="en-US" sz="1000" b="1" dirty="0" smtClean="0">
                <a:solidFill>
                  <a:srgbClr val="080808"/>
                </a:solidFill>
                <a:latin typeface="+mn-lt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1000" b="1" dirty="0">
                <a:solidFill>
                  <a:srgbClr val="080808"/>
                </a:solidFill>
                <a:hlinkClick r:id="rId4"/>
              </a:rPr>
              <a:t>http://www.cdc.gov/obesity/data/prevalence-maps.html</a:t>
            </a:r>
            <a:endParaRPr lang="en-US" sz="1000" b="1" dirty="0">
              <a:solidFill>
                <a:srgbClr val="080808"/>
              </a:solidFill>
            </a:endParaRPr>
          </a:p>
          <a:p>
            <a:pPr>
              <a:spcAft>
                <a:spcPts val="600"/>
              </a:spcAft>
            </a:pPr>
            <a:endParaRPr lang="en-US" sz="1000" b="1" dirty="0" smtClean="0">
              <a:solidFill>
                <a:srgbClr val="080808"/>
              </a:solidFill>
              <a:latin typeface="+mn-lt"/>
            </a:endParaRPr>
          </a:p>
          <a:p>
            <a:endParaRPr lang="en-US" sz="1000" b="1" dirty="0">
              <a:solidFill>
                <a:srgbClr val="0039A6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64962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318656"/>
            <a:ext cx="9417050" cy="1177636"/>
          </a:xfrm>
        </p:spPr>
        <p:txBody>
          <a:bodyPr/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U.S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Adults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 </a:t>
            </a:r>
            <a:r>
              <a:rPr lang="en-US" sz="2400" kern="0" dirty="0">
                <a:latin typeface="Verdana"/>
              </a:rPr>
              <a:t>and Territory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7293" y="1769533"/>
            <a:ext cx="7946580" cy="409786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80808"/>
                </a:solidFill>
              </a:rPr>
              <a:t>Source </a:t>
            </a:r>
            <a:r>
              <a:rPr lang="en-US" dirty="0">
                <a:solidFill>
                  <a:srgbClr val="080808"/>
                </a:solidFill>
              </a:rPr>
              <a:t>of the </a:t>
            </a:r>
            <a:r>
              <a:rPr lang="en-US" dirty="0" smtClean="0">
                <a:solidFill>
                  <a:srgbClr val="080808"/>
                </a:solidFill>
              </a:rPr>
              <a:t>Data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dirty="0">
                <a:solidFill>
                  <a:srgbClr val="000000"/>
                </a:solidFill>
              </a:rPr>
              <a:t>data </a:t>
            </a:r>
            <a:r>
              <a:rPr lang="en-US" dirty="0" smtClean="0">
                <a:solidFill>
                  <a:srgbClr val="000000"/>
                </a:solidFill>
              </a:rPr>
              <a:t>were </a:t>
            </a:r>
            <a:r>
              <a:rPr lang="en-US" dirty="0">
                <a:solidFill>
                  <a:srgbClr val="000000"/>
                </a:solidFill>
              </a:rPr>
              <a:t>collected through </a:t>
            </a:r>
            <a:r>
              <a:rPr lang="en-US" dirty="0" smtClean="0">
                <a:solidFill>
                  <a:srgbClr val="000000"/>
                </a:solidFill>
              </a:rPr>
              <a:t>the Behavioral </a:t>
            </a:r>
            <a:r>
              <a:rPr lang="en-US" dirty="0">
                <a:solidFill>
                  <a:srgbClr val="000000"/>
                </a:solidFill>
              </a:rPr>
              <a:t>Risk Factor Surveillance System (BRFSS), an ongoing, state-based, telephone interview survey conducted by </a:t>
            </a:r>
            <a:r>
              <a:rPr lang="en-US" dirty="0" smtClean="0">
                <a:solidFill>
                  <a:srgbClr val="000000"/>
                </a:solidFill>
              </a:rPr>
              <a:t>state </a:t>
            </a:r>
            <a:r>
              <a:rPr lang="en-US" dirty="0">
                <a:solidFill>
                  <a:srgbClr val="000000"/>
                </a:solidFill>
              </a:rPr>
              <a:t>health departments with assistance from </a:t>
            </a:r>
            <a:r>
              <a:rPr lang="en-US" dirty="0" smtClean="0">
                <a:solidFill>
                  <a:srgbClr val="000000"/>
                </a:solidFill>
              </a:rPr>
              <a:t>CDC. 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Height </a:t>
            </a:r>
            <a:r>
              <a:rPr lang="en-US" dirty="0">
                <a:solidFill>
                  <a:srgbClr val="000000"/>
                </a:solidFill>
              </a:rPr>
              <a:t>and weight data </a:t>
            </a:r>
            <a:r>
              <a:rPr lang="en-US" dirty="0" smtClean="0">
                <a:solidFill>
                  <a:srgbClr val="000000"/>
                </a:solidFill>
              </a:rPr>
              <a:t>used in the BMI calculations were </a:t>
            </a:r>
            <a:r>
              <a:rPr lang="en-US" dirty="0">
                <a:solidFill>
                  <a:srgbClr val="000000"/>
                </a:solidFill>
              </a:rPr>
              <a:t>self-reported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2" descr="HHS and CDC logo" title="HHS and CD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2924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09" y="360218"/>
            <a:ext cx="9906000" cy="1177637"/>
          </a:xfrm>
        </p:spPr>
        <p:txBody>
          <a:bodyPr/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U.S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Adults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 </a:t>
            </a:r>
            <a:r>
              <a:rPr lang="en-US" sz="2400" kern="0" dirty="0">
                <a:latin typeface="Verdana"/>
              </a:rPr>
              <a:t>and Territory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8472" y="2094614"/>
            <a:ext cx="7552315" cy="377278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80808"/>
                </a:solidFill>
              </a:rPr>
              <a:t>BRFSS </a:t>
            </a:r>
            <a:r>
              <a:rPr lang="en-US" dirty="0" smtClean="0">
                <a:solidFill>
                  <a:srgbClr val="080808"/>
                </a:solidFill>
              </a:rPr>
              <a:t>Methodological </a:t>
            </a:r>
            <a:r>
              <a:rPr lang="en-US" dirty="0">
                <a:solidFill>
                  <a:srgbClr val="080808"/>
                </a:solidFill>
              </a:rPr>
              <a:t>Changes </a:t>
            </a:r>
            <a:r>
              <a:rPr lang="en-US" dirty="0" smtClean="0">
                <a:solidFill>
                  <a:srgbClr val="080808"/>
                </a:solidFill>
              </a:rPr>
              <a:t>Started </a:t>
            </a:r>
            <a:r>
              <a:rPr lang="en-US" dirty="0">
                <a:solidFill>
                  <a:srgbClr val="080808"/>
                </a:solidFill>
              </a:rPr>
              <a:t>in </a:t>
            </a:r>
            <a:r>
              <a:rPr lang="en-US" dirty="0" smtClean="0">
                <a:solidFill>
                  <a:srgbClr val="080808"/>
                </a:solidFill>
              </a:rPr>
              <a:t>2011</a:t>
            </a:r>
          </a:p>
          <a:p>
            <a:pPr marL="0" indent="0">
              <a:buNone/>
            </a:pPr>
            <a:endParaRPr lang="en-US" dirty="0" smtClean="0">
              <a:solidFill>
                <a:srgbClr val="080808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New </a:t>
            </a:r>
            <a:r>
              <a:rPr lang="en-US" dirty="0">
                <a:solidFill>
                  <a:srgbClr val="000000"/>
                </a:solidFill>
              </a:rPr>
              <a:t>sampling frame that </a:t>
            </a:r>
            <a:r>
              <a:rPr lang="en-US" dirty="0" smtClean="0">
                <a:solidFill>
                  <a:srgbClr val="000000"/>
                </a:solidFill>
              </a:rPr>
              <a:t>included </a:t>
            </a:r>
            <a:r>
              <a:rPr lang="en-US" dirty="0">
                <a:solidFill>
                  <a:srgbClr val="000000"/>
                </a:solidFill>
              </a:rPr>
              <a:t>both </a:t>
            </a:r>
            <a:r>
              <a:rPr lang="en-US" dirty="0" smtClean="0">
                <a:solidFill>
                  <a:srgbClr val="000000"/>
                </a:solidFill>
              </a:rPr>
              <a:t>landline </a:t>
            </a:r>
            <a:r>
              <a:rPr lang="en-US" dirty="0">
                <a:solidFill>
                  <a:srgbClr val="000000"/>
                </a:solidFill>
              </a:rPr>
              <a:t>and cell </a:t>
            </a:r>
            <a:r>
              <a:rPr lang="en-US" dirty="0" smtClean="0">
                <a:solidFill>
                  <a:srgbClr val="000000"/>
                </a:solidFill>
              </a:rPr>
              <a:t>phone households.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New weighting methodology used to provide a closer match between the sample and the population.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2" descr="HHS and CDC logo" title="HHS and CD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37785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09" y="457199"/>
            <a:ext cx="9906000" cy="999067"/>
          </a:xfrm>
        </p:spPr>
        <p:txBody>
          <a:bodyPr/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U.S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Adults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 </a:t>
            </a:r>
            <a:r>
              <a:rPr lang="en-US" sz="2400" kern="0" dirty="0">
                <a:latin typeface="Verdana"/>
              </a:rPr>
              <a:t>and Territory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933" y="1837267"/>
            <a:ext cx="8516286" cy="377050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80808"/>
                </a:solidFill>
              </a:rPr>
              <a:t>Exclusion Criteria Used B</a:t>
            </a:r>
            <a:r>
              <a:rPr lang="en-US" dirty="0" smtClean="0">
                <a:solidFill>
                  <a:srgbClr val="080808"/>
                </a:solidFill>
              </a:rPr>
              <a:t>eginning with 2011 BRFSS Data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</a:rPr>
              <a:t>Records with the following were excluded: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Height</a:t>
            </a:r>
            <a:r>
              <a:rPr lang="en-US" dirty="0">
                <a:solidFill>
                  <a:srgbClr val="000000"/>
                </a:solidFill>
              </a:rPr>
              <a:t>:  </a:t>
            </a:r>
            <a:r>
              <a:rPr lang="en-US" dirty="0" smtClean="0">
                <a:solidFill>
                  <a:srgbClr val="000000"/>
                </a:solidFill>
              </a:rPr>
              <a:t>&lt;3 </a:t>
            </a:r>
            <a:r>
              <a:rPr lang="en-US" dirty="0">
                <a:solidFill>
                  <a:srgbClr val="000000"/>
                </a:solidFill>
              </a:rPr>
              <a:t>feet or </a:t>
            </a:r>
            <a:r>
              <a:rPr lang="en-US" dirty="0" smtClean="0">
                <a:solidFill>
                  <a:srgbClr val="000000"/>
                </a:solidFill>
              </a:rPr>
              <a:t>≥8 </a:t>
            </a:r>
            <a:r>
              <a:rPr lang="en-US" dirty="0">
                <a:solidFill>
                  <a:srgbClr val="000000"/>
                </a:solidFill>
              </a:rPr>
              <a:t>feet 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Weight:  </a:t>
            </a:r>
            <a:r>
              <a:rPr lang="en-US" dirty="0" smtClean="0">
                <a:solidFill>
                  <a:srgbClr val="000000"/>
                </a:solidFill>
              </a:rPr>
              <a:t>&lt;50 </a:t>
            </a:r>
            <a:r>
              <a:rPr lang="en-US" dirty="0">
                <a:solidFill>
                  <a:srgbClr val="000000"/>
                </a:solidFill>
              </a:rPr>
              <a:t>pounds or </a:t>
            </a:r>
            <a:r>
              <a:rPr lang="en-US" dirty="0" smtClean="0">
                <a:solidFill>
                  <a:srgbClr val="000000"/>
                </a:solidFill>
              </a:rPr>
              <a:t>≥650 pounds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BMI: </a:t>
            </a:r>
            <a:r>
              <a:rPr lang="en-US" dirty="0" smtClean="0">
                <a:solidFill>
                  <a:srgbClr val="080808"/>
                </a:solidFill>
              </a:rPr>
              <a:t>&lt;12 kg/m</a:t>
            </a:r>
            <a:r>
              <a:rPr lang="en-US" baseline="30000" dirty="0" smtClean="0">
                <a:solidFill>
                  <a:srgbClr val="080808"/>
                </a:solidFill>
              </a:rPr>
              <a:t>2</a:t>
            </a:r>
            <a:r>
              <a:rPr lang="en-US" dirty="0" smtClean="0">
                <a:solidFill>
                  <a:srgbClr val="080808"/>
                </a:solidFill>
              </a:rPr>
              <a:t> </a:t>
            </a:r>
            <a:r>
              <a:rPr lang="en-US" dirty="0">
                <a:solidFill>
                  <a:srgbClr val="080808"/>
                </a:solidFill>
              </a:rPr>
              <a:t>or </a:t>
            </a:r>
            <a:r>
              <a:rPr lang="en-US" dirty="0" smtClean="0">
                <a:solidFill>
                  <a:srgbClr val="080808"/>
                </a:solidFill>
              </a:rPr>
              <a:t>≥100 kg/m</a:t>
            </a:r>
            <a:r>
              <a:rPr lang="en-US" baseline="30000" dirty="0" smtClean="0">
                <a:solidFill>
                  <a:srgbClr val="080808"/>
                </a:solidFill>
              </a:rPr>
              <a:t>2</a:t>
            </a:r>
          </a:p>
          <a:p>
            <a:pPr marL="0" indent="0">
              <a:buNone/>
            </a:pPr>
            <a:endParaRPr lang="en-US" baseline="300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Pregnant women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5" name="Picture 2" descr="HHS and CDC logo" title="HHS and CD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9660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785" y="177421"/>
            <a:ext cx="8862515" cy="1001139"/>
          </a:xfrm>
        </p:spPr>
        <p:txBody>
          <a:bodyPr/>
          <a:lstStyle/>
          <a:p>
            <a:r>
              <a:rPr lang="en-US" sz="240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</a:t>
            </a:r>
            <a:r>
              <a:rPr lang="en-US" sz="2400" baseline="30000" dirty="0">
                <a:solidFill>
                  <a:srgbClr val="3077FF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¶</a:t>
            </a:r>
            <a:r>
              <a:rPr lang="en-US" sz="240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Self-Reported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Among U.S. Adults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 and Territory</a:t>
            </a:r>
            <a:r>
              <a:rPr lang="en-US" sz="2400" kern="0" dirty="0">
                <a:latin typeface="Verdana"/>
              </a:rPr>
              <a:t>, BRFSS, </a:t>
            </a:r>
            <a:r>
              <a:rPr lang="en-US" sz="2400" kern="0" dirty="0" smtClean="0">
                <a:latin typeface="Verdana"/>
              </a:rPr>
              <a:t>2011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464" y="1583249"/>
            <a:ext cx="8862515" cy="4349537"/>
          </a:xfr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en-US" b="0" dirty="0">
                <a:solidFill>
                  <a:srgbClr val="000000"/>
                </a:solidFill>
              </a:rPr>
              <a:t>	</a:t>
            </a:r>
            <a:endParaRPr lang="en-US" dirty="0"/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82320" y="772160"/>
            <a:ext cx="9180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baseline="30000" dirty="0">
                <a:solidFill>
                  <a:srgbClr val="060606"/>
                </a:solidFill>
                <a:latin typeface="Latha" panose="020B0604020202020204" pitchFamily="34" charset="0"/>
                <a:ea typeface="Verdana" panose="020B0604030504040204" pitchFamily="34" charset="0"/>
                <a:cs typeface="Latha" panose="020B0604020202020204" pitchFamily="34" charset="0"/>
              </a:rPr>
              <a:t>¶</a:t>
            </a:r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Prevalence estimates reflect BRFSS </a:t>
            </a:r>
            <a:r>
              <a:rPr lang="en-US" sz="1000" b="1" dirty="0" smtClean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methodological </a:t>
            </a:r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changes started in 2011. These estimates should not be compared to </a:t>
            </a:r>
          </a:p>
          <a:p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estimates before 2011.</a:t>
            </a:r>
          </a:p>
        </p:txBody>
      </p:sp>
      <p:pic>
        <p:nvPicPr>
          <p:cNvPr id="7" name="Picture 6" title="Image of a US map showing the Prevalence of Self-Reported Obesity Among U.S. Adults by State and Territory, BRFSS, 20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320" y="1172270"/>
            <a:ext cx="8266146" cy="61632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1298" y="6441440"/>
            <a:ext cx="8377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 or the relative standard error (dividing the standard error by the prevalence) ≥ 30%.</a:t>
            </a:r>
          </a:p>
        </p:txBody>
      </p:sp>
    </p:spTree>
    <p:extLst>
      <p:ext uri="{BB962C8B-B14F-4D97-AF65-F5344CB8AC3E}">
        <p14:creationId xmlns:p14="http://schemas.microsoft.com/office/powerpoint/2010/main" val="212772836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785" y="177421"/>
            <a:ext cx="8862515" cy="1001139"/>
          </a:xfrm>
        </p:spPr>
        <p:txBody>
          <a:bodyPr/>
          <a:lstStyle/>
          <a:p>
            <a:r>
              <a:rPr lang="en-US" sz="240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</a:t>
            </a:r>
            <a:r>
              <a:rPr lang="en-US" sz="2400" baseline="30000" dirty="0">
                <a:solidFill>
                  <a:srgbClr val="3077FF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¶</a:t>
            </a:r>
            <a:r>
              <a:rPr lang="en-US" sz="240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Self-Reported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Among U.S. Adults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 and Territory</a:t>
            </a:r>
            <a:r>
              <a:rPr lang="en-US" sz="2400" kern="0" dirty="0">
                <a:latin typeface="Verdana"/>
              </a:rPr>
              <a:t>, BRFSS, </a:t>
            </a:r>
            <a:r>
              <a:rPr lang="en-US" sz="2400" kern="0" dirty="0" smtClean="0">
                <a:latin typeface="Verdana"/>
              </a:rPr>
              <a:t>2012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464" y="1583249"/>
            <a:ext cx="8862515" cy="4349537"/>
          </a:xfr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en-US" b="0" dirty="0">
                <a:solidFill>
                  <a:srgbClr val="000000"/>
                </a:solidFill>
              </a:rPr>
              <a:t>	</a:t>
            </a:r>
            <a:endParaRPr lang="en-US" dirty="0"/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22960" y="701040"/>
            <a:ext cx="913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baseline="30000" dirty="0">
                <a:solidFill>
                  <a:srgbClr val="060606"/>
                </a:solidFill>
                <a:latin typeface="Latha" panose="020B0604020202020204" pitchFamily="34" charset="0"/>
                <a:ea typeface="Verdana" panose="020B0604030504040204" pitchFamily="34" charset="0"/>
                <a:cs typeface="Latha" panose="020B0604020202020204" pitchFamily="34" charset="0"/>
              </a:rPr>
              <a:t>¶</a:t>
            </a:r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Prevalence estimates reflect BRFSS </a:t>
            </a:r>
            <a:r>
              <a:rPr lang="en-US" sz="1000" b="1" dirty="0" smtClean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methodological </a:t>
            </a:r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changes started in 2011. These estimates should not be </a:t>
            </a:r>
            <a:endParaRPr lang="en-US" sz="1000" b="1" dirty="0" smtClean="0">
              <a:solidFill>
                <a:srgbClr val="06060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000" b="1" dirty="0" smtClean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compared to prevalence </a:t>
            </a:r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estimates before 2011.</a:t>
            </a:r>
          </a:p>
        </p:txBody>
      </p:sp>
      <p:pic>
        <p:nvPicPr>
          <p:cNvPr id="7" name="Picture 6" title="Image of a US map showing the Prevalence of Self-Reported Obesity Among U.S. Adults by State and Territory, BRFSS, 20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800" y="1101150"/>
            <a:ext cx="8489666" cy="61835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2960" y="6410960"/>
            <a:ext cx="7701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 or the relative standard error (dividing the standard error by the prevalence) ≥ 30%.</a:t>
            </a:r>
          </a:p>
        </p:txBody>
      </p:sp>
    </p:spTree>
    <p:extLst>
      <p:ext uri="{BB962C8B-B14F-4D97-AF65-F5344CB8AC3E}">
        <p14:creationId xmlns:p14="http://schemas.microsoft.com/office/powerpoint/2010/main" val="306450405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785" y="177422"/>
            <a:ext cx="8862515" cy="999410"/>
          </a:xfrm>
        </p:spPr>
        <p:txBody>
          <a:bodyPr/>
          <a:lstStyle/>
          <a:p>
            <a:r>
              <a:rPr lang="en-US" sz="240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</a:t>
            </a:r>
            <a:r>
              <a:rPr lang="en-US" sz="2400" baseline="30000" dirty="0">
                <a:solidFill>
                  <a:srgbClr val="3077FF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¶</a:t>
            </a:r>
            <a:r>
              <a:rPr lang="en-US" sz="240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Self-Reported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Among U.S. Adults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 and Territory</a:t>
            </a:r>
            <a:r>
              <a:rPr lang="en-US" sz="2400" kern="0" dirty="0">
                <a:latin typeface="Verdana"/>
              </a:rPr>
              <a:t>, BRFSS, </a:t>
            </a:r>
            <a:r>
              <a:rPr lang="en-US" sz="2400" kern="0" dirty="0" smtClean="0">
                <a:latin typeface="Verdana"/>
              </a:rPr>
              <a:t>2013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464" y="1583249"/>
            <a:ext cx="8862515" cy="5183311"/>
          </a:xfr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en-US" b="0" dirty="0">
                <a:solidFill>
                  <a:srgbClr val="000000"/>
                </a:solidFill>
              </a:rPr>
              <a:t>	</a:t>
            </a:r>
            <a:endParaRPr lang="en-US" dirty="0"/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05970" y="721360"/>
            <a:ext cx="9256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baseline="30000" dirty="0">
                <a:solidFill>
                  <a:srgbClr val="060606"/>
                </a:solidFill>
                <a:latin typeface="Latha" panose="020B0604020202020204" pitchFamily="34" charset="0"/>
                <a:ea typeface="Verdana" panose="020B0604030504040204" pitchFamily="34" charset="0"/>
                <a:cs typeface="Latha" panose="020B0604020202020204" pitchFamily="34" charset="0"/>
              </a:rPr>
              <a:t>¶</a:t>
            </a:r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Prevalence estimates reflect BRFSS </a:t>
            </a:r>
            <a:r>
              <a:rPr lang="en-US" sz="1000" b="1" dirty="0" smtClean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methodological </a:t>
            </a:r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changes started in 2011. These estimates should not be </a:t>
            </a:r>
            <a:endParaRPr lang="en-US" sz="1000" b="1" dirty="0" smtClean="0">
              <a:solidFill>
                <a:srgbClr val="06060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000" b="1" dirty="0" smtClean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compared </a:t>
            </a:r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lang="en-US" sz="1000" b="1" dirty="0" smtClean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</a:t>
            </a:r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estimates before 2011.</a:t>
            </a:r>
          </a:p>
        </p:txBody>
      </p:sp>
      <p:pic>
        <p:nvPicPr>
          <p:cNvPr id="7" name="Picture 6" title="Image of a US map showing the Prevalence of Self-Reported Obesity Among U.S. Adults by State and Territory, BRFSS, 20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971" y="1121470"/>
            <a:ext cx="8342496" cy="62038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5970" y="6400800"/>
            <a:ext cx="76455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 or the relative standard error (dividing the standard error by the prevalence) ≥ 30%.</a:t>
            </a:r>
          </a:p>
        </p:txBody>
      </p:sp>
    </p:spTree>
    <p:extLst>
      <p:ext uri="{BB962C8B-B14F-4D97-AF65-F5344CB8AC3E}">
        <p14:creationId xmlns:p14="http://schemas.microsoft.com/office/powerpoint/2010/main" val="279805313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2155"/>
            <a:ext cx="8862515" cy="956245"/>
          </a:xfrm>
        </p:spPr>
        <p:txBody>
          <a:bodyPr/>
          <a:lstStyle/>
          <a:p>
            <a:r>
              <a:rPr lang="en-US" sz="240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</a:t>
            </a:r>
            <a:r>
              <a:rPr lang="en-US" sz="2400" baseline="30000" dirty="0">
                <a:solidFill>
                  <a:srgbClr val="3077FF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¶</a:t>
            </a:r>
            <a:r>
              <a:rPr lang="en-US" sz="240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Self-Reported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Among U.S. Adults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 and Territory</a:t>
            </a:r>
            <a:r>
              <a:rPr lang="en-US" sz="2400" kern="0" dirty="0">
                <a:latin typeface="Verdana"/>
              </a:rPr>
              <a:t>, BRFSS, </a:t>
            </a:r>
            <a:r>
              <a:rPr lang="en-US" sz="2400" kern="0" dirty="0" smtClean="0">
                <a:latin typeface="Verdana"/>
              </a:rPr>
              <a:t>2014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464" y="1583249"/>
            <a:ext cx="8862515" cy="4349537"/>
          </a:xfr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en-US" b="0" dirty="0">
                <a:solidFill>
                  <a:srgbClr val="000000"/>
                </a:solidFill>
              </a:rPr>
              <a:t>	</a:t>
            </a:r>
            <a:endParaRPr lang="en-US" dirty="0"/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22960" y="741680"/>
            <a:ext cx="913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baseline="30000" dirty="0" smtClean="0">
                <a:solidFill>
                  <a:srgbClr val="060606"/>
                </a:solidFill>
                <a:latin typeface="Latha" panose="020B0604020202020204" pitchFamily="34" charset="0"/>
                <a:ea typeface="Verdana" panose="020B0604030504040204" pitchFamily="34" charset="0"/>
                <a:cs typeface="Latha" panose="020B0604020202020204" pitchFamily="34" charset="0"/>
              </a:rPr>
              <a:t>¶</a:t>
            </a:r>
            <a:r>
              <a:rPr lang="en-US" sz="1000" b="1" dirty="0" smtClean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Prevalence </a:t>
            </a:r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estimates reflect BRFSS methodological changes started in 2011. These estimates should not be </a:t>
            </a:r>
            <a:endParaRPr lang="en-US" sz="1000" b="1" dirty="0" smtClean="0">
              <a:solidFill>
                <a:srgbClr val="06060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000" b="1" dirty="0" smtClean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compared to prevalence </a:t>
            </a:r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estimates before 2011.</a:t>
            </a:r>
          </a:p>
        </p:txBody>
      </p:sp>
      <p:pic>
        <p:nvPicPr>
          <p:cNvPr id="5" name="Picture 4" title="Image of a US map showing the Self-Reported Obesity Among U.S. Adults by State and Territory, BRFSS, 20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800" y="1141790"/>
            <a:ext cx="8489665" cy="62546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6979" y="6451600"/>
            <a:ext cx="77771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 or the relative standard error (dividing the standard error by the prevalence) ≥ 30%.</a:t>
            </a:r>
          </a:p>
        </p:txBody>
      </p:sp>
    </p:spTree>
    <p:extLst>
      <p:ext uri="{BB962C8B-B14F-4D97-AF65-F5344CB8AC3E}">
        <p14:creationId xmlns:p14="http://schemas.microsoft.com/office/powerpoint/2010/main" val="93882752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26378"/>
            <a:ext cx="9258300" cy="69426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kern="0" dirty="0">
                <a:solidFill>
                  <a:srgbClr val="000000"/>
                </a:solidFill>
                <a:latin typeface="Verdana"/>
              </a:rPr>
              <a:t/>
            </a:r>
            <a:br>
              <a:rPr lang="en-US" sz="2400" kern="0" dirty="0">
                <a:solidFill>
                  <a:srgbClr val="000000"/>
                </a:solidFill>
                <a:latin typeface="Verdana"/>
              </a:rPr>
            </a:br>
            <a:r>
              <a:rPr lang="en-US" sz="240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</a:t>
            </a:r>
            <a:r>
              <a:rPr lang="en-US" sz="2400" baseline="30000" dirty="0">
                <a:solidFill>
                  <a:srgbClr val="3077FF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¶</a:t>
            </a:r>
            <a:r>
              <a:rPr lang="en-US" sz="240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en-US" sz="2400" kern="0" dirty="0" smtClean="0">
                <a:latin typeface="Verdana"/>
              </a:rPr>
              <a:t>Self-Reported </a:t>
            </a:r>
            <a:r>
              <a:rPr lang="en-US" sz="2400" kern="0" dirty="0">
                <a:latin typeface="Verdana"/>
              </a:rPr>
              <a:t>Obesity Among U.S. </a:t>
            </a:r>
            <a:r>
              <a:rPr lang="en-US" sz="2400" kern="0" dirty="0" smtClean="0">
                <a:latin typeface="Verdana"/>
              </a:rPr>
              <a:t>Adults by State and Territory, </a:t>
            </a:r>
            <a:r>
              <a:rPr lang="en-US" sz="2400" kern="0" dirty="0">
                <a:latin typeface="Verdana"/>
              </a:rPr>
              <a:t>BRFSS, </a:t>
            </a:r>
            <a:r>
              <a:rPr lang="en-US" sz="2400" kern="0" dirty="0" smtClean="0">
                <a:latin typeface="Verdana"/>
              </a:rPr>
              <a:t>2014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03200" y="6120580"/>
            <a:ext cx="9910617" cy="855407"/>
          </a:xfrm>
        </p:spPr>
        <p:txBody>
          <a:bodyPr/>
          <a:lstStyle/>
          <a:p>
            <a:pPr indent="0"/>
            <a:r>
              <a:rPr lang="en-US" sz="900" baseline="30000" dirty="0">
                <a:latin typeface="Latha" panose="020B0604020202020204" pitchFamily="34" charset="0"/>
                <a:cs typeface="Latha" panose="020B0604020202020204" pitchFamily="34" charset="0"/>
              </a:rPr>
              <a:t>¶ </a:t>
            </a:r>
            <a:r>
              <a:rPr lang="en-US" sz="900" dirty="0">
                <a:latin typeface="Verdana" pitchFamily="34" charset="0"/>
              </a:rPr>
              <a:t>Prevalence estimates reflect BRFSS methodological changes started in 2011. These</a:t>
            </a:r>
            <a:r>
              <a:rPr lang="en-US" sz="9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900" dirty="0">
                <a:latin typeface="Verdana" pitchFamily="34" charset="0"/>
              </a:rPr>
              <a:t>estimates should not be compared to prevalence estimates before </a:t>
            </a:r>
            <a:r>
              <a:rPr lang="en-US" sz="900" dirty="0" smtClean="0">
                <a:latin typeface="Verdana" pitchFamily="34" charset="0"/>
              </a:rPr>
              <a:t>2011. </a:t>
            </a:r>
            <a:r>
              <a:rPr lang="en-US" sz="900" i="1" dirty="0" smtClean="0">
                <a:latin typeface="Verdana" pitchFamily="34" charset="0"/>
              </a:rPr>
              <a:t>Source: </a:t>
            </a:r>
            <a:r>
              <a:rPr lang="en-US" sz="900" dirty="0" smtClean="0">
                <a:latin typeface="Verdana" pitchFamily="34" charset="0"/>
              </a:rPr>
              <a:t>Behavioral Risk Factor Surveillance System, CDC.</a:t>
            </a:r>
          </a:p>
          <a:p>
            <a:pPr indent="0" eaLnBrk="0" hangingPunct="0"/>
            <a:r>
              <a:rPr lang="en-US" sz="900" dirty="0" smtClean="0">
                <a:latin typeface="Verdana" pitchFamily="34" charset="0"/>
              </a:rPr>
              <a:t>.</a:t>
            </a:r>
          </a:p>
          <a:p>
            <a:pPr indent="0" eaLnBrk="0" hangingPunct="0"/>
            <a:endParaRPr lang="en-US" sz="900" dirty="0" smtClean="0">
              <a:latin typeface="Verdana" pitchFamily="34" charset="0"/>
            </a:endParaRPr>
          </a:p>
          <a:p>
            <a:endParaRPr lang="en-US" sz="1000" dirty="0">
              <a:latin typeface="Verdana" pitchFamily="34" charset="0"/>
            </a:endParaRPr>
          </a:p>
        </p:txBody>
      </p:sp>
      <p:graphicFrame>
        <p:nvGraphicFramePr>
          <p:cNvPr id="5" name="Table 4" descr="Prevalence of Self-Reported Obesity Among U.S. Adults" title="Prevalence of Self-Reported Obesity Among U.S. Ad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103600"/>
              </p:ext>
            </p:extLst>
          </p:nvPr>
        </p:nvGraphicFramePr>
        <p:xfrm>
          <a:off x="818706" y="1069979"/>
          <a:ext cx="4229543" cy="4840650"/>
        </p:xfrm>
        <a:graphic>
          <a:graphicData uri="http://schemas.openxmlformats.org/drawingml/2006/table">
            <a:tbl>
              <a:tblPr firstRow="1"/>
              <a:tblGrid>
                <a:gridCol w="1457769"/>
                <a:gridCol w="1356923"/>
                <a:gridCol w="1414851"/>
              </a:tblGrid>
              <a:tr h="18590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(32.1, 35.0)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(27.8, 31.7)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(27.7, 30.2)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(33.8, 38.0)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(23.5, 25.9)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(20.4, 22.2)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(24.9, 27.7)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(28.6, 32.8)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(19.5, 24.0)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(25.0, 27.5)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(28.9, 32.1)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(25.6, 30.5)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(20.7, 23.5)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(27.1, 30.8)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(27.6, 31.1)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(31.6, 34.0)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(29.6, 32.3)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(30.3, 32.2)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(30.2, 33.1)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(33.4, 36.4)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(26.9, 29.5)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(28.1, 31.1)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618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(22.3, 24.4)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618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(29.4, 32.0)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618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(26.8, 28.5)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618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(33.4, 37.6)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 descr="Prevalence of Self-Reported Obesity Among U.S. Adults" title="Prevalence of Self-Reported Obesity Among U.S. Ad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680196"/>
              </p:ext>
            </p:extLst>
          </p:nvPr>
        </p:nvGraphicFramePr>
        <p:xfrm>
          <a:off x="5337560" y="1069981"/>
          <a:ext cx="4167963" cy="4840655"/>
        </p:xfrm>
        <a:graphic>
          <a:graphicData uri="http://schemas.openxmlformats.org/drawingml/2006/table">
            <a:tbl>
              <a:tblPr firstRow="1"/>
              <a:tblGrid>
                <a:gridCol w="1396615"/>
                <a:gridCol w="1343025"/>
                <a:gridCol w="1428323"/>
              </a:tblGrid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95%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Missouri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(28.6, 31.9)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Montana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(24.9, 27.9)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Nebraska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(29.2, 31.3)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Nevada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(25.4, 30.1)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107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New Hampshire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(25.8, 29.1)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New Jersey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(25.7, 28.1)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New Mexico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(27.0, 30.0)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New York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(25.6, 28.5)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North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(28.4, 31.0)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North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(30.5, 34.0)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Ohio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(31.2, 34.1)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Oklahoma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(31.7, 34.3)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Oregon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(26.3, 29.6)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Pennsylvania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(28.9, 31.4)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Puerto Rico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(26.8, 29.8)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Rhode Island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(25.4, 28.6)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South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(30.9, 33.3)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South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(27.9, 31.8)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Tennessee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(29.3, 33.2)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Texas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(30.6, 33.3)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Utah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(24.9, 26.6)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561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Vermont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(23.5, 26.1)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(27.2, 29.7)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Washington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(26.0, 28.5)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West 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(34.2, 37.2)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Wisconsin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(29.6, 32.8)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Wyoming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(27.5, 31.5)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981993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NCCDPHP_ppt_darktheme[1]">
  <a:themeElements>
    <a:clrScheme name="NCCDPHP Dark PPT Colors">
      <a:dk1>
        <a:srgbClr val="FFC000"/>
      </a:dk1>
      <a:lt1>
        <a:srgbClr val="0F56DC"/>
      </a:lt1>
      <a:dk2>
        <a:srgbClr val="FFFFFF"/>
      </a:dk2>
      <a:lt2>
        <a:srgbClr val="FFFFFF"/>
      </a:lt2>
      <a:accent1>
        <a:srgbClr val="878800"/>
      </a:accent1>
      <a:accent2>
        <a:srgbClr val="DF7A00"/>
      </a:accent2>
      <a:accent3>
        <a:srgbClr val="6E273D"/>
      </a:accent3>
      <a:accent4>
        <a:srgbClr val="64A0C8"/>
      </a:accent4>
      <a:accent5>
        <a:srgbClr val="69923A"/>
      </a:accent5>
      <a:accent6>
        <a:srgbClr val="7F7F7F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CEZID_ppt_lighttheme[1]">
  <a:themeElements>
    <a:clrScheme name="NCEZID Light PPT Color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BD3632"/>
      </a:accent1>
      <a:accent2>
        <a:srgbClr val="782327"/>
      </a:accent2>
      <a:accent3>
        <a:srgbClr val="7D7A00"/>
      </a:accent3>
      <a:accent4>
        <a:srgbClr val="156570"/>
      </a:accent4>
      <a:accent5>
        <a:srgbClr val="6E267B"/>
      </a:accent5>
      <a:accent6>
        <a:srgbClr val="002060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6427</TotalTime>
  <Words>992</Words>
  <Application>Microsoft Office PowerPoint</Application>
  <PresentationFormat>35mm Slides</PresentationFormat>
  <Paragraphs>229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Latha</vt:lpstr>
      <vt:lpstr>Myriad Web Pro</vt:lpstr>
      <vt:lpstr>Times New Roman</vt:lpstr>
      <vt:lpstr>Verdana</vt:lpstr>
      <vt:lpstr>Wingdings</vt:lpstr>
      <vt:lpstr>NCCDPHP_ppt_darktheme[1]</vt:lpstr>
      <vt:lpstr>NCEZID_ppt_lighttheme[1]</vt:lpstr>
      <vt:lpstr>Prevalence of Self-Reported Obesity Among  U.S. Adults by State and Territory</vt:lpstr>
      <vt:lpstr>Prevalence of Self-Reported Obesity Among  U.S. Adults by State and Territory</vt:lpstr>
      <vt:lpstr>Prevalence of Self-Reported Obesity Among  U.S. Adults by State and Territory</vt:lpstr>
      <vt:lpstr>Prevalence of Self-Reported Obesity Among  U.S. Adults by State and Territory</vt:lpstr>
      <vt:lpstr>Prevalence¶ of Self-Reported Obesity Among U.S. Adults by State and Territory, BRFSS, 2011 </vt:lpstr>
      <vt:lpstr>Prevalence¶ of Self-Reported Obesity Among U.S. Adults by State and Territory, BRFSS, 2012 </vt:lpstr>
      <vt:lpstr>Prevalence¶ of Self-Reported Obesity Among U.S. Adults by State and Territory, BRFSS, 2013 </vt:lpstr>
      <vt:lpstr>Prevalence¶ of Self-Reported Obesity Among U.S. Adults by State and Territory, BRFSS, 2014 </vt:lpstr>
      <vt:lpstr> Prevalence¶ of Self-Reported Obesity Among U.S. Adults by State and Territory, BRFSS, 2014</vt:lpstr>
      <vt:lpstr> Prevalence¶ of Self-Reported Obesity Among U.S. Adults by State and Territory, BRFSS, 2014</vt:lpstr>
    </vt:vector>
  </TitlesOfParts>
  <Company>CDC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DNPAO State Obesity Prevalence Map 2014</dc:title>
  <dc:subject>DNPAO State Obesity Prevalence Map 2014</dc:subject>
  <dc:creator>CDC</dc:creator>
  <cp:keywords>DNPAO state obesity prevalence map 2014</cp:keywords>
  <cp:lastModifiedBy>LaHaye, Tim (CDC/ONDIEH/NCCDPHP) (CTR)</cp:lastModifiedBy>
  <cp:revision>530</cp:revision>
  <cp:lastPrinted>2014-09-05T15:47:12Z</cp:lastPrinted>
  <dcterms:created xsi:type="dcterms:W3CDTF">2000-10-25T15:41:08Z</dcterms:created>
  <dcterms:modified xsi:type="dcterms:W3CDTF">2015-09-18T12:25:30Z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