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8"/>
  </p:notesMasterIdLst>
  <p:sldIdLst>
    <p:sldId id="317" r:id="rId3"/>
    <p:sldId id="341" r:id="rId4"/>
    <p:sldId id="324" r:id="rId5"/>
    <p:sldId id="339" r:id="rId6"/>
    <p:sldId id="340" r:id="rId7"/>
    <p:sldId id="288" r:id="rId8"/>
    <p:sldId id="335" r:id="rId9"/>
    <p:sldId id="289" r:id="rId10"/>
    <p:sldId id="259" r:id="rId11"/>
    <p:sldId id="296" r:id="rId12"/>
    <p:sldId id="330" r:id="rId13"/>
    <p:sldId id="298" r:id="rId14"/>
    <p:sldId id="261" r:id="rId15"/>
    <p:sldId id="328" r:id="rId16"/>
    <p:sldId id="329" r:id="rId17"/>
    <p:sldId id="262" r:id="rId18"/>
    <p:sldId id="308" r:id="rId19"/>
    <p:sldId id="331" r:id="rId20"/>
    <p:sldId id="333" r:id="rId21"/>
    <p:sldId id="332" r:id="rId22"/>
    <p:sldId id="342" r:id="rId23"/>
    <p:sldId id="343" r:id="rId24"/>
    <p:sldId id="344" r:id="rId25"/>
    <p:sldId id="345" r:id="rId26"/>
    <p:sldId id="346" r:id="rId27"/>
  </p:sldIdLst>
  <p:sldSz cx="9144000" cy="6858000" type="screen4x3"/>
  <p:notesSz cx="7010400" cy="9223375"/>
  <p:embeddedFontLst>
    <p:embeddedFont>
      <p:font typeface="Bradley Hand ITC" panose="03070402050302030203" pitchFamily="66" charset="0"/>
      <p:regular r:id="rId29"/>
    </p:embeddedFont>
    <p:embeddedFont>
      <p:font typeface="Myriad Pro" panose="020B0503030403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Nirmala UI" panose="020B0502040204020203" pitchFamily="34" charset="0"/>
      <p:regular r:id="rId38"/>
      <p:bold r:id="rId39"/>
    </p:embeddedFont>
    <p:embeddedFont>
      <p:font typeface="Papyrus" panose="03070502060502030205" pitchFamily="66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A"/>
    <a:srgbClr val="DEE7F6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9573" autoAdjust="0"/>
  </p:normalViewPr>
  <p:slideViewPr>
    <p:cSldViewPr>
      <p:cViewPr varScale="1">
        <p:scale>
          <a:sx n="86" d="100"/>
          <a:sy n="86" d="100"/>
        </p:scale>
        <p:origin x="8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905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2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5697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24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4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95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29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5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0303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5279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0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76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42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79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6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62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5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5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785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9532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368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8086F-7C81-4F02-877E-DABF31823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78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9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0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74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3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9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2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9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0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9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0k7GPWBoCa0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mmwr/preview/mmwrhtml/mm5915a2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://www.cdc.gov/niosh/talkingsafety/video.html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-45189"/>
            <a:ext cx="6858000" cy="69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7652" y="2815150"/>
            <a:ext cx="3686176" cy="182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Safety &amp; Health Training for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Workers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00400" y="357055"/>
            <a:ext cx="3214688" cy="2164095"/>
            <a:chOff x="4786312" y="491089"/>
            <a:chExt cx="3214688" cy="2164095"/>
          </a:xfrm>
        </p:grpSpPr>
        <p:sp>
          <p:nvSpPr>
            <p:cNvPr id="14" name="TextBox 13"/>
            <p:cNvSpPr txBox="1"/>
            <p:nvPr/>
          </p:nvSpPr>
          <p:spPr>
            <a:xfrm>
              <a:off x="4800600" y="531526"/>
              <a:ext cx="3200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</a:t>
              </a:r>
              <a:r>
                <a:rPr lang="en-US" sz="66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66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6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Matters </a:t>
              </a:r>
              <a:endParaRPr lang="en-US" sz="6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786312" y="491089"/>
              <a:ext cx="32004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</a:t>
              </a:r>
              <a:r>
                <a:rPr lang="en-US" sz="6600" b="1" dirty="0" smtClean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6600" b="1" dirty="0" smtClean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600" b="1" dirty="0" smtClean="0">
                  <a:solidFill>
                    <a:srgbClr val="1F3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Matters </a:t>
              </a:r>
              <a:endParaRPr lang="en-US" sz="6600" b="1" dirty="0">
                <a:solidFill>
                  <a:srgbClr val="1F39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828" y="-61138"/>
            <a:ext cx="5560827" cy="719636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64560" y="5884923"/>
            <a:ext cx="4143376" cy="669076"/>
            <a:chOff x="2743200" y="5743264"/>
            <a:chExt cx="5468766" cy="8831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Controlling Job Hazards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10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0292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Remove the Hazard = the best way  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Example: Buy precut vegetables so that employees don’t have to use knives. </a:t>
            </a:r>
          </a:p>
          <a:p>
            <a:pPr marL="342900" lvl="1" indent="-342900"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Good safety policies  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Examples: Train workers,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give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regular breaks, assign enough people to do the job safely 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Personal protective equipment (PPE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 = the least effective (but use when provided!)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Examples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Gloves, steel-toed shoes, hard hats, respirators, safety glasses, hearing protectors, lab coats or smocks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</a:rPr>
              <a:t>Controlling Job Hazards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11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74954" y="1299210"/>
            <a:ext cx="8035647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8026121"/>
              <a:gd name="connsiteY0" fmla="*/ 4972050 h 5010150"/>
              <a:gd name="connsiteX1" fmla="*/ 0 w 8026121"/>
              <a:gd name="connsiteY1" fmla="*/ 0 h 5010150"/>
              <a:gd name="connsiteX2" fmla="*/ 8026121 w 8026121"/>
              <a:gd name="connsiteY2" fmla="*/ 14549 h 5010150"/>
              <a:gd name="connsiteX3" fmla="*/ 7553325 w 8026121"/>
              <a:gd name="connsiteY3" fmla="*/ 762000 h 5010150"/>
              <a:gd name="connsiteX4" fmla="*/ 3876675 w 8026121"/>
              <a:gd name="connsiteY4" fmla="*/ 714375 h 5010150"/>
              <a:gd name="connsiteX5" fmla="*/ 3876675 w 8026121"/>
              <a:gd name="connsiteY5" fmla="*/ 5010150 h 5010150"/>
              <a:gd name="connsiteX6" fmla="*/ 0 w 8026121"/>
              <a:gd name="connsiteY6" fmla="*/ 4972050 h 5010150"/>
              <a:gd name="connsiteX0" fmla="*/ 0 w 8040671"/>
              <a:gd name="connsiteY0" fmla="*/ 4972050 h 5010150"/>
              <a:gd name="connsiteX1" fmla="*/ 0 w 8040671"/>
              <a:gd name="connsiteY1" fmla="*/ 0 h 5010150"/>
              <a:gd name="connsiteX2" fmla="*/ 8026121 w 8040671"/>
              <a:gd name="connsiteY2" fmla="*/ 14549 h 5010150"/>
              <a:gd name="connsiteX3" fmla="*/ 8040671 w 8040671"/>
              <a:gd name="connsiteY3" fmla="*/ 762000 h 5010150"/>
              <a:gd name="connsiteX4" fmla="*/ 3876675 w 8040671"/>
              <a:gd name="connsiteY4" fmla="*/ 714375 h 5010150"/>
              <a:gd name="connsiteX5" fmla="*/ 3876675 w 8040671"/>
              <a:gd name="connsiteY5" fmla="*/ 5010150 h 5010150"/>
              <a:gd name="connsiteX6" fmla="*/ 0 w 8040671"/>
              <a:gd name="connsiteY6" fmla="*/ 4972050 h 5010150"/>
              <a:gd name="connsiteX0" fmla="*/ 0 w 8035647"/>
              <a:gd name="connsiteY0" fmla="*/ 4972050 h 5010150"/>
              <a:gd name="connsiteX1" fmla="*/ 0 w 8035647"/>
              <a:gd name="connsiteY1" fmla="*/ 0 h 5010150"/>
              <a:gd name="connsiteX2" fmla="*/ 8026121 w 8035647"/>
              <a:gd name="connsiteY2" fmla="*/ 14549 h 5010150"/>
              <a:gd name="connsiteX3" fmla="*/ 8035647 w 8035647"/>
              <a:gd name="connsiteY3" fmla="*/ 762000 h 5010150"/>
              <a:gd name="connsiteX4" fmla="*/ 3876675 w 8035647"/>
              <a:gd name="connsiteY4" fmla="*/ 714375 h 5010150"/>
              <a:gd name="connsiteX5" fmla="*/ 3876675 w 8035647"/>
              <a:gd name="connsiteY5" fmla="*/ 5010150 h 5010150"/>
              <a:gd name="connsiteX6" fmla="*/ 0 w 8035647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5647" h="5010150">
                <a:moveTo>
                  <a:pt x="0" y="4972050"/>
                </a:moveTo>
                <a:lnTo>
                  <a:pt x="0" y="0"/>
                </a:lnTo>
                <a:lnTo>
                  <a:pt x="8026121" y="14549"/>
                </a:lnTo>
                <a:lnTo>
                  <a:pt x="8035647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Removing or Reducing Hazards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790419" y="2311856"/>
            <a:ext cx="3883024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Myriad Pro"/>
              </a:rPr>
              <a:t>Job: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Hospital dishwasher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Myriad Pro"/>
              </a:rPr>
              <a:t>Hazard: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Chemical dishwashing solution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Myriad Pro"/>
              </a:rPr>
              <a:t>Injury: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Chemical burn to the eye</a:t>
            </a:r>
          </a:p>
          <a:p>
            <a:pPr marL="914400" indent="-914400"/>
            <a:endParaRPr lang="en-US" sz="1600" i="1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/>
            <a:r>
              <a:rPr lang="en-US" sz="1600" i="1" dirty="0" smtClean="0">
                <a:solidFill>
                  <a:srgbClr val="1F396A"/>
                </a:solidFill>
                <a:latin typeface="Myriad Pro" pitchFamily="34" charset="0"/>
              </a:rPr>
              <a:t>What </a:t>
            </a:r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solutions can you think of </a:t>
            </a:r>
            <a:r>
              <a:rPr lang="en-US" sz="1600" i="1" dirty="0" smtClean="0">
                <a:solidFill>
                  <a:srgbClr val="1F396A"/>
                </a:solidFill>
                <a:latin typeface="Myriad Pro" pitchFamily="34" charset="0"/>
              </a:rPr>
              <a:t>that</a:t>
            </a:r>
          </a:p>
          <a:p>
            <a:pPr marL="914400" indent="-914400"/>
            <a:r>
              <a:rPr lang="en-US" sz="1600" i="1" dirty="0" smtClean="0">
                <a:solidFill>
                  <a:srgbClr val="1F396A"/>
                </a:solidFill>
                <a:latin typeface="Myriad Pro" pitchFamily="34" charset="0"/>
              </a:rPr>
              <a:t>might </a:t>
            </a:r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prevent this injury </a:t>
            </a:r>
            <a:r>
              <a:rPr lang="en-US" sz="1600" i="1" dirty="0" smtClean="0">
                <a:solidFill>
                  <a:srgbClr val="1F396A"/>
                </a:solidFill>
                <a:latin typeface="Myriad Pro" pitchFamily="34" charset="0"/>
              </a:rPr>
              <a:t>from</a:t>
            </a:r>
          </a:p>
          <a:p>
            <a:pPr marL="914400" indent="-914400"/>
            <a:r>
              <a:rPr lang="en-US" sz="1600" i="1" dirty="0" smtClean="0">
                <a:solidFill>
                  <a:srgbClr val="1F396A"/>
                </a:solidFill>
                <a:latin typeface="Myriad Pro" pitchFamily="34" charset="0"/>
              </a:rPr>
              <a:t>happening </a:t>
            </a:r>
            <a:r>
              <a:rPr lang="en-US" sz="1600" i="1" dirty="0">
                <a:solidFill>
                  <a:srgbClr val="1F396A"/>
                </a:solidFill>
                <a:latin typeface="Myriad Pro" pitchFamily="34" charset="0"/>
              </a:rPr>
              <a:t>again?</a:t>
            </a:r>
          </a:p>
          <a:p>
            <a:pPr marL="914400" indent="-914400">
              <a:spcAft>
                <a:spcPts val="1800"/>
              </a:spcAft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4271" y="1357729"/>
            <a:ext cx="358140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Bradley Hand ITC" panose="03070402050302030203" pitchFamily="66" charset="0"/>
              </a:rPr>
              <a:t>Jasmin’s</a:t>
            </a:r>
            <a:r>
              <a:rPr lang="en-US" sz="3600" b="1" dirty="0" smtClean="0">
                <a:solidFill>
                  <a:prstClr val="white"/>
                </a:solidFill>
                <a:latin typeface="Bradley Hand ITC" panose="03070402050302030203" pitchFamily="66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Bradley Hand ITC" panose="03070402050302030203" pitchFamily="66" charset="0"/>
              </a:rPr>
              <a:t>Story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22" y="136911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12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4350" y="228600"/>
            <a:ext cx="8229600" cy="838201"/>
          </a:xfrm>
          <a:prstGeom prst="rect">
            <a:avLst/>
          </a:prstGeom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1F396A"/>
                </a:solidFill>
              </a:rPr>
              <a:t>Know Your Rights </a:t>
            </a:r>
            <a:r>
              <a:rPr lang="en-US" sz="4800" dirty="0" smtClean="0">
                <a:solidFill>
                  <a:srgbClr val="1F396A"/>
                </a:solidFill>
              </a:rPr>
              <a:t/>
            </a:r>
            <a:br>
              <a:rPr lang="en-US" sz="4800" dirty="0" smtClean="0">
                <a:solidFill>
                  <a:srgbClr val="1F396A"/>
                </a:solidFill>
              </a:rPr>
            </a:br>
            <a:r>
              <a:rPr lang="en-US" sz="4800" dirty="0" smtClean="0">
                <a:solidFill>
                  <a:srgbClr val="1F396A"/>
                </a:solidFill>
              </a:rPr>
              <a:t>and Responsibilities</a:t>
            </a:r>
            <a:endParaRPr lang="en-US" sz="4800" b="0" dirty="0">
              <a:solidFill>
                <a:srgbClr val="1F396A"/>
              </a:solidFill>
              <a:latin typeface="Myriad Pro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9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Who Protects </a:t>
            </a:r>
            <a:r>
              <a:rPr lang="en-US" sz="3200" dirty="0">
                <a:solidFill>
                  <a:srgbClr val="1F396A"/>
                </a:solidFill>
                <a:latin typeface="+mj-lt"/>
              </a:rPr>
              <a:t>T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een </a:t>
            </a:r>
            <a:r>
              <a:rPr lang="en-US" sz="3200" dirty="0">
                <a:solidFill>
                  <a:srgbClr val="1F396A"/>
                </a:solidFill>
                <a:latin typeface="+mj-lt"/>
              </a:rPr>
              <a:t>W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orkers?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Employers</a:t>
            </a:r>
          </a:p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Teens </a:t>
            </a:r>
          </a:p>
          <a:p>
            <a:pPr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Government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agencies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Occupational Safety and Health Administration (OSHA)  </a:t>
            </a: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Federal and State Departments of Labor </a:t>
            </a:r>
          </a:p>
          <a:p>
            <a:pPr marL="742950" lvl="2" indent="-4572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U.S. Equal Employment Opportunity Commission (EEOC) </a:t>
            </a:r>
          </a:p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sz="2400" b="0" dirty="0">
                <a:solidFill>
                  <a:srgbClr val="1F396A"/>
                </a:solidFill>
                <a:latin typeface="+mn-lt"/>
              </a:rPr>
              <a:t> 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14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Are You a Teen </a:t>
            </a:r>
            <a:r>
              <a:rPr lang="en-US" sz="3200" dirty="0">
                <a:solidFill>
                  <a:srgbClr val="1F396A"/>
                </a:solidFill>
                <a:latin typeface="+mj-lt"/>
              </a:rPr>
              <a:t>W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orker? 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is the minimum wage in our state?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 are under 18 years old do you need a work permit before you start a new job?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During the school year, how late can 14- and 15-year-olds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at night?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During the school year, how late can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16-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17-year-olds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at night?</a:t>
            </a:r>
          </a:p>
          <a:p>
            <a:pPr marL="0" lvl="0" indent="0">
              <a:spcBef>
                <a:spcPts val="1200"/>
              </a:spcBef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15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14350" y="228600"/>
            <a:ext cx="8229600" cy="838201"/>
          </a:xfrm>
          <a:prstGeom prst="rect">
            <a:avLst/>
          </a:prstGeom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1F396A"/>
                </a:solidFill>
                <a:cs typeface="Arial" pitchFamily="34" charset="0"/>
              </a:rPr>
              <a:t>Being Prepared, </a:t>
            </a:r>
            <a:r>
              <a:rPr lang="en-US" sz="4800" dirty="0" smtClean="0">
                <a:solidFill>
                  <a:srgbClr val="1F396A"/>
                </a:solidFill>
                <a:cs typeface="Arial" pitchFamily="34" charset="0"/>
              </a:rPr>
              <a:t/>
            </a:r>
            <a:br>
              <a:rPr lang="en-US" sz="4800" dirty="0" smtClean="0">
                <a:solidFill>
                  <a:srgbClr val="1F396A"/>
                </a:solidFill>
                <a:cs typeface="Arial" pitchFamily="34" charset="0"/>
              </a:rPr>
            </a:br>
            <a:r>
              <a:rPr lang="en-US" sz="4800" dirty="0" smtClean="0">
                <a:solidFill>
                  <a:srgbClr val="1F396A"/>
                </a:solidFill>
                <a:cs typeface="Arial" pitchFamily="34" charset="0"/>
              </a:rPr>
              <a:t>Taking </a:t>
            </a:r>
            <a:r>
              <a:rPr lang="en-US" sz="4800" dirty="0">
                <a:solidFill>
                  <a:srgbClr val="1F396A"/>
                </a:solidFill>
                <a:cs typeface="Arial" pitchFamily="34" charset="0"/>
              </a:rPr>
              <a:t>Action</a:t>
            </a:r>
            <a:endParaRPr lang="en-US" sz="4800" b="0" dirty="0">
              <a:solidFill>
                <a:srgbClr val="1F396A"/>
              </a:solidFill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1F396A"/>
                </a:solidFill>
                <a:latin typeface="+mj-lt"/>
              </a:rPr>
              <a:t>What is an emergency at work?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unplanned event that harms or threatens employees, customers, or the public; that shuts down business operations; or that causes physical or environmental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damage.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Emergencies at Work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17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18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274638"/>
            <a:ext cx="77724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Emergencies at Work - Examples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4004"/>
              </p:ext>
            </p:extLst>
          </p:nvPr>
        </p:nvGraphicFramePr>
        <p:xfrm>
          <a:off x="1371600" y="1600197"/>
          <a:ext cx="6400800" cy="4114799"/>
        </p:xfrm>
        <a:graphic>
          <a:graphicData uri="http://schemas.openxmlformats.org/drawingml/2006/table">
            <a:tbl>
              <a:tblPr firstRow="1" firstCol="1" bandRow="1"/>
              <a:tblGrid>
                <a:gridCol w="3200400"/>
                <a:gridCol w="3200400"/>
              </a:tblGrid>
              <a:tr h="6869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Man Made</a:t>
                      </a:r>
                      <a:endParaRPr lang="en-US" sz="2800" b="1" dirty="0">
                        <a:solidFill>
                          <a:schemeClr val="bg2"/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9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2"/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Natural </a:t>
                      </a:r>
                      <a:endParaRPr lang="en-US" sz="2800" b="1" dirty="0">
                        <a:solidFill>
                          <a:schemeClr val="bg2"/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96A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Toxic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releases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Hurricanes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Power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outages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Blizzards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Fires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Wild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fires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Chemical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spills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Tornadoes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Terrorism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Ice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storms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Explosions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Earthquakes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  <a:tr h="489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Violence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Nirmala UI" panose="020B0502040204020203" pitchFamily="34" charset="0"/>
                        </a:rPr>
                        <a:t>Floods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apyrus" panose="03070502060502030205" pitchFamily="66" charset="0"/>
                        <a:ea typeface="Calibri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F6"/>
                    </a:solidFill>
                  </a:tcPr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Speaking Up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Never feel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bad about seeking help or asking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questions. Trust your instincts!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Don’t be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silent when confronted with a problem at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work. It could get worse, and you or a co-worker could get hurt!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lvl="1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It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is illegal for an employer to fire someone for reporting work hazards or other safety problems at work!</a:t>
            </a:r>
          </a:p>
          <a:p>
            <a:pPr marL="0" lvl="1" indent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4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19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85800"/>
            <a:ext cx="8229600" cy="838201"/>
          </a:xfrm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rIns="0">
            <a:no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F396A"/>
                </a:solidFill>
                <a:cs typeface="Arial" pitchFamily="34" charset="0"/>
              </a:rPr>
              <a:t>Young Worker Injuries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8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What Do OSH Professionals </a:t>
            </a:r>
            <a:r>
              <a:rPr lang="en-US" sz="3200" dirty="0">
                <a:solidFill>
                  <a:srgbClr val="1F396A"/>
                </a:solidFill>
                <a:latin typeface="+mj-lt"/>
              </a:rPr>
              <a:t>D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o?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1" y="4588439"/>
            <a:ext cx="8153401" cy="2176561"/>
          </a:xfrm>
        </p:spPr>
        <p:txBody>
          <a:bodyPr>
            <a:noAutofit/>
          </a:bodyPr>
          <a:lstStyle/>
          <a:p>
            <a:pPr marL="0" lvl="1" indent="0">
              <a:lnSpc>
                <a:spcPts val="3000"/>
              </a:lnSpc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Occupational safety and health (OSH) professionals:</a:t>
            </a:r>
          </a:p>
          <a:p>
            <a:pPr marL="342900" lvl="1" indent="-342900">
              <a:lnSpc>
                <a:spcPts val="3000"/>
              </a:lnSpc>
              <a:spcBef>
                <a:spcPts val="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Help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prevent harm to workers, the environment, and the general public. </a:t>
            </a:r>
          </a:p>
          <a:p>
            <a:pPr marL="342900" lvl="1" indent="-342900">
              <a:spcBef>
                <a:spcPts val="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Design safe workspaces, study or treat work-related diseases, inspect machines, or test air quality.</a:t>
            </a:r>
          </a:p>
          <a:p>
            <a:pPr marL="0" lvl="1" indent="0"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	</a:t>
            </a:r>
          </a:p>
          <a:p>
            <a:pPr marL="0" lvl="1" indent="0">
              <a:spcBef>
                <a:spcPts val="0"/>
              </a:spcBef>
              <a:buClr>
                <a:srgbClr val="1F396A"/>
              </a:buClr>
              <a:buNone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 a captioned version of this video visit: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https://www.youtube.com/watch?v=0k7GPWBoCa0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20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TheRightThingto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257300"/>
            <a:ext cx="5486400" cy="30861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Safety Matters: Summing Up (1)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4065"/>
            <a:ext cx="8229600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400" b="0" dirty="0" smtClean="0">
              <a:solidFill>
                <a:srgbClr val="1F396A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Everyone is at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risk for being hurt on the job, and all jobs have hazards. </a:t>
            </a:r>
            <a:endParaRPr lang="en-US" sz="2800" b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workers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more likely than any other age group to get hurt or killed at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Workplace injuries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</a:t>
            </a:r>
            <a:r>
              <a:rPr lang="en-US" sz="2800" b="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NOT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accidents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They can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 predicted and prevented. </a:t>
            </a:r>
            <a:endParaRPr lang="en-US" sz="2800" b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21</a:t>
            </a:fld>
            <a:endParaRPr lang="en-US" sz="2400" dirty="0" smtClean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Safety Matters: Summing Up (2)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470659"/>
            <a:ext cx="8229600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400" b="0" dirty="0" smtClean="0">
              <a:solidFill>
                <a:srgbClr val="1F396A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 need to know about the types of hazards so you can recognize potential health and safety problems.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best way to prevent a workplace injury or illness is to </a:t>
            </a:r>
            <a:r>
              <a:rPr lang="en-US" sz="2800" b="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remove the hazard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this can’t be done, then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control the hazard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through work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policies, procedures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or the use of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PPE.</a:t>
            </a: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22</a:t>
            </a:fld>
            <a:endParaRPr lang="en-US" sz="2400" dirty="0" smtClean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299" y="1560756"/>
            <a:ext cx="8153401" cy="48387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OSHA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enforces health and safety laws. 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Employers are responsible for providing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safe and healthy workplace,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safety training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safety equipment.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people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should know their rights in the workplace but they also need to know their responsibilities, like reporting hazards and following all safety rules.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Myriad Pro"/>
              </a:rPr>
              <a:pPr eaLnBrk="1" hangingPunct="1"/>
              <a:t>23</a:t>
            </a:fld>
            <a:endParaRPr lang="en-US" sz="2400" dirty="0" smtClean="0">
              <a:solidFill>
                <a:srgbClr val="FFFFFF">
                  <a:lumMod val="50000"/>
                </a:srgbClr>
              </a:solidFill>
              <a:latin typeface="Myriad Pro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Safety Matters: Summing Up (3)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8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065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Remember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trust your instincts and don’t be afraid to </a:t>
            </a:r>
            <a:r>
              <a:rPr lang="en-US" sz="2800" b="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speak up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if you have a problem at work!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 injury (or illness) can change your life forever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!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F396A"/>
              </a:buClr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Learn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about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risks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hazards at work and take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action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protect yourselves and others.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Myriad Pro"/>
              </a:rPr>
              <a:pPr eaLnBrk="1" hangingPunct="1"/>
              <a:t>24</a:t>
            </a:fld>
            <a:endParaRPr lang="en-US" sz="2400" dirty="0" smtClean="0">
              <a:solidFill>
                <a:srgbClr val="FFFFFF">
                  <a:lumMod val="50000"/>
                </a:srgbClr>
              </a:solidFill>
              <a:latin typeface="Myriad Pro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Safety Matters: Summing Up (4)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53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Stay Safe &amp; Healthy at Work!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6" y="1144602"/>
            <a:ext cx="6858000" cy="4838701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3600" i="1" dirty="0" smtClean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pPr marL="0" indent="0" algn="ctr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The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skills you’ve learned in the 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NIOSH/AIHA </a:t>
            </a:r>
            <a:r>
              <a:rPr lang="en-US" sz="3600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Safety Matters</a:t>
            </a:r>
            <a:r>
              <a:rPr lang="en-US" sz="3600" i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training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will help keep you safe and healthy on the job, now and throughout your 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work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lives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.</a:t>
            </a:r>
            <a:endParaRPr lang="en-US" sz="36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pPr marL="0" lv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dirty="0">
                <a:solidFill>
                  <a:srgbClr val="1F396A"/>
                </a:solidFill>
                <a:latin typeface="+mj-lt"/>
                <a:ea typeface="+mj-ea"/>
                <a:cs typeface="+mj-cs"/>
              </a:rPr>
              <a:t>Thank you!</a:t>
            </a:r>
          </a:p>
          <a:p>
            <a:pPr marL="0" lvl="0" indent="0" algn="ctr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3600" i="1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</a:rPr>
              <a:pPr eaLnBrk="1" hangingPunct="1"/>
              <a:t>25</a:t>
            </a:fld>
            <a:endParaRPr lang="en-US" sz="2400" dirty="0" smtClean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F396A"/>
                </a:solidFill>
                <a:latin typeface="+mj-lt"/>
              </a:rPr>
              <a:t>Teen Worker Injury Statistics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281305"/>
            <a:ext cx="8077202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Approximately 1.6 million teens (</a:t>
            </a: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aged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15–17) in the United States work. About 50% of 10th graders and 75% of 12th graders have jobs.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teenager in the U.S. is injured on the job every 9 minutes.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On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average, each year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59,800 workers younger than 18 are sent to the ER for job-related injuries, but actual injury statistics are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probably much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higher.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37 workers younger than 18 die on the job.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Young workers are twice as likely to be injured than adult workers. </a:t>
            </a: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397975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CDC 2010 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3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9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374" y="248569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Mallory’s Story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1" y="1600200"/>
            <a:ext cx="7981950" cy="4800600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 smtClean="0">
              <a:solidFill>
                <a:srgbClr val="1F396A"/>
              </a:solidFill>
              <a:latin typeface="+mn-lt"/>
              <a:hlinkClick r:id="rId5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5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 smtClean="0">
              <a:solidFill>
                <a:srgbClr val="1F396A"/>
              </a:solidFill>
              <a:latin typeface="+mn-lt"/>
              <a:hlinkClick r:id="rId5"/>
            </a:endParaRPr>
          </a:p>
          <a:p>
            <a:pPr marL="0" lv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400" b="0" dirty="0">
              <a:solidFill>
                <a:srgbClr val="1F396A"/>
              </a:solidFill>
              <a:latin typeface="+mn-lt"/>
              <a:hlinkClick r:id="rId5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are some factors that contributed to this incident? </a:t>
            </a: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What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could have kept Mallory </a:t>
            </a: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from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being hurt</a:t>
            </a: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 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How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might this affect Mallory’s future life choices</a:t>
            </a:r>
            <a:r>
              <a:rPr lang="en-US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 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Myriad Pro"/>
              </a:rPr>
              <a:pPr eaLnBrk="1" hangingPunct="1"/>
              <a:t>4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Myriad Pro"/>
            </a:endParaRPr>
          </a:p>
        </p:txBody>
      </p:sp>
      <p:pic>
        <p:nvPicPr>
          <p:cNvPr id="2" name="Mallory_w-creditsre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143000"/>
            <a:ext cx="4572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4350" y="685800"/>
            <a:ext cx="8229600" cy="838201"/>
          </a:xfrm>
          <a:prstGeom prst="rect">
            <a:avLst/>
          </a:prstGeom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1F396A"/>
                </a:solidFill>
                <a:cs typeface="Arial" pitchFamily="34" charset="0"/>
              </a:rPr>
              <a:t>Finding Hazards</a:t>
            </a:r>
            <a:endParaRPr lang="en-US" sz="4800" b="0" dirty="0">
              <a:solidFill>
                <a:srgbClr val="1F396A"/>
              </a:solidFill>
              <a:latin typeface="Myriad Pro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7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 workplaces have hazards that can be identified and </a:t>
            </a:r>
            <a:r>
              <a:rPr 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corrected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 smtClean="0">
                <a:solidFill>
                  <a:srgbClr val="1F396A"/>
                </a:solidFill>
                <a:latin typeface="+mj-lt"/>
              </a:rPr>
              <a:t>What </a:t>
            </a:r>
            <a:r>
              <a:rPr lang="en-US" dirty="0">
                <a:solidFill>
                  <a:srgbClr val="1F396A"/>
                </a:solidFill>
                <a:latin typeface="+mj-lt"/>
              </a:rPr>
              <a:t>is a Job Hazard?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job hazard is anything at work that can hurt you either physically or mentally.</a:t>
            </a:r>
          </a:p>
          <a:p>
            <a:pPr marL="0" indent="0"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1300" dirty="0" smtClean="0">
              <a:solidFill>
                <a:srgbClr val="1F396A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n-US" dirty="0" smtClean="0">
                <a:solidFill>
                  <a:srgbClr val="1F396A"/>
                </a:solidFill>
                <a:latin typeface="+mn-lt"/>
              </a:rPr>
              <a:t>4 </a:t>
            </a:r>
            <a:r>
              <a:rPr lang="en-US" dirty="0">
                <a:solidFill>
                  <a:srgbClr val="1F396A"/>
                </a:solidFill>
                <a:latin typeface="+mn-lt"/>
              </a:rPr>
              <a:t>categories: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Safety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Chemical </a:t>
            </a: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Biological </a:t>
            </a:r>
            <a:endParaRPr lang="en-US" sz="2600" b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>
              <a:spcBef>
                <a:spcPts val="600"/>
              </a:spcBef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2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Other </a:t>
            </a: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health </a:t>
            </a:r>
            <a:r>
              <a:rPr lang="en-US" sz="2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hazards</a:t>
            </a:r>
            <a:endParaRPr lang="en-US" sz="26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Workplace Hazards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6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rgbClr val="1F396A"/>
                </a:solidFill>
                <a:latin typeface="+mn-lt"/>
              </a:rPr>
              <a:t>Safety </a:t>
            </a:r>
            <a:r>
              <a:rPr lang="en-US" sz="3500" dirty="0">
                <a:solidFill>
                  <a:srgbClr val="1F396A"/>
                </a:solidFill>
                <a:latin typeface="+mn-lt"/>
              </a:rPr>
              <a:t>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can cause immediate injuries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Knives, hot grease</a:t>
            </a:r>
            <a:endParaRPr lang="en-US" sz="3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rgbClr val="1F396A"/>
                </a:solidFill>
                <a:latin typeface="+mn-lt"/>
              </a:rPr>
              <a:t>Chemical </a:t>
            </a:r>
            <a:r>
              <a:rPr lang="en-US" sz="3500" dirty="0">
                <a:solidFill>
                  <a:srgbClr val="1F396A"/>
                </a:solidFill>
                <a:latin typeface="+mn-lt"/>
              </a:rPr>
              <a:t>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gases, vapors, liquids, or dusts that can harm your body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Cleaning products, </a:t>
            </a:r>
            <a:r>
              <a:rPr lang="en-US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pesticides</a:t>
            </a:r>
          </a:p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1F396A"/>
                </a:solidFill>
                <a:latin typeface="+mn-lt"/>
              </a:rPr>
              <a:t>Biological hazards </a:t>
            </a:r>
            <a:r>
              <a:rPr lang="en-US" sz="35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living things that can cause sickness or disease, such </a:t>
            </a:r>
            <a:r>
              <a:rPr lang="en-US" sz="35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as: </a:t>
            </a:r>
            <a:endParaRPr lang="en-US" sz="35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HIV/AIDS, hepatitis,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tuberculosis</a:t>
            </a:r>
            <a:endParaRPr lang="en-US" sz="43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Bacteria, viruses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Job Hazards</a:t>
            </a:r>
            <a:endParaRPr lang="en-US" sz="32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7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1F396A"/>
                </a:solidFill>
                <a:latin typeface="+mn-lt"/>
              </a:rPr>
              <a:t>Other </a:t>
            </a:r>
            <a:r>
              <a:rPr lang="en-US" dirty="0">
                <a:solidFill>
                  <a:srgbClr val="1F396A"/>
                </a:solidFill>
                <a:latin typeface="+mn-lt"/>
              </a:rPr>
              <a:t>health hazards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other harmful things that can injure you or make you sick. Some are not obvious because they may not cause health problems right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away.</a:t>
            </a:r>
          </a:p>
          <a:p>
            <a:pPr lvl="1">
              <a:spcAft>
                <a:spcPct val="30000"/>
              </a:spcAft>
              <a:buClr>
                <a:srgbClr val="1F396A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Noise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radiation, repetitive movements, heat, cold, stress,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violence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lvl="1" indent="-342900">
              <a:spcAft>
                <a:spcPct val="30000"/>
              </a:spcAft>
              <a:buClr>
                <a:srgbClr val="1F396A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1F396A"/>
                </a:solidFill>
                <a:latin typeface="+mn-lt"/>
              </a:rPr>
              <a:t>Can you think of other job hazards?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Job Hazards </a:t>
            </a:r>
            <a:r>
              <a:rPr lang="en-US" sz="2400" b="0" dirty="0" smtClean="0">
                <a:solidFill>
                  <a:srgbClr val="1F396A"/>
                </a:solidFill>
                <a:latin typeface="+mj-lt"/>
              </a:rPr>
              <a:t>(continued)</a:t>
            </a:r>
            <a:endParaRPr lang="en-US" sz="24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eaLnBrk="1" hangingPunct="1"/>
              <a:t>8</a:t>
            </a:fld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14350" y="685800"/>
            <a:ext cx="8229600" cy="838201"/>
          </a:xfrm>
          <a:prstGeom prst="rect">
            <a:avLst/>
          </a:prstGeom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45720" rIns="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1F396A"/>
                </a:solidFill>
                <a:cs typeface="Arial" pitchFamily="34" charset="0"/>
              </a:rPr>
              <a:t>Making the Job Safer</a:t>
            </a:r>
            <a:endParaRPr lang="en-US" sz="4800" b="0" dirty="0">
              <a:solidFill>
                <a:srgbClr val="1F396A"/>
              </a:solidFill>
              <a:latin typeface="Myriad Pro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1824" y="5717615"/>
            <a:ext cx="3283663" cy="530249"/>
            <a:chOff x="2743200" y="5743264"/>
            <a:chExt cx="5468766" cy="883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5743264"/>
              <a:ext cx="2968086" cy="81670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773" y="5840683"/>
              <a:ext cx="2168193" cy="785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6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2060"/>
      </a:dk2>
      <a:lt2>
        <a:srgbClr val="FFFFFF"/>
      </a:lt2>
      <a:accent1>
        <a:srgbClr val="002060"/>
      </a:accent1>
      <a:accent2>
        <a:srgbClr val="7F7F7F"/>
      </a:accent2>
      <a:accent3>
        <a:srgbClr val="002060"/>
      </a:accent3>
      <a:accent4>
        <a:srgbClr val="7F7F7F"/>
      </a:accent4>
      <a:accent5>
        <a:srgbClr val="002060"/>
      </a:accent5>
      <a:accent6>
        <a:srgbClr val="7F7F7F"/>
      </a:accent6>
      <a:hlink>
        <a:srgbClr val="002060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907</Words>
  <Application>Microsoft Office PowerPoint</Application>
  <PresentationFormat>On-screen Show (4:3)</PresentationFormat>
  <Paragraphs>176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Bradley Hand ITC</vt:lpstr>
      <vt:lpstr>Wingdings</vt:lpstr>
      <vt:lpstr>Myriad Pro</vt:lpstr>
      <vt:lpstr>Calibri</vt:lpstr>
      <vt:lpstr>Nirmala UI</vt:lpstr>
      <vt:lpstr>Papyrus</vt:lpstr>
      <vt:lpstr>Office Theme</vt:lpstr>
      <vt:lpstr>1_Office Theme</vt:lpstr>
      <vt:lpstr>PowerPoint Presentation</vt:lpstr>
      <vt:lpstr>PowerPoint Presentation</vt:lpstr>
      <vt:lpstr>Teen Worker Injury Statistics</vt:lpstr>
      <vt:lpstr>Mallory’s Story</vt:lpstr>
      <vt:lpstr>PowerPoint Presentation</vt:lpstr>
      <vt:lpstr>Workplace Hazards</vt:lpstr>
      <vt:lpstr>Job Hazards</vt:lpstr>
      <vt:lpstr>Job Hazards (continued)</vt:lpstr>
      <vt:lpstr>PowerPoint Presentation</vt:lpstr>
      <vt:lpstr>Controlling Job Hazards</vt:lpstr>
      <vt:lpstr>Controlling Job Hazards</vt:lpstr>
      <vt:lpstr>Removing or Reducing Hazards</vt:lpstr>
      <vt:lpstr>PowerPoint Presentation</vt:lpstr>
      <vt:lpstr>Who Protects Teen Workers?</vt:lpstr>
      <vt:lpstr>Are You a Teen Worker? </vt:lpstr>
      <vt:lpstr>PowerPoint Presentation</vt:lpstr>
      <vt:lpstr>Emergencies at Work</vt:lpstr>
      <vt:lpstr>Emergencies at Work - Examples</vt:lpstr>
      <vt:lpstr>Speaking Up</vt:lpstr>
      <vt:lpstr>What Do OSH Professionals Do?</vt:lpstr>
      <vt:lpstr>Safety Matters: Summing Up (1)</vt:lpstr>
      <vt:lpstr>Safety Matters: Summing Up (2)</vt:lpstr>
      <vt:lpstr>Safety Matters: Summing Up (3)</vt:lpstr>
      <vt:lpstr>Safety Matters: Summing Up (4)</vt:lpstr>
      <vt:lpstr>Stay Safe &amp; Healthy at Work!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Leonard, Stephen R. (CDC/NIOSH/EID) (CTR)</dc:creator>
  <cp:lastModifiedBy>Baker, Devin (CDC/NIOSH/EID)</cp:lastModifiedBy>
  <cp:revision>237</cp:revision>
  <cp:lastPrinted>2015-03-17T14:11:56Z</cp:lastPrinted>
  <dcterms:created xsi:type="dcterms:W3CDTF">2012-07-25T23:11:02Z</dcterms:created>
  <dcterms:modified xsi:type="dcterms:W3CDTF">2016-11-01T12:30:00Z</dcterms:modified>
</cp:coreProperties>
</file>