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3"/>
  </p:notesMasterIdLst>
  <p:sldIdLst>
    <p:sldId id="256" r:id="rId2"/>
    <p:sldId id="257" r:id="rId3"/>
    <p:sldId id="263" r:id="rId4"/>
    <p:sldId id="264" r:id="rId5"/>
    <p:sldId id="265" r:id="rId6"/>
    <p:sldId id="280" r:id="rId7"/>
    <p:sldId id="267" r:id="rId8"/>
    <p:sldId id="268" r:id="rId9"/>
    <p:sldId id="281" r:id="rId10"/>
    <p:sldId id="282" r:id="rId11"/>
    <p:sldId id="283" r:id="rId12"/>
    <p:sldId id="284" r:id="rId13"/>
    <p:sldId id="285" r:id="rId14"/>
    <p:sldId id="286" r:id="rId15"/>
    <p:sldId id="287" r:id="rId16"/>
    <p:sldId id="276" r:id="rId17"/>
    <p:sldId id="277" r:id="rId18"/>
    <p:sldId id="278" r:id="rId19"/>
    <p:sldId id="279" r:id="rId20"/>
    <p:sldId id="258" r:id="rId21"/>
    <p:sldId id="288" r:id="rId22"/>
    <p:sldId id="289" r:id="rId23"/>
    <p:sldId id="290" r:id="rId24"/>
    <p:sldId id="291" r:id="rId25"/>
    <p:sldId id="292" r:id="rId26"/>
    <p:sldId id="293" r:id="rId27"/>
    <p:sldId id="294" r:id="rId28"/>
    <p:sldId id="295" r:id="rId29"/>
    <p:sldId id="259" r:id="rId30"/>
    <p:sldId id="296" r:id="rId31"/>
    <p:sldId id="298" r:id="rId32"/>
    <p:sldId id="299" r:id="rId33"/>
    <p:sldId id="303" r:id="rId34"/>
    <p:sldId id="302" r:id="rId35"/>
    <p:sldId id="301" r:id="rId36"/>
    <p:sldId id="305" r:id="rId37"/>
    <p:sldId id="304" r:id="rId38"/>
    <p:sldId id="300" r:id="rId39"/>
    <p:sldId id="306" r:id="rId40"/>
    <p:sldId id="307" r:id="rId41"/>
    <p:sldId id="260" r:id="rId42"/>
    <p:sldId id="308" r:id="rId43"/>
    <p:sldId id="309" r:id="rId44"/>
    <p:sldId id="315" r:id="rId45"/>
    <p:sldId id="261" r:id="rId46"/>
    <p:sldId id="312" r:id="rId47"/>
    <p:sldId id="310" r:id="rId48"/>
    <p:sldId id="311" r:id="rId49"/>
    <p:sldId id="262" r:id="rId50"/>
    <p:sldId id="313" r:id="rId51"/>
    <p:sldId id="314" r:id="rId52"/>
  </p:sldIdLst>
  <p:sldSz cx="9144000" cy="6858000" type="screen4x3"/>
  <p:notesSz cx="6858000" cy="9144000"/>
  <p:embeddedFontLst>
    <p:embeddedFont>
      <p:font typeface="Felt Tip Roman" panose="020B0604020202020204"/>
      <p:italic r:id="rId54"/>
    </p:embeddedFont>
    <p:embeddedFont>
      <p:font typeface="Calibri" panose="020F0502020204030204" pitchFamily="34" charset="0"/>
      <p:regular r:id="rId55"/>
      <p:bold r:id="rId56"/>
      <p:italic r:id="rId57"/>
      <p:bold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91" autoAdjust="0"/>
    <p:restoredTop sz="99661" autoAdjust="0"/>
  </p:normalViewPr>
  <p:slideViewPr>
    <p:cSldViewPr>
      <p:cViewPr>
        <p:scale>
          <a:sx n="125" d="100"/>
          <a:sy n="125" d="100"/>
        </p:scale>
        <p:origin x="-72" y="504"/>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3/24/2014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30</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40</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44</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46</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47</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48</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50</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883827" y="8684926"/>
            <a:ext cx="2972590"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53" tIns="46077" rIns="92153" bIns="46077" anchor="b"/>
          <a:lstStyle>
            <a:lvl1pPr defTabSz="930275" eaLnBrk="0" hangingPunct="0">
              <a:defRPr>
                <a:solidFill>
                  <a:schemeClr val="tx1"/>
                </a:solidFill>
                <a:latin typeface="Arial" pitchFamily="34" charset="0"/>
              </a:defRPr>
            </a:lvl1pPr>
            <a:lvl2pPr marL="742950" indent="-285750" defTabSz="930275" eaLnBrk="0" hangingPunct="0">
              <a:defRPr>
                <a:solidFill>
                  <a:schemeClr val="tx1"/>
                </a:solidFill>
                <a:latin typeface="Arial" pitchFamily="34" charset="0"/>
              </a:defRPr>
            </a:lvl2pPr>
            <a:lvl3pPr marL="1143000" indent="-228600" defTabSz="930275" eaLnBrk="0" hangingPunct="0">
              <a:defRPr>
                <a:solidFill>
                  <a:schemeClr val="tx1"/>
                </a:solidFill>
                <a:latin typeface="Arial" pitchFamily="34" charset="0"/>
              </a:defRPr>
            </a:lvl3pPr>
            <a:lvl4pPr marL="1600200" indent="-228600" defTabSz="930275" eaLnBrk="0" hangingPunct="0">
              <a:defRPr>
                <a:solidFill>
                  <a:schemeClr val="tx1"/>
                </a:solidFill>
                <a:latin typeface="Arial" pitchFamily="34" charset="0"/>
              </a:defRPr>
            </a:lvl4pPr>
            <a:lvl5pPr marL="2057400" indent="-228600" defTabSz="930275" eaLnBrk="0" hangingPunct="0">
              <a:defRPr>
                <a:solidFill>
                  <a:schemeClr val="tx1"/>
                </a:solidFill>
                <a:latin typeface="Arial" pitchFamily="34" charset="0"/>
              </a:defRPr>
            </a:lvl5pPr>
            <a:lvl6pPr marL="2514600" indent="-228600" defTabSz="930275" eaLnBrk="0" fontAlgn="base" hangingPunct="0">
              <a:spcBef>
                <a:spcPct val="0"/>
              </a:spcBef>
              <a:spcAft>
                <a:spcPct val="0"/>
              </a:spcAft>
              <a:defRPr>
                <a:solidFill>
                  <a:schemeClr val="tx1"/>
                </a:solidFill>
                <a:latin typeface="Arial" pitchFamily="34" charset="0"/>
              </a:defRPr>
            </a:lvl6pPr>
            <a:lvl7pPr marL="2971800" indent="-228600" defTabSz="930275" eaLnBrk="0" fontAlgn="base" hangingPunct="0">
              <a:spcBef>
                <a:spcPct val="0"/>
              </a:spcBef>
              <a:spcAft>
                <a:spcPct val="0"/>
              </a:spcAft>
              <a:defRPr>
                <a:solidFill>
                  <a:schemeClr val="tx1"/>
                </a:solidFill>
                <a:latin typeface="Arial" pitchFamily="34" charset="0"/>
              </a:defRPr>
            </a:lvl7pPr>
            <a:lvl8pPr marL="3429000" indent="-228600" defTabSz="930275" eaLnBrk="0" fontAlgn="base" hangingPunct="0">
              <a:spcBef>
                <a:spcPct val="0"/>
              </a:spcBef>
              <a:spcAft>
                <a:spcPct val="0"/>
              </a:spcAft>
              <a:defRPr>
                <a:solidFill>
                  <a:schemeClr val="tx1"/>
                </a:solidFill>
                <a:latin typeface="Arial" pitchFamily="34" charset="0"/>
              </a:defRPr>
            </a:lvl8pPr>
            <a:lvl9pPr marL="3886200" indent="-228600" defTabSz="930275" eaLnBrk="0" fontAlgn="base" hangingPunct="0">
              <a:spcBef>
                <a:spcPct val="0"/>
              </a:spcBef>
              <a:spcAft>
                <a:spcPct val="0"/>
              </a:spcAft>
              <a:defRPr>
                <a:solidFill>
                  <a:schemeClr val="tx1"/>
                </a:solidFill>
                <a:latin typeface="Arial" pitchFamily="34" charset="0"/>
              </a:defRPr>
            </a:lvl9pPr>
          </a:lstStyle>
          <a:p>
            <a:pPr algn="r" eaLnBrk="1" hangingPunct="1"/>
            <a:fld id="{8D67FD2D-D681-41A9-B606-F50D206EC813}" type="slidenum">
              <a:rPr lang="en-US" sz="1200"/>
              <a:pPr algn="r" eaLnBrk="1" hangingPunct="1"/>
              <a:t>7</a:t>
            </a:fld>
            <a:endParaRPr lang="en-US" sz="120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28</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3/24/2014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3/24/2014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2913856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3/24/2014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3/24/2014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3/24/2014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3/24/2014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3/24/2014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3/24/2014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3/24/2014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3/24/2014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3/24/2014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5.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image" Target="../media/image19.emf"/><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7.jp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2.jpg"/></Relationships>
</file>

<file path=ppt/slides/_rels/slide4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smtClean="0">
                <a:solidFill>
                  <a:srgbClr val="1F396A"/>
                </a:solidFill>
                <a:latin typeface="+mn-lt"/>
                <a:cs typeface="Arial" pitchFamily="34" charset="0"/>
              </a:rPr>
              <a:t>For Young Workers</a:t>
            </a:r>
          </a:p>
          <a:p>
            <a:r>
              <a:rPr lang="en-US" dirty="0" smtClean="0">
                <a:solidFill>
                  <a:srgbClr val="1F396A"/>
                </a:solidFill>
                <a:latin typeface="+mn-lt"/>
                <a:cs typeface="Arial" pitchFamily="34" charset="0"/>
              </a:rPr>
              <a:t>New York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a:t>
            </a:r>
            <a:r>
              <a:rPr lang="en-US" sz="1600" dirty="0" smtClean="0">
                <a:solidFill>
                  <a:srgbClr val="1F396A"/>
                </a:solidFill>
                <a:latin typeface="Myriad Pro" pitchFamily="34" charset="0"/>
              </a:rPr>
              <a:t>did this happen?</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a:t>
            </a:r>
            <a:r>
              <a:rPr lang="en-US" sz="1600" dirty="0" smtClean="0">
                <a:solidFill>
                  <a:srgbClr val="1F396A"/>
                </a:solidFill>
                <a:latin typeface="Myriad Pro" pitchFamily="34" charset="0"/>
              </a:rPr>
              <a:t>kept Angela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from being hurt?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could this injury change</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Angela’s life</a:t>
            </a:r>
            <a:r>
              <a:rPr lang="en-US" sz="1600" dirty="0">
                <a:solidFill>
                  <a:srgbClr val="1F396A"/>
                </a:solidFill>
                <a:latin typeface="Myriad Pro" pitchFamily="34" charset="0"/>
              </a:rPr>
              <a: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Too much typing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467725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a:t>
            </a:r>
            <a:r>
              <a:rPr lang="en-US" sz="1600" dirty="0" smtClean="0">
                <a:solidFill>
                  <a:srgbClr val="1F396A"/>
                </a:solidFill>
                <a:latin typeface="Myriad Pro" pitchFamily="34" charset="0"/>
              </a:rPr>
              <a:t>did this happen?</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a:t>
            </a:r>
            <a:r>
              <a:rPr lang="en-US" sz="1600" dirty="0" smtClean="0">
                <a:solidFill>
                  <a:srgbClr val="1F396A"/>
                </a:solidFill>
                <a:latin typeface="Myriad Pro" pitchFamily="34" charset="0"/>
              </a:rPr>
              <a:t>kept Terrell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454407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a:t>
            </a:r>
            <a:r>
              <a:rPr lang="en-US" sz="1600" dirty="0" smtClean="0">
                <a:solidFill>
                  <a:srgbClr val="1F396A"/>
                </a:solidFill>
                <a:latin typeface="Myriad Pro" pitchFamily="34" charset="0"/>
              </a:rPr>
              <a:t>did this happen?</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a:t>
            </a:r>
            <a:r>
              <a:rPr lang="en-US" sz="1600" dirty="0" smtClean="0">
                <a:solidFill>
                  <a:srgbClr val="1F396A"/>
                </a:solidFill>
                <a:latin typeface="Myriad Pro" pitchFamily="34" charset="0"/>
              </a:rPr>
              <a:t>kept Cody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from being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could this injury change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Cody’s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261634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t>
            </a:r>
            <a:r>
              <a:rPr lang="en-US" sz="1600" dirty="0" smtClean="0">
                <a:solidFill>
                  <a:srgbClr val="1F396A"/>
                </a:solidFill>
                <a:latin typeface="Myriad Pro" pitchFamily="34" charset="0"/>
              </a:rPr>
              <a:t>Lindsey’s </a:t>
            </a:r>
            <a:r>
              <a:rPr lang="en-US" sz="1600" dirty="0">
                <a:solidFill>
                  <a:srgbClr val="1F396A"/>
                </a:solidFill>
                <a:latin typeface="Myriad Pro" pitchFamily="34" charset="0"/>
              </a:rPr>
              <a:t>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a:t>
            </a:r>
            <a:r>
              <a:rPr lang="en-US" sz="1600" dirty="0" smtClean="0">
                <a:solidFill>
                  <a:srgbClr val="1F396A"/>
                </a:solidFill>
                <a:latin typeface="Myriad Pro" pitchFamily="34" charset="0"/>
              </a:rPr>
              <a:t>if this happened?</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a:t>
            </a:r>
            <a:r>
              <a:rPr lang="en-US" sz="1600" dirty="0" smtClean="0">
                <a:solidFill>
                  <a:srgbClr val="1F396A"/>
                </a:solidFill>
                <a:latin typeface="Myriad Pro" pitchFamily="34" charset="0"/>
              </a:rPr>
              <a:t>could this change </a:t>
            </a:r>
            <a:r>
              <a:rPr lang="en-US" sz="1600" dirty="0">
                <a:solidFill>
                  <a:srgbClr val="1F396A"/>
                </a:solidFill>
                <a:latin typeface="Myriad Pro" pitchFamily="34" charset="0"/>
              </a:rPr>
              <a:t>Lindsey’s </a:t>
            </a:r>
            <a:r>
              <a:rPr lang="en-US" sz="1600" dirty="0" smtClean="0">
                <a:solidFill>
                  <a:srgbClr val="1F396A"/>
                </a:solidFill>
                <a:latin typeface="Myriad Pro" pitchFamily="34" charset="0"/>
              </a:rPr>
              <a:t>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895212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a:t>
            </a:r>
            <a:r>
              <a:rPr lang="en-US" sz="1600" dirty="0" smtClean="0">
                <a:solidFill>
                  <a:srgbClr val="1F396A"/>
                </a:solidFill>
                <a:latin typeface="Myriad Pro" pitchFamily="34" charset="0"/>
              </a:rPr>
              <a:t>if this happened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to you?</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a:t>
            </a:r>
            <a:r>
              <a:rPr lang="en-US" sz="1600" dirty="0" smtClean="0">
                <a:solidFill>
                  <a:srgbClr val="1F396A"/>
                </a:solidFill>
                <a:latin typeface="Myriad Pro" pitchFamily="34" charset="0"/>
              </a:rPr>
              <a:t>could this change Anna’s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781100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a:t>
            </a:r>
            <a:r>
              <a:rPr lang="en-US" sz="1600" dirty="0" smtClean="0">
                <a:solidFill>
                  <a:srgbClr val="1F396A"/>
                </a:solidFill>
                <a:latin typeface="Myriad Pro" pitchFamily="34" charset="0"/>
              </a:rPr>
              <a:t>did </a:t>
            </a:r>
            <a:r>
              <a:rPr lang="en-US" sz="1600" dirty="0">
                <a:solidFill>
                  <a:srgbClr val="1F396A"/>
                </a:solidFill>
                <a:latin typeface="Myriad Pro" pitchFamily="34" charset="0"/>
              </a:rPr>
              <a:t>this </a:t>
            </a:r>
            <a:r>
              <a:rPr lang="en-US" sz="1600" dirty="0" smtClean="0">
                <a:solidFill>
                  <a:srgbClr val="1F396A"/>
                </a:solidFill>
                <a:latin typeface="Myriad Pro" pitchFamily="34" charset="0"/>
              </a:rPr>
              <a:t>happen?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a:t>
            </a:r>
            <a:r>
              <a:rPr lang="en-US" sz="1600" dirty="0" smtClean="0">
                <a:solidFill>
                  <a:srgbClr val="1F396A"/>
                </a:solidFill>
                <a:latin typeface="Myriad Pro" pitchFamily="34" charset="0"/>
              </a:rPr>
              <a:t>kept Logan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from </a:t>
            </a:r>
            <a:r>
              <a:rPr lang="en-US" sz="1600" dirty="0">
                <a:solidFill>
                  <a:srgbClr val="1F396A"/>
                </a:solidFill>
                <a:latin typeface="Myriad Pro" pitchFamily="34" charset="0"/>
              </a:rPr>
              <a:t>being </a:t>
            </a:r>
            <a:r>
              <a:rPr lang="en-US" sz="1600" dirty="0" smtClean="0">
                <a:solidFill>
                  <a:srgbClr val="1F396A"/>
                </a:solidFill>
                <a:latin typeface="Myriad Pro" pitchFamily="34" charset="0"/>
              </a:rPr>
              <a:t>hurt?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a:t>
            </a:r>
            <a:r>
              <a:rPr lang="en-US" sz="1600" dirty="0" smtClean="0">
                <a:solidFill>
                  <a:srgbClr val="1F396A"/>
                </a:solidFill>
                <a:latin typeface="Myriad Pro" pitchFamily="34" charset="0"/>
              </a:rPr>
              <a:t>could this injury change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Logan’s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802732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About 1.6 million U.S. </a:t>
            </a:r>
            <a:r>
              <a:rPr lang="en-US" sz="2400" b="0" dirty="0">
                <a:solidFill>
                  <a:srgbClr val="1F396A"/>
                </a:solidFill>
                <a:latin typeface="+mn-lt"/>
              </a:rPr>
              <a:t>teens (</a:t>
            </a:r>
            <a:r>
              <a:rPr lang="en-US" sz="2400" b="0" dirty="0" smtClean="0">
                <a:solidFill>
                  <a:srgbClr val="1F396A"/>
                </a:solidFill>
                <a:latin typeface="+mn-lt"/>
              </a:rPr>
              <a:t>ages </a:t>
            </a:r>
            <a:r>
              <a:rPr lang="en-US" sz="2400" b="0" dirty="0">
                <a:solidFill>
                  <a:srgbClr val="1F396A"/>
                </a:solidFill>
                <a:latin typeface="+mn-lt"/>
              </a:rPr>
              <a:t>15–17) </a:t>
            </a:r>
            <a:r>
              <a:rPr lang="en-US" sz="2400" b="0" dirty="0" smtClean="0">
                <a:solidFill>
                  <a:srgbClr val="1F396A"/>
                </a:solidFill>
                <a:latin typeface="+mn-lt"/>
              </a:rPr>
              <a:t>work</a:t>
            </a:r>
            <a:r>
              <a:rPr lang="en-US" sz="2400" b="0" dirty="0">
                <a:solidFill>
                  <a:srgbClr val="1F396A"/>
                </a:solidFill>
                <a:latin typeface="+mn-lt"/>
              </a:rPr>
              <a:t>. About </a:t>
            </a:r>
            <a:r>
              <a:rPr lang="en-US" sz="2400" b="0" dirty="0" smtClean="0">
                <a:solidFill>
                  <a:srgbClr val="1F396A"/>
                </a:solidFill>
                <a:latin typeface="+mn-lt"/>
              </a:rPr>
              <a:t>half </a:t>
            </a:r>
            <a:r>
              <a:rPr lang="en-US" sz="2400" b="0" dirty="0">
                <a:solidFill>
                  <a:srgbClr val="1F396A"/>
                </a:solidFill>
                <a:latin typeface="+mn-lt"/>
              </a:rPr>
              <a:t>of 10th </a:t>
            </a:r>
            <a:r>
              <a:rPr lang="en-US" sz="2400" b="0" dirty="0" smtClean="0">
                <a:solidFill>
                  <a:srgbClr val="1F396A"/>
                </a:solidFill>
                <a:latin typeface="+mn-lt"/>
              </a:rPr>
              <a:t>graders work, </a:t>
            </a:r>
            <a:r>
              <a:rPr lang="en-US" sz="2400" b="0" dirty="0">
                <a:solidFill>
                  <a:srgbClr val="1F396A"/>
                </a:solidFill>
                <a:latin typeface="+mn-lt"/>
              </a:rPr>
              <a:t>and </a:t>
            </a:r>
            <a:r>
              <a:rPr lang="en-US" sz="2400" b="0" dirty="0" smtClean="0">
                <a:solidFill>
                  <a:srgbClr val="1F396A"/>
                </a:solidFill>
                <a:latin typeface="+mn-lt"/>
              </a:rPr>
              <a:t>three out of four </a:t>
            </a:r>
            <a:r>
              <a:rPr lang="en-US" sz="2400" b="0" dirty="0">
                <a:solidFill>
                  <a:srgbClr val="1F396A"/>
                </a:solidFill>
                <a:latin typeface="+mn-lt"/>
              </a:rPr>
              <a:t>of 12th </a:t>
            </a:r>
            <a:r>
              <a:rPr lang="en-US" sz="2400" b="0" dirty="0" smtClean="0">
                <a:solidFill>
                  <a:srgbClr val="1F396A"/>
                </a:solidFill>
                <a:latin typeface="+mn-lt"/>
              </a:rPr>
              <a:t>graders </a:t>
            </a:r>
            <a:r>
              <a:rPr lang="en-US" sz="2400" b="0" dirty="0">
                <a:solidFill>
                  <a:srgbClr val="1F396A"/>
                </a:solidFill>
                <a:latin typeface="+mn-lt"/>
              </a:rPr>
              <a:t>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a:t>
            </a:r>
            <a:r>
              <a:rPr lang="en-US" sz="2400" b="0" dirty="0" smtClean="0">
                <a:solidFill>
                  <a:srgbClr val="1F396A"/>
                </a:solidFill>
                <a:latin typeface="+mn-lt"/>
              </a:rPr>
              <a:t>hurt on </a:t>
            </a:r>
            <a:r>
              <a:rPr lang="en-US" sz="2400" b="0" dirty="0">
                <a:solidFill>
                  <a:srgbClr val="1F396A"/>
                </a:solidFill>
                <a:latin typeface="+mn-lt"/>
              </a:rPr>
              <a:t>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smtClean="0">
                <a:solidFill>
                  <a:srgbClr val="1F396A"/>
                </a:solidFill>
                <a:latin typeface="+mn-lt"/>
              </a:rPr>
              <a:t>Nearly 60,000 </a:t>
            </a:r>
            <a:r>
              <a:rPr lang="en-US" sz="2400" dirty="0">
                <a:solidFill>
                  <a:srgbClr val="1F396A"/>
                </a:solidFill>
                <a:latin typeface="+mn-lt"/>
              </a:rPr>
              <a:t>workers younger than 18 </a:t>
            </a:r>
            <a:r>
              <a:rPr lang="en-US" sz="2400" dirty="0" smtClean="0">
                <a:solidFill>
                  <a:srgbClr val="1F396A"/>
                </a:solidFill>
                <a:latin typeface="+mn-lt"/>
              </a:rPr>
              <a:t>go to </a:t>
            </a:r>
            <a:r>
              <a:rPr lang="en-US" sz="2400" dirty="0">
                <a:solidFill>
                  <a:srgbClr val="1F396A"/>
                </a:solidFill>
                <a:latin typeface="+mn-lt"/>
              </a:rPr>
              <a:t>the ER </a:t>
            </a:r>
            <a:r>
              <a:rPr lang="en-US" sz="2400" dirty="0" smtClean="0">
                <a:solidFill>
                  <a:srgbClr val="1F396A"/>
                </a:solidFill>
                <a:latin typeface="+mn-lt"/>
              </a:rPr>
              <a:t>after being hurt on the job. The number of teens hurt on the job is much higher than that. </a:t>
            </a:r>
            <a:endParaRPr lang="en-US" sz="2400" dirty="0">
              <a:solidFill>
                <a:srgbClr val="1F396A"/>
              </a:solidFill>
              <a:latin typeface="+mn-lt"/>
            </a:endParaRP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t>
            </a:r>
            <a:r>
              <a:rPr lang="en-US" sz="2400" b="0" dirty="0" smtClean="0">
                <a:solidFill>
                  <a:srgbClr val="1F396A"/>
                </a:solidFill>
                <a:latin typeface="+mn-lt"/>
              </a:rPr>
              <a:t>have twice the chance of being hurt than </a:t>
            </a:r>
            <a:r>
              <a:rPr lang="en-US" sz="2400" b="0" dirty="0">
                <a:solidFill>
                  <a:srgbClr val="1F396A"/>
                </a:solidFill>
                <a:latin typeface="+mn-lt"/>
              </a:rPr>
              <a:t>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881960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ext uri="{D42A27DB-BD31-4B8C-83A1-F6EECF244321}">
                <p14:modId xmlns:p14="http://schemas.microsoft.com/office/powerpoint/2010/main" val="3739777727"/>
              </p:ext>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1167"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aged 15–17, per industry</a:t>
            </a:r>
          </a:p>
        </p:txBody>
      </p:sp>
      <p:sp>
        <p:nvSpPr>
          <p:cNvPr id="19461" name="Text Box 7"/>
          <p:cNvSpPr txBox="1">
            <a:spLocks noChangeArrowheads="1"/>
          </p:cNvSpPr>
          <p:nvPr/>
        </p:nvSpPr>
        <p:spPr bwMode="auto">
          <a:xfrm>
            <a:off x="407989" y="5715000"/>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a:t>
            </a:r>
            <a:r>
              <a:rPr lang="en-US" sz="1000" dirty="0" smtClean="0"/>
              <a:t>.  </a:t>
            </a:r>
            <a:endParaRPr lang="en-US" sz="1000" dirty="0"/>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225519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ext uri="{D42A27DB-BD31-4B8C-83A1-F6EECF244321}">
                <p14:modId xmlns:p14="http://schemas.microsoft.com/office/powerpoint/2010/main" val="4030686533"/>
              </p:ext>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2191"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t>
            </a:r>
            <a:br>
              <a:rPr lang="en-US" sz="3200" b="1" dirty="0" smtClean="0">
                <a:solidFill>
                  <a:schemeClr val="tx2">
                    <a:lumMod val="40000"/>
                    <a:lumOff val="60000"/>
                  </a:schemeClr>
                </a:solidFill>
                <a:latin typeface="+mj-lt"/>
              </a:rPr>
            </a:br>
            <a:r>
              <a:rPr lang="en-US" sz="3200" b="1" dirty="0" smtClean="0">
                <a:solidFill>
                  <a:schemeClr val="tx2">
                    <a:lumMod val="40000"/>
                    <a:lumOff val="60000"/>
                  </a:schemeClr>
                </a:solidFill>
                <a:latin typeface="+mj-lt"/>
              </a:rPr>
              <a:t>Are Hurt on the Job:</a:t>
            </a:r>
          </a:p>
          <a:p>
            <a:pPr marL="0" indent="0" eaLnBrk="1" hangingPunct="1">
              <a:spcBef>
                <a:spcPct val="0"/>
              </a:spcBef>
              <a:buFont typeface="Wingdings" pitchFamily="2" charset="2"/>
              <a:buNone/>
            </a:pPr>
            <a:r>
              <a:rPr lang="en-US" sz="1800" dirty="0" smtClean="0">
                <a:solidFill>
                  <a:srgbClr val="1F396A"/>
                </a:solidFill>
              </a:rPr>
              <a:t>% of total workers, aged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457200" y="5688013"/>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304644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a:t>
            </a:r>
            <a:r>
              <a:rPr lang="en-US" sz="3200" dirty="0" smtClean="0">
                <a:solidFill>
                  <a:srgbClr val="F0502D"/>
                </a:solidFill>
                <a:latin typeface="+mj-lt"/>
              </a:rPr>
              <a:t>Points</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Recognize job hazards and reduce them.</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Know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Know the </a:t>
            </a:r>
            <a:r>
              <a:rPr lang="en-US" sz="2600" b="0" dirty="0">
                <a:solidFill>
                  <a:srgbClr val="1F396A"/>
                </a:solidFill>
                <a:latin typeface="+mn-lt"/>
              </a:rPr>
              <a:t>laws </a:t>
            </a:r>
            <a:r>
              <a:rPr lang="en-US" sz="2600" b="0" dirty="0" smtClean="0">
                <a:solidFill>
                  <a:srgbClr val="1F396A"/>
                </a:solidFill>
                <a:latin typeface="+mn-lt"/>
              </a:rPr>
              <a:t>that protect </a:t>
            </a:r>
            <a:r>
              <a:rPr lang="en-US" sz="2600" b="0" dirty="0">
                <a:solidFill>
                  <a:srgbClr val="1F396A"/>
                </a:solidFill>
                <a:latin typeface="+mn-lt"/>
              </a:rPr>
              <a:t>teens from doing dangerous </a:t>
            </a:r>
            <a:r>
              <a:rPr lang="en-US" sz="2600" b="0" dirty="0" smtClean="0">
                <a:solidFill>
                  <a:srgbClr val="1F396A"/>
                </a:solidFill>
                <a:latin typeface="+mn-lt"/>
              </a:rPr>
              <a:t>work.</a:t>
            </a:r>
            <a:endParaRPr lang="en-US" sz="2600" b="0" dirty="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Know the </a:t>
            </a:r>
            <a:r>
              <a:rPr lang="en-US" sz="2600" b="0" dirty="0">
                <a:solidFill>
                  <a:srgbClr val="1F396A"/>
                </a:solidFill>
                <a:latin typeface="+mn-lt"/>
              </a:rPr>
              <a:t>laws </a:t>
            </a:r>
            <a:r>
              <a:rPr lang="en-US" sz="2600" b="0" dirty="0" smtClean="0">
                <a:solidFill>
                  <a:srgbClr val="1F396A"/>
                </a:solidFill>
                <a:latin typeface="+mn-lt"/>
              </a:rPr>
              <a:t>that protect working teens </a:t>
            </a:r>
            <a:r>
              <a:rPr lang="en-US" sz="2600" b="0" dirty="0">
                <a:solidFill>
                  <a:srgbClr val="1F396A"/>
                </a:solidFill>
                <a:latin typeface="+mn-lt"/>
              </a:rPr>
              <a:t>from </a:t>
            </a:r>
            <a:r>
              <a:rPr lang="en-US" sz="2600" b="0" dirty="0" smtClean="0">
                <a:solidFill>
                  <a:srgbClr val="1F396A"/>
                </a:solidFill>
                <a:latin typeface="+mn-lt"/>
              </a:rPr>
              <a:t>discrimination </a:t>
            </a:r>
            <a:br>
              <a:rPr lang="en-US" sz="2600" b="0" dirty="0" smtClean="0">
                <a:solidFill>
                  <a:srgbClr val="1F396A"/>
                </a:solidFill>
                <a:latin typeface="+mn-lt"/>
              </a:rPr>
            </a:br>
            <a:r>
              <a:rPr lang="en-US" sz="2600" b="0" dirty="0" smtClean="0">
                <a:solidFill>
                  <a:srgbClr val="1F396A"/>
                </a:solidFill>
                <a:latin typeface="+mn-lt"/>
              </a:rPr>
              <a:t>and harassment.</a:t>
            </a:r>
            <a:endParaRPr lang="en-US" sz="2600" b="0" dirty="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Decide how to solve </a:t>
            </a:r>
            <a:r>
              <a:rPr lang="en-US" sz="2600" b="0" dirty="0">
                <a:solidFill>
                  <a:srgbClr val="1F396A"/>
                </a:solidFill>
                <a:latin typeface="+mn-lt"/>
              </a:rPr>
              <a:t>health and safety problems at </a:t>
            </a:r>
            <a:r>
              <a:rPr lang="en-US" sz="2600" b="0" dirty="0" smtClean="0">
                <a:solidFill>
                  <a:srgbClr val="1F396A"/>
                </a:solidFill>
                <a:latin typeface="+mn-lt"/>
              </a:rPr>
              <a:t>work.</a:t>
            </a:r>
            <a:endParaRPr lang="en-US" sz="2600" b="0" dirty="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a:t>
            </a:r>
            <a:r>
              <a:rPr lang="en-US" sz="2600" b="0" dirty="0" smtClean="0">
                <a:solidFill>
                  <a:srgbClr val="1F396A"/>
                </a:solidFill>
                <a:latin typeface="+mn-lt"/>
              </a:rPr>
              <a:t>laws.</a:t>
            </a:r>
            <a:endParaRPr lang="en-US" sz="2600" b="0" dirty="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Decide what </a:t>
            </a:r>
            <a:r>
              <a:rPr lang="en-US" sz="2600" b="0" dirty="0">
                <a:solidFill>
                  <a:srgbClr val="1F396A"/>
                </a:solidFill>
                <a:latin typeface="+mn-lt"/>
              </a:rPr>
              <a:t>to do in an </a:t>
            </a:r>
            <a:r>
              <a:rPr lang="en-US" sz="2600" b="0" dirty="0" smtClean="0">
                <a:solidFill>
                  <a:srgbClr val="1F396A"/>
                </a:solidFill>
                <a:latin typeface="+mn-lt"/>
              </a:rPr>
              <a:t>emergency.</a:t>
            </a:r>
            <a:endParaRPr lang="en-US" sz="26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346566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Introduction to 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2316765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20582553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a:spcAft>
                <a:spcPct val="30000"/>
              </a:spcAft>
              <a:buClr>
                <a:schemeClr val="tx2">
                  <a:lumMod val="40000"/>
                  <a:lumOff val="60000"/>
                </a:schemeClr>
              </a:buClr>
              <a:buFont typeface="Wingdings" pitchFamily="2" charset="2"/>
              <a:buChar char="§"/>
            </a:pPr>
            <a:r>
              <a:rPr lang="en-US" sz="2600" dirty="0">
                <a:solidFill>
                  <a:srgbClr val="1F396A"/>
                </a:solidFill>
                <a:latin typeface="+mn-lt"/>
              </a:rPr>
              <a:t>Safety hazards </a:t>
            </a:r>
            <a:r>
              <a:rPr lang="en-US" sz="2600" b="0" dirty="0">
                <a:solidFill>
                  <a:srgbClr val="1F396A"/>
                </a:solidFill>
                <a:latin typeface="+mn-lt"/>
              </a:rPr>
              <a:t>can </a:t>
            </a:r>
            <a:r>
              <a:rPr lang="en-US" sz="2600" b="0" dirty="0" smtClean="0">
                <a:solidFill>
                  <a:srgbClr val="1F396A"/>
                </a:solidFill>
                <a:latin typeface="+mn-lt"/>
              </a:rPr>
              <a:t>hurt you.</a:t>
            </a:r>
            <a:endParaRPr lang="en-US" sz="2600" b="0" dirty="0">
              <a:solidFill>
                <a:srgbClr val="1F396A"/>
              </a:solidFill>
              <a:latin typeface="+mn-lt"/>
            </a:endParaRP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a:t>
            </a:r>
            <a:r>
              <a:rPr lang="en-US" sz="2600" b="0" dirty="0" smtClean="0">
                <a:solidFill>
                  <a:srgbClr val="1F396A"/>
                </a:solidFill>
                <a:latin typeface="+mn-lt"/>
              </a:rPr>
              <a:t>body.</a:t>
            </a:r>
            <a:endParaRPr lang="en-US" sz="2600" b="0" dirty="0">
              <a:solidFill>
                <a:srgbClr val="1F396A"/>
              </a:solidFill>
              <a:latin typeface="+mn-lt"/>
            </a:endParaRP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a:t>
            </a:r>
            <a:r>
              <a:rPr lang="en-US" sz="2800" b="0" dirty="0" smtClean="0">
                <a:solidFill>
                  <a:srgbClr val="1F396A"/>
                </a:solidFill>
                <a:latin typeface="+mn-lt"/>
              </a:rPr>
              <a:t>pesticides.</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041465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 Some are not </a:t>
            </a:r>
            <a:r>
              <a:rPr lang="en-US" sz="2600" b="0" dirty="0" smtClean="0">
                <a:solidFill>
                  <a:srgbClr val="1F396A"/>
                </a:solidFill>
                <a:latin typeface="+mn-lt"/>
              </a:rPr>
              <a:t>easy to see because </a:t>
            </a:r>
            <a:r>
              <a:rPr lang="en-US" sz="2600" b="0" dirty="0">
                <a:solidFill>
                  <a:srgbClr val="1F396A"/>
                </a:solidFill>
                <a:latin typeface="+mn-lt"/>
              </a:rPr>
              <a:t>they may not </a:t>
            </a:r>
            <a:r>
              <a:rPr lang="en-US" sz="2600" b="0" dirty="0" smtClean="0">
                <a:solidFill>
                  <a:srgbClr val="1F396A"/>
                </a:solidFill>
                <a:latin typeface="+mn-lt"/>
              </a:rPr>
              <a:t>make you sick right away.</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violence.</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429612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330488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313468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851007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05023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78992" y="1154906"/>
            <a:ext cx="6540500" cy="5054663"/>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 name="connsiteX0" fmla="*/ 0 w 7553253"/>
              <a:gd name="connsiteY0" fmla="*/ 4972050 h 4972050"/>
              <a:gd name="connsiteX1" fmla="*/ 0 w 7553253"/>
              <a:gd name="connsiteY1" fmla="*/ 0 h 4972050"/>
              <a:gd name="connsiteX2" fmla="*/ 7543800 w 7553253"/>
              <a:gd name="connsiteY2" fmla="*/ 9525 h 4972050"/>
              <a:gd name="connsiteX3" fmla="*/ 7553253 w 7553253"/>
              <a:gd name="connsiteY3" fmla="*/ 4954964 h 4972050"/>
              <a:gd name="connsiteX4" fmla="*/ 0 w 7553253"/>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3253" h="4972050">
                <a:moveTo>
                  <a:pt x="0" y="4972050"/>
                </a:moveTo>
                <a:lnTo>
                  <a:pt x="0" y="0"/>
                </a:lnTo>
                <a:lnTo>
                  <a:pt x="7543800" y="9525"/>
                </a:lnTo>
                <a:lnTo>
                  <a:pt x="7553253" y="4954964"/>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aa</a:t>
            </a:r>
            <a:endParaRPr lang="en-US" dirty="0"/>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172716" y="1216820"/>
            <a:ext cx="6363954" cy="491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3381843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Key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Every job has health and safety hazards</a:t>
            </a:r>
            <a:r>
              <a:rPr lang="en-US" sz="28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You </a:t>
            </a:r>
            <a:r>
              <a:rPr lang="en-US" sz="2800" b="0" dirty="0">
                <a:solidFill>
                  <a:srgbClr val="1F396A"/>
                </a:solidFill>
                <a:latin typeface="+mn-lt"/>
              </a:rPr>
              <a:t>should always be aware of these hazards.</a:t>
            </a:r>
          </a:p>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Find out about chemicals at work by checking labels, reading </a:t>
            </a:r>
            <a:r>
              <a:rPr lang="en-US" sz="2800" b="0" dirty="0" smtClean="0">
                <a:solidFill>
                  <a:srgbClr val="1F396A"/>
                </a:solidFill>
                <a:latin typeface="+mn-lt"/>
              </a:rPr>
              <a:t>SDSs (Safety </a:t>
            </a:r>
            <a:r>
              <a:rPr lang="en-US" sz="2800" b="0" dirty="0">
                <a:solidFill>
                  <a:srgbClr val="1F396A"/>
                </a:solidFill>
                <a:latin typeface="+mn-lt"/>
              </a:rPr>
              <a:t>Data Sheets), </a:t>
            </a:r>
            <a:r>
              <a:rPr lang="en-US" sz="2800" b="0" dirty="0" smtClean="0">
                <a:solidFill>
                  <a:srgbClr val="1F396A"/>
                </a:solidFill>
                <a:latin typeface="+mn-lt"/>
              </a:rPr>
              <a:t/>
            </a:r>
            <a:br>
              <a:rPr lang="en-US" sz="2800" b="0" dirty="0" smtClean="0">
                <a:solidFill>
                  <a:srgbClr val="1F396A"/>
                </a:solidFill>
                <a:latin typeface="+mn-lt"/>
              </a:rPr>
            </a:br>
            <a:r>
              <a:rPr lang="en-US" sz="2800" b="0" dirty="0" smtClean="0">
                <a:solidFill>
                  <a:srgbClr val="1F396A"/>
                </a:solidFill>
                <a:latin typeface="+mn-lt"/>
              </a:rPr>
              <a:t>getting </a:t>
            </a:r>
            <a:r>
              <a:rPr lang="en-US" sz="2800" b="0" dirty="0">
                <a:solidFill>
                  <a:srgbClr val="1F396A"/>
                </a:solidFill>
                <a:latin typeface="+mn-lt"/>
              </a:rPr>
              <a:t>training, and asking questions.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254365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spTree>
    <p:extLst>
      <p:ext uri="{BB962C8B-B14F-4D97-AF65-F5344CB8AC3E}">
        <p14:creationId xmlns:p14="http://schemas.microsoft.com/office/powerpoint/2010/main" val="26476364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Ways young workers can be hurt on the job.</a:t>
            </a:r>
            <a:endParaRPr lang="en-US" sz="2800" dirty="0" smtClean="0">
              <a:solidFill>
                <a:srgbClr val="1F396A"/>
              </a:solidFill>
              <a:latin typeface="Myriad Pro" pitchFamily="34" charset="0"/>
            </a:endParaRPr>
          </a:p>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Ways to predict and prevent workplace injuries.</a:t>
            </a:r>
            <a:endParaRPr lang="en-US" sz="2800" dirty="0" smtClean="0">
              <a:solidFill>
                <a:srgbClr val="1F396A"/>
              </a:solidFill>
              <a:latin typeface="Myriad Pro" pitchFamily="34" charset="0"/>
            </a:endParaRPr>
          </a:p>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Common health and safety hazards on the job.</a:t>
            </a:r>
            <a:endParaRPr lang="en-US" sz="2800" dirty="0" smtClean="0">
              <a:solidFill>
                <a:srgbClr val="1F396A"/>
              </a:solidFill>
              <a:latin typeface="Myriad Pro" pitchFamily="34" charset="0"/>
            </a:endParaRPr>
          </a:p>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Ways to reduce or control workplace hazards.</a:t>
            </a:r>
            <a:endParaRPr lang="en-US" sz="2800" dirty="0" smtClean="0">
              <a:solidFill>
                <a:srgbClr val="1F396A"/>
              </a:solidFill>
              <a:latin typeface="Myriad Pro" pitchFamily="34" charset="0"/>
            </a:endParaRPr>
          </a:p>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Emergencies in the workplace and how to respond.</a:t>
            </a:r>
            <a:endParaRPr lang="en-US" sz="2800" dirty="0" smtClean="0">
              <a:solidFill>
                <a:srgbClr val="1F396A"/>
              </a:solidFill>
              <a:latin typeface="Myriad Pro" pitchFamily="34" charset="0"/>
            </a:endParaRPr>
          </a:p>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What to do if you see something at work that could hurt you or make you sick</a:t>
            </a:r>
            <a:r>
              <a:rPr lang="en-US" sz="2800" dirty="0" smtClean="0">
                <a:solidFill>
                  <a:srgbClr val="1F396A"/>
                </a:solidFill>
                <a:latin typeface="Myriad Pro" pitchFamily="34" charset="0"/>
              </a:rPr>
              <a:t>.</a:t>
            </a:r>
          </a:p>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What legal rights and responsibilities young people have at work.</a:t>
            </a:r>
            <a:endParaRPr lang="en-US" sz="2800" dirty="0" smtClean="0">
              <a:solidFill>
                <a:srgbClr val="1F396A"/>
              </a:solidFill>
              <a:latin typeface="Myriad Pro" pitchFamily="34" charset="0"/>
            </a:endParaRPr>
          </a:p>
        </p:txBody>
      </p:sp>
    </p:spTree>
    <p:extLst>
      <p:ext uri="{BB962C8B-B14F-4D97-AF65-F5344CB8AC3E}">
        <p14:creationId xmlns:p14="http://schemas.microsoft.com/office/powerpoint/2010/main" val="17706172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71600"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and 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039123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Jasmine’s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509557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893929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389121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287648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Working when it’s too hot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439844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Doing the same thing over and over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551078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Pesticides/chemicals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3618218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235791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856211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a:t>
            </a:r>
            <a:r>
              <a:rPr lang="en-US" sz="2800" b="0" dirty="0" smtClean="0">
                <a:solidFill>
                  <a:srgbClr val="1F396A"/>
                </a:solidFill>
                <a:latin typeface="+mn-lt"/>
              </a:rPr>
              <a:t>had </a:t>
            </a:r>
            <a:r>
              <a:rPr lang="en-US" sz="2800" b="0" dirty="0">
                <a:solidFill>
                  <a:srgbClr val="1F396A"/>
                </a:solidFill>
                <a:latin typeface="+mn-lt"/>
              </a:rPr>
              <a:t>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smtClean="0">
                <a:solidFill>
                  <a:srgbClr val="1F396A"/>
                </a:solidFill>
                <a:latin typeface="+mn-lt"/>
              </a:rPr>
              <a:t>Where </a:t>
            </a:r>
            <a:r>
              <a:rPr lang="en-US" sz="2800" b="0" dirty="0">
                <a:solidFill>
                  <a:srgbClr val="1F396A"/>
                </a:solidFill>
                <a:latin typeface="+mn-lt"/>
              </a:rPr>
              <a:t>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a:t>
            </a:r>
            <a:r>
              <a:rPr lang="en-US" sz="2800" b="0" dirty="0" smtClean="0">
                <a:solidFill>
                  <a:srgbClr val="1F396A"/>
                </a:solidFill>
                <a:latin typeface="+mn-lt"/>
              </a:rPr>
              <a:t>work? Do you </a:t>
            </a:r>
            <a:r>
              <a:rPr lang="en-US" sz="2800" b="0" dirty="0">
                <a:solidFill>
                  <a:srgbClr val="1F396A"/>
                </a:solidFill>
                <a:latin typeface="+mn-lt"/>
              </a:rPr>
              <a:t>know someone who </a:t>
            </a:r>
            <a:r>
              <a:rPr lang="en-US" sz="2800" b="0" dirty="0" smtClean="0">
                <a:solidFill>
                  <a:srgbClr val="1F396A"/>
                </a:solidFill>
                <a:latin typeface="+mn-lt"/>
              </a:rPr>
              <a:t>was hurt at work?</a:t>
            </a:r>
            <a:endParaRPr lang="en-US" sz="2800" b="0" dirty="0">
              <a:solidFill>
                <a:srgbClr val="1F396A"/>
              </a:solidFill>
              <a:latin typeface="+mn-lt"/>
            </a:endParaRP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smtClean="0">
                <a:solidFill>
                  <a:srgbClr val="1F396A"/>
                </a:solidFill>
                <a:latin typeface="+mn-lt"/>
              </a:rPr>
              <a:t>Has any task at work made you uncomfortable?</a:t>
            </a:r>
            <a:endParaRPr lang="en-US" sz="2800" b="0" dirty="0">
              <a:solidFill>
                <a:srgbClr val="1F396A"/>
              </a:solidFill>
              <a:latin typeface="+mn-lt"/>
            </a:endParaRP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a:t>
            </a:r>
            <a:r>
              <a:rPr lang="en-US" sz="2800" dirty="0" smtClean="0">
                <a:solidFill>
                  <a:srgbClr val="1F396A"/>
                </a:solidFill>
                <a:latin typeface="+mn-lt"/>
              </a:rPr>
              <a:t>had </a:t>
            </a:r>
            <a:r>
              <a:rPr lang="en-US" sz="2800" dirty="0">
                <a:solidFill>
                  <a:srgbClr val="1F396A"/>
                </a:solidFill>
                <a:latin typeface="+mn-lt"/>
              </a:rPr>
              <a:t>any health and safety training </a:t>
            </a:r>
            <a:r>
              <a:rPr lang="en-US" sz="2800" dirty="0" smtClean="0">
                <a:solidFill>
                  <a:srgbClr val="1F396A"/>
                </a:solidFill>
                <a:latin typeface="+mn-lt"/>
              </a:rPr>
              <a:t/>
            </a:r>
            <a:br>
              <a:rPr lang="en-US" sz="2800" dirty="0" smtClean="0">
                <a:solidFill>
                  <a:srgbClr val="1F396A"/>
                </a:solidFill>
                <a:latin typeface="+mn-lt"/>
              </a:rPr>
            </a:br>
            <a:r>
              <a:rPr lang="en-US" sz="2800" dirty="0" smtClean="0">
                <a:solidFill>
                  <a:srgbClr val="1F396A"/>
                </a:solidFill>
                <a:latin typeface="+mn-lt"/>
              </a:rPr>
              <a:t>at </a:t>
            </a:r>
            <a:r>
              <a:rPr lang="en-US" sz="2800" dirty="0">
                <a:solidFill>
                  <a:srgbClr val="1F396A"/>
                </a:solidFill>
                <a:latin typeface="+mn-lt"/>
              </a:rPr>
              <a:t>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975279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Key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OSHA </a:t>
            </a:r>
            <a:r>
              <a:rPr lang="en-US" sz="2800" b="0" dirty="0" smtClean="0">
                <a:solidFill>
                  <a:srgbClr val="1F396A"/>
                </a:solidFill>
                <a:latin typeface="+mn-lt"/>
              </a:rPr>
              <a:t>says that employers must give workers </a:t>
            </a:r>
            <a:r>
              <a:rPr lang="en-US" sz="2800" b="0" dirty="0">
                <a:solidFill>
                  <a:srgbClr val="1F396A"/>
                </a:solidFill>
                <a:latin typeface="+mn-lt"/>
              </a:rPr>
              <a:t>a safe workplace.</a:t>
            </a:r>
          </a:p>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It’s best to get rid of a </a:t>
            </a:r>
            <a:r>
              <a:rPr lang="en-US" sz="2800" b="0" dirty="0" smtClean="0">
                <a:solidFill>
                  <a:srgbClr val="1F396A"/>
                </a:solidFill>
                <a:latin typeface="+mn-lt"/>
              </a:rPr>
              <a:t>hazard, </a:t>
            </a:r>
            <a:r>
              <a:rPr lang="en-US" sz="2800" b="0" dirty="0">
                <a:solidFill>
                  <a:srgbClr val="1F396A"/>
                </a:solidFill>
                <a:latin typeface="+mn-lt"/>
              </a:rPr>
              <a:t>if possible.</a:t>
            </a:r>
          </a:p>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If your employer can’t get rid of the hazard, </a:t>
            </a:r>
            <a:r>
              <a:rPr lang="en-US" sz="2800" b="0" dirty="0" smtClean="0">
                <a:solidFill>
                  <a:srgbClr val="1F396A"/>
                </a:solidFill>
                <a:latin typeface="+mn-lt"/>
              </a:rPr>
              <a:t>there </a:t>
            </a:r>
            <a:r>
              <a:rPr lang="en-US" sz="2800" b="0" dirty="0">
                <a:solidFill>
                  <a:srgbClr val="1F396A"/>
                </a:solidFill>
                <a:latin typeface="+mn-lt"/>
              </a:rPr>
              <a:t>are usually many ways to protect you from it.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699819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spTree>
    <p:extLst>
      <p:ext uri="{BB962C8B-B14F-4D97-AF65-F5344CB8AC3E}">
        <p14:creationId xmlns:p14="http://schemas.microsoft.com/office/powerpoint/2010/main" val="39909826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a:spcAft>
                <a:spcPct val="30000"/>
              </a:spcAft>
              <a:buClr>
                <a:schemeClr val="tx2">
                  <a:lumMod val="40000"/>
                  <a:lumOff val="60000"/>
                </a:schemeClr>
              </a:buClr>
            </a:pPr>
            <a:r>
              <a:rPr lang="en-US" sz="2800" b="0" dirty="0" smtClean="0">
                <a:solidFill>
                  <a:srgbClr val="1F396A"/>
                </a:solidFill>
                <a:latin typeface="+mn-lt"/>
              </a:rPr>
              <a:t>An emergency is any unplanned event that poses a threat. </a:t>
            </a:r>
          </a:p>
          <a:p>
            <a:pPr>
              <a:spcAft>
                <a:spcPct val="30000"/>
              </a:spcAft>
              <a:buClr>
                <a:schemeClr val="tx2">
                  <a:lumMod val="40000"/>
                  <a:lumOff val="60000"/>
                </a:schemeClr>
              </a:buClr>
            </a:pPr>
            <a:r>
              <a:rPr lang="en-US" sz="2800" b="0" dirty="0" smtClean="0">
                <a:solidFill>
                  <a:srgbClr val="1F396A"/>
                </a:solidFill>
                <a:latin typeface="+mn-lt"/>
              </a:rPr>
              <a:t>An emergency can threaten employees, customers, or the public. </a:t>
            </a:r>
          </a:p>
          <a:p>
            <a:pPr>
              <a:spcAft>
                <a:spcPct val="30000"/>
              </a:spcAft>
              <a:buClr>
                <a:schemeClr val="tx2">
                  <a:lumMod val="40000"/>
                  <a:lumOff val="60000"/>
                </a:schemeClr>
              </a:buClr>
            </a:pPr>
            <a:r>
              <a:rPr lang="en-US" sz="2800" b="0" dirty="0" smtClean="0">
                <a:solidFill>
                  <a:srgbClr val="1F396A"/>
                </a:solidFill>
                <a:latin typeface="+mn-lt"/>
              </a:rPr>
              <a:t>It might shut down work at a business. </a:t>
            </a:r>
          </a:p>
          <a:p>
            <a:pPr>
              <a:spcAft>
                <a:spcPct val="30000"/>
              </a:spcAft>
              <a:buClr>
                <a:schemeClr val="tx2">
                  <a:lumMod val="40000"/>
                  <a:lumOff val="60000"/>
                </a:schemeClr>
              </a:buClr>
            </a:pPr>
            <a:r>
              <a:rPr lang="en-US" sz="2800" b="0" dirty="0" smtClean="0">
                <a:solidFill>
                  <a:srgbClr val="1F396A"/>
                </a:solidFill>
                <a:latin typeface="+mn-lt"/>
              </a:rPr>
              <a:t>It might cause damage, or it could harm </a:t>
            </a:r>
            <a:br>
              <a:rPr lang="en-US" sz="2800" b="0" dirty="0" smtClean="0">
                <a:solidFill>
                  <a:srgbClr val="1F396A"/>
                </a:solidFill>
                <a:latin typeface="+mn-lt"/>
              </a:rPr>
            </a:br>
            <a:r>
              <a:rPr lang="en-US" sz="2800" b="0" dirty="0" smtClean="0">
                <a:solidFill>
                  <a:srgbClr val="1F396A"/>
                </a:solidFill>
                <a:latin typeface="+mn-lt"/>
              </a:rPr>
              <a:t>the environment.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624960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2"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583492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Emergencies at Work: </a:t>
            </a:r>
            <a:r>
              <a:rPr lang="en-US" sz="3200" dirty="0">
                <a:solidFill>
                  <a:srgbClr val="F0502D"/>
                </a:solidFill>
                <a:latin typeface="+mj-lt"/>
              </a:rPr>
              <a:t>Key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a:t>
            </a:r>
            <a:r>
              <a:rPr lang="en-US" sz="2400" dirty="0" smtClean="0">
                <a:solidFill>
                  <a:schemeClr val="tx2">
                    <a:lumMod val="40000"/>
                    <a:lumOff val="60000"/>
                  </a:schemeClr>
                </a:solidFill>
                <a:latin typeface="+mn-lt"/>
              </a:rPr>
              <a:t>be trained on </a:t>
            </a:r>
            <a:r>
              <a:rPr lang="en-US" sz="2400" dirty="0">
                <a:solidFill>
                  <a:schemeClr val="tx2">
                    <a:lumMod val="40000"/>
                    <a:lumOff val="60000"/>
                  </a:schemeClr>
                </a:solidFill>
                <a:latin typeface="+mn-lt"/>
              </a:rPr>
              <a:t>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a:t>
            </a:r>
            <a:r>
              <a:rPr lang="en-US" sz="2400" b="0">
                <a:solidFill>
                  <a:srgbClr val="1F396A"/>
                </a:solidFill>
                <a:latin typeface="+mn-lt"/>
              </a:rPr>
              <a:t>information </a:t>
            </a:r>
            <a:r>
              <a:rPr lang="en-US" sz="2400" b="0" smtClean="0">
                <a:solidFill>
                  <a:srgbClr val="1F396A"/>
                </a:solidFill>
                <a:latin typeface="+mn-lt"/>
              </a:rPr>
              <a:t>about:</a:t>
            </a:r>
            <a:endParaRPr lang="en-US" sz="2400" b="0" dirty="0">
              <a:solidFill>
                <a:srgbClr val="1F396A"/>
              </a:solidFill>
              <a:latin typeface="+mn-lt"/>
            </a:endParaRPr>
          </a:p>
          <a:p>
            <a:pPr lvl="1">
              <a:lnSpc>
                <a:spcPct val="90000"/>
              </a:lnSpc>
              <a:spcAft>
                <a:spcPct val="30000"/>
              </a:spcAft>
              <a:buClr>
                <a:schemeClr val="tx2">
                  <a:lumMod val="40000"/>
                  <a:lumOff val="60000"/>
                </a:schemeClr>
              </a:buClr>
              <a:buFont typeface="Arial" pitchFamily="34" charset="0"/>
              <a:buChar char="•"/>
            </a:pPr>
            <a:r>
              <a:rPr lang="en-US" sz="2000" b="0" dirty="0" smtClean="0">
                <a:solidFill>
                  <a:srgbClr val="1F396A"/>
                </a:solidFill>
                <a:latin typeface="+mn-lt"/>
              </a:rPr>
              <a:t>The kinds of </a:t>
            </a:r>
            <a:r>
              <a:rPr lang="en-US" sz="2000" b="0" dirty="0">
                <a:solidFill>
                  <a:srgbClr val="1F396A"/>
                </a:solidFill>
                <a:latin typeface="+mn-lt"/>
              </a:rPr>
              <a:t>emergencies and how to </a:t>
            </a:r>
            <a:r>
              <a:rPr lang="en-US" sz="2000" b="0" dirty="0" smtClean="0">
                <a:solidFill>
                  <a:srgbClr val="1F396A"/>
                </a:solidFill>
                <a:latin typeface="+mn-lt"/>
              </a:rPr>
              <a:t>respond.</a:t>
            </a:r>
            <a:endParaRPr lang="en-US" sz="2000" b="0" dirty="0">
              <a:solidFill>
                <a:srgbClr val="1F396A"/>
              </a:solidFill>
              <a:latin typeface="+mn-lt"/>
            </a:endParaRPr>
          </a:p>
          <a:p>
            <a:pPr lvl="1">
              <a:lnSpc>
                <a:spcPct val="90000"/>
              </a:lnSpc>
              <a:spcAft>
                <a:spcPct val="30000"/>
              </a:spcAft>
              <a:buClr>
                <a:schemeClr val="tx2">
                  <a:lumMod val="40000"/>
                  <a:lumOff val="60000"/>
                </a:schemeClr>
              </a:buClr>
              <a:buFont typeface="Arial" pitchFamily="34" charset="0"/>
              <a:buChar char="•"/>
            </a:pPr>
            <a:r>
              <a:rPr lang="en-US" sz="2000" b="0" dirty="0" smtClean="0">
                <a:solidFill>
                  <a:srgbClr val="1F396A"/>
                </a:solidFill>
                <a:latin typeface="+mn-lt"/>
              </a:rPr>
              <a:t>Places to meet during an emergency.</a:t>
            </a:r>
            <a:endParaRPr lang="en-US" sz="2000" b="0" dirty="0">
              <a:solidFill>
                <a:srgbClr val="1F396A"/>
              </a:solidFill>
              <a:latin typeface="+mn-lt"/>
            </a:endParaRPr>
          </a:p>
          <a:p>
            <a:pPr lvl="1">
              <a:lnSpc>
                <a:spcPct val="90000"/>
              </a:lnSpc>
              <a:spcAft>
                <a:spcPct val="30000"/>
              </a:spcAft>
              <a:buClr>
                <a:schemeClr val="tx2">
                  <a:lumMod val="40000"/>
                  <a:lumOff val="60000"/>
                </a:schemeClr>
              </a:buClr>
              <a:buFont typeface="Arial" pitchFamily="34" charset="0"/>
              <a:buChar char="•"/>
            </a:pPr>
            <a:r>
              <a:rPr lang="en-US" sz="2000" b="0" dirty="0" smtClean="0">
                <a:solidFill>
                  <a:srgbClr val="1F396A"/>
                </a:solidFill>
                <a:latin typeface="+mn-lt"/>
              </a:rPr>
              <a:t>The best ways to get out of a building or move away from danger.</a:t>
            </a:r>
            <a:endParaRPr lang="en-US" sz="2000" b="0" dirty="0">
              <a:solidFill>
                <a:srgbClr val="1F396A"/>
              </a:solidFill>
              <a:latin typeface="+mn-lt"/>
            </a:endParaRP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a:t>
            </a:r>
            <a:r>
              <a:rPr lang="en-US" sz="2000" b="0" dirty="0" smtClean="0">
                <a:solidFill>
                  <a:srgbClr val="1F396A"/>
                </a:solidFill>
                <a:latin typeface="+mn-lt"/>
              </a:rPr>
              <a:t>systems.</a:t>
            </a:r>
            <a:endParaRPr lang="en-US" sz="2000" b="0" dirty="0">
              <a:solidFill>
                <a:srgbClr val="1F396A"/>
              </a:solidFill>
              <a:latin typeface="+mn-lt"/>
            </a:endParaRP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a:t>
            </a:r>
            <a:r>
              <a:rPr lang="en-US" sz="2000" b="0" dirty="0" smtClean="0">
                <a:solidFill>
                  <a:srgbClr val="1F396A"/>
                </a:solidFill>
                <a:latin typeface="+mn-lt"/>
              </a:rPr>
              <a:t>people who will be </a:t>
            </a:r>
            <a:r>
              <a:rPr lang="en-US" sz="2000" b="0" dirty="0">
                <a:solidFill>
                  <a:srgbClr val="1F396A"/>
                </a:solidFill>
                <a:latin typeface="+mn-lt"/>
              </a:rPr>
              <a:t>in </a:t>
            </a:r>
            <a:r>
              <a:rPr lang="en-US" sz="2000" b="0" dirty="0" smtClean="0">
                <a:solidFill>
                  <a:srgbClr val="1F396A"/>
                </a:solidFill>
                <a:latin typeface="+mn-lt"/>
              </a:rPr>
              <a:t>charge.</a:t>
            </a:r>
            <a:endParaRPr lang="en-US" sz="2000" b="0" dirty="0">
              <a:solidFill>
                <a:srgbClr val="1F396A"/>
              </a:solidFill>
              <a:latin typeface="+mn-lt"/>
            </a:endParaRPr>
          </a:p>
          <a:p>
            <a:pPr lvl="1">
              <a:lnSpc>
                <a:spcPct val="90000"/>
              </a:lnSpc>
              <a:spcAft>
                <a:spcPct val="30000"/>
              </a:spcAft>
              <a:buClr>
                <a:schemeClr val="tx2">
                  <a:lumMod val="40000"/>
                  <a:lumOff val="60000"/>
                </a:schemeClr>
              </a:buClr>
              <a:buFont typeface="Arial" pitchFamily="34" charset="0"/>
              <a:buChar char="•"/>
            </a:pPr>
            <a:r>
              <a:rPr lang="en-US" sz="2000" b="0" dirty="0" smtClean="0">
                <a:solidFill>
                  <a:srgbClr val="1F396A"/>
                </a:solidFill>
                <a:latin typeface="+mn-lt"/>
              </a:rPr>
              <a:t>What to do if someone is hurt.</a:t>
            </a:r>
            <a:endParaRPr lang="en-US" sz="2000" b="0" dirty="0">
              <a:solidFill>
                <a:srgbClr val="1F396A"/>
              </a:solidFill>
              <a:latin typeface="+mn-lt"/>
            </a:endParaRPr>
          </a:p>
          <a:p>
            <a:pPr lvl="1">
              <a:lnSpc>
                <a:spcPct val="90000"/>
              </a:lnSpc>
              <a:spcAft>
                <a:spcPct val="30000"/>
              </a:spcAft>
              <a:buClr>
                <a:schemeClr val="tx2">
                  <a:lumMod val="40000"/>
                  <a:lumOff val="60000"/>
                </a:schemeClr>
              </a:buClr>
              <a:buFont typeface="Arial" pitchFamily="34" charset="0"/>
              <a:buChar char="•"/>
            </a:pPr>
            <a:r>
              <a:rPr lang="en-US" sz="2000" b="0" dirty="0" smtClean="0">
                <a:solidFill>
                  <a:srgbClr val="1F396A"/>
                </a:solidFill>
                <a:latin typeface="+mn-lt"/>
              </a:rPr>
              <a:t>What each worker should do.</a:t>
            </a:r>
            <a:endParaRPr lang="en-US" sz="2000" b="0" dirty="0">
              <a:solidFill>
                <a:srgbClr val="1F396A"/>
              </a:solidFill>
              <a:latin typeface="+mn-lt"/>
            </a:endParaRP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a:t>
            </a:r>
            <a:r>
              <a:rPr lang="en-US" sz="2000" b="0" dirty="0" smtClean="0">
                <a:solidFill>
                  <a:srgbClr val="1F396A"/>
                </a:solidFill>
                <a:latin typeface="+mn-lt"/>
              </a:rPr>
              <a:t>drills.</a:t>
            </a:r>
            <a:endParaRPr lang="en-US" sz="20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206473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spTree>
    <p:extLst>
      <p:ext uri="{BB962C8B-B14F-4D97-AF65-F5344CB8AC3E}">
        <p14:creationId xmlns:p14="http://schemas.microsoft.com/office/powerpoint/2010/main" val="29019151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702" y="1155541"/>
            <a:ext cx="7757847" cy="5112013"/>
          </a:xfrm>
          <a:prstGeom prst="rect">
            <a:avLst/>
          </a:prstGeom>
        </p:spPr>
      </p:pic>
    </p:spTree>
    <p:extLst>
      <p:ext uri="{BB962C8B-B14F-4D97-AF65-F5344CB8AC3E}">
        <p14:creationId xmlns:p14="http://schemas.microsoft.com/office/powerpoint/2010/main" val="26650743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Key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Federal and state labor laws protect teens </a:t>
            </a:r>
            <a:r>
              <a:rPr lang="en-US" sz="2400" dirty="0" smtClean="0">
                <a:solidFill>
                  <a:schemeClr val="tx2">
                    <a:lumMod val="40000"/>
                    <a:lumOff val="60000"/>
                  </a:schemeClr>
                </a:solidFill>
                <a:latin typeface="+mn-lt"/>
              </a:rPr>
              <a:t>from:</a:t>
            </a:r>
            <a:endParaRPr lang="en-US" sz="2400" dirty="0">
              <a:solidFill>
                <a:schemeClr val="tx2">
                  <a:lumMod val="40000"/>
                  <a:lumOff val="60000"/>
                </a:schemeClr>
              </a:solidFill>
              <a:latin typeface="+mn-lt"/>
            </a:endParaRPr>
          </a:p>
          <a:p>
            <a:pPr>
              <a:lnSpc>
                <a:spcPct val="90000"/>
              </a:lnSpc>
              <a:spcBef>
                <a:spcPts val="500"/>
              </a:spcBef>
              <a:spcAft>
                <a:spcPct val="30000"/>
              </a:spcAft>
              <a:buClr>
                <a:schemeClr val="tx2">
                  <a:lumMod val="40000"/>
                  <a:lumOff val="60000"/>
                </a:schemeClr>
              </a:buClr>
              <a:buFont typeface="Wingdings" pitchFamily="2" charset="2"/>
              <a:buChar char="§"/>
            </a:pPr>
            <a:r>
              <a:rPr lang="en-US" sz="2400" b="0" dirty="0">
                <a:solidFill>
                  <a:srgbClr val="1F396A"/>
                </a:solidFill>
                <a:latin typeface="+mn-lt"/>
              </a:rPr>
              <a:t>Hazardous </a:t>
            </a:r>
            <a:r>
              <a:rPr lang="en-US" sz="2400" b="0" dirty="0" smtClean="0">
                <a:solidFill>
                  <a:srgbClr val="1F396A"/>
                </a:solidFill>
                <a:latin typeface="+mn-lt"/>
              </a:rPr>
              <a:t>jobs.</a:t>
            </a:r>
            <a:endParaRPr lang="en-US" sz="2400" b="0" dirty="0">
              <a:solidFill>
                <a:srgbClr val="1F396A"/>
              </a:solidFill>
              <a:latin typeface="+mn-lt"/>
            </a:endParaRPr>
          </a:p>
          <a:p>
            <a:pPr>
              <a:lnSpc>
                <a:spcPct val="90000"/>
              </a:lnSpc>
              <a:spcBef>
                <a:spcPts val="500"/>
              </a:spcBef>
              <a:spcAft>
                <a:spcPct val="30000"/>
              </a:spcAft>
              <a:buClr>
                <a:schemeClr val="tx2">
                  <a:lumMod val="40000"/>
                  <a:lumOff val="60000"/>
                </a:schemeClr>
              </a:buClr>
              <a:buFont typeface="Wingdings" pitchFamily="2" charset="2"/>
              <a:buChar char="§"/>
            </a:pPr>
            <a:r>
              <a:rPr lang="en-US" sz="2400" b="0" dirty="0">
                <a:solidFill>
                  <a:srgbClr val="1F396A"/>
                </a:solidFill>
                <a:latin typeface="+mn-lt"/>
              </a:rPr>
              <a:t>Working too long, too late, or too </a:t>
            </a:r>
            <a:r>
              <a:rPr lang="en-US" sz="2400" b="0" dirty="0" smtClean="0">
                <a:solidFill>
                  <a:srgbClr val="1F396A"/>
                </a:solidFill>
                <a:latin typeface="+mn-lt"/>
              </a:rPr>
              <a:t>early.</a:t>
            </a:r>
            <a:endParaRPr lang="en-US" sz="2400" b="0" dirty="0">
              <a:solidFill>
                <a:srgbClr val="1F396A"/>
              </a:solidFill>
              <a:latin typeface="+mn-lt"/>
            </a:endParaRPr>
          </a:p>
          <a:p>
            <a:pPr marL="0" indent="0">
              <a:lnSpc>
                <a:spcPct val="90000"/>
              </a:lnSpc>
              <a:spcBef>
                <a:spcPts val="1800"/>
              </a:spcBef>
              <a:spcAft>
                <a:spcPct val="30000"/>
              </a:spcAft>
              <a:buClr>
                <a:schemeClr val="tx2">
                  <a:lumMod val="40000"/>
                  <a:lumOff val="60000"/>
                </a:schemeClr>
              </a:buClr>
              <a:buNone/>
            </a:pPr>
            <a:r>
              <a:rPr lang="en-US" sz="2400" dirty="0">
                <a:solidFill>
                  <a:schemeClr val="tx2">
                    <a:lumMod val="40000"/>
                    <a:lumOff val="60000"/>
                  </a:schemeClr>
                </a:solidFill>
                <a:latin typeface="+mn-lt"/>
              </a:rPr>
              <a:t>OSHA says every employer must </a:t>
            </a:r>
            <a:r>
              <a:rPr lang="en-US" sz="2400" dirty="0" smtClean="0">
                <a:solidFill>
                  <a:schemeClr val="tx2">
                    <a:lumMod val="40000"/>
                    <a:lumOff val="60000"/>
                  </a:schemeClr>
                </a:solidFill>
                <a:latin typeface="+mn-lt"/>
              </a:rPr>
              <a:t>give workers:</a:t>
            </a:r>
            <a:endParaRPr lang="en-US" sz="2400" dirty="0">
              <a:solidFill>
                <a:schemeClr val="tx2">
                  <a:lumMod val="40000"/>
                  <a:lumOff val="60000"/>
                </a:schemeClr>
              </a:solidFill>
              <a:latin typeface="+mn-lt"/>
            </a:endParaRPr>
          </a:p>
          <a:p>
            <a:pPr>
              <a:lnSpc>
                <a:spcPct val="90000"/>
              </a:lnSpc>
              <a:spcBef>
                <a:spcPts val="500"/>
              </a:spcBef>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 safe </a:t>
            </a:r>
            <a:r>
              <a:rPr lang="en-US" sz="2400" b="0" dirty="0" smtClean="0">
                <a:solidFill>
                  <a:srgbClr val="1F396A"/>
                </a:solidFill>
                <a:latin typeface="+mn-lt"/>
              </a:rPr>
              <a:t>workplace.</a:t>
            </a:r>
            <a:endParaRPr lang="en-US" sz="2400" b="0" dirty="0">
              <a:solidFill>
                <a:srgbClr val="1F396A"/>
              </a:solidFill>
              <a:latin typeface="+mn-lt"/>
            </a:endParaRPr>
          </a:p>
          <a:p>
            <a:pPr>
              <a:lnSpc>
                <a:spcPct val="90000"/>
              </a:lnSpc>
              <a:spcBef>
                <a:spcPts val="500"/>
              </a:spcBef>
              <a:spcAft>
                <a:spcPct val="30000"/>
              </a:spcAft>
              <a:buClr>
                <a:schemeClr val="tx2">
                  <a:lumMod val="40000"/>
                  <a:lumOff val="60000"/>
                </a:schemeClr>
              </a:buClr>
              <a:buFont typeface="Wingdings" pitchFamily="2" charset="2"/>
              <a:buChar char="§"/>
            </a:pPr>
            <a:r>
              <a:rPr lang="en-US" sz="2400" b="0" dirty="0">
                <a:solidFill>
                  <a:srgbClr val="1F396A"/>
                </a:solidFill>
                <a:latin typeface="+mn-lt"/>
              </a:rPr>
              <a:t>Safety training on certain hazards (when required</a:t>
            </a:r>
            <a:r>
              <a:rPr lang="en-US" sz="2400" b="0" dirty="0" smtClean="0">
                <a:solidFill>
                  <a:srgbClr val="1F396A"/>
                </a:solidFill>
                <a:latin typeface="+mn-lt"/>
              </a:rPr>
              <a:t>).</a:t>
            </a:r>
            <a:endParaRPr lang="en-US" sz="2400" b="0" dirty="0">
              <a:solidFill>
                <a:srgbClr val="1F396A"/>
              </a:solidFill>
              <a:latin typeface="+mn-lt"/>
            </a:endParaRPr>
          </a:p>
          <a:p>
            <a:pPr>
              <a:lnSpc>
                <a:spcPct val="90000"/>
              </a:lnSpc>
              <a:spcBef>
                <a:spcPts val="500"/>
              </a:spcBef>
              <a:spcAft>
                <a:spcPct val="30000"/>
              </a:spcAft>
              <a:buClr>
                <a:schemeClr val="tx2">
                  <a:lumMod val="40000"/>
                  <a:lumOff val="60000"/>
                </a:schemeClr>
              </a:buClr>
              <a:buFont typeface="Wingdings" pitchFamily="2" charset="2"/>
              <a:buChar char="§"/>
            </a:pPr>
            <a:r>
              <a:rPr lang="en-US" sz="2400" b="0" dirty="0">
                <a:solidFill>
                  <a:srgbClr val="1F396A"/>
                </a:solidFill>
                <a:latin typeface="+mn-lt"/>
              </a:rPr>
              <a:t>Safety equipment (when required</a:t>
            </a:r>
            <a:r>
              <a:rPr lang="en-US" sz="2400" b="0" dirty="0" smtClean="0">
                <a:solidFill>
                  <a:srgbClr val="1F396A"/>
                </a:solidFill>
                <a:latin typeface="+mn-lt"/>
              </a:rPr>
              <a:t>).</a:t>
            </a:r>
            <a:endParaRPr lang="en-US" sz="2400" b="0" dirty="0">
              <a:solidFill>
                <a:srgbClr val="1F396A"/>
              </a:solidFill>
              <a:latin typeface="+mn-lt"/>
            </a:endParaRPr>
          </a:p>
          <a:p>
            <a:pPr marL="0" indent="0">
              <a:lnSpc>
                <a:spcPct val="90000"/>
              </a:lnSpc>
              <a:spcBef>
                <a:spcPts val="1800"/>
              </a:spcBef>
              <a:spcAft>
                <a:spcPct val="30000"/>
              </a:spcAft>
              <a:buClr>
                <a:schemeClr val="tx2">
                  <a:lumMod val="40000"/>
                  <a:lumOff val="60000"/>
                </a:schemeClr>
              </a:buClr>
              <a:buNone/>
            </a:pPr>
            <a:r>
              <a:rPr lang="en-US" sz="2400" dirty="0">
                <a:solidFill>
                  <a:schemeClr val="tx2">
                    <a:lumMod val="40000"/>
                    <a:lumOff val="60000"/>
                  </a:schemeClr>
                </a:solidFill>
                <a:latin typeface="+mn-lt"/>
              </a:rPr>
              <a:t>By law, your employer is not allowed to punish or fire you for reporting a safety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692222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dirty="0" smtClean="0">
                <a:solidFill>
                  <a:schemeClr val="tx2">
                    <a:lumMod val="40000"/>
                    <a:lumOff val="60000"/>
                  </a:schemeClr>
                </a:solidFill>
                <a:latin typeface="+mj-lt"/>
              </a:rPr>
              <a:t>State</a:t>
            </a:r>
            <a:r>
              <a:rPr lang="en-US" sz="2800" i="1" dirty="0" smtClean="0">
                <a:solidFill>
                  <a:schemeClr val="tx2">
                    <a:lumMod val="40000"/>
                    <a:lumOff val="60000"/>
                  </a:schemeClr>
                </a:solidFill>
                <a:latin typeface="+mj-lt"/>
              </a:rPr>
              <a:t> 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5"/>
            <a:ext cx="2871429" cy="3715968"/>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5"/>
            <a:ext cx="2877054" cy="3723246"/>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9379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spTree>
    <p:extLst>
      <p:ext uri="{BB962C8B-B14F-4D97-AF65-F5344CB8AC3E}">
        <p14:creationId xmlns:p14="http://schemas.microsoft.com/office/powerpoint/2010/main" val="21508437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a:t>
            </a:r>
            <a:r>
              <a:rPr lang="en-US" sz="2400" b="0" dirty="0" smtClean="0">
                <a:solidFill>
                  <a:srgbClr val="1F396A"/>
                </a:solidFill>
                <a:latin typeface="+mn-lt"/>
              </a:rPr>
              <a:t>must give you a </a:t>
            </a:r>
            <a:br>
              <a:rPr lang="en-US" sz="2400" b="0" dirty="0" smtClean="0">
                <a:solidFill>
                  <a:srgbClr val="1F396A"/>
                </a:solidFill>
                <a:latin typeface="+mn-lt"/>
              </a:rPr>
            </a:br>
            <a:r>
              <a:rPr lang="en-US" sz="2400" b="0" dirty="0" smtClean="0">
                <a:solidFill>
                  <a:srgbClr val="1F396A"/>
                </a:solidFill>
                <a:latin typeface="+mn-lt"/>
              </a:rPr>
              <a:t>safe </a:t>
            </a:r>
            <a:r>
              <a:rPr lang="en-US" sz="2400" b="0" dirty="0">
                <a:solidFill>
                  <a:srgbClr val="1F396A"/>
                </a:solidFill>
                <a:latin typeface="+mn-lt"/>
              </a:rPr>
              <a:t>and healthy </a:t>
            </a:r>
            <a:r>
              <a:rPr lang="en-US" sz="2400" b="0" dirty="0" smtClean="0">
                <a:solidFill>
                  <a:srgbClr val="1F396A"/>
                </a:solidFill>
                <a:latin typeface="+mn-lt"/>
              </a:rPr>
              <a:t>place </a:t>
            </a:r>
            <a:r>
              <a:rPr lang="en-US" sz="2400" b="0" smtClean="0">
                <a:solidFill>
                  <a:srgbClr val="1F396A"/>
                </a:solidFill>
                <a:latin typeface="+mn-lt"/>
              </a:rPr>
              <a:t>to work.</a:t>
            </a:r>
            <a:endParaRPr lang="en-US" sz="2400" b="0" dirty="0">
              <a:solidFill>
                <a:srgbClr val="1F396A"/>
              </a:solidFill>
              <a:latin typeface="+mn-lt"/>
            </a:endParaRP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a:t>
            </a:r>
            <a:r>
              <a:rPr lang="en-US" sz="2400" b="0" dirty="0" smtClean="0">
                <a:solidFill>
                  <a:srgbClr val="1F396A"/>
                </a:solidFill>
                <a:latin typeface="+mn-lt"/>
              </a:rPr>
              <a:t>limits </a:t>
            </a:r>
            <a:r>
              <a:rPr lang="en-US" sz="2400" b="0" dirty="0">
                <a:solidFill>
                  <a:srgbClr val="1F396A"/>
                </a:solidFill>
                <a:latin typeface="+mn-lt"/>
              </a:rPr>
              <a:t>how late you can work on a school night </a:t>
            </a:r>
            <a:r>
              <a:rPr lang="en-US" sz="2400" b="0" dirty="0" smtClean="0">
                <a:solidFill>
                  <a:srgbClr val="1F396A"/>
                </a:solidFill>
                <a:latin typeface="+mn-lt"/>
              </a:rPr>
              <a:t/>
            </a:r>
            <a:br>
              <a:rPr lang="en-US" sz="2400" b="0" dirty="0" smtClean="0">
                <a:solidFill>
                  <a:srgbClr val="1F396A"/>
                </a:solidFill>
                <a:latin typeface="+mn-lt"/>
              </a:rPr>
            </a:br>
            <a:r>
              <a:rPr lang="en-US" sz="2400" b="0" dirty="0" smtClean="0">
                <a:solidFill>
                  <a:srgbClr val="1F396A"/>
                </a:solidFill>
                <a:latin typeface="+mn-lt"/>
              </a:rPr>
              <a:t>if </a:t>
            </a:r>
            <a:r>
              <a:rPr lang="en-US" sz="2400" b="0" dirty="0">
                <a:solidFill>
                  <a:srgbClr val="1F396A"/>
                </a:solidFill>
                <a:latin typeface="+mn-lt"/>
              </a:rPr>
              <a:t>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a:t>
            </a:r>
            <a:r>
              <a:rPr lang="en-US" sz="2400" b="0" dirty="0" smtClean="0">
                <a:solidFill>
                  <a:srgbClr val="1F396A"/>
                </a:solidFill>
                <a:latin typeface="+mn-lt"/>
              </a:rPr>
              <a:t>old, </a:t>
            </a:r>
            <a:r>
              <a:rPr lang="en-US" sz="2400" b="0" dirty="0">
                <a:solidFill>
                  <a:srgbClr val="1F396A"/>
                </a:solidFill>
                <a:latin typeface="+mn-lt"/>
              </a:rPr>
              <a:t>you </a:t>
            </a:r>
            <a:r>
              <a:rPr lang="en-US" sz="2400" b="0" dirty="0" smtClean="0">
                <a:solidFill>
                  <a:srgbClr val="1F396A"/>
                </a:solidFill>
                <a:latin typeface="+mn-lt"/>
              </a:rPr>
              <a:t>can drive </a:t>
            </a:r>
            <a:r>
              <a:rPr lang="en-US" sz="2400" b="0" dirty="0">
                <a:solidFill>
                  <a:srgbClr val="1F396A"/>
                </a:solidFill>
                <a:latin typeface="+mn-lt"/>
              </a:rPr>
              <a:t>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18890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Taking Action: </a:t>
            </a:r>
            <a:r>
              <a:rPr lang="en-US" sz="3200" dirty="0">
                <a:solidFill>
                  <a:srgbClr val="F0502D"/>
                </a:solidFill>
                <a:latin typeface="+mj-lt"/>
              </a:rPr>
              <a:t>Key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a:t>
            </a:r>
            <a:r>
              <a:rPr lang="en-US" sz="2800" dirty="0" smtClean="0">
                <a:solidFill>
                  <a:schemeClr val="tx2">
                    <a:lumMod val="40000"/>
                    <a:lumOff val="60000"/>
                  </a:schemeClr>
                </a:solidFill>
                <a:latin typeface="+mn-lt"/>
              </a:rPr>
              <a:t>Solving:</a:t>
            </a:r>
            <a:endParaRPr lang="en-US" sz="2800" dirty="0">
              <a:solidFill>
                <a:schemeClr val="tx2">
                  <a:lumMod val="40000"/>
                  <a:lumOff val="60000"/>
                </a:schemeClr>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621605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Summing Up</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3600" smtClean="0">
                <a:solidFill>
                  <a:schemeClr val="tx2">
                    <a:lumMod val="40000"/>
                    <a:lumOff val="60000"/>
                  </a:schemeClr>
                </a:solidFill>
                <a:latin typeface="+mn-lt"/>
              </a:rPr>
              <a:t>Know:</a:t>
            </a:r>
            <a:endParaRPr lang="en-US" sz="3600" dirty="0">
              <a:solidFill>
                <a:schemeClr val="tx2">
                  <a:lumMod val="40000"/>
                  <a:lumOff val="60000"/>
                </a:schemeClr>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3600" b="0" dirty="0">
                <a:solidFill>
                  <a:srgbClr val="1F396A"/>
                </a:solidFill>
                <a:latin typeface="+mn-lt"/>
              </a:rPr>
              <a:t>Your rights at </a:t>
            </a:r>
            <a:r>
              <a:rPr lang="en-US" sz="3600" b="0" dirty="0" smtClean="0">
                <a:solidFill>
                  <a:srgbClr val="1F396A"/>
                </a:solidFill>
                <a:latin typeface="+mn-lt"/>
              </a:rPr>
              <a:t>work.</a:t>
            </a:r>
            <a:endParaRPr lang="en-US" sz="36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3600" b="0" dirty="0">
                <a:solidFill>
                  <a:srgbClr val="1F396A"/>
                </a:solidFill>
                <a:latin typeface="+mn-lt"/>
              </a:rPr>
              <a:t>Your responsibilities at </a:t>
            </a:r>
            <a:r>
              <a:rPr lang="en-US" sz="3600" b="0" dirty="0" smtClean="0">
                <a:solidFill>
                  <a:srgbClr val="1F396A"/>
                </a:solidFill>
                <a:latin typeface="+mn-lt"/>
              </a:rPr>
              <a:t>work.</a:t>
            </a:r>
            <a:endParaRPr lang="en-US" sz="36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3600" b="0" dirty="0">
                <a:solidFill>
                  <a:srgbClr val="1F396A"/>
                </a:solidFill>
                <a:latin typeface="+mn-lt"/>
              </a:rPr>
              <a:t>Your employer’s responsibilities at </a:t>
            </a:r>
            <a:r>
              <a:rPr lang="en-US" sz="3600" b="0" dirty="0" smtClean="0">
                <a:solidFill>
                  <a:srgbClr val="1F396A"/>
                </a:solidFill>
                <a:latin typeface="+mn-lt"/>
              </a:rPr>
              <a:t>work.</a:t>
            </a:r>
            <a:endParaRPr lang="en-US" sz="36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3600" b="0" dirty="0">
                <a:solidFill>
                  <a:srgbClr val="1F396A"/>
                </a:solidFill>
                <a:latin typeface="+mn-lt"/>
              </a:rPr>
              <a:t>How to respond to problems at </a:t>
            </a:r>
            <a:r>
              <a:rPr lang="en-US" sz="3600" b="0" dirty="0" smtClean="0">
                <a:solidFill>
                  <a:srgbClr val="1F396A"/>
                </a:solidFill>
                <a:latin typeface="+mn-lt"/>
              </a:rPr>
              <a:t>work.</a:t>
            </a:r>
            <a:endParaRPr lang="en-US" sz="36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518254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day</a:t>
            </a:r>
            <a:r>
              <a:rPr lang="en-US" sz="2800" dirty="0">
                <a:solidFill>
                  <a:srgbClr val="1F396A"/>
                </a:solidFill>
                <a:latin typeface="+mj-lt"/>
              </a:rPr>
              <a:t>		</a:t>
            </a:r>
            <a:r>
              <a:rPr lang="en-US" sz="2800" dirty="0" smtClean="0">
                <a:solidFill>
                  <a:srgbClr val="1F396A"/>
                </a:solidFill>
                <a:latin typeface="+mj-lt"/>
              </a:rPr>
              <a:t>One every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4886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1914525" y="1695450"/>
            <a:ext cx="5010150" cy="3800475"/>
          </a:xfrm>
          <a:custGeom>
            <a:avLst/>
            <a:gdLst>
              <a:gd name="connsiteX0" fmla="*/ 38100 w 5038725"/>
              <a:gd name="connsiteY0" fmla="*/ 57150 h 3876675"/>
              <a:gd name="connsiteX1" fmla="*/ 5038725 w 5038725"/>
              <a:gd name="connsiteY1" fmla="*/ 0 h 3876675"/>
              <a:gd name="connsiteX2" fmla="*/ 5019675 w 5038725"/>
              <a:gd name="connsiteY2" fmla="*/ 3857625 h 3876675"/>
              <a:gd name="connsiteX3" fmla="*/ 0 w 5038725"/>
              <a:gd name="connsiteY3" fmla="*/ 3876675 h 3876675"/>
              <a:gd name="connsiteX4" fmla="*/ 38100 w 5038725"/>
              <a:gd name="connsiteY4" fmla="*/ 57150 h 3876675"/>
              <a:gd name="connsiteX0" fmla="*/ 38100 w 5029200"/>
              <a:gd name="connsiteY0" fmla="*/ 0 h 3819525"/>
              <a:gd name="connsiteX1" fmla="*/ 5029200 w 5029200"/>
              <a:gd name="connsiteY1" fmla="*/ 9525 h 3819525"/>
              <a:gd name="connsiteX2" fmla="*/ 5019675 w 5029200"/>
              <a:gd name="connsiteY2" fmla="*/ 3800475 h 3819525"/>
              <a:gd name="connsiteX3" fmla="*/ 0 w 5029200"/>
              <a:gd name="connsiteY3" fmla="*/ 3819525 h 3819525"/>
              <a:gd name="connsiteX4" fmla="*/ 38100 w 5029200"/>
              <a:gd name="connsiteY4" fmla="*/ 0 h 3819525"/>
              <a:gd name="connsiteX0" fmla="*/ 19050 w 5010150"/>
              <a:gd name="connsiteY0" fmla="*/ 0 h 3800475"/>
              <a:gd name="connsiteX1" fmla="*/ 5010150 w 5010150"/>
              <a:gd name="connsiteY1" fmla="*/ 9525 h 3800475"/>
              <a:gd name="connsiteX2" fmla="*/ 5000625 w 5010150"/>
              <a:gd name="connsiteY2" fmla="*/ 3800475 h 3800475"/>
              <a:gd name="connsiteX3" fmla="*/ 0 w 5010150"/>
              <a:gd name="connsiteY3" fmla="*/ 3790950 h 3800475"/>
              <a:gd name="connsiteX4" fmla="*/ 19050 w 5010150"/>
              <a:gd name="connsiteY4" fmla="*/ 0 h 380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0150" h="3800475">
                <a:moveTo>
                  <a:pt x="19050" y="0"/>
                </a:moveTo>
                <a:lnTo>
                  <a:pt x="5010150" y="9525"/>
                </a:lnTo>
                <a:lnTo>
                  <a:pt x="5000625" y="3800475"/>
                </a:lnTo>
                <a:lnTo>
                  <a:pt x="0" y="3790950"/>
                </a:lnTo>
                <a:lnTo>
                  <a:pt x="1905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9" name="Rectangle 2"/>
          <p:cNvSpPr>
            <a:spLocks noGrp="1" noChangeArrowheads="1"/>
          </p:cNvSpPr>
          <p:nvPr>
            <p:ph type="title" idx="4294967295"/>
          </p:nvPr>
        </p:nvSpPr>
        <p:spPr>
          <a:xfrm>
            <a:off x="457200" y="228600"/>
            <a:ext cx="7783513" cy="979488"/>
          </a:xfrm>
        </p:spPr>
        <p:txBody>
          <a:bodyPr>
            <a:noAutofit/>
          </a:bodyPr>
          <a:lstStyle/>
          <a:p>
            <a:pPr algn="l"/>
            <a:r>
              <a:rPr lang="en-US" sz="3200" dirty="0" smtClean="0">
                <a:solidFill>
                  <a:srgbClr val="F0502D"/>
                </a:solidFill>
                <a:latin typeface="+mj-lt"/>
              </a:rPr>
              <a:t>Why Are Young Workers </a:t>
            </a:r>
            <a:br>
              <a:rPr lang="en-US" sz="3200" dirty="0" smtClean="0">
                <a:solidFill>
                  <a:srgbClr val="F0502D"/>
                </a:solidFill>
                <a:latin typeface="+mj-lt"/>
              </a:rPr>
            </a:br>
            <a:r>
              <a:rPr lang="en-US" sz="3200" dirty="0" smtClean="0">
                <a:solidFill>
                  <a:srgbClr val="F0502D"/>
                </a:solidFill>
                <a:latin typeface="+mj-lt"/>
              </a:rPr>
              <a:t>More Likely to be Hurt on the Job?</a:t>
            </a:r>
            <a:endParaRPr lang="en-US" sz="3200" dirty="0">
              <a:solidFill>
                <a:srgbClr val="F0502D"/>
              </a:solidFill>
              <a:latin typeface="+mj-lt"/>
            </a:endParaRPr>
          </a:p>
        </p:txBody>
      </p:sp>
      <p:sp>
        <p:nvSpPr>
          <p:cNvPr id="9220" name="Text Box 4"/>
          <p:cNvSpPr txBox="1">
            <a:spLocks noChangeArrowheads="1"/>
          </p:cNvSpPr>
          <p:nvPr/>
        </p:nvSpPr>
        <p:spPr bwMode="auto">
          <a:xfrm>
            <a:off x="228600" y="5562600"/>
            <a:ext cx="8305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sz="3200" dirty="0" smtClean="0">
                <a:solidFill>
                  <a:srgbClr val="1F396A"/>
                </a:solidFill>
                <a:latin typeface="Myriad Pro" pitchFamily="34" charset="0"/>
              </a:rPr>
              <a:t>Video and Discussion</a:t>
            </a:r>
            <a:endParaRPr lang="en-US" sz="3200" dirty="0">
              <a:solidFill>
                <a:srgbClr val="1F396A"/>
              </a:solidFill>
              <a:latin typeface="Myriad Pro" pitchFamily="34" charset="0"/>
            </a:endParaRPr>
          </a:p>
        </p:txBody>
      </p:sp>
      <p:pic>
        <p:nvPicPr>
          <p:cNvPr id="9221" name="Picture 1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73263" y="1744898"/>
            <a:ext cx="4872037" cy="3650779"/>
          </a:xfrm>
          <a:prstGeom prst="rect">
            <a:avLst/>
          </a:prstGeom>
          <a:noFill/>
          <a:ln w="9525">
            <a:solidFill>
              <a:srgbClr val="1F396A"/>
            </a:solidFill>
            <a:miter lim="800000"/>
            <a:headEnd/>
            <a:tailEnd/>
          </a:ln>
          <a:extLst>
            <a:ext uri="{909E8E84-426E-40DD-AFC4-6F175D3DCCD1}">
              <a14:hiddenFill xmlns:a14="http://schemas.microsoft.com/office/drawing/2010/main">
                <a:solidFill>
                  <a:srgbClr val="FFFFFF"/>
                </a:solidFill>
              </a14:hiddenFill>
            </a:ext>
          </a:extLst>
        </p:spPr>
      </p:pic>
      <p:sp>
        <p:nvSpPr>
          <p:cNvPr id="10" name="Freeform 9"/>
          <p:cNvSpPr/>
          <p:nvPr/>
        </p:nvSpPr>
        <p:spPr>
          <a:xfrm>
            <a:off x="628651" y="1309687"/>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548105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a:t>
            </a:r>
            <a:r>
              <a:rPr lang="en-US" sz="1600" dirty="0" smtClean="0">
                <a:solidFill>
                  <a:srgbClr val="1F396A"/>
                </a:solidFill>
                <a:latin typeface="Myriad Pro" pitchFamily="34" charset="0"/>
              </a:rPr>
              <a:t>did this happen?</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a:t>
            </a:r>
            <a:r>
              <a:rPr lang="en-US" sz="1600" dirty="0" smtClean="0">
                <a:solidFill>
                  <a:srgbClr val="1F396A"/>
                </a:solidFill>
                <a:latin typeface="Myriad Pro" pitchFamily="34" charset="0"/>
              </a:rPr>
              <a:t>kept Jack from being hurt</a:t>
            </a:r>
            <a:r>
              <a:rPr lang="en-US" sz="1600" dirty="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could this </a:t>
            </a:r>
            <a:r>
              <a:rPr lang="en-US" sz="1600" dirty="0">
                <a:solidFill>
                  <a:srgbClr val="1F396A"/>
                </a:solidFill>
                <a:latin typeface="Myriad Pro" pitchFamily="34" charset="0"/>
              </a:rPr>
              <a:t>injury </a:t>
            </a:r>
            <a:r>
              <a:rPr lang="en-US" sz="1600" dirty="0" smtClean="0">
                <a:solidFill>
                  <a:srgbClr val="1F396A"/>
                </a:solidFill>
                <a:latin typeface="Myriad Pro" pitchFamily="34" charset="0"/>
              </a:rPr>
              <a:t>change Jack’s life</a:t>
            </a:r>
            <a:r>
              <a:rPr lang="en-US" sz="1600" dirty="0">
                <a:solidFill>
                  <a:srgbClr val="1F396A"/>
                </a:solidFill>
                <a:latin typeface="Myriad Pro" pitchFamily="34" charset="0"/>
              </a:rPr>
              <a:t>?</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728543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a:t>
            </a:r>
            <a:r>
              <a:rPr lang="en-US" sz="1600" dirty="0" smtClean="0">
                <a:solidFill>
                  <a:srgbClr val="1F396A"/>
                </a:solidFill>
                <a:latin typeface="Myriad Pro" pitchFamily="34" charset="0"/>
              </a:rPr>
              <a:t>did this happen?</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a:t>
            </a:r>
            <a:r>
              <a:rPr lang="en-US" sz="1600" dirty="0" smtClean="0">
                <a:solidFill>
                  <a:srgbClr val="1F396A"/>
                </a:solidFill>
                <a:latin typeface="Myriad Pro" pitchFamily="34" charset="0"/>
              </a:rPr>
              <a:t>kept Antonio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from being hurt?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could this injury change Antonio’s life</a:t>
            </a:r>
            <a:r>
              <a:rPr lang="en-US" sz="1600" dirty="0">
                <a:solidFill>
                  <a:srgbClr val="1F396A"/>
                </a:solidFill>
                <a:latin typeface="Myriad Pro" pitchFamily="34" charset="0"/>
              </a:rPr>
              <a: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054051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1674</TotalTime>
  <Words>1555</Words>
  <Application>Microsoft Office PowerPoint</Application>
  <PresentationFormat>On-screen Show (4:3)</PresentationFormat>
  <Paragraphs>367</Paragraphs>
  <Slides>51</Slides>
  <Notes>19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9" baseType="lpstr">
      <vt:lpstr>Arial</vt:lpstr>
      <vt:lpstr>Felt Tip Roman</vt:lpstr>
      <vt:lpstr>Myriad Pro</vt:lpstr>
      <vt:lpstr>Calibri</vt:lpstr>
      <vt:lpstr>Wingdings</vt:lpstr>
      <vt:lpstr>Myriad Pro Light</vt:lpstr>
      <vt:lpstr>Office Theme</vt:lpstr>
      <vt:lpstr>Worksheet</vt:lpstr>
      <vt:lpstr>PowerPoint Presentation</vt:lpstr>
      <vt:lpstr>Introduction to 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vt:lpstr>
      <vt:lpstr>Finding Hazards</vt:lpstr>
      <vt:lpstr>Job Hazards</vt:lpstr>
      <vt:lpstr>Job Hazards (continued)</vt:lpstr>
      <vt:lpstr>Find the Hazards:  Fast Food Restaurant</vt:lpstr>
      <vt:lpstr>Find the Hazards:  Grocery Store</vt:lpstr>
      <vt:lpstr>Find the Hazards:  Office</vt:lpstr>
      <vt:lpstr>Find the Hazards:  Gas Station</vt:lpstr>
      <vt:lpstr>Hazard Mapping Activity</vt:lpstr>
      <vt:lpstr>Finding Hazards: Key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Key Points</vt:lpstr>
      <vt:lpstr>Emergencies at Work</vt:lpstr>
      <vt:lpstr>Emergencies at Work</vt:lpstr>
      <vt:lpstr>Emergencies at Work</vt:lpstr>
      <vt:lpstr>Emergencies at Work: Key Points</vt:lpstr>
      <vt:lpstr>Know Your Rights and Responsibilities</vt:lpstr>
      <vt:lpstr>Know Your Rights: Quiz Game</vt:lpstr>
      <vt:lpstr>Know Your Rights: Key Points</vt:lpstr>
      <vt:lpstr>Know Your Rights</vt:lpstr>
      <vt:lpstr>Taking Action</vt:lpstr>
      <vt:lpstr>Taking Action: Key Points</vt:lpstr>
      <vt:lpstr>Summing Up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Ullah, Rachel (CDC/NIOSH/EID) (CTR)</cp:lastModifiedBy>
  <cp:revision>161</cp:revision>
  <dcterms:created xsi:type="dcterms:W3CDTF">2012-07-25T23:11:02Z</dcterms:created>
  <dcterms:modified xsi:type="dcterms:W3CDTF">2014-03-24T20:06:28Z</dcterms:modified>
</cp:coreProperties>
</file>