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4" r:id="rId4"/>
    <p:sldId id="295" r:id="rId5"/>
    <p:sldId id="298" r:id="rId6"/>
    <p:sldId id="296" r:id="rId7"/>
    <p:sldId id="304" r:id="rId8"/>
    <p:sldId id="303" r:id="rId9"/>
    <p:sldId id="297" r:id="rId10"/>
    <p:sldId id="299" r:id="rId11"/>
    <p:sldId id="300" r:id="rId12"/>
    <p:sldId id="302" r:id="rId13"/>
    <p:sldId id="301" r:id="rId14"/>
    <p:sldId id="269" r:id="rId15"/>
    <p:sldId id="28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53" autoAdjust="0"/>
    <p:restoredTop sz="92718" autoAdjust="0"/>
  </p:normalViewPr>
  <p:slideViewPr>
    <p:cSldViewPr>
      <p:cViewPr varScale="1">
        <p:scale>
          <a:sx n="104" d="100"/>
          <a:sy n="104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DAD992-D116-45A1-886A-CA85862FE0EC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80BF2D-8167-4BFB-A678-4D5BFE9408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7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A34FE1-6764-4712-B897-B8468A1310CF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67ADF8-33D5-4187-A636-7A932C7962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84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DF8-33D5-4187-A636-7A932C7962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5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7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14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bg.t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76200"/>
            <a:ext cx="9144000" cy="62484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17320"/>
          </a:xfrm>
          <a:prstGeom prst="rect">
            <a:avLst/>
          </a:prstGeom>
          <a:solidFill>
            <a:srgbClr val="5D2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84094"/>
            <a:ext cx="9144000" cy="594360"/>
          </a:xfrm>
          <a:prstGeom prst="rect">
            <a:avLst/>
          </a:prstGeom>
          <a:solidFill>
            <a:srgbClr val="4F7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7" y="6353283"/>
            <a:ext cx="1554483" cy="455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1" y="6347600"/>
            <a:ext cx="302326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Department of Health and Human Services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Centers</a:t>
            </a:r>
            <a:r>
              <a:rPr lang="en-US" sz="1100" baseline="0" dirty="0" smtClean="0">
                <a:solidFill>
                  <a:schemeClr val="bg1"/>
                </a:solidFill>
              </a:rPr>
              <a:t> for Disease Control and Prevention</a:t>
            </a:r>
            <a:br>
              <a:rPr lang="en-US" sz="1100" baseline="0" dirty="0" smtClean="0">
                <a:solidFill>
                  <a:schemeClr val="bg1"/>
                </a:solidFill>
              </a:rPr>
            </a:br>
            <a:r>
              <a:rPr lang="en-US" sz="1100" baseline="0" dirty="0" smtClean="0">
                <a:solidFill>
                  <a:schemeClr val="bg1"/>
                </a:solidFill>
              </a:rPr>
              <a:t>National Institute for Occupational Safety and Health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D28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D285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D285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D285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D28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docs/2010-125/pdfs/2010-125.pdf" TargetMode="External"/><Relationship Id="rId2" Type="http://schemas.openxmlformats.org/officeDocument/2006/relationships/hyperlink" Target="http://www.cdc.gov/niosh/docs/2015-103/pdf/2015-10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s.state.or.us/Forms/Served/de9062.pdf" TargetMode="External"/><Relationship Id="rId4" Type="http://schemas.openxmlformats.org/officeDocument/2006/relationships/hyperlink" Target="http://www.phsa.ca/NR/rdonlyres/6C69D638-8587-4096-A8AA-7D2B0141C3B2/59614/HandbookHomeandCommunityHealthcareWorkersHandbook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33800"/>
          </a:xfrm>
          <a:solidFill>
            <a:srgbClr val="5D285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Rockwell" pitchFamily="18" charset="0"/>
              </a:rPr>
              <a:t>Caring for Yourself  While Caring for Others</a:t>
            </a:r>
            <a:br>
              <a:rPr lang="en-US" sz="28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Module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7: </a:t>
            </a: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Tips for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Safely </a:t>
            </a: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Handling Threatening Behavior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When </a:t>
            </a: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Providing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Homecare</a:t>
            </a:r>
            <a:endParaRPr lang="en-US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600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5D285F"/>
                </a:solidFill>
                <a:latin typeface="Rockwell" pitchFamily="18" charset="0"/>
              </a:rPr>
              <a:t>Presenter’s Name</a:t>
            </a:r>
          </a:p>
          <a:p>
            <a:r>
              <a:rPr lang="en-US" sz="4000" b="1" dirty="0" smtClean="0">
                <a:solidFill>
                  <a:srgbClr val="5D285F"/>
                </a:solidFill>
                <a:latin typeface="Rockwell" pitchFamily="18" charset="0"/>
              </a:rPr>
              <a:t>Host Organization</a:t>
            </a:r>
            <a:endParaRPr lang="en-US" sz="4000" b="1" dirty="0">
              <a:solidFill>
                <a:srgbClr val="5D285F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>
                <a:latin typeface="Rockwell" pitchFamily="18" charset="0"/>
              </a:rPr>
              <a:t>Safe and Effective Responses</a:t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>
                <a:latin typeface="Rockwell" pitchFamily="18" charset="0"/>
              </a:rPr>
              <a:t> to Threatening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400800" cy="4267200"/>
          </a:xfrm>
        </p:spPr>
        <p:txBody>
          <a:bodyPr lIns="0" tIns="0" rIns="0" bIns="0"/>
          <a:lstStyle/>
          <a:p>
            <a:r>
              <a:rPr lang="en-US" sz="2400" dirty="0" smtClean="0">
                <a:latin typeface="Franklin Gothic Book" pitchFamily="34" charset="0"/>
              </a:rPr>
              <a:t>Avoid </a:t>
            </a:r>
            <a:r>
              <a:rPr lang="en-US" sz="2400" dirty="0">
                <a:latin typeface="Franklin Gothic Book" pitchFamily="34" charset="0"/>
              </a:rPr>
              <a:t>behaviors that may be interpreted </a:t>
            </a:r>
            <a:r>
              <a:rPr lang="en-US" sz="2400" dirty="0" smtClean="0">
                <a:latin typeface="Franklin Gothic Book" pitchFamily="34" charset="0"/>
              </a:rPr>
              <a:t/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as aggressive, for example:</a:t>
            </a:r>
          </a:p>
          <a:p>
            <a:pPr marL="914400" lvl="1" indent="-457200"/>
            <a:r>
              <a:rPr lang="en-US" sz="2400" dirty="0" smtClean="0">
                <a:latin typeface="Franklin Gothic Book" pitchFamily="34" charset="0"/>
              </a:rPr>
              <a:t>Moving rapidly or getting too close.</a:t>
            </a:r>
          </a:p>
          <a:p>
            <a:pPr marL="914400" lvl="1" indent="-457200"/>
            <a:r>
              <a:rPr lang="en-US" sz="2400" dirty="0" smtClean="0">
                <a:latin typeface="Franklin Gothic Book" pitchFamily="34" charset="0"/>
              </a:rPr>
              <a:t>Touching unnecessarily.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Speaking loudly.</a:t>
            </a:r>
            <a:endParaRPr lang="en-US" sz="2400" dirty="0">
              <a:latin typeface="Franklin Gothic Book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Have a cell phone with </a:t>
            </a:r>
            <a:r>
              <a:rPr lang="en-US" sz="2400" dirty="0" smtClean="0">
                <a:latin typeface="Franklin Gothic Book" pitchFamily="34" charset="0"/>
              </a:rPr>
              <a:t>you.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Be sure your employer or others know where you are and your schedule.</a:t>
            </a:r>
            <a:endParaRPr lang="en-US" sz="2400" dirty="0">
              <a:latin typeface="Franklin Gothic Book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Try to keep </a:t>
            </a:r>
            <a:r>
              <a:rPr lang="en-US" sz="2400" dirty="0">
                <a:latin typeface="Franklin Gothic Book" pitchFamily="34" charset="0"/>
              </a:rPr>
              <a:t>an open pathway for </a:t>
            </a:r>
            <a:r>
              <a:rPr lang="en-US" sz="2400" dirty="0" smtClean="0">
                <a:latin typeface="Franklin Gothic Book" pitchFamily="34" charset="0"/>
              </a:rPr>
              <a:t>exiting.</a:t>
            </a:r>
          </a:p>
        </p:txBody>
      </p:sp>
      <p:grpSp>
        <p:nvGrpSpPr>
          <p:cNvPr id="5" name="Group 4" descr="Man being aggressive to a woman." title="Image"/>
          <p:cNvGrpSpPr/>
          <p:nvPr/>
        </p:nvGrpSpPr>
        <p:grpSpPr>
          <a:xfrm>
            <a:off x="6550755" y="1914525"/>
            <a:ext cx="2212245" cy="2200275"/>
            <a:chOff x="6477000" y="1924050"/>
            <a:chExt cx="2212245" cy="2200275"/>
          </a:xfrm>
        </p:grpSpPr>
        <p:pic>
          <p:nvPicPr>
            <p:cNvPr id="6" name="Picture 5" descr="Man being aggressive to a woman." title="Imag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0" r="25963"/>
            <a:stretch/>
          </p:blipFill>
          <p:spPr>
            <a:xfrm>
              <a:off x="6477000" y="1924050"/>
              <a:ext cx="2212245" cy="2200275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8255865" y="3678960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5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>
                <a:latin typeface="Rockwell" pitchFamily="18" charset="0"/>
              </a:rPr>
              <a:t>Safe and Effective Responses</a:t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>
                <a:latin typeface="Rockwell" pitchFamily="18" charset="0"/>
              </a:rPr>
              <a:t> to Threatening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847850"/>
            <a:ext cx="6553201" cy="4038600"/>
          </a:xfrm>
        </p:spPr>
        <p:txBody>
          <a:bodyPr lIns="0" tIns="0" rIns="0" bIns="0"/>
          <a:lstStyle/>
          <a:p>
            <a:pPr marL="285750" indent="-2857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If </a:t>
            </a:r>
            <a:r>
              <a:rPr lang="en-US" sz="2400" dirty="0">
                <a:latin typeface="Franklin Gothic Book" pitchFamily="34" charset="0"/>
              </a:rPr>
              <a:t>you are being verbally </a:t>
            </a:r>
            <a:r>
              <a:rPr lang="en-US" sz="2400" dirty="0" smtClean="0">
                <a:latin typeface="Franklin Gothic Book" pitchFamily="34" charset="0"/>
              </a:rPr>
              <a:t>abused or threatened, calmly ask </a:t>
            </a:r>
            <a:r>
              <a:rPr lang="en-US" sz="2400" dirty="0">
                <a:latin typeface="Franklin Gothic Book" pitchFamily="34" charset="0"/>
              </a:rPr>
              <a:t>the </a:t>
            </a:r>
            <a:r>
              <a:rPr lang="en-US" sz="2400" dirty="0" smtClean="0">
                <a:latin typeface="Franklin Gothic Book" pitchFamily="34" charset="0"/>
              </a:rPr>
              <a:t>person </a:t>
            </a:r>
            <a:r>
              <a:rPr lang="en-US" sz="2400" dirty="0">
                <a:latin typeface="Franklin Gothic Book" pitchFamily="34" charset="0"/>
              </a:rPr>
              <a:t>to stop. If </a:t>
            </a:r>
            <a:r>
              <a:rPr lang="en-US" sz="2400" dirty="0" smtClean="0">
                <a:latin typeface="Franklin Gothic Book" pitchFamily="34" charset="0"/>
              </a:rPr>
              <a:t>he or she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does not, leave </a:t>
            </a:r>
            <a:r>
              <a:rPr lang="en-US" sz="2400" dirty="0">
                <a:latin typeface="Franklin Gothic Book" pitchFamily="34" charset="0"/>
              </a:rPr>
              <a:t>and notify your </a:t>
            </a:r>
            <a:r>
              <a:rPr lang="en-US" sz="2400" dirty="0" smtClean="0">
                <a:latin typeface="Franklin Gothic Book" pitchFamily="34" charset="0"/>
              </a:rPr>
              <a:t>employer.</a:t>
            </a:r>
            <a:endParaRPr lang="en-US" sz="2400" dirty="0">
              <a:latin typeface="Franklin Gothic Book" pitchFamily="34" charset="0"/>
            </a:endParaRPr>
          </a:p>
          <a:p>
            <a:pPr marL="285750" lvl="0" indent="-285750">
              <a:spcAft>
                <a:spcPts val="0"/>
              </a:spcAft>
            </a:pPr>
            <a:r>
              <a:rPr lang="en-US" sz="2400" dirty="0">
                <a:latin typeface="Franklin Gothic Book" pitchFamily="34" charset="0"/>
              </a:rPr>
              <a:t>If you feel frightened or </a:t>
            </a:r>
            <a:r>
              <a:rPr lang="en-US" sz="2400" dirty="0" smtClean="0">
                <a:latin typeface="Franklin Gothic Book" pitchFamily="34" charset="0"/>
              </a:rPr>
              <a:t>unsafe, </a:t>
            </a:r>
            <a:r>
              <a:rPr lang="en-US" sz="2400" dirty="0">
                <a:latin typeface="Franklin Gothic Book" pitchFamily="34" charset="0"/>
              </a:rPr>
              <a:t>listen to </a:t>
            </a:r>
            <a:r>
              <a:rPr lang="en-US" sz="2400" dirty="0" smtClean="0">
                <a:latin typeface="Franklin Gothic Book" pitchFamily="34" charset="0"/>
              </a:rPr>
              <a:t>your </a:t>
            </a:r>
            <a:r>
              <a:rPr lang="en-US" sz="2400" dirty="0">
                <a:latin typeface="Franklin Gothic Book" pitchFamily="34" charset="0"/>
              </a:rPr>
              <a:t>feelings, </a:t>
            </a:r>
            <a:r>
              <a:rPr lang="en-US" sz="2400" dirty="0" smtClean="0">
                <a:latin typeface="Franklin Gothic Book" pitchFamily="34" charset="0"/>
              </a:rPr>
              <a:t>trust your judgment, remain calm—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but </a:t>
            </a:r>
            <a:r>
              <a:rPr lang="en-US" sz="2400" dirty="0">
                <a:latin typeface="Franklin Gothic Book" pitchFamily="34" charset="0"/>
              </a:rPr>
              <a:t>leave as quickly as </a:t>
            </a:r>
            <a:r>
              <a:rPr lang="en-US" sz="2400" dirty="0" smtClean="0">
                <a:latin typeface="Franklin Gothic Book" pitchFamily="34" charset="0"/>
              </a:rPr>
              <a:t>possible.</a:t>
            </a:r>
            <a:endParaRPr lang="en-US" sz="2400" dirty="0">
              <a:latin typeface="Franklin Gothic Book" pitchFamily="34" charset="0"/>
            </a:endParaRPr>
          </a:p>
          <a:p>
            <a:pPr marL="285750" indent="-285750">
              <a:spcAft>
                <a:spcPts val="0"/>
              </a:spcAft>
            </a:pPr>
            <a:r>
              <a:rPr lang="en-US" sz="2400" dirty="0" smtClean="0">
                <a:latin typeface="Franklin Gothic Book" pitchFamily="34" charset="0"/>
              </a:rPr>
              <a:t>If </a:t>
            </a:r>
            <a:r>
              <a:rPr lang="en-US" sz="2400" dirty="0">
                <a:latin typeface="Franklin Gothic Book" pitchFamily="34" charset="0"/>
              </a:rPr>
              <a:t>you </a:t>
            </a:r>
            <a:r>
              <a:rPr lang="en-US" sz="2400" dirty="0" smtClean="0">
                <a:latin typeface="Franklin Gothic Book" pitchFamily="34" charset="0"/>
              </a:rPr>
              <a:t>can’t </a:t>
            </a:r>
            <a:r>
              <a:rPr lang="en-US" sz="2400" dirty="0">
                <a:latin typeface="Franklin Gothic Book" pitchFamily="34" charset="0"/>
              </a:rPr>
              <a:t>gain control of the </a:t>
            </a:r>
            <a:r>
              <a:rPr lang="en-US" sz="2400" dirty="0" smtClean="0">
                <a:latin typeface="Franklin Gothic Book" pitchFamily="34" charset="0"/>
              </a:rPr>
              <a:t>situation,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shorten </a:t>
            </a:r>
            <a:r>
              <a:rPr lang="en-US" sz="2400" dirty="0">
                <a:latin typeface="Franklin Gothic Book" pitchFamily="34" charset="0"/>
              </a:rPr>
              <a:t>the </a:t>
            </a:r>
            <a:r>
              <a:rPr lang="en-US" sz="2400" dirty="0" smtClean="0">
                <a:latin typeface="Franklin Gothic Book" pitchFamily="34" charset="0"/>
              </a:rPr>
              <a:t>visit </a:t>
            </a:r>
            <a:r>
              <a:rPr lang="en-US" sz="2400" dirty="0">
                <a:latin typeface="Franklin Gothic Book" pitchFamily="34" charset="0"/>
              </a:rPr>
              <a:t>and </a:t>
            </a:r>
            <a:r>
              <a:rPr lang="en-US" sz="2400" dirty="0" smtClean="0">
                <a:latin typeface="Franklin Gothic Book" pitchFamily="34" charset="0"/>
              </a:rPr>
              <a:t>remove </a:t>
            </a:r>
            <a:r>
              <a:rPr lang="en-US" sz="2400" dirty="0">
                <a:latin typeface="Franklin Gothic Book" pitchFamily="34" charset="0"/>
              </a:rPr>
              <a:t>yourself from </a:t>
            </a:r>
            <a:r>
              <a:rPr lang="en-US" sz="2400" dirty="0" smtClean="0">
                <a:latin typeface="Franklin Gothic Book" pitchFamily="34" charset="0"/>
              </a:rPr>
              <a:t>it. </a:t>
            </a:r>
          </a:p>
          <a:p>
            <a:pPr marL="285750" indent="-2857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If </a:t>
            </a:r>
            <a:r>
              <a:rPr lang="en-US" sz="2400" dirty="0">
                <a:latin typeface="Franklin Gothic Book" pitchFamily="34" charset="0"/>
              </a:rPr>
              <a:t>you feel </a:t>
            </a:r>
            <a:r>
              <a:rPr lang="en-US" sz="2400" dirty="0" smtClean="0">
                <a:latin typeface="Franklin Gothic Book" pitchFamily="34" charset="0"/>
              </a:rPr>
              <a:t>seriously threatened</a:t>
            </a:r>
            <a:r>
              <a:rPr lang="en-US" sz="2400" dirty="0">
                <a:latin typeface="Franklin Gothic Book" pitchFamily="34" charset="0"/>
              </a:rPr>
              <a:t>, leave </a:t>
            </a:r>
            <a:r>
              <a:rPr lang="en-US" sz="2400" dirty="0" smtClean="0">
                <a:latin typeface="Franklin Gothic Book" pitchFamily="34" charset="0"/>
              </a:rPr>
              <a:t>immediately.</a:t>
            </a: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5" name="Group 4" descr="Hand opening a door." title="Image"/>
          <p:cNvGrpSpPr/>
          <p:nvPr/>
        </p:nvGrpSpPr>
        <p:grpSpPr>
          <a:xfrm>
            <a:off x="7203660" y="1981200"/>
            <a:ext cx="1711740" cy="2743200"/>
            <a:chOff x="7202869" y="2057400"/>
            <a:chExt cx="1711740" cy="2743200"/>
          </a:xfrm>
        </p:grpSpPr>
        <p:pic>
          <p:nvPicPr>
            <p:cNvPr id="6" name="Picture 5" descr="Hand opening a door." title="Imag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55"/>
            <a:stretch/>
          </p:blipFill>
          <p:spPr>
            <a:xfrm>
              <a:off x="7202869" y="2057400"/>
              <a:ext cx="1711740" cy="2743200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8486591" y="4336185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>
                <a:latin typeface="Rockwell" pitchFamily="18" charset="0"/>
              </a:rPr>
              <a:t>Safe and Effective Responses</a:t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>
                <a:latin typeface="Rockwell" pitchFamily="18" charset="0"/>
              </a:rPr>
              <a:t> to Threatening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1981200"/>
            <a:ext cx="5943600" cy="3749563"/>
          </a:xfrm>
        </p:spPr>
        <p:txBody>
          <a:bodyPr lIns="0" tIns="0" rIns="0" bIns="0"/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If you need help, </a:t>
            </a:r>
            <a:r>
              <a:rPr lang="en-US" sz="2400" dirty="0" smtClean="0">
                <a:latin typeface="Franklin Gothic Book" pitchFamily="34" charset="0"/>
              </a:rPr>
              <a:t>call </a:t>
            </a:r>
            <a:r>
              <a:rPr lang="en-US" sz="2400" dirty="0">
                <a:latin typeface="Franklin Gothic Book" pitchFamily="34" charset="0"/>
              </a:rPr>
              <a:t>your employer or 911, </a:t>
            </a:r>
            <a:r>
              <a:rPr lang="en-US" sz="2400" dirty="0" smtClean="0">
                <a:latin typeface="Franklin Gothic Book" pitchFamily="34" charset="0"/>
              </a:rPr>
              <a:t>depending </a:t>
            </a:r>
            <a:r>
              <a:rPr lang="en-US" sz="2400" dirty="0">
                <a:latin typeface="Franklin Gothic Book" pitchFamily="34" charset="0"/>
              </a:rPr>
              <a:t>on the severity of the </a:t>
            </a:r>
            <a:r>
              <a:rPr lang="en-US" sz="2400" dirty="0" smtClean="0">
                <a:latin typeface="Franklin Gothic Book" pitchFamily="34" charset="0"/>
              </a:rPr>
              <a:t>situation—or </a:t>
            </a:r>
            <a:r>
              <a:rPr lang="en-US" sz="2400" dirty="0">
                <a:latin typeface="Franklin Gothic Book" pitchFamily="34" charset="0"/>
              </a:rPr>
              <a:t>if you </a:t>
            </a:r>
            <a:r>
              <a:rPr lang="en-US" sz="2400" dirty="0" smtClean="0">
                <a:latin typeface="Franklin Gothic Book" pitchFamily="34" charset="0"/>
              </a:rPr>
              <a:t>can’t leave.</a:t>
            </a:r>
            <a:endParaRPr lang="en-US" sz="2400" dirty="0">
              <a:latin typeface="Franklin Gothic Book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Report </a:t>
            </a:r>
            <a:r>
              <a:rPr lang="en-US" sz="2400" i="1" dirty="0" smtClean="0">
                <a:latin typeface="Franklin Gothic Book" pitchFamily="34" charset="0"/>
              </a:rPr>
              <a:t>all</a:t>
            </a:r>
            <a:r>
              <a:rPr lang="en-US" sz="2400" dirty="0" smtClean="0">
                <a:latin typeface="Franklin Gothic Book" pitchFamily="34" charset="0"/>
              </a:rPr>
              <a:t> incidents of threatening behavior to your employer as soon as possible.</a:t>
            </a:r>
            <a:endParaRPr lang="en-US" sz="2400" dirty="0">
              <a:latin typeface="Franklin Gothic Book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Notify your employer if you </a:t>
            </a:r>
            <a:r>
              <a:rPr lang="en-US" sz="2400" dirty="0" smtClean="0">
                <a:latin typeface="Franklin Gothic Book" pitchFamily="34" charset="0"/>
              </a:rPr>
              <a:t>see </a:t>
            </a:r>
            <a:r>
              <a:rPr lang="en-US" sz="2400" dirty="0">
                <a:latin typeface="Franklin Gothic Book" pitchFamily="34" charset="0"/>
              </a:rPr>
              <a:t>an unsecured </a:t>
            </a:r>
            <a:r>
              <a:rPr lang="en-US" sz="2400" dirty="0" smtClean="0">
                <a:latin typeface="Franklin Gothic Book" pitchFamily="34" charset="0"/>
              </a:rPr>
              <a:t>weapon or illegal activity in a client’s home.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 smtClean="0">
                <a:latin typeface="Franklin Gothic Book" pitchFamily="34" charset="0"/>
              </a:rPr>
              <a:t>If </a:t>
            </a:r>
            <a:r>
              <a:rPr lang="en-US" sz="2400" dirty="0">
                <a:latin typeface="Franklin Gothic Book" pitchFamily="34" charset="0"/>
              </a:rPr>
              <a:t>you </a:t>
            </a:r>
            <a:r>
              <a:rPr lang="en-US" sz="2400" dirty="0" smtClean="0">
                <a:latin typeface="Franklin Gothic Book" pitchFamily="34" charset="0"/>
              </a:rPr>
              <a:t>see a </a:t>
            </a:r>
            <a:r>
              <a:rPr lang="en-US" sz="2400" dirty="0">
                <a:latin typeface="Franklin Gothic Book" pitchFamily="34" charset="0"/>
              </a:rPr>
              <a:t>crime, </a:t>
            </a:r>
            <a:r>
              <a:rPr lang="en-US" sz="2400" dirty="0" smtClean="0">
                <a:latin typeface="Franklin Gothic Book" pitchFamily="34" charset="0"/>
              </a:rPr>
              <a:t>call </a:t>
            </a:r>
            <a:r>
              <a:rPr lang="en-US" sz="2400" dirty="0">
                <a:latin typeface="Franklin Gothic Book" pitchFamily="34" charset="0"/>
              </a:rPr>
              <a:t>the </a:t>
            </a:r>
            <a:r>
              <a:rPr lang="en-US" sz="2400" dirty="0" smtClean="0">
                <a:latin typeface="Franklin Gothic Book" pitchFamily="34" charset="0"/>
              </a:rPr>
              <a:t>police.</a:t>
            </a: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5" name="Group 4" descr="Fingers dialing a phone number." title="Image"/>
          <p:cNvGrpSpPr/>
          <p:nvPr/>
        </p:nvGrpSpPr>
        <p:grpSpPr>
          <a:xfrm>
            <a:off x="7086600" y="2057400"/>
            <a:ext cx="1645920" cy="2403407"/>
            <a:chOff x="7086600" y="2057400"/>
            <a:chExt cx="1645920" cy="2403407"/>
          </a:xfrm>
        </p:grpSpPr>
        <p:pic>
          <p:nvPicPr>
            <p:cNvPr id="2" name="Picture 1" descr="Fingers dialing a phone number." title="Imag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" t="5978"/>
            <a:stretch/>
          </p:blipFill>
          <p:spPr>
            <a:xfrm>
              <a:off x="7086600" y="2057400"/>
              <a:ext cx="1645920" cy="2403407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816706" y="4042314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Addressing Threatening Situations</a:t>
            </a:r>
            <a:r>
              <a:rPr lang="en-US" sz="4000" dirty="0" smtClean="0">
                <a:latin typeface="Rockwell" pitchFamily="18" charset="0"/>
              </a:rPr>
              <a:t> </a:t>
            </a: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804986"/>
            <a:ext cx="4800600" cy="1600201"/>
          </a:xfrm>
        </p:spPr>
        <p:txBody>
          <a:bodyPr lIns="0" tIns="0" rIns="0" bIns="0" anchor="t" anchorCtr="0"/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Franklin Gothic Book" pitchFamily="34" charset="0"/>
              </a:rPr>
              <a:t>What would you </a:t>
            </a:r>
            <a:r>
              <a:rPr lang="en-US" sz="2400" dirty="0" smtClean="0">
                <a:latin typeface="Franklin Gothic Book" pitchFamily="34" charset="0"/>
              </a:rPr>
              <a:t>feel </a:t>
            </a:r>
            <a:r>
              <a:rPr lang="en-US" sz="2400" dirty="0">
                <a:latin typeface="Franklin Gothic Book" pitchFamily="34" charset="0"/>
              </a:rPr>
              <a:t>if you were </a:t>
            </a:r>
            <a:r>
              <a:rPr lang="en-US" sz="2400" dirty="0" smtClean="0">
                <a:latin typeface="Franklin Gothic Book" pitchFamily="34" charset="0"/>
              </a:rPr>
              <a:t/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in </a:t>
            </a:r>
            <a:r>
              <a:rPr lang="en-US" sz="2400" dirty="0">
                <a:latin typeface="Franklin Gothic Book" pitchFamily="34" charset="0"/>
              </a:rPr>
              <a:t>this situation? </a:t>
            </a:r>
            <a:endParaRPr lang="en-US" sz="2400" dirty="0" smtClean="0">
              <a:latin typeface="Franklin Gothic Book" pitchFamily="34" charset="0"/>
            </a:endParaRP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Franklin Gothic Book" pitchFamily="34" charset="0"/>
              </a:rPr>
              <a:t>What strategies would you use </a:t>
            </a:r>
            <a:r>
              <a:rPr lang="en-US" sz="2400" dirty="0" smtClean="0">
                <a:latin typeface="Franklin Gothic Book" pitchFamily="34" charset="0"/>
              </a:rPr>
              <a:t/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to </a:t>
            </a:r>
            <a:r>
              <a:rPr lang="en-US" sz="2400" dirty="0">
                <a:latin typeface="Franklin Gothic Book" pitchFamily="34" charset="0"/>
              </a:rPr>
              <a:t>manage your feelings?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>
              <a:latin typeface="Franklin Gothic Book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04875" y="1543050"/>
            <a:ext cx="2362200" cy="1752600"/>
          </a:xfrm>
          <a:prstGeom prst="wedgeRoundRectCallout">
            <a:avLst>
              <a:gd name="adj1" fmla="val 40287"/>
              <a:gd name="adj2" fmla="val -687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Bring up 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health and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afety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issues as soon 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as possible.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57587"/>
            <a:ext cx="7239000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514350" lvl="0" indent="-514350" fontAlgn="base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What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would be your goals in this situation?  What’s your bottom line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?</a:t>
            </a:r>
          </a:p>
          <a:p>
            <a:pPr marL="514350" lvl="0" indent="-514350" fontAlgn="base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What strategies would you use to reduce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/>
            </a:r>
            <a:b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</a:b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the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risks and stay safe in this situation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?</a:t>
            </a:r>
          </a:p>
          <a:p>
            <a:pPr marL="514350" indent="-514350" fontAlgn="base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What would you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say,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and to whom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should you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address this situation? </a:t>
            </a:r>
          </a:p>
        </p:txBody>
      </p:sp>
    </p:spTree>
    <p:extLst>
      <p:ext uri="{BB962C8B-B14F-4D97-AF65-F5344CB8AC3E}">
        <p14:creationId xmlns:p14="http://schemas.microsoft.com/office/powerpoint/2010/main" val="40211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latin typeface="Rockwell" pitchFamily="18" charset="0"/>
              </a:rPr>
              <a:t>Thanks for Your Great Participation!</a:t>
            </a:r>
            <a:endParaRPr lang="en-US" sz="4000" b="1" i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7243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Additional Resources: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Homecare workers’ handbook: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Caring for Yourself While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Caring</a:t>
            </a:r>
            <a:b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</a:b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for Others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.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/>
            </a: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</a:br>
            <a:r>
              <a:rPr lang="en-US" sz="2000" u="sng" dirty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www.cdc.gov/niosh/docs/2015-103/pdf/2015-103.pdf</a:t>
            </a:r>
            <a:endParaRPr lang="en-US" sz="2000" b="1" dirty="0">
              <a:latin typeface="ITC Franklin Gothic Book" pitchFamily="34" charset="0"/>
            </a:endParaRPr>
          </a:p>
          <a:p>
            <a:pPr lvl="0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NIOSH Hazard Review:  “Occupational Hazards and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Home</a:t>
            </a:r>
            <a:b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</a:b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Health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Care.”</a:t>
            </a:r>
            <a:b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</a:b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  <a:hlinkClick r:id="rId3"/>
              </a:rPr>
              <a:t>http://www.cdc.gov/niosh/docs/2010-125/pdfs/2010-125.pdf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 </a:t>
            </a:r>
          </a:p>
          <a:p>
            <a:pPr lvl="0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Home and Community Health Worker Handbook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British Columbia, Canada, OHSAH.</a:t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</a:b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  <a:hlinkClick r:id="rId4"/>
              </a:rPr>
              <a:t>http://www.phsa.ca/NR/rdonlyres/6C69D638-8587-4096-A8AA-7D2B0141C3B2/59614/HandbookHomeandCommunityHealthcareWorkersHandbook.pdf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ITC Franklin Gothic Book" pitchFamily="34" charset="0"/>
            </a:endParaRPr>
          </a:p>
          <a:p>
            <a:pPr lvl="0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Safety Manual for Homecare Workers,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</a:rPr>
              <a:t>Oregon Homecare Commission. </a:t>
            </a:r>
            <a:r>
              <a:rPr lang="en-US" sz="2000" u="sng" dirty="0">
                <a:solidFill>
                  <a:schemeClr val="accent4">
                    <a:lumMod val="75000"/>
                  </a:schemeClr>
                </a:solidFill>
                <a:latin typeface="ITC Franklin Gothic Book" pitchFamily="34" charset="0"/>
                <a:hlinkClick r:id="rId5"/>
              </a:rPr>
              <a:t>http://apps.state.or.us/Forms/Served/de9062.pdf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ITC Franklin Gothic Book" pitchFamily="34" charset="0"/>
            </a:endParaRPr>
          </a:p>
          <a:p>
            <a:pPr marL="857250" lvl="1" indent="-457200"/>
            <a:endParaRPr lang="en-US" sz="2000" dirty="0">
              <a:solidFill>
                <a:schemeClr val="accent4">
                  <a:lumMod val="75000"/>
                </a:schemeClr>
              </a:solidFill>
              <a:latin typeface="ITC Franklin Gothic Book" pitchFamily="34" charset="0"/>
            </a:endParaRPr>
          </a:p>
          <a:p>
            <a:pPr lvl="1"/>
            <a:endParaRPr lang="en-US" sz="2000" dirty="0">
              <a:solidFill>
                <a:schemeClr val="accent4">
                  <a:lumMod val="75000"/>
                </a:schemeClr>
              </a:solidFill>
              <a:latin typeface="ITC 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Credits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ranklin Gothic Book" pitchFamily="34" charset="0"/>
              </a:rPr>
              <a:t>[Insert trainer and/or training organization’s name(s), and contact information here.]</a:t>
            </a:r>
          </a:p>
        </p:txBody>
      </p:sp>
    </p:spTree>
    <p:extLst>
      <p:ext uri="{BB962C8B-B14F-4D97-AF65-F5344CB8AC3E}">
        <p14:creationId xmlns:p14="http://schemas.microsoft.com/office/powerpoint/2010/main" val="18083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Session Goals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15200" cy="3962400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Participants will be able to do the following: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itchFamily="34" charset="0"/>
              </a:rPr>
              <a:t>Describe the types of threatening behavior </a:t>
            </a:r>
            <a:r>
              <a:rPr lang="en-US" sz="2400" dirty="0" smtClean="0">
                <a:latin typeface="Franklin Gothic Book" pitchFamily="34" charset="0"/>
              </a:rPr>
              <a:t>homecare </a:t>
            </a:r>
            <a:r>
              <a:rPr lang="en-US" sz="2400" dirty="0">
                <a:latin typeface="Franklin Gothic Book" pitchFamily="34" charset="0"/>
              </a:rPr>
              <a:t>workers may experience when working in </a:t>
            </a:r>
            <a:r>
              <a:rPr lang="en-US" sz="2400" dirty="0" smtClean="0">
                <a:latin typeface="Franklin Gothic Book" pitchFamily="34" charset="0"/>
              </a:rPr>
              <a:t>homes.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itchFamily="34" charset="0"/>
              </a:rPr>
              <a:t>Identify factors that can heighten the risk that threatening behaviors may </a:t>
            </a:r>
            <a:r>
              <a:rPr lang="en-US" sz="2400" dirty="0" smtClean="0">
                <a:latin typeface="Franklin Gothic Book" pitchFamily="34" charset="0"/>
              </a:rPr>
              <a:t>occur.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Book" pitchFamily="34" charset="0"/>
              </a:rPr>
              <a:t>Explain </a:t>
            </a:r>
            <a:r>
              <a:rPr lang="en-US" sz="2400" dirty="0">
                <a:latin typeface="Franklin Gothic Book" pitchFamily="34" charset="0"/>
              </a:rPr>
              <a:t>how to manage </a:t>
            </a:r>
            <a:r>
              <a:rPr lang="en-US" sz="2400" dirty="0" smtClean="0">
                <a:latin typeface="Franklin Gothic Book" pitchFamily="34" charset="0"/>
              </a:rPr>
              <a:t>your own </a:t>
            </a:r>
            <a:r>
              <a:rPr lang="en-US" sz="2400" dirty="0">
                <a:latin typeface="Franklin Gothic Book" pitchFamily="34" charset="0"/>
              </a:rPr>
              <a:t>emotions and reactions when </a:t>
            </a:r>
            <a:r>
              <a:rPr lang="en-US" sz="2400" dirty="0" smtClean="0">
                <a:latin typeface="Franklin Gothic Book" pitchFamily="34" charset="0"/>
              </a:rPr>
              <a:t>threatened.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Outline effective strategies to reduce risks and handle threatening </a:t>
            </a:r>
            <a:r>
              <a:rPr lang="en-US" sz="2400" dirty="0" smtClean="0">
                <a:latin typeface="Franklin Gothic Book" pitchFamily="34" charset="0"/>
              </a:rPr>
              <a:t>situations safely.</a:t>
            </a:r>
            <a:endParaRPr lang="en-US" sz="24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Threatening Behavior Homecare 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Workers May Experience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4038600" cy="3810000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The spectrum includes…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Verbal threats and abuse.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Threatening body language.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Unwanted sexual advances.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Exposure to illegal activity.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Display of weapons.</a:t>
            </a:r>
          </a:p>
          <a:p>
            <a:r>
              <a:rPr lang="en-US" sz="2400" dirty="0" smtClean="0">
                <a:latin typeface="Franklin Gothic Book" pitchFamily="34" charset="0"/>
              </a:rPr>
              <a:t>Physical attack. </a:t>
            </a:r>
          </a:p>
          <a:p>
            <a:pPr marL="0" indent="0">
              <a:buNone/>
            </a:pP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7" name="Group 6" descr="Threatening Behavior" title="Image"/>
          <p:cNvGrpSpPr/>
          <p:nvPr/>
        </p:nvGrpSpPr>
        <p:grpSpPr>
          <a:xfrm>
            <a:off x="5105400" y="2722704"/>
            <a:ext cx="3124200" cy="2077896"/>
            <a:chOff x="5105400" y="2722704"/>
            <a:chExt cx="3124200" cy="2077896"/>
          </a:xfrm>
        </p:grpSpPr>
        <p:pic>
          <p:nvPicPr>
            <p:cNvPr id="6" name="Picture 5" descr="Man and woman in a physical altercation" title="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722704"/>
              <a:ext cx="3124200" cy="2077896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7790289" y="4344007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8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5D285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Who Might Threaten Homecare Workers and Others in the Home? 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4038600" cy="2286000"/>
          </a:xfrm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Book" pitchFamily="34" charset="0"/>
              </a:rPr>
              <a:t>Clients.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Book" pitchFamily="34" charset="0"/>
              </a:rPr>
              <a:t>Family members.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Book" pitchFamily="34" charset="0"/>
              </a:rPr>
              <a:t>Others living in the home.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 pitchFamily="34" charset="0"/>
              </a:rPr>
              <a:t>Visitors in the home.</a:t>
            </a:r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5" name="Group 4" descr="Young woman with elderly woman" title="Image"/>
          <p:cNvGrpSpPr/>
          <p:nvPr/>
        </p:nvGrpSpPr>
        <p:grpSpPr>
          <a:xfrm>
            <a:off x="4772025" y="2543442"/>
            <a:ext cx="3429000" cy="2286539"/>
            <a:chOff x="4772025" y="2543442"/>
            <a:chExt cx="3429000" cy="2286539"/>
          </a:xfrm>
        </p:grpSpPr>
        <p:pic>
          <p:nvPicPr>
            <p:cNvPr id="2" name="Picture 1" descr="Young woman with elderly woman&#10;" title="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025" y="2543442"/>
              <a:ext cx="3429000" cy="2286539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781648" y="4344007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5D285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What Do You Hear and See Happening in this Role Play?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4999"/>
            <a:ext cx="5177972" cy="2161907"/>
          </a:xfrm>
        </p:spPr>
        <p:txBody>
          <a:bodyPr lIns="0" tIns="0" rIns="0" bIns="0"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Franklin Gothic Book" pitchFamily="34" charset="0"/>
              </a:rPr>
              <a:t>What are the potential health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and safety risks for Belinda,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the homecare worker in this story?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Franklin Gothic Book" pitchFamily="34" charset="0"/>
              </a:rPr>
              <a:t>What threatening behavior do you see or hear? </a:t>
            </a:r>
          </a:p>
          <a:p>
            <a:pPr marL="514350" indent="-514350">
              <a:spcAft>
                <a:spcPts val="600"/>
              </a:spcAft>
              <a:buNone/>
            </a:pPr>
            <a:endParaRPr lang="en-US" sz="2400" dirty="0" smtClean="0"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066907"/>
            <a:ext cx="7315200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What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risk factors and signs suggest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there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might be future threatening behavior?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3"/>
            </a:pP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Why might the threatening behavior continue, become worse,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decrease,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or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stop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in the future? </a:t>
            </a:r>
          </a:p>
        </p:txBody>
      </p:sp>
      <p:grpSp>
        <p:nvGrpSpPr>
          <p:cNvPr id="5" name="Group 4" descr="Theatre masks&#10;" title="Image"/>
          <p:cNvGrpSpPr/>
          <p:nvPr/>
        </p:nvGrpSpPr>
        <p:grpSpPr>
          <a:xfrm>
            <a:off x="6248400" y="1981200"/>
            <a:ext cx="1981200" cy="1981200"/>
            <a:chOff x="6248400" y="1981200"/>
            <a:chExt cx="1981200" cy="1981200"/>
          </a:xfrm>
        </p:grpSpPr>
        <p:pic>
          <p:nvPicPr>
            <p:cNvPr id="2" name="Picture 1" descr="Theatre masks" title="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981200"/>
              <a:ext cx="1981200" cy="1981200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781648" y="3488460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6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5D285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Early Signs and Risk Factors  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5410200" cy="3429000"/>
          </a:xfrm>
        </p:spPr>
        <p:txBody>
          <a:bodyPr lIns="0" tIns="0" rIns="0" bIns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Verbal expressions of anger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or frustration—such as tone,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yelling, cursing.  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Body language—such as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pacing, clenched fists, coming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too close, agitated movements. 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Clients or others who have a history of mental illness, alcoholism, drug abuse,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or violence.</a:t>
            </a:r>
          </a:p>
        </p:txBody>
      </p:sp>
      <p:grpSp>
        <p:nvGrpSpPr>
          <p:cNvPr id="7" name="Group 6" descr="Man and woman arguing" title="Image"/>
          <p:cNvGrpSpPr/>
          <p:nvPr/>
        </p:nvGrpSpPr>
        <p:grpSpPr>
          <a:xfrm>
            <a:off x="5486400" y="2295525"/>
            <a:ext cx="2743201" cy="2112509"/>
            <a:chOff x="5486400" y="2295525"/>
            <a:chExt cx="2743201" cy="2112509"/>
          </a:xfrm>
        </p:grpSpPr>
        <p:pic>
          <p:nvPicPr>
            <p:cNvPr id="2" name="Picture 1" descr="man and woman arguing" title="Imag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2959" r="14803" b="20849"/>
            <a:stretch/>
          </p:blipFill>
          <p:spPr>
            <a:xfrm>
              <a:off x="5486400" y="2295525"/>
              <a:ext cx="2743201" cy="2112509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817405" y="3999066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6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5D285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More Early Signs and Risk Factors  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2209800"/>
            <a:ext cx="5257800" cy="3429000"/>
          </a:xfrm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History of troubled relationships </a:t>
            </a:r>
            <a:r>
              <a:rPr lang="en-US" sz="2400" dirty="0" smtClean="0">
                <a:latin typeface="Franklin Gothic Book" pitchFamily="34" charset="0"/>
              </a:rPr>
              <a:t>with others </a:t>
            </a:r>
            <a:r>
              <a:rPr lang="en-US" sz="2400" dirty="0">
                <a:latin typeface="Franklin Gothic Book" pitchFamily="34" charset="0"/>
              </a:rPr>
              <a:t>in the home, </a:t>
            </a:r>
            <a:r>
              <a:rPr lang="en-US" sz="2400" dirty="0" smtClean="0">
                <a:latin typeface="Franklin Gothic Book" pitchFamily="34" charset="0"/>
              </a:rPr>
              <a:t>or a history of troubling behaviors.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Signs </a:t>
            </a:r>
            <a:r>
              <a:rPr lang="en-US" sz="2400" dirty="0">
                <a:latin typeface="Franklin Gothic Book" pitchFamily="34" charset="0"/>
              </a:rPr>
              <a:t>of alcohol or drug </a:t>
            </a:r>
            <a:r>
              <a:rPr lang="en-US" sz="2400" dirty="0" smtClean="0">
                <a:latin typeface="Franklin Gothic Book" pitchFamily="34" charset="0"/>
              </a:rPr>
              <a:t>abuse.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Other high-risk illegal behavior.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Franklin Gothic Book" pitchFamily="34" charset="0"/>
              </a:rPr>
              <a:t>Recent life </a:t>
            </a:r>
            <a:r>
              <a:rPr lang="en-US" sz="2400" dirty="0" smtClean="0">
                <a:latin typeface="Franklin Gothic Book" pitchFamily="34" charset="0"/>
              </a:rPr>
              <a:t>crises—such as illness</a:t>
            </a:r>
            <a:r>
              <a:rPr lang="en-US" sz="2400" dirty="0">
                <a:latin typeface="Franklin Gothic Book" pitchFamily="34" charset="0"/>
              </a:rPr>
              <a:t>, job loss, death—that </a:t>
            </a:r>
            <a:r>
              <a:rPr lang="en-US" sz="2400" dirty="0" smtClean="0">
                <a:latin typeface="Franklin Gothic Book" pitchFamily="34" charset="0"/>
              </a:rPr>
              <a:t>cause new stress and tension. </a:t>
            </a:r>
            <a:endParaRPr lang="en-US" sz="2400" dirty="0">
              <a:latin typeface="Franklin Gothic Book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 smtClean="0">
              <a:latin typeface="Franklin Gothic Book" pitchFamily="34" charset="0"/>
            </a:endParaRPr>
          </a:p>
        </p:txBody>
      </p:sp>
      <p:grpSp>
        <p:nvGrpSpPr>
          <p:cNvPr id="6" name="Group 5" descr="Elderly couple arguing" title="Image"/>
          <p:cNvGrpSpPr/>
          <p:nvPr/>
        </p:nvGrpSpPr>
        <p:grpSpPr>
          <a:xfrm>
            <a:off x="6281737" y="2324100"/>
            <a:ext cx="2447925" cy="2505075"/>
            <a:chOff x="6400800" y="2295525"/>
            <a:chExt cx="2295525" cy="2291742"/>
          </a:xfrm>
        </p:grpSpPr>
        <p:pic>
          <p:nvPicPr>
            <p:cNvPr id="7" name="Picture 6" descr="Elderly couple arguing" title="Imag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67"/>
            <a:stretch/>
          </p:blipFill>
          <p:spPr>
            <a:xfrm>
              <a:off x="6400800" y="2295525"/>
              <a:ext cx="2295525" cy="2291742"/>
            </a:xfrm>
            <a:prstGeom prst="rect">
              <a:avLst/>
            </a:prstGeom>
            <a:ln w="9525"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8306407" y="4174260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>
                      <a:lumMod val="8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4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4162"/>
          </a:xfrm>
          <a:solidFill>
            <a:srgbClr val="5D285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Safe and Effective Strategies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 to Avoid Threatening Behavior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914525"/>
            <a:ext cx="6477000" cy="4114800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2400" dirty="0" smtClean="0">
                <a:latin typeface="Franklin Gothic Book" pitchFamily="34" charset="0"/>
              </a:rPr>
              <a:t>During visits, </a:t>
            </a:r>
            <a:r>
              <a:rPr lang="en-US" sz="2400" dirty="0">
                <a:latin typeface="Franklin Gothic Book" pitchFamily="34" charset="0"/>
              </a:rPr>
              <a:t>use basic safety </a:t>
            </a:r>
            <a:r>
              <a:rPr lang="en-US" sz="2400" dirty="0" smtClean="0">
                <a:latin typeface="Franklin Gothic Book" pitchFamily="34" charset="0"/>
              </a:rPr>
              <a:t>precautions:</a:t>
            </a:r>
          </a:p>
          <a:p>
            <a:r>
              <a:rPr lang="en-US" sz="2400" dirty="0" smtClean="0">
                <a:latin typeface="Franklin Gothic Book" pitchFamily="34" charset="0"/>
              </a:rPr>
              <a:t>Be alert and conscious of risks.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 smtClean="0">
                <a:latin typeface="Franklin Gothic Book" pitchFamily="34" charset="0"/>
              </a:rPr>
              <a:t>Evaluate </a:t>
            </a:r>
            <a:r>
              <a:rPr lang="en-US" sz="2400" dirty="0">
                <a:latin typeface="Franklin Gothic Book" pitchFamily="34" charset="0"/>
              </a:rPr>
              <a:t>each situation for possible </a:t>
            </a:r>
            <a:r>
              <a:rPr lang="en-US" sz="2400" dirty="0" smtClean="0">
                <a:latin typeface="Franklin Gothic Book" pitchFamily="34" charset="0"/>
              </a:rPr>
              <a:t>threat.</a:t>
            </a:r>
          </a:p>
          <a:p>
            <a:r>
              <a:rPr lang="en-US" sz="2400" dirty="0" smtClean="0">
                <a:latin typeface="Franklin Gothic Book" pitchFamily="34" charset="0"/>
              </a:rPr>
              <a:t>Watch </a:t>
            </a:r>
            <a:r>
              <a:rPr lang="en-US" sz="2400" dirty="0">
                <a:latin typeface="Franklin Gothic Book" pitchFamily="34" charset="0"/>
              </a:rPr>
              <a:t>for signals of impending </a:t>
            </a:r>
            <a:r>
              <a:rPr lang="en-US" sz="2400" dirty="0" smtClean="0">
                <a:latin typeface="Franklin Gothic Book" pitchFamily="34" charset="0"/>
              </a:rPr>
              <a:t>threats:</a:t>
            </a:r>
            <a:endParaRPr lang="en-US" sz="2400" dirty="0">
              <a:latin typeface="Franklin Gothic Book" pitchFamily="34" charset="0"/>
            </a:endParaRPr>
          </a:p>
          <a:p>
            <a:pPr marL="914400" lvl="1" indent="-457200">
              <a:spcBef>
                <a:spcPts val="500"/>
              </a:spcBef>
            </a:pPr>
            <a:r>
              <a:rPr lang="en-US" sz="2400" dirty="0">
                <a:latin typeface="Franklin Gothic Book" pitchFamily="34" charset="0"/>
              </a:rPr>
              <a:t>V</a:t>
            </a:r>
            <a:r>
              <a:rPr lang="en-US" sz="2400" dirty="0" smtClean="0">
                <a:latin typeface="Franklin Gothic Book" pitchFamily="34" charset="0"/>
              </a:rPr>
              <a:t>erbally </a:t>
            </a:r>
            <a:r>
              <a:rPr lang="en-US" sz="2400" dirty="0">
                <a:latin typeface="Franklin Gothic Book" pitchFamily="34" charset="0"/>
              </a:rPr>
              <a:t>expressed anger and </a:t>
            </a:r>
            <a:r>
              <a:rPr lang="en-US" sz="2400" dirty="0" smtClean="0">
                <a:latin typeface="Franklin Gothic Book" pitchFamily="34" charset="0"/>
              </a:rPr>
              <a:t>frustration.</a:t>
            </a:r>
          </a:p>
          <a:p>
            <a:pPr marL="914400" lvl="1" indent="-457200">
              <a:spcBef>
                <a:spcPts val="500"/>
              </a:spcBef>
            </a:pPr>
            <a:r>
              <a:rPr lang="en-US" sz="2400" dirty="0" smtClean="0">
                <a:latin typeface="Franklin Gothic Book" pitchFamily="34" charset="0"/>
              </a:rPr>
              <a:t>Threatening body language and gestures.</a:t>
            </a:r>
          </a:p>
          <a:p>
            <a:pPr marL="914400" lvl="1" indent="-457200">
              <a:spcBef>
                <a:spcPts val="500"/>
              </a:spcBef>
            </a:pPr>
            <a:r>
              <a:rPr lang="en-US" sz="2400" dirty="0" smtClean="0">
                <a:latin typeface="Franklin Gothic Book" pitchFamily="34" charset="0"/>
              </a:rPr>
              <a:t>Signs </a:t>
            </a:r>
            <a:r>
              <a:rPr lang="en-US" sz="2400" dirty="0">
                <a:latin typeface="Franklin Gothic Book" pitchFamily="34" charset="0"/>
              </a:rPr>
              <a:t>of drug or alcohol </a:t>
            </a:r>
            <a:r>
              <a:rPr lang="en-US" sz="2400" dirty="0" smtClean="0">
                <a:latin typeface="Franklin Gothic Book" pitchFamily="34" charset="0"/>
              </a:rPr>
              <a:t>abuse.</a:t>
            </a:r>
          </a:p>
          <a:p>
            <a:pPr marL="914400" lvl="1" indent="-457200">
              <a:spcBef>
                <a:spcPts val="500"/>
              </a:spcBef>
            </a:pPr>
            <a:r>
              <a:rPr lang="en-US" sz="2400" dirty="0" smtClean="0">
                <a:latin typeface="Franklin Gothic Book" pitchFamily="34" charset="0"/>
              </a:rPr>
              <a:t>The presence </a:t>
            </a:r>
            <a:r>
              <a:rPr lang="en-US" sz="2400" dirty="0">
                <a:latin typeface="Franklin Gothic Book" pitchFamily="34" charset="0"/>
              </a:rPr>
              <a:t>of </a:t>
            </a:r>
            <a:r>
              <a:rPr lang="en-US" sz="2400" dirty="0" smtClean="0">
                <a:latin typeface="Franklin Gothic Book" pitchFamily="34" charset="0"/>
              </a:rPr>
              <a:t>weapons.</a:t>
            </a:r>
          </a:p>
          <a:p>
            <a:r>
              <a:rPr lang="en-US" sz="2400" dirty="0" smtClean="0">
                <a:latin typeface="Franklin Gothic Book" pitchFamily="34" charset="0"/>
              </a:rPr>
              <a:t>Ask clients to have threatening visitors leave.</a:t>
            </a:r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5" name="Group 4" descr="Hole in ice" title="Image"/>
          <p:cNvGrpSpPr/>
          <p:nvPr/>
        </p:nvGrpSpPr>
        <p:grpSpPr>
          <a:xfrm>
            <a:off x="6829425" y="2037218"/>
            <a:ext cx="2124075" cy="1511440"/>
            <a:chOff x="6829425" y="2037218"/>
            <a:chExt cx="2124075" cy="1511440"/>
          </a:xfrm>
        </p:grpSpPr>
        <p:pic>
          <p:nvPicPr>
            <p:cNvPr id="6" name="Picture 5" descr="Hole in ice" title="Image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5" t="11388" r="9535" b="16229"/>
            <a:stretch/>
          </p:blipFill>
          <p:spPr>
            <a:xfrm>
              <a:off x="6829425" y="2037218"/>
              <a:ext cx="2124075" cy="1511440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8544532" y="3107460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5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4162"/>
          </a:xfrm>
          <a:solidFill>
            <a:srgbClr val="5D285F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Safe and Effective Responses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 to Threatening Behavior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838429" cy="533400"/>
          </a:xfrm>
        </p:spPr>
        <p:txBody>
          <a:bodyPr lIns="0" tIns="0" rIns="0" bIns="0"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Maintain </a:t>
            </a:r>
            <a:r>
              <a:rPr lang="en-US" sz="2400" b="1" dirty="0">
                <a:latin typeface="Rockwell" pitchFamily="18" charset="0"/>
              </a:rPr>
              <a:t>behavior that helps to defuse </a:t>
            </a:r>
            <a:r>
              <a:rPr lang="en-US" sz="2400" b="1" dirty="0" smtClean="0">
                <a:latin typeface="Rockwell" pitchFamily="18" charset="0"/>
              </a:rPr>
              <a:t>anger:</a:t>
            </a:r>
            <a:endParaRPr lang="en-US" sz="1600" dirty="0">
              <a:latin typeface="Franklin Gothic Boo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6775" y="2419350"/>
            <a:ext cx="5791199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D28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D28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D28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D28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D28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Present a calm, caring, confident attitude. </a:t>
            </a:r>
          </a:p>
          <a:p>
            <a:pPr marL="349250" indent="-3492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Keep your voice low and calm.</a:t>
            </a:r>
          </a:p>
          <a:p>
            <a:pPr marL="349250" indent="-3492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Do not give orders or argue.</a:t>
            </a:r>
          </a:p>
          <a:p>
            <a:pPr marL="349250" indent="-3492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Do not match threats or mirror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body language.</a:t>
            </a:r>
          </a:p>
          <a:p>
            <a:pPr marL="349250" indent="-3492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Acknowledge the other person’s feelings.</a:t>
            </a:r>
          </a:p>
          <a:p>
            <a:pPr marL="349250" indent="-34925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Try to keep 6 feet from a threatening person.</a:t>
            </a: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6" name="Group 5" descr="Homecare worker taking to an elderly woman in a wheel chair" title="Image"/>
          <p:cNvGrpSpPr/>
          <p:nvPr/>
        </p:nvGrpSpPr>
        <p:grpSpPr>
          <a:xfrm>
            <a:off x="6781800" y="2514600"/>
            <a:ext cx="1930855" cy="2895600"/>
            <a:chOff x="6755945" y="2514600"/>
            <a:chExt cx="1930855" cy="2895600"/>
          </a:xfrm>
        </p:grpSpPr>
        <p:pic>
          <p:nvPicPr>
            <p:cNvPr id="7" name="Picture 6" descr="Homecare worker taking to an elderly woman in a wheel chair" title="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945" y="2514600"/>
              <a:ext cx="1930855" cy="2895600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8266848" y="5012460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_Homecare Work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Theme1_Homecare Workers</Template>
  <TotalTime>22323</TotalTime>
  <Words>565</Words>
  <Application>Microsoft Office PowerPoint</Application>
  <PresentationFormat>On-screen Show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Theme1_Homecare Workers</vt:lpstr>
      <vt:lpstr>Caring for Yourself  While Caring for Others  Module 7: Tips for Safely Handling Threatening Behavior When Providing Homecare</vt:lpstr>
      <vt:lpstr>Session Goals</vt:lpstr>
      <vt:lpstr>Threatening Behavior Homecare  Workers May Experience</vt:lpstr>
      <vt:lpstr>Who Might Threaten Homecare Workers and Others in the Home? </vt:lpstr>
      <vt:lpstr>What Do You Hear and See Happening in this Role Play?</vt:lpstr>
      <vt:lpstr>Early Signs and Risk Factors  </vt:lpstr>
      <vt:lpstr>More Early Signs and Risk Factors  </vt:lpstr>
      <vt:lpstr>Safe and Effective Strategies  to Avoid Threatening Behavior</vt:lpstr>
      <vt:lpstr>Safe and Effective Responses  to Threatening Behavior</vt:lpstr>
      <vt:lpstr>Safe and Effective Responses  to Threatening Behavior</vt:lpstr>
      <vt:lpstr>Safe and Effective Responses  to Threatening Behavior</vt:lpstr>
      <vt:lpstr>Safe and Effective Responses  to Threatening Behavior</vt:lpstr>
      <vt:lpstr>Addressing Threatening Situations </vt:lpstr>
      <vt:lpstr>Thanks for Your Great Participation!</vt:lpstr>
      <vt:lpstr>Credits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slb8</dc:creator>
  <cp:lastModifiedBy>CDC User</cp:lastModifiedBy>
  <cp:revision>192</cp:revision>
  <cp:lastPrinted>2013-11-19T21:56:57Z</cp:lastPrinted>
  <dcterms:created xsi:type="dcterms:W3CDTF">2012-04-19T14:41:57Z</dcterms:created>
  <dcterms:modified xsi:type="dcterms:W3CDTF">2014-11-25T18:41:43Z</dcterms:modified>
</cp:coreProperties>
</file>