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doc" ContentType="application/msword"/>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56" r:id="rId2"/>
    <p:sldId id="290" r:id="rId3"/>
    <p:sldId id="273" r:id="rId4"/>
    <p:sldId id="257" r:id="rId5"/>
    <p:sldId id="258" r:id="rId6"/>
    <p:sldId id="259" r:id="rId7"/>
    <p:sldId id="289" r:id="rId8"/>
    <p:sldId id="260" r:id="rId9"/>
    <p:sldId id="274" r:id="rId10"/>
    <p:sldId id="277" r:id="rId11"/>
    <p:sldId id="276" r:id="rId12"/>
    <p:sldId id="287" r:id="rId13"/>
    <p:sldId id="275" r:id="rId14"/>
    <p:sldId id="280" r:id="rId15"/>
    <p:sldId id="281" r:id="rId16"/>
    <p:sldId id="282" r:id="rId17"/>
    <p:sldId id="283" r:id="rId18"/>
    <p:sldId id="279" r:id="rId19"/>
    <p:sldId id="285" r:id="rId20"/>
    <p:sldId id="284" r:id="rId21"/>
    <p:sldId id="269" r:id="rId22"/>
    <p:sldId id="28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28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92" autoAdjust="0"/>
    <p:restoredTop sz="94660"/>
  </p:normalViewPr>
  <p:slideViewPr>
    <p:cSldViewPr>
      <p:cViewPr varScale="1">
        <p:scale>
          <a:sx n="108" d="100"/>
          <a:sy n="108" d="100"/>
        </p:scale>
        <p:origin x="-1446"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A34FE1-6764-4712-B897-B8468A1310CF}" type="datetimeFigureOut">
              <a:rPr lang="en-US" smtClean="0"/>
              <a:pPr/>
              <a:t>11/20/2014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67ADF8-33D5-4187-A636-7A932C796207}" type="slidenum">
              <a:rPr lang="en-US" smtClean="0"/>
              <a:pPr/>
              <a:t>‹#›</a:t>
            </a:fld>
            <a:endParaRPr lang="en-US" dirty="0"/>
          </a:p>
        </p:txBody>
      </p:sp>
    </p:spTree>
    <p:extLst>
      <p:ext uri="{BB962C8B-B14F-4D97-AF65-F5344CB8AC3E}">
        <p14:creationId xmlns:p14="http://schemas.microsoft.com/office/powerpoint/2010/main" val="1695284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8.xml"/><Relationship Id="rId7" Type="http://schemas.openxmlformats.org/officeDocument/2006/relationships/image" Target="../media/image13.emf"/><Relationship Id="rId2" Type="http://schemas.openxmlformats.org/officeDocument/2006/relationships/notesMaster" Target="../notesMasters/notesMaster1.xml"/><Relationship Id="rId1" Type="http://schemas.openxmlformats.org/officeDocument/2006/relationships/vmlDrawing" Target="../drawings/vmlDrawing1.vml"/><Relationship Id="rId6" Type="http://schemas.openxmlformats.org/officeDocument/2006/relationships/oleObject" Target="../embeddings/Microsoft_Word_97_-_2003_Document1.doc"/><Relationship Id="rId5" Type="http://schemas.openxmlformats.org/officeDocument/2006/relationships/oleObject" Target="../embeddings/oleObject1.bin"/><Relationship Id="rId4" Type="http://schemas.openxmlformats.org/officeDocument/2006/relationships/image" Target="../media/image14.jpeg"/></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19.xml"/><Relationship Id="rId7" Type="http://schemas.openxmlformats.org/officeDocument/2006/relationships/image" Target="../media/image13.emf"/><Relationship Id="rId2" Type="http://schemas.openxmlformats.org/officeDocument/2006/relationships/notesMaster" Target="../notesMasters/notesMaster1.xml"/><Relationship Id="rId1" Type="http://schemas.openxmlformats.org/officeDocument/2006/relationships/vmlDrawing" Target="../drawings/vmlDrawing2.vml"/><Relationship Id="rId6" Type="http://schemas.openxmlformats.org/officeDocument/2006/relationships/oleObject" Target="../embeddings/Microsoft_Word_97_-_2003_Document2.doc"/><Relationship Id="rId5" Type="http://schemas.openxmlformats.org/officeDocument/2006/relationships/oleObject" Target="../embeddings/oleObject2.bin"/><Relationship Id="rId4" Type="http://schemas.openxmlformats.org/officeDocument/2006/relationships/image" Target="../media/image14.jpeg"/></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20.xml"/><Relationship Id="rId7" Type="http://schemas.openxmlformats.org/officeDocument/2006/relationships/image" Target="../media/image13.emf"/><Relationship Id="rId2" Type="http://schemas.openxmlformats.org/officeDocument/2006/relationships/notesMaster" Target="../notesMasters/notesMaster1.xml"/><Relationship Id="rId1" Type="http://schemas.openxmlformats.org/officeDocument/2006/relationships/vmlDrawing" Target="../drawings/vmlDrawing3.vml"/><Relationship Id="rId6" Type="http://schemas.openxmlformats.org/officeDocument/2006/relationships/oleObject" Target="../embeddings/Microsoft_Word_97_-_2003_Document3.doc"/><Relationship Id="rId5" Type="http://schemas.openxmlformats.org/officeDocument/2006/relationships/oleObject" Target="../embeddings/oleObject3.bin"/><Relationship Id="rId4" Type="http://schemas.openxmlformats.org/officeDocument/2006/relationships/image" Target="../media/image14.jpeg"/></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defRPr/>
            </a:pPr>
            <a:fld id="{9C86A995-582F-44B7-8708-72CE5C9DB6D4}" type="slidenum">
              <a:rPr lang="en-US"/>
              <a:pPr>
                <a:defRPr/>
              </a:pPr>
              <a:t>18</a:t>
            </a:fld>
            <a:endParaRPr lang="en-US" dirty="0"/>
          </a:p>
        </p:txBody>
      </p:sp>
      <p:pic>
        <p:nvPicPr>
          <p:cNvPr id="6" name="Picture 9" descr="FIMS_log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375" y="0"/>
            <a:ext cx="1190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Rectangle 6"/>
          <p:cNvGraphicFramePr>
            <a:graphicFrameLocks noGrp="1"/>
          </p:cNvGraphicFramePr>
          <p:nvPr/>
        </p:nvGraphicFramePr>
        <p:xfrm>
          <a:off x="381000" y="8280400"/>
          <a:ext cx="3363913" cy="863600"/>
        </p:xfrm>
        <a:graphic>
          <a:graphicData uri="http://schemas.openxmlformats.org/presentationml/2006/ole">
            <mc:AlternateContent xmlns:mc="http://schemas.openxmlformats.org/markup-compatibility/2006">
              <mc:Choice xmlns:v="urn:schemas-microsoft-com:vml" Requires="v">
                <p:oleObj spid="_x0000_s7220" name="Document" r:id="rId6" imgW="5674815" imgH="1456589" progId="Word.Document.8">
                  <p:embed/>
                </p:oleObj>
              </mc:Choice>
              <mc:Fallback>
                <p:oleObj name="Document" r:id="rId6" imgW="5674815" imgH="1456589" progId="Word.Document.8">
                  <p:embed/>
                  <p:pic>
                    <p:nvPicPr>
                      <p:cNvPr id="0" name="Picture 17"/>
                      <p:cNvPicPr>
                        <a:picLocks noGrp="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8280400"/>
                        <a:ext cx="336391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1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42CB715C-8B23-4AAE-B90A-E74079A8A13C}" type="slidenum">
              <a:rPr lang="en-US" sz="1200"/>
              <a:pPr algn="r" eaLnBrk="1" hangingPunct="1"/>
              <a:t>18</a:t>
            </a:fld>
            <a:endParaRPr lang="en-US" sz="1200"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457200" y="4191000"/>
            <a:ext cx="5867400" cy="403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Instructions:  </a:t>
            </a:r>
            <a:r>
              <a:rPr lang="en-US" dirty="0" smtClean="0"/>
              <a:t>Review these techniques.  When people get angry and agitated, it can be important to pay attention to the body in different ways.  Explain that the goal is to meet the needs of the client while remaining safe as a caregiver.  </a:t>
            </a:r>
          </a:p>
          <a:p>
            <a:pPr marL="742950" lvl="1" indent="-285750">
              <a:buFontTx/>
              <a:buChar char="•"/>
            </a:pPr>
            <a:r>
              <a:rPr lang="en-US" u="sng" dirty="0" smtClean="0"/>
              <a:t>Standing to the side of the other person</a:t>
            </a:r>
            <a:r>
              <a:rPr lang="en-US" dirty="0" smtClean="0"/>
              <a:t>:  This protects the caregiver from a direct hit if the client is aggressive.  </a:t>
            </a:r>
          </a:p>
          <a:p>
            <a:pPr marL="742950" lvl="1" indent="-285750">
              <a:buFontTx/>
              <a:buChar char="•"/>
            </a:pPr>
            <a:r>
              <a:rPr lang="en-US" u="sng" dirty="0" smtClean="0"/>
              <a:t>Standing with feet 18 inches apart</a:t>
            </a:r>
            <a:r>
              <a:rPr lang="en-US" dirty="0" smtClean="0"/>
              <a:t>:  This offers the caregiver a balanced stance in case the client becomes aggressive.  </a:t>
            </a:r>
          </a:p>
          <a:p>
            <a:pPr marL="742950" lvl="1" indent="-285750">
              <a:buFontTx/>
              <a:buChar char="•"/>
            </a:pPr>
            <a:r>
              <a:rPr lang="en-US" u="sng" dirty="0" smtClean="0"/>
              <a:t>Keeping a distance of 6 feet</a:t>
            </a:r>
            <a:r>
              <a:rPr lang="en-US" dirty="0" smtClean="0"/>
              <a:t>: Ask participants how they feel when someone suddenly invades “their space.”  How close can a person, who for example does not know them well, get to them without making them feel uncomfortable?  And, does this space need to be even farther apart when feeling threatened or emotional?  Generally six feet is a safe distance, for our comfort as well as others. </a:t>
            </a:r>
          </a:p>
          <a:p>
            <a:pPr marL="742950" lvl="1" indent="-285750" eaLnBrk="1" hangingPunct="1">
              <a:spcAft>
                <a:spcPct val="50000"/>
              </a:spcAft>
              <a:buFontTx/>
              <a:buChar char="•"/>
            </a:pPr>
            <a:r>
              <a:rPr lang="en-US" u="sng" dirty="0" smtClean="0"/>
              <a:t>Remove objects that could harm</a:t>
            </a:r>
            <a:r>
              <a:rPr lang="en-US" dirty="0" smtClean="0"/>
              <a:t>:  When you remove the object at which the other person is directing emotions, you calm that person.  </a:t>
            </a:r>
          </a:p>
          <a:p>
            <a:pPr marL="742950" lvl="1" indent="-285750" eaLnBrk="1" hangingPunct="1">
              <a:spcAft>
                <a:spcPct val="50000"/>
              </a:spcAft>
              <a:buFontTx/>
              <a:buChar char="•"/>
            </a:pPr>
            <a:r>
              <a:rPr lang="en-US" u="sng" dirty="0" smtClean="0"/>
              <a:t>Keep client safe</a:t>
            </a:r>
            <a:r>
              <a:rPr lang="en-US" dirty="0" smtClean="0"/>
              <a:t>:  Offer examples of “keeping the client safe,” which includes observing without touching and accompanying the client if he/she tries to leave, if you can, redirecting him/her away from dangerous areas, and calling on co-workers or the client’s friends/family, for help.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defRPr/>
            </a:pPr>
            <a:fld id="{9C86A995-582F-44B7-8708-72CE5C9DB6D4}" type="slidenum">
              <a:rPr lang="en-US"/>
              <a:pPr>
                <a:defRPr/>
              </a:pPr>
              <a:t>19</a:t>
            </a:fld>
            <a:endParaRPr lang="en-US" dirty="0"/>
          </a:p>
        </p:txBody>
      </p:sp>
      <p:pic>
        <p:nvPicPr>
          <p:cNvPr id="6" name="Picture 9" descr="FIMS_log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375" y="0"/>
            <a:ext cx="1190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Rectangle 6"/>
          <p:cNvGraphicFramePr>
            <a:graphicFrameLocks noGrp="1"/>
          </p:cNvGraphicFramePr>
          <p:nvPr/>
        </p:nvGraphicFramePr>
        <p:xfrm>
          <a:off x="381000" y="8280400"/>
          <a:ext cx="3363913" cy="863600"/>
        </p:xfrm>
        <a:graphic>
          <a:graphicData uri="http://schemas.openxmlformats.org/presentationml/2006/ole">
            <mc:AlternateContent xmlns:mc="http://schemas.openxmlformats.org/markup-compatibility/2006">
              <mc:Choice xmlns:v="urn:schemas-microsoft-com:vml" Requires="v">
                <p:oleObj spid="_x0000_s10291" name="Document" r:id="rId6" imgW="5674815" imgH="1456589" progId="Word.Document.8">
                  <p:embed/>
                </p:oleObj>
              </mc:Choice>
              <mc:Fallback>
                <p:oleObj name="Document" r:id="rId6" imgW="5674815" imgH="1456589" progId="Word.Document.8">
                  <p:embed/>
                  <p:pic>
                    <p:nvPicPr>
                      <p:cNvPr id="0" name="Picture 16"/>
                      <p:cNvPicPr>
                        <a:picLocks noGrp="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8280400"/>
                        <a:ext cx="336391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1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42CB715C-8B23-4AAE-B90A-E74079A8A13C}" type="slidenum">
              <a:rPr lang="en-US" sz="1200"/>
              <a:pPr algn="r" eaLnBrk="1" hangingPunct="1"/>
              <a:t>19</a:t>
            </a:fld>
            <a:endParaRPr lang="en-US" sz="1200"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457200" y="4191000"/>
            <a:ext cx="5867400" cy="403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Instructions:  </a:t>
            </a:r>
            <a:r>
              <a:rPr lang="en-US" dirty="0" smtClean="0"/>
              <a:t>Review these techniques.  When people get angry and agitated, it can be important to pay attention to the body in different ways.  Explain that the goal is to meet the needs of the client while remaining safe as a caregiver.  </a:t>
            </a:r>
          </a:p>
          <a:p>
            <a:pPr marL="742950" lvl="1" indent="-285750">
              <a:buFontTx/>
              <a:buChar char="•"/>
            </a:pPr>
            <a:r>
              <a:rPr lang="en-US" u="sng" dirty="0" smtClean="0"/>
              <a:t>Standing to the side of the other person</a:t>
            </a:r>
            <a:r>
              <a:rPr lang="en-US" dirty="0" smtClean="0"/>
              <a:t>:  This protects the caregiver from a direct hit if the client is aggressive.  </a:t>
            </a:r>
          </a:p>
          <a:p>
            <a:pPr marL="742950" lvl="1" indent="-285750">
              <a:buFontTx/>
              <a:buChar char="•"/>
            </a:pPr>
            <a:r>
              <a:rPr lang="en-US" u="sng" dirty="0" smtClean="0"/>
              <a:t>Standing with feet 18 inches apart</a:t>
            </a:r>
            <a:r>
              <a:rPr lang="en-US" dirty="0" smtClean="0"/>
              <a:t>:  This offers the caregiver a balanced stance in case the client becomes aggressive.  </a:t>
            </a:r>
          </a:p>
          <a:p>
            <a:pPr marL="742950" lvl="1" indent="-285750">
              <a:buFontTx/>
              <a:buChar char="•"/>
            </a:pPr>
            <a:r>
              <a:rPr lang="en-US" u="sng" dirty="0" smtClean="0"/>
              <a:t>Keeping a distance of 6 feet</a:t>
            </a:r>
            <a:r>
              <a:rPr lang="en-US" dirty="0" smtClean="0"/>
              <a:t>: Ask participants how they feel when someone suddenly invades “their space.”  How close can a person, who for example does not know them well, get to them without making them feel uncomfortable?  And, does this space need to be even farther apart when feeling threatened or emotional?  Generally six feet is a safe distance, for our comfort as well as others. </a:t>
            </a:r>
          </a:p>
          <a:p>
            <a:pPr marL="742950" lvl="1" indent="-285750" eaLnBrk="1" hangingPunct="1">
              <a:spcAft>
                <a:spcPct val="50000"/>
              </a:spcAft>
              <a:buFontTx/>
              <a:buChar char="•"/>
            </a:pPr>
            <a:r>
              <a:rPr lang="en-US" u="sng" dirty="0" smtClean="0"/>
              <a:t>Remove objects that could harm</a:t>
            </a:r>
            <a:r>
              <a:rPr lang="en-US" dirty="0" smtClean="0"/>
              <a:t>:  When you remove the object at which the other person is directing emotions, you calm that person.  </a:t>
            </a:r>
          </a:p>
          <a:p>
            <a:pPr marL="742950" lvl="1" indent="-285750" eaLnBrk="1" hangingPunct="1">
              <a:spcAft>
                <a:spcPct val="50000"/>
              </a:spcAft>
              <a:buFontTx/>
              <a:buChar char="•"/>
            </a:pPr>
            <a:r>
              <a:rPr lang="en-US" u="sng" dirty="0" smtClean="0"/>
              <a:t>Keep client safe</a:t>
            </a:r>
            <a:r>
              <a:rPr lang="en-US" dirty="0" smtClean="0"/>
              <a:t>:  Offer examples of “keeping the client safe,” which includes observing without touching and accompanying the client if he/she tries to leave, if you can, redirecting him/her away from dangerous areas, and calling on co-workers or the client’s friends/family, for help.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a:defRPr/>
            </a:pPr>
            <a:fld id="{9C86A995-582F-44B7-8708-72CE5C9DB6D4}" type="slidenum">
              <a:rPr lang="en-US"/>
              <a:pPr>
                <a:defRPr/>
              </a:pPr>
              <a:t>20</a:t>
            </a:fld>
            <a:endParaRPr lang="en-US" dirty="0"/>
          </a:p>
        </p:txBody>
      </p:sp>
      <p:pic>
        <p:nvPicPr>
          <p:cNvPr id="6" name="Picture 9" descr="FIMS_logo"/>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375" y="0"/>
            <a:ext cx="1190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Rectangle 6"/>
          <p:cNvGraphicFramePr>
            <a:graphicFrameLocks noGrp="1"/>
          </p:cNvGraphicFramePr>
          <p:nvPr/>
        </p:nvGraphicFramePr>
        <p:xfrm>
          <a:off x="381000" y="8280400"/>
          <a:ext cx="3363913" cy="863600"/>
        </p:xfrm>
        <a:graphic>
          <a:graphicData uri="http://schemas.openxmlformats.org/presentationml/2006/ole">
            <mc:AlternateContent xmlns:mc="http://schemas.openxmlformats.org/markup-compatibility/2006">
              <mc:Choice xmlns:v="urn:schemas-microsoft-com:vml" Requires="v">
                <p:oleObj spid="_x0000_s8243" name="Document" r:id="rId6" imgW="5674815" imgH="1456589" progId="Word.Document.8">
                  <p:embed/>
                </p:oleObj>
              </mc:Choice>
              <mc:Fallback>
                <p:oleObj name="Document" r:id="rId6" imgW="5674815" imgH="1456589" progId="Word.Document.8">
                  <p:embed/>
                  <p:pic>
                    <p:nvPicPr>
                      <p:cNvPr id="0" name="Picture 16"/>
                      <p:cNvPicPr>
                        <a:picLocks noGrp="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8280400"/>
                        <a:ext cx="336391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01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42CB715C-8B23-4AAE-B90A-E74079A8A13C}" type="slidenum">
              <a:rPr lang="en-US" sz="1200"/>
              <a:pPr algn="r" eaLnBrk="1" hangingPunct="1"/>
              <a:t>20</a:t>
            </a:fld>
            <a:endParaRPr lang="en-US" sz="1200"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457200" y="4191000"/>
            <a:ext cx="5867400" cy="403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smtClean="0"/>
              <a:t>Instructions:  </a:t>
            </a:r>
            <a:r>
              <a:rPr lang="en-US" dirty="0" smtClean="0"/>
              <a:t>Review these techniques.  When people get angry and agitated, it can be important to pay attention to the body in different ways.  Explain that the goal is to meet the needs of the client while remaining safe as a caregiver.  </a:t>
            </a:r>
          </a:p>
          <a:p>
            <a:pPr marL="742950" lvl="1" indent="-285750">
              <a:buFontTx/>
              <a:buChar char="•"/>
            </a:pPr>
            <a:r>
              <a:rPr lang="en-US" u="sng" dirty="0" smtClean="0"/>
              <a:t>Standing to the side of the other person</a:t>
            </a:r>
            <a:r>
              <a:rPr lang="en-US" dirty="0" smtClean="0"/>
              <a:t>:  This protects the caregiver from a direct hit if the client is aggressive.  </a:t>
            </a:r>
          </a:p>
          <a:p>
            <a:pPr marL="742950" lvl="1" indent="-285750">
              <a:buFontTx/>
              <a:buChar char="•"/>
            </a:pPr>
            <a:r>
              <a:rPr lang="en-US" u="sng" dirty="0" smtClean="0"/>
              <a:t>Standing with feet 18 inches apart</a:t>
            </a:r>
            <a:r>
              <a:rPr lang="en-US" dirty="0" smtClean="0"/>
              <a:t>:  This offers the caregiver a balanced stance in case the client becomes aggressive.  </a:t>
            </a:r>
          </a:p>
          <a:p>
            <a:pPr marL="742950" lvl="1" indent="-285750">
              <a:buFontTx/>
              <a:buChar char="•"/>
            </a:pPr>
            <a:r>
              <a:rPr lang="en-US" u="sng" dirty="0" smtClean="0"/>
              <a:t>Keeping a distance of 6 feet</a:t>
            </a:r>
            <a:r>
              <a:rPr lang="en-US" dirty="0" smtClean="0"/>
              <a:t>: Ask participants how they feel when someone suddenly invades “their space.”  How close can a person, who for example does not know them well, get to them without making them feel uncomfortable?  And, does this space need to be even farther apart when feeling threatened or emotional?  Generally six feet is a safe distance, for our comfort as well as others. </a:t>
            </a:r>
          </a:p>
          <a:p>
            <a:pPr marL="742950" lvl="1" indent="-285750" eaLnBrk="1" hangingPunct="1">
              <a:spcAft>
                <a:spcPct val="50000"/>
              </a:spcAft>
              <a:buFontTx/>
              <a:buChar char="•"/>
            </a:pPr>
            <a:r>
              <a:rPr lang="en-US" u="sng" dirty="0" smtClean="0"/>
              <a:t>Remove objects that could harm</a:t>
            </a:r>
            <a:r>
              <a:rPr lang="en-US" dirty="0" smtClean="0"/>
              <a:t>:  When you remove the object at which the other person is directing emotions, you calm that person.  </a:t>
            </a:r>
          </a:p>
          <a:p>
            <a:pPr marL="742950" lvl="1" indent="-285750" eaLnBrk="1" hangingPunct="1">
              <a:spcAft>
                <a:spcPct val="50000"/>
              </a:spcAft>
              <a:buFontTx/>
              <a:buChar char="•"/>
            </a:pPr>
            <a:r>
              <a:rPr lang="en-US" u="sng" dirty="0" smtClean="0"/>
              <a:t>Keep client safe</a:t>
            </a:r>
            <a:r>
              <a:rPr lang="en-US" dirty="0" smtClean="0"/>
              <a:t>:  Offer examples of “keeping the client safe,” which includes observing without touching and accompanying the client if he/she tries to leave, if you can, redirecting him/her away from dangerous areas, and calling on co-workers or the client’s friends/family, for help.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099563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084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6530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6006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616545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1911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6182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41487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477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59737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61143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powerpoint_bg.tif"/>
          <p:cNvPicPr>
            <a:picLocks noChangeAspect="1"/>
          </p:cNvPicPr>
          <p:nvPr/>
        </p:nvPicPr>
        <p:blipFill>
          <a:blip r:embed="rId13"/>
          <a:stretch>
            <a:fillRect/>
          </a:stretch>
        </p:blipFill>
        <p:spPr>
          <a:xfrm>
            <a:off x="0" y="76200"/>
            <a:ext cx="9144000" cy="6248400"/>
          </a:xfrm>
          <a:prstGeom prst="rect">
            <a:avLst/>
          </a:prstGeom>
        </p:spPr>
      </p:pic>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1"/>
          <p:cNvSpPr/>
          <p:nvPr/>
        </p:nvSpPr>
        <p:spPr>
          <a:xfrm>
            <a:off x="0" y="0"/>
            <a:ext cx="9144000" cy="1417320"/>
          </a:xfrm>
          <a:prstGeom prst="rect">
            <a:avLst/>
          </a:prstGeom>
          <a:solidFill>
            <a:srgbClr val="5D2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0" y="6284094"/>
            <a:ext cx="9144000" cy="594360"/>
          </a:xfrm>
          <a:prstGeom prst="rect">
            <a:avLst/>
          </a:prstGeom>
          <a:solidFill>
            <a:srgbClr val="4F7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08517" y="6353283"/>
            <a:ext cx="1554483" cy="455982"/>
          </a:xfrm>
          <a:prstGeom prst="rect">
            <a:avLst/>
          </a:prstGeom>
        </p:spPr>
      </p:pic>
      <p:sp>
        <p:nvSpPr>
          <p:cNvPr id="5" name="TextBox 4"/>
          <p:cNvSpPr txBox="1"/>
          <p:nvPr/>
        </p:nvSpPr>
        <p:spPr>
          <a:xfrm>
            <a:off x="461211" y="6347600"/>
            <a:ext cx="3023264" cy="461665"/>
          </a:xfrm>
          <a:prstGeom prst="rect">
            <a:avLst/>
          </a:prstGeom>
          <a:noFill/>
        </p:spPr>
        <p:txBody>
          <a:bodyPr wrap="none" lIns="0" tIns="0" rIns="0" bIns="0" rtlCol="0">
            <a:spAutoFit/>
          </a:bodyPr>
          <a:lstStyle/>
          <a:p>
            <a:pPr>
              <a:lnSpc>
                <a:spcPts val="1200"/>
              </a:lnSpc>
            </a:pPr>
            <a:r>
              <a:rPr lang="en-US" sz="1100" dirty="0" smtClean="0">
                <a:solidFill>
                  <a:schemeClr val="bg1"/>
                </a:solidFill>
              </a:rPr>
              <a:t>Department of Health and Human Services</a:t>
            </a:r>
            <a:br>
              <a:rPr lang="en-US" sz="1100" dirty="0" smtClean="0">
                <a:solidFill>
                  <a:schemeClr val="bg1"/>
                </a:solidFill>
              </a:rPr>
            </a:br>
            <a:r>
              <a:rPr lang="en-US" sz="1100" dirty="0" smtClean="0">
                <a:solidFill>
                  <a:schemeClr val="bg1"/>
                </a:solidFill>
              </a:rPr>
              <a:t>Centers</a:t>
            </a:r>
            <a:r>
              <a:rPr lang="en-US" sz="1100" baseline="0" dirty="0" smtClean="0">
                <a:solidFill>
                  <a:schemeClr val="bg1"/>
                </a:solidFill>
              </a:rPr>
              <a:t> for Disease Control and Prevention</a:t>
            </a:r>
            <a:br>
              <a:rPr lang="en-US" sz="1100" baseline="0" dirty="0" smtClean="0">
                <a:solidFill>
                  <a:schemeClr val="bg1"/>
                </a:solidFill>
              </a:rPr>
            </a:br>
            <a:r>
              <a:rPr lang="en-US" sz="1100" baseline="0" dirty="0" smtClean="0">
                <a:solidFill>
                  <a:schemeClr val="bg1"/>
                </a:solidFill>
              </a:rPr>
              <a:t>National Institute for Occupational Safety and Health</a:t>
            </a:r>
            <a:endParaRPr lang="en-US" sz="1100" dirty="0">
              <a:solidFill>
                <a:schemeClr val="bg1"/>
              </a:solidFill>
            </a:endParaRPr>
          </a:p>
        </p:txBody>
      </p:sp>
    </p:spTree>
    <p:extLst>
      <p:ext uri="{BB962C8B-B14F-4D97-AF65-F5344CB8AC3E}">
        <p14:creationId xmlns:p14="http://schemas.microsoft.com/office/powerpoint/2010/main" val="22597715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fontAlgn="base" hangingPunct="1">
        <a:spcBef>
          <a:spcPct val="0"/>
        </a:spcBef>
        <a:spcAft>
          <a:spcPct val="0"/>
        </a:spcAft>
        <a:defRPr sz="4400" kern="1200" baseline="0">
          <a:solidFill>
            <a:srgbClr val="FFFF99"/>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rgbClr val="5D285F"/>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rgbClr val="5D285F"/>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rgbClr val="5D285F"/>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rgbClr val="5D285F"/>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rgbClr val="5D285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www.alz.org/national/documents/phase_4_home_care_recs.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3600451"/>
          </a:xfrm>
          <a:solidFill>
            <a:srgbClr val="5D285F"/>
          </a:solidFill>
        </p:spPr>
        <p:style>
          <a:lnRef idx="1">
            <a:schemeClr val="accent4"/>
          </a:lnRef>
          <a:fillRef idx="3">
            <a:schemeClr val="accent4"/>
          </a:fillRef>
          <a:effectRef idx="2">
            <a:schemeClr val="accent4"/>
          </a:effectRef>
          <a:fontRef idx="minor">
            <a:schemeClr val="lt1"/>
          </a:fontRef>
        </p:style>
        <p:txBody>
          <a:bodyPr/>
          <a:lstStyle/>
          <a:p>
            <a:pPr>
              <a:spcAft>
                <a:spcPts val="600"/>
              </a:spcAft>
            </a:pPr>
            <a:r>
              <a:rPr lang="en-US" sz="2800" b="1" dirty="0" smtClean="0">
                <a:solidFill>
                  <a:schemeClr val="bg1"/>
                </a:solidFill>
                <a:latin typeface="Rockwell" pitchFamily="18" charset="0"/>
              </a:rPr>
              <a:t>Caring for Yourself  While Caring for Others</a:t>
            </a:r>
            <a:br>
              <a:rPr lang="en-US" sz="2800" b="1" dirty="0" smtClean="0">
                <a:solidFill>
                  <a:schemeClr val="bg1"/>
                </a:solidFill>
                <a:latin typeface="Rockwell" pitchFamily="18" charset="0"/>
              </a:rPr>
            </a:br>
            <a:r>
              <a:rPr lang="en-US" sz="4000" b="1" dirty="0" smtClean="0">
                <a:solidFill>
                  <a:schemeClr val="bg1"/>
                </a:solidFill>
                <a:latin typeface="Rockwell" pitchFamily="18" charset="0"/>
              </a:rPr>
              <a:t/>
            </a:r>
            <a:br>
              <a:rPr lang="en-US" sz="4000" b="1" dirty="0" smtClean="0">
                <a:solidFill>
                  <a:schemeClr val="bg1"/>
                </a:solidFill>
                <a:latin typeface="Rockwell" pitchFamily="18" charset="0"/>
              </a:rPr>
            </a:br>
            <a:r>
              <a:rPr lang="en-US" sz="4000" b="1" dirty="0" smtClean="0">
                <a:solidFill>
                  <a:schemeClr val="bg1"/>
                </a:solidFill>
                <a:latin typeface="Rockwell" pitchFamily="18" charset="0"/>
              </a:rPr>
              <a:t>Module 5: Tips </a:t>
            </a:r>
            <a:r>
              <a:rPr lang="en-US" sz="4000" b="1" dirty="0">
                <a:solidFill>
                  <a:schemeClr val="bg1"/>
                </a:solidFill>
                <a:latin typeface="Rockwell" pitchFamily="18" charset="0"/>
              </a:rPr>
              <a:t>for Maintaining Health </a:t>
            </a:r>
            <a:r>
              <a:rPr lang="en-US" sz="4000" b="1" dirty="0" smtClean="0">
                <a:solidFill>
                  <a:schemeClr val="bg1"/>
                </a:solidFill>
                <a:latin typeface="Rockwell" pitchFamily="18" charset="0"/>
              </a:rPr>
              <a:t>and Safety </a:t>
            </a:r>
            <a:br>
              <a:rPr lang="en-US" sz="4000" b="1" dirty="0" smtClean="0">
                <a:solidFill>
                  <a:schemeClr val="bg1"/>
                </a:solidFill>
                <a:latin typeface="Rockwell" pitchFamily="18" charset="0"/>
              </a:rPr>
            </a:br>
            <a:r>
              <a:rPr lang="en-US" sz="4000" b="1" dirty="0" smtClean="0">
                <a:solidFill>
                  <a:schemeClr val="bg1"/>
                </a:solidFill>
                <a:latin typeface="Rockwell" pitchFamily="18" charset="0"/>
              </a:rPr>
              <a:t>With </a:t>
            </a:r>
            <a:r>
              <a:rPr lang="en-US" sz="4000" b="1" dirty="0">
                <a:solidFill>
                  <a:schemeClr val="bg1"/>
                </a:solidFill>
                <a:latin typeface="Rockwell" pitchFamily="18" charset="0"/>
              </a:rPr>
              <a:t>Clients W</a:t>
            </a:r>
            <a:r>
              <a:rPr lang="en-US" sz="4000" b="1" dirty="0" smtClean="0">
                <a:solidFill>
                  <a:schemeClr val="bg1"/>
                </a:solidFill>
                <a:latin typeface="Rockwell" pitchFamily="18" charset="0"/>
              </a:rPr>
              <a:t>ith Dementia</a:t>
            </a:r>
            <a:endParaRPr lang="en-US" sz="4000" dirty="0">
              <a:solidFill>
                <a:schemeClr val="bg1"/>
              </a:solidFill>
              <a:latin typeface="Rockwell" pitchFamily="18" charset="0"/>
            </a:endParaRPr>
          </a:p>
        </p:txBody>
      </p:sp>
      <p:sp>
        <p:nvSpPr>
          <p:cNvPr id="3" name="Subtitle 2"/>
          <p:cNvSpPr>
            <a:spLocks noGrp="1"/>
          </p:cNvSpPr>
          <p:nvPr>
            <p:ph type="subTitle" idx="1"/>
          </p:nvPr>
        </p:nvSpPr>
        <p:spPr>
          <a:xfrm>
            <a:off x="1371600" y="4038600"/>
            <a:ext cx="6400800" cy="1600200"/>
          </a:xfrm>
        </p:spPr>
        <p:txBody>
          <a:bodyPr/>
          <a:lstStyle/>
          <a:p>
            <a:r>
              <a:rPr lang="en-US" sz="4000" b="1" dirty="0" smtClean="0">
                <a:solidFill>
                  <a:srgbClr val="5D285F"/>
                </a:solidFill>
                <a:latin typeface="Rockwell" pitchFamily="18" charset="0"/>
              </a:rPr>
              <a:t>Presenter’s Name</a:t>
            </a:r>
          </a:p>
          <a:p>
            <a:r>
              <a:rPr lang="en-US" sz="4000" b="1" dirty="0" smtClean="0">
                <a:solidFill>
                  <a:srgbClr val="5D285F"/>
                </a:solidFill>
                <a:latin typeface="Rockwell" pitchFamily="18" charset="0"/>
              </a:rPr>
              <a:t>Host Organization</a:t>
            </a:r>
            <a:endParaRPr lang="en-US" sz="4000" b="1" dirty="0">
              <a:solidFill>
                <a:srgbClr val="5D285F"/>
              </a:solidFill>
              <a:latin typeface="Rockwell" pitchFamily="18" charset="0"/>
            </a:endParaRPr>
          </a:p>
        </p:txBody>
      </p:sp>
    </p:spTree>
    <p:extLst>
      <p:ext uri="{BB962C8B-B14F-4D97-AF65-F5344CB8AC3E}">
        <p14:creationId xmlns:p14="http://schemas.microsoft.com/office/powerpoint/2010/main" val="7568950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417638"/>
          </a:xfrm>
          <a:noFill/>
        </p:spPr>
        <p:style>
          <a:lnRef idx="1">
            <a:schemeClr val="accent4"/>
          </a:lnRef>
          <a:fillRef idx="3">
            <a:schemeClr val="accent4"/>
          </a:fillRef>
          <a:effectRef idx="2">
            <a:schemeClr val="accent4"/>
          </a:effectRef>
          <a:fontRef idx="minor">
            <a:schemeClr val="lt1"/>
          </a:fontRef>
        </p:style>
        <p:txBody>
          <a:bodyPr/>
          <a:lstStyle/>
          <a:p>
            <a:r>
              <a:rPr lang="en-US" sz="4000" b="1" dirty="0">
                <a:latin typeface="Rockwell" pitchFamily="18" charset="0"/>
              </a:rPr>
              <a:t>Behaviors and Reactions That </a:t>
            </a:r>
            <a:br>
              <a:rPr lang="en-US" sz="4000" b="1" dirty="0">
                <a:latin typeface="Rockwell" pitchFamily="18" charset="0"/>
              </a:rPr>
            </a:br>
            <a:r>
              <a:rPr lang="en-US" sz="4000" b="1" dirty="0">
                <a:latin typeface="Rockwell" pitchFamily="18" charset="0"/>
              </a:rPr>
              <a:t>Cause Health and Safety Risks </a:t>
            </a:r>
          </a:p>
        </p:txBody>
      </p:sp>
      <p:sp>
        <p:nvSpPr>
          <p:cNvPr id="3" name="Content Placeholder 2"/>
          <p:cNvSpPr>
            <a:spLocks noGrp="1"/>
          </p:cNvSpPr>
          <p:nvPr>
            <p:ph idx="1"/>
          </p:nvPr>
        </p:nvSpPr>
        <p:spPr>
          <a:xfrm>
            <a:off x="914400" y="2133600"/>
            <a:ext cx="7620000" cy="3429000"/>
          </a:xfrm>
        </p:spPr>
        <p:txBody>
          <a:bodyPr lIns="0" tIns="0" rIns="0" bIns="0"/>
          <a:lstStyle/>
          <a:p>
            <a:pPr>
              <a:spcAft>
                <a:spcPts val="1200"/>
              </a:spcAft>
            </a:pPr>
            <a:r>
              <a:rPr lang="en-US" sz="2400" dirty="0" smtClean="0">
                <a:latin typeface="Franklin Gothic Book" pitchFamily="34" charset="0"/>
              </a:rPr>
              <a:t>Clients may lash out—doing things such as hitting, kicking, biting, slapping, pushing, or shoving. </a:t>
            </a:r>
          </a:p>
          <a:p>
            <a:pPr>
              <a:spcAft>
                <a:spcPts val="1200"/>
              </a:spcAft>
            </a:pPr>
            <a:r>
              <a:rPr lang="en-US" sz="2400" dirty="0" smtClean="0">
                <a:latin typeface="Franklin Gothic Book" pitchFamily="34" charset="0"/>
              </a:rPr>
              <a:t>They may act out of poor impulse control, delusions, </a:t>
            </a:r>
            <a:br>
              <a:rPr lang="en-US" sz="2400" dirty="0" smtClean="0">
                <a:latin typeface="Franklin Gothic Book" pitchFamily="34" charset="0"/>
              </a:rPr>
            </a:br>
            <a:r>
              <a:rPr lang="en-US" sz="2400" dirty="0" smtClean="0">
                <a:latin typeface="Franklin Gothic Book" pitchFamily="34" charset="0"/>
              </a:rPr>
              <a:t>or confusion—and they may make intimate or sexual overtures.</a:t>
            </a:r>
          </a:p>
          <a:p>
            <a:r>
              <a:rPr lang="en-US" sz="2400" dirty="0" smtClean="0">
                <a:latin typeface="Franklin Gothic Book" pitchFamily="34" charset="0"/>
              </a:rPr>
              <a:t>Clients may perseverate </a:t>
            </a:r>
            <a:r>
              <a:rPr lang="en-US" sz="2400" dirty="0">
                <a:latin typeface="Franklin Gothic Book" pitchFamily="34" charset="0"/>
              </a:rPr>
              <a:t>with ideas and </a:t>
            </a:r>
            <a:r>
              <a:rPr lang="en-US" sz="2400" dirty="0" smtClean="0">
                <a:latin typeface="Franklin Gothic Book" pitchFamily="34" charset="0"/>
              </a:rPr>
              <a:t>questions— asking the same things over and over and over.</a:t>
            </a:r>
            <a:endParaRPr lang="en-US" sz="2400" dirty="0">
              <a:latin typeface="Franklin Gothic Book" pitchFamily="34" charset="0"/>
            </a:endParaRPr>
          </a:p>
        </p:txBody>
      </p:sp>
    </p:spTree>
    <p:extLst>
      <p:ext uri="{BB962C8B-B14F-4D97-AF65-F5344CB8AC3E}">
        <p14:creationId xmlns:p14="http://schemas.microsoft.com/office/powerpoint/2010/main" val="21924422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417638"/>
          </a:xfrm>
          <a:noFill/>
        </p:spPr>
        <p:style>
          <a:lnRef idx="1">
            <a:schemeClr val="accent4"/>
          </a:lnRef>
          <a:fillRef idx="3">
            <a:schemeClr val="accent4"/>
          </a:fillRef>
          <a:effectRef idx="2">
            <a:schemeClr val="accent4"/>
          </a:effectRef>
          <a:fontRef idx="minor">
            <a:schemeClr val="lt1"/>
          </a:fontRef>
        </p:style>
        <p:txBody>
          <a:bodyPr/>
          <a:lstStyle/>
          <a:p>
            <a:r>
              <a:rPr lang="en-US" sz="4000" b="1" dirty="0" smtClean="0">
                <a:latin typeface="Rockwell" pitchFamily="18" charset="0"/>
              </a:rPr>
              <a:t>Responses That Can Increase Health and Safety Risks </a:t>
            </a:r>
            <a:endParaRPr lang="en-US" sz="4000" b="1" dirty="0">
              <a:latin typeface="Rockwell" pitchFamily="18" charset="0"/>
            </a:endParaRPr>
          </a:p>
        </p:txBody>
      </p:sp>
      <p:sp>
        <p:nvSpPr>
          <p:cNvPr id="3" name="Content Placeholder 2"/>
          <p:cNvSpPr>
            <a:spLocks noGrp="1"/>
          </p:cNvSpPr>
          <p:nvPr>
            <p:ph idx="1"/>
          </p:nvPr>
        </p:nvSpPr>
        <p:spPr>
          <a:xfrm>
            <a:off x="914400" y="2438400"/>
            <a:ext cx="4572000" cy="3527135"/>
          </a:xfrm>
        </p:spPr>
        <p:txBody>
          <a:bodyPr lIns="0" tIns="0" rIns="0" bIns="0"/>
          <a:lstStyle/>
          <a:p>
            <a:pPr>
              <a:spcBef>
                <a:spcPts val="600"/>
              </a:spcBef>
              <a:spcAft>
                <a:spcPts val="600"/>
              </a:spcAft>
            </a:pPr>
            <a:r>
              <a:rPr lang="en-US" sz="2400" dirty="0" smtClean="0">
                <a:latin typeface="Franklin Gothic Book" pitchFamily="34" charset="0"/>
              </a:rPr>
              <a:t>Showing </a:t>
            </a:r>
            <a:r>
              <a:rPr lang="en-US" sz="2400" dirty="0">
                <a:latin typeface="Franklin Gothic Book" pitchFamily="34" charset="0"/>
              </a:rPr>
              <a:t>anger or frustration</a:t>
            </a:r>
            <a:r>
              <a:rPr lang="en-US" sz="2400" dirty="0" smtClean="0">
                <a:latin typeface="Franklin Gothic Book" pitchFamily="34" charset="0"/>
              </a:rPr>
              <a:t>.</a:t>
            </a:r>
          </a:p>
          <a:p>
            <a:pPr>
              <a:spcBef>
                <a:spcPts val="600"/>
              </a:spcBef>
              <a:spcAft>
                <a:spcPts val="600"/>
              </a:spcAft>
            </a:pPr>
            <a:r>
              <a:rPr lang="en-US" sz="2400" dirty="0" smtClean="0">
                <a:latin typeface="Franklin Gothic Book" pitchFamily="34" charset="0"/>
              </a:rPr>
              <a:t>Trying to argue logically with</a:t>
            </a:r>
            <a:br>
              <a:rPr lang="en-US" sz="2400" dirty="0" smtClean="0">
                <a:latin typeface="Franklin Gothic Book" pitchFamily="34" charset="0"/>
              </a:rPr>
            </a:br>
            <a:r>
              <a:rPr lang="en-US" sz="2400" dirty="0" smtClean="0">
                <a:latin typeface="Franklin Gothic Book" pitchFamily="34" charset="0"/>
              </a:rPr>
              <a:t>the person with dementia.</a:t>
            </a:r>
          </a:p>
          <a:p>
            <a:pPr>
              <a:spcBef>
                <a:spcPts val="600"/>
              </a:spcBef>
              <a:spcAft>
                <a:spcPts val="600"/>
              </a:spcAft>
            </a:pPr>
            <a:r>
              <a:rPr lang="en-US" sz="2400" dirty="0" smtClean="0">
                <a:latin typeface="Franklin Gothic Book" pitchFamily="34" charset="0"/>
              </a:rPr>
              <a:t>Speaking or yelling with an </a:t>
            </a:r>
            <a:br>
              <a:rPr lang="en-US" sz="2400" dirty="0" smtClean="0">
                <a:latin typeface="Franklin Gothic Book" pitchFamily="34" charset="0"/>
              </a:rPr>
            </a:br>
            <a:r>
              <a:rPr lang="en-US" sz="2400" dirty="0" smtClean="0">
                <a:latin typeface="Franklin Gothic Book" pitchFamily="34" charset="0"/>
              </a:rPr>
              <a:t>angry tone.</a:t>
            </a:r>
          </a:p>
          <a:p>
            <a:pPr>
              <a:spcBef>
                <a:spcPts val="600"/>
              </a:spcBef>
              <a:spcAft>
                <a:spcPts val="600"/>
              </a:spcAft>
            </a:pPr>
            <a:r>
              <a:rPr lang="en-US" sz="2400" dirty="0" smtClean="0">
                <a:latin typeface="Franklin Gothic Book" pitchFamily="34" charset="0"/>
              </a:rPr>
              <a:t>Rushing a person with dementia.</a:t>
            </a:r>
          </a:p>
          <a:p>
            <a:pPr>
              <a:spcAft>
                <a:spcPts val="1200"/>
              </a:spcAft>
            </a:pPr>
            <a:r>
              <a:rPr lang="en-US" sz="2400" dirty="0" smtClean="0">
                <a:latin typeface="Franklin Gothic Book" pitchFamily="34" charset="0"/>
              </a:rPr>
              <a:t>Grabbing, slapping, or other physical actions. </a:t>
            </a:r>
          </a:p>
        </p:txBody>
      </p:sp>
      <p:grpSp>
        <p:nvGrpSpPr>
          <p:cNvPr id="7" name="Group 6"/>
          <p:cNvGrpSpPr/>
          <p:nvPr/>
        </p:nvGrpSpPr>
        <p:grpSpPr>
          <a:xfrm>
            <a:off x="5257800" y="2514600"/>
            <a:ext cx="3047408" cy="2032084"/>
            <a:chOff x="5257800" y="2579171"/>
            <a:chExt cx="3047408" cy="2032084"/>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2579171"/>
              <a:ext cx="3047408" cy="2032084"/>
            </a:xfrm>
            <a:prstGeom prst="rect">
              <a:avLst/>
            </a:prstGeom>
            <a:ln w="9525">
              <a:solidFill>
                <a:srgbClr val="5D285F"/>
              </a:solidFill>
            </a:ln>
          </p:spPr>
        </p:pic>
        <p:sp>
          <p:nvSpPr>
            <p:cNvPr id="6" name="TextBox 5"/>
            <p:cNvSpPr txBox="1"/>
            <p:nvPr/>
          </p:nvSpPr>
          <p:spPr>
            <a:xfrm rot="16200000">
              <a:off x="7897106" y="4098059"/>
              <a:ext cx="668453" cy="92333"/>
            </a:xfrm>
            <a:prstGeom prst="rect">
              <a:avLst/>
            </a:prstGeom>
            <a:noFill/>
          </p:spPr>
          <p:txBody>
            <a:bodyPr wrap="none" lIns="0" tIns="0" rIns="0" bIns="0" rtlCol="0">
              <a:spAutoFit/>
            </a:bodyPr>
            <a:lstStyle/>
            <a:p>
              <a:r>
                <a:rPr lang="en-US" sz="600" dirty="0" smtClean="0">
                  <a:solidFill>
                    <a:schemeClr val="tx1">
                      <a:lumMod val="50000"/>
                      <a:lumOff val="50000"/>
                    </a:schemeClr>
                  </a:solidFill>
                </a:rPr>
                <a:t>Photo by ®Thinkstock</a:t>
              </a:r>
              <a:endParaRPr lang="en-US" sz="600" dirty="0">
                <a:solidFill>
                  <a:schemeClr val="tx1">
                    <a:lumMod val="50000"/>
                    <a:lumOff val="50000"/>
                  </a:schemeClr>
                </a:solidFill>
              </a:endParaRPr>
            </a:p>
          </p:txBody>
        </p:sp>
      </p:grpSp>
      <p:sp>
        <p:nvSpPr>
          <p:cNvPr id="8" name="Content Placeholder 2"/>
          <p:cNvSpPr txBox="1">
            <a:spLocks/>
          </p:cNvSpPr>
          <p:nvPr/>
        </p:nvSpPr>
        <p:spPr bwMode="auto">
          <a:xfrm>
            <a:off x="914400" y="1905000"/>
            <a:ext cx="7390808" cy="51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rgbClr val="5D285F"/>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rgbClr val="5D285F"/>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rgbClr val="5D285F"/>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rgbClr val="5D285F"/>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rgbClr val="5D285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0"/>
              </a:spcAft>
              <a:buFont typeface="Arial" charset="0"/>
              <a:buNone/>
            </a:pPr>
            <a:r>
              <a:rPr lang="en-US" sz="2400" b="1" dirty="0" smtClean="0">
                <a:latin typeface="Rockwell" pitchFamily="18" charset="0"/>
              </a:rPr>
              <a:t>Workers can provoke a response by:</a:t>
            </a:r>
            <a:endParaRPr lang="en-US" sz="2400" dirty="0" smtClean="0">
              <a:latin typeface="Franklin Gothic Book" pitchFamily="34" charset="0"/>
            </a:endParaRPr>
          </a:p>
        </p:txBody>
      </p:sp>
    </p:spTree>
    <p:extLst>
      <p:ext uri="{BB962C8B-B14F-4D97-AF65-F5344CB8AC3E}">
        <p14:creationId xmlns:p14="http://schemas.microsoft.com/office/powerpoint/2010/main" val="24513378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417638"/>
          </a:xfrm>
          <a:noFill/>
        </p:spPr>
        <p:style>
          <a:lnRef idx="1">
            <a:schemeClr val="accent4"/>
          </a:lnRef>
          <a:fillRef idx="3">
            <a:schemeClr val="accent4"/>
          </a:fillRef>
          <a:effectRef idx="2">
            <a:schemeClr val="accent4"/>
          </a:effectRef>
          <a:fontRef idx="minor">
            <a:schemeClr val="lt1"/>
          </a:fontRef>
        </p:style>
        <p:txBody>
          <a:bodyPr/>
          <a:lstStyle/>
          <a:p>
            <a:r>
              <a:rPr lang="en-US" sz="4000" b="1" dirty="0" smtClean="0">
                <a:latin typeface="Rockwell" pitchFamily="18" charset="0"/>
              </a:rPr>
              <a:t>Worker Health and Safety Risks </a:t>
            </a:r>
            <a:br>
              <a:rPr lang="en-US" sz="4000" b="1" dirty="0" smtClean="0">
                <a:latin typeface="Rockwell" pitchFamily="18" charset="0"/>
              </a:rPr>
            </a:br>
            <a:r>
              <a:rPr lang="en-US" sz="4000" b="1" dirty="0" smtClean="0">
                <a:latin typeface="Rockwell" pitchFamily="18" charset="0"/>
              </a:rPr>
              <a:t>With People With Dementia</a:t>
            </a:r>
            <a:endParaRPr lang="en-US" sz="4000" b="1" dirty="0">
              <a:latin typeface="Rockwell" pitchFamily="18" charset="0"/>
            </a:endParaRPr>
          </a:p>
        </p:txBody>
      </p:sp>
      <p:sp>
        <p:nvSpPr>
          <p:cNvPr id="3" name="Content Placeholder 2"/>
          <p:cNvSpPr>
            <a:spLocks noGrp="1"/>
          </p:cNvSpPr>
          <p:nvPr>
            <p:ph idx="1"/>
          </p:nvPr>
        </p:nvSpPr>
        <p:spPr>
          <a:xfrm>
            <a:off x="914400" y="2133600"/>
            <a:ext cx="7315200" cy="3352800"/>
          </a:xfrm>
        </p:spPr>
        <p:txBody>
          <a:bodyPr lIns="0" tIns="0" rIns="0" bIns="0"/>
          <a:lstStyle/>
          <a:p>
            <a:pPr>
              <a:spcBef>
                <a:spcPts val="0"/>
              </a:spcBef>
              <a:spcAft>
                <a:spcPts val="1200"/>
              </a:spcAft>
            </a:pPr>
            <a:r>
              <a:rPr lang="en-US" sz="2400" dirty="0" smtClean="0">
                <a:latin typeface="Franklin Gothic Book" pitchFamily="34" charset="0"/>
              </a:rPr>
              <a:t>Home emergencies due to risky behavior of clients.</a:t>
            </a:r>
          </a:p>
          <a:p>
            <a:pPr>
              <a:spcBef>
                <a:spcPts val="0"/>
              </a:spcBef>
              <a:spcAft>
                <a:spcPts val="1200"/>
              </a:spcAft>
            </a:pPr>
            <a:r>
              <a:rPr lang="en-US" sz="2400" dirty="0" smtClean="0">
                <a:latin typeface="Franklin Gothic Book" pitchFamily="34" charset="0"/>
              </a:rPr>
              <a:t>Physical assault.</a:t>
            </a:r>
          </a:p>
          <a:p>
            <a:pPr>
              <a:spcBef>
                <a:spcPts val="0"/>
              </a:spcBef>
              <a:spcAft>
                <a:spcPts val="1200"/>
              </a:spcAft>
            </a:pPr>
            <a:r>
              <a:rPr lang="en-US" sz="2400" dirty="0" smtClean="0">
                <a:latin typeface="Franklin Gothic Book" pitchFamily="34" charset="0"/>
              </a:rPr>
              <a:t>Stress, frustration, and hurt in response to irrational behavior and speech.</a:t>
            </a:r>
          </a:p>
          <a:p>
            <a:pPr>
              <a:spcBef>
                <a:spcPts val="0"/>
              </a:spcBef>
              <a:spcAft>
                <a:spcPts val="0"/>
              </a:spcAft>
            </a:pPr>
            <a:r>
              <a:rPr lang="en-US" sz="2400" dirty="0" smtClean="0">
                <a:latin typeface="Franklin Gothic Book" pitchFamily="34" charset="0"/>
              </a:rPr>
              <a:t>Grief, stress, and other powerful emotions in response to the “loss” of the person as known before the dementia progressed.</a:t>
            </a:r>
          </a:p>
        </p:txBody>
      </p:sp>
    </p:spTree>
    <p:extLst>
      <p:ext uri="{BB962C8B-B14F-4D97-AF65-F5344CB8AC3E}">
        <p14:creationId xmlns:p14="http://schemas.microsoft.com/office/powerpoint/2010/main" val="23016449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417638"/>
          </a:xfrm>
          <a:noFill/>
        </p:spPr>
        <p:style>
          <a:lnRef idx="1">
            <a:schemeClr val="accent4"/>
          </a:lnRef>
          <a:fillRef idx="3">
            <a:schemeClr val="accent4"/>
          </a:fillRef>
          <a:effectRef idx="2">
            <a:schemeClr val="accent4"/>
          </a:effectRef>
          <a:fontRef idx="minor">
            <a:schemeClr val="lt1"/>
          </a:fontRef>
        </p:style>
        <p:txBody>
          <a:bodyPr/>
          <a:lstStyle/>
          <a:p>
            <a:r>
              <a:rPr lang="en-US" sz="4000" b="1" dirty="0" smtClean="0">
                <a:latin typeface="Rockwell" pitchFamily="18" charset="0"/>
              </a:rPr>
              <a:t>Areas to Focus on to Reduce </a:t>
            </a:r>
            <a:br>
              <a:rPr lang="en-US" sz="4000" b="1" dirty="0" smtClean="0">
                <a:latin typeface="Rockwell" pitchFamily="18" charset="0"/>
              </a:rPr>
            </a:br>
            <a:r>
              <a:rPr lang="en-US" sz="4000" b="1" dirty="0" smtClean="0">
                <a:latin typeface="Rockwell" pitchFamily="18" charset="0"/>
              </a:rPr>
              <a:t>Health and Safety Risks</a:t>
            </a:r>
            <a:endParaRPr lang="en-US" sz="4000" b="1" dirty="0">
              <a:latin typeface="Rockwell" pitchFamily="18" charset="0"/>
            </a:endParaRPr>
          </a:p>
        </p:txBody>
      </p:sp>
      <p:sp>
        <p:nvSpPr>
          <p:cNvPr id="3" name="Content Placeholder 2"/>
          <p:cNvSpPr>
            <a:spLocks noGrp="1"/>
          </p:cNvSpPr>
          <p:nvPr>
            <p:ph idx="1"/>
          </p:nvPr>
        </p:nvSpPr>
        <p:spPr>
          <a:xfrm>
            <a:off x="914400" y="2209800"/>
            <a:ext cx="4572000" cy="3505200"/>
          </a:xfrm>
        </p:spPr>
        <p:txBody>
          <a:bodyPr lIns="0" tIns="0" rIns="0" bIns="0"/>
          <a:lstStyle/>
          <a:p>
            <a:pPr>
              <a:spcAft>
                <a:spcPts val="1200"/>
              </a:spcAft>
            </a:pPr>
            <a:r>
              <a:rPr lang="en-US" sz="2400" dirty="0" smtClean="0">
                <a:latin typeface="Franklin Gothic Book" pitchFamily="34" charset="0"/>
              </a:rPr>
              <a:t>Keeping the physical environment and activities as safe as possible.</a:t>
            </a:r>
          </a:p>
          <a:p>
            <a:pPr>
              <a:spcAft>
                <a:spcPts val="1200"/>
              </a:spcAft>
            </a:pPr>
            <a:r>
              <a:rPr lang="en-US" sz="2400" dirty="0">
                <a:latin typeface="Franklin Gothic Book" pitchFamily="34" charset="0"/>
              </a:rPr>
              <a:t>Physically interacting with people with dementia in ways most likely </a:t>
            </a:r>
            <a:r>
              <a:rPr lang="en-US" sz="2400" dirty="0" smtClean="0">
                <a:latin typeface="Franklin Gothic Book" pitchFamily="34" charset="0"/>
              </a:rPr>
              <a:t>to </a:t>
            </a:r>
            <a:r>
              <a:rPr lang="en-US" sz="2400" dirty="0">
                <a:latin typeface="Franklin Gothic Book" pitchFamily="34" charset="0"/>
              </a:rPr>
              <a:t>keep them calm.</a:t>
            </a:r>
            <a:endParaRPr lang="en-US" sz="2400" dirty="0" smtClean="0">
              <a:latin typeface="Franklin Gothic Book" pitchFamily="34" charset="0"/>
            </a:endParaRPr>
          </a:p>
          <a:p>
            <a:r>
              <a:rPr lang="en-US" sz="2400" dirty="0">
                <a:latin typeface="Franklin Gothic Book" pitchFamily="34" charset="0"/>
              </a:rPr>
              <a:t>Promoting </a:t>
            </a:r>
            <a:r>
              <a:rPr lang="en-US" sz="2400" dirty="0" smtClean="0">
                <a:latin typeface="Franklin Gothic Book" pitchFamily="34" charset="0"/>
              </a:rPr>
              <a:t>calm </a:t>
            </a:r>
            <a:r>
              <a:rPr lang="en-US" sz="2400" dirty="0">
                <a:latin typeface="Franklin Gothic Book" pitchFamily="34" charset="0"/>
              </a:rPr>
              <a:t>and </a:t>
            </a:r>
            <a:r>
              <a:rPr lang="en-US" sz="2400" dirty="0" smtClean="0">
                <a:latin typeface="Franklin Gothic Book" pitchFamily="34" charset="0"/>
              </a:rPr>
              <a:t>positive </a:t>
            </a:r>
            <a:r>
              <a:rPr lang="en-US" sz="2400" dirty="0">
                <a:latin typeface="Franklin Gothic Book" pitchFamily="34" charset="0"/>
              </a:rPr>
              <a:t>v</a:t>
            </a:r>
            <a:r>
              <a:rPr lang="en-US" sz="2400" dirty="0" smtClean="0">
                <a:latin typeface="Franklin Gothic Book" pitchFamily="34" charset="0"/>
              </a:rPr>
              <a:t>erbal interactions.</a:t>
            </a:r>
            <a:endParaRPr lang="en-US" sz="2400" dirty="0">
              <a:latin typeface="Franklin Gothic Book" pitchFamily="34" charset="0"/>
            </a:endParaRPr>
          </a:p>
        </p:txBody>
      </p:sp>
      <p:grpSp>
        <p:nvGrpSpPr>
          <p:cNvPr id="2" name="Group 1"/>
          <p:cNvGrpSpPr/>
          <p:nvPr/>
        </p:nvGrpSpPr>
        <p:grpSpPr>
          <a:xfrm>
            <a:off x="5517933" y="2286001"/>
            <a:ext cx="2718594" cy="2286000"/>
            <a:chOff x="5517933" y="2286001"/>
            <a:chExt cx="2718594" cy="228600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7933" y="2286001"/>
              <a:ext cx="2718594" cy="2286000"/>
            </a:xfrm>
            <a:prstGeom prst="rect">
              <a:avLst/>
            </a:prstGeom>
            <a:noFill/>
            <a:ln>
              <a:solidFill>
                <a:schemeClr val="accent4">
                  <a:lumMod val="75000"/>
                </a:schemeClr>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7066560" y="4419600"/>
              <a:ext cx="1061855" cy="91662"/>
            </a:xfrm>
            <a:prstGeom prst="rect">
              <a:avLst/>
            </a:prstGeom>
            <a:noFill/>
          </p:spPr>
          <p:txBody>
            <a:bodyPr wrap="square" lIns="0" tIns="0" rIns="0" bIns="0" rtlCol="0">
              <a:spAutoFit/>
            </a:bodyPr>
            <a:lstStyle/>
            <a:p>
              <a:r>
                <a:rPr lang="en-US" sz="600" dirty="0" smtClean="0">
                  <a:solidFill>
                    <a:schemeClr val="tx1">
                      <a:lumMod val="65000"/>
                      <a:lumOff val="35000"/>
                    </a:schemeClr>
                  </a:solidFill>
                </a:rPr>
                <a:t>Illustration by ®Mary </a:t>
              </a:r>
              <a:r>
                <a:rPr lang="en-US" sz="600" dirty="0">
                  <a:solidFill>
                    <a:schemeClr val="tx1">
                      <a:lumMod val="65000"/>
                      <a:lumOff val="35000"/>
                    </a:schemeClr>
                  </a:solidFill>
                </a:rPr>
                <a:t>Ann Zapalac </a:t>
              </a:r>
            </a:p>
          </p:txBody>
        </p:sp>
      </p:grpSp>
    </p:spTree>
    <p:extLst>
      <p:ext uri="{BB962C8B-B14F-4D97-AF65-F5344CB8AC3E}">
        <p14:creationId xmlns:p14="http://schemas.microsoft.com/office/powerpoint/2010/main" val="28896448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417638"/>
          </a:xfrm>
          <a:noFill/>
        </p:spPr>
        <p:style>
          <a:lnRef idx="1">
            <a:schemeClr val="accent4"/>
          </a:lnRef>
          <a:fillRef idx="3">
            <a:schemeClr val="accent4"/>
          </a:fillRef>
          <a:effectRef idx="2">
            <a:schemeClr val="accent4"/>
          </a:effectRef>
          <a:fontRef idx="minor">
            <a:schemeClr val="lt1"/>
          </a:fontRef>
        </p:style>
        <p:txBody>
          <a:bodyPr/>
          <a:lstStyle/>
          <a:p>
            <a:r>
              <a:rPr lang="en-US" sz="4000" b="1" dirty="0">
                <a:latin typeface="Rockwell" pitchFamily="18" charset="0"/>
              </a:rPr>
              <a:t>Keep the </a:t>
            </a:r>
            <a:r>
              <a:rPr lang="en-US" sz="4000" b="1" dirty="0" smtClean="0">
                <a:latin typeface="Rockwell" pitchFamily="18" charset="0"/>
              </a:rPr>
              <a:t>Physical </a:t>
            </a:r>
            <a:br>
              <a:rPr lang="en-US" sz="4000" b="1" dirty="0" smtClean="0">
                <a:latin typeface="Rockwell" pitchFamily="18" charset="0"/>
              </a:rPr>
            </a:br>
            <a:r>
              <a:rPr lang="en-US" sz="4000" b="1" dirty="0" smtClean="0">
                <a:latin typeface="Rockwell" pitchFamily="18" charset="0"/>
              </a:rPr>
              <a:t>Environment as Safe </a:t>
            </a:r>
            <a:r>
              <a:rPr lang="en-US" sz="4000" b="1" dirty="0">
                <a:latin typeface="Rockwell" pitchFamily="18" charset="0"/>
              </a:rPr>
              <a:t>as P</a:t>
            </a:r>
            <a:r>
              <a:rPr lang="en-US" sz="4000" b="1" dirty="0" smtClean="0">
                <a:latin typeface="Rockwell" pitchFamily="18" charset="0"/>
              </a:rPr>
              <a:t>ossible</a:t>
            </a:r>
            <a:endParaRPr lang="en-US" sz="4000" b="1" dirty="0">
              <a:latin typeface="Rockwell" pitchFamily="18" charset="0"/>
            </a:endParaRPr>
          </a:p>
        </p:txBody>
      </p:sp>
      <p:sp>
        <p:nvSpPr>
          <p:cNvPr id="3" name="Content Placeholder 2"/>
          <p:cNvSpPr>
            <a:spLocks noGrp="1"/>
          </p:cNvSpPr>
          <p:nvPr>
            <p:ph idx="1"/>
          </p:nvPr>
        </p:nvSpPr>
        <p:spPr>
          <a:xfrm>
            <a:off x="914400" y="2286000"/>
            <a:ext cx="4724400" cy="2895600"/>
          </a:xfrm>
        </p:spPr>
        <p:txBody>
          <a:bodyPr lIns="0" tIns="0" rIns="0" bIns="0"/>
          <a:lstStyle/>
          <a:p>
            <a:pPr>
              <a:spcAft>
                <a:spcPts val="1200"/>
              </a:spcAft>
            </a:pPr>
            <a:r>
              <a:rPr lang="en-US" sz="2400" dirty="0" smtClean="0">
                <a:latin typeface="Franklin Gothic Book" pitchFamily="34" charset="0"/>
              </a:rPr>
              <a:t>Reduce the risk of falls, trips,</a:t>
            </a:r>
            <a:br>
              <a:rPr lang="en-US" sz="2400" dirty="0" smtClean="0">
                <a:latin typeface="Franklin Gothic Book" pitchFamily="34" charset="0"/>
              </a:rPr>
            </a:br>
            <a:r>
              <a:rPr lang="en-US" sz="2400" dirty="0" smtClean="0">
                <a:latin typeface="Franklin Gothic Book" pitchFamily="34" charset="0"/>
              </a:rPr>
              <a:t>and slips.</a:t>
            </a:r>
          </a:p>
          <a:p>
            <a:pPr>
              <a:spcAft>
                <a:spcPts val="1200"/>
              </a:spcAft>
            </a:pPr>
            <a:r>
              <a:rPr lang="en-US" sz="2400" dirty="0" smtClean="0">
                <a:latin typeface="Franklin Gothic Book" pitchFamily="34" charset="0"/>
              </a:rPr>
              <a:t>Reduce access to dangerous objects and activities.</a:t>
            </a:r>
          </a:p>
          <a:p>
            <a:pPr>
              <a:spcAft>
                <a:spcPts val="1200"/>
              </a:spcAft>
            </a:pPr>
            <a:r>
              <a:rPr lang="en-US" sz="2400" dirty="0" smtClean="0">
                <a:latin typeface="Franklin Gothic Book" pitchFamily="34" charset="0"/>
              </a:rPr>
              <a:t>Create a comfortable and soothing environment.</a:t>
            </a:r>
          </a:p>
        </p:txBody>
      </p:sp>
      <p:grpSp>
        <p:nvGrpSpPr>
          <p:cNvPr id="2" name="Group 1"/>
          <p:cNvGrpSpPr/>
          <p:nvPr/>
        </p:nvGrpSpPr>
        <p:grpSpPr>
          <a:xfrm>
            <a:off x="5334000" y="2359891"/>
            <a:ext cx="2895600" cy="2895600"/>
            <a:chOff x="5334000" y="2359891"/>
            <a:chExt cx="2895600" cy="289560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359891"/>
              <a:ext cx="2895600" cy="2895600"/>
            </a:xfrm>
            <a:prstGeom prst="rect">
              <a:avLst/>
            </a:prstGeom>
            <a:noFill/>
            <a:ln>
              <a:solidFill>
                <a:schemeClr val="accent4">
                  <a:lumMod val="75000"/>
                </a:schemeClr>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rot="16200000">
              <a:off x="7625263" y="2877314"/>
              <a:ext cx="1061855" cy="91662"/>
            </a:xfrm>
            <a:prstGeom prst="rect">
              <a:avLst/>
            </a:prstGeom>
            <a:noFill/>
          </p:spPr>
          <p:txBody>
            <a:bodyPr wrap="square" lIns="0" tIns="0" rIns="0" bIns="0" rtlCol="0">
              <a:spAutoFit/>
            </a:bodyPr>
            <a:lstStyle/>
            <a:p>
              <a:r>
                <a:rPr lang="en-US" sz="600" dirty="0" smtClean="0">
                  <a:solidFill>
                    <a:schemeClr val="tx1">
                      <a:lumMod val="65000"/>
                      <a:lumOff val="35000"/>
                    </a:schemeClr>
                  </a:solidFill>
                </a:rPr>
                <a:t>Illustration by ®Mary </a:t>
              </a:r>
              <a:r>
                <a:rPr lang="en-US" sz="600" dirty="0">
                  <a:solidFill>
                    <a:schemeClr val="tx1">
                      <a:lumMod val="65000"/>
                      <a:lumOff val="35000"/>
                    </a:schemeClr>
                  </a:solidFill>
                </a:rPr>
                <a:t>Ann Zapalac </a:t>
              </a:r>
            </a:p>
          </p:txBody>
        </p:sp>
      </p:grpSp>
    </p:spTree>
    <p:extLst>
      <p:ext uri="{BB962C8B-B14F-4D97-AF65-F5344CB8AC3E}">
        <p14:creationId xmlns:p14="http://schemas.microsoft.com/office/powerpoint/2010/main" val="28382856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417638"/>
          </a:xfrm>
          <a:noFill/>
        </p:spPr>
        <p:style>
          <a:lnRef idx="1">
            <a:schemeClr val="accent4"/>
          </a:lnRef>
          <a:fillRef idx="3">
            <a:schemeClr val="accent4"/>
          </a:fillRef>
          <a:effectRef idx="2">
            <a:schemeClr val="accent4"/>
          </a:effectRef>
          <a:fontRef idx="minor">
            <a:schemeClr val="lt1"/>
          </a:fontRef>
        </p:style>
        <p:txBody>
          <a:bodyPr/>
          <a:lstStyle/>
          <a:p>
            <a:r>
              <a:rPr lang="en-US" sz="4000" b="1" dirty="0">
                <a:latin typeface="Rockwell" pitchFamily="18" charset="0"/>
              </a:rPr>
              <a:t>Keep </a:t>
            </a:r>
            <a:r>
              <a:rPr lang="en-US" sz="4000" b="1" dirty="0" smtClean="0">
                <a:latin typeface="Rockwell" pitchFamily="18" charset="0"/>
              </a:rPr>
              <a:t>Activities as Safe </a:t>
            </a:r>
            <a:r>
              <a:rPr lang="en-US" sz="4000" b="1" dirty="0">
                <a:latin typeface="Rockwell" pitchFamily="18" charset="0"/>
              </a:rPr>
              <a:t>as P</a:t>
            </a:r>
            <a:r>
              <a:rPr lang="en-US" sz="4000" b="1" dirty="0" smtClean="0">
                <a:latin typeface="Rockwell" pitchFamily="18" charset="0"/>
              </a:rPr>
              <a:t>ossible</a:t>
            </a:r>
            <a:endParaRPr lang="en-US" sz="4000" b="1" dirty="0">
              <a:latin typeface="Rockwell" pitchFamily="18" charset="0"/>
            </a:endParaRPr>
          </a:p>
        </p:txBody>
      </p:sp>
      <p:sp>
        <p:nvSpPr>
          <p:cNvPr id="7" name="Content Placeholder 6"/>
          <p:cNvSpPr>
            <a:spLocks noGrp="1"/>
          </p:cNvSpPr>
          <p:nvPr>
            <p:ph sz="half" idx="1"/>
          </p:nvPr>
        </p:nvSpPr>
        <p:spPr>
          <a:xfrm>
            <a:off x="914400" y="2209800"/>
            <a:ext cx="4267200" cy="3429000"/>
          </a:xfrm>
        </p:spPr>
        <p:txBody>
          <a:bodyPr lIns="0" tIns="0" rIns="0" bIns="0"/>
          <a:lstStyle/>
          <a:p>
            <a:pPr>
              <a:spcAft>
                <a:spcPts val="1200"/>
              </a:spcAft>
            </a:pPr>
            <a:r>
              <a:rPr lang="en-US" sz="2400" dirty="0">
                <a:latin typeface="Franklin Gothic Book" pitchFamily="34" charset="0"/>
              </a:rPr>
              <a:t>Take it slow, at client’s </a:t>
            </a:r>
            <a:r>
              <a:rPr lang="en-US" sz="2400" dirty="0" smtClean="0">
                <a:latin typeface="Franklin Gothic Book" pitchFamily="34" charset="0"/>
              </a:rPr>
              <a:t>pace. </a:t>
            </a:r>
            <a:endParaRPr lang="en-US" sz="2400" dirty="0">
              <a:latin typeface="Franklin Gothic Book" pitchFamily="34" charset="0"/>
            </a:endParaRPr>
          </a:p>
          <a:p>
            <a:pPr>
              <a:spcAft>
                <a:spcPts val="1200"/>
              </a:spcAft>
            </a:pPr>
            <a:r>
              <a:rPr lang="en-US" sz="2400" dirty="0">
                <a:latin typeface="Franklin Gothic Book" pitchFamily="34" charset="0"/>
              </a:rPr>
              <a:t>Take one step at a </a:t>
            </a:r>
            <a:r>
              <a:rPr lang="en-US" sz="2400" dirty="0" smtClean="0">
                <a:latin typeface="Franklin Gothic Book" pitchFamily="34" charset="0"/>
              </a:rPr>
              <a:t>time. </a:t>
            </a:r>
            <a:endParaRPr lang="en-US" sz="2400" dirty="0">
              <a:latin typeface="Franklin Gothic Book" pitchFamily="34" charset="0"/>
            </a:endParaRPr>
          </a:p>
          <a:p>
            <a:pPr>
              <a:spcAft>
                <a:spcPts val="1200"/>
              </a:spcAft>
            </a:pPr>
            <a:r>
              <a:rPr lang="en-US" sz="2400" dirty="0">
                <a:latin typeface="Franklin Gothic Book" pitchFamily="34" charset="0"/>
              </a:rPr>
              <a:t>Speak simply and </a:t>
            </a:r>
            <a:r>
              <a:rPr lang="en-US" sz="2400" dirty="0" smtClean="0">
                <a:latin typeface="Franklin Gothic Book" pitchFamily="34" charset="0"/>
              </a:rPr>
              <a:t>concretely.</a:t>
            </a:r>
            <a:endParaRPr lang="en-US" sz="2400" dirty="0">
              <a:latin typeface="Franklin Gothic Book" pitchFamily="34" charset="0"/>
            </a:endParaRPr>
          </a:p>
          <a:p>
            <a:pPr>
              <a:spcAft>
                <a:spcPts val="1200"/>
              </a:spcAft>
            </a:pPr>
            <a:r>
              <a:rPr lang="en-US" sz="2400" dirty="0">
                <a:latin typeface="Franklin Gothic Book" pitchFamily="34" charset="0"/>
              </a:rPr>
              <a:t>Stay warm and </a:t>
            </a:r>
            <a:r>
              <a:rPr lang="en-US" sz="2400" dirty="0" smtClean="0">
                <a:latin typeface="Franklin Gothic Book" pitchFamily="34" charset="0"/>
              </a:rPr>
              <a:t>encouraging.</a:t>
            </a:r>
            <a:endParaRPr lang="en-US" sz="2400" dirty="0">
              <a:latin typeface="Franklin Gothic Book" pitchFamily="34" charset="0"/>
            </a:endParaRPr>
          </a:p>
          <a:p>
            <a:pPr>
              <a:spcAft>
                <a:spcPts val="1200"/>
              </a:spcAft>
            </a:pPr>
            <a:r>
              <a:rPr lang="en-US" sz="2400" dirty="0">
                <a:latin typeface="Franklin Gothic Book" pitchFamily="34" charset="0"/>
              </a:rPr>
              <a:t>Shift gears if client becomes fatigued or </a:t>
            </a:r>
            <a:r>
              <a:rPr lang="en-US" sz="2400" dirty="0" smtClean="0">
                <a:latin typeface="Franklin Gothic Book" pitchFamily="34" charset="0"/>
              </a:rPr>
              <a:t>stressed.</a:t>
            </a:r>
            <a:endParaRPr lang="en-US" sz="2400" dirty="0">
              <a:latin typeface="Franklin Gothic Book" pitchFamily="34" charset="0"/>
            </a:endParaRPr>
          </a:p>
          <a:p>
            <a:endParaRPr lang="en-US" sz="2400" dirty="0">
              <a:latin typeface="Franklin Gothic Book" pitchFamily="34" charset="0"/>
            </a:endParaRPr>
          </a:p>
        </p:txBody>
      </p:sp>
      <p:grpSp>
        <p:nvGrpSpPr>
          <p:cNvPr id="5" name="Group 4"/>
          <p:cNvGrpSpPr/>
          <p:nvPr/>
        </p:nvGrpSpPr>
        <p:grpSpPr>
          <a:xfrm>
            <a:off x="5486400" y="2286001"/>
            <a:ext cx="2015541" cy="3022600"/>
            <a:chOff x="5486400" y="2286001"/>
            <a:chExt cx="2015541" cy="302260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286001"/>
              <a:ext cx="2015541" cy="3022600"/>
            </a:xfrm>
            <a:prstGeom prst="rect">
              <a:avLst/>
            </a:prstGeom>
            <a:ln>
              <a:solidFill>
                <a:srgbClr val="5D285F"/>
              </a:solidFill>
            </a:ln>
            <a:effectLst>
              <a:outerShdw blurRad="50800" dist="38100" dir="2700000" algn="tl" rotWithShape="0">
                <a:prstClr val="black">
                  <a:alpha val="40000"/>
                </a:prstClr>
              </a:outerShdw>
            </a:effectLst>
          </p:spPr>
        </p:pic>
        <p:sp>
          <p:nvSpPr>
            <p:cNvPr id="8" name="TextBox 7"/>
            <p:cNvSpPr txBox="1"/>
            <p:nvPr/>
          </p:nvSpPr>
          <p:spPr>
            <a:xfrm rot="16200000">
              <a:off x="7073307" y="4860060"/>
              <a:ext cx="668453" cy="92333"/>
            </a:xfrm>
            <a:prstGeom prst="rect">
              <a:avLst/>
            </a:prstGeom>
            <a:noFill/>
          </p:spPr>
          <p:txBody>
            <a:bodyPr wrap="none" lIns="0" tIns="0" rIns="0" bIns="0" rtlCol="0">
              <a:spAutoFit/>
            </a:bodyPr>
            <a:lstStyle/>
            <a:p>
              <a:r>
                <a:rPr lang="en-US" sz="600" dirty="0" smtClean="0">
                  <a:solidFill>
                    <a:schemeClr val="tx1">
                      <a:lumMod val="65000"/>
                      <a:lumOff val="35000"/>
                    </a:schemeClr>
                  </a:solidFill>
                </a:rPr>
                <a:t>Photo by ®Thinkstock</a:t>
              </a:r>
              <a:endParaRPr lang="en-US" sz="600" dirty="0">
                <a:solidFill>
                  <a:schemeClr val="tx1">
                    <a:lumMod val="65000"/>
                    <a:lumOff val="35000"/>
                  </a:schemeClr>
                </a:solidFill>
              </a:endParaRPr>
            </a:p>
          </p:txBody>
        </p:sp>
      </p:grpSp>
    </p:spTree>
    <p:extLst>
      <p:ext uri="{BB962C8B-B14F-4D97-AF65-F5344CB8AC3E}">
        <p14:creationId xmlns:p14="http://schemas.microsoft.com/office/powerpoint/2010/main" val="2245161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417638"/>
          </a:xfrm>
          <a:noFill/>
        </p:spPr>
        <p:style>
          <a:lnRef idx="1">
            <a:schemeClr val="accent4"/>
          </a:lnRef>
          <a:fillRef idx="3">
            <a:schemeClr val="accent4"/>
          </a:fillRef>
          <a:effectRef idx="2">
            <a:schemeClr val="accent4"/>
          </a:effectRef>
          <a:fontRef idx="minor">
            <a:schemeClr val="lt1"/>
          </a:fontRef>
        </p:style>
        <p:txBody>
          <a:bodyPr/>
          <a:lstStyle/>
          <a:p>
            <a:r>
              <a:rPr lang="en-US" sz="4000" b="1" dirty="0">
                <a:latin typeface="Rockwell" pitchFamily="18" charset="0"/>
              </a:rPr>
              <a:t>Physically Interacting </a:t>
            </a:r>
            <a:r>
              <a:rPr lang="en-US" sz="4000" b="1" dirty="0" smtClean="0">
                <a:latin typeface="Rockwell" pitchFamily="18" charset="0"/>
              </a:rPr>
              <a:t>to Help People With Dementia Be Calm </a:t>
            </a:r>
            <a:endParaRPr lang="en-US" sz="4000" b="1" dirty="0">
              <a:latin typeface="Rockwell" pitchFamily="18" charset="0"/>
            </a:endParaRPr>
          </a:p>
        </p:txBody>
      </p:sp>
      <p:sp>
        <p:nvSpPr>
          <p:cNvPr id="3" name="Content Placeholder 2"/>
          <p:cNvSpPr>
            <a:spLocks noGrp="1"/>
          </p:cNvSpPr>
          <p:nvPr>
            <p:ph idx="1"/>
          </p:nvPr>
        </p:nvSpPr>
        <p:spPr>
          <a:xfrm>
            <a:off x="914400" y="1981201"/>
            <a:ext cx="4572000" cy="4190999"/>
          </a:xfrm>
        </p:spPr>
        <p:txBody>
          <a:bodyPr lIns="0" tIns="0" rIns="0" bIns="0"/>
          <a:lstStyle/>
          <a:p>
            <a:pPr lvl="0">
              <a:spcBef>
                <a:spcPts val="600"/>
              </a:spcBef>
            </a:pPr>
            <a:r>
              <a:rPr lang="en-US" sz="2400" dirty="0" smtClean="0">
                <a:solidFill>
                  <a:schemeClr val="accent4">
                    <a:lumMod val="75000"/>
                  </a:schemeClr>
                </a:solidFill>
                <a:latin typeface="Franklin Gothic Book" pitchFamily="34" charset="0"/>
              </a:rPr>
              <a:t>Slowly approach from </a:t>
            </a:r>
            <a:r>
              <a:rPr lang="en-US" sz="2400" dirty="0">
                <a:solidFill>
                  <a:schemeClr val="accent4">
                    <a:lumMod val="75000"/>
                  </a:schemeClr>
                </a:solidFill>
                <a:latin typeface="Franklin Gothic Book" pitchFamily="34" charset="0"/>
              </a:rPr>
              <a:t>the </a:t>
            </a:r>
            <a:r>
              <a:rPr lang="en-US" sz="2400" dirty="0" smtClean="0">
                <a:solidFill>
                  <a:schemeClr val="accent4">
                    <a:lumMod val="75000"/>
                  </a:schemeClr>
                </a:solidFill>
                <a:latin typeface="Franklin Gothic Book" pitchFamily="34" charset="0"/>
              </a:rPr>
              <a:t>front. </a:t>
            </a:r>
            <a:endParaRPr lang="en-US" sz="2400" dirty="0">
              <a:solidFill>
                <a:schemeClr val="accent4">
                  <a:lumMod val="75000"/>
                </a:schemeClr>
              </a:solidFill>
              <a:latin typeface="Franklin Gothic Book" pitchFamily="34" charset="0"/>
            </a:endParaRPr>
          </a:p>
          <a:p>
            <a:pPr lvl="0">
              <a:spcBef>
                <a:spcPts val="600"/>
              </a:spcBef>
            </a:pPr>
            <a:r>
              <a:rPr lang="en-US" sz="2400" dirty="0" smtClean="0">
                <a:solidFill>
                  <a:schemeClr val="accent4">
                    <a:lumMod val="75000"/>
                  </a:schemeClr>
                </a:solidFill>
                <a:latin typeface="Franklin Gothic Book" pitchFamily="34" charset="0"/>
              </a:rPr>
              <a:t>Bend so you are eye-to-eye.</a:t>
            </a:r>
            <a:endParaRPr lang="en-US" sz="2400" dirty="0">
              <a:solidFill>
                <a:schemeClr val="accent4">
                  <a:lumMod val="75000"/>
                </a:schemeClr>
              </a:solidFill>
              <a:latin typeface="Franklin Gothic Book" pitchFamily="34" charset="0"/>
            </a:endParaRPr>
          </a:p>
          <a:p>
            <a:pPr>
              <a:spcBef>
                <a:spcPts val="600"/>
              </a:spcBef>
            </a:pPr>
            <a:r>
              <a:rPr lang="en-US" sz="2400" dirty="0">
                <a:solidFill>
                  <a:schemeClr val="accent4">
                    <a:lumMod val="75000"/>
                  </a:schemeClr>
                </a:solidFill>
                <a:latin typeface="Franklin Gothic Book" pitchFamily="34" charset="0"/>
              </a:rPr>
              <a:t>Look into </a:t>
            </a:r>
            <a:r>
              <a:rPr lang="en-US" sz="2400" dirty="0" smtClean="0">
                <a:solidFill>
                  <a:schemeClr val="accent4">
                    <a:lumMod val="75000"/>
                  </a:schemeClr>
                </a:solidFill>
                <a:latin typeface="Franklin Gothic Book" pitchFamily="34" charset="0"/>
              </a:rPr>
              <a:t>people’s </a:t>
            </a:r>
            <a:r>
              <a:rPr lang="en-US" sz="2400" dirty="0">
                <a:solidFill>
                  <a:schemeClr val="accent4">
                    <a:lumMod val="75000"/>
                  </a:schemeClr>
                </a:solidFill>
                <a:latin typeface="Franklin Gothic Book" pitchFamily="34" charset="0"/>
              </a:rPr>
              <a:t>faces, make eye </a:t>
            </a:r>
            <a:r>
              <a:rPr lang="en-US" sz="2400" dirty="0" smtClean="0">
                <a:solidFill>
                  <a:schemeClr val="accent4">
                    <a:lumMod val="75000"/>
                  </a:schemeClr>
                </a:solidFill>
                <a:latin typeface="Franklin Gothic Book" pitchFamily="34" charset="0"/>
              </a:rPr>
              <a:t>contact.</a:t>
            </a:r>
            <a:endParaRPr lang="en-US" sz="2400" dirty="0">
              <a:solidFill>
                <a:schemeClr val="accent4">
                  <a:lumMod val="75000"/>
                </a:schemeClr>
              </a:solidFill>
              <a:latin typeface="Franklin Gothic Book" pitchFamily="34" charset="0"/>
            </a:endParaRPr>
          </a:p>
          <a:p>
            <a:pPr>
              <a:spcBef>
                <a:spcPts val="600"/>
              </a:spcBef>
            </a:pPr>
            <a:r>
              <a:rPr lang="en-US" sz="2400" dirty="0">
                <a:solidFill>
                  <a:schemeClr val="accent4">
                    <a:lumMod val="75000"/>
                  </a:schemeClr>
                </a:solidFill>
                <a:latin typeface="Franklin Gothic Book" pitchFamily="34" charset="0"/>
              </a:rPr>
              <a:t>Call people by the names you learn they </a:t>
            </a:r>
            <a:r>
              <a:rPr lang="en-US" sz="2400" dirty="0" smtClean="0">
                <a:solidFill>
                  <a:schemeClr val="accent4">
                    <a:lumMod val="75000"/>
                  </a:schemeClr>
                </a:solidFill>
                <a:latin typeface="Franklin Gothic Book" pitchFamily="34" charset="0"/>
              </a:rPr>
              <a:t>prefer.</a:t>
            </a:r>
            <a:endParaRPr lang="en-US" sz="2400" dirty="0">
              <a:solidFill>
                <a:schemeClr val="accent4">
                  <a:lumMod val="75000"/>
                </a:schemeClr>
              </a:solidFill>
              <a:latin typeface="Franklin Gothic Book" pitchFamily="34" charset="0"/>
            </a:endParaRPr>
          </a:p>
          <a:p>
            <a:pPr lvl="0">
              <a:spcBef>
                <a:spcPts val="600"/>
              </a:spcBef>
            </a:pPr>
            <a:r>
              <a:rPr lang="en-US" sz="2400" dirty="0" smtClean="0">
                <a:solidFill>
                  <a:schemeClr val="accent4">
                    <a:lumMod val="75000"/>
                  </a:schemeClr>
                </a:solidFill>
                <a:latin typeface="Franklin Gothic Book" pitchFamily="34" charset="0"/>
              </a:rPr>
              <a:t>Move </a:t>
            </a:r>
            <a:r>
              <a:rPr lang="en-US" sz="2400" dirty="0">
                <a:solidFill>
                  <a:schemeClr val="accent4">
                    <a:lumMod val="75000"/>
                  </a:schemeClr>
                </a:solidFill>
                <a:latin typeface="Franklin Gothic Book" pitchFamily="34" charset="0"/>
              </a:rPr>
              <a:t>to </a:t>
            </a:r>
            <a:r>
              <a:rPr lang="en-US" sz="2400" dirty="0" smtClean="0">
                <a:solidFill>
                  <a:schemeClr val="accent4">
                    <a:lumMod val="75000"/>
                  </a:schemeClr>
                </a:solidFill>
                <a:latin typeface="Franklin Gothic Book" pitchFamily="34" charset="0"/>
              </a:rPr>
              <a:t>the side, give space. </a:t>
            </a:r>
            <a:endParaRPr lang="en-US" sz="2400" dirty="0">
              <a:solidFill>
                <a:schemeClr val="accent4">
                  <a:lumMod val="75000"/>
                </a:schemeClr>
              </a:solidFill>
              <a:latin typeface="Franklin Gothic Book" pitchFamily="34" charset="0"/>
            </a:endParaRPr>
          </a:p>
          <a:p>
            <a:pPr lvl="0">
              <a:spcBef>
                <a:spcPts val="600"/>
              </a:spcBef>
            </a:pPr>
            <a:r>
              <a:rPr lang="en-US" sz="2400" dirty="0" smtClean="0">
                <a:solidFill>
                  <a:schemeClr val="accent4">
                    <a:lumMod val="75000"/>
                  </a:schemeClr>
                </a:solidFill>
                <a:latin typeface="Franklin Gothic Book" pitchFamily="34" charset="0"/>
              </a:rPr>
              <a:t>Let </a:t>
            </a:r>
            <a:r>
              <a:rPr lang="en-US" sz="2400" dirty="0">
                <a:solidFill>
                  <a:schemeClr val="accent4">
                    <a:lumMod val="75000"/>
                  </a:schemeClr>
                </a:solidFill>
                <a:latin typeface="Franklin Gothic Book" pitchFamily="34" charset="0"/>
              </a:rPr>
              <a:t>them </a:t>
            </a:r>
            <a:r>
              <a:rPr lang="en-US" sz="2400" dirty="0" smtClean="0">
                <a:solidFill>
                  <a:schemeClr val="accent4">
                    <a:lumMod val="75000"/>
                  </a:schemeClr>
                </a:solidFill>
                <a:latin typeface="Franklin Gothic Book" pitchFamily="34" charset="0"/>
              </a:rPr>
              <a:t>take your offered hand</a:t>
            </a:r>
            <a:r>
              <a:rPr lang="en-US" sz="2400" dirty="0">
                <a:solidFill>
                  <a:schemeClr val="accent4">
                    <a:lumMod val="75000"/>
                  </a:schemeClr>
                </a:solidFill>
                <a:latin typeface="Franklin Gothic Book" pitchFamily="34" charset="0"/>
              </a:rPr>
              <a:t>.</a:t>
            </a:r>
          </a:p>
          <a:p>
            <a:pPr lvl="0">
              <a:spcBef>
                <a:spcPts val="600"/>
              </a:spcBef>
            </a:pPr>
            <a:r>
              <a:rPr lang="en-US" sz="2400" dirty="0">
                <a:solidFill>
                  <a:schemeClr val="accent4">
                    <a:lumMod val="75000"/>
                  </a:schemeClr>
                </a:solidFill>
                <a:latin typeface="Franklin Gothic Book" pitchFamily="34" charset="0"/>
              </a:rPr>
              <a:t>Be careful about </a:t>
            </a:r>
            <a:r>
              <a:rPr lang="en-US" sz="2400" dirty="0" smtClean="0">
                <a:solidFill>
                  <a:schemeClr val="accent4">
                    <a:lumMod val="75000"/>
                  </a:schemeClr>
                </a:solidFill>
                <a:latin typeface="Franklin Gothic Book" pitchFamily="34" charset="0"/>
              </a:rPr>
              <a:t>touching.</a:t>
            </a:r>
            <a:endParaRPr lang="en-US" sz="2400" dirty="0">
              <a:solidFill>
                <a:schemeClr val="accent4">
                  <a:lumMod val="75000"/>
                </a:schemeClr>
              </a:solidFill>
              <a:latin typeface="Franklin Gothic Book" pitchFamily="34" charset="0"/>
            </a:endParaRPr>
          </a:p>
          <a:p>
            <a:pPr>
              <a:spcAft>
                <a:spcPts val="1200"/>
              </a:spcAft>
            </a:pPr>
            <a:endParaRPr lang="en-US" sz="3000" dirty="0" smtClean="0">
              <a:solidFill>
                <a:schemeClr val="accent4">
                  <a:lumMod val="75000"/>
                </a:schemeClr>
              </a:solidFill>
              <a:latin typeface="Franklin Gothic Book" pitchFamily="34" charset="0"/>
            </a:endParaRPr>
          </a:p>
        </p:txBody>
      </p:sp>
      <p:sp>
        <p:nvSpPr>
          <p:cNvPr id="6" name="TextBox 5"/>
          <p:cNvSpPr txBox="1"/>
          <p:nvPr/>
        </p:nvSpPr>
        <p:spPr>
          <a:xfrm>
            <a:off x="5924435" y="4980801"/>
            <a:ext cx="2126929" cy="276999"/>
          </a:xfrm>
          <a:prstGeom prst="rect">
            <a:avLst/>
          </a:prstGeom>
          <a:noFill/>
        </p:spPr>
        <p:txBody>
          <a:bodyPr wrap="none" rtlCol="0">
            <a:spAutoFit/>
          </a:bodyPr>
          <a:lstStyle/>
          <a:p>
            <a:r>
              <a:rPr lang="en-US" sz="1200" dirty="0">
                <a:solidFill>
                  <a:schemeClr val="accent4">
                    <a:lumMod val="75000"/>
                  </a:schemeClr>
                </a:solidFill>
                <a:latin typeface="Franklin Gothic Book" pitchFamily="34" charset="0"/>
              </a:rPr>
              <a:t>http://www.ready.gov/seniors</a:t>
            </a:r>
          </a:p>
        </p:txBody>
      </p:sp>
      <p:grpSp>
        <p:nvGrpSpPr>
          <p:cNvPr id="10" name="Group 9"/>
          <p:cNvGrpSpPr/>
          <p:nvPr/>
        </p:nvGrpSpPr>
        <p:grpSpPr>
          <a:xfrm>
            <a:off x="5638800" y="2126673"/>
            <a:ext cx="2590800" cy="2788240"/>
            <a:chOff x="5638800" y="1898073"/>
            <a:chExt cx="2590800" cy="278824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2697" r="9855"/>
            <a:stretch/>
          </p:blipFill>
          <p:spPr>
            <a:xfrm>
              <a:off x="5638800" y="1898073"/>
              <a:ext cx="2590800" cy="2788240"/>
            </a:xfrm>
            <a:prstGeom prst="rect">
              <a:avLst/>
            </a:prstGeom>
            <a:ln>
              <a:solidFill>
                <a:srgbClr val="5D285F"/>
              </a:solidFill>
            </a:ln>
            <a:effectLst>
              <a:outerShdw blurRad="50800" dist="38100" dir="2700000" algn="tl" rotWithShape="0">
                <a:prstClr val="black">
                  <a:alpha val="40000"/>
                </a:prstClr>
              </a:outerShdw>
            </a:effectLst>
          </p:spPr>
        </p:pic>
        <p:sp>
          <p:nvSpPr>
            <p:cNvPr id="7" name="TextBox 6"/>
            <p:cNvSpPr txBox="1"/>
            <p:nvPr/>
          </p:nvSpPr>
          <p:spPr>
            <a:xfrm rot="16200000">
              <a:off x="7781777" y="4098060"/>
              <a:ext cx="668453" cy="92333"/>
            </a:xfrm>
            <a:prstGeom prst="rect">
              <a:avLst/>
            </a:prstGeom>
            <a:noFill/>
          </p:spPr>
          <p:txBody>
            <a:bodyPr wrap="none" lIns="0" tIns="0" rIns="0" bIns="0" rtlCol="0">
              <a:spAutoFit/>
            </a:bodyPr>
            <a:lstStyle/>
            <a:p>
              <a:r>
                <a:rPr lang="en-US" sz="600" dirty="0" smtClean="0">
                  <a:solidFill>
                    <a:schemeClr val="tx1">
                      <a:lumMod val="65000"/>
                      <a:lumOff val="35000"/>
                    </a:schemeClr>
                  </a:solidFill>
                </a:rPr>
                <a:t>Photo by ®Thinkstock</a:t>
              </a:r>
              <a:endParaRPr lang="en-US" sz="600" dirty="0">
                <a:solidFill>
                  <a:schemeClr val="tx1">
                    <a:lumMod val="65000"/>
                    <a:lumOff val="35000"/>
                  </a:schemeClr>
                </a:solidFill>
              </a:endParaRPr>
            </a:p>
          </p:txBody>
        </p:sp>
      </p:grpSp>
    </p:spTree>
    <p:extLst>
      <p:ext uri="{BB962C8B-B14F-4D97-AF65-F5344CB8AC3E}">
        <p14:creationId xmlns:p14="http://schemas.microsoft.com/office/powerpoint/2010/main" val="35829132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417638"/>
          </a:xfrm>
          <a:noFill/>
        </p:spPr>
        <p:style>
          <a:lnRef idx="1">
            <a:schemeClr val="accent4"/>
          </a:lnRef>
          <a:fillRef idx="3">
            <a:schemeClr val="accent4"/>
          </a:fillRef>
          <a:effectRef idx="2">
            <a:schemeClr val="accent4"/>
          </a:effectRef>
          <a:fontRef idx="minor">
            <a:schemeClr val="lt1"/>
          </a:fontRef>
        </p:style>
        <p:txBody>
          <a:bodyPr/>
          <a:lstStyle/>
          <a:p>
            <a:r>
              <a:rPr lang="en-US" sz="4000" b="1" dirty="0">
                <a:latin typeface="Rockwell" pitchFamily="18" charset="0"/>
              </a:rPr>
              <a:t>Promoting Calm and Positive Verbal </a:t>
            </a:r>
            <a:r>
              <a:rPr lang="en-US" sz="4000" b="1" dirty="0" smtClean="0">
                <a:latin typeface="Rockwell" pitchFamily="18" charset="0"/>
              </a:rPr>
              <a:t>Interactions</a:t>
            </a:r>
            <a:endParaRPr lang="en-US" sz="4000" b="1" dirty="0">
              <a:latin typeface="Rockwell" pitchFamily="18" charset="0"/>
            </a:endParaRPr>
          </a:p>
        </p:txBody>
      </p:sp>
      <p:sp>
        <p:nvSpPr>
          <p:cNvPr id="3" name="Content Placeholder 2"/>
          <p:cNvSpPr>
            <a:spLocks noGrp="1"/>
          </p:cNvSpPr>
          <p:nvPr>
            <p:ph idx="1"/>
          </p:nvPr>
        </p:nvSpPr>
        <p:spPr>
          <a:xfrm>
            <a:off x="891463" y="2057400"/>
            <a:ext cx="7414337" cy="3962400"/>
          </a:xfrm>
        </p:spPr>
        <p:txBody>
          <a:bodyPr lIns="0" tIns="0" rIns="0" bIns="0"/>
          <a:lstStyle/>
          <a:p>
            <a:pPr marL="0" indent="0" algn="ctr">
              <a:buNone/>
            </a:pPr>
            <a:r>
              <a:rPr lang="en-US" sz="2400" b="1" dirty="0" smtClean="0">
                <a:latin typeface="Rockwell" pitchFamily="18" charset="0"/>
              </a:rPr>
              <a:t> The “3Rs </a:t>
            </a:r>
            <a:r>
              <a:rPr lang="en-US" sz="2400" b="1" dirty="0">
                <a:latin typeface="Rockwell" pitchFamily="18" charset="0"/>
              </a:rPr>
              <a:t>Strategy</a:t>
            </a:r>
            <a:r>
              <a:rPr lang="en-US" sz="2400" b="1" dirty="0" smtClean="0">
                <a:latin typeface="Rockwell" pitchFamily="18" charset="0"/>
              </a:rPr>
              <a:t>”</a:t>
            </a:r>
            <a:endParaRPr lang="en-US" sz="2400" b="1" dirty="0">
              <a:latin typeface="Rockwell" pitchFamily="18" charset="0"/>
            </a:endParaRPr>
          </a:p>
          <a:p>
            <a:pPr marL="514350" indent="-514350">
              <a:lnSpc>
                <a:spcPct val="110000"/>
              </a:lnSpc>
              <a:spcBef>
                <a:spcPts val="600"/>
              </a:spcBef>
              <a:spcAft>
                <a:spcPts val="1200"/>
              </a:spcAft>
              <a:buFont typeface="+mj-lt"/>
              <a:buAutoNum type="arabicPeriod"/>
            </a:pPr>
            <a:r>
              <a:rPr lang="en-US" sz="2400" b="1" dirty="0" smtClean="0">
                <a:latin typeface="Rockwell" pitchFamily="18" charset="0"/>
              </a:rPr>
              <a:t>Respond</a:t>
            </a:r>
            <a:r>
              <a:rPr lang="en-US" sz="2400" dirty="0" smtClean="0">
                <a:latin typeface="Franklin Gothic Book" pitchFamily="34" charset="0"/>
              </a:rPr>
              <a:t>—Assess and respond to emotions. Give a direct answer that won’t increase distress. </a:t>
            </a:r>
          </a:p>
          <a:p>
            <a:pPr marL="514350" lvl="0" indent="-514350">
              <a:lnSpc>
                <a:spcPct val="110000"/>
              </a:lnSpc>
              <a:spcBef>
                <a:spcPts val="600"/>
              </a:spcBef>
              <a:spcAft>
                <a:spcPts val="1200"/>
              </a:spcAft>
              <a:buFont typeface="+mj-lt"/>
              <a:buAutoNum type="arabicPeriod"/>
            </a:pPr>
            <a:r>
              <a:rPr lang="en-US" sz="2400" b="1" dirty="0" smtClean="0">
                <a:latin typeface="Rockwell" pitchFamily="18" charset="0"/>
              </a:rPr>
              <a:t>Reassure</a:t>
            </a:r>
            <a:r>
              <a:rPr lang="en-US" sz="2400" dirty="0">
                <a:latin typeface="Franklin Gothic Book" pitchFamily="34" charset="0"/>
              </a:rPr>
              <a:t>—Name the emotions </a:t>
            </a:r>
            <a:r>
              <a:rPr lang="en-US" sz="2400" dirty="0" smtClean="0">
                <a:latin typeface="Franklin Gothic Book" pitchFamily="34" charset="0"/>
              </a:rPr>
              <a:t>or </a:t>
            </a:r>
            <a:r>
              <a:rPr lang="en-US" sz="2400" dirty="0">
                <a:latin typeface="Franklin Gothic Book" pitchFamily="34" charset="0"/>
              </a:rPr>
              <a:t>concerns they </a:t>
            </a:r>
            <a:r>
              <a:rPr lang="en-US" sz="2400" dirty="0" smtClean="0">
                <a:latin typeface="Franklin Gothic Book" pitchFamily="34" charset="0"/>
              </a:rPr>
              <a:t>express. Show your own warmth and concern. </a:t>
            </a:r>
            <a:endParaRPr lang="en-US" sz="2400" dirty="0">
              <a:latin typeface="Franklin Gothic Book" pitchFamily="34" charset="0"/>
            </a:endParaRPr>
          </a:p>
          <a:p>
            <a:pPr marL="514350" indent="-514350">
              <a:lnSpc>
                <a:spcPct val="110000"/>
              </a:lnSpc>
              <a:buFont typeface="+mj-lt"/>
              <a:buAutoNum type="arabicPeriod"/>
            </a:pPr>
            <a:r>
              <a:rPr lang="en-US" sz="2400" b="1" dirty="0" smtClean="0">
                <a:latin typeface="Rockwell" pitchFamily="18" charset="0"/>
              </a:rPr>
              <a:t>Redirect</a:t>
            </a:r>
            <a:r>
              <a:rPr lang="en-US" sz="2400" dirty="0" smtClean="0">
                <a:latin typeface="Franklin Gothic Book" pitchFamily="34" charset="0"/>
              </a:rPr>
              <a:t>—Draw </a:t>
            </a:r>
            <a:r>
              <a:rPr lang="en-US" sz="2400" dirty="0">
                <a:latin typeface="Franklin Gothic Book" pitchFamily="34" charset="0"/>
              </a:rPr>
              <a:t>attention to activities or subjects that you know </a:t>
            </a:r>
            <a:r>
              <a:rPr lang="en-US" sz="2400" dirty="0" smtClean="0">
                <a:latin typeface="Franklin Gothic Book" pitchFamily="34" charset="0"/>
              </a:rPr>
              <a:t>may be pleasantly distracting, </a:t>
            </a:r>
            <a:br>
              <a:rPr lang="en-US" sz="2400" dirty="0" smtClean="0">
                <a:latin typeface="Franklin Gothic Book" pitchFamily="34" charset="0"/>
              </a:rPr>
            </a:br>
            <a:r>
              <a:rPr lang="en-US" sz="2400" dirty="0" smtClean="0">
                <a:latin typeface="Franklin Gothic Book" pitchFamily="34" charset="0"/>
              </a:rPr>
              <a:t>such as food, music, storytelling, or hobbies</a:t>
            </a:r>
            <a:r>
              <a:rPr lang="en-US" sz="2400" dirty="0">
                <a:latin typeface="Franklin Gothic Book" pitchFamily="34" charset="0"/>
              </a:rPr>
              <a:t>.</a:t>
            </a:r>
            <a:r>
              <a:rPr lang="en-US" sz="2400" dirty="0" smtClean="0">
                <a:latin typeface="Franklin Gothic Book" pitchFamily="34" charset="0"/>
              </a:rPr>
              <a:t> </a:t>
            </a:r>
            <a:endParaRPr lang="en-US" sz="2400" b="1" dirty="0" smtClean="0">
              <a:latin typeface="Franklin Gothic Book" pitchFamily="34" charset="0"/>
            </a:endParaRPr>
          </a:p>
        </p:txBody>
      </p:sp>
    </p:spTree>
    <p:extLst>
      <p:ext uri="{BB962C8B-B14F-4D97-AF65-F5344CB8AC3E}">
        <p14:creationId xmlns:p14="http://schemas.microsoft.com/office/powerpoint/2010/main" val="36284372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9144000" cy="1417638"/>
          </a:xfrm>
          <a:noFill/>
        </p:spPr>
        <p:style>
          <a:lnRef idx="1">
            <a:schemeClr val="accent4"/>
          </a:lnRef>
          <a:fillRef idx="3">
            <a:schemeClr val="accent4"/>
          </a:fillRef>
          <a:effectRef idx="2">
            <a:schemeClr val="accent4"/>
          </a:effectRef>
          <a:fontRef idx="minor">
            <a:schemeClr val="lt1"/>
          </a:fontRef>
        </p:style>
        <p:txBody>
          <a:bodyPr/>
          <a:lstStyle/>
          <a:p>
            <a:r>
              <a:rPr lang="en-US" sz="4000" b="1" dirty="0">
                <a:latin typeface="Rockwell" pitchFamily="18" charset="0"/>
              </a:rPr>
              <a:t>Positive </a:t>
            </a:r>
            <a:r>
              <a:rPr lang="en-US" sz="4000" b="1" dirty="0" smtClean="0">
                <a:latin typeface="Rockwell" pitchFamily="18" charset="0"/>
              </a:rPr>
              <a:t>Interactions </a:t>
            </a:r>
            <a:br>
              <a:rPr lang="en-US" sz="4000" b="1" dirty="0" smtClean="0">
                <a:latin typeface="Rockwell" pitchFamily="18" charset="0"/>
              </a:rPr>
            </a:br>
            <a:r>
              <a:rPr lang="en-US" sz="4000" b="1" dirty="0" smtClean="0">
                <a:latin typeface="Rockwell" pitchFamily="18" charset="0"/>
              </a:rPr>
              <a:t>Using the 3Rs Strategy</a:t>
            </a:r>
          </a:p>
        </p:txBody>
      </p:sp>
      <p:sp>
        <p:nvSpPr>
          <p:cNvPr id="24579" name="Rectangle 3"/>
          <p:cNvSpPr>
            <a:spLocks noGrp="1" noChangeArrowheads="1"/>
          </p:cNvSpPr>
          <p:nvPr>
            <p:ph idx="1"/>
          </p:nvPr>
        </p:nvSpPr>
        <p:spPr>
          <a:xfrm>
            <a:off x="914400" y="3124200"/>
            <a:ext cx="4491134" cy="1676400"/>
          </a:xfrm>
        </p:spPr>
        <p:txBody>
          <a:bodyPr lIns="0" tIns="0" rIns="0" bIns="0"/>
          <a:lstStyle/>
          <a:p>
            <a:pPr eaLnBrk="1" hangingPunct="1">
              <a:lnSpc>
                <a:spcPct val="90000"/>
              </a:lnSpc>
              <a:spcBef>
                <a:spcPts val="600"/>
              </a:spcBef>
              <a:spcAft>
                <a:spcPts val="600"/>
              </a:spcAft>
            </a:pPr>
            <a:r>
              <a:rPr lang="en-US" sz="2400" dirty="0" smtClean="0">
                <a:latin typeface="Franklin Gothic Book" pitchFamily="34" charset="0"/>
              </a:rPr>
              <a:t>How would you Respond, Reassure, and Redirect? </a:t>
            </a:r>
          </a:p>
          <a:p>
            <a:pPr eaLnBrk="1" hangingPunct="1">
              <a:lnSpc>
                <a:spcPct val="90000"/>
              </a:lnSpc>
              <a:spcBef>
                <a:spcPts val="600"/>
              </a:spcBef>
              <a:spcAft>
                <a:spcPts val="1800"/>
              </a:spcAft>
            </a:pPr>
            <a:r>
              <a:rPr lang="en-US" sz="2400" dirty="0" smtClean="0">
                <a:latin typeface="Franklin Gothic Book" pitchFamily="34" charset="0"/>
              </a:rPr>
              <a:t>What might a client say </a:t>
            </a:r>
            <a:br>
              <a:rPr lang="en-US" sz="2400" dirty="0" smtClean="0">
                <a:latin typeface="Franklin Gothic Book" pitchFamily="34" charset="0"/>
              </a:rPr>
            </a:br>
            <a:r>
              <a:rPr lang="en-US" sz="2400" dirty="0" smtClean="0">
                <a:latin typeface="Franklin Gothic Book" pitchFamily="34" charset="0"/>
              </a:rPr>
              <a:t>in response?</a:t>
            </a:r>
          </a:p>
        </p:txBody>
      </p:sp>
      <p:sp>
        <p:nvSpPr>
          <p:cNvPr id="2" name="TextBox 1"/>
          <p:cNvSpPr txBox="1"/>
          <p:nvPr/>
        </p:nvSpPr>
        <p:spPr>
          <a:xfrm rot="10800000" flipV="1">
            <a:off x="914400" y="1831424"/>
            <a:ext cx="4267200" cy="997196"/>
          </a:xfrm>
          <a:prstGeom prst="rect">
            <a:avLst/>
          </a:prstGeom>
          <a:noFill/>
        </p:spPr>
        <p:txBody>
          <a:bodyPr wrap="square" lIns="0" tIns="0" rIns="0" bIns="0" rtlCol="0">
            <a:spAutoFit/>
          </a:bodyPr>
          <a:lstStyle/>
          <a:p>
            <a:pPr>
              <a:lnSpc>
                <a:spcPct val="90000"/>
              </a:lnSpc>
              <a:spcBef>
                <a:spcPts val="600"/>
              </a:spcBef>
              <a:spcAft>
                <a:spcPts val="600"/>
              </a:spcAft>
            </a:pPr>
            <a:r>
              <a:rPr lang="en-US" sz="2400" b="1" dirty="0">
                <a:solidFill>
                  <a:srgbClr val="5D285F"/>
                </a:solidFill>
                <a:latin typeface="Rockwell" pitchFamily="18" charset="0"/>
              </a:rPr>
              <a:t>In your small group, </a:t>
            </a:r>
            <a:r>
              <a:rPr lang="en-US" sz="2400" b="1" dirty="0" smtClean="0">
                <a:solidFill>
                  <a:srgbClr val="5D285F"/>
                </a:solidFill>
                <a:latin typeface="Rockwell" pitchFamily="18" charset="0"/>
              </a:rPr>
              <a:t>use</a:t>
            </a:r>
            <a:br>
              <a:rPr lang="en-US" sz="2400" b="1" dirty="0" smtClean="0">
                <a:solidFill>
                  <a:srgbClr val="5D285F"/>
                </a:solidFill>
                <a:latin typeface="Rockwell" pitchFamily="18" charset="0"/>
              </a:rPr>
            </a:br>
            <a:r>
              <a:rPr lang="en-US" sz="2400" b="1" dirty="0" smtClean="0">
                <a:solidFill>
                  <a:srgbClr val="5D285F"/>
                </a:solidFill>
                <a:latin typeface="Rockwell" pitchFamily="18" charset="0"/>
              </a:rPr>
              <a:t>the 3Rs </a:t>
            </a:r>
            <a:r>
              <a:rPr lang="en-US" sz="2400" b="1" dirty="0">
                <a:solidFill>
                  <a:srgbClr val="5D285F"/>
                </a:solidFill>
                <a:latin typeface="Rockwell" pitchFamily="18" charset="0"/>
              </a:rPr>
              <a:t>Strategy to respond </a:t>
            </a:r>
            <a:r>
              <a:rPr lang="en-US" sz="2400" b="1" dirty="0" smtClean="0">
                <a:solidFill>
                  <a:srgbClr val="5D285F"/>
                </a:solidFill>
                <a:latin typeface="Rockwell" pitchFamily="18" charset="0"/>
              </a:rPr>
              <a:t/>
            </a:r>
            <a:br>
              <a:rPr lang="en-US" sz="2400" b="1" dirty="0" smtClean="0">
                <a:solidFill>
                  <a:srgbClr val="5D285F"/>
                </a:solidFill>
                <a:latin typeface="Rockwell" pitchFamily="18" charset="0"/>
              </a:rPr>
            </a:br>
            <a:r>
              <a:rPr lang="en-US" sz="2400" b="1" dirty="0" smtClean="0">
                <a:solidFill>
                  <a:srgbClr val="5D285F"/>
                </a:solidFill>
                <a:latin typeface="Rockwell" pitchFamily="18" charset="0"/>
              </a:rPr>
              <a:t>to </a:t>
            </a:r>
            <a:r>
              <a:rPr lang="en-US" sz="2400" b="1" dirty="0">
                <a:solidFill>
                  <a:srgbClr val="5D285F"/>
                </a:solidFill>
                <a:latin typeface="Rockwell" pitchFamily="18" charset="0"/>
              </a:rPr>
              <a:t>your assigned </a:t>
            </a:r>
            <a:r>
              <a:rPr lang="en-US" sz="2400" b="1" dirty="0" smtClean="0">
                <a:solidFill>
                  <a:srgbClr val="5D285F"/>
                </a:solidFill>
                <a:latin typeface="Rockwell" pitchFamily="18" charset="0"/>
              </a:rPr>
              <a:t>scenario:</a:t>
            </a:r>
            <a:endParaRPr lang="en-US" sz="2400" b="1" dirty="0">
              <a:solidFill>
                <a:srgbClr val="5D285F"/>
              </a:solidFill>
              <a:latin typeface="Rockwell" pitchFamily="18" charset="0"/>
            </a:endParaRPr>
          </a:p>
        </p:txBody>
      </p:sp>
      <p:sp>
        <p:nvSpPr>
          <p:cNvPr id="7" name="Rectangle 3"/>
          <p:cNvSpPr txBox="1">
            <a:spLocks noChangeArrowheads="1"/>
          </p:cNvSpPr>
          <p:nvPr/>
        </p:nvSpPr>
        <p:spPr bwMode="auto">
          <a:xfrm>
            <a:off x="914400" y="4953000"/>
            <a:ext cx="702128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rgbClr val="5D285F"/>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rgbClr val="5D285F"/>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rgbClr val="5D285F"/>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rgbClr val="5D285F"/>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rgbClr val="5D285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600"/>
              </a:spcBef>
              <a:spcAft>
                <a:spcPts val="600"/>
              </a:spcAft>
              <a:buFont typeface="Arial" charset="0"/>
              <a:buNone/>
            </a:pPr>
            <a:r>
              <a:rPr lang="en-US" sz="2400" dirty="0" smtClean="0">
                <a:latin typeface="Franklin Gothic Book" pitchFamily="34" charset="0"/>
              </a:rPr>
              <a:t>Prepare to present or role play your answers! </a:t>
            </a:r>
          </a:p>
        </p:txBody>
      </p:sp>
      <p:grpSp>
        <p:nvGrpSpPr>
          <p:cNvPr id="4" name="Group 3"/>
          <p:cNvGrpSpPr/>
          <p:nvPr/>
        </p:nvGrpSpPr>
        <p:grpSpPr>
          <a:xfrm>
            <a:off x="5257800" y="1850085"/>
            <a:ext cx="3124200" cy="2083291"/>
            <a:chOff x="5257800" y="1850085"/>
            <a:chExt cx="3124200" cy="2083291"/>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850085"/>
              <a:ext cx="3124200" cy="2083291"/>
            </a:xfrm>
            <a:prstGeom prst="rect">
              <a:avLst/>
            </a:prstGeom>
            <a:ln>
              <a:solidFill>
                <a:srgbClr val="5D285F"/>
              </a:solidFill>
            </a:ln>
            <a:effectLst>
              <a:outerShdw blurRad="50800" dist="38100" dir="2700000" algn="tl" rotWithShape="0">
                <a:prstClr val="black">
                  <a:alpha val="40000"/>
                </a:prstClr>
              </a:outerShdw>
            </a:effectLst>
          </p:spPr>
        </p:pic>
        <p:sp>
          <p:nvSpPr>
            <p:cNvPr id="9" name="TextBox 8"/>
            <p:cNvSpPr txBox="1"/>
            <p:nvPr/>
          </p:nvSpPr>
          <p:spPr>
            <a:xfrm rot="16200000">
              <a:off x="7979836" y="3429607"/>
              <a:ext cx="668453" cy="92333"/>
            </a:xfrm>
            <a:prstGeom prst="rect">
              <a:avLst/>
            </a:prstGeom>
            <a:noFill/>
          </p:spPr>
          <p:txBody>
            <a:bodyPr wrap="none" lIns="0" tIns="0" rIns="0" bIns="0" rtlCol="0">
              <a:spAutoFit/>
            </a:bodyPr>
            <a:lstStyle/>
            <a:p>
              <a:r>
                <a:rPr lang="en-US" sz="600" dirty="0" smtClean="0">
                  <a:solidFill>
                    <a:schemeClr val="bg1">
                      <a:lumMod val="85000"/>
                    </a:schemeClr>
                  </a:solidFill>
                </a:rPr>
                <a:t>Photo by ®Thinkstock</a:t>
              </a:r>
              <a:endParaRPr lang="en-US" sz="600" dirty="0">
                <a:solidFill>
                  <a:schemeClr val="bg1">
                    <a:lumMod val="85000"/>
                  </a:schemeClr>
                </a:solidFill>
              </a:endParaRPr>
            </a:p>
          </p:txBody>
        </p:sp>
      </p:grpSp>
    </p:spTree>
    <p:extLst>
      <p:ext uri="{BB962C8B-B14F-4D97-AF65-F5344CB8AC3E}">
        <p14:creationId xmlns:p14="http://schemas.microsoft.com/office/powerpoint/2010/main" val="40219019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9144000" cy="1417638"/>
          </a:xfrm>
          <a:noFill/>
        </p:spPr>
        <p:style>
          <a:lnRef idx="1">
            <a:schemeClr val="accent4"/>
          </a:lnRef>
          <a:fillRef idx="3">
            <a:schemeClr val="accent4"/>
          </a:fillRef>
          <a:effectRef idx="2">
            <a:schemeClr val="accent4"/>
          </a:effectRef>
          <a:fontRef idx="minor">
            <a:schemeClr val="lt1"/>
          </a:fontRef>
        </p:style>
        <p:txBody>
          <a:bodyPr/>
          <a:lstStyle/>
          <a:p>
            <a:pPr eaLnBrk="1" hangingPunct="1"/>
            <a:r>
              <a:rPr lang="en-US" sz="4000" b="1" dirty="0" smtClean="0">
                <a:latin typeface="Rockwell" pitchFamily="18" charset="0"/>
              </a:rPr>
              <a:t>People With Dementia May </a:t>
            </a:r>
            <a:br>
              <a:rPr lang="en-US" sz="4000" b="1" dirty="0" smtClean="0">
                <a:latin typeface="Rockwell" pitchFamily="18" charset="0"/>
              </a:rPr>
            </a:br>
            <a:r>
              <a:rPr lang="en-US" sz="4000" b="1" dirty="0" smtClean="0">
                <a:latin typeface="Rockwell" pitchFamily="18" charset="0"/>
              </a:rPr>
              <a:t>Become Physically Aggressive</a:t>
            </a:r>
          </a:p>
        </p:txBody>
      </p:sp>
      <p:sp>
        <p:nvSpPr>
          <p:cNvPr id="24579" name="Rectangle 3"/>
          <p:cNvSpPr>
            <a:spLocks noGrp="1" noChangeArrowheads="1"/>
          </p:cNvSpPr>
          <p:nvPr>
            <p:ph idx="1"/>
          </p:nvPr>
        </p:nvSpPr>
        <p:spPr>
          <a:xfrm>
            <a:off x="914400" y="1905000"/>
            <a:ext cx="7543800" cy="3886200"/>
          </a:xfrm>
        </p:spPr>
        <p:txBody>
          <a:bodyPr lIns="0" tIns="0" rIns="0" bIns="0"/>
          <a:lstStyle/>
          <a:p>
            <a:pPr marL="0" lvl="0" indent="0">
              <a:spcAft>
                <a:spcPts val="1200"/>
              </a:spcAft>
              <a:buNone/>
            </a:pPr>
            <a:r>
              <a:rPr lang="en-US" sz="2400" b="1" dirty="0" smtClean="0">
                <a:latin typeface="Rockwell" pitchFamily="18" charset="0"/>
              </a:rPr>
              <a:t>This can happen for many reasons:</a:t>
            </a:r>
          </a:p>
          <a:p>
            <a:pPr lvl="0">
              <a:spcAft>
                <a:spcPts val="1200"/>
              </a:spcAft>
            </a:pPr>
            <a:r>
              <a:rPr lang="en-US" sz="2400" dirty="0" smtClean="0">
                <a:latin typeface="Franklin Gothic Book" pitchFamily="34" charset="0"/>
              </a:rPr>
              <a:t>Pain </a:t>
            </a:r>
            <a:r>
              <a:rPr lang="en-US" sz="2400" dirty="0">
                <a:latin typeface="Franklin Gothic Book" pitchFamily="34" charset="0"/>
              </a:rPr>
              <a:t>or discomfort from </a:t>
            </a:r>
            <a:r>
              <a:rPr lang="en-US" sz="2400" dirty="0" smtClean="0">
                <a:latin typeface="Franklin Gothic Book" pitchFamily="34" charset="0"/>
              </a:rPr>
              <a:t>physical conditions.</a:t>
            </a:r>
            <a:endParaRPr lang="en-US" sz="2400" dirty="0">
              <a:latin typeface="Franklin Gothic Book" pitchFamily="34" charset="0"/>
            </a:endParaRPr>
          </a:p>
          <a:p>
            <a:pPr lvl="0">
              <a:spcAft>
                <a:spcPts val="1200"/>
              </a:spcAft>
            </a:pPr>
            <a:r>
              <a:rPr lang="en-US" sz="2400" dirty="0" smtClean="0">
                <a:latin typeface="Franklin Gothic Book" pitchFamily="34" charset="0"/>
              </a:rPr>
              <a:t>Stress in the environment, such as </a:t>
            </a:r>
            <a:r>
              <a:rPr lang="en-US" sz="2400" dirty="0">
                <a:latin typeface="Franklin Gothic Book" pitchFamily="34" charset="0"/>
              </a:rPr>
              <a:t>the level of noise, activity, other stimuli, </a:t>
            </a:r>
            <a:r>
              <a:rPr lang="en-US" sz="2400" dirty="0" smtClean="0">
                <a:latin typeface="Franklin Gothic Book" pitchFamily="34" charset="0"/>
              </a:rPr>
              <a:t>or temperature.</a:t>
            </a:r>
            <a:endParaRPr lang="en-US" sz="2400" dirty="0">
              <a:latin typeface="Franklin Gothic Book" pitchFamily="34" charset="0"/>
            </a:endParaRPr>
          </a:p>
          <a:p>
            <a:pPr lvl="0">
              <a:spcAft>
                <a:spcPts val="1200"/>
              </a:spcAft>
            </a:pPr>
            <a:r>
              <a:rPr lang="en-US" sz="2400" dirty="0">
                <a:latin typeface="Franklin Gothic Book" pitchFamily="34" charset="0"/>
              </a:rPr>
              <a:t>Stressful interactions with </a:t>
            </a:r>
            <a:r>
              <a:rPr lang="en-US" sz="2400" dirty="0" smtClean="0">
                <a:latin typeface="Franklin Gothic Book" pitchFamily="34" charset="0"/>
              </a:rPr>
              <a:t>others.</a:t>
            </a:r>
            <a:endParaRPr lang="en-US" sz="2400" dirty="0">
              <a:latin typeface="Franklin Gothic Book" pitchFamily="34" charset="0"/>
            </a:endParaRPr>
          </a:p>
          <a:p>
            <a:pPr lvl="0"/>
            <a:r>
              <a:rPr lang="en-US" sz="2400" dirty="0" smtClean="0">
                <a:latin typeface="Franklin Gothic Book" pitchFamily="34" charset="0"/>
              </a:rPr>
              <a:t>Delusions</a:t>
            </a:r>
            <a:r>
              <a:rPr lang="en-US" sz="2400" dirty="0">
                <a:latin typeface="Franklin Gothic Book" pitchFamily="34" charset="0"/>
              </a:rPr>
              <a:t>, </a:t>
            </a:r>
            <a:r>
              <a:rPr lang="en-US" sz="2400" dirty="0" smtClean="0">
                <a:latin typeface="Franklin Gothic Book" pitchFamily="34" charset="0"/>
              </a:rPr>
              <a:t>paranoia, </a:t>
            </a:r>
            <a:r>
              <a:rPr lang="en-US" sz="2400" dirty="0">
                <a:latin typeface="Franklin Gothic Book" pitchFamily="34" charset="0"/>
              </a:rPr>
              <a:t>or other impacts of their </a:t>
            </a:r>
            <a:r>
              <a:rPr lang="en-US" sz="2400" dirty="0" smtClean="0">
                <a:latin typeface="Franklin Gothic Book" pitchFamily="34" charset="0"/>
              </a:rPr>
              <a:t>dementia.</a:t>
            </a:r>
            <a:endParaRPr lang="en-US" sz="2400" dirty="0">
              <a:latin typeface="Franklin Gothic Book" pitchFamily="34" charset="0"/>
            </a:endParaRPr>
          </a:p>
          <a:p>
            <a:pPr eaLnBrk="1" hangingPunct="1">
              <a:lnSpc>
                <a:spcPct val="90000"/>
              </a:lnSpc>
              <a:spcBef>
                <a:spcPts val="600"/>
              </a:spcBef>
              <a:spcAft>
                <a:spcPts val="600"/>
              </a:spcAft>
            </a:pPr>
            <a:endParaRPr lang="en-US" sz="2400" dirty="0" smtClean="0">
              <a:latin typeface="Franklin Gothic Book" pitchFamily="34" charset="0"/>
            </a:endParaRPr>
          </a:p>
        </p:txBody>
      </p:sp>
    </p:spTree>
    <p:extLst>
      <p:ext uri="{BB962C8B-B14F-4D97-AF65-F5344CB8AC3E}">
        <p14:creationId xmlns:p14="http://schemas.microsoft.com/office/powerpoint/2010/main" val="26092124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CW_Mod 5.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4721" y="1600200"/>
            <a:ext cx="7314557" cy="4114799"/>
          </a:xfrm>
        </p:spPr>
      </p:pic>
    </p:spTree>
    <p:extLst>
      <p:ext uri="{BB962C8B-B14F-4D97-AF65-F5344CB8AC3E}">
        <p14:creationId xmlns:p14="http://schemas.microsoft.com/office/powerpoint/2010/main" val="2692154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9144000" cy="1417638"/>
          </a:xfrm>
          <a:noFill/>
        </p:spPr>
        <p:style>
          <a:lnRef idx="1">
            <a:schemeClr val="accent4"/>
          </a:lnRef>
          <a:fillRef idx="3">
            <a:schemeClr val="accent4"/>
          </a:fillRef>
          <a:effectRef idx="2">
            <a:schemeClr val="accent4"/>
          </a:effectRef>
          <a:fontRef idx="minor">
            <a:schemeClr val="lt1"/>
          </a:fontRef>
        </p:style>
        <p:txBody>
          <a:bodyPr/>
          <a:lstStyle/>
          <a:p>
            <a:pPr eaLnBrk="1" hangingPunct="1"/>
            <a:r>
              <a:rPr lang="en-US" sz="4000" b="1" dirty="0" smtClean="0">
                <a:latin typeface="Rockwell" pitchFamily="18" charset="0"/>
              </a:rPr>
              <a:t>Responding When Clients </a:t>
            </a:r>
            <a:br>
              <a:rPr lang="en-US" sz="4000" b="1" dirty="0" smtClean="0">
                <a:latin typeface="Rockwell" pitchFamily="18" charset="0"/>
              </a:rPr>
            </a:br>
            <a:r>
              <a:rPr lang="en-US" sz="4000" b="1" dirty="0" smtClean="0">
                <a:latin typeface="Rockwell" pitchFamily="18" charset="0"/>
              </a:rPr>
              <a:t>Pose a Health and Safety Threat</a:t>
            </a:r>
          </a:p>
        </p:txBody>
      </p:sp>
      <p:sp>
        <p:nvSpPr>
          <p:cNvPr id="24579" name="Rectangle 3"/>
          <p:cNvSpPr>
            <a:spLocks noGrp="1" noChangeArrowheads="1"/>
          </p:cNvSpPr>
          <p:nvPr>
            <p:ph idx="1"/>
          </p:nvPr>
        </p:nvSpPr>
        <p:spPr>
          <a:xfrm>
            <a:off x="914400" y="2057400"/>
            <a:ext cx="6858000" cy="3733800"/>
          </a:xfrm>
        </p:spPr>
        <p:txBody>
          <a:bodyPr lIns="0" tIns="0" rIns="0" bIns="0"/>
          <a:lstStyle/>
          <a:p>
            <a:pPr eaLnBrk="1" hangingPunct="1">
              <a:lnSpc>
                <a:spcPct val="90000"/>
              </a:lnSpc>
              <a:spcBef>
                <a:spcPts val="600"/>
              </a:spcBef>
              <a:spcAft>
                <a:spcPts val="600"/>
              </a:spcAft>
            </a:pPr>
            <a:r>
              <a:rPr lang="en-US" sz="2400" dirty="0" smtClean="0">
                <a:latin typeface="Franklin Gothic Book" pitchFamily="34" charset="0"/>
              </a:rPr>
              <a:t>Stand safely—with feet 18 inches apart.</a:t>
            </a:r>
          </a:p>
          <a:p>
            <a:pPr lvl="1">
              <a:lnSpc>
                <a:spcPct val="90000"/>
              </a:lnSpc>
              <a:spcBef>
                <a:spcPts val="600"/>
              </a:spcBef>
              <a:spcAft>
                <a:spcPts val="600"/>
              </a:spcAft>
              <a:buSzPct val="70000"/>
            </a:pPr>
            <a:r>
              <a:rPr lang="en-US" sz="2400" dirty="0">
                <a:latin typeface="Franklin Gothic Book" pitchFamily="34" charset="0"/>
              </a:rPr>
              <a:t>Stand to the side of the </a:t>
            </a:r>
            <a:r>
              <a:rPr lang="en-US" sz="2400" dirty="0" smtClean="0">
                <a:latin typeface="Franklin Gothic Book" pitchFamily="34" charset="0"/>
              </a:rPr>
              <a:t>client.</a:t>
            </a:r>
            <a:endParaRPr lang="en-US" sz="2400" dirty="0">
              <a:latin typeface="Franklin Gothic Book" pitchFamily="34" charset="0"/>
            </a:endParaRPr>
          </a:p>
          <a:p>
            <a:pPr lvl="1">
              <a:lnSpc>
                <a:spcPct val="90000"/>
              </a:lnSpc>
              <a:spcBef>
                <a:spcPts val="600"/>
              </a:spcBef>
              <a:spcAft>
                <a:spcPts val="600"/>
              </a:spcAft>
              <a:buSzPct val="70000"/>
            </a:pPr>
            <a:r>
              <a:rPr lang="en-US" sz="2400" dirty="0">
                <a:latin typeface="Franklin Gothic Book" pitchFamily="34" charset="0"/>
              </a:rPr>
              <a:t>Keep a distance of 6 feet, if </a:t>
            </a:r>
            <a:r>
              <a:rPr lang="en-US" sz="2400" dirty="0" smtClean="0">
                <a:latin typeface="Franklin Gothic Book" pitchFamily="34" charset="0"/>
              </a:rPr>
              <a:t>possible.</a:t>
            </a:r>
            <a:endParaRPr lang="en-US" sz="2400" dirty="0">
              <a:latin typeface="Franklin Gothic Book" pitchFamily="34" charset="0"/>
            </a:endParaRPr>
          </a:p>
          <a:p>
            <a:pPr eaLnBrk="1" hangingPunct="1">
              <a:lnSpc>
                <a:spcPct val="90000"/>
              </a:lnSpc>
              <a:spcBef>
                <a:spcPts val="600"/>
              </a:spcBef>
              <a:spcAft>
                <a:spcPts val="600"/>
              </a:spcAft>
            </a:pPr>
            <a:r>
              <a:rPr lang="en-US" sz="2400" dirty="0" smtClean="0">
                <a:latin typeface="Franklin Gothic Book" pitchFamily="34" charset="0"/>
              </a:rPr>
              <a:t>Keep client as safe as possible.</a:t>
            </a:r>
          </a:p>
          <a:p>
            <a:pPr lvl="1" eaLnBrk="1" hangingPunct="1">
              <a:lnSpc>
                <a:spcPct val="90000"/>
              </a:lnSpc>
              <a:spcBef>
                <a:spcPts val="600"/>
              </a:spcBef>
              <a:spcAft>
                <a:spcPts val="600"/>
              </a:spcAft>
              <a:buSzPct val="70000"/>
            </a:pPr>
            <a:r>
              <a:rPr lang="en-US" sz="2400" dirty="0">
                <a:latin typeface="Franklin Gothic Book" pitchFamily="34" charset="0"/>
              </a:rPr>
              <a:t>Remove objects that could </a:t>
            </a:r>
            <a:r>
              <a:rPr lang="en-US" sz="2400" dirty="0" smtClean="0">
                <a:latin typeface="Franklin Gothic Book" pitchFamily="34" charset="0"/>
              </a:rPr>
              <a:t>harm the client.</a:t>
            </a:r>
            <a:endParaRPr lang="en-US" sz="2400" dirty="0">
              <a:latin typeface="Franklin Gothic Book" pitchFamily="34" charset="0"/>
            </a:endParaRPr>
          </a:p>
          <a:p>
            <a:pPr lvl="1" eaLnBrk="1" hangingPunct="1">
              <a:lnSpc>
                <a:spcPct val="90000"/>
              </a:lnSpc>
              <a:spcBef>
                <a:spcPts val="600"/>
              </a:spcBef>
              <a:spcAft>
                <a:spcPts val="600"/>
              </a:spcAft>
              <a:buSzPct val="70000"/>
            </a:pPr>
            <a:r>
              <a:rPr lang="en-US" sz="2400" dirty="0">
                <a:latin typeface="Franklin Gothic Book" pitchFamily="34" charset="0"/>
              </a:rPr>
              <a:t>Accompany the </a:t>
            </a:r>
            <a:r>
              <a:rPr lang="en-US" sz="2400" dirty="0" smtClean="0">
                <a:latin typeface="Franklin Gothic Book" pitchFamily="34" charset="0"/>
              </a:rPr>
              <a:t>client—without touching.</a:t>
            </a:r>
            <a:endParaRPr lang="en-US" sz="2400" dirty="0">
              <a:latin typeface="Franklin Gothic Book" pitchFamily="34" charset="0"/>
            </a:endParaRPr>
          </a:p>
          <a:p>
            <a:pPr lvl="0">
              <a:lnSpc>
                <a:spcPct val="90000"/>
              </a:lnSpc>
              <a:spcBef>
                <a:spcPts val="600"/>
              </a:spcBef>
              <a:spcAft>
                <a:spcPts val="600"/>
              </a:spcAft>
            </a:pPr>
            <a:r>
              <a:rPr lang="en-US" sz="2400" dirty="0" smtClean="0">
                <a:latin typeface="Franklin Gothic Book" pitchFamily="34" charset="0"/>
              </a:rPr>
              <a:t> Call for help. </a:t>
            </a:r>
          </a:p>
        </p:txBody>
      </p:sp>
    </p:spTree>
    <p:extLst>
      <p:ext uri="{BB962C8B-B14F-4D97-AF65-F5344CB8AC3E}">
        <p14:creationId xmlns:p14="http://schemas.microsoft.com/office/powerpoint/2010/main" val="41987264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noFill/>
        </p:spPr>
        <p:style>
          <a:lnRef idx="1">
            <a:schemeClr val="accent4"/>
          </a:lnRef>
          <a:fillRef idx="3">
            <a:schemeClr val="accent4"/>
          </a:fillRef>
          <a:effectRef idx="2">
            <a:schemeClr val="accent4"/>
          </a:effectRef>
          <a:fontRef idx="minor">
            <a:schemeClr val="lt1"/>
          </a:fontRef>
        </p:style>
        <p:txBody>
          <a:bodyPr/>
          <a:lstStyle/>
          <a:p>
            <a:r>
              <a:rPr lang="en-US" sz="4000" b="1" i="1" dirty="0" smtClean="0">
                <a:latin typeface="Rockwell" pitchFamily="18" charset="0"/>
              </a:rPr>
              <a:t>Thanks for participating!</a:t>
            </a:r>
            <a:endParaRPr lang="en-US" sz="4000" b="1" i="1" dirty="0">
              <a:latin typeface="Rockwell" pitchFamily="18" charset="0"/>
            </a:endParaRPr>
          </a:p>
        </p:txBody>
      </p:sp>
      <p:sp>
        <p:nvSpPr>
          <p:cNvPr id="3" name="Content Placeholder 2"/>
          <p:cNvSpPr>
            <a:spLocks noGrp="1"/>
          </p:cNvSpPr>
          <p:nvPr>
            <p:ph idx="1"/>
          </p:nvPr>
        </p:nvSpPr>
        <p:spPr>
          <a:xfrm>
            <a:off x="914400" y="2438400"/>
            <a:ext cx="7848600" cy="2895600"/>
          </a:xfrm>
        </p:spPr>
        <p:txBody>
          <a:bodyPr lIns="0" tIns="0" rIns="0" bIns="0"/>
          <a:lstStyle/>
          <a:p>
            <a:pPr marL="0" indent="0">
              <a:buNone/>
            </a:pPr>
            <a:r>
              <a:rPr lang="en-US" sz="2400" b="1" dirty="0">
                <a:latin typeface="Rockwell" pitchFamily="18" charset="0"/>
              </a:rPr>
              <a:t>Additional Resources:</a:t>
            </a:r>
          </a:p>
          <a:p>
            <a:pPr marL="457200" indent="-457200"/>
            <a:r>
              <a:rPr lang="en-US" sz="2400" dirty="0">
                <a:latin typeface="Franklin Gothic Book" pitchFamily="34" charset="0"/>
              </a:rPr>
              <a:t>Alzheimer’s Association’s “Dementia Care Practice Recommendations for Professionals Working in a Home Setting, Phase 4.” </a:t>
            </a:r>
            <a:r>
              <a:rPr lang="en-US" sz="2400" u="sng" dirty="0">
                <a:latin typeface="Franklin Gothic Book" pitchFamily="34" charset="0"/>
                <a:hlinkClick r:id="rId2"/>
              </a:rPr>
              <a:t>http://www.alz.org/national/documents/phase_4_home_care_recs.pdf</a:t>
            </a:r>
            <a:endParaRPr lang="en-US" sz="2400" dirty="0">
              <a:latin typeface="Franklin Gothic Book" pitchFamily="34" charset="0"/>
            </a:endParaRPr>
          </a:p>
          <a:p>
            <a:pPr marL="857250" lvl="1" indent="-457200"/>
            <a:endParaRPr lang="en-US" sz="2400" dirty="0">
              <a:latin typeface="Franklin Gothic Book" pitchFamily="34" charset="0"/>
            </a:endParaRPr>
          </a:p>
          <a:p>
            <a:pPr lvl="1"/>
            <a:endParaRPr lang="en-US" sz="2400" dirty="0">
              <a:latin typeface="Franklin Gothic Book" pitchFamily="34" charset="0"/>
            </a:endParaRPr>
          </a:p>
        </p:txBody>
      </p:sp>
    </p:spTree>
    <p:extLst>
      <p:ext uri="{BB962C8B-B14F-4D97-AF65-F5344CB8AC3E}">
        <p14:creationId xmlns:p14="http://schemas.microsoft.com/office/powerpoint/2010/main" val="24923658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noFill/>
        </p:spPr>
        <p:style>
          <a:lnRef idx="1">
            <a:schemeClr val="accent4"/>
          </a:lnRef>
          <a:fillRef idx="3">
            <a:schemeClr val="accent4"/>
          </a:fillRef>
          <a:effectRef idx="2">
            <a:schemeClr val="accent4"/>
          </a:effectRef>
          <a:fontRef idx="minor">
            <a:schemeClr val="lt1"/>
          </a:fontRef>
        </p:style>
        <p:txBody>
          <a:bodyPr/>
          <a:lstStyle/>
          <a:p>
            <a:r>
              <a:rPr lang="en-US" sz="4000" b="1" dirty="0" smtClean="0">
                <a:latin typeface="Rockwell" pitchFamily="18" charset="0"/>
              </a:rPr>
              <a:t>Credits</a:t>
            </a:r>
            <a:endParaRPr lang="en-US" sz="4000" b="1" dirty="0">
              <a:latin typeface="Rockwell" pitchFamily="18" charset="0"/>
            </a:endParaRPr>
          </a:p>
        </p:txBody>
      </p:sp>
      <p:sp>
        <p:nvSpPr>
          <p:cNvPr id="3" name="Content Placeholder 2"/>
          <p:cNvSpPr>
            <a:spLocks noGrp="1"/>
          </p:cNvSpPr>
          <p:nvPr>
            <p:ph idx="1"/>
          </p:nvPr>
        </p:nvSpPr>
        <p:spPr/>
        <p:txBody>
          <a:bodyPr/>
          <a:lstStyle/>
          <a:p>
            <a:r>
              <a:rPr lang="en-US" sz="2400" dirty="0">
                <a:latin typeface="Franklin Gothic Book" pitchFamily="34" charset="0"/>
              </a:rPr>
              <a:t>[Insert trainer and/or training organization’s name(s), and contact information here.]</a:t>
            </a:r>
          </a:p>
        </p:txBody>
      </p:sp>
    </p:spTree>
    <p:extLst>
      <p:ext uri="{BB962C8B-B14F-4D97-AF65-F5344CB8AC3E}">
        <p14:creationId xmlns:p14="http://schemas.microsoft.com/office/powerpoint/2010/main" val="18083763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417638"/>
          </a:xfrm>
          <a:noFill/>
        </p:spPr>
        <p:style>
          <a:lnRef idx="1">
            <a:schemeClr val="accent4"/>
          </a:lnRef>
          <a:fillRef idx="3">
            <a:schemeClr val="accent4"/>
          </a:fillRef>
          <a:effectRef idx="2">
            <a:schemeClr val="accent4"/>
          </a:effectRef>
          <a:fontRef idx="minor">
            <a:schemeClr val="lt1"/>
          </a:fontRef>
        </p:style>
        <p:txBody>
          <a:bodyPr/>
          <a:lstStyle/>
          <a:p>
            <a:r>
              <a:rPr lang="en-US" sz="4000" b="1" dirty="0" smtClean="0">
                <a:latin typeface="Rockwell" pitchFamily="18" charset="0"/>
              </a:rPr>
              <a:t>Session Goals</a:t>
            </a:r>
            <a:endParaRPr lang="en-US" sz="4000" b="1" dirty="0">
              <a:latin typeface="Rockwell" pitchFamily="18" charset="0"/>
            </a:endParaRPr>
          </a:p>
        </p:txBody>
      </p:sp>
      <p:sp>
        <p:nvSpPr>
          <p:cNvPr id="3" name="Content Placeholder 2"/>
          <p:cNvSpPr>
            <a:spLocks noGrp="1"/>
          </p:cNvSpPr>
          <p:nvPr>
            <p:ph idx="1"/>
          </p:nvPr>
        </p:nvSpPr>
        <p:spPr>
          <a:xfrm>
            <a:off x="914400" y="1981200"/>
            <a:ext cx="7543800" cy="3733800"/>
          </a:xfrm>
        </p:spPr>
        <p:txBody>
          <a:bodyPr lIns="0" tIns="0" rIns="0" bIns="0"/>
          <a:lstStyle/>
          <a:p>
            <a:pPr marL="0" indent="0">
              <a:spcBef>
                <a:spcPts val="600"/>
              </a:spcBef>
              <a:spcAft>
                <a:spcPts val="600"/>
              </a:spcAft>
              <a:buNone/>
            </a:pPr>
            <a:r>
              <a:rPr lang="en-US" sz="2400" b="1" dirty="0">
                <a:latin typeface="Rockwell" pitchFamily="18" charset="0"/>
              </a:rPr>
              <a:t>Participants will be </a:t>
            </a:r>
            <a:r>
              <a:rPr lang="en-US" sz="2400" b="1" dirty="0" smtClean="0">
                <a:latin typeface="Rockwell" pitchFamily="18" charset="0"/>
              </a:rPr>
              <a:t>able to </a:t>
            </a:r>
            <a:r>
              <a:rPr lang="en-US" sz="2400" b="1" dirty="0">
                <a:latin typeface="Rockwell" pitchFamily="18" charset="0"/>
              </a:rPr>
              <a:t>do the following: </a:t>
            </a:r>
            <a:endParaRPr lang="en-US" sz="2400" b="1" dirty="0" smtClean="0">
              <a:latin typeface="Rockwell" pitchFamily="18" charset="0"/>
            </a:endParaRPr>
          </a:p>
          <a:p>
            <a:pPr>
              <a:spcBef>
                <a:spcPts val="600"/>
              </a:spcBef>
              <a:spcAft>
                <a:spcPts val="600"/>
              </a:spcAft>
            </a:pPr>
            <a:r>
              <a:rPr lang="en-US" sz="2400" dirty="0" smtClean="0">
                <a:latin typeface="Franklin Gothic Book" pitchFamily="34" charset="0"/>
              </a:rPr>
              <a:t>Identify the </a:t>
            </a:r>
            <a:r>
              <a:rPr lang="en-US" sz="2400" dirty="0">
                <a:latin typeface="Franklin Gothic Book" pitchFamily="34" charset="0"/>
              </a:rPr>
              <a:t>health and safety risks of working with people with </a:t>
            </a:r>
            <a:r>
              <a:rPr lang="en-US" sz="2400" dirty="0" smtClean="0">
                <a:latin typeface="Franklin Gothic Book" pitchFamily="34" charset="0"/>
              </a:rPr>
              <a:t>dementia.</a:t>
            </a:r>
            <a:endParaRPr lang="en-US" sz="2400" dirty="0">
              <a:latin typeface="Franklin Gothic Book" pitchFamily="34" charset="0"/>
            </a:endParaRPr>
          </a:p>
          <a:p>
            <a:pPr lvl="0">
              <a:spcBef>
                <a:spcPts val="600"/>
              </a:spcBef>
              <a:spcAft>
                <a:spcPts val="600"/>
              </a:spcAft>
            </a:pPr>
            <a:r>
              <a:rPr lang="en-US" sz="2400" dirty="0" smtClean="0">
                <a:latin typeface="Franklin Gothic Book" pitchFamily="34" charset="0"/>
              </a:rPr>
              <a:t>Explain </a:t>
            </a:r>
            <a:r>
              <a:rPr lang="en-US" sz="2400" dirty="0">
                <a:latin typeface="Franklin Gothic Book" pitchFamily="34" charset="0"/>
              </a:rPr>
              <a:t>factors that contribute to clients with dementia becoming agitated and potentially dangerous </a:t>
            </a:r>
            <a:r>
              <a:rPr lang="en-US" sz="2400" dirty="0" smtClean="0">
                <a:latin typeface="Franklin Gothic Book" pitchFamily="34" charset="0"/>
              </a:rPr>
              <a:t/>
            </a:r>
            <a:br>
              <a:rPr lang="en-US" sz="2400" dirty="0" smtClean="0">
                <a:latin typeface="Franklin Gothic Book" pitchFamily="34" charset="0"/>
              </a:rPr>
            </a:br>
            <a:r>
              <a:rPr lang="en-US" sz="2400" dirty="0" smtClean="0">
                <a:latin typeface="Franklin Gothic Book" pitchFamily="34" charset="0"/>
              </a:rPr>
              <a:t>to themselves, workers, </a:t>
            </a:r>
            <a:r>
              <a:rPr lang="en-US" sz="2400" dirty="0">
                <a:latin typeface="Franklin Gothic Book" pitchFamily="34" charset="0"/>
              </a:rPr>
              <a:t>and </a:t>
            </a:r>
            <a:r>
              <a:rPr lang="en-US" sz="2400" dirty="0" smtClean="0">
                <a:latin typeface="Franklin Gothic Book" pitchFamily="34" charset="0"/>
              </a:rPr>
              <a:t>others.</a:t>
            </a:r>
            <a:endParaRPr lang="en-US" sz="2400" dirty="0">
              <a:latin typeface="Franklin Gothic Book" pitchFamily="34" charset="0"/>
            </a:endParaRPr>
          </a:p>
          <a:p>
            <a:pPr lvl="0">
              <a:spcBef>
                <a:spcPts val="600"/>
              </a:spcBef>
              <a:spcAft>
                <a:spcPts val="600"/>
              </a:spcAft>
            </a:pPr>
            <a:r>
              <a:rPr lang="en-US" sz="2400" dirty="0">
                <a:latin typeface="Franklin Gothic Book" pitchFamily="34" charset="0"/>
              </a:rPr>
              <a:t>Discuss ways to be as safe as you can when working </a:t>
            </a:r>
            <a:r>
              <a:rPr lang="en-US" sz="2400" dirty="0" smtClean="0">
                <a:latin typeface="Franklin Gothic Book" pitchFamily="34" charset="0"/>
              </a:rPr>
              <a:t>with clients </a:t>
            </a:r>
            <a:r>
              <a:rPr lang="en-US" sz="2400" dirty="0">
                <a:latin typeface="Franklin Gothic Book" pitchFamily="34" charset="0"/>
              </a:rPr>
              <a:t>with dementia.</a:t>
            </a:r>
          </a:p>
        </p:txBody>
      </p:sp>
    </p:spTree>
    <p:extLst>
      <p:ext uri="{BB962C8B-B14F-4D97-AF65-F5344CB8AC3E}">
        <p14:creationId xmlns:p14="http://schemas.microsoft.com/office/powerpoint/2010/main" val="40445357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noFill/>
        </p:spPr>
        <p:style>
          <a:lnRef idx="1">
            <a:schemeClr val="accent4"/>
          </a:lnRef>
          <a:fillRef idx="3">
            <a:schemeClr val="accent4"/>
          </a:fillRef>
          <a:effectRef idx="2">
            <a:schemeClr val="accent4"/>
          </a:effectRef>
          <a:fontRef idx="minor">
            <a:schemeClr val="lt1"/>
          </a:fontRef>
        </p:style>
        <p:txBody>
          <a:bodyPr/>
          <a:lstStyle/>
          <a:p>
            <a:r>
              <a:rPr lang="en-US" sz="4000" b="1" dirty="0" smtClean="0">
                <a:latin typeface="Rockwell" pitchFamily="18" charset="0"/>
              </a:rPr>
              <a:t>Welcome and Introductions</a:t>
            </a:r>
            <a:endParaRPr lang="en-US" sz="4000" b="1" dirty="0">
              <a:latin typeface="Rockwell" pitchFamily="18" charset="0"/>
            </a:endParaRPr>
          </a:p>
        </p:txBody>
      </p:sp>
      <p:sp>
        <p:nvSpPr>
          <p:cNvPr id="3" name="Content Placeholder 2"/>
          <p:cNvSpPr>
            <a:spLocks noGrp="1"/>
          </p:cNvSpPr>
          <p:nvPr>
            <p:ph idx="1"/>
          </p:nvPr>
        </p:nvSpPr>
        <p:spPr>
          <a:xfrm>
            <a:off x="3962400" y="1828800"/>
            <a:ext cx="4572000" cy="4114800"/>
          </a:xfrm>
        </p:spPr>
        <p:txBody>
          <a:bodyPr lIns="0" tIns="0" rIns="0" bIns="0"/>
          <a:lstStyle/>
          <a:p>
            <a:pPr marL="0" indent="0">
              <a:spcBef>
                <a:spcPts val="600"/>
              </a:spcBef>
              <a:spcAft>
                <a:spcPts val="600"/>
              </a:spcAft>
              <a:buNone/>
            </a:pPr>
            <a:r>
              <a:rPr lang="en-US" sz="2400" b="1" i="1" dirty="0" smtClean="0">
                <a:latin typeface="Rockwell" pitchFamily="18" charset="0"/>
              </a:rPr>
              <a:t>Please tell us</a:t>
            </a:r>
          </a:p>
          <a:p>
            <a:pPr>
              <a:spcBef>
                <a:spcPts val="600"/>
              </a:spcBef>
              <a:spcAft>
                <a:spcPts val="600"/>
              </a:spcAft>
            </a:pPr>
            <a:r>
              <a:rPr lang="en-US" sz="2400" dirty="0" smtClean="0">
                <a:latin typeface="Franklin Gothic Book" pitchFamily="34" charset="0"/>
              </a:rPr>
              <a:t>Your name.</a:t>
            </a:r>
          </a:p>
          <a:p>
            <a:pPr>
              <a:spcBef>
                <a:spcPts val="600"/>
              </a:spcBef>
              <a:spcAft>
                <a:spcPts val="600"/>
              </a:spcAft>
            </a:pPr>
            <a:r>
              <a:rPr lang="en-US" sz="2400" dirty="0" smtClean="0">
                <a:latin typeface="Franklin Gothic Book" pitchFamily="34" charset="0"/>
              </a:rPr>
              <a:t>Your role in homecare.</a:t>
            </a:r>
          </a:p>
          <a:p>
            <a:pPr>
              <a:spcBef>
                <a:spcPts val="600"/>
              </a:spcBef>
              <a:spcAft>
                <a:spcPts val="600"/>
              </a:spcAft>
            </a:pPr>
            <a:r>
              <a:rPr lang="en-US" sz="2400" dirty="0" smtClean="0">
                <a:latin typeface="Franklin Gothic Book" pitchFamily="34" charset="0"/>
              </a:rPr>
              <a:t>How long have you been</a:t>
            </a:r>
            <a:br>
              <a:rPr lang="en-US" sz="2400" dirty="0" smtClean="0">
                <a:latin typeface="Franklin Gothic Book" pitchFamily="34" charset="0"/>
              </a:rPr>
            </a:br>
            <a:r>
              <a:rPr lang="en-US" sz="2400" dirty="0" smtClean="0">
                <a:latin typeface="Franklin Gothic Book" pitchFamily="34" charset="0"/>
              </a:rPr>
              <a:t>working in homecare? </a:t>
            </a:r>
          </a:p>
          <a:p>
            <a:pPr>
              <a:spcBef>
                <a:spcPts val="0"/>
              </a:spcBef>
              <a:spcAft>
                <a:spcPts val="600"/>
              </a:spcAft>
            </a:pPr>
            <a:r>
              <a:rPr lang="en-US" sz="2400" dirty="0" smtClean="0">
                <a:latin typeface="Franklin Gothic Book" pitchFamily="34" charset="0"/>
              </a:rPr>
              <a:t>What do you know about dementia?</a:t>
            </a:r>
          </a:p>
          <a:p>
            <a:pPr>
              <a:spcBef>
                <a:spcPts val="0"/>
              </a:spcBef>
              <a:spcAft>
                <a:spcPts val="600"/>
              </a:spcAft>
              <a:tabLst>
                <a:tab pos="914400" algn="l"/>
              </a:tabLst>
            </a:pPr>
            <a:r>
              <a:rPr lang="en-US" sz="2400" dirty="0" smtClean="0">
                <a:latin typeface="Franklin Gothic Book" pitchFamily="34" charset="0"/>
              </a:rPr>
              <a:t>What do you know about its </a:t>
            </a:r>
            <a:r>
              <a:rPr lang="en-US" sz="2400" dirty="0">
                <a:latin typeface="Franklin Gothic Book" pitchFamily="34" charset="0"/>
              </a:rPr>
              <a:t>causes, </a:t>
            </a:r>
            <a:r>
              <a:rPr lang="en-US" sz="2400" dirty="0" smtClean="0">
                <a:latin typeface="Franklin Gothic Book" pitchFamily="34" charset="0"/>
              </a:rPr>
              <a:t>symptoms, progression</a:t>
            </a:r>
            <a:r>
              <a:rPr lang="en-US" sz="2400" dirty="0">
                <a:latin typeface="Franklin Gothic Book" pitchFamily="34" charset="0"/>
              </a:rPr>
              <a:t>. </a:t>
            </a:r>
          </a:p>
        </p:txBody>
      </p:sp>
      <p:sp>
        <p:nvSpPr>
          <p:cNvPr id="4" name="TextBox 3"/>
          <p:cNvSpPr txBox="1"/>
          <p:nvPr/>
        </p:nvSpPr>
        <p:spPr>
          <a:xfrm>
            <a:off x="1295400" y="2895600"/>
            <a:ext cx="1191095" cy="1200329"/>
          </a:xfrm>
          <a:prstGeom prst="rect">
            <a:avLst/>
          </a:prstGeom>
          <a:noFill/>
        </p:spPr>
        <p:txBody>
          <a:bodyPr wrap="none" rtlCol="0">
            <a:spAutoFit/>
          </a:bodyPr>
          <a:lstStyle/>
          <a:p>
            <a:r>
              <a:rPr lang="en-US" dirty="0" smtClean="0"/>
              <a:t>Photo </a:t>
            </a:r>
          </a:p>
          <a:p>
            <a:r>
              <a:rPr lang="en-US" dirty="0" smtClean="0"/>
              <a:t>of Home </a:t>
            </a:r>
          </a:p>
          <a:p>
            <a:r>
              <a:rPr lang="en-US" dirty="0" smtClean="0"/>
              <a:t>Care </a:t>
            </a:r>
          </a:p>
          <a:p>
            <a:r>
              <a:rPr lang="en-US" dirty="0" smtClean="0"/>
              <a:t>Workers(s)</a:t>
            </a:r>
            <a:endParaRPr lang="en-US"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072" r="3120"/>
          <a:stretch/>
        </p:blipFill>
        <p:spPr bwMode="auto">
          <a:xfrm>
            <a:off x="914401" y="1905000"/>
            <a:ext cx="2724726" cy="3377520"/>
          </a:xfrm>
          <a:prstGeom prst="rect">
            <a:avLst/>
          </a:prstGeom>
          <a:noFill/>
          <a:ln>
            <a:solidFill>
              <a:schemeClr val="accent4">
                <a:lumMod val="75000"/>
              </a:schemeClr>
            </a:solid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895201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noFill/>
        </p:spPr>
        <p:style>
          <a:lnRef idx="1">
            <a:schemeClr val="accent4"/>
          </a:lnRef>
          <a:fillRef idx="3">
            <a:schemeClr val="accent4"/>
          </a:fillRef>
          <a:effectRef idx="2">
            <a:schemeClr val="accent4"/>
          </a:effectRef>
          <a:fontRef idx="minor">
            <a:schemeClr val="lt1"/>
          </a:fontRef>
        </p:style>
        <p:txBody>
          <a:bodyPr/>
          <a:lstStyle/>
          <a:p>
            <a:r>
              <a:rPr lang="en-US" sz="4000" b="1" dirty="0" smtClean="0">
                <a:latin typeface="Rockwell" pitchFamily="18" charset="0"/>
              </a:rPr>
              <a:t>Understanding Dementia</a:t>
            </a:r>
            <a:endParaRPr lang="en-US" sz="4000" b="1" dirty="0">
              <a:latin typeface="Rockwell" pitchFamily="18" charset="0"/>
            </a:endParaRPr>
          </a:p>
        </p:txBody>
      </p:sp>
      <p:sp>
        <p:nvSpPr>
          <p:cNvPr id="3" name="Content Placeholder 2"/>
          <p:cNvSpPr>
            <a:spLocks noGrp="1"/>
          </p:cNvSpPr>
          <p:nvPr>
            <p:ph idx="1"/>
          </p:nvPr>
        </p:nvSpPr>
        <p:spPr>
          <a:xfrm>
            <a:off x="914400" y="2018721"/>
            <a:ext cx="7315200" cy="3943272"/>
          </a:xfrm>
        </p:spPr>
        <p:txBody>
          <a:bodyPr lIns="0" tIns="0" rIns="0" bIns="0"/>
          <a:lstStyle/>
          <a:p>
            <a:pPr marL="0" indent="0">
              <a:spcAft>
                <a:spcPts val="1200"/>
              </a:spcAft>
              <a:buNone/>
              <a:tabLst>
                <a:tab pos="2286000" algn="l"/>
              </a:tabLst>
            </a:pPr>
            <a:r>
              <a:rPr lang="en-US" sz="2400" b="1" dirty="0">
                <a:latin typeface="Rockwell" pitchFamily="18" charset="0"/>
              </a:rPr>
              <a:t>Dementia </a:t>
            </a:r>
            <a:r>
              <a:rPr lang="en-US" sz="2400" b="1" dirty="0" smtClean="0">
                <a:latin typeface="Rockwell" pitchFamily="18" charset="0"/>
              </a:rPr>
              <a:t>is </a:t>
            </a:r>
            <a:r>
              <a:rPr lang="en-US" sz="2400" b="1" dirty="0">
                <a:latin typeface="Rockwell" pitchFamily="18" charset="0"/>
              </a:rPr>
              <a:t>not a </a:t>
            </a:r>
            <a:r>
              <a:rPr lang="en-US" sz="2400" b="1" dirty="0" smtClean="0">
                <a:latin typeface="Rockwell" pitchFamily="18" charset="0"/>
              </a:rPr>
              <a:t>disease … </a:t>
            </a:r>
          </a:p>
          <a:p>
            <a:pPr>
              <a:spcAft>
                <a:spcPts val="1200"/>
              </a:spcAft>
            </a:pPr>
            <a:r>
              <a:rPr lang="en-US" sz="2400" dirty="0" smtClean="0">
                <a:latin typeface="Franklin Gothic Book" pitchFamily="34" charset="0"/>
              </a:rPr>
              <a:t>It is a set </a:t>
            </a:r>
            <a:r>
              <a:rPr lang="en-US" sz="2400" dirty="0">
                <a:latin typeface="Franklin Gothic Book" pitchFamily="34" charset="0"/>
              </a:rPr>
              <a:t>of symptoms that accompanies </a:t>
            </a:r>
            <a:r>
              <a:rPr lang="en-US" sz="2400" dirty="0" smtClean="0">
                <a:latin typeface="Franklin Gothic Book" pitchFamily="34" charset="0"/>
              </a:rPr>
              <a:t>certain</a:t>
            </a:r>
            <a:br>
              <a:rPr lang="en-US" sz="2400" dirty="0" smtClean="0">
                <a:latin typeface="Franklin Gothic Book" pitchFamily="34" charset="0"/>
              </a:rPr>
            </a:br>
            <a:r>
              <a:rPr lang="en-US" sz="2400" dirty="0" smtClean="0">
                <a:latin typeface="Franklin Gothic Book" pitchFamily="34" charset="0"/>
              </a:rPr>
              <a:t>diseases—most commonly Alzheimer’s—</a:t>
            </a:r>
            <a:br>
              <a:rPr lang="en-US" sz="2400" dirty="0" smtClean="0">
                <a:latin typeface="Franklin Gothic Book" pitchFamily="34" charset="0"/>
              </a:rPr>
            </a:br>
            <a:r>
              <a:rPr lang="en-US" sz="2400" dirty="0" smtClean="0">
                <a:latin typeface="Franklin Gothic Book" pitchFamily="34" charset="0"/>
              </a:rPr>
              <a:t>or </a:t>
            </a:r>
            <a:r>
              <a:rPr lang="en-US" sz="2400" dirty="0">
                <a:latin typeface="Franklin Gothic Book" pitchFamily="34" charset="0"/>
              </a:rPr>
              <a:t>physical conditions that damage the </a:t>
            </a:r>
            <a:r>
              <a:rPr lang="en-US" sz="2400" dirty="0" smtClean="0">
                <a:latin typeface="Franklin Gothic Book" pitchFamily="34" charset="0"/>
              </a:rPr>
              <a:t>brain.</a:t>
            </a:r>
          </a:p>
          <a:p>
            <a:pPr>
              <a:spcAft>
                <a:spcPts val="1200"/>
              </a:spcAft>
            </a:pPr>
            <a:r>
              <a:rPr lang="en-US" sz="2400" dirty="0" smtClean="0">
                <a:latin typeface="Franklin Gothic Book" pitchFamily="34" charset="0"/>
              </a:rPr>
              <a:t>There are more than 100 </a:t>
            </a:r>
            <a:r>
              <a:rPr lang="en-US" sz="2400" dirty="0">
                <a:latin typeface="Franklin Gothic Book" pitchFamily="34" charset="0"/>
              </a:rPr>
              <a:t>dementia-related </a:t>
            </a:r>
            <a:r>
              <a:rPr lang="en-US" sz="2400" dirty="0" smtClean="0">
                <a:latin typeface="Franklin Gothic Book" pitchFamily="34" charset="0"/>
              </a:rPr>
              <a:t>illnesses.</a:t>
            </a:r>
          </a:p>
          <a:p>
            <a:pPr>
              <a:spcAft>
                <a:spcPts val="1200"/>
              </a:spcAft>
            </a:pPr>
            <a:r>
              <a:rPr lang="en-US" sz="2400" dirty="0" smtClean="0">
                <a:latin typeface="Franklin Gothic Book" pitchFamily="34" charset="0"/>
              </a:rPr>
              <a:t>Dementia can plateau, but it tends to be a progressive condition, worsening over time.</a:t>
            </a:r>
          </a:p>
          <a:p>
            <a:endParaRPr lang="en-US" sz="2400" dirty="0">
              <a:latin typeface="Franklin Gothic Book" pitchFamily="34" charset="0"/>
            </a:endParaRPr>
          </a:p>
          <a:p>
            <a:pPr marL="0" indent="0">
              <a:buNone/>
            </a:pPr>
            <a:endParaRPr lang="en-US" sz="2400" dirty="0">
              <a:latin typeface="Franklin Gothic Book" pitchFamily="34" charset="0"/>
            </a:endParaRPr>
          </a:p>
        </p:txBody>
      </p:sp>
    </p:spTree>
    <p:extLst>
      <p:ext uri="{BB962C8B-B14F-4D97-AF65-F5344CB8AC3E}">
        <p14:creationId xmlns:p14="http://schemas.microsoft.com/office/powerpoint/2010/main" val="39125871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noFill/>
        </p:spPr>
        <p:style>
          <a:lnRef idx="1">
            <a:schemeClr val="accent4"/>
          </a:lnRef>
          <a:fillRef idx="3">
            <a:schemeClr val="accent4"/>
          </a:fillRef>
          <a:effectRef idx="2">
            <a:schemeClr val="accent4"/>
          </a:effectRef>
          <a:fontRef idx="minor">
            <a:schemeClr val="lt1"/>
          </a:fontRef>
        </p:style>
        <p:txBody>
          <a:bodyPr/>
          <a:lstStyle/>
          <a:p>
            <a:r>
              <a:rPr lang="en-US" sz="4000" b="1" dirty="0">
                <a:latin typeface="Rockwell" pitchFamily="18" charset="0"/>
              </a:rPr>
              <a:t>Symptoms of Dementia</a:t>
            </a:r>
            <a:r>
              <a:rPr lang="en-US" sz="4000" b="1" baseline="30000" dirty="0">
                <a:latin typeface="Rockwell" pitchFamily="18" charset="0"/>
              </a:rPr>
              <a:t>1</a:t>
            </a:r>
          </a:p>
        </p:txBody>
      </p:sp>
      <p:sp>
        <p:nvSpPr>
          <p:cNvPr id="3" name="Content Placeholder 2"/>
          <p:cNvSpPr>
            <a:spLocks noGrp="1"/>
          </p:cNvSpPr>
          <p:nvPr>
            <p:ph idx="1"/>
          </p:nvPr>
        </p:nvSpPr>
        <p:spPr>
          <a:xfrm>
            <a:off x="914400" y="1828800"/>
            <a:ext cx="4495800" cy="4114800"/>
          </a:xfrm>
        </p:spPr>
        <p:txBody>
          <a:bodyPr lIns="0" tIns="0" rIns="0" bIns="0"/>
          <a:lstStyle/>
          <a:p>
            <a:pPr marL="514350" lvl="0" indent="-514350">
              <a:spcBef>
                <a:spcPts val="0"/>
              </a:spcBef>
              <a:spcAft>
                <a:spcPts val="1200"/>
              </a:spcAft>
              <a:buFont typeface="+mj-lt"/>
              <a:buAutoNum type="arabicPeriod"/>
            </a:pPr>
            <a:r>
              <a:rPr lang="en-US" sz="2400" dirty="0">
                <a:latin typeface="Franklin Gothic Book" pitchFamily="34" charset="0"/>
              </a:rPr>
              <a:t>Memory </a:t>
            </a:r>
            <a:r>
              <a:rPr lang="en-US" sz="2400" dirty="0" smtClean="0">
                <a:latin typeface="Franklin Gothic Book" pitchFamily="34" charset="0"/>
              </a:rPr>
              <a:t>loss</a:t>
            </a:r>
            <a:r>
              <a:rPr lang="en-US" sz="2400" dirty="0">
                <a:latin typeface="Franklin Gothic Book" pitchFamily="34" charset="0"/>
              </a:rPr>
              <a:t> </a:t>
            </a:r>
            <a:r>
              <a:rPr lang="en-US" sz="2400" dirty="0" smtClean="0">
                <a:latin typeface="Franklin Gothic Book" pitchFamily="34" charset="0"/>
              </a:rPr>
              <a:t>and disruption.</a:t>
            </a:r>
            <a:endParaRPr lang="en-US" sz="2400" dirty="0">
              <a:latin typeface="Franklin Gothic Book" pitchFamily="34" charset="0"/>
            </a:endParaRPr>
          </a:p>
          <a:p>
            <a:pPr marL="514350" lvl="0" indent="-514350">
              <a:spcBef>
                <a:spcPts val="0"/>
              </a:spcBef>
              <a:spcAft>
                <a:spcPts val="1200"/>
              </a:spcAft>
              <a:buFont typeface="+mj-lt"/>
              <a:buAutoNum type="arabicPeriod"/>
            </a:pPr>
            <a:r>
              <a:rPr lang="en-US" sz="2400" dirty="0">
                <a:latin typeface="Franklin Gothic Book" pitchFamily="34" charset="0"/>
              </a:rPr>
              <a:t>Challenges in planning and solving </a:t>
            </a:r>
            <a:r>
              <a:rPr lang="en-US" sz="2400" dirty="0" smtClean="0">
                <a:latin typeface="Franklin Gothic Book" pitchFamily="34" charset="0"/>
              </a:rPr>
              <a:t>problems.</a:t>
            </a:r>
            <a:endParaRPr lang="en-US" sz="2400" dirty="0">
              <a:latin typeface="Franklin Gothic Book" pitchFamily="34" charset="0"/>
            </a:endParaRPr>
          </a:p>
          <a:p>
            <a:pPr marL="514350" lvl="0" indent="-514350">
              <a:spcBef>
                <a:spcPts val="0"/>
              </a:spcBef>
              <a:spcAft>
                <a:spcPts val="1200"/>
              </a:spcAft>
              <a:buFont typeface="+mj-lt"/>
              <a:buAutoNum type="arabicPeriod"/>
            </a:pPr>
            <a:r>
              <a:rPr lang="en-US" sz="2400" dirty="0">
                <a:latin typeface="Franklin Gothic Book" pitchFamily="34" charset="0"/>
              </a:rPr>
              <a:t>Difficulty completing familiar tasks </a:t>
            </a:r>
            <a:r>
              <a:rPr lang="en-US" sz="2400" dirty="0" smtClean="0">
                <a:latin typeface="Franklin Gothic Book" pitchFamily="34" charset="0"/>
              </a:rPr>
              <a:t>and activities.</a:t>
            </a:r>
          </a:p>
          <a:p>
            <a:pPr marL="514350" lvl="0" indent="-514350">
              <a:spcBef>
                <a:spcPts val="0"/>
              </a:spcBef>
              <a:spcAft>
                <a:spcPts val="1200"/>
              </a:spcAft>
              <a:buFont typeface="+mj-lt"/>
              <a:buAutoNum type="arabicPeriod"/>
            </a:pPr>
            <a:r>
              <a:rPr lang="en-US" sz="2400" dirty="0" smtClean="0">
                <a:latin typeface="Franklin Gothic Book" pitchFamily="34" charset="0"/>
              </a:rPr>
              <a:t>Confusion </a:t>
            </a:r>
            <a:r>
              <a:rPr lang="en-US" sz="2400" dirty="0">
                <a:latin typeface="Franklin Gothic Book" pitchFamily="34" charset="0"/>
              </a:rPr>
              <a:t>about </a:t>
            </a:r>
            <a:r>
              <a:rPr lang="en-US" sz="2400" dirty="0" smtClean="0">
                <a:latin typeface="Franklin Gothic Book" pitchFamily="34" charset="0"/>
              </a:rPr>
              <a:t>time, place, and people.</a:t>
            </a:r>
            <a:endParaRPr lang="en-US" sz="2400" dirty="0">
              <a:latin typeface="Franklin Gothic Book" pitchFamily="34" charset="0"/>
            </a:endParaRPr>
          </a:p>
          <a:p>
            <a:pPr marL="514350" lvl="0" indent="-514350">
              <a:spcBef>
                <a:spcPts val="0"/>
              </a:spcBef>
              <a:spcAft>
                <a:spcPts val="200"/>
              </a:spcAft>
              <a:buFont typeface="+mj-lt"/>
              <a:buAutoNum type="arabicPeriod"/>
            </a:pPr>
            <a:r>
              <a:rPr lang="en-US" sz="2400" dirty="0">
                <a:latin typeface="Franklin Gothic Book" pitchFamily="34" charset="0"/>
              </a:rPr>
              <a:t>Trouble understanding </a:t>
            </a:r>
            <a:r>
              <a:rPr lang="en-US" sz="2400" dirty="0" smtClean="0">
                <a:latin typeface="Franklin Gothic Book" pitchFamily="34" charset="0"/>
              </a:rPr>
              <a:t>spatial relationships.</a:t>
            </a:r>
            <a:endParaRPr lang="en-US" sz="2400" dirty="0">
              <a:latin typeface="Franklin Gothic Book" pitchFamily="34" charset="0"/>
            </a:endParaRPr>
          </a:p>
        </p:txBody>
      </p:sp>
      <p:sp>
        <p:nvSpPr>
          <p:cNvPr id="4" name="TextBox 3"/>
          <p:cNvSpPr txBox="1"/>
          <p:nvPr/>
        </p:nvSpPr>
        <p:spPr>
          <a:xfrm>
            <a:off x="5908709" y="5029200"/>
            <a:ext cx="2307036" cy="507831"/>
          </a:xfrm>
          <a:prstGeom prst="rect">
            <a:avLst/>
          </a:prstGeom>
          <a:noFill/>
        </p:spPr>
        <p:txBody>
          <a:bodyPr wrap="square" lIns="0" tIns="0" rIns="0" bIns="0" rtlCol="0">
            <a:spAutoFit/>
          </a:bodyPr>
          <a:lstStyle/>
          <a:p>
            <a:r>
              <a:rPr lang="en-US" sz="1100" baseline="30000" dirty="0" smtClean="0">
                <a:solidFill>
                  <a:srgbClr val="5D285F"/>
                </a:solidFill>
                <a:latin typeface="Franklin Gothic Book" pitchFamily="34" charset="0"/>
              </a:rPr>
              <a:t>1</a:t>
            </a:r>
            <a:r>
              <a:rPr lang="en-US" sz="1100" dirty="0" smtClean="0">
                <a:solidFill>
                  <a:srgbClr val="5D285F"/>
                </a:solidFill>
                <a:latin typeface="Franklin Gothic Book" pitchFamily="34" charset="0"/>
              </a:rPr>
              <a:t>Adapted from: 10 </a:t>
            </a:r>
            <a:r>
              <a:rPr lang="en-US" sz="1100" dirty="0">
                <a:solidFill>
                  <a:srgbClr val="5D285F"/>
                </a:solidFill>
                <a:latin typeface="Franklin Gothic Book" pitchFamily="34" charset="0"/>
              </a:rPr>
              <a:t>Early Signs and Symptoms of </a:t>
            </a:r>
            <a:r>
              <a:rPr lang="en-US" sz="1100" dirty="0" smtClean="0">
                <a:solidFill>
                  <a:srgbClr val="5D285F"/>
                </a:solidFill>
                <a:latin typeface="Franklin Gothic Book" pitchFamily="34" charset="0"/>
              </a:rPr>
              <a:t>Alzheimer's, Alzheimer’s Association, www.alz.org</a:t>
            </a:r>
            <a:endParaRPr lang="en-US" sz="1100" dirty="0">
              <a:solidFill>
                <a:srgbClr val="5D285F"/>
              </a:solidFill>
              <a:latin typeface="Franklin Gothic Book" pitchFamily="34" charset="0"/>
            </a:endParaRPr>
          </a:p>
        </p:txBody>
      </p:sp>
      <p:grpSp>
        <p:nvGrpSpPr>
          <p:cNvPr id="9" name="Group 8"/>
          <p:cNvGrpSpPr/>
          <p:nvPr/>
        </p:nvGrpSpPr>
        <p:grpSpPr>
          <a:xfrm>
            <a:off x="5908709" y="1953492"/>
            <a:ext cx="2307036" cy="2971800"/>
            <a:chOff x="5908709" y="1953492"/>
            <a:chExt cx="2307036" cy="29718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8709" y="1953492"/>
              <a:ext cx="2307036" cy="2971800"/>
            </a:xfrm>
            <a:prstGeom prst="rect">
              <a:avLst/>
            </a:prstGeom>
            <a:ln>
              <a:solidFill>
                <a:srgbClr val="5D285F"/>
              </a:solidFill>
            </a:ln>
            <a:effectLst>
              <a:outerShdw blurRad="50800" dist="38100" dir="2700000" algn="tl" rotWithShape="0">
                <a:prstClr val="black">
                  <a:alpha val="40000"/>
                </a:prstClr>
              </a:outerShdw>
            </a:effectLst>
          </p:spPr>
        </p:pic>
        <p:sp>
          <p:nvSpPr>
            <p:cNvPr id="7" name="TextBox 6"/>
            <p:cNvSpPr txBox="1"/>
            <p:nvPr/>
          </p:nvSpPr>
          <p:spPr>
            <a:xfrm rot="16200000">
              <a:off x="7773007" y="2286607"/>
              <a:ext cx="668453" cy="92333"/>
            </a:xfrm>
            <a:prstGeom prst="rect">
              <a:avLst/>
            </a:prstGeom>
            <a:noFill/>
          </p:spPr>
          <p:txBody>
            <a:bodyPr wrap="none" lIns="0" tIns="0" rIns="0" bIns="0" rtlCol="0">
              <a:spAutoFit/>
            </a:bodyPr>
            <a:lstStyle/>
            <a:p>
              <a:r>
                <a:rPr lang="en-US" sz="600" dirty="0" smtClean="0">
                  <a:solidFill>
                    <a:schemeClr val="bg1">
                      <a:lumMod val="95000"/>
                    </a:schemeClr>
                  </a:solidFill>
                </a:rPr>
                <a:t>Photo by ®Thinkstock</a:t>
              </a:r>
              <a:endParaRPr lang="en-US" sz="600" dirty="0">
                <a:solidFill>
                  <a:schemeClr val="bg1">
                    <a:lumMod val="95000"/>
                  </a:schemeClr>
                </a:solidFill>
              </a:endParaRPr>
            </a:p>
          </p:txBody>
        </p:sp>
      </p:grpSp>
    </p:spTree>
    <p:extLst>
      <p:ext uri="{BB962C8B-B14F-4D97-AF65-F5344CB8AC3E}">
        <p14:creationId xmlns:p14="http://schemas.microsoft.com/office/powerpoint/2010/main" val="39125871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noFill/>
        </p:spPr>
        <p:style>
          <a:lnRef idx="1">
            <a:schemeClr val="accent4"/>
          </a:lnRef>
          <a:fillRef idx="3">
            <a:schemeClr val="accent4"/>
          </a:fillRef>
          <a:effectRef idx="2">
            <a:schemeClr val="accent4"/>
          </a:effectRef>
          <a:fontRef idx="minor">
            <a:schemeClr val="lt1"/>
          </a:fontRef>
        </p:style>
        <p:txBody>
          <a:bodyPr/>
          <a:lstStyle/>
          <a:p>
            <a:r>
              <a:rPr lang="en-US" sz="4000" b="1" dirty="0" smtClean="0">
                <a:latin typeface="Rockwell" pitchFamily="18" charset="0"/>
              </a:rPr>
              <a:t>Symptoms of Dementia</a:t>
            </a:r>
            <a:endParaRPr lang="en-US" sz="4000" b="1" dirty="0">
              <a:latin typeface="Rockwell" pitchFamily="18" charset="0"/>
            </a:endParaRPr>
          </a:p>
        </p:txBody>
      </p:sp>
      <p:sp>
        <p:nvSpPr>
          <p:cNvPr id="3" name="Content Placeholder 2"/>
          <p:cNvSpPr>
            <a:spLocks noGrp="1"/>
          </p:cNvSpPr>
          <p:nvPr>
            <p:ph idx="1"/>
          </p:nvPr>
        </p:nvSpPr>
        <p:spPr>
          <a:xfrm>
            <a:off x="914400" y="2286001"/>
            <a:ext cx="7239000" cy="3276599"/>
          </a:xfrm>
        </p:spPr>
        <p:txBody>
          <a:bodyPr lIns="0" tIns="0" rIns="0" bIns="0"/>
          <a:lstStyle/>
          <a:p>
            <a:pPr marL="514350" lvl="0" indent="-514350">
              <a:spcBef>
                <a:spcPts val="0"/>
              </a:spcBef>
              <a:spcAft>
                <a:spcPts val="1200"/>
              </a:spcAft>
              <a:buFont typeface="+mj-lt"/>
              <a:buAutoNum type="arabicPeriod" startAt="6"/>
            </a:pPr>
            <a:r>
              <a:rPr lang="en-US" sz="2400" dirty="0" smtClean="0">
                <a:latin typeface="Franklin Gothic Book" pitchFamily="34" charset="0"/>
              </a:rPr>
              <a:t>Problems using words, speaking, </a:t>
            </a:r>
            <a:r>
              <a:rPr lang="en-US" sz="2400" dirty="0">
                <a:latin typeface="Franklin Gothic Book" pitchFamily="34" charset="0"/>
              </a:rPr>
              <a:t>or </a:t>
            </a:r>
            <a:r>
              <a:rPr lang="en-US" sz="2400" dirty="0" smtClean="0">
                <a:latin typeface="Franklin Gothic Book" pitchFamily="34" charset="0"/>
              </a:rPr>
              <a:t>writing.</a:t>
            </a:r>
            <a:endParaRPr lang="en-US" sz="2400" dirty="0">
              <a:latin typeface="Franklin Gothic Book" pitchFamily="34" charset="0"/>
            </a:endParaRPr>
          </a:p>
          <a:p>
            <a:pPr marL="514350" lvl="0" indent="-514350">
              <a:spcBef>
                <a:spcPts val="0"/>
              </a:spcBef>
              <a:spcAft>
                <a:spcPts val="1200"/>
              </a:spcAft>
              <a:buFont typeface="+mj-lt"/>
              <a:buAutoNum type="arabicPeriod" startAt="6"/>
            </a:pPr>
            <a:r>
              <a:rPr lang="en-US" sz="2400" dirty="0" smtClean="0">
                <a:latin typeface="Franklin Gothic Book" pitchFamily="34" charset="0"/>
              </a:rPr>
              <a:t>Misplacing things, losing ability to retrace steps.</a:t>
            </a:r>
          </a:p>
          <a:p>
            <a:pPr marL="514350" lvl="0" indent="-514350">
              <a:spcAft>
                <a:spcPts val="1200"/>
              </a:spcAft>
              <a:buFont typeface="+mj-lt"/>
              <a:buAutoNum type="arabicPeriod" startAt="8"/>
            </a:pPr>
            <a:r>
              <a:rPr lang="en-US" sz="2400" dirty="0">
                <a:latin typeface="Franklin Gothic Book" pitchFamily="34" charset="0"/>
              </a:rPr>
              <a:t>Decreased or poor </a:t>
            </a:r>
            <a:r>
              <a:rPr lang="en-US" sz="2400" dirty="0" smtClean="0">
                <a:latin typeface="Franklin Gothic Book" pitchFamily="34" charset="0"/>
              </a:rPr>
              <a:t>judgment.</a:t>
            </a:r>
            <a:endParaRPr lang="en-US" sz="2400" dirty="0">
              <a:latin typeface="Franklin Gothic Book" pitchFamily="34" charset="0"/>
            </a:endParaRPr>
          </a:p>
          <a:p>
            <a:pPr marL="514350" lvl="0" indent="-514350">
              <a:spcAft>
                <a:spcPts val="1200"/>
              </a:spcAft>
              <a:buFont typeface="+mj-lt"/>
              <a:buAutoNum type="arabicPeriod" startAt="8"/>
            </a:pPr>
            <a:r>
              <a:rPr lang="en-US" sz="2400" dirty="0">
                <a:latin typeface="Franklin Gothic Book" pitchFamily="34" charset="0"/>
              </a:rPr>
              <a:t>Withdrawal from social or work </a:t>
            </a:r>
            <a:r>
              <a:rPr lang="en-US" sz="2400" dirty="0" smtClean="0">
                <a:latin typeface="Franklin Gothic Book" pitchFamily="34" charset="0"/>
              </a:rPr>
              <a:t>activities.</a:t>
            </a:r>
            <a:endParaRPr lang="en-US" sz="2400" dirty="0">
              <a:latin typeface="Franklin Gothic Book" pitchFamily="34" charset="0"/>
            </a:endParaRPr>
          </a:p>
          <a:p>
            <a:pPr marL="514350" lvl="0" indent="-514350">
              <a:spcAft>
                <a:spcPts val="200"/>
              </a:spcAft>
              <a:buFont typeface="+mj-lt"/>
              <a:buAutoNum type="arabicPeriod" startAt="8"/>
            </a:pPr>
            <a:r>
              <a:rPr lang="en-US" sz="2400" dirty="0">
                <a:latin typeface="Franklin Gothic Book" pitchFamily="34" charset="0"/>
              </a:rPr>
              <a:t>Changes in mood and </a:t>
            </a:r>
            <a:r>
              <a:rPr lang="en-US" sz="2400" dirty="0" smtClean="0">
                <a:latin typeface="Franklin Gothic Book" pitchFamily="34" charset="0"/>
              </a:rPr>
              <a:t>personality.</a:t>
            </a:r>
            <a:endParaRPr lang="en-US" sz="2400" dirty="0">
              <a:latin typeface="Franklin Gothic Book" pitchFamily="34" charset="0"/>
            </a:endParaRPr>
          </a:p>
          <a:p>
            <a:pPr marL="0" lvl="0" indent="0">
              <a:spcBef>
                <a:spcPts val="0"/>
              </a:spcBef>
              <a:spcAft>
                <a:spcPts val="1200"/>
              </a:spcAft>
              <a:buNone/>
            </a:pPr>
            <a:r>
              <a:rPr lang="en-US" sz="2400" dirty="0" smtClean="0">
                <a:latin typeface="Franklin Gothic Book" pitchFamily="34" charset="0"/>
              </a:rPr>
              <a:t> </a:t>
            </a:r>
          </a:p>
          <a:p>
            <a:pPr marL="514350" lvl="0" indent="-514350">
              <a:spcBef>
                <a:spcPts val="0"/>
              </a:spcBef>
              <a:spcAft>
                <a:spcPts val="1200"/>
              </a:spcAft>
              <a:buFont typeface="+mj-lt"/>
              <a:buAutoNum type="arabicPeriod" startAt="6"/>
            </a:pPr>
            <a:endParaRPr lang="en-US" sz="2400" dirty="0">
              <a:latin typeface="Franklin Gothic Book" pitchFamily="34" charset="0"/>
            </a:endParaRPr>
          </a:p>
        </p:txBody>
      </p:sp>
    </p:spTree>
    <p:extLst>
      <p:ext uri="{BB962C8B-B14F-4D97-AF65-F5344CB8AC3E}">
        <p14:creationId xmlns:p14="http://schemas.microsoft.com/office/powerpoint/2010/main" val="4141340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noFill/>
        </p:spPr>
        <p:style>
          <a:lnRef idx="1">
            <a:schemeClr val="accent4"/>
          </a:lnRef>
          <a:fillRef idx="3">
            <a:schemeClr val="accent4"/>
          </a:fillRef>
          <a:effectRef idx="2">
            <a:schemeClr val="accent4"/>
          </a:effectRef>
          <a:fontRef idx="minor">
            <a:schemeClr val="lt1"/>
          </a:fontRef>
        </p:style>
        <p:txBody>
          <a:bodyPr/>
          <a:lstStyle/>
          <a:p>
            <a:r>
              <a:rPr lang="en-US" sz="4000" b="1" dirty="0" smtClean="0">
                <a:latin typeface="Rockwell" pitchFamily="18" charset="0"/>
              </a:rPr>
              <a:t>How Would You Feel and React? </a:t>
            </a:r>
            <a:endParaRPr lang="en-US" sz="4000" b="1" dirty="0">
              <a:latin typeface="Rockwell" pitchFamily="18" charset="0"/>
            </a:endParaRPr>
          </a:p>
        </p:txBody>
      </p:sp>
      <p:sp>
        <p:nvSpPr>
          <p:cNvPr id="3" name="Content Placeholder 2"/>
          <p:cNvSpPr>
            <a:spLocks noGrp="1"/>
          </p:cNvSpPr>
          <p:nvPr>
            <p:ph idx="1"/>
          </p:nvPr>
        </p:nvSpPr>
        <p:spPr>
          <a:xfrm>
            <a:off x="914400" y="4267200"/>
            <a:ext cx="7315200" cy="1828800"/>
          </a:xfrm>
        </p:spPr>
        <p:txBody>
          <a:bodyPr lIns="0" tIns="0" rIns="0" bIns="0"/>
          <a:lstStyle/>
          <a:p>
            <a:pPr marL="0" indent="0">
              <a:lnSpc>
                <a:spcPct val="120000"/>
              </a:lnSpc>
              <a:spcBef>
                <a:spcPts val="600"/>
              </a:spcBef>
              <a:buNone/>
            </a:pPr>
            <a:r>
              <a:rPr lang="en-US" sz="2400" i="1" dirty="0">
                <a:latin typeface="Franklin Gothic Book" pitchFamily="34" charset="0"/>
              </a:rPr>
              <a:t>“They say other people will clean my house and make my meals. Those are my jobs! How can they act like I’m not capable of doing things? I hate having other people I don’t even know in my </a:t>
            </a:r>
            <a:r>
              <a:rPr lang="en-US" sz="2400" i="1" dirty="0" smtClean="0">
                <a:latin typeface="Franklin Gothic Book" pitchFamily="34" charset="0"/>
              </a:rPr>
              <a:t>home! </a:t>
            </a:r>
            <a:r>
              <a:rPr lang="en-US" sz="2400" i="1" dirty="0">
                <a:latin typeface="Franklin Gothic Book" pitchFamily="34" charset="0"/>
              </a:rPr>
              <a:t>This is just </a:t>
            </a:r>
            <a:r>
              <a:rPr lang="en-US" sz="2400" i="1" dirty="0" smtClean="0">
                <a:latin typeface="Franklin Gothic Book" pitchFamily="34" charset="0"/>
              </a:rPr>
              <a:t>wrong.”</a:t>
            </a:r>
            <a:endParaRPr lang="en-US" sz="2400" i="1" dirty="0">
              <a:latin typeface="Franklin Gothic Book" pitchFamily="34" charset="0"/>
            </a:endParaRPr>
          </a:p>
        </p:txBody>
      </p:sp>
      <p:grpSp>
        <p:nvGrpSpPr>
          <p:cNvPr id="7" name="Group 6"/>
          <p:cNvGrpSpPr/>
          <p:nvPr/>
        </p:nvGrpSpPr>
        <p:grpSpPr>
          <a:xfrm>
            <a:off x="2819400" y="1831109"/>
            <a:ext cx="3420699" cy="2283691"/>
            <a:chOff x="2819400" y="1831109"/>
            <a:chExt cx="3420699" cy="2283691"/>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1831109"/>
              <a:ext cx="3420699" cy="2283691"/>
            </a:xfrm>
            <a:prstGeom prst="rect">
              <a:avLst/>
            </a:prstGeom>
            <a:ln>
              <a:solidFill>
                <a:srgbClr val="5D285F"/>
              </a:solidFill>
            </a:ln>
            <a:effectLst>
              <a:outerShdw blurRad="50800" dist="38100" dir="2700000" algn="tl" rotWithShape="0">
                <a:prstClr val="black">
                  <a:alpha val="40000"/>
                </a:prstClr>
              </a:outerShdw>
            </a:effectLst>
          </p:spPr>
        </p:pic>
        <p:sp>
          <p:nvSpPr>
            <p:cNvPr id="10" name="TextBox 9"/>
            <p:cNvSpPr txBox="1"/>
            <p:nvPr/>
          </p:nvSpPr>
          <p:spPr>
            <a:xfrm rot="16200000">
              <a:off x="5834275" y="3658207"/>
              <a:ext cx="668453" cy="92333"/>
            </a:xfrm>
            <a:prstGeom prst="rect">
              <a:avLst/>
            </a:prstGeom>
            <a:noFill/>
          </p:spPr>
          <p:txBody>
            <a:bodyPr wrap="none" lIns="0" tIns="0" rIns="0" bIns="0" rtlCol="0">
              <a:spAutoFit/>
            </a:bodyPr>
            <a:lstStyle/>
            <a:p>
              <a:r>
                <a:rPr lang="en-US" sz="600" dirty="0" smtClean="0">
                  <a:solidFill>
                    <a:schemeClr val="tx1">
                      <a:lumMod val="65000"/>
                      <a:lumOff val="35000"/>
                    </a:schemeClr>
                  </a:solidFill>
                </a:rPr>
                <a:t>Photo by ®Thinkstock</a:t>
              </a:r>
              <a:endParaRPr lang="en-US" sz="600" dirty="0">
                <a:solidFill>
                  <a:schemeClr val="tx1">
                    <a:lumMod val="65000"/>
                    <a:lumOff val="35000"/>
                  </a:schemeClr>
                </a:solidFill>
              </a:endParaRPr>
            </a:p>
          </p:txBody>
        </p:sp>
      </p:grpSp>
    </p:spTree>
    <p:extLst>
      <p:ext uri="{BB962C8B-B14F-4D97-AF65-F5344CB8AC3E}">
        <p14:creationId xmlns:p14="http://schemas.microsoft.com/office/powerpoint/2010/main" val="39125871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417638"/>
          </a:xfrm>
          <a:noFill/>
        </p:spPr>
        <p:style>
          <a:lnRef idx="1">
            <a:schemeClr val="accent4"/>
          </a:lnRef>
          <a:fillRef idx="3">
            <a:schemeClr val="accent4"/>
          </a:fillRef>
          <a:effectRef idx="2">
            <a:schemeClr val="accent4"/>
          </a:effectRef>
          <a:fontRef idx="minor">
            <a:schemeClr val="lt1"/>
          </a:fontRef>
        </p:style>
        <p:txBody>
          <a:bodyPr/>
          <a:lstStyle/>
          <a:p>
            <a:r>
              <a:rPr lang="en-US" sz="4000" b="1" dirty="0">
                <a:latin typeface="Rockwell" pitchFamily="18" charset="0"/>
              </a:rPr>
              <a:t>Behaviors </a:t>
            </a:r>
            <a:r>
              <a:rPr lang="en-US" sz="4000" b="1" dirty="0" smtClean="0">
                <a:latin typeface="Rockwell" pitchFamily="18" charset="0"/>
              </a:rPr>
              <a:t>and </a:t>
            </a:r>
            <a:r>
              <a:rPr lang="en-US" sz="4000" b="1" dirty="0">
                <a:latin typeface="Rockwell" pitchFamily="18" charset="0"/>
              </a:rPr>
              <a:t>Reactions </a:t>
            </a:r>
            <a:r>
              <a:rPr lang="en-US" sz="4000" b="1" dirty="0" smtClean="0">
                <a:latin typeface="Rockwell" pitchFamily="18" charset="0"/>
              </a:rPr>
              <a:t>That </a:t>
            </a:r>
            <a:r>
              <a:rPr lang="en-US" sz="4000" b="1" dirty="0">
                <a:latin typeface="Rockwell" pitchFamily="18" charset="0"/>
              </a:rPr>
              <a:t/>
            </a:r>
            <a:br>
              <a:rPr lang="en-US" sz="4000" b="1" dirty="0">
                <a:latin typeface="Rockwell" pitchFamily="18" charset="0"/>
              </a:rPr>
            </a:br>
            <a:r>
              <a:rPr lang="en-US" sz="4000" b="1" dirty="0">
                <a:latin typeface="Rockwell" pitchFamily="18" charset="0"/>
              </a:rPr>
              <a:t>Cause Health </a:t>
            </a:r>
            <a:r>
              <a:rPr lang="en-US" sz="4000" b="1" dirty="0" smtClean="0">
                <a:latin typeface="Rockwell" pitchFamily="18" charset="0"/>
              </a:rPr>
              <a:t>and </a:t>
            </a:r>
            <a:r>
              <a:rPr lang="en-US" sz="4000" b="1" dirty="0">
                <a:latin typeface="Rockwell" pitchFamily="18" charset="0"/>
              </a:rPr>
              <a:t>Safety Risks </a:t>
            </a:r>
          </a:p>
        </p:txBody>
      </p:sp>
      <p:sp>
        <p:nvSpPr>
          <p:cNvPr id="3" name="Content Placeholder 2"/>
          <p:cNvSpPr>
            <a:spLocks noGrp="1"/>
          </p:cNvSpPr>
          <p:nvPr>
            <p:ph idx="1"/>
          </p:nvPr>
        </p:nvSpPr>
        <p:spPr>
          <a:xfrm>
            <a:off x="914400" y="2179637"/>
            <a:ext cx="7315200" cy="3687763"/>
          </a:xfrm>
        </p:spPr>
        <p:txBody>
          <a:bodyPr lIns="0" tIns="0" rIns="0" bIns="0"/>
          <a:lstStyle/>
          <a:p>
            <a:pPr>
              <a:spcBef>
                <a:spcPts val="600"/>
              </a:spcBef>
              <a:spcAft>
                <a:spcPts val="600"/>
              </a:spcAft>
            </a:pPr>
            <a:r>
              <a:rPr lang="en-US" sz="2400" dirty="0" smtClean="0">
                <a:latin typeface="Franklin Gothic Book" pitchFamily="34" charset="0"/>
              </a:rPr>
              <a:t>Clients try to do activities—such as walking</a:t>
            </a:r>
            <a:r>
              <a:rPr lang="en-US" sz="2400" dirty="0">
                <a:latin typeface="Franklin Gothic Book" pitchFamily="34" charset="0"/>
              </a:rPr>
              <a:t>, toileting, cooking, cleaning, </a:t>
            </a:r>
            <a:r>
              <a:rPr lang="en-US" sz="2400" dirty="0" smtClean="0">
                <a:latin typeface="Franklin Gothic Book" pitchFamily="34" charset="0"/>
              </a:rPr>
              <a:t>hobbies—but they lack the balance, memory, or coordination to do them successfully. This puts people with dementia at greater risk of falls, burns, cuts, and other dangers.</a:t>
            </a:r>
          </a:p>
          <a:p>
            <a:pPr>
              <a:spcBef>
                <a:spcPts val="600"/>
              </a:spcBef>
              <a:spcAft>
                <a:spcPts val="600"/>
              </a:spcAft>
            </a:pPr>
            <a:r>
              <a:rPr lang="en-US" sz="2400" dirty="0" smtClean="0">
                <a:latin typeface="Franklin Gothic Book" pitchFamily="34" charset="0"/>
              </a:rPr>
              <a:t>Clients become agitated or angry at their own frustrations and confusions.</a:t>
            </a:r>
          </a:p>
          <a:p>
            <a:pPr>
              <a:spcAft>
                <a:spcPts val="1200"/>
              </a:spcAft>
            </a:pPr>
            <a:r>
              <a:rPr lang="en-US" sz="2400" dirty="0" smtClean="0">
                <a:latin typeface="Franklin Gothic Book" pitchFamily="34" charset="0"/>
              </a:rPr>
              <a:t>Clients may reject </a:t>
            </a:r>
            <a:r>
              <a:rPr lang="en-US" sz="2400" dirty="0">
                <a:latin typeface="Franklin Gothic Book" pitchFamily="34" charset="0"/>
              </a:rPr>
              <a:t>offered assistance </a:t>
            </a:r>
            <a:r>
              <a:rPr lang="en-US" sz="2400" dirty="0" smtClean="0">
                <a:latin typeface="Franklin Gothic Book" pitchFamily="34" charset="0"/>
              </a:rPr>
              <a:t>they need.</a:t>
            </a:r>
            <a:endParaRPr lang="en-US" sz="2400" dirty="0">
              <a:latin typeface="Franklin Gothic Book" pitchFamily="34" charset="0"/>
            </a:endParaRPr>
          </a:p>
        </p:txBody>
      </p:sp>
    </p:spTree>
    <p:extLst>
      <p:ext uri="{BB962C8B-B14F-4D97-AF65-F5344CB8AC3E}">
        <p14:creationId xmlns:p14="http://schemas.microsoft.com/office/powerpoint/2010/main" val="106487665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_Homecare Work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Theme1_Homecare Workers</Template>
  <TotalTime>9961</TotalTime>
  <Words>1555</Words>
  <Application>Microsoft Office PowerPoint</Application>
  <PresentationFormat>On-screen Show (4:3)</PresentationFormat>
  <Paragraphs>144</Paragraphs>
  <Slides>22</Slides>
  <Notes>3</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Theme1_Homecare Workers</vt:lpstr>
      <vt:lpstr>Document</vt:lpstr>
      <vt:lpstr>Caring for Yourself  While Caring for Others  Module 5: Tips for Maintaining Health and Safety  With Clients With Dementia</vt:lpstr>
      <vt:lpstr>PowerPoint Presentation</vt:lpstr>
      <vt:lpstr>Session Goals</vt:lpstr>
      <vt:lpstr>Welcome and Introductions</vt:lpstr>
      <vt:lpstr>Understanding Dementia</vt:lpstr>
      <vt:lpstr>Symptoms of Dementia1</vt:lpstr>
      <vt:lpstr>Symptoms of Dementia</vt:lpstr>
      <vt:lpstr>How Would You Feel and React? </vt:lpstr>
      <vt:lpstr>Behaviors and Reactions That  Cause Health and Safety Risks </vt:lpstr>
      <vt:lpstr>Behaviors and Reactions That  Cause Health and Safety Risks </vt:lpstr>
      <vt:lpstr>Responses That Can Increase Health and Safety Risks </vt:lpstr>
      <vt:lpstr>Worker Health and Safety Risks  With People With Dementia</vt:lpstr>
      <vt:lpstr>Areas to Focus on to Reduce  Health and Safety Risks</vt:lpstr>
      <vt:lpstr>Keep the Physical  Environment as Safe as Possible</vt:lpstr>
      <vt:lpstr>Keep Activities as Safe as Possible</vt:lpstr>
      <vt:lpstr>Physically Interacting to Help People With Dementia Be Calm </vt:lpstr>
      <vt:lpstr>Promoting Calm and Positive Verbal Interactions</vt:lpstr>
      <vt:lpstr>Positive Interactions  Using the 3Rs Strategy</vt:lpstr>
      <vt:lpstr>People With Dementia May  Become Physically Aggressive</vt:lpstr>
      <vt:lpstr>Responding When Clients  Pose a Health and Safety Threat</vt:lpstr>
      <vt:lpstr>Thanks for participating!</vt:lpstr>
      <vt:lpstr>Credits</vt:lpstr>
    </vt:vector>
  </TitlesOfParts>
  <Company>Centers for Disease Control and Prevention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slb8</dc:creator>
  <cp:lastModifiedBy>CDC User</cp:lastModifiedBy>
  <cp:revision>117</cp:revision>
  <dcterms:created xsi:type="dcterms:W3CDTF">2012-04-19T14:41:57Z</dcterms:created>
  <dcterms:modified xsi:type="dcterms:W3CDTF">2014-11-20T20:37:29Z</dcterms:modified>
</cp:coreProperties>
</file>