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18"/>
  </p:notesMasterIdLst>
  <p:handoutMasterIdLst>
    <p:handoutMasterId r:id="rId119"/>
  </p:handoutMasterIdLst>
  <p:sldIdLst>
    <p:sldId id="564" r:id="rId2"/>
    <p:sldId id="478" r:id="rId3"/>
    <p:sldId id="422" r:id="rId4"/>
    <p:sldId id="274" r:id="rId5"/>
    <p:sldId id="289" r:id="rId6"/>
    <p:sldId id="437" r:id="rId7"/>
    <p:sldId id="315" r:id="rId8"/>
    <p:sldId id="436" r:id="rId9"/>
    <p:sldId id="439" r:id="rId10"/>
    <p:sldId id="442" r:id="rId11"/>
    <p:sldId id="421" r:id="rId12"/>
    <p:sldId id="485" r:id="rId13"/>
    <p:sldId id="488" r:id="rId14"/>
    <p:sldId id="493" r:id="rId15"/>
    <p:sldId id="501" r:id="rId16"/>
    <p:sldId id="278" r:id="rId17"/>
    <p:sldId id="514" r:id="rId18"/>
    <p:sldId id="515" r:id="rId19"/>
    <p:sldId id="523" r:id="rId20"/>
    <p:sldId id="525" r:id="rId21"/>
    <p:sldId id="559" r:id="rId22"/>
    <p:sldId id="563" r:id="rId23"/>
    <p:sldId id="560" r:id="rId24"/>
    <p:sldId id="561" r:id="rId25"/>
    <p:sldId id="562" r:id="rId26"/>
    <p:sldId id="418" r:id="rId27"/>
    <p:sldId id="279" r:id="rId28"/>
    <p:sldId id="462" r:id="rId29"/>
    <p:sldId id="448" r:id="rId30"/>
    <p:sldId id="281" r:id="rId31"/>
    <p:sldId id="334" r:id="rId32"/>
    <p:sldId id="479" r:id="rId33"/>
    <p:sldId id="510" r:id="rId34"/>
    <p:sldId id="511" r:id="rId35"/>
    <p:sldId id="512" r:id="rId36"/>
    <p:sldId id="337" r:id="rId37"/>
    <p:sldId id="368" r:id="rId38"/>
    <p:sldId id="369" r:id="rId39"/>
    <p:sldId id="504" r:id="rId40"/>
    <p:sldId id="371" r:id="rId41"/>
    <p:sldId id="372" r:id="rId42"/>
    <p:sldId id="451" r:id="rId43"/>
    <p:sldId id="480" r:id="rId44"/>
    <p:sldId id="419" r:id="rId45"/>
    <p:sldId id="466" r:id="rId46"/>
    <p:sldId id="495" r:id="rId47"/>
    <p:sldId id="383" r:id="rId48"/>
    <p:sldId id="336" r:id="rId49"/>
    <p:sldId id="384" r:id="rId50"/>
    <p:sldId id="385" r:id="rId51"/>
    <p:sldId id="340" r:id="rId52"/>
    <p:sldId id="339" r:id="rId53"/>
    <p:sldId id="341" r:id="rId54"/>
    <p:sldId id="388" r:id="rId55"/>
    <p:sldId id="390" r:id="rId56"/>
    <p:sldId id="391" r:id="rId57"/>
    <p:sldId id="393" r:id="rId58"/>
    <p:sldId id="465" r:id="rId59"/>
    <p:sldId id="396" r:id="rId60"/>
    <p:sldId id="496" r:id="rId61"/>
    <p:sldId id="398" r:id="rId62"/>
    <p:sldId id="498" r:id="rId63"/>
    <p:sldId id="497" r:id="rId64"/>
    <p:sldId id="402" r:id="rId65"/>
    <p:sldId id="403" r:id="rId66"/>
    <p:sldId id="404" r:id="rId67"/>
    <p:sldId id="460" r:id="rId68"/>
    <p:sldId id="461" r:id="rId69"/>
    <p:sldId id="547" r:id="rId70"/>
    <p:sldId id="499" r:id="rId71"/>
    <p:sldId id="343" r:id="rId72"/>
    <p:sldId id="344" r:id="rId73"/>
    <p:sldId id="546" r:id="rId74"/>
    <p:sldId id="548" r:id="rId75"/>
    <p:sldId id="464" r:id="rId76"/>
    <p:sldId id="508" r:id="rId77"/>
    <p:sldId id="509" r:id="rId78"/>
    <p:sldId id="408" r:id="rId79"/>
    <p:sldId id="513" r:id="rId80"/>
    <p:sldId id="502" r:id="rId81"/>
    <p:sldId id="549" r:id="rId82"/>
    <p:sldId id="503" r:id="rId83"/>
    <p:sldId id="552" r:id="rId84"/>
    <p:sldId id="522" r:id="rId85"/>
    <p:sldId id="550" r:id="rId86"/>
    <p:sldId id="551" r:id="rId87"/>
    <p:sldId id="471" r:id="rId88"/>
    <p:sldId id="473" r:id="rId89"/>
    <p:sldId id="411" r:id="rId90"/>
    <p:sldId id="553" r:id="rId91"/>
    <p:sldId id="347" r:id="rId92"/>
    <p:sldId id="350" r:id="rId93"/>
    <p:sldId id="443" r:id="rId94"/>
    <p:sldId id="413" r:id="rId95"/>
    <p:sldId id="414" r:id="rId96"/>
    <p:sldId id="477" r:id="rId97"/>
    <p:sldId id="517" r:id="rId98"/>
    <p:sldId id="518" r:id="rId99"/>
    <p:sldId id="519" r:id="rId100"/>
    <p:sldId id="520" r:id="rId101"/>
    <p:sldId id="307" r:id="rId102"/>
    <p:sldId id="554" r:id="rId103"/>
    <p:sldId id="537" r:id="rId104"/>
    <p:sldId id="538" r:id="rId105"/>
    <p:sldId id="285" r:id="rId106"/>
    <p:sldId id="539" r:id="rId107"/>
    <p:sldId id="568" r:id="rId108"/>
    <p:sldId id="287" r:id="rId109"/>
    <p:sldId id="555" r:id="rId110"/>
    <p:sldId id="507" r:id="rId111"/>
    <p:sldId id="467" r:id="rId112"/>
    <p:sldId id="557" r:id="rId113"/>
    <p:sldId id="565" r:id="rId114"/>
    <p:sldId id="558" r:id="rId115"/>
    <p:sldId id="526" r:id="rId116"/>
    <p:sldId id="566" r:id="rId1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09" autoAdjust="0"/>
  </p:normalViewPr>
  <p:slideViewPr>
    <p:cSldViewPr>
      <p:cViewPr varScale="1">
        <p:scale>
          <a:sx n="63" d="100"/>
          <a:sy n="63" d="100"/>
        </p:scale>
        <p:origin x="-13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04"/>
    </p:cViewPr>
  </p:sorterViewPr>
  <p:notesViewPr>
    <p:cSldViewPr>
      <p:cViewPr varScale="1">
        <p:scale>
          <a:sx n="59" d="100"/>
          <a:sy n="59" d="100"/>
        </p:scale>
        <p:origin x="-2496" y="-7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D6D49D7-8107-4F8D-A681-E60EF754BBE3}" type="datetimeFigureOut">
              <a:rPr lang="en-US" smtClean="0"/>
              <a:pPr/>
              <a:t>8/21/2012</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2A98A86-1DA7-4D91-B724-218E131F9488}" type="slidenum">
              <a:rPr lang="en-US" smtClean="0"/>
              <a:pPr/>
              <a:t>‹#›</a:t>
            </a:fld>
            <a:endParaRPr lang="en-US" dirty="0"/>
          </a:p>
        </p:txBody>
      </p:sp>
    </p:spTree>
    <p:extLst>
      <p:ext uri="{BB962C8B-B14F-4D97-AF65-F5344CB8AC3E}">
        <p14:creationId xmlns:p14="http://schemas.microsoft.com/office/powerpoint/2010/main" val="41990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F48C217-BC20-4654-AB12-17FD0DE50C15}" type="datetimeFigureOut">
              <a:rPr lang="en-US" smtClean="0"/>
              <a:pPr/>
              <a:t>8/21/2012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5AE1A9F-C6CE-4B78-AC54-BDEA0E09FA31}" type="slidenum">
              <a:rPr lang="en-US" smtClean="0"/>
              <a:pPr/>
              <a:t>‹#›</a:t>
            </a:fld>
            <a:endParaRPr lang="en-US" dirty="0"/>
          </a:p>
        </p:txBody>
      </p:sp>
    </p:spTree>
    <p:extLst>
      <p:ext uri="{BB962C8B-B14F-4D97-AF65-F5344CB8AC3E}">
        <p14:creationId xmlns:p14="http://schemas.microsoft.com/office/powerpoint/2010/main" val="128159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8AC69-C5D6-42D7-907E-A11FF6F85F73}" type="slidenum">
              <a:rPr lang="en-US"/>
              <a:pPr/>
              <a:t>10</a:t>
            </a:fld>
            <a:endParaRPr lang="en-US" dirty="0"/>
          </a:p>
        </p:txBody>
      </p:sp>
      <p:sp>
        <p:nvSpPr>
          <p:cNvPr id="105474"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lIns="91161" tIns="45580" rIns="91161" bIns="45580"/>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latin typeface="Times"/>
            </a:endParaRPr>
          </a:p>
        </p:txBody>
      </p:sp>
      <p:sp>
        <p:nvSpPr>
          <p:cNvPr id="56324" name="Slide Number Placeholder 3"/>
          <p:cNvSpPr>
            <a:spLocks noGrp="1"/>
          </p:cNvSpPr>
          <p:nvPr>
            <p:ph type="sldNum" sz="quarter" idx="5"/>
          </p:nvPr>
        </p:nvSpPr>
        <p:spPr>
          <a:noFill/>
        </p:spPr>
        <p:txBody>
          <a:bodyPr/>
          <a:lstStyle/>
          <a:p>
            <a:fld id="{1863D56E-7509-473F-A6B5-4BAEAB6BCC43}" type="slidenum">
              <a:rPr lang="en-US" smtClean="0">
                <a:latin typeface="Times"/>
              </a:rPr>
              <a:pPr/>
              <a:t>101</a:t>
            </a:fld>
            <a:endParaRPr lang="en-US" dirty="0" smtClean="0">
              <a:latin typeface="Time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AE1A9F-C6CE-4B78-AC54-BDEA0E09FA31}" type="slidenum">
              <a:rPr lang="en-US" smtClean="0"/>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25538" y="703263"/>
            <a:ext cx="4630737" cy="347345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E55B362-D7DF-456F-BBE5-E7DDD0DCC944}" type="slidenum">
              <a:rPr lang="en-US" smtClean="0"/>
              <a:pPr>
                <a:defRPr/>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25538" y="703263"/>
            <a:ext cx="4630737" cy="347345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dirty="0" smtClean="0">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DCB2493A-7DEE-421A-A31B-2860A669A7F1}" type="slidenum">
              <a:rPr lang="en-US" smtClean="0">
                <a:ea typeface="MS PGothic" pitchFamily="34" charset="-128"/>
              </a:rPr>
              <a:pPr/>
              <a:t>109</a:t>
            </a:fld>
            <a:endParaRPr lang="en-US" dirty="0" smtClean="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11</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dirty="0" smtClean="0">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DCB2493A-7DEE-421A-A31B-2860A669A7F1}" type="slidenum">
              <a:rPr lang="en-US" smtClean="0">
                <a:ea typeface="MS PGothic" pitchFamily="34" charset="-128"/>
              </a:rPr>
              <a:pPr/>
              <a:t>110</a:t>
            </a:fld>
            <a:endParaRPr lang="en-US" dirty="0" smtClean="0">
              <a:ea typeface="MS PGothic"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endParaRPr lang="en-US" dirty="0" smtClean="0">
              <a:latin typeface="Arial" charset="0"/>
            </a:endParaRPr>
          </a:p>
        </p:txBody>
      </p:sp>
      <p:sp>
        <p:nvSpPr>
          <p:cNvPr id="93188" name="Slide Number Placeholder 3"/>
          <p:cNvSpPr>
            <a:spLocks noGrp="1"/>
          </p:cNvSpPr>
          <p:nvPr>
            <p:ph type="sldNum" sz="quarter" idx="5"/>
          </p:nvPr>
        </p:nvSpPr>
        <p:spPr>
          <a:noFill/>
          <a:ln>
            <a:miter lim="800000"/>
            <a:headEnd/>
            <a:tailEnd/>
          </a:ln>
        </p:spPr>
        <p:txBody>
          <a:bodyPr/>
          <a:lstStyle/>
          <a:p>
            <a:fld id="{F1513513-FAA4-4244-A463-CC74DE19DBB9}" type="slidenum">
              <a:rPr lang="en-US" smtClean="0">
                <a:ea typeface="MS PGothic" pitchFamily="34" charset="-128"/>
              </a:rPr>
              <a:pPr/>
              <a:t>111</a:t>
            </a:fld>
            <a:endParaRPr lang="en-US" dirty="0" smtClean="0">
              <a:ea typeface="MS PGothic"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dirty="0" smtClean="0">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DCB2493A-7DEE-421A-A31B-2860A669A7F1}" type="slidenum">
              <a:rPr lang="en-US" smtClean="0">
                <a:ea typeface="MS PGothic" pitchFamily="34" charset="-128"/>
              </a:rPr>
              <a:pPr/>
              <a:t>112</a:t>
            </a:fld>
            <a:endParaRPr lang="en-US" dirty="0" smtClean="0">
              <a:ea typeface="MS PGothic"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Times"/>
            </a:endParaRPr>
          </a:p>
        </p:txBody>
      </p:sp>
      <p:sp>
        <p:nvSpPr>
          <p:cNvPr id="83972" name="Slide Number Placeholder 3"/>
          <p:cNvSpPr>
            <a:spLocks noGrp="1"/>
          </p:cNvSpPr>
          <p:nvPr>
            <p:ph type="sldNum" sz="quarter" idx="5"/>
          </p:nvPr>
        </p:nvSpPr>
        <p:spPr>
          <a:noFill/>
        </p:spPr>
        <p:txBody>
          <a:bodyPr/>
          <a:lstStyle/>
          <a:p>
            <a:fld id="{6D96B556-CBB5-4BB7-9EFB-11E88E9420AF}" type="slidenum">
              <a:rPr lang="en-US" smtClean="0">
                <a:latin typeface="Times"/>
              </a:rPr>
              <a:pPr/>
              <a:t>113</a:t>
            </a:fld>
            <a:endParaRPr lang="en-US" smtClean="0">
              <a:latin typeface="Time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AE1A9F-C6CE-4B78-AC54-BDEA0E09FA31}" type="slidenum">
              <a:rPr lang="en-US" smtClean="0"/>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Times"/>
            </a:endParaRPr>
          </a:p>
        </p:txBody>
      </p:sp>
      <p:sp>
        <p:nvSpPr>
          <p:cNvPr id="57348" name="Slide Number Placeholder 3"/>
          <p:cNvSpPr>
            <a:spLocks noGrp="1"/>
          </p:cNvSpPr>
          <p:nvPr>
            <p:ph type="sldNum" sz="quarter" idx="5"/>
          </p:nvPr>
        </p:nvSpPr>
        <p:spPr>
          <a:noFill/>
        </p:spPr>
        <p:txBody>
          <a:bodyPr/>
          <a:lstStyle/>
          <a:p>
            <a:fld id="{573632D2-FC47-488A-A58B-F2345D736535}" type="slidenum">
              <a:rPr lang="en-US" smtClean="0">
                <a:latin typeface="Times"/>
              </a:rPr>
              <a:pPr/>
              <a:t>115</a:t>
            </a:fld>
            <a:endParaRPr lang="en-US" dirty="0" smtClean="0">
              <a:latin typeface="Time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116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F4A51-E08B-4841-9B1E-37BB97F42641}" type="slidenum">
              <a:rPr lang="en-US"/>
              <a:pPr/>
              <a:t>12</a:t>
            </a:fld>
            <a:endParaRPr lang="en-US" dirty="0"/>
          </a:p>
        </p:txBody>
      </p:sp>
      <p:sp>
        <p:nvSpPr>
          <p:cNvPr id="53250"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pPr>
              <a:lnSpc>
                <a:spcPct val="90000"/>
              </a:lnSpc>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95A8F-C3BD-4BB5-A1FF-CC4786C8EFE0}" type="slidenum">
              <a:rPr lang="en-US"/>
              <a:pPr/>
              <a:t>13</a:t>
            </a:fld>
            <a:endParaRPr lang="en-US" dirty="0"/>
          </a:p>
        </p:txBody>
      </p:sp>
      <p:sp>
        <p:nvSpPr>
          <p:cNvPr id="110594"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lIns="91161" tIns="45580" rIns="91161" bIns="45580"/>
          <a:lstStyle/>
          <a:p>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A016E-8B78-46A4-B6B6-35DD61BC079C}" type="slidenum">
              <a:rPr lang="en-US"/>
              <a:pPr/>
              <a:t>14</a:t>
            </a:fld>
            <a:endParaRPr lang="en-US" dirty="0"/>
          </a:p>
        </p:txBody>
      </p:sp>
      <p:sp>
        <p:nvSpPr>
          <p:cNvPr id="69634"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FCB3F-3621-4827-AE83-0245AB98CA1C}" type="slidenum">
              <a:rPr lang="en-US"/>
              <a:pPr/>
              <a:t>15</a:t>
            </a:fld>
            <a:endParaRPr lang="en-US" dirty="0"/>
          </a:p>
        </p:txBody>
      </p:sp>
      <p:sp>
        <p:nvSpPr>
          <p:cNvPr id="129026" name="Rectangle 2"/>
          <p:cNvSpPr>
            <a:spLocks noGrp="1" noRot="1" noChangeAspect="1" noChangeArrowheads="1"/>
          </p:cNvSpPr>
          <p:nvPr>
            <p:ph type="sldImg"/>
          </p:nvPr>
        </p:nvSpPr>
        <p:spPr bwMode="auto">
          <a:xfrm>
            <a:off x="1116013" y="695325"/>
            <a:ext cx="4651375" cy="3489325"/>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lIns="91364" tIns="45682" rIns="91364" bIns="45682"/>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25538" y="703263"/>
            <a:ext cx="4630737" cy="3473450"/>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latin typeface="Times"/>
            </a:endParaRPr>
          </a:p>
        </p:txBody>
      </p:sp>
      <p:sp>
        <p:nvSpPr>
          <p:cNvPr id="56324" name="Slide Number Placeholder 3"/>
          <p:cNvSpPr>
            <a:spLocks noGrp="1"/>
          </p:cNvSpPr>
          <p:nvPr>
            <p:ph type="sldNum" sz="quarter" idx="5"/>
          </p:nvPr>
        </p:nvSpPr>
        <p:spPr>
          <a:noFill/>
        </p:spPr>
        <p:txBody>
          <a:bodyPr/>
          <a:lstStyle/>
          <a:p>
            <a:fld id="{D43C20B3-A100-4BD2-847D-EB8359B9CB4C}" type="slidenum">
              <a:rPr lang="en-US" smtClean="0">
                <a:latin typeface="Times"/>
              </a:rPr>
              <a:pPr/>
              <a:t>2</a:t>
            </a:fld>
            <a:endParaRPr lang="en-US" dirty="0"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Times"/>
            </a:endParaRPr>
          </a:p>
        </p:txBody>
      </p:sp>
      <p:sp>
        <p:nvSpPr>
          <p:cNvPr id="57348" name="Slide Number Placeholder 3"/>
          <p:cNvSpPr>
            <a:spLocks noGrp="1"/>
          </p:cNvSpPr>
          <p:nvPr>
            <p:ph type="sldNum" sz="quarter" idx="5"/>
          </p:nvPr>
        </p:nvSpPr>
        <p:spPr>
          <a:noFill/>
        </p:spPr>
        <p:txBody>
          <a:bodyPr/>
          <a:lstStyle/>
          <a:p>
            <a:fld id="{573632D2-FC47-488A-A58B-F2345D736535}" type="slidenum">
              <a:rPr lang="en-US" smtClean="0">
                <a:latin typeface="Times"/>
              </a:rPr>
              <a:pPr/>
              <a:t>21</a:t>
            </a:fld>
            <a:endParaRPr lang="en-US" dirty="0" smtClean="0">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DA466-0541-4B28-A233-B8703C799FB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E612D7-8488-4702-A794-3062AFFD82A6}"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E612D7-8488-4702-A794-3062AFFD82A6}"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2FC1C-054A-456E-9B31-B80F5CC428F8}" type="slidenum">
              <a:rPr lang="en-US"/>
              <a:pPr/>
              <a:t>31</a:t>
            </a:fld>
            <a:endParaRPr lang="en-US" dirty="0"/>
          </a:p>
        </p:txBody>
      </p:sp>
      <p:sp>
        <p:nvSpPr>
          <p:cNvPr id="7577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2FC1C-054A-456E-9B31-B80F5CC428F8}" type="slidenum">
              <a:rPr lang="en-US"/>
              <a:pPr/>
              <a:t>32</a:t>
            </a:fld>
            <a:endParaRPr lang="en-US" dirty="0"/>
          </a:p>
        </p:txBody>
      </p:sp>
      <p:sp>
        <p:nvSpPr>
          <p:cNvPr id="7577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2FC1C-054A-456E-9B31-B80F5CC428F8}" type="slidenum">
              <a:rPr lang="en-US"/>
              <a:pPr/>
              <a:t>33</a:t>
            </a:fld>
            <a:endParaRPr lang="en-US" dirty="0"/>
          </a:p>
        </p:txBody>
      </p:sp>
      <p:sp>
        <p:nvSpPr>
          <p:cNvPr id="7577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1727F-1C4F-49D2-A231-54FED90EB0FB}" type="slidenum">
              <a:rPr lang="en-US"/>
              <a:pPr/>
              <a:t>34</a:t>
            </a:fld>
            <a:endParaRPr lang="en-US" dirty="0"/>
          </a:p>
        </p:txBody>
      </p:sp>
      <p:sp>
        <p:nvSpPr>
          <p:cNvPr id="228354"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28355"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03DD6-54F4-4DA1-9B2D-B69D2EDCE821}" type="slidenum">
              <a:rPr lang="en-US"/>
              <a:pPr/>
              <a:t>35</a:t>
            </a:fld>
            <a:endParaRPr lang="en-US" dirty="0"/>
          </a:p>
        </p:txBody>
      </p:sp>
      <p:sp>
        <p:nvSpPr>
          <p:cNvPr id="230402"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30403"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D4A85-0F65-4C0A-9A7D-EF1CFA567DED}" type="slidenum">
              <a:rPr lang="en-US"/>
              <a:pPr/>
              <a:t>36</a:t>
            </a:fld>
            <a:endParaRPr lang="en-US" dirty="0"/>
          </a:p>
        </p:txBody>
      </p:sp>
      <p:sp>
        <p:nvSpPr>
          <p:cNvPr id="81922"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87CF1-D579-4F19-8EC2-653F66763B5B}" type="slidenum">
              <a:rPr lang="en-US"/>
              <a:pPr/>
              <a:t>39</a:t>
            </a:fld>
            <a:endParaRPr lang="en-US" dirty="0"/>
          </a:p>
        </p:txBody>
      </p:sp>
      <p:sp>
        <p:nvSpPr>
          <p:cNvPr id="220162"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220163" name="Rectangle 3"/>
          <p:cNvSpPr>
            <a:spLocks noGrp="1" noChangeArrowheads="1"/>
          </p:cNvSpPr>
          <p:nvPr>
            <p:ph type="body" idx="1"/>
          </p:nvPr>
        </p:nvSpPr>
        <p:spPr bwMode="auto">
          <a:xfrm>
            <a:off x="917575" y="4415911"/>
            <a:ext cx="5046663" cy="4184424"/>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Times"/>
            </a:endParaRPr>
          </a:p>
        </p:txBody>
      </p:sp>
      <p:sp>
        <p:nvSpPr>
          <p:cNvPr id="55300" name="Slide Number Placeholder 3"/>
          <p:cNvSpPr>
            <a:spLocks noGrp="1"/>
          </p:cNvSpPr>
          <p:nvPr>
            <p:ph type="sldNum" sz="quarter" idx="5"/>
          </p:nvPr>
        </p:nvSpPr>
        <p:spPr>
          <a:noFill/>
        </p:spPr>
        <p:txBody>
          <a:bodyPr/>
          <a:lstStyle/>
          <a:p>
            <a:fld id="{A7127AEC-E10A-45FC-8531-D56903D15612}" type="slidenum">
              <a:rPr lang="en-US" smtClean="0">
                <a:latin typeface="Times"/>
              </a:rPr>
              <a:pPr/>
              <a:t>4</a:t>
            </a:fld>
            <a:endParaRPr lang="en-US" dirty="0" smtClean="0">
              <a:latin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E612D7-8488-4702-A794-3062AFFD82A6}"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E612D7-8488-4702-A794-3062AFFD82A6}"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B20F7-5752-48D3-BB69-9370185D715E}" type="slidenum">
              <a:rPr lang="en-US"/>
              <a:pPr/>
              <a:t>48</a:t>
            </a:fld>
            <a:endParaRPr lang="en-US" dirty="0"/>
          </a:p>
        </p:txBody>
      </p:sp>
      <p:sp>
        <p:nvSpPr>
          <p:cNvPr id="79874"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latin typeface="Times"/>
            </a:endParaRPr>
          </a:p>
        </p:txBody>
      </p:sp>
      <p:sp>
        <p:nvSpPr>
          <p:cNvPr id="56324" name="Slide Number Placeholder 3"/>
          <p:cNvSpPr>
            <a:spLocks noGrp="1"/>
          </p:cNvSpPr>
          <p:nvPr>
            <p:ph type="sldNum" sz="quarter" idx="5"/>
          </p:nvPr>
        </p:nvSpPr>
        <p:spPr>
          <a:noFill/>
        </p:spPr>
        <p:txBody>
          <a:bodyPr/>
          <a:lstStyle/>
          <a:p>
            <a:fld id="{D43C20B3-A100-4BD2-847D-EB8359B9CB4C}" type="slidenum">
              <a:rPr lang="en-US" smtClean="0">
                <a:latin typeface="Times"/>
              </a:rPr>
              <a:pPr/>
              <a:t>5</a:t>
            </a:fld>
            <a:endParaRPr lang="en-US" dirty="0" smtClean="0">
              <a:latin typeface="Time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A44D2-FAF2-4E32-93A1-F5E76B67692B}" type="slidenum">
              <a:rPr lang="en-US"/>
              <a:pPr/>
              <a:t>52</a:t>
            </a:fld>
            <a:endParaRPr lang="en-US" dirty="0"/>
          </a:p>
        </p:txBody>
      </p:sp>
      <p:sp>
        <p:nvSpPr>
          <p:cNvPr id="86018"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4C1AA-E22B-4735-B49E-9A4105B218AB}" type="slidenum">
              <a:rPr lang="en-US"/>
              <a:pPr/>
              <a:t>53</a:t>
            </a:fld>
            <a:endParaRPr lang="en-US" dirty="0"/>
          </a:p>
        </p:txBody>
      </p:sp>
      <p:sp>
        <p:nvSpPr>
          <p:cNvPr id="90114"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1F697-4CF0-4F28-9EA0-43EE3EC5E797}" type="slidenum">
              <a:rPr lang="en-US"/>
              <a:pPr/>
              <a:t>6</a:t>
            </a:fld>
            <a:endParaRPr lang="en-US" dirty="0"/>
          </a:p>
        </p:txBody>
      </p:sp>
      <p:sp>
        <p:nvSpPr>
          <p:cNvPr id="38914"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lIns="91021" tIns="45510" rIns="91021" bIns="45510"/>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1F8EF-7107-47E5-A09E-0502E8FA7B0B}" type="slidenum">
              <a:rPr lang="en-US"/>
              <a:pPr/>
              <a:t>62</a:t>
            </a:fld>
            <a:endParaRPr lang="en-US" dirty="0"/>
          </a:p>
        </p:txBody>
      </p:sp>
      <p:sp>
        <p:nvSpPr>
          <p:cNvPr id="83970"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2BA07-1AE1-4B35-9EDC-EC8D10960E4E}" type="slidenum">
              <a:rPr lang="en-US"/>
              <a:pPr/>
              <a:t>67</a:t>
            </a:fld>
            <a:endParaRPr lang="en-US" dirty="0"/>
          </a:p>
        </p:txBody>
      </p:sp>
      <p:sp>
        <p:nvSpPr>
          <p:cNvPr id="47106"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F9BD5-33B2-4E55-A20E-733BBDDD788C}" type="slidenum">
              <a:rPr lang="en-US"/>
              <a:pPr/>
              <a:t>68</a:t>
            </a:fld>
            <a:endParaRPr lang="en-US" dirty="0"/>
          </a:p>
        </p:txBody>
      </p:sp>
      <p:sp>
        <p:nvSpPr>
          <p:cNvPr id="49154"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70A51-A71D-4AF9-82F6-22032B145D7A}" type="slidenum">
              <a:rPr lang="en-US"/>
              <a:pPr/>
              <a:t>7</a:t>
            </a:fld>
            <a:endParaRPr lang="en-US" dirty="0"/>
          </a:p>
        </p:txBody>
      </p:sp>
      <p:sp>
        <p:nvSpPr>
          <p:cNvPr id="45058"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lIns="91021" tIns="45510" rIns="91021" bIns="45510"/>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374D18-3B1F-4EC6-8794-004C5ED43010}"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401A0-E958-44B2-8DFD-30F4B8AE632F}" type="slidenum">
              <a:rPr lang="en-US"/>
              <a:pPr/>
              <a:t>71</a:t>
            </a:fld>
            <a:endParaRPr lang="en-US" dirty="0"/>
          </a:p>
        </p:txBody>
      </p:sp>
      <p:sp>
        <p:nvSpPr>
          <p:cNvPr id="159746"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lIns="91161" tIns="45580" rIns="91161" bIns="45580"/>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5F051-95B1-4C2F-9705-A8AEE826D355}" type="slidenum">
              <a:rPr lang="en-US"/>
              <a:pPr/>
              <a:t>72</a:t>
            </a:fld>
            <a:endParaRPr lang="en-US" dirty="0"/>
          </a:p>
        </p:txBody>
      </p:sp>
      <p:sp>
        <p:nvSpPr>
          <p:cNvPr id="94210"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374D18-3B1F-4EC6-8794-004C5ED43010}"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5F051-95B1-4C2F-9705-A8AEE826D355}" type="slidenum">
              <a:rPr lang="en-US"/>
              <a:pPr/>
              <a:t>74</a:t>
            </a:fld>
            <a:endParaRPr lang="en-US" dirty="0"/>
          </a:p>
        </p:txBody>
      </p:sp>
      <p:sp>
        <p:nvSpPr>
          <p:cNvPr id="94210"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B5FF1-1E4A-4571-B248-DBC8EDF29D02}" type="slidenum">
              <a:rPr lang="en-US"/>
              <a:pPr/>
              <a:t>80</a:t>
            </a:fld>
            <a:endParaRPr lang="en-US" dirty="0"/>
          </a:p>
        </p:txBody>
      </p:sp>
      <p:sp>
        <p:nvSpPr>
          <p:cNvPr id="195586"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195587"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D6AE1-900E-4E39-8600-20260A69E9D9}" type="slidenum">
              <a:rPr lang="en-US"/>
              <a:pPr/>
              <a:t>81</a:t>
            </a:fld>
            <a:endParaRPr lang="en-US" dirty="0"/>
          </a:p>
        </p:txBody>
      </p:sp>
      <p:sp>
        <p:nvSpPr>
          <p:cNvPr id="226306"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26307"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D6AE1-900E-4E39-8600-20260A69E9D9}" type="slidenum">
              <a:rPr lang="en-US"/>
              <a:pPr/>
              <a:t>82</a:t>
            </a:fld>
            <a:endParaRPr lang="en-US" dirty="0"/>
          </a:p>
        </p:txBody>
      </p:sp>
      <p:sp>
        <p:nvSpPr>
          <p:cNvPr id="226306"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26307"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AE1A9F-C6CE-4B78-AC54-BDEA0E09FA31}"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D6AE1-900E-4E39-8600-20260A69E9D9}" type="slidenum">
              <a:rPr lang="en-US"/>
              <a:pPr/>
              <a:t>84</a:t>
            </a:fld>
            <a:endParaRPr lang="en-US" dirty="0"/>
          </a:p>
        </p:txBody>
      </p:sp>
      <p:sp>
        <p:nvSpPr>
          <p:cNvPr id="226306"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26307"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D6AE1-900E-4E39-8600-20260A69E9D9}" type="slidenum">
              <a:rPr lang="en-US"/>
              <a:pPr/>
              <a:t>85</a:t>
            </a:fld>
            <a:endParaRPr lang="en-US" dirty="0"/>
          </a:p>
        </p:txBody>
      </p:sp>
      <p:sp>
        <p:nvSpPr>
          <p:cNvPr id="226306"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26307"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D6AE1-900E-4E39-8600-20260A69E9D9}" type="slidenum">
              <a:rPr lang="en-US"/>
              <a:pPr/>
              <a:t>86</a:t>
            </a:fld>
            <a:endParaRPr lang="en-US" dirty="0"/>
          </a:p>
        </p:txBody>
      </p:sp>
      <p:sp>
        <p:nvSpPr>
          <p:cNvPr id="226306" name="Rectangle 1026"/>
          <p:cNvSpPr>
            <a:spLocks noGrp="1" noRot="1" noChangeAspect="1" noChangeArrowheads="1"/>
          </p:cNvSpPr>
          <p:nvPr>
            <p:ph type="sldImg"/>
          </p:nvPr>
        </p:nvSpPr>
        <p:spPr bwMode="auto">
          <a:xfrm>
            <a:off x="1116013" y="696913"/>
            <a:ext cx="4648200" cy="3486150"/>
          </a:xfrm>
          <a:prstGeom prst="rect">
            <a:avLst/>
          </a:prstGeom>
          <a:solidFill>
            <a:srgbClr val="FFFFFF"/>
          </a:solidFill>
          <a:ln>
            <a:solidFill>
              <a:srgbClr val="000000"/>
            </a:solidFill>
            <a:miter lim="800000"/>
            <a:headEnd/>
            <a:tailEnd/>
          </a:ln>
        </p:spPr>
      </p:sp>
      <p:sp>
        <p:nvSpPr>
          <p:cNvPr id="226307" name="Rectangle 1027"/>
          <p:cNvSpPr>
            <a:spLocks noGrp="1" noChangeArrowheads="1"/>
          </p:cNvSpPr>
          <p:nvPr>
            <p:ph type="body" idx="1"/>
          </p:nvPr>
        </p:nvSpPr>
        <p:spPr bwMode="auto">
          <a:xfrm>
            <a:off x="917575" y="4415911"/>
            <a:ext cx="5046663" cy="4182817"/>
          </a:xfrm>
          <a:prstGeom prst="rect">
            <a:avLst/>
          </a:prstGeom>
          <a:solidFill>
            <a:srgbClr val="FFFFFF"/>
          </a:solidFill>
          <a:ln>
            <a:solidFill>
              <a:srgbClr val="000000"/>
            </a:solidFill>
            <a:miter lim="800000"/>
            <a:headEnd/>
            <a:tailEnd/>
          </a:ln>
        </p:spPr>
        <p:txBody>
          <a:bodyPr lIns="92437" tIns="46219" rIns="92437" bIns="46219"/>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2CF3EFF-062E-486B-8928-0CE9253122DF}" type="slidenum">
              <a:rPr lang="en-US" smtClean="0">
                <a:latin typeface="Arial" charset="0"/>
              </a:rPr>
              <a:pPr/>
              <a:t>87</a:t>
            </a:fld>
            <a:endParaRPr lang="en-US" dirty="0"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Notes Placeholder 4"/>
          <p:cNvSpPr>
            <a:spLocks noGrp="1"/>
          </p:cNvSpPr>
          <p:nvPr/>
        </p:nvSpPr>
        <p:spPr bwMode="auto">
          <a:xfrm>
            <a:off x="917575" y="4415790"/>
            <a:ext cx="5046663" cy="4183380"/>
          </a:xfrm>
          <a:prstGeom prst="rect">
            <a:avLst/>
          </a:prstGeom>
          <a:noFill/>
          <a:ln w="9525">
            <a:noFill/>
            <a:miter lim="800000"/>
            <a:headEnd/>
            <a:tailEnd/>
          </a:ln>
        </p:spPr>
        <p:txBody>
          <a:bodyPr lIns="91429" tIns="45714" rIns="91429" bIns="45714"/>
          <a:lstStyle/>
          <a:p>
            <a:pPr eaLnBrk="0" hangingPunct="0">
              <a:spcBef>
                <a:spcPct val="30000"/>
              </a:spcBef>
            </a:pPr>
            <a:endParaRPr lang="en-US" sz="1200" dirty="0"/>
          </a:p>
        </p:txBody>
      </p:sp>
      <p:sp>
        <p:nvSpPr>
          <p:cNvPr id="57349" name="Notes Placeholder 4"/>
          <p:cNvSpPr>
            <a:spLocks noGrp="1"/>
          </p:cNvSpPr>
          <p:nvPr>
            <p:ph type="body" idx="1"/>
          </p:nvPr>
        </p:nvSpPr>
        <p:spPr>
          <a:xfrm>
            <a:off x="611717" y="4495802"/>
            <a:ext cx="5505450" cy="4183063"/>
          </a:xfrm>
          <a:noFill/>
          <a:ln/>
        </p:spPr>
        <p:txBody>
          <a:bodyPr/>
          <a:lstStyle/>
          <a:p>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40A150F-AE06-4F95-8DCC-1390C8558571}" type="slidenum">
              <a:rPr lang="en-US" smtClean="0">
                <a:latin typeface="Arial" charset="0"/>
              </a:rPr>
              <a:pPr/>
              <a:t>88</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Notes Placeholder 4"/>
          <p:cNvSpPr>
            <a:spLocks noGrp="1"/>
          </p:cNvSpPr>
          <p:nvPr/>
        </p:nvSpPr>
        <p:spPr bwMode="auto">
          <a:xfrm>
            <a:off x="917575" y="4415790"/>
            <a:ext cx="5046663" cy="4183380"/>
          </a:xfrm>
          <a:prstGeom prst="rect">
            <a:avLst/>
          </a:prstGeom>
          <a:noFill/>
          <a:ln w="9525">
            <a:noFill/>
            <a:miter lim="800000"/>
            <a:headEnd/>
            <a:tailEnd/>
          </a:ln>
        </p:spPr>
        <p:txBody>
          <a:bodyPr lIns="91429" tIns="45714" rIns="91429" bIns="45714"/>
          <a:lstStyle/>
          <a:p>
            <a:pPr eaLnBrk="0" hangingPunct="0">
              <a:spcBef>
                <a:spcPct val="30000"/>
              </a:spcBef>
            </a:pPr>
            <a:endParaRPr lang="en-US" sz="1200" dirty="0"/>
          </a:p>
        </p:txBody>
      </p:sp>
      <p:sp>
        <p:nvSpPr>
          <p:cNvPr id="60421" name="Notes Placeholder 4"/>
          <p:cNvSpPr>
            <a:spLocks noGrp="1"/>
          </p:cNvSpPr>
          <p:nvPr>
            <p:ph type="body" idx="1"/>
          </p:nvPr>
        </p:nvSpPr>
        <p:spPr>
          <a:xfrm>
            <a:off x="841111" y="4572002"/>
            <a:ext cx="5505450" cy="4183063"/>
          </a:xfrm>
          <a:noFill/>
          <a:ln/>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AE1A9F-C6CE-4B78-AC54-BDEA0E09FA31}"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D4198-A100-42A0-A0B7-6A2618A3DAFD}" type="slidenum">
              <a:rPr lang="en-US"/>
              <a:pPr/>
              <a:t>91</a:t>
            </a:fld>
            <a:endParaRPr lang="en-US" dirty="0"/>
          </a:p>
        </p:txBody>
      </p:sp>
      <p:sp>
        <p:nvSpPr>
          <p:cNvPr id="96258"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7CB95-86CA-41B2-93C6-14AE28D2940E}" type="slidenum">
              <a:rPr lang="en-US"/>
              <a:pPr/>
              <a:t>92</a:t>
            </a:fld>
            <a:endParaRPr lang="en-US" dirty="0"/>
          </a:p>
        </p:txBody>
      </p:sp>
      <p:sp>
        <p:nvSpPr>
          <p:cNvPr id="98306"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7FA8B-96CD-4B20-8BBB-D40EBDF019E2}" type="slidenum">
              <a:rPr lang="en-US"/>
              <a:pPr/>
              <a:t>93</a:t>
            </a:fld>
            <a:endParaRPr lang="en-US" dirty="0"/>
          </a:p>
        </p:txBody>
      </p:sp>
      <p:sp>
        <p:nvSpPr>
          <p:cNvPr id="51202" name="Rectangle 2"/>
          <p:cNvSpPr>
            <a:spLocks noGrp="1" noRot="1" noChangeAspect="1" noChangeArrowheads="1"/>
          </p:cNvSpPr>
          <p:nvPr>
            <p:ph type="sldImg"/>
          </p:nvPr>
        </p:nvSpPr>
        <p:spPr bwMode="auto">
          <a:xfrm>
            <a:off x="1117600" y="695325"/>
            <a:ext cx="4649788" cy="3487738"/>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7575" y="4415790"/>
            <a:ext cx="5046663" cy="4184994"/>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96F9EAA-4E72-4FD9-8464-6BA97E3E3D44}" type="slidenum">
              <a:rPr lang="en-US" smtClean="0"/>
              <a:pPr/>
              <a:t>96</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Notes Placeholder 3"/>
          <p:cNvSpPr>
            <a:spLocks noGrp="1"/>
          </p:cNvSpPr>
          <p:nvPr>
            <p:ph type="body" idx="1"/>
          </p:nvPr>
        </p:nvSpPr>
        <p:spPr>
          <a:noFill/>
          <a:ln/>
        </p:spPr>
        <p:txBody>
          <a:bodyPr/>
          <a:lstStyle/>
          <a:p>
            <a:r>
              <a:rPr lang="en-US" dirty="0" smtClean="0"/>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AE1A9F-C6CE-4B78-AC54-BDEA0E09FA31}"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80960" y="5033971"/>
            <a:ext cx="1097280" cy="1645920"/>
          </a:xfrm>
          <a:prstGeom prst="rect">
            <a:avLst/>
          </a:prstGeom>
        </p:spPr>
      </p:pic>
      <p:sp>
        <p:nvSpPr>
          <p:cNvPr id="9" name="Footer Placeholder 4"/>
          <p:cNvSpPr>
            <a:spLocks noGrp="1"/>
          </p:cNvSpPr>
          <p:nvPr>
            <p:ph type="ftr" sz="quarter" idx="11"/>
          </p:nvPr>
        </p:nvSpPr>
        <p:spPr>
          <a:xfrm>
            <a:off x="3124200" y="6553200"/>
            <a:ext cx="2895600" cy="168275"/>
          </a:xfrm>
        </p:spPr>
        <p:txBody>
          <a:bodyPr/>
          <a:lstStyle/>
          <a:p>
            <a:endParaRPr lang="en-US" dirty="0">
              <a:solidFill>
                <a:prstClr val="black">
                  <a:tint val="75000"/>
                </a:prstClr>
              </a:solidFill>
            </a:endParaRPr>
          </a:p>
        </p:txBody>
      </p:sp>
      <p:sp>
        <p:nvSpPr>
          <p:cNvPr id="10" name="Slide Number Placeholder 5"/>
          <p:cNvSpPr>
            <a:spLocks noGrp="1"/>
          </p:cNvSpPr>
          <p:nvPr>
            <p:ph type="sldNum" sz="quarter" idx="12"/>
          </p:nvPr>
        </p:nvSpPr>
        <p:spPr>
          <a:xfrm>
            <a:off x="6553200" y="6553200"/>
            <a:ext cx="914400" cy="168275"/>
          </a:xfrm>
        </p:spPr>
        <p:txBody>
          <a:bodyPr/>
          <a:lstStyle/>
          <a:p>
            <a:fld id="{ED655340-09A0-4AFA-ADD2-0DF10A5A41C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hasCustomPrompt="1"/>
          </p:nvPr>
        </p:nvSpPr>
        <p:spPr>
          <a:xfrm>
            <a:off x="685800" y="1520825"/>
            <a:ext cx="7772400" cy="1470025"/>
          </a:xfrm>
        </p:spPr>
        <p:txBody>
          <a:bodyPr>
            <a:normAutofit/>
          </a:bodyPr>
          <a:lstStyle>
            <a:lvl1pPr>
              <a:defRPr sz="3600" b="1"/>
            </a:lvl1pPr>
          </a:lstStyle>
          <a:p>
            <a:r>
              <a:rPr lang="en-US" dirty="0" smtClean="0"/>
              <a:t>Click to edit Master title styles</a:t>
            </a:r>
            <a:endParaRPr lang="en-US" dirty="0"/>
          </a:p>
        </p:txBody>
      </p:sp>
      <p:sp>
        <p:nvSpPr>
          <p:cNvPr id="3" name="Subtitle 2"/>
          <p:cNvSpPr>
            <a:spLocks noGrp="1"/>
          </p:cNvSpPr>
          <p:nvPr>
            <p:ph type="subTitle" idx="1"/>
          </p:nvPr>
        </p:nvSpPr>
        <p:spPr>
          <a:xfrm>
            <a:off x="762000" y="3276600"/>
            <a:ext cx="76962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a:xfrm>
            <a:off x="457200" y="6553200"/>
            <a:ext cx="2133600" cy="168275"/>
          </a:xfrm>
        </p:spPr>
        <p:txBody>
          <a:bodyPr/>
          <a:lstStyle/>
          <a:p>
            <a:r>
              <a:rPr lang="en-US" smtClean="0">
                <a:solidFill>
                  <a:prstClr val="black">
                    <a:tint val="75000"/>
                  </a:prstClr>
                </a:solidFill>
              </a:rPr>
              <a:t>8/6/2012</a:t>
            </a:r>
            <a:endParaRPr lang="en-US">
              <a:solidFill>
                <a:prstClr val="black">
                  <a:tint val="75000"/>
                </a:prstClr>
              </a:solidFill>
            </a:endParaRPr>
          </a:p>
        </p:txBody>
      </p:sp>
    </p:spTree>
    <p:extLst>
      <p:ext uri="{BB962C8B-B14F-4D97-AF65-F5344CB8AC3E}">
        <p14:creationId xmlns:p14="http://schemas.microsoft.com/office/powerpoint/2010/main" val="3577395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1786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011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char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
        <p:nvSpPr>
          <p:cNvPr id="9" name="Chart Placeholder 8"/>
          <p:cNvSpPr>
            <a:spLocks noGrp="1"/>
          </p:cNvSpPr>
          <p:nvPr>
            <p:ph type="chart" sz="quarter" idx="14"/>
          </p:nvPr>
        </p:nvSpPr>
        <p:spPr>
          <a:xfrm>
            <a:off x="457200" y="1295400"/>
            <a:ext cx="8229600" cy="4724400"/>
          </a:xfrm>
        </p:spPr>
        <p:txBody>
          <a:bodyPr/>
          <a:lstStyle/>
          <a:p>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5"/>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12" name="Slide Number Placeholder 11"/>
          <p:cNvSpPr>
            <a:spLocks noGrp="1"/>
          </p:cNvSpPr>
          <p:nvPr>
            <p:ph type="sldNum" sz="quarter" idx="16"/>
          </p:nvPr>
        </p:nvSpPr>
        <p:spPr/>
        <p:txBody>
          <a:bodyPr/>
          <a:lstStyle/>
          <a:p>
            <a:fld id="{ED655340-09A0-4AFA-ADD2-0DF10A5A41C0}"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7"/>
          </p:nvPr>
        </p:nvSpPr>
        <p:spPr/>
        <p:txBody>
          <a:bodyPr/>
          <a:lstStyle/>
          <a:p>
            <a:endParaRPr lang="en-US" dirty="0">
              <a:solidFill>
                <a:prstClr val="black">
                  <a:tint val="75000"/>
                </a:prstClr>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2">
    <p:spTree>
      <p:nvGrpSpPr>
        <p:cNvPr id="1" name=""/>
        <p:cNvGrpSpPr/>
        <p:nvPr/>
      </p:nvGrpSpPr>
      <p:grpSpPr>
        <a:xfrm>
          <a:off x="0" y="0"/>
          <a:ext cx="0" cy="0"/>
          <a:chOff x="0" y="0"/>
          <a:chExt cx="0" cy="0"/>
        </a:xfrm>
      </p:grpSpPr>
      <p:sp>
        <p:nvSpPr>
          <p:cNvPr id="2" name="Title 1"/>
          <p:cNvSpPr>
            <a:spLocks noGrp="1"/>
          </p:cNvSpPr>
          <p:nvPr>
            <p:ph type="title"/>
          </p:nvPr>
        </p:nvSpPr>
        <p:spPr>
          <a:xfrm>
            <a:off x="685800" y="247650"/>
            <a:ext cx="7772400" cy="5905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9263" y="1073149"/>
            <a:ext cx="8426450" cy="5116513"/>
          </a:xfrm>
        </p:spPr>
        <p:txBody>
          <a:bodyPr/>
          <a:lstStyle/>
          <a:p>
            <a:pPr lvl="0"/>
            <a:endParaRPr lang="en-US" noProof="0" smtClean="0"/>
          </a:p>
        </p:txBody>
      </p:sp>
      <p:sp>
        <p:nvSpPr>
          <p:cNvPr id="4" name="Date Placeholder 2"/>
          <p:cNvSpPr>
            <a:spLocks noGrp="1"/>
          </p:cNvSpPr>
          <p:nvPr>
            <p:ph type="dt" sz="half" idx="10"/>
          </p:nvPr>
        </p:nvSpPr>
        <p:spPr>
          <a:xfrm>
            <a:off x="457200" y="6376946"/>
            <a:ext cx="2133600" cy="344529"/>
          </a:xfrm>
        </p:spPr>
        <p:txBody>
          <a:bodyPr/>
          <a:lstStyle>
            <a:lvl1pPr algn="l">
              <a:defRPr/>
            </a:lvl1pPr>
          </a:lstStyle>
          <a:p>
            <a:r>
              <a:rPr lang="en-US" smtClean="0">
                <a:solidFill>
                  <a:prstClr val="black">
                    <a:tint val="75000"/>
                  </a:prstClr>
                </a:solidFill>
                <a:latin typeface="Arial" charset="0"/>
              </a:rPr>
              <a:t>8/6/2012</a:t>
            </a:r>
            <a:endParaRPr lang="en-US" dirty="0">
              <a:solidFill>
                <a:prstClr val="black">
                  <a:tint val="75000"/>
                </a:prstClr>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r>
              <a:rPr lang="en-US" smtClean="0"/>
              <a:t>8/6/2012</a:t>
            </a:r>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529EABD-53F3-4030-A4EE-DEDA81036F27}" type="slidenum">
              <a:rPr lang="en-US"/>
              <a:pPr/>
              <a:t>‹#›</a:t>
            </a:fld>
            <a:endParaRPr 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r>
              <a:rPr lang="en-US" smtClean="0"/>
              <a:t>8/6/2012</a:t>
            </a:r>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D1C5B591-7757-413F-ABBC-951FB3FD4567}"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281488"/>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8/6/2012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5E0B113-4B32-4E0C-8E6D-D9D2531BBA54}"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137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4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572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2991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3976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18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9520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8/6/2012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3193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F4E6BE"/>
            </a:gs>
            <a:gs pos="40000">
              <a:srgbClr val="F4E6BE"/>
            </a:gs>
            <a:gs pos="0">
              <a:srgbClr val="E2BB95"/>
            </a:gs>
            <a:gs pos="100000">
              <a:srgbClr val="E2BB95"/>
            </a:gs>
          </a:gsLst>
          <a:lin ang="135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8/6/2012</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9748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cdc.gov/nchs/icd/icd10cm.htm"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the Impact of the Differences in ICD-9-CM and ICD-10-CM and Its Potential Impact on Data Analysis</a:t>
            </a:r>
            <a:endParaRPr lang="en-US" dirty="0"/>
          </a:p>
        </p:txBody>
      </p:sp>
      <p:sp>
        <p:nvSpPr>
          <p:cNvPr id="3" name="Subtitle 2"/>
          <p:cNvSpPr>
            <a:spLocks noGrp="1"/>
          </p:cNvSpPr>
          <p:nvPr>
            <p:ph type="subTitle" idx="1"/>
          </p:nvPr>
        </p:nvSpPr>
        <p:spPr/>
        <p:txBody>
          <a:bodyPr>
            <a:normAutofit fontScale="77500" lnSpcReduction="20000"/>
          </a:bodyPr>
          <a:lstStyle/>
          <a:p>
            <a:endParaRPr lang="en-US" dirty="0" smtClean="0"/>
          </a:p>
          <a:p>
            <a:r>
              <a:rPr lang="en-US" dirty="0" smtClean="0"/>
              <a:t>Donna Pickett, MPH, RHIA</a:t>
            </a:r>
            <a:br>
              <a:rPr lang="en-US" dirty="0" smtClean="0"/>
            </a:br>
            <a:r>
              <a:rPr lang="en-US" dirty="0" smtClean="0"/>
              <a:t>National Center for Health Statistics</a:t>
            </a:r>
          </a:p>
          <a:p>
            <a:r>
              <a:rPr lang="en-US" dirty="0" smtClean="0"/>
              <a:t>August 6, 2012</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sz="3200" b="1" dirty="0"/>
              <a:t>Expanded Detail in ICD-10</a:t>
            </a:r>
            <a:br>
              <a:rPr lang="en-US" sz="3200" b="1" dirty="0"/>
            </a:br>
            <a:r>
              <a:rPr lang="en-US" sz="3200" b="1" dirty="0"/>
              <a:t>External Causes of Injuries</a:t>
            </a:r>
            <a:r>
              <a:rPr lang="en-US" dirty="0"/>
              <a:t> </a:t>
            </a:r>
          </a:p>
        </p:txBody>
      </p:sp>
      <p:sp>
        <p:nvSpPr>
          <p:cNvPr id="4" name="Slide Number Placeholder 3"/>
          <p:cNvSpPr>
            <a:spLocks noGrp="1"/>
          </p:cNvSpPr>
          <p:nvPr>
            <p:ph type="sldNum" sz="quarter" idx="12"/>
          </p:nvPr>
        </p:nvSpPr>
        <p:spPr/>
        <p:txBody>
          <a:bodyPr/>
          <a:lstStyle/>
          <a:p>
            <a:fld id="{A5FA7BD8-8A3B-4AB6-B0DD-2F720586A9C0}" type="slidenum">
              <a:rPr lang="en-US" smtClean="0"/>
              <a:pPr/>
              <a:t>10</a:t>
            </a:fld>
            <a:endParaRPr lang="en-US" dirty="0"/>
          </a:p>
        </p:txBody>
      </p:sp>
      <p:sp>
        <p:nvSpPr>
          <p:cNvPr id="104451" name="Text Box 3"/>
          <p:cNvSpPr txBox="1">
            <a:spLocks noChangeArrowheads="1"/>
          </p:cNvSpPr>
          <p:nvPr/>
        </p:nvSpPr>
        <p:spPr bwMode="auto">
          <a:xfrm>
            <a:off x="838200" y="1752600"/>
            <a:ext cx="8001000" cy="473116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3200" b="1" dirty="0"/>
              <a:t>ICD-9 (E800-E999)</a:t>
            </a:r>
          </a:p>
          <a:p>
            <a:pPr eaLnBrk="0" hangingPunct="0">
              <a:lnSpc>
                <a:spcPct val="80000"/>
              </a:lnSpc>
              <a:spcBef>
                <a:spcPct val="50000"/>
              </a:spcBef>
            </a:pPr>
            <a:r>
              <a:rPr lang="en-US" sz="3200" dirty="0"/>
              <a:t> Transport accidents 		</a:t>
            </a:r>
            <a:r>
              <a:rPr lang="en-US" sz="3200" dirty="0" smtClean="0"/>
              <a:t>E800-E848</a:t>
            </a:r>
            <a:endParaRPr lang="en-US" sz="3200" dirty="0"/>
          </a:p>
          <a:p>
            <a:pPr eaLnBrk="0" hangingPunct="0">
              <a:lnSpc>
                <a:spcPct val="20000"/>
              </a:lnSpc>
              <a:spcBef>
                <a:spcPct val="50000"/>
              </a:spcBef>
            </a:pPr>
            <a:r>
              <a:rPr lang="en-US" sz="3200" dirty="0"/>
              <a:t> Intentional self-harm 		E950-E959</a:t>
            </a:r>
          </a:p>
          <a:p>
            <a:pPr eaLnBrk="0" hangingPunct="0">
              <a:lnSpc>
                <a:spcPct val="20000"/>
              </a:lnSpc>
              <a:spcBef>
                <a:spcPct val="50000"/>
              </a:spcBef>
            </a:pPr>
            <a:r>
              <a:rPr lang="en-US" sz="3200" dirty="0"/>
              <a:t> Complic. med/surg care		E870-E876</a:t>
            </a:r>
          </a:p>
          <a:p>
            <a:pPr eaLnBrk="0" hangingPunct="0">
              <a:lnSpc>
                <a:spcPct val="20000"/>
              </a:lnSpc>
              <a:spcBef>
                <a:spcPct val="50000"/>
              </a:spcBef>
            </a:pPr>
            <a:endParaRPr lang="en-US" sz="3200" dirty="0"/>
          </a:p>
          <a:p>
            <a:pPr algn="ctr" eaLnBrk="0" hangingPunct="0">
              <a:lnSpc>
                <a:spcPct val="20000"/>
              </a:lnSpc>
              <a:spcBef>
                <a:spcPct val="50000"/>
              </a:spcBef>
            </a:pPr>
            <a:r>
              <a:rPr lang="en-US" sz="3200" b="1" dirty="0"/>
              <a:t>ICD-10 (V00-Y98)</a:t>
            </a:r>
          </a:p>
          <a:p>
            <a:pPr eaLnBrk="0" hangingPunct="0">
              <a:lnSpc>
                <a:spcPct val="80000"/>
              </a:lnSpc>
              <a:spcBef>
                <a:spcPct val="50000"/>
              </a:spcBef>
            </a:pPr>
            <a:r>
              <a:rPr lang="en-US" sz="3200" dirty="0"/>
              <a:t> Transport accidents		</a:t>
            </a:r>
            <a:r>
              <a:rPr lang="en-US" sz="3200" dirty="0" smtClean="0"/>
              <a:t>	V01-V99</a:t>
            </a:r>
            <a:endParaRPr lang="en-US" sz="3200" dirty="0"/>
          </a:p>
          <a:p>
            <a:pPr eaLnBrk="0" hangingPunct="0">
              <a:lnSpc>
                <a:spcPct val="30000"/>
              </a:lnSpc>
              <a:spcBef>
                <a:spcPct val="50000"/>
              </a:spcBef>
            </a:pPr>
            <a:r>
              <a:rPr lang="en-US" sz="3200" dirty="0"/>
              <a:t> Intentional self-harm 		X60-X84</a:t>
            </a:r>
          </a:p>
          <a:p>
            <a:pPr eaLnBrk="0" hangingPunct="0">
              <a:lnSpc>
                <a:spcPct val="40000"/>
              </a:lnSpc>
              <a:spcBef>
                <a:spcPct val="50000"/>
              </a:spcBef>
            </a:pPr>
            <a:r>
              <a:rPr lang="en-US" sz="3200" dirty="0"/>
              <a:t> Complic. med/surg care		Y40-Y84</a:t>
            </a:r>
          </a:p>
          <a:p>
            <a:pPr eaLnBrk="0" hangingPunct="0">
              <a:lnSpc>
                <a:spcPct val="80000"/>
              </a:lnSpc>
              <a:spcBef>
                <a:spcPct val="50000"/>
              </a:spcBef>
            </a:pPr>
            <a:endParaRPr lang="en-US" sz="3200"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General Equivalence Maps </a:t>
            </a:r>
            <a:br>
              <a:rPr lang="en-US" b="1" dirty="0" smtClean="0"/>
            </a:br>
            <a:r>
              <a:rPr lang="en-US" b="1" dirty="0" smtClean="0"/>
              <a:t>GEMs</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b="1" dirty="0" smtClean="0"/>
              <a:t>NCHS ICD-10 Transition for Mortality</a:t>
            </a:r>
          </a:p>
        </p:txBody>
      </p:sp>
      <p:sp>
        <p:nvSpPr>
          <p:cNvPr id="14339" name="Rectangle 3"/>
          <p:cNvSpPr>
            <a:spLocks noGrp="1" noChangeArrowheads="1"/>
          </p:cNvSpPr>
          <p:nvPr>
            <p:ph idx="1"/>
          </p:nvPr>
        </p:nvSpPr>
        <p:spPr/>
        <p:txBody>
          <a:bodyPr/>
          <a:lstStyle/>
          <a:p>
            <a:pPr eaLnBrk="1" hangingPunct="1"/>
            <a:r>
              <a:rPr lang="en-US" sz="3000" dirty="0" smtClean="0"/>
              <a:t>Death certificates in U.S. have been coded using ICD-10 since data year 1999</a:t>
            </a:r>
          </a:p>
          <a:p>
            <a:pPr eaLnBrk="1" hangingPunct="1"/>
            <a:r>
              <a:rPr lang="en-US" sz="3000" dirty="0" smtClean="0"/>
              <a:t>Statistical impact and comparability</a:t>
            </a:r>
          </a:p>
          <a:p>
            <a:pPr lvl="1" eaLnBrk="1" hangingPunct="1"/>
            <a:r>
              <a:rPr lang="en-US" dirty="0" smtClean="0"/>
              <a:t>Measurement of discontinuity</a:t>
            </a:r>
          </a:p>
          <a:p>
            <a:pPr lvl="2" eaLnBrk="1" hangingPunct="1"/>
            <a:r>
              <a:rPr lang="en-US" dirty="0" smtClean="0"/>
              <a:t>Comparability ratio which results from dual-coding a large sample of 1996 death certificates from the  national mortality data file</a:t>
            </a:r>
          </a:p>
          <a:p>
            <a:pPr lvl="2" eaLnBrk="1" hangingPunct="1"/>
            <a:r>
              <a:rPr lang="en-US" dirty="0" smtClean="0"/>
              <a:t>Ratios used to understand/explain discontinuities from 1998 and 1999 impact the shifts away from some categories and into others</a:t>
            </a:r>
          </a:p>
          <a:p>
            <a:pPr eaLnBrk="1" hangingPunct="1"/>
            <a:endParaRPr lang="en-US" dirty="0" smtClean="0"/>
          </a:p>
        </p:txBody>
      </p:sp>
      <p:sp>
        <p:nvSpPr>
          <p:cNvPr id="4" name="Slide Number Placeholder 3"/>
          <p:cNvSpPr>
            <a:spLocks noGrp="1"/>
          </p:cNvSpPr>
          <p:nvPr>
            <p:ph type="sldNum" sz="quarter" idx="12"/>
          </p:nvPr>
        </p:nvSpPr>
        <p:spPr/>
        <p:txBody>
          <a:bodyPr/>
          <a:lstStyle/>
          <a:p>
            <a:fld id="{A5FA7BD8-8A3B-4AB6-B0DD-2F720586A9C0}" type="slidenum">
              <a:rPr lang="en-US" smtClean="0"/>
              <a:pPr/>
              <a:t>101</a:t>
            </a:fld>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5FA7BD8-8A3B-4AB6-B0DD-2F720586A9C0}" type="slidenum">
              <a:rPr lang="en-US" smtClean="0"/>
              <a:pPr/>
              <a:t>102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0"/>
            <a:ext cx="12192000" cy="762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GEMs?</a:t>
            </a:r>
            <a:endParaRPr lang="en-US" dirty="0"/>
          </a:p>
        </p:txBody>
      </p:sp>
      <p:sp>
        <p:nvSpPr>
          <p:cNvPr id="3" name="Content Placeholder 2"/>
          <p:cNvSpPr>
            <a:spLocks noGrp="1"/>
          </p:cNvSpPr>
          <p:nvPr>
            <p:ph idx="1"/>
          </p:nvPr>
        </p:nvSpPr>
        <p:spPr/>
        <p:txBody>
          <a:bodyPr>
            <a:normAutofit fontScale="40000" lnSpcReduction="20000"/>
          </a:bodyPr>
          <a:lstStyle/>
          <a:p>
            <a:r>
              <a:rPr lang="en-US" sz="4200" b="1" dirty="0" smtClean="0"/>
              <a:t>Used to facilitate linking between the codes in ICD-9-CM and ICD-10 code sets</a:t>
            </a:r>
            <a:endParaRPr lang="en-US" b="1" dirty="0" smtClean="0"/>
          </a:p>
          <a:p>
            <a:r>
              <a:rPr lang="en-US" sz="4200" b="1" dirty="0" smtClean="0"/>
              <a:t>Use of GEMs very important in identifying differences that would have been highlighted if dual-coding could have been undertaken</a:t>
            </a:r>
            <a:endParaRPr lang="en-US" dirty="0" smtClean="0"/>
          </a:p>
          <a:p>
            <a:r>
              <a:rPr lang="en-US" sz="4200" b="1" dirty="0" smtClean="0"/>
              <a:t>The GEMs can also be used for general reference</a:t>
            </a:r>
            <a:endParaRPr lang="en-US" sz="4200" dirty="0" smtClean="0"/>
          </a:p>
          <a:p>
            <a:r>
              <a:rPr lang="en-US" sz="4200" b="1" dirty="0" smtClean="0"/>
              <a:t>The GEMs can be used to assist in</a:t>
            </a:r>
          </a:p>
          <a:p>
            <a:pPr lvl="1"/>
            <a:r>
              <a:rPr lang="en-US" sz="3800" dirty="0" smtClean="0"/>
              <a:t>Converting ICD-9 based systems or applications to ICD-10 based applications </a:t>
            </a:r>
          </a:p>
          <a:p>
            <a:pPr lvl="2"/>
            <a:r>
              <a:rPr lang="en-US" sz="3800" i="1" dirty="0" smtClean="0"/>
              <a:t>For more information on converting ICD-9 based systems and applications to ICD-10, see the MS-DRG conversion project report at: </a:t>
            </a:r>
            <a:r>
              <a:rPr lang="en-US" sz="3800" b="1" i="1" u="sng" dirty="0" smtClean="0"/>
              <a:t>http://www.cms.gov/ICD10/17_ICD10_MS_DRG_Conversion_Project.asp</a:t>
            </a:r>
            <a:endParaRPr lang="en-US" sz="3800" b="1" dirty="0" smtClean="0"/>
          </a:p>
          <a:p>
            <a:pPr lvl="1"/>
            <a:r>
              <a:rPr lang="en-US" sz="3800" dirty="0" smtClean="0"/>
              <a:t>Creating one-to-one backwards mappings (also known as a crosswalk) from incoming ICD-10 based records to ICD-9 based legacy systems </a:t>
            </a:r>
          </a:p>
          <a:p>
            <a:pPr lvl="1"/>
            <a:r>
              <a:rPr lang="en-US" sz="3800" dirty="0" smtClean="0"/>
              <a:t>Migrating ICD-9-CM historical data to a ICD-10 based representation for comparable longitudinal analysis</a:t>
            </a:r>
          </a:p>
          <a:p>
            <a:pPr lvl="1"/>
            <a:r>
              <a:rPr lang="en-US" sz="3800" dirty="0" smtClean="0"/>
              <a:t>Creating ICD-10 based test records from a repository of ICD-9 based test records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103</a:t>
            </a:fld>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GEMs?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One entry in a GEM identifies relationships between one code in the source system and its possible equivalents in the target system without consideration of patient  medical record information</a:t>
            </a:r>
          </a:p>
          <a:p>
            <a:pPr lvl="1"/>
            <a:r>
              <a:rPr lang="en-US" dirty="0" smtClean="0"/>
              <a:t>Source is the code one is mapping from</a:t>
            </a:r>
          </a:p>
          <a:p>
            <a:pPr lvl="1"/>
            <a:r>
              <a:rPr lang="en-US" dirty="0" smtClean="0"/>
              <a:t>Target is the code being mapped to</a:t>
            </a:r>
          </a:p>
          <a:p>
            <a:r>
              <a:rPr lang="en-US" b="1" dirty="0" smtClean="0"/>
              <a:t>Each GEM file contains an entry for every source system code in the file</a:t>
            </a:r>
          </a:p>
          <a:p>
            <a:r>
              <a:rPr lang="en-US" b="1" dirty="0" smtClean="0"/>
              <a:t>A GEM file contains only those target system codes which are plausible translations of the source system code being looked up</a:t>
            </a:r>
          </a:p>
          <a:p>
            <a:pPr lvl="1"/>
            <a:r>
              <a:rPr lang="en-US" dirty="0" smtClean="0"/>
              <a:t>For example, in the ICD-10-CM to ICD-9-CM GEM, each ICD-10-CM is translated only to the ICD-9-CM code(s) that are plausible translations based on the meaning of the ICD-10-CM code as contained in the code title, instructional notes, and index entries. </a:t>
            </a:r>
          </a:p>
          <a:p>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104</a:t>
            </a:fld>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427038"/>
            <a:ext cx="8229600" cy="762000"/>
          </a:xfrm>
        </p:spPr>
        <p:txBody>
          <a:bodyPr/>
          <a:lstStyle/>
          <a:p>
            <a:pPr eaLnBrk="1" hangingPunct="1"/>
            <a:r>
              <a:rPr lang="en-US" sz="4000" b="1" dirty="0" smtClean="0"/>
              <a:t>Why Do We Need GEMs?</a:t>
            </a:r>
          </a:p>
        </p:txBody>
      </p:sp>
      <p:sp>
        <p:nvSpPr>
          <p:cNvPr id="29700" name="Rectangle 3"/>
          <p:cNvSpPr>
            <a:spLocks noGrp="1" noChangeArrowheads="1"/>
          </p:cNvSpPr>
          <p:nvPr>
            <p:ph idx="1"/>
          </p:nvPr>
        </p:nvSpPr>
        <p:spPr>
          <a:xfrm>
            <a:off x="533400" y="1752600"/>
            <a:ext cx="7772400" cy="4495800"/>
          </a:xfrm>
        </p:spPr>
        <p:txBody>
          <a:bodyPr>
            <a:normAutofit/>
          </a:bodyPr>
          <a:lstStyle/>
          <a:p>
            <a:pPr>
              <a:lnSpc>
                <a:spcPct val="90000"/>
              </a:lnSpc>
            </a:pPr>
            <a:r>
              <a:rPr lang="en-US" sz="3000" dirty="0" smtClean="0"/>
              <a:t>One ICD-9-CM code represented by multiple ICD-10 codes or one ICD-10 code represented by multiple ICD-9-CM codes</a:t>
            </a:r>
          </a:p>
          <a:p>
            <a:pPr>
              <a:lnSpc>
                <a:spcPct val="90000"/>
              </a:lnSpc>
            </a:pPr>
            <a:r>
              <a:rPr lang="en-US" sz="3000" dirty="0" smtClean="0"/>
              <a:t>There are new concepts in ICD-10-CM that have no predecessor in ICD-9-CM (e.g., under dosing, blood type)</a:t>
            </a:r>
          </a:p>
          <a:p>
            <a:pPr>
              <a:lnSpc>
                <a:spcPct val="90000"/>
              </a:lnSpc>
            </a:pPr>
            <a:r>
              <a:rPr lang="en-US" sz="3000" dirty="0" smtClean="0"/>
              <a:t>Use of GEMs very important in identifying differences that would have been highlighted if dual-coding could have been undertaken</a:t>
            </a:r>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p:txBody>
      </p:sp>
      <p:sp>
        <p:nvSpPr>
          <p:cNvPr id="49154" name="Slide Number Placeholder 5"/>
          <p:cNvSpPr>
            <a:spLocks noGrp="1"/>
          </p:cNvSpPr>
          <p:nvPr>
            <p:ph type="sldNum" sz="quarter" idx="12"/>
          </p:nvPr>
        </p:nvSpPr>
        <p:spPr/>
        <p:txBody>
          <a:bodyPr/>
          <a:lstStyle/>
          <a:p>
            <a:pPr>
              <a:defRPr/>
            </a:pPr>
            <a:fld id="{EBF138F9-D000-4CF7-80FD-FA022B9F052B}" type="slidenum">
              <a:rPr lang="en-US"/>
              <a:pPr>
                <a:defRPr/>
              </a:pPr>
              <a:t>105</a:t>
            </a:fld>
            <a:endParaRPr 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GEMs Aren’t?</a:t>
            </a:r>
            <a:endParaRPr lang="en-US" dirty="0"/>
          </a:p>
        </p:txBody>
      </p:sp>
      <p:sp>
        <p:nvSpPr>
          <p:cNvPr id="3" name="Content Placeholder 2"/>
          <p:cNvSpPr>
            <a:spLocks noGrp="1"/>
          </p:cNvSpPr>
          <p:nvPr>
            <p:ph idx="1"/>
          </p:nvPr>
        </p:nvSpPr>
        <p:spPr/>
        <p:txBody>
          <a:bodyPr/>
          <a:lstStyle/>
          <a:p>
            <a:r>
              <a:rPr lang="en-US" sz="2800" b="1" dirty="0" smtClean="0"/>
              <a:t>GEMs are not crosswalks</a:t>
            </a:r>
          </a:p>
          <a:p>
            <a:pPr lvl="1"/>
            <a:r>
              <a:rPr lang="en-US" sz="2000" dirty="0" smtClean="0"/>
              <a:t>The GEMs are more complex than a simple one-to-one crosswalk, but ultimately more useful. They reflect the relative complexity of the code sets clearly so that it can be managed effectively, rather than masking it in an oversimplified way.</a:t>
            </a:r>
          </a:p>
          <a:p>
            <a:pPr lvl="1"/>
            <a:r>
              <a:rPr lang="en-US" sz="2000" dirty="0" smtClean="0"/>
              <a:t>They are reference mappings, to help the user navigate the complexity of translating meaning from one code set to the other. </a:t>
            </a:r>
          </a:p>
          <a:p>
            <a:pPr lvl="1">
              <a:buNone/>
            </a:pPr>
            <a:endParaRPr lang="en-US" sz="1800" dirty="0" smtClean="0"/>
          </a:p>
          <a:p>
            <a:r>
              <a:rPr lang="en-US" sz="2800" b="1" dirty="0" smtClean="0"/>
              <a:t>GEMs are not a substitute for learning how to use ICD-10-CM and ICD-10-PCS</a:t>
            </a:r>
          </a:p>
          <a:p>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106</a:t>
            </a:fld>
            <a:endParaRPr lang="en-US" dirty="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4000" dirty="0" smtClean="0"/>
              <a:t>How the GEMs Work </a:t>
            </a:r>
            <a:r>
              <a:rPr lang="en-US" sz="3600" dirty="0" smtClean="0"/>
              <a:t/>
            </a:r>
            <a:br>
              <a:rPr lang="en-US" sz="3600" dirty="0" smtClean="0"/>
            </a:br>
            <a:r>
              <a:rPr lang="en-US" sz="3600" i="1" dirty="0" smtClean="0"/>
              <a:t>Translation depends on source</a:t>
            </a:r>
          </a:p>
        </p:txBody>
      </p:sp>
      <p:sp>
        <p:nvSpPr>
          <p:cNvPr id="35843" name="Rectangle 3"/>
          <p:cNvSpPr>
            <a:spLocks noGrp="1" noChangeArrowheads="1"/>
          </p:cNvSpPr>
          <p:nvPr>
            <p:ph type="body" sz="half" idx="3"/>
          </p:nvPr>
        </p:nvSpPr>
        <p:spPr>
          <a:xfrm>
            <a:off x="228600" y="1600200"/>
            <a:ext cx="8763000" cy="2133600"/>
          </a:xfrm>
        </p:spPr>
        <p:txBody>
          <a:bodyPr/>
          <a:lstStyle/>
          <a:p>
            <a:pPr>
              <a:lnSpc>
                <a:spcPct val="80000"/>
              </a:lnSpc>
            </a:pPr>
            <a:r>
              <a:rPr lang="en-US" sz="2400" dirty="0" smtClean="0"/>
              <a:t>Because the translation is based on the meaning of the source system code…</a:t>
            </a:r>
          </a:p>
          <a:p>
            <a:pPr>
              <a:lnSpc>
                <a:spcPct val="80000"/>
              </a:lnSpc>
            </a:pPr>
            <a:r>
              <a:rPr lang="en-US" sz="2400" dirty="0" smtClean="0"/>
              <a:t>And these are two different languages of healthcare…</a:t>
            </a:r>
          </a:p>
          <a:p>
            <a:pPr>
              <a:lnSpc>
                <a:spcPct val="80000"/>
              </a:lnSpc>
            </a:pPr>
            <a:r>
              <a:rPr lang="en-US" sz="2400" dirty="0" smtClean="0"/>
              <a:t>Then the GEMs may have different content in each direction</a:t>
            </a:r>
          </a:p>
          <a:p>
            <a:pPr lvl="1">
              <a:lnSpc>
                <a:spcPct val="80000"/>
              </a:lnSpc>
            </a:pPr>
            <a:r>
              <a:rPr lang="en-US" sz="2000" b="1" dirty="0" smtClean="0"/>
              <a:t>Not all</a:t>
            </a:r>
            <a:r>
              <a:rPr lang="en-US" sz="2000" dirty="0" smtClean="0"/>
              <a:t> I-9 codes are used in an I-10 GEM</a:t>
            </a:r>
          </a:p>
          <a:p>
            <a:pPr lvl="1">
              <a:lnSpc>
                <a:spcPct val="80000"/>
              </a:lnSpc>
            </a:pPr>
            <a:r>
              <a:rPr lang="en-US" sz="2000" b="1" dirty="0" smtClean="0"/>
              <a:t>Not all</a:t>
            </a:r>
            <a:r>
              <a:rPr lang="en-US" sz="2000" dirty="0" smtClean="0"/>
              <a:t> I-10 codes are used in an I-9 GEM</a:t>
            </a:r>
          </a:p>
        </p:txBody>
      </p:sp>
      <p:pic>
        <p:nvPicPr>
          <p:cNvPr id="35844" name="Picture 4"/>
          <p:cNvPicPr>
            <a:picLocks noGrp="1" noChangeAspect="1" noChangeArrowheads="1"/>
          </p:cNvPicPr>
          <p:nvPr>
            <p:ph sz="quarter" idx="2"/>
          </p:nvPr>
        </p:nvPicPr>
        <p:blipFill>
          <a:blip r:embed="rId3" cstate="print"/>
          <a:srcRect/>
          <a:stretch>
            <a:fillRect/>
          </a:stretch>
        </p:blipFill>
        <p:spPr>
          <a:xfrm>
            <a:off x="5181600" y="4156075"/>
            <a:ext cx="3352800" cy="2701925"/>
          </a:xfrm>
        </p:spPr>
      </p:pic>
      <p:pic>
        <p:nvPicPr>
          <p:cNvPr id="35845" name="Picture 5"/>
          <p:cNvPicPr>
            <a:picLocks noGrp="1" noChangeAspect="1" noChangeArrowheads="1"/>
          </p:cNvPicPr>
          <p:nvPr>
            <p:ph sz="quarter" idx="1"/>
          </p:nvPr>
        </p:nvPicPr>
        <p:blipFill>
          <a:blip r:embed="rId4" cstate="print"/>
          <a:srcRect/>
          <a:stretch>
            <a:fillRect/>
          </a:stretch>
        </p:blipFill>
        <p:spPr>
          <a:xfrm>
            <a:off x="381000" y="4495800"/>
            <a:ext cx="4038600" cy="2155825"/>
          </a:xfrm>
        </p:spPr>
      </p:pic>
      <p:sp>
        <p:nvSpPr>
          <p:cNvPr id="35846" name="Text Box 8"/>
          <p:cNvSpPr txBox="1">
            <a:spLocks noChangeArrowheads="1"/>
          </p:cNvSpPr>
          <p:nvPr/>
        </p:nvSpPr>
        <p:spPr bwMode="auto">
          <a:xfrm>
            <a:off x="838200" y="3810000"/>
            <a:ext cx="3048000" cy="581025"/>
          </a:xfrm>
          <a:prstGeom prst="rect">
            <a:avLst/>
          </a:prstGeom>
          <a:noFill/>
          <a:ln w="9525">
            <a:noFill/>
            <a:miter lim="800000"/>
            <a:headEnd/>
            <a:tailEnd/>
          </a:ln>
        </p:spPr>
        <p:txBody>
          <a:bodyPr>
            <a:spAutoFit/>
          </a:bodyPr>
          <a:lstStyle/>
          <a:p>
            <a:r>
              <a:rPr lang="en-US" sz="1600" dirty="0"/>
              <a:t>Four ICD-9-CM codes translate to four ICD-10-CM codes</a:t>
            </a:r>
          </a:p>
        </p:txBody>
      </p:sp>
      <p:sp>
        <p:nvSpPr>
          <p:cNvPr id="35847" name="Text Box 9"/>
          <p:cNvSpPr txBox="1">
            <a:spLocks noChangeArrowheads="1"/>
          </p:cNvSpPr>
          <p:nvPr/>
        </p:nvSpPr>
        <p:spPr bwMode="auto">
          <a:xfrm>
            <a:off x="5334000" y="3581400"/>
            <a:ext cx="3352800" cy="581025"/>
          </a:xfrm>
          <a:prstGeom prst="rect">
            <a:avLst/>
          </a:prstGeom>
          <a:noFill/>
          <a:ln w="9525">
            <a:noFill/>
            <a:miter lim="800000"/>
            <a:headEnd/>
            <a:tailEnd/>
          </a:ln>
        </p:spPr>
        <p:txBody>
          <a:bodyPr>
            <a:spAutoFit/>
          </a:bodyPr>
          <a:lstStyle/>
          <a:p>
            <a:r>
              <a:rPr lang="en-US" sz="1600" dirty="0"/>
              <a:t>Eight of these ICD-10-CM codes are not in the ICD-9-CM GEM</a:t>
            </a:r>
          </a:p>
        </p:txBody>
      </p:sp>
      <p:sp>
        <p:nvSpPr>
          <p:cNvPr id="35848" name="Oval 10"/>
          <p:cNvSpPr>
            <a:spLocks noChangeArrowheads="1"/>
          </p:cNvSpPr>
          <p:nvPr/>
        </p:nvSpPr>
        <p:spPr bwMode="auto">
          <a:xfrm>
            <a:off x="6858000" y="4343400"/>
            <a:ext cx="1524000" cy="381000"/>
          </a:xfrm>
          <a:prstGeom prst="ellipse">
            <a:avLst/>
          </a:prstGeom>
          <a:noFill/>
          <a:ln w="19050">
            <a:solidFill>
              <a:srgbClr val="FF0000"/>
            </a:solidFill>
            <a:round/>
            <a:headEnd/>
            <a:tailEnd/>
          </a:ln>
        </p:spPr>
        <p:txBody>
          <a:bodyPr wrap="none" anchor="ctr"/>
          <a:lstStyle/>
          <a:p>
            <a:endParaRPr lang="en-US" dirty="0"/>
          </a:p>
        </p:txBody>
      </p:sp>
      <p:sp>
        <p:nvSpPr>
          <p:cNvPr id="35849" name="Oval 11"/>
          <p:cNvSpPr>
            <a:spLocks noChangeArrowheads="1"/>
          </p:cNvSpPr>
          <p:nvPr/>
        </p:nvSpPr>
        <p:spPr bwMode="auto">
          <a:xfrm>
            <a:off x="6781800" y="4876800"/>
            <a:ext cx="1524000" cy="381000"/>
          </a:xfrm>
          <a:prstGeom prst="ellipse">
            <a:avLst/>
          </a:prstGeom>
          <a:noFill/>
          <a:ln w="19050">
            <a:solidFill>
              <a:srgbClr val="FF0000"/>
            </a:solidFill>
            <a:round/>
            <a:headEnd/>
            <a:tailEnd/>
          </a:ln>
        </p:spPr>
        <p:txBody>
          <a:bodyPr wrap="none" anchor="ctr"/>
          <a:lstStyle/>
          <a:p>
            <a:endParaRPr lang="en-US" dirty="0"/>
          </a:p>
        </p:txBody>
      </p:sp>
      <p:sp>
        <p:nvSpPr>
          <p:cNvPr id="35850" name="Oval 12"/>
          <p:cNvSpPr>
            <a:spLocks noChangeArrowheads="1"/>
          </p:cNvSpPr>
          <p:nvPr/>
        </p:nvSpPr>
        <p:spPr bwMode="auto">
          <a:xfrm>
            <a:off x="6781800" y="5486400"/>
            <a:ext cx="1524000" cy="381000"/>
          </a:xfrm>
          <a:prstGeom prst="ellipse">
            <a:avLst/>
          </a:prstGeom>
          <a:noFill/>
          <a:ln w="19050">
            <a:solidFill>
              <a:srgbClr val="FF0000"/>
            </a:solidFill>
            <a:round/>
            <a:headEnd/>
            <a:tailEnd/>
          </a:ln>
        </p:spPr>
        <p:txBody>
          <a:bodyPr wrap="none" anchor="ctr"/>
          <a:lstStyle/>
          <a:p>
            <a:endParaRPr lang="en-US" dirty="0"/>
          </a:p>
        </p:txBody>
      </p:sp>
      <p:sp>
        <p:nvSpPr>
          <p:cNvPr id="35851" name="Oval 13"/>
          <p:cNvSpPr>
            <a:spLocks noChangeArrowheads="1"/>
          </p:cNvSpPr>
          <p:nvPr/>
        </p:nvSpPr>
        <p:spPr bwMode="auto">
          <a:xfrm>
            <a:off x="6858000" y="6096000"/>
            <a:ext cx="1524000" cy="381000"/>
          </a:xfrm>
          <a:prstGeom prst="ellipse">
            <a:avLst/>
          </a:prstGeom>
          <a:noFill/>
          <a:ln w="19050">
            <a:solidFill>
              <a:srgbClr val="FF0000"/>
            </a:solidFill>
            <a:round/>
            <a:headEnd/>
            <a:tailEnd/>
          </a:ln>
        </p:spPr>
        <p:txBody>
          <a:bodyPr wrap="none" anchor="ctr"/>
          <a:lstStyle/>
          <a:p>
            <a:endParaRPr lang="en-US" dirty="0"/>
          </a:p>
        </p:txBody>
      </p:sp>
      <p:sp>
        <p:nvSpPr>
          <p:cNvPr id="12" name="Slide Number Placeholder 11"/>
          <p:cNvSpPr>
            <a:spLocks noGrp="1"/>
          </p:cNvSpPr>
          <p:nvPr>
            <p:ph type="sldNum" sz="quarter" idx="12"/>
          </p:nvPr>
        </p:nvSpPr>
        <p:spPr/>
        <p:txBody>
          <a:bodyPr/>
          <a:lstStyle/>
          <a:p>
            <a:pPr>
              <a:defRPr/>
            </a:pPr>
            <a:fld id="{D1C5B591-7757-413F-ABBC-951FB3FD4567}" type="slidenum">
              <a:rPr lang="en-US" smtClean="0"/>
              <a:pPr>
                <a:defRPr/>
              </a:pPr>
              <a:t>107</a:t>
            </a:fld>
            <a:endParaRPr 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427038"/>
            <a:ext cx="8229600" cy="762000"/>
          </a:xfrm>
        </p:spPr>
        <p:txBody>
          <a:bodyPr/>
          <a:lstStyle/>
          <a:p>
            <a:pPr eaLnBrk="1" hangingPunct="1"/>
            <a:r>
              <a:rPr lang="en-US" sz="4000" b="1" dirty="0" smtClean="0"/>
              <a:t>GEMs</a:t>
            </a:r>
          </a:p>
        </p:txBody>
      </p:sp>
      <p:sp>
        <p:nvSpPr>
          <p:cNvPr id="30724" name="Rectangle 3"/>
          <p:cNvSpPr>
            <a:spLocks noGrp="1" noChangeArrowheads="1"/>
          </p:cNvSpPr>
          <p:nvPr>
            <p:ph idx="1"/>
          </p:nvPr>
        </p:nvSpPr>
        <p:spPr>
          <a:xfrm>
            <a:off x="1143000" y="1905000"/>
            <a:ext cx="7162800" cy="4343400"/>
          </a:xfrm>
        </p:spPr>
        <p:txBody>
          <a:bodyPr>
            <a:normAutofit/>
          </a:bodyPr>
          <a:lstStyle/>
          <a:p>
            <a:pPr eaLnBrk="1" hangingPunct="1">
              <a:lnSpc>
                <a:spcPct val="80000"/>
              </a:lnSpc>
              <a:buFont typeface="Arial" charset="0"/>
              <a:buNone/>
            </a:pPr>
            <a:r>
              <a:rPr lang="en-US" sz="1600" dirty="0" smtClean="0"/>
              <a:t>Example from ICD-10-CM GEM</a:t>
            </a:r>
          </a:p>
          <a:p>
            <a:pPr eaLnBrk="1" hangingPunct="1">
              <a:lnSpc>
                <a:spcPct val="80000"/>
              </a:lnSpc>
            </a:pPr>
            <a:r>
              <a:rPr lang="en-US" sz="1600" dirty="0" smtClean="0"/>
              <a:t>Diagnosis mapping</a:t>
            </a:r>
          </a:p>
          <a:p>
            <a:pPr eaLnBrk="1" hangingPunct="1">
              <a:lnSpc>
                <a:spcPct val="80000"/>
              </a:lnSpc>
              <a:buFont typeface="Arial" charset="0"/>
              <a:buNone/>
            </a:pPr>
            <a:r>
              <a:rPr lang="en-US" sz="1600" dirty="0" smtClean="0"/>
              <a:t>		ICD-10-CM Source system code on the left side</a:t>
            </a:r>
          </a:p>
          <a:p>
            <a:pPr eaLnBrk="1" hangingPunct="1">
              <a:lnSpc>
                <a:spcPct val="80000"/>
              </a:lnSpc>
              <a:buFont typeface="Arial" charset="0"/>
              <a:buNone/>
            </a:pPr>
            <a:r>
              <a:rPr lang="en-US" sz="1600" dirty="0" smtClean="0"/>
              <a:t>		ICD-9-CM Target system code in the middle</a:t>
            </a:r>
          </a:p>
          <a:p>
            <a:pPr eaLnBrk="1" hangingPunct="1">
              <a:lnSpc>
                <a:spcPct val="80000"/>
              </a:lnSpc>
              <a:buFont typeface="Arial" charset="0"/>
              <a:buNone/>
            </a:pPr>
            <a:r>
              <a:rPr lang="en-US" sz="1600" dirty="0" smtClean="0"/>
              <a:t>		Flags on the right</a:t>
            </a:r>
          </a:p>
          <a:p>
            <a:pPr eaLnBrk="1" hangingPunct="1">
              <a:lnSpc>
                <a:spcPct val="80000"/>
              </a:lnSpc>
              <a:buFont typeface="Arial" charset="0"/>
              <a:buNone/>
            </a:pPr>
            <a:endParaRPr lang="en-US" sz="1600" dirty="0" smtClean="0"/>
          </a:p>
          <a:p>
            <a:pPr eaLnBrk="1" hangingPunct="1">
              <a:lnSpc>
                <a:spcPct val="80000"/>
              </a:lnSpc>
            </a:pPr>
            <a:r>
              <a:rPr lang="en-US" sz="1800" dirty="0" smtClean="0"/>
              <a:t>T500x1A 	9620	10111</a:t>
            </a:r>
          </a:p>
          <a:p>
            <a:pPr eaLnBrk="1" hangingPunct="1">
              <a:lnSpc>
                <a:spcPct val="80000"/>
              </a:lnSpc>
            </a:pPr>
            <a:r>
              <a:rPr lang="en-US" sz="1800" dirty="0" smtClean="0"/>
              <a:t>T500x1A 	E8580	10112</a:t>
            </a:r>
          </a:p>
          <a:p>
            <a:pPr eaLnBrk="1" hangingPunct="1">
              <a:lnSpc>
                <a:spcPct val="80000"/>
              </a:lnSpc>
            </a:pPr>
            <a:endParaRPr lang="en-US" sz="1800" dirty="0" smtClean="0"/>
          </a:p>
          <a:p>
            <a:pPr eaLnBrk="1" hangingPunct="1">
              <a:lnSpc>
                <a:spcPct val="80000"/>
              </a:lnSpc>
            </a:pPr>
            <a:r>
              <a:rPr lang="en-US" sz="1800" dirty="0" smtClean="0"/>
              <a:t>T500x1D 	9620	10111</a:t>
            </a:r>
          </a:p>
          <a:p>
            <a:pPr eaLnBrk="1" hangingPunct="1">
              <a:lnSpc>
                <a:spcPct val="80000"/>
              </a:lnSpc>
            </a:pPr>
            <a:r>
              <a:rPr lang="en-US" sz="1800" dirty="0" smtClean="0"/>
              <a:t>T500x1D 	E8580	10112</a:t>
            </a:r>
          </a:p>
          <a:p>
            <a:pPr eaLnBrk="1" hangingPunct="1">
              <a:lnSpc>
                <a:spcPct val="80000"/>
              </a:lnSpc>
            </a:pPr>
            <a:endParaRPr lang="en-US" sz="1800" dirty="0" smtClean="0"/>
          </a:p>
          <a:p>
            <a:pPr eaLnBrk="1" hangingPunct="1">
              <a:lnSpc>
                <a:spcPct val="80000"/>
              </a:lnSpc>
            </a:pPr>
            <a:r>
              <a:rPr lang="en-US" sz="1800" dirty="0" smtClean="0"/>
              <a:t>T500x1S 	9090	10111</a:t>
            </a:r>
          </a:p>
          <a:p>
            <a:pPr eaLnBrk="1" hangingPunct="1">
              <a:lnSpc>
                <a:spcPct val="80000"/>
              </a:lnSpc>
            </a:pPr>
            <a:r>
              <a:rPr lang="en-US" sz="1800" dirty="0" smtClean="0"/>
              <a:t>T500x1S 	E9292	10112</a:t>
            </a:r>
          </a:p>
          <a:p>
            <a:pPr eaLnBrk="1" hangingPunct="1">
              <a:lnSpc>
                <a:spcPct val="80000"/>
              </a:lnSpc>
            </a:pPr>
            <a:endParaRPr lang="en-US" sz="1500" dirty="0" smtClean="0"/>
          </a:p>
        </p:txBody>
      </p:sp>
      <p:sp>
        <p:nvSpPr>
          <p:cNvPr id="49154" name="Slide Number Placeholder 5"/>
          <p:cNvSpPr>
            <a:spLocks noGrp="1"/>
          </p:cNvSpPr>
          <p:nvPr>
            <p:ph type="sldNum" sz="quarter" idx="12"/>
          </p:nvPr>
        </p:nvSpPr>
        <p:spPr/>
        <p:txBody>
          <a:bodyPr/>
          <a:lstStyle/>
          <a:p>
            <a:pPr>
              <a:defRPr/>
            </a:pPr>
            <a:fld id="{1552871A-1BE3-454D-8496-71DDA11F2881}" type="slidenum">
              <a:rPr lang="en-US"/>
              <a:pPr>
                <a:defRPr/>
              </a:pPr>
              <a:t>108</a:t>
            </a:fld>
            <a:endParaRPr lang="en-US"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dirty="0" smtClean="0"/>
              <a:t>ICD-10-CM </a:t>
            </a:r>
            <a:r>
              <a:rPr lang="en-US" dirty="0" smtClean="0">
                <a:sym typeface="Wingdings 3" pitchFamily="18" charset="2"/>
              </a:rPr>
              <a:t></a:t>
            </a:r>
            <a:r>
              <a:rPr lang="en-US" dirty="0" smtClean="0">
                <a:sym typeface="Wingdings 2" pitchFamily="18" charset="2"/>
              </a:rPr>
              <a:t> </a:t>
            </a:r>
            <a:r>
              <a:rPr lang="en-US" dirty="0" smtClean="0"/>
              <a:t>ICD-9-CM</a:t>
            </a:r>
          </a:p>
        </p:txBody>
      </p:sp>
      <p:sp>
        <p:nvSpPr>
          <p:cNvPr id="27651" name="Rectangle 5"/>
          <p:cNvSpPr>
            <a:spLocks noGrp="1" noChangeArrowheads="1"/>
          </p:cNvSpPr>
          <p:nvPr>
            <p:ph type="body" sz="half" idx="1"/>
          </p:nvPr>
        </p:nvSpPr>
        <p:spPr>
          <a:xfrm>
            <a:off x="685800" y="2147888"/>
            <a:ext cx="7772400" cy="1357312"/>
          </a:xfrm>
        </p:spPr>
        <p:txBody>
          <a:bodyPr>
            <a:normAutofit/>
          </a:bodyPr>
          <a:lstStyle/>
          <a:p>
            <a:pPr eaLnBrk="1" hangingPunct="1"/>
            <a:endParaRPr lang="en-US" sz="2400" dirty="0" smtClean="0"/>
          </a:p>
          <a:p>
            <a:pPr eaLnBrk="1" hangingPunct="1"/>
            <a:r>
              <a:rPr lang="en-US" sz="2400" dirty="0" smtClean="0"/>
              <a:t>Some codes have approximate equivalence</a:t>
            </a:r>
          </a:p>
        </p:txBody>
      </p:sp>
      <p:graphicFrame>
        <p:nvGraphicFramePr>
          <p:cNvPr id="49198" name="Group 46"/>
          <p:cNvGraphicFramePr>
            <a:graphicFrameLocks noGrp="1"/>
          </p:cNvGraphicFramePr>
          <p:nvPr>
            <p:ph sz="half" idx="2"/>
          </p:nvPr>
        </p:nvGraphicFramePr>
        <p:xfrm>
          <a:off x="457200" y="3810000"/>
          <a:ext cx="8229600" cy="2139951"/>
        </p:xfrm>
        <a:graphic>
          <a:graphicData uri="http://schemas.openxmlformats.org/drawingml/2006/table">
            <a:tbl>
              <a:tblPr/>
              <a:tblGrid>
                <a:gridCol w="3887788"/>
                <a:gridCol w="608012"/>
                <a:gridCol w="3733800"/>
              </a:tblGrid>
              <a:tr h="8048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ICD-10-CM Source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to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ICD-9-CM Target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50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J02.0, Streptococcal </a:t>
                      </a:r>
                      <a:r>
                        <a:rPr kumimoji="0" lang="en-US" sz="2400" b="0" i="0" u="none" strike="noStrike" cap="none" normalizeH="0" baseline="0" dirty="0" err="1" smtClean="0">
                          <a:ln>
                            <a:noFill/>
                          </a:ln>
                          <a:solidFill>
                            <a:schemeClr val="tx1"/>
                          </a:solidFill>
                          <a:effectLst/>
                          <a:latin typeface="Arial" pitchFamily="34" charset="0"/>
                          <a:ea typeface="MS PGothic" pitchFamily="34" charset="-128"/>
                        </a:rPr>
                        <a:t>pharyngitis</a:t>
                      </a: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ea typeface="MS PGothic" pitchFamily="34" charset="-128"/>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034.0, Streptococcal sore  throat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55E0B113-4B32-4E0C-8E6D-D9D2531BBA54}" type="slidenum">
              <a:rPr lang="en-US" smtClean="0"/>
              <a:pPr>
                <a:defRPr/>
              </a:pPr>
              <a:t>109</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ICD-10-CM</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dirty="0" smtClean="0"/>
              <a:t>ICD-10-CM </a:t>
            </a:r>
            <a:r>
              <a:rPr lang="en-US" dirty="0" smtClean="0">
                <a:sym typeface="Wingdings 3" pitchFamily="18" charset="2"/>
              </a:rPr>
              <a:t></a:t>
            </a:r>
            <a:r>
              <a:rPr lang="en-US" dirty="0" smtClean="0">
                <a:sym typeface="Wingdings 2" pitchFamily="18" charset="2"/>
              </a:rPr>
              <a:t> </a:t>
            </a:r>
            <a:r>
              <a:rPr lang="en-US" dirty="0" smtClean="0"/>
              <a:t>ICD-9-CM</a:t>
            </a:r>
          </a:p>
        </p:txBody>
      </p:sp>
      <p:sp>
        <p:nvSpPr>
          <p:cNvPr id="27651" name="Rectangle 5"/>
          <p:cNvSpPr>
            <a:spLocks noGrp="1" noChangeArrowheads="1"/>
          </p:cNvSpPr>
          <p:nvPr>
            <p:ph type="body" sz="half" idx="1"/>
          </p:nvPr>
        </p:nvSpPr>
        <p:spPr/>
        <p:txBody>
          <a:bodyPr/>
          <a:lstStyle/>
          <a:p>
            <a:pPr eaLnBrk="1" hangingPunct="1"/>
            <a:r>
              <a:rPr lang="en-US" sz="2400" dirty="0" smtClean="0"/>
              <a:t>When ICD-10-CM contains a combination code, it may relate back to 2 distinct ICD-9-CM codes</a:t>
            </a:r>
          </a:p>
          <a:p>
            <a:pPr eaLnBrk="1" hangingPunct="1"/>
            <a:r>
              <a:rPr lang="en-US" sz="2400" dirty="0" smtClean="0"/>
              <a:t>What used to require 2 or more codes, now only requires a single code</a:t>
            </a:r>
          </a:p>
        </p:txBody>
      </p:sp>
      <p:graphicFrame>
        <p:nvGraphicFramePr>
          <p:cNvPr id="49198" name="Group 46"/>
          <p:cNvGraphicFramePr>
            <a:graphicFrameLocks noGrp="1"/>
          </p:cNvGraphicFramePr>
          <p:nvPr>
            <p:ph sz="half" idx="2"/>
          </p:nvPr>
        </p:nvGraphicFramePr>
        <p:xfrm>
          <a:off x="457200" y="3810000"/>
          <a:ext cx="8229600" cy="2139951"/>
        </p:xfrm>
        <a:graphic>
          <a:graphicData uri="http://schemas.openxmlformats.org/drawingml/2006/table">
            <a:tbl>
              <a:tblPr/>
              <a:tblGrid>
                <a:gridCol w="3887788"/>
                <a:gridCol w="608012"/>
                <a:gridCol w="3733800"/>
              </a:tblGrid>
              <a:tr h="8048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ICD-10-CM Source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to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ICD-9-CM Target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50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R65.21 Severe sepsis with septic shock</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ea typeface="MS PGothic" pitchFamily="34" charset="-128"/>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995.92 Severe sepsis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dirty="0" smtClean="0">
                          <a:ln>
                            <a:noFill/>
                          </a:ln>
                          <a:solidFill>
                            <a:schemeClr val="tx1"/>
                          </a:solidFill>
                          <a:effectLst/>
                          <a:latin typeface="Arial" pitchFamily="34" charset="0"/>
                          <a:ea typeface="MS PGothic" pitchFamily="34" charset="-128"/>
                        </a:rPr>
                        <a:t>and</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785.52 Septic shock</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55E0B113-4B32-4E0C-8E6D-D9D2531BBA54}" type="slidenum">
              <a:rPr lang="en-US" smtClean="0"/>
              <a:pPr>
                <a:defRPr/>
              </a:pPr>
              <a:t>110</a:t>
            </a:fld>
            <a:endParaRPr lang="en-US"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dirty="0" smtClean="0"/>
              <a:t>ICD-9-CM </a:t>
            </a:r>
            <a:r>
              <a:rPr lang="en-US" dirty="0" smtClean="0">
                <a:sym typeface="Wingdings 3" pitchFamily="18" charset="2"/>
              </a:rPr>
              <a:t> ICD-10-CM</a:t>
            </a:r>
          </a:p>
        </p:txBody>
      </p:sp>
      <p:sp>
        <p:nvSpPr>
          <p:cNvPr id="23555" name="Rectangle 5"/>
          <p:cNvSpPr>
            <a:spLocks noGrp="1" noChangeArrowheads="1"/>
          </p:cNvSpPr>
          <p:nvPr>
            <p:ph type="body" sz="half" idx="1"/>
          </p:nvPr>
        </p:nvSpPr>
        <p:spPr/>
        <p:txBody>
          <a:bodyPr/>
          <a:lstStyle/>
          <a:p>
            <a:pPr eaLnBrk="1" hangingPunct="1">
              <a:buNone/>
            </a:pPr>
            <a:r>
              <a:rPr lang="en-US" sz="2000" dirty="0" smtClean="0"/>
              <a:t>In some cases ICD-9-CM may have had certain specificities that are not being translated to ICD-10-CM</a:t>
            </a:r>
          </a:p>
        </p:txBody>
      </p:sp>
      <p:graphicFrame>
        <p:nvGraphicFramePr>
          <p:cNvPr id="57383" name="Group 39"/>
          <p:cNvGraphicFramePr>
            <a:graphicFrameLocks noGrp="1"/>
          </p:cNvGraphicFramePr>
          <p:nvPr>
            <p:ph sz="half" idx="2"/>
          </p:nvPr>
        </p:nvGraphicFramePr>
        <p:xfrm>
          <a:off x="609600" y="2971800"/>
          <a:ext cx="8229600" cy="3578328"/>
        </p:xfrm>
        <a:graphic>
          <a:graphicData uri="http://schemas.openxmlformats.org/drawingml/2006/table">
            <a:tbl>
              <a:tblPr/>
              <a:tblGrid>
                <a:gridCol w="5334000"/>
                <a:gridCol w="2895600"/>
              </a:tblGrid>
              <a:tr h="45718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ICD-9-CM</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ICD-10-CM</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10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010.90 Primary tuberculous infection, unspecified examination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010.91 Primary tuberculous infection, bacteriological/histological exam not done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010.92 Primary tuberculous infection, bacteriological/histological exam unknown (at present)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010.93 Primary tuberculous infection, tubercle bacilli found by microscopy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010.94 Primary tuberculous infection, tubercle bacilli found by bacterial culture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010.95 Primary tuberculous infection, tubercle bacilli confirmed histologically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010.96 Primary tuberculous infection, tubercle bacilli confirmed by other methods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A15.7</a:t>
                      </a:r>
                      <a:r>
                        <a:rPr kumimoji="0" lang="en-US" sz="1600" b="0" i="0" u="none" strike="noStrike" cap="none" normalizeH="0" baseline="0" dirty="0" smtClean="0">
                          <a:ln>
                            <a:noFill/>
                          </a:ln>
                          <a:solidFill>
                            <a:schemeClr val="tx1"/>
                          </a:solidFill>
                          <a:effectLst/>
                          <a:latin typeface="Arial" charset="0"/>
                        </a:rPr>
                        <a:t> Primary respiratory tuberculosis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55E0B113-4B32-4E0C-8E6D-D9D2531BBA54}" type="slidenum">
              <a:rPr lang="en-US" smtClean="0"/>
              <a:pPr>
                <a:defRPr/>
              </a:pPr>
              <a:t>111</a:t>
            </a:fld>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246063" y="533401"/>
            <a:ext cx="7772400" cy="1219200"/>
          </a:xfrm>
        </p:spPr>
        <p:txBody>
          <a:bodyPr/>
          <a:lstStyle/>
          <a:p>
            <a:pPr eaLnBrk="1" hangingPunct="1"/>
            <a:r>
              <a:rPr lang="en-US" dirty="0" smtClean="0"/>
              <a:t>ICD-10-CM </a:t>
            </a:r>
            <a:r>
              <a:rPr lang="en-US" dirty="0" smtClean="0">
                <a:sym typeface="Wingdings 3" pitchFamily="18" charset="2"/>
              </a:rPr>
              <a:t></a:t>
            </a:r>
            <a:r>
              <a:rPr lang="en-US" dirty="0" smtClean="0">
                <a:sym typeface="Wingdings 2" pitchFamily="18" charset="2"/>
              </a:rPr>
              <a:t> </a:t>
            </a:r>
            <a:r>
              <a:rPr lang="en-US" dirty="0" smtClean="0"/>
              <a:t>ICD-9-CM</a:t>
            </a:r>
          </a:p>
        </p:txBody>
      </p:sp>
      <p:sp>
        <p:nvSpPr>
          <p:cNvPr id="27651" name="Rectangle 5"/>
          <p:cNvSpPr>
            <a:spLocks noGrp="1" noChangeArrowheads="1"/>
          </p:cNvSpPr>
          <p:nvPr>
            <p:ph type="body" sz="half" idx="1"/>
          </p:nvPr>
        </p:nvSpPr>
        <p:spPr>
          <a:xfrm>
            <a:off x="685800" y="1905000"/>
            <a:ext cx="7772400" cy="838200"/>
          </a:xfrm>
        </p:spPr>
        <p:txBody>
          <a:bodyPr>
            <a:normAutofit/>
          </a:bodyPr>
          <a:lstStyle/>
          <a:p>
            <a:pPr eaLnBrk="1" hangingPunct="1"/>
            <a:r>
              <a:rPr lang="en-US" sz="2400" dirty="0" smtClean="0"/>
              <a:t>When there is no ICD-9-CM code for the ICD-10-CM code</a:t>
            </a:r>
          </a:p>
        </p:txBody>
      </p:sp>
      <p:graphicFrame>
        <p:nvGraphicFramePr>
          <p:cNvPr id="49198" name="Group 46"/>
          <p:cNvGraphicFramePr>
            <a:graphicFrameLocks noGrp="1"/>
          </p:cNvGraphicFramePr>
          <p:nvPr>
            <p:ph sz="half" idx="2"/>
          </p:nvPr>
        </p:nvGraphicFramePr>
        <p:xfrm>
          <a:off x="457200" y="2819400"/>
          <a:ext cx="8229600" cy="3608836"/>
        </p:xfrm>
        <a:graphic>
          <a:graphicData uri="http://schemas.openxmlformats.org/drawingml/2006/table">
            <a:tbl>
              <a:tblPr/>
              <a:tblGrid>
                <a:gridCol w="3887788"/>
                <a:gridCol w="608012"/>
                <a:gridCol w="3733800"/>
              </a:tblGrid>
              <a:tr h="41452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ICD-10-CM Source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to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pitchFamily="34" charset="0"/>
                          <a:ea typeface="MS PGothic" pitchFamily="34" charset="-128"/>
                        </a:rPr>
                        <a:t>ICD-9-CM Target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2942">
                <a:tc>
                  <a:txBody>
                    <a:bodyPr/>
                    <a:lstStyle/>
                    <a:p>
                      <a:r>
                        <a:rPr lang="en-US" sz="2400" b="1" dirty="0" smtClean="0"/>
                        <a:t>T38.3X6A  </a:t>
                      </a:r>
                      <a:r>
                        <a:rPr lang="en-US" sz="2400" dirty="0" err="1" smtClean="0"/>
                        <a:t>Underdosing</a:t>
                      </a:r>
                      <a:r>
                        <a:rPr lang="en-US" sz="2400" dirty="0" smtClean="0"/>
                        <a:t> of insulin and oral hypoglycemic [</a:t>
                      </a:r>
                      <a:r>
                        <a:rPr lang="en-US" sz="2400" dirty="0" err="1" smtClean="0"/>
                        <a:t>antidiabetic</a:t>
                      </a:r>
                      <a:r>
                        <a:rPr lang="en-US" sz="2400" dirty="0" smtClean="0"/>
                        <a:t>] drugs, initial encounter</a:t>
                      </a:r>
                    </a:p>
                    <a:p>
                      <a:r>
                        <a:rPr lang="en-US" sz="2400" b="1" dirty="0" smtClean="0"/>
                        <a:t>T44.7X6A   </a:t>
                      </a:r>
                      <a:r>
                        <a:rPr lang="en-US" sz="2400" dirty="0" err="1" smtClean="0"/>
                        <a:t>Underdosing</a:t>
                      </a:r>
                      <a:r>
                        <a:rPr lang="en-US" sz="2400" dirty="0" smtClean="0"/>
                        <a:t> of beta-</a:t>
                      </a:r>
                      <a:r>
                        <a:rPr lang="en-US" sz="2400" dirty="0" err="1" smtClean="0"/>
                        <a:t>adrenoreceptor</a:t>
                      </a:r>
                      <a:r>
                        <a:rPr lang="en-US" sz="2400" dirty="0" smtClean="0"/>
                        <a:t> antagonists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pitchFamily="34" charset="0"/>
                        <a:ea typeface="MS PGothic"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ea typeface="MS PGothic" pitchFamily="34" charset="-128"/>
                        </a:rPr>
                        <a: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ea typeface="MS PGothic" pitchFamily="34" charset="-128"/>
                        </a:rPr>
                        <a:t>No </a:t>
                      </a:r>
                      <a:r>
                        <a:rPr kumimoji="0" lang="en-US" sz="2400" b="0" i="0" u="none" strike="noStrike" cap="none" normalizeH="0" baseline="0" dirty="0" err="1" smtClean="0">
                          <a:ln>
                            <a:noFill/>
                          </a:ln>
                          <a:solidFill>
                            <a:schemeClr val="tx1"/>
                          </a:solidFill>
                          <a:effectLst/>
                          <a:latin typeface="Arial" pitchFamily="34" charset="0"/>
                          <a:ea typeface="MS PGothic" pitchFamily="34" charset="-128"/>
                        </a:rPr>
                        <a:t>dx</a:t>
                      </a:r>
                      <a:r>
                        <a:rPr kumimoji="0" lang="en-US" sz="2400" b="0" i="0" u="none" strike="noStrike" cap="none" normalizeH="0" baseline="0" dirty="0" smtClean="0">
                          <a:ln>
                            <a:noFill/>
                          </a:ln>
                          <a:solidFill>
                            <a:schemeClr val="tx1"/>
                          </a:solidFill>
                          <a:effectLst/>
                          <a:latin typeface="Arial" pitchFamily="34" charset="0"/>
                          <a:ea typeface="MS PGothic" pitchFamily="34" charset="-128"/>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55E0B113-4B32-4E0C-8E6D-D9D2531BBA54}" type="slidenum">
              <a:rPr lang="en-US" smtClean="0"/>
              <a:pPr>
                <a:defRPr/>
              </a:pPr>
              <a:t>112</a:t>
            </a:fld>
            <a:endParaRPr lang="en-US"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smtClean="0"/>
              <a:t>Analysis and Reporting Challenges</a:t>
            </a:r>
            <a:br>
              <a:rPr lang="en-US" sz="3200" smtClean="0"/>
            </a:br>
            <a:r>
              <a:rPr lang="en-US" sz="3200" smtClean="0"/>
              <a:t>Report and Publication Redesign</a:t>
            </a:r>
          </a:p>
        </p:txBody>
      </p:sp>
      <p:pic>
        <p:nvPicPr>
          <p:cNvPr id="41988" name="Picture 2"/>
          <p:cNvPicPr>
            <a:picLocks noGrp="1" noChangeAspect="1" noChangeArrowheads="1"/>
          </p:cNvPicPr>
          <p:nvPr>
            <p:ph idx="1"/>
          </p:nvPr>
        </p:nvPicPr>
        <p:blipFill>
          <a:blip r:embed="rId3" cstate="print"/>
          <a:stretch>
            <a:fillRect/>
          </a:stretch>
        </p:blipFill>
        <p:spPr>
          <a:xfrm>
            <a:off x="810160" y="1600200"/>
            <a:ext cx="7523679" cy="4525963"/>
          </a:xfrm>
          <a:noFill/>
        </p:spPr>
      </p:pic>
      <p:sp>
        <p:nvSpPr>
          <p:cNvPr id="4" name="Slide Number Placeholder 3"/>
          <p:cNvSpPr>
            <a:spLocks noGrp="1"/>
          </p:cNvSpPr>
          <p:nvPr>
            <p:ph type="sldNum" sz="quarter" idx="12"/>
          </p:nvPr>
        </p:nvSpPr>
        <p:spPr/>
        <p:txBody>
          <a:bodyPr/>
          <a:lstStyle/>
          <a:p>
            <a:pPr>
              <a:defRPr/>
            </a:pPr>
            <a:fld id="{C319022C-606E-4C99-B97E-A80862DD0E36}" type="slidenum">
              <a:rPr lang="en-US" smtClean="0"/>
              <a:pPr>
                <a:defRPr/>
              </a:pPr>
              <a:t>113</a:t>
            </a:fld>
            <a:endParaRPr lang="en-US"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Number of All-listed Diagnoses for discharges from short-stay hospitals, by ICD-9-CM codes, 2010</a:t>
            </a:r>
            <a:br>
              <a:rPr lang="en-US" sz="2800" dirty="0" smtClean="0"/>
            </a:br>
            <a:r>
              <a:rPr lang="en-US" sz="2800" dirty="0" smtClean="0"/>
              <a:t>Detailed diagnosis table</a:t>
            </a:r>
            <a:endParaRPr lang="en-US" sz="2800" dirty="0"/>
          </a:p>
        </p:txBody>
      </p:sp>
      <p:sp>
        <p:nvSpPr>
          <p:cNvPr id="3" name="Content Placeholder 2"/>
          <p:cNvSpPr>
            <a:spLocks noGrp="1"/>
          </p:cNvSpPr>
          <p:nvPr>
            <p:ph idx="1"/>
          </p:nvPr>
        </p:nvSpPr>
        <p:spPr/>
        <p:txBody>
          <a:bodyPr/>
          <a:lstStyle/>
          <a:p>
            <a:endParaRPr lang="en-US" dirty="0" smtClean="0"/>
          </a:p>
          <a:p>
            <a:pPr>
              <a:buNone/>
            </a:pPr>
            <a:r>
              <a:rPr lang="en-US" sz="2000" b="1" dirty="0" smtClean="0"/>
              <a:t>Code number 		Total number of discharges </a:t>
            </a:r>
          </a:p>
          <a:p>
            <a:pPr>
              <a:buNone/>
            </a:pPr>
            <a:r>
              <a:rPr lang="en-US" sz="2000" dirty="0" smtClean="0"/>
              <a:t>034.0			19,000</a:t>
            </a:r>
          </a:p>
          <a:p>
            <a:pPr>
              <a:buNone/>
            </a:pPr>
            <a:r>
              <a:rPr lang="en-US" sz="2000" dirty="0" smtClean="0"/>
              <a:t>462		</a:t>
            </a:r>
            <a:r>
              <a:rPr lang="en-US" dirty="0" smtClean="0"/>
              <a:t>	</a:t>
            </a:r>
            <a:r>
              <a:rPr lang="en-US" sz="2000" dirty="0" smtClean="0"/>
              <a:t>57,000</a:t>
            </a:r>
          </a:p>
          <a:p>
            <a:endParaRPr lang="en-US" sz="2000" dirty="0" smtClean="0"/>
          </a:p>
          <a:p>
            <a:pPr>
              <a:buNone/>
            </a:pPr>
            <a:r>
              <a:rPr lang="en-US" sz="2000" b="1" dirty="0" smtClean="0"/>
              <a:t>Trend Estimate in ICD-10-CM?</a:t>
            </a:r>
          </a:p>
          <a:p>
            <a:r>
              <a:rPr lang="en-US" sz="2000" dirty="0" smtClean="0"/>
              <a:t>J02- , Acute </a:t>
            </a:r>
            <a:r>
              <a:rPr lang="en-US" sz="2000" dirty="0" err="1" smtClean="0"/>
              <a:t>pharyngitis</a:t>
            </a:r>
            <a:endParaRPr lang="en-US" sz="2000" dirty="0" smtClean="0"/>
          </a:p>
          <a:p>
            <a:pPr lvl="1"/>
            <a:r>
              <a:rPr lang="en-US" sz="1600" dirty="0" smtClean="0"/>
              <a:t>Includes J02.0, Streptococcal </a:t>
            </a:r>
            <a:r>
              <a:rPr lang="en-US" sz="1600" dirty="0" err="1" smtClean="0"/>
              <a:t>pharyngitis</a:t>
            </a:r>
            <a:r>
              <a:rPr lang="en-US" sz="1600" dirty="0" smtClean="0"/>
              <a:t> (includes strep sore throat); J02.8, </a:t>
            </a:r>
            <a:r>
              <a:rPr lang="en-US" sz="1600" dirty="0" err="1" smtClean="0"/>
              <a:t>Pharyngitis</a:t>
            </a:r>
            <a:r>
              <a:rPr lang="en-US" sz="1600" dirty="0" smtClean="0"/>
              <a:t> due to other specified organisms </a:t>
            </a:r>
            <a:endParaRPr lang="en-US" sz="2000" dirty="0" smtClean="0"/>
          </a:p>
          <a:p>
            <a:r>
              <a:rPr lang="en-US" sz="2000" dirty="0" smtClean="0"/>
              <a:t>Strep tonsillitis goes to J03.00 or J03.01!</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114</a:t>
            </a:fld>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3600" b="1" dirty="0" smtClean="0"/>
              <a:t/>
            </a:r>
            <a:br>
              <a:rPr lang="en-US" sz="3600" b="1" dirty="0" smtClean="0"/>
            </a:br>
            <a:r>
              <a:rPr lang="en-US" sz="3600" b="1" dirty="0" smtClean="0"/>
              <a:t>ICD-10-CM Resources </a:t>
            </a:r>
          </a:p>
        </p:txBody>
      </p:sp>
      <p:sp>
        <p:nvSpPr>
          <p:cNvPr id="15363" name="Rectangle 3"/>
          <p:cNvSpPr>
            <a:spLocks noGrp="1" noChangeArrowheads="1"/>
          </p:cNvSpPr>
          <p:nvPr>
            <p:ph idx="1"/>
          </p:nvPr>
        </p:nvSpPr>
        <p:spPr>
          <a:xfrm>
            <a:off x="457200" y="1676400"/>
            <a:ext cx="8229600" cy="4373563"/>
          </a:xfrm>
        </p:spPr>
        <p:txBody>
          <a:bodyPr/>
          <a:lstStyle/>
          <a:p>
            <a:pPr>
              <a:buNone/>
            </a:pPr>
            <a:r>
              <a:rPr lang="en-US" b="1" dirty="0" smtClean="0">
                <a:solidFill>
                  <a:schemeClr val="bg2">
                    <a:lumMod val="50000"/>
                  </a:schemeClr>
                </a:solidFill>
              </a:rPr>
              <a:t> </a:t>
            </a:r>
            <a:r>
              <a:rPr lang="en-US" sz="2600" dirty="0" smtClean="0"/>
              <a:t>ICD-10-CM files (PDF and XML formats) </a:t>
            </a:r>
          </a:p>
          <a:p>
            <a:pPr>
              <a:buNone/>
            </a:pPr>
            <a:r>
              <a:rPr lang="en-US" sz="2600" dirty="0" smtClean="0"/>
              <a:t> ICD-10-CM Coding Guidelines</a:t>
            </a:r>
          </a:p>
          <a:p>
            <a:pPr>
              <a:buNone/>
            </a:pPr>
            <a:r>
              <a:rPr lang="en-US" sz="2600" dirty="0" smtClean="0"/>
              <a:t> Codes and descriptions (short and long descriptors)</a:t>
            </a:r>
          </a:p>
          <a:p>
            <a:pPr>
              <a:buNone/>
            </a:pPr>
            <a:r>
              <a:rPr lang="en-US" sz="2600" dirty="0" smtClean="0"/>
              <a:t> Addenda</a:t>
            </a:r>
          </a:p>
          <a:p>
            <a:pPr>
              <a:buNone/>
            </a:pPr>
            <a:r>
              <a:rPr lang="en-US" sz="2600" dirty="0" smtClean="0"/>
              <a:t> General </a:t>
            </a:r>
            <a:r>
              <a:rPr lang="en-US" sz="2600" dirty="0"/>
              <a:t>Equivalence Maps </a:t>
            </a:r>
            <a:r>
              <a:rPr lang="en-US" sz="2600" dirty="0" smtClean="0"/>
              <a:t>with Guide and Technical documents </a:t>
            </a:r>
            <a:r>
              <a:rPr lang="en-US" sz="2600" b="1" dirty="0" smtClean="0">
                <a:solidFill>
                  <a:schemeClr val="bg2">
                    <a:lumMod val="50000"/>
                  </a:schemeClr>
                </a:solidFill>
                <a:hlinkClick r:id="rId3"/>
              </a:rPr>
              <a:t>http</a:t>
            </a:r>
            <a:r>
              <a:rPr lang="en-US" sz="2600" b="1" dirty="0">
                <a:solidFill>
                  <a:schemeClr val="bg2">
                    <a:lumMod val="50000"/>
                  </a:schemeClr>
                </a:solidFill>
                <a:hlinkClick r:id="rId3"/>
              </a:rPr>
              <a:t>://</a:t>
            </a:r>
            <a:r>
              <a:rPr lang="en-US" sz="2600" b="1" dirty="0" smtClean="0">
                <a:solidFill>
                  <a:schemeClr val="bg2">
                    <a:lumMod val="50000"/>
                  </a:schemeClr>
                </a:solidFill>
                <a:hlinkClick r:id="rId3"/>
              </a:rPr>
              <a:t>www.cdc.gov/nchs/icd/icd10cm.htm#10update</a:t>
            </a:r>
            <a:endParaRPr lang="en-US" sz="2600" b="1" dirty="0" smtClean="0">
              <a:solidFill>
                <a:schemeClr val="bg2">
                  <a:lumMod val="50000"/>
                </a:schemeClr>
              </a:solidFill>
            </a:endParaRPr>
          </a:p>
        </p:txBody>
      </p:sp>
      <p:sp>
        <p:nvSpPr>
          <p:cNvPr id="4" name="Slide Number Placeholder 3"/>
          <p:cNvSpPr>
            <a:spLocks noGrp="1"/>
          </p:cNvSpPr>
          <p:nvPr>
            <p:ph type="sldNum" sz="quarter" idx="12"/>
          </p:nvPr>
        </p:nvSpPr>
        <p:spPr/>
        <p:txBody>
          <a:bodyPr/>
          <a:lstStyle/>
          <a:p>
            <a:fld id="{D633D4FC-9986-4D49-AB47-3FC44F9E9FD6}" type="slidenum">
              <a:rPr lang="en-US" smtClean="0"/>
              <a:pPr/>
              <a:t>115</a:t>
            </a:fld>
            <a:endParaRPr lang="en-US" dirty="0"/>
          </a:p>
        </p:txBody>
      </p:sp>
    </p:spTree>
    <p:extLst>
      <p:ext uri="{BB962C8B-B14F-4D97-AF65-F5344CB8AC3E}">
        <p14:creationId xmlns:p14="http://schemas.microsoft.com/office/powerpoint/2010/main" val="423620125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Email: dfp4@cdc.gov</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dirty="0"/>
              <a:t>ICD-10 Evaluation Contract</a:t>
            </a:r>
          </a:p>
        </p:txBody>
      </p:sp>
      <p:sp>
        <p:nvSpPr>
          <p:cNvPr id="4" name="Slide Number Placeholder 3"/>
          <p:cNvSpPr>
            <a:spLocks noGrp="1"/>
          </p:cNvSpPr>
          <p:nvPr>
            <p:ph type="sldNum" sz="quarter" idx="12"/>
          </p:nvPr>
        </p:nvSpPr>
        <p:spPr/>
        <p:txBody>
          <a:bodyPr/>
          <a:lstStyle/>
          <a:p>
            <a:fld id="{A5FA7BD8-8A3B-4AB6-B0DD-2F720586A9C0}" type="slidenum">
              <a:rPr lang="en-US" smtClean="0"/>
              <a:pPr/>
              <a:t>12</a:t>
            </a:fld>
            <a:endParaRPr lang="en-US" dirty="0"/>
          </a:p>
        </p:txBody>
      </p:sp>
      <p:sp>
        <p:nvSpPr>
          <p:cNvPr id="52227" name="Text Box 3"/>
          <p:cNvSpPr txBox="1">
            <a:spLocks noChangeArrowheads="1"/>
          </p:cNvSpPr>
          <p:nvPr/>
        </p:nvSpPr>
        <p:spPr bwMode="auto">
          <a:xfrm>
            <a:off x="609600" y="1524001"/>
            <a:ext cx="8001000" cy="5570756"/>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2000" dirty="0"/>
              <a:t>In September 1994 NCHS awarded a contract to the Center for Health Policy Studies (CHPS) to evaluate the International Statistical Classification of Diseases and Related Health Problems (ICD-10</a:t>
            </a:r>
            <a:r>
              <a:rPr lang="en-US" sz="2000" dirty="0" smtClean="0"/>
              <a:t>).</a:t>
            </a:r>
          </a:p>
          <a:p>
            <a:pPr>
              <a:lnSpc>
                <a:spcPct val="90000"/>
              </a:lnSpc>
              <a:spcBef>
                <a:spcPct val="50000"/>
              </a:spcBef>
            </a:pPr>
            <a:r>
              <a:rPr lang="en-US" sz="2000" dirty="0" smtClean="0"/>
              <a:t>Assess whether ICD-10 significant improvement over ICD-9-CM to warrant implementation for morbidity reporting </a:t>
            </a:r>
          </a:p>
          <a:p>
            <a:pPr>
              <a:lnSpc>
                <a:spcPct val="90000"/>
              </a:lnSpc>
              <a:spcBef>
                <a:spcPct val="50000"/>
              </a:spcBef>
            </a:pPr>
            <a:r>
              <a:rPr lang="en-US" sz="2000" dirty="0" smtClean="0"/>
              <a:t>Recommend additional improvements to ICD-10 and to correct any problems identified during the course of evaluation.</a:t>
            </a:r>
          </a:p>
          <a:p>
            <a:pPr>
              <a:lnSpc>
                <a:spcPct val="90000"/>
              </a:lnSpc>
              <a:spcBef>
                <a:spcPct val="50000"/>
              </a:spcBef>
            </a:pPr>
            <a:endParaRPr lang="en-US" sz="2000" dirty="0" smtClean="0"/>
          </a:p>
          <a:p>
            <a:r>
              <a:rPr lang="en-US" sz="2000" dirty="0" smtClean="0"/>
              <a:t>ICD-10 not significantly better than ICD-9-CM for morbidity applications to warrant implementation.</a:t>
            </a:r>
          </a:p>
          <a:p>
            <a:endParaRPr lang="en-US" sz="2000" dirty="0" smtClean="0"/>
          </a:p>
          <a:p>
            <a:r>
              <a:rPr lang="en-US" sz="2000" dirty="0" smtClean="0"/>
              <a:t>A clinical modification of the ICD-10 would be a significant improvement and worth implementing.</a:t>
            </a:r>
          </a:p>
          <a:p>
            <a:pPr>
              <a:lnSpc>
                <a:spcPct val="90000"/>
              </a:lnSpc>
              <a:spcBef>
                <a:spcPct val="50000"/>
              </a:spcBef>
            </a:pPr>
            <a:endParaRPr lang="en-US" sz="2000" dirty="0" smtClean="0"/>
          </a:p>
          <a:p>
            <a:pPr eaLnBrk="0" hangingPunct="0">
              <a:spcBef>
                <a:spcPct val="50000"/>
              </a:spcBef>
            </a:pPr>
            <a:endParaRPr lang="en-US" sz="3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n-US" sz="3600" b="1" dirty="0"/>
              <a:t>ICD-10-CM Development</a:t>
            </a:r>
          </a:p>
        </p:txBody>
      </p:sp>
      <p:sp>
        <p:nvSpPr>
          <p:cNvPr id="109571" name="Rectangle 3"/>
          <p:cNvSpPr>
            <a:spLocks noGrp="1" noChangeArrowheads="1"/>
          </p:cNvSpPr>
          <p:nvPr>
            <p:ph idx="1"/>
          </p:nvPr>
        </p:nvSpPr>
        <p:spPr/>
        <p:txBody>
          <a:bodyPr/>
          <a:lstStyle/>
          <a:p>
            <a:r>
              <a:rPr lang="en-US" dirty="0"/>
              <a:t>Three phases of development</a:t>
            </a:r>
          </a:p>
          <a:p>
            <a:pPr lvl="1">
              <a:buFontTx/>
              <a:buNone/>
            </a:pPr>
            <a:r>
              <a:rPr lang="en-US" dirty="0"/>
              <a:t>Phase 1 -Prototype developed under 					contract</a:t>
            </a:r>
          </a:p>
          <a:p>
            <a:pPr lvl="1">
              <a:buFontTx/>
              <a:buNone/>
            </a:pPr>
            <a:r>
              <a:rPr lang="en-US" dirty="0"/>
              <a:t>Phase 2 - Enhancements by NCHS </a:t>
            </a:r>
          </a:p>
          <a:p>
            <a:pPr lvl="1">
              <a:buFontTx/>
              <a:buNone/>
            </a:pPr>
            <a:r>
              <a:rPr lang="en-US" dirty="0"/>
              <a:t>Phase 3 - Further enhancements based on </a:t>
            </a:r>
            <a:r>
              <a:rPr lang="en-US" dirty="0" smtClean="0"/>
              <a:t>physician groups, other classification users and public </a:t>
            </a:r>
            <a:r>
              <a:rPr lang="en-US" dirty="0"/>
              <a:t>comments</a:t>
            </a:r>
          </a:p>
          <a:p>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n-US" sz="2900" b="1" dirty="0"/>
              <a:t>ICD-10-CM </a:t>
            </a:r>
            <a:br>
              <a:rPr lang="en-US" sz="2900" b="1" dirty="0"/>
            </a:br>
            <a:r>
              <a:rPr lang="en-US" sz="2900" b="1" dirty="0"/>
              <a:t>Partial List Phase II Reviewers</a:t>
            </a:r>
          </a:p>
        </p:txBody>
      </p:sp>
      <p:sp>
        <p:nvSpPr>
          <p:cNvPr id="4" name="Slide Number Placeholder 3"/>
          <p:cNvSpPr>
            <a:spLocks noGrp="1"/>
          </p:cNvSpPr>
          <p:nvPr>
            <p:ph type="sldNum" sz="quarter" idx="12"/>
          </p:nvPr>
        </p:nvSpPr>
        <p:spPr/>
        <p:txBody>
          <a:bodyPr/>
          <a:lstStyle/>
          <a:p>
            <a:fld id="{A5FA7BD8-8A3B-4AB6-B0DD-2F720586A9C0}" type="slidenum">
              <a:rPr lang="en-US" smtClean="0"/>
              <a:pPr/>
              <a:t>14</a:t>
            </a:fld>
            <a:endParaRPr lang="en-US" dirty="0"/>
          </a:p>
        </p:txBody>
      </p:sp>
      <p:sp>
        <p:nvSpPr>
          <p:cNvPr id="68611" name="Text Box 3"/>
          <p:cNvSpPr txBox="1">
            <a:spLocks noChangeArrowheads="1"/>
          </p:cNvSpPr>
          <p:nvPr/>
        </p:nvSpPr>
        <p:spPr bwMode="auto">
          <a:xfrm>
            <a:off x="533400" y="1676400"/>
            <a:ext cx="8305800" cy="5121402"/>
          </a:xfrm>
          <a:prstGeom prst="rect">
            <a:avLst/>
          </a:prstGeom>
          <a:noFill/>
          <a:ln w="12700">
            <a:noFill/>
            <a:miter lim="800000"/>
            <a:headEnd type="none" w="sm" len="sm"/>
            <a:tailEnd type="none" w="sm" len="sm"/>
          </a:ln>
          <a:effectLst/>
        </p:spPr>
        <p:txBody>
          <a:bodyPr wrap="square">
            <a:spAutoFit/>
          </a:bodyPr>
          <a:lstStyle/>
          <a:p>
            <a:pPr algn="ctr" eaLnBrk="0" hangingPunct="0">
              <a:lnSpc>
                <a:spcPct val="120000"/>
              </a:lnSpc>
              <a:spcBef>
                <a:spcPct val="50000"/>
              </a:spcBef>
            </a:pPr>
            <a:r>
              <a:rPr lang="en-US" sz="2000" dirty="0"/>
              <a:t>American Academy of Dermatology</a:t>
            </a:r>
          </a:p>
          <a:p>
            <a:pPr algn="ctr" eaLnBrk="0" hangingPunct="0">
              <a:lnSpc>
                <a:spcPct val="50000"/>
              </a:lnSpc>
              <a:spcBef>
                <a:spcPct val="50000"/>
              </a:spcBef>
            </a:pPr>
            <a:r>
              <a:rPr lang="en-US" sz="2000" dirty="0"/>
              <a:t>American Academy of Neurology</a:t>
            </a:r>
          </a:p>
          <a:p>
            <a:pPr algn="ctr" eaLnBrk="0" hangingPunct="0">
              <a:lnSpc>
                <a:spcPct val="120000"/>
              </a:lnSpc>
            </a:pPr>
            <a:r>
              <a:rPr lang="en-US" sz="2000" dirty="0" smtClean="0"/>
              <a:t>American Academy </a:t>
            </a:r>
            <a:r>
              <a:rPr lang="en-US" sz="2000" dirty="0"/>
              <a:t>of Oral and Maxillofacial Surgeons</a:t>
            </a:r>
          </a:p>
          <a:p>
            <a:pPr algn="ctr" eaLnBrk="0" hangingPunct="0">
              <a:lnSpc>
                <a:spcPct val="130000"/>
              </a:lnSpc>
            </a:pPr>
            <a:r>
              <a:rPr lang="en-US" sz="2000" dirty="0"/>
              <a:t>American Academy of Orthopedic Surgeons</a:t>
            </a:r>
          </a:p>
          <a:p>
            <a:pPr algn="ctr" eaLnBrk="0" hangingPunct="0">
              <a:lnSpc>
                <a:spcPct val="120000"/>
              </a:lnSpc>
            </a:pPr>
            <a:r>
              <a:rPr lang="en-US" sz="2000" dirty="0"/>
              <a:t>American Academy of </a:t>
            </a:r>
            <a:r>
              <a:rPr lang="en-US" sz="2000" dirty="0" smtClean="0"/>
              <a:t>Pediatrics</a:t>
            </a:r>
          </a:p>
          <a:p>
            <a:pPr algn="ctr" eaLnBrk="0" hangingPunct="0">
              <a:lnSpc>
                <a:spcPct val="120000"/>
              </a:lnSpc>
            </a:pPr>
            <a:r>
              <a:rPr lang="en-US" sz="2000" dirty="0" smtClean="0"/>
              <a:t>American Burn Association</a:t>
            </a:r>
            <a:endParaRPr lang="en-US" sz="2000" dirty="0"/>
          </a:p>
          <a:p>
            <a:pPr algn="ctr" eaLnBrk="0" hangingPunct="0">
              <a:lnSpc>
                <a:spcPct val="60000"/>
              </a:lnSpc>
              <a:spcBef>
                <a:spcPct val="50000"/>
              </a:spcBef>
            </a:pPr>
            <a:r>
              <a:rPr lang="en-US" sz="2000" dirty="0"/>
              <a:t>American College of Obstetricians and </a:t>
            </a:r>
            <a:r>
              <a:rPr lang="en-US" sz="2000" dirty="0" smtClean="0"/>
              <a:t>Gynecologists</a:t>
            </a:r>
          </a:p>
          <a:p>
            <a:pPr algn="ctr" eaLnBrk="0" hangingPunct="0"/>
            <a:r>
              <a:rPr lang="en-US" sz="2000" dirty="0" smtClean="0"/>
              <a:t>American Diabetes Association</a:t>
            </a:r>
          </a:p>
          <a:p>
            <a:pPr algn="ctr" eaLnBrk="0" hangingPunct="0">
              <a:lnSpc>
                <a:spcPct val="60000"/>
              </a:lnSpc>
              <a:spcBef>
                <a:spcPct val="50000"/>
              </a:spcBef>
            </a:pPr>
            <a:r>
              <a:rPr lang="en-US" sz="2000" dirty="0" smtClean="0"/>
              <a:t>American Nursing Association</a:t>
            </a:r>
          </a:p>
          <a:p>
            <a:pPr algn="ctr" eaLnBrk="0" hangingPunct="0">
              <a:lnSpc>
                <a:spcPct val="60000"/>
              </a:lnSpc>
              <a:spcBef>
                <a:spcPct val="50000"/>
              </a:spcBef>
            </a:pPr>
            <a:r>
              <a:rPr lang="en-US" sz="2000" dirty="0" smtClean="0"/>
              <a:t>American Psychiatric Association</a:t>
            </a:r>
          </a:p>
          <a:p>
            <a:pPr algn="ctr" eaLnBrk="0" hangingPunct="0">
              <a:lnSpc>
                <a:spcPct val="60000"/>
              </a:lnSpc>
              <a:spcBef>
                <a:spcPct val="50000"/>
              </a:spcBef>
            </a:pPr>
            <a:r>
              <a:rPr lang="en-US" sz="2000" dirty="0" smtClean="0"/>
              <a:t>American Urological Association</a:t>
            </a:r>
          </a:p>
          <a:p>
            <a:pPr algn="ctr" eaLnBrk="0" hangingPunct="0">
              <a:lnSpc>
                <a:spcPct val="60000"/>
              </a:lnSpc>
              <a:spcBef>
                <a:spcPct val="50000"/>
              </a:spcBef>
            </a:pPr>
            <a:r>
              <a:rPr lang="en-US" sz="2000" dirty="0" smtClean="0"/>
              <a:t>ANSI Z16.2 Workgroup (Workers Comp)</a:t>
            </a:r>
          </a:p>
          <a:p>
            <a:pPr algn="ctr" eaLnBrk="0" hangingPunct="0">
              <a:lnSpc>
                <a:spcPct val="120000"/>
              </a:lnSpc>
            </a:pPr>
            <a:r>
              <a:rPr lang="en-US" sz="2000" dirty="0" smtClean="0"/>
              <a:t>Nat’l Assoc. of Children’s </a:t>
            </a:r>
            <a:r>
              <a:rPr lang="en-US" sz="2000" dirty="0" err="1" smtClean="0"/>
              <a:t>Hosps</a:t>
            </a:r>
            <a:r>
              <a:rPr lang="en-US" sz="2000" dirty="0" smtClean="0"/>
              <a:t> &amp; Related Institutions</a:t>
            </a:r>
          </a:p>
          <a:p>
            <a:pPr eaLnBrk="0" hangingPunct="0">
              <a:lnSpc>
                <a:spcPct val="60000"/>
              </a:lnSpc>
              <a:spcBef>
                <a:spcPct val="50000"/>
              </a:spcBef>
            </a:pP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r>
              <a:rPr lang="en-US" dirty="0" smtClean="0"/>
              <a:t/>
            </a:r>
            <a:br>
              <a:rPr lang="en-US" dirty="0" smtClean="0"/>
            </a:br>
            <a:r>
              <a:rPr lang="en-US" sz="4000" b="1" dirty="0" smtClean="0"/>
              <a:t>ICD-10-CM </a:t>
            </a:r>
            <a:r>
              <a:rPr lang="en-US" sz="4000" b="1" dirty="0"/>
              <a:t>Testing</a:t>
            </a:r>
            <a:br>
              <a:rPr lang="en-US" sz="4000" b="1" dirty="0"/>
            </a:br>
            <a:endParaRPr lang="en-US" sz="4000" b="1" dirty="0"/>
          </a:p>
        </p:txBody>
      </p:sp>
      <p:sp>
        <p:nvSpPr>
          <p:cNvPr id="128003" name="Rectangle 3"/>
          <p:cNvSpPr>
            <a:spLocks noGrp="1" noChangeArrowheads="1"/>
          </p:cNvSpPr>
          <p:nvPr>
            <p:ph idx="1"/>
          </p:nvPr>
        </p:nvSpPr>
        <p:spPr>
          <a:xfrm>
            <a:off x="609600" y="1600200"/>
            <a:ext cx="7772400" cy="4572000"/>
          </a:xfrm>
        </p:spPr>
        <p:txBody>
          <a:bodyPr>
            <a:normAutofit/>
          </a:bodyPr>
          <a:lstStyle/>
          <a:p>
            <a:r>
              <a:rPr lang="en-US" dirty="0" smtClean="0"/>
              <a:t>Draft of Tabular List and crosswalks posted on NCHS website for 3 month open public comment period (1997)</a:t>
            </a:r>
          </a:p>
          <a:p>
            <a:r>
              <a:rPr lang="en-US" dirty="0" smtClean="0"/>
              <a:t>Pre-release version of ICD-10-CM posted on NCHS website (May 2002)</a:t>
            </a:r>
          </a:p>
          <a:p>
            <a:r>
              <a:rPr lang="en-US" dirty="0" smtClean="0"/>
              <a:t>AHIMA/AHA jointly conduct pilot test of ICD-10-CM (June – July 2003)</a:t>
            </a:r>
          </a:p>
          <a:p>
            <a:endParaRPr lang="en-US" dirty="0" smtClean="0">
              <a:latin typeface="Arial" charset="0"/>
            </a:endParaRPr>
          </a:p>
          <a:p>
            <a:endParaRPr lang="en-US" dirty="0">
              <a:latin typeface="Arial" charset="0"/>
            </a:endParaRPr>
          </a:p>
          <a:p>
            <a:pPr>
              <a:lnSpc>
                <a:spcPct val="20000"/>
              </a:lnSpc>
              <a:buFontTx/>
              <a:buNone/>
            </a:pPr>
            <a:endParaRPr lang="en-US" dirty="0">
              <a:latin typeface="Arial" charset="0"/>
            </a:endParaRPr>
          </a:p>
        </p:txBody>
      </p:sp>
      <p:sp>
        <p:nvSpPr>
          <p:cNvPr id="4" name="Slide Number Placeholder 3"/>
          <p:cNvSpPr>
            <a:spLocks noGrp="1"/>
          </p:cNvSpPr>
          <p:nvPr>
            <p:ph type="sldNum" sz="quarter" idx="12"/>
          </p:nvPr>
        </p:nvSpPr>
        <p:spPr/>
        <p:txBody>
          <a:bodyPr/>
          <a:lstStyle/>
          <a:p>
            <a:fld id="{A5FA7BD8-8A3B-4AB6-B0DD-2F720586A9C0}" type="slidenum">
              <a:rPr lang="en-US" smtClean="0"/>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smtClean="0"/>
              <a:t>Benefits of Adopting the New Coding System</a:t>
            </a:r>
          </a:p>
        </p:txBody>
      </p:sp>
      <p:sp>
        <p:nvSpPr>
          <p:cNvPr id="16388" name="Rectangle 3"/>
          <p:cNvSpPr>
            <a:spLocks noGrp="1" noChangeArrowheads="1"/>
          </p:cNvSpPr>
          <p:nvPr>
            <p:ph idx="1"/>
          </p:nvPr>
        </p:nvSpPr>
        <p:spPr/>
        <p:txBody>
          <a:bodyPr rtlCol="0">
            <a:normAutofit lnSpcReduction="10000"/>
          </a:bodyPr>
          <a:lstStyle/>
          <a:p>
            <a:pPr eaLnBrk="1" fontAlgn="auto" hangingPunct="1">
              <a:lnSpc>
                <a:spcPct val="80000"/>
              </a:lnSpc>
              <a:spcAft>
                <a:spcPts val="0"/>
              </a:spcAft>
              <a:buFont typeface="Arial" pitchFamily="34" charset="0"/>
              <a:buChar char="•"/>
              <a:defRPr/>
            </a:pPr>
            <a:r>
              <a:rPr lang="en-US" sz="2800" dirty="0" smtClean="0"/>
              <a:t>Updated medical terminology and classification of diseases;</a:t>
            </a:r>
          </a:p>
          <a:p>
            <a:pPr eaLnBrk="1" fontAlgn="auto" hangingPunct="1">
              <a:lnSpc>
                <a:spcPct val="80000"/>
              </a:lnSpc>
              <a:spcAft>
                <a:spcPts val="0"/>
              </a:spcAft>
              <a:buFont typeface="Arial" pitchFamily="34" charset="0"/>
              <a:buChar char="•"/>
              <a:defRPr/>
            </a:pPr>
            <a:r>
              <a:rPr lang="en-US" sz="2800" dirty="0" smtClean="0"/>
              <a:t>Allows easier comparison of mortality and morbidity data</a:t>
            </a:r>
          </a:p>
          <a:p>
            <a:pPr eaLnBrk="1" fontAlgn="auto" hangingPunct="1">
              <a:lnSpc>
                <a:spcPct val="80000"/>
              </a:lnSpc>
              <a:spcAft>
                <a:spcPts val="0"/>
              </a:spcAft>
              <a:buFont typeface="Arial" pitchFamily="34" charset="0"/>
              <a:buChar char="•"/>
              <a:defRPr/>
            </a:pPr>
            <a:r>
              <a:rPr lang="en-US" sz="2800" dirty="0" smtClean="0"/>
              <a:t>Provides better data for:</a:t>
            </a:r>
          </a:p>
          <a:p>
            <a:pPr lvl="1" eaLnBrk="1" fontAlgn="auto" hangingPunct="1">
              <a:lnSpc>
                <a:spcPct val="80000"/>
              </a:lnSpc>
              <a:spcAft>
                <a:spcPts val="0"/>
              </a:spcAft>
              <a:buFont typeface="Arial" pitchFamily="34" charset="0"/>
              <a:buChar char="–"/>
              <a:defRPr/>
            </a:pPr>
            <a:r>
              <a:rPr lang="en-US" sz="2400" dirty="0" smtClean="0"/>
              <a:t>Measuring care provided to patients;</a:t>
            </a:r>
          </a:p>
          <a:p>
            <a:pPr lvl="1" eaLnBrk="1" fontAlgn="auto" hangingPunct="1">
              <a:lnSpc>
                <a:spcPct val="80000"/>
              </a:lnSpc>
              <a:spcAft>
                <a:spcPts val="0"/>
              </a:spcAft>
              <a:buFont typeface="Arial" pitchFamily="34" charset="0"/>
              <a:buChar char="–"/>
              <a:defRPr/>
            </a:pPr>
            <a:r>
              <a:rPr lang="en-US" sz="2400" dirty="0" smtClean="0"/>
              <a:t>Designing payment systems;</a:t>
            </a:r>
          </a:p>
          <a:p>
            <a:pPr lvl="1" eaLnBrk="1" fontAlgn="auto" hangingPunct="1">
              <a:lnSpc>
                <a:spcPct val="80000"/>
              </a:lnSpc>
              <a:spcAft>
                <a:spcPts val="0"/>
              </a:spcAft>
              <a:buFont typeface="Arial" pitchFamily="34" charset="0"/>
              <a:buChar char="–"/>
              <a:defRPr/>
            </a:pPr>
            <a:r>
              <a:rPr lang="en-US" sz="2400" dirty="0" smtClean="0"/>
              <a:t>Processing claims;</a:t>
            </a:r>
          </a:p>
          <a:p>
            <a:pPr lvl="1" eaLnBrk="1" fontAlgn="auto" hangingPunct="1">
              <a:lnSpc>
                <a:spcPct val="80000"/>
              </a:lnSpc>
              <a:spcAft>
                <a:spcPts val="0"/>
              </a:spcAft>
              <a:buFont typeface="Arial" pitchFamily="34" charset="0"/>
              <a:buChar char="–"/>
              <a:defRPr/>
            </a:pPr>
            <a:r>
              <a:rPr lang="en-US" sz="2400" dirty="0" smtClean="0"/>
              <a:t>Making clinical decisions;</a:t>
            </a:r>
          </a:p>
          <a:p>
            <a:pPr lvl="1" eaLnBrk="1" fontAlgn="auto" hangingPunct="1">
              <a:lnSpc>
                <a:spcPct val="80000"/>
              </a:lnSpc>
              <a:spcAft>
                <a:spcPts val="0"/>
              </a:spcAft>
              <a:buFont typeface="Arial" pitchFamily="34" charset="0"/>
              <a:buChar char="–"/>
              <a:defRPr/>
            </a:pPr>
            <a:r>
              <a:rPr lang="en-US" sz="2400" dirty="0" smtClean="0"/>
              <a:t>Tracking public health;</a:t>
            </a:r>
          </a:p>
          <a:p>
            <a:pPr lvl="1" eaLnBrk="1" fontAlgn="auto" hangingPunct="1">
              <a:lnSpc>
                <a:spcPct val="80000"/>
              </a:lnSpc>
              <a:spcAft>
                <a:spcPts val="0"/>
              </a:spcAft>
              <a:buFont typeface="Arial" pitchFamily="34" charset="0"/>
              <a:buChar char="–"/>
              <a:defRPr/>
            </a:pPr>
            <a:r>
              <a:rPr lang="en-US" sz="2400" dirty="0" smtClean="0"/>
              <a:t>Identifying fraud and abuse; and</a:t>
            </a:r>
          </a:p>
          <a:p>
            <a:pPr lvl="1" eaLnBrk="1" fontAlgn="auto" hangingPunct="1">
              <a:lnSpc>
                <a:spcPct val="80000"/>
              </a:lnSpc>
              <a:spcAft>
                <a:spcPts val="0"/>
              </a:spcAft>
              <a:buFont typeface="Arial" pitchFamily="34" charset="0"/>
              <a:buChar char="–"/>
              <a:defRPr/>
            </a:pPr>
            <a:r>
              <a:rPr lang="en-US" sz="2400" dirty="0" smtClean="0"/>
              <a:t>Conducting research</a:t>
            </a:r>
          </a:p>
        </p:txBody>
      </p:sp>
      <p:sp>
        <p:nvSpPr>
          <p:cNvPr id="16386" name="Slide Number Placeholder 5"/>
          <p:cNvSpPr>
            <a:spLocks noGrp="1"/>
          </p:cNvSpPr>
          <p:nvPr>
            <p:ph type="sldNum" sz="quarter" idx="12"/>
          </p:nvPr>
        </p:nvSpPr>
        <p:spPr/>
        <p:txBody>
          <a:bodyPr/>
          <a:lstStyle/>
          <a:p>
            <a:pPr>
              <a:defRPr/>
            </a:pPr>
            <a:fld id="{14D6CDBB-6B26-4491-B91D-C61E634F92E2}" type="slidenum">
              <a:rPr lang="en-US"/>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sp>
        <p:nvSpPr>
          <p:cNvPr id="4099" name="Rectangle 2"/>
          <p:cNvSpPr>
            <a:spLocks noGrp="1" noChangeArrowheads="1"/>
          </p:cNvSpPr>
          <p:nvPr>
            <p:ph type="title"/>
          </p:nvPr>
        </p:nvSpPr>
        <p:spPr>
          <a:xfrm>
            <a:off x="381000" y="304800"/>
            <a:ext cx="8382000" cy="1798638"/>
          </a:xfrm>
        </p:spPr>
        <p:txBody>
          <a:bodyPr>
            <a:normAutofit fontScale="90000"/>
          </a:bodyPr>
          <a:lstStyle/>
          <a:p>
            <a:pPr eaLnBrk="1" hangingPunct="1"/>
            <a:r>
              <a:rPr lang="en-US" sz="3100" b="1" dirty="0" smtClean="0"/>
              <a:t/>
            </a:r>
            <a:br>
              <a:rPr lang="en-US" sz="3100" b="1" dirty="0" smtClean="0"/>
            </a:br>
            <a:r>
              <a:rPr lang="en-US" sz="3200" b="1" dirty="0" smtClean="0"/>
              <a:t>HIPAA Administrative Simplification:</a:t>
            </a:r>
            <a:br>
              <a:rPr lang="en-US" sz="3200" b="1" dirty="0" smtClean="0"/>
            </a:br>
            <a:r>
              <a:rPr lang="en-US" sz="3200" b="1" dirty="0" smtClean="0"/>
              <a:t>Modifications to Medical Data Code Set Standards</a:t>
            </a:r>
            <a:r>
              <a:rPr lang="en-US" dirty="0" smtClean="0"/>
              <a:t/>
            </a:r>
            <a:br>
              <a:rPr lang="en-US" dirty="0" smtClean="0"/>
            </a:br>
            <a:endParaRPr lang="en-US" dirty="0" smtClean="0"/>
          </a:p>
        </p:txBody>
      </p:sp>
      <p:sp>
        <p:nvSpPr>
          <p:cNvPr id="4100" name="Rectangle 3"/>
          <p:cNvSpPr>
            <a:spLocks noGrp="1" noChangeArrowheads="1"/>
          </p:cNvSpPr>
          <p:nvPr>
            <p:ph idx="1"/>
          </p:nvPr>
        </p:nvSpPr>
        <p:spPr>
          <a:xfrm>
            <a:off x="457200" y="2133600"/>
            <a:ext cx="8229600" cy="3611563"/>
          </a:xfrm>
        </p:spPr>
        <p:txBody>
          <a:bodyPr>
            <a:normAutofit fontScale="92500" lnSpcReduction="20000"/>
          </a:bodyPr>
          <a:lstStyle/>
          <a:p>
            <a:pPr eaLnBrk="1" hangingPunct="1"/>
            <a:r>
              <a:rPr lang="en-US" sz="2800" dirty="0" smtClean="0"/>
              <a:t>Published January 16, 2009 </a:t>
            </a:r>
          </a:p>
          <a:p>
            <a:pPr lvl="1">
              <a:buFont typeface="Arial" pitchFamily="34" charset="0"/>
              <a:buChar char="•"/>
            </a:pPr>
            <a:r>
              <a:rPr lang="en-US" dirty="0" smtClean="0"/>
              <a:t>Adopts ICD-10-CM and ICD10-PCS as replacements for ICD-9-CM </a:t>
            </a:r>
          </a:p>
          <a:p>
            <a:r>
              <a:rPr lang="en-US" sz="2800" dirty="0" smtClean="0"/>
              <a:t>October 1, 2013 – Compliance date for implementation of ICD-10-CM and ICD-10-PCS</a:t>
            </a:r>
          </a:p>
          <a:p>
            <a:r>
              <a:rPr lang="en-US" sz="3000" dirty="0" smtClean="0"/>
              <a:t>Single implementation date for all users </a:t>
            </a:r>
          </a:p>
          <a:p>
            <a:pPr lvl="1"/>
            <a:r>
              <a:rPr lang="en-US" dirty="0" smtClean="0"/>
              <a:t>Date of service for ambulatory and physician reporting</a:t>
            </a:r>
          </a:p>
          <a:p>
            <a:pPr lvl="1"/>
            <a:r>
              <a:rPr lang="en-US" dirty="0" smtClean="0"/>
              <a:t>Date of discharge for inpatient and other settings</a:t>
            </a:r>
          </a:p>
          <a:p>
            <a:pPr lvl="1">
              <a:buFont typeface="Arial" pitchFamily="34" charset="0"/>
              <a:buChar char="•"/>
            </a:pPr>
            <a:endParaRPr lang="en-US" sz="2800" dirty="0" smtClean="0"/>
          </a:p>
          <a:p>
            <a:endParaRPr lang="en-US" sz="2400" dirty="0" smtClean="0"/>
          </a:p>
        </p:txBody>
      </p:sp>
      <p:sp>
        <p:nvSpPr>
          <p:cNvPr id="5" name="Slide Number Placeholder 4"/>
          <p:cNvSpPr>
            <a:spLocks noGrp="1"/>
          </p:cNvSpPr>
          <p:nvPr>
            <p:ph type="sldNum" sz="quarter" idx="12"/>
          </p:nvPr>
        </p:nvSpPr>
        <p:spPr/>
        <p:txBody>
          <a:bodyPr/>
          <a:lstStyle/>
          <a:p>
            <a:fld id="{D633D4FC-9986-4D49-AB47-3FC44F9E9FD6}" type="slidenum">
              <a:rPr lang="en-US" smtClean="0"/>
              <a:pPr/>
              <a:t>17</a:t>
            </a:fld>
            <a:endParaRPr lang="en-US" dirty="0"/>
          </a:p>
        </p:txBody>
      </p:sp>
    </p:spTree>
    <p:extLst>
      <p:ext uri="{BB962C8B-B14F-4D97-AF65-F5344CB8AC3E}">
        <p14:creationId xmlns:p14="http://schemas.microsoft.com/office/powerpoint/2010/main" val="32351975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sp>
        <p:nvSpPr>
          <p:cNvPr id="4099" name="Rectangle 2"/>
          <p:cNvSpPr>
            <a:spLocks noGrp="1" noChangeArrowheads="1"/>
          </p:cNvSpPr>
          <p:nvPr>
            <p:ph type="title"/>
          </p:nvPr>
        </p:nvSpPr>
        <p:spPr>
          <a:xfrm>
            <a:off x="381000" y="304800"/>
            <a:ext cx="8382000" cy="1798638"/>
          </a:xfrm>
        </p:spPr>
        <p:txBody>
          <a:bodyPr>
            <a:normAutofit fontScale="90000"/>
          </a:bodyPr>
          <a:lstStyle/>
          <a:p>
            <a:pPr eaLnBrk="1" hangingPunct="1"/>
            <a:r>
              <a:rPr lang="en-US" sz="3100" b="1" dirty="0" smtClean="0"/>
              <a:t/>
            </a:r>
            <a:br>
              <a:rPr lang="en-US" sz="3100" b="1" dirty="0" smtClean="0"/>
            </a:br>
            <a:r>
              <a:rPr lang="en-US" sz="3200" b="1" dirty="0" smtClean="0"/>
              <a:t>HIPAA Administrative Simplification:</a:t>
            </a:r>
            <a:br>
              <a:rPr lang="en-US" sz="3200" b="1" dirty="0" smtClean="0"/>
            </a:br>
            <a:r>
              <a:rPr lang="en-US" sz="3200" b="1" dirty="0" smtClean="0"/>
              <a:t>Modifications to Medical Data Code Set Standards</a:t>
            </a:r>
            <a:r>
              <a:rPr lang="en-US" sz="3200" dirty="0" smtClean="0"/>
              <a:t/>
            </a:r>
            <a:br>
              <a:rPr lang="en-US" sz="3200" dirty="0" smtClean="0"/>
            </a:br>
            <a:endParaRPr lang="en-US" sz="3200" dirty="0" smtClean="0"/>
          </a:p>
        </p:txBody>
      </p:sp>
      <p:sp>
        <p:nvSpPr>
          <p:cNvPr id="4100" name="Rectangle 3"/>
          <p:cNvSpPr>
            <a:spLocks noGrp="1" noChangeArrowheads="1"/>
          </p:cNvSpPr>
          <p:nvPr>
            <p:ph idx="1"/>
          </p:nvPr>
        </p:nvSpPr>
        <p:spPr>
          <a:xfrm>
            <a:off x="457200" y="2133600"/>
            <a:ext cx="8229600" cy="3611563"/>
          </a:xfrm>
        </p:spPr>
        <p:txBody>
          <a:bodyPr>
            <a:normAutofit/>
          </a:bodyPr>
          <a:lstStyle/>
          <a:p>
            <a:r>
              <a:rPr lang="en-US" sz="2400" dirty="0" smtClean="0"/>
              <a:t>February 16, 2012 - HHS Secretary announced intent to delay implementation </a:t>
            </a:r>
          </a:p>
          <a:p>
            <a:pPr eaLnBrk="1" hangingPunct="1"/>
            <a:r>
              <a:rPr lang="en-US" sz="2400" dirty="0" smtClean="0"/>
              <a:t>New NPRM published April  2012 </a:t>
            </a:r>
          </a:p>
          <a:p>
            <a:pPr lvl="1">
              <a:buFont typeface="Arial" pitchFamily="34" charset="0"/>
              <a:buChar char="•"/>
            </a:pPr>
            <a:r>
              <a:rPr lang="en-US" sz="2400" dirty="0" smtClean="0"/>
              <a:t>Adopts ICD-10-CM and ICD10-PCS as replacements for ICD-9-CM</a:t>
            </a:r>
          </a:p>
          <a:p>
            <a:pPr lvl="1"/>
            <a:r>
              <a:rPr lang="en-US" sz="2400" dirty="0" smtClean="0"/>
              <a:t>October 1, 2014 – New proposed compliance date for implementation of ICD-10-CM and ICD-10-PCS  </a:t>
            </a:r>
          </a:p>
          <a:p>
            <a:pPr lvl="1"/>
            <a:r>
              <a:rPr lang="en-US" sz="2400" dirty="0" smtClean="0"/>
              <a:t>Public comment period closed May 17, 2012</a:t>
            </a:r>
          </a:p>
        </p:txBody>
      </p:sp>
      <p:sp>
        <p:nvSpPr>
          <p:cNvPr id="5" name="Slide Number Placeholder 4"/>
          <p:cNvSpPr>
            <a:spLocks noGrp="1"/>
          </p:cNvSpPr>
          <p:nvPr>
            <p:ph type="sldNum" sz="quarter" idx="12"/>
          </p:nvPr>
        </p:nvSpPr>
        <p:spPr/>
        <p:txBody>
          <a:bodyPr/>
          <a:lstStyle/>
          <a:p>
            <a:fld id="{D633D4FC-9986-4D49-AB47-3FC44F9E9FD6}" type="slidenum">
              <a:rPr lang="en-US" smtClean="0"/>
              <a:pPr/>
              <a:t>18</a:t>
            </a:fld>
            <a:endParaRPr lang="en-US" dirty="0"/>
          </a:p>
        </p:txBody>
      </p:sp>
    </p:spTree>
    <p:extLst>
      <p:ext uri="{BB962C8B-B14F-4D97-AF65-F5344CB8AC3E}">
        <p14:creationId xmlns:p14="http://schemas.microsoft.com/office/powerpoint/2010/main" val="32351975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sp>
        <p:nvSpPr>
          <p:cNvPr id="6147" name="Rectangle 2"/>
          <p:cNvSpPr>
            <a:spLocks noGrp="1" noChangeArrowheads="1"/>
          </p:cNvSpPr>
          <p:nvPr>
            <p:ph type="title"/>
          </p:nvPr>
        </p:nvSpPr>
        <p:spPr>
          <a:xfrm>
            <a:off x="533400" y="228600"/>
            <a:ext cx="8229600" cy="1219200"/>
          </a:xfrm>
        </p:spPr>
        <p:txBody>
          <a:bodyPr>
            <a:normAutofit/>
          </a:bodyPr>
          <a:lstStyle/>
          <a:p>
            <a:pPr eaLnBrk="1" hangingPunct="1"/>
            <a:r>
              <a:rPr lang="en-US" sz="3600" b="1" dirty="0" smtClean="0"/>
              <a:t>ICD-10 Code Freeze Decision</a:t>
            </a:r>
          </a:p>
        </p:txBody>
      </p:sp>
      <p:sp>
        <p:nvSpPr>
          <p:cNvPr id="6148" name="Rectangle 3"/>
          <p:cNvSpPr>
            <a:spLocks noGrp="1" noChangeArrowheads="1"/>
          </p:cNvSpPr>
          <p:nvPr>
            <p:ph idx="1"/>
          </p:nvPr>
        </p:nvSpPr>
        <p:spPr>
          <a:xfrm>
            <a:off x="304800" y="1219200"/>
            <a:ext cx="8229600" cy="4525963"/>
          </a:xfrm>
        </p:spPr>
        <p:txBody>
          <a:bodyPr>
            <a:normAutofit/>
          </a:bodyPr>
          <a:lstStyle/>
          <a:p>
            <a:endParaRPr lang="en-US" sz="2800" dirty="0" smtClean="0"/>
          </a:p>
          <a:p>
            <a:r>
              <a:rPr lang="en-US" sz="2800" dirty="0" smtClean="0"/>
              <a:t>Last regular, annual updates to both ICD-9-CM and ICD-10 would be made on October 1, 2011</a:t>
            </a:r>
          </a:p>
          <a:p>
            <a:r>
              <a:rPr lang="en-US" sz="2800" dirty="0" smtClean="0"/>
              <a:t>Only limited ICD-9-CM &amp; ICD-10 updates for new technologies and new diseases on October 1, 2012, and October 1, 2013</a:t>
            </a:r>
          </a:p>
          <a:p>
            <a:r>
              <a:rPr lang="en-US" sz="2800" dirty="0" smtClean="0"/>
              <a:t>Regular updates to ICD-10 code sets to begin October 1, 2014 (?)</a:t>
            </a:r>
          </a:p>
          <a:p>
            <a:pPr eaLnBrk="1" hangingPunct="1">
              <a:lnSpc>
                <a:spcPct val="90000"/>
              </a:lnSpc>
            </a:pPr>
            <a:endParaRPr lang="en-US" sz="2800" dirty="0" smtClean="0"/>
          </a:p>
        </p:txBody>
      </p:sp>
      <p:sp>
        <p:nvSpPr>
          <p:cNvPr id="5" name="Slide Number Placeholder 4"/>
          <p:cNvSpPr>
            <a:spLocks noGrp="1"/>
          </p:cNvSpPr>
          <p:nvPr>
            <p:ph type="sldNum" sz="quarter" idx="12"/>
          </p:nvPr>
        </p:nvSpPr>
        <p:spPr/>
        <p:txBody>
          <a:bodyPr/>
          <a:lstStyle/>
          <a:p>
            <a:pPr>
              <a:defRPr/>
            </a:pPr>
            <a:fld id="{3763FBEC-152E-4327-A0BF-31EFB46566A6}"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b="1" dirty="0" smtClean="0"/>
              <a:t>Overview</a:t>
            </a:r>
          </a:p>
        </p:txBody>
      </p:sp>
      <p:sp>
        <p:nvSpPr>
          <p:cNvPr id="14339" name="Rectangle 3"/>
          <p:cNvSpPr>
            <a:spLocks noGrp="1" noChangeArrowheads="1"/>
          </p:cNvSpPr>
          <p:nvPr>
            <p:ph idx="1"/>
          </p:nvPr>
        </p:nvSpPr>
        <p:spPr/>
        <p:txBody>
          <a:bodyPr>
            <a:normAutofit lnSpcReduction="10000"/>
          </a:bodyPr>
          <a:lstStyle/>
          <a:p>
            <a:pPr eaLnBrk="1" hangingPunct="1"/>
            <a:r>
              <a:rPr lang="en-US" sz="3000" dirty="0" smtClean="0"/>
              <a:t>History of ICD</a:t>
            </a:r>
          </a:p>
          <a:p>
            <a:pPr eaLnBrk="1" hangingPunct="1"/>
            <a:r>
              <a:rPr lang="en-US" sz="3000" dirty="0" smtClean="0"/>
              <a:t>Overview of ICD-10</a:t>
            </a:r>
          </a:p>
          <a:p>
            <a:pPr eaLnBrk="1" hangingPunct="1"/>
            <a:r>
              <a:rPr lang="en-US" sz="3000" dirty="0" smtClean="0"/>
              <a:t>Overview of ICD-10-CM</a:t>
            </a:r>
          </a:p>
          <a:p>
            <a:pPr lvl="1"/>
            <a:r>
              <a:rPr lang="en-US" sz="2600" dirty="0" smtClean="0"/>
              <a:t>Development/Testing</a:t>
            </a:r>
          </a:p>
          <a:p>
            <a:pPr lvl="1"/>
            <a:r>
              <a:rPr lang="en-US" sz="2600" dirty="0" smtClean="0"/>
              <a:t>Benefits</a:t>
            </a:r>
          </a:p>
          <a:p>
            <a:r>
              <a:rPr lang="en-US" sz="3000" dirty="0" smtClean="0"/>
              <a:t>Structure/Conventions</a:t>
            </a:r>
          </a:p>
          <a:p>
            <a:r>
              <a:rPr lang="en-US" sz="3000" dirty="0" smtClean="0"/>
              <a:t>Chapter-specific Overview</a:t>
            </a:r>
          </a:p>
          <a:p>
            <a:r>
              <a:rPr lang="en-US" sz="3000" dirty="0" smtClean="0"/>
              <a:t>Guidelines</a:t>
            </a:r>
          </a:p>
          <a:p>
            <a:r>
              <a:rPr lang="en-US" sz="3000" dirty="0" smtClean="0"/>
              <a:t>General Equivalence Maps (GEMs)</a:t>
            </a:r>
          </a:p>
          <a:p>
            <a:endParaRPr lang="en-US" sz="3000" dirty="0" smtClean="0"/>
          </a:p>
          <a:p>
            <a:endParaRPr lang="en-US" sz="3000" dirty="0" smtClean="0"/>
          </a:p>
          <a:p>
            <a:pPr lvl="1"/>
            <a:endParaRPr lang="en-US" sz="2600" dirty="0" smtClean="0"/>
          </a:p>
          <a:p>
            <a:pPr eaLnBrk="1" hangingPunct="1"/>
            <a:endParaRPr lang="en-US" sz="3000"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fld id="{A5FA7BD8-8A3B-4AB6-B0DD-2F720586A9C0}"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C17C6061-1CF5-4233-A620-7D2336ABFEBB}" type="slidenum">
              <a:rPr lang="en-US"/>
              <a:pPr>
                <a:defRPr/>
              </a:pPr>
              <a:t>20</a:t>
            </a:fld>
            <a:endParaRPr lang="en-US" dirty="0"/>
          </a:p>
        </p:txBody>
      </p:sp>
      <p:sp>
        <p:nvSpPr>
          <p:cNvPr id="31749" name="Rectangle 2"/>
          <p:cNvSpPr>
            <a:spLocks noGrp="1" noChangeArrowheads="1"/>
          </p:cNvSpPr>
          <p:nvPr>
            <p:ph type="title" idx="4294967295"/>
          </p:nvPr>
        </p:nvSpPr>
        <p:spPr>
          <a:xfrm>
            <a:off x="304800" y="0"/>
            <a:ext cx="8229600" cy="1371600"/>
          </a:xfrm>
        </p:spPr>
        <p:txBody>
          <a:bodyPr rtlCol="0">
            <a:normAutofit fontScale="90000"/>
          </a:bodyPr>
          <a:lstStyle/>
          <a:p>
            <a:pPr eaLnBrk="1" fontAlgn="auto" hangingPunct="1">
              <a:spcAft>
                <a:spcPts val="0"/>
              </a:spcAft>
              <a:defRPr/>
            </a:pPr>
            <a:r>
              <a:rPr lang="en-US" sz="2900" b="1" dirty="0" smtClean="0"/>
              <a:t/>
            </a:r>
            <a:br>
              <a:rPr lang="en-US" sz="2900" b="1" dirty="0" smtClean="0"/>
            </a:br>
            <a:r>
              <a:rPr lang="en-US" sz="4000" b="1" dirty="0" smtClean="0"/>
              <a:t>ICD-9-CM Coordination and Maintenance Committee </a:t>
            </a:r>
          </a:p>
        </p:txBody>
      </p:sp>
      <p:sp>
        <p:nvSpPr>
          <p:cNvPr id="11268" name="Rectangle 3"/>
          <p:cNvSpPr>
            <a:spLocks noGrp="1" noChangeArrowheads="1"/>
          </p:cNvSpPr>
          <p:nvPr>
            <p:ph type="body" idx="4294967295"/>
          </p:nvPr>
        </p:nvSpPr>
        <p:spPr>
          <a:xfrm>
            <a:off x="0" y="1524000"/>
            <a:ext cx="7924800" cy="4525963"/>
          </a:xfrm>
        </p:spPr>
        <p:txBody>
          <a:bodyPr>
            <a:normAutofit/>
          </a:bodyPr>
          <a:lstStyle/>
          <a:p>
            <a:endParaRPr lang="en-US" sz="2600" dirty="0" smtClean="0"/>
          </a:p>
          <a:p>
            <a:r>
              <a:rPr lang="en-US" sz="2600" dirty="0" smtClean="0"/>
              <a:t>Public updating process has been in place to update ICD-9-CM since 1985</a:t>
            </a:r>
          </a:p>
          <a:p>
            <a:r>
              <a:rPr lang="en-US" sz="2600" dirty="0" smtClean="0"/>
              <a:t>Process will continue to allow for updating of  ICD-10-CM and ICD-10-PCS</a:t>
            </a:r>
          </a:p>
          <a:p>
            <a:pPr lvl="1"/>
            <a:r>
              <a:rPr lang="en-US" sz="2200" dirty="0" smtClean="0"/>
              <a:t>Two meetings each year (March and September) </a:t>
            </a:r>
          </a:p>
          <a:p>
            <a:pPr lvl="1"/>
            <a:r>
              <a:rPr lang="en-US" sz="2200" dirty="0" smtClean="0"/>
              <a:t>Any approved changes discussed during the freeze to be held until October 1, 2014 (?) unless related to new disease or new technology</a:t>
            </a:r>
          </a:p>
          <a:p>
            <a:pPr>
              <a:buNone/>
            </a:pPr>
            <a:endParaRPr lang="en-US" sz="4000" b="1" dirty="0" smtClean="0"/>
          </a:p>
          <a:p>
            <a:pPr>
              <a:buNone/>
            </a:pPr>
            <a:endParaRPr lang="en-US" sz="4000" b="1" dirty="0" smtClean="0"/>
          </a:p>
          <a:p>
            <a:pPr>
              <a:buNone/>
            </a:pPr>
            <a:endParaRPr lang="en-US" sz="4000" b="1" dirty="0" smtClean="0"/>
          </a:p>
          <a:p>
            <a:endParaRPr lang="en-US" dirty="0" smtClean="0"/>
          </a:p>
          <a:p>
            <a:pPr lvl="1" algn="ctr" eaLnBrk="1" hangingPunct="1">
              <a:lnSpc>
                <a:spcPct val="90000"/>
              </a:lnSpc>
              <a:buFontTx/>
              <a:buNone/>
            </a:pPr>
            <a:endParaRPr lang="en-US" dirty="0" smtClean="0"/>
          </a:p>
        </p:txBody>
      </p:sp>
    </p:spTree>
    <p:extLst>
      <p:ext uri="{BB962C8B-B14F-4D97-AF65-F5344CB8AC3E}">
        <p14:creationId xmlns:p14="http://schemas.microsoft.com/office/powerpoint/2010/main" val="20471090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b="1" dirty="0" smtClean="0"/>
              <a:t>You Aren’t A HIPAA-covered Entity But Are You Affected?</a:t>
            </a:r>
          </a:p>
        </p:txBody>
      </p:sp>
      <p:sp>
        <p:nvSpPr>
          <p:cNvPr id="15363" name="Rectangle 3"/>
          <p:cNvSpPr>
            <a:spLocks noGrp="1" noChangeArrowheads="1"/>
          </p:cNvSpPr>
          <p:nvPr>
            <p:ph idx="1"/>
          </p:nvPr>
        </p:nvSpPr>
        <p:spPr>
          <a:xfrm>
            <a:off x="457200" y="1752600"/>
            <a:ext cx="8229600" cy="4373563"/>
          </a:xfrm>
        </p:spPr>
        <p:txBody>
          <a:bodyPr>
            <a:normAutofit/>
          </a:bodyPr>
          <a:lstStyle/>
          <a:p>
            <a:r>
              <a:rPr lang="en-US" dirty="0" smtClean="0"/>
              <a:t>Do you code using ICD-9-CM as part of your organization/program activities?</a:t>
            </a:r>
          </a:p>
          <a:p>
            <a:r>
              <a:rPr lang="en-US" dirty="0" smtClean="0"/>
              <a:t>Do you receive ICD-9-CM coded data?</a:t>
            </a:r>
          </a:p>
          <a:p>
            <a:r>
              <a:rPr lang="en-US" dirty="0" smtClean="0"/>
              <a:t>Do you receive verbatim diagnosis/procedure information that you code?</a:t>
            </a:r>
          </a:p>
          <a:p>
            <a:r>
              <a:rPr lang="en-US" dirty="0" smtClean="0"/>
              <a:t>Do you have a contractor that codes your data? </a:t>
            </a:r>
          </a:p>
        </p:txBody>
      </p:sp>
      <p:sp>
        <p:nvSpPr>
          <p:cNvPr id="4" name="Slide Number Placeholder 3"/>
          <p:cNvSpPr>
            <a:spLocks noGrp="1"/>
          </p:cNvSpPr>
          <p:nvPr>
            <p:ph type="sldNum" sz="quarter" idx="12"/>
          </p:nvPr>
        </p:nvSpPr>
        <p:spPr/>
        <p:txBody>
          <a:bodyPr/>
          <a:lstStyle/>
          <a:p>
            <a:fld id="{DB97D27F-64CA-4F4F-A242-5B2DF33D87EC}" type="slidenum">
              <a:rPr lang="en-US" smtClean="0">
                <a:solidFill>
                  <a:prstClr val="black">
                    <a:tint val="75000"/>
                  </a:prstClr>
                </a:solidFill>
              </a:rPr>
              <a:pPr/>
              <a:t>21</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econdary Uses of ICD-9-CM codes at CDC: analysis, surveillance, trends, reports, datasets"/>
          <p:cNvGrpSpPr/>
          <p:nvPr/>
        </p:nvGrpSpPr>
        <p:grpSpPr>
          <a:xfrm>
            <a:off x="430775" y="1166768"/>
            <a:ext cx="8138652" cy="3252832"/>
            <a:chOff x="430775" y="1166768"/>
            <a:chExt cx="8138652" cy="3252832"/>
          </a:xfrm>
        </p:grpSpPr>
        <p:grpSp>
          <p:nvGrpSpPr>
            <p:cNvPr id="2" name="Group 4"/>
            <p:cNvGrpSpPr/>
            <p:nvPr/>
          </p:nvGrpSpPr>
          <p:grpSpPr>
            <a:xfrm>
              <a:off x="1905000" y="3505200"/>
              <a:ext cx="1780869" cy="914400"/>
              <a:chOff x="1574390" y="3000464"/>
              <a:chExt cx="1780869" cy="914400"/>
            </a:xfrm>
          </p:grpSpPr>
          <p:sp>
            <p:nvSpPr>
              <p:cNvPr id="6" name="Rounded Rectangle 5"/>
              <p:cNvSpPr/>
              <p:nvPr/>
            </p:nvSpPr>
            <p:spPr>
              <a:xfrm>
                <a:off x="1574390" y="3000464"/>
                <a:ext cx="1780869"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1752600" y="3055203"/>
                <a:ext cx="1574390" cy="830997"/>
              </a:xfrm>
              <a:prstGeom prst="rect">
                <a:avLst/>
              </a:prstGeom>
              <a:noFill/>
            </p:spPr>
            <p:txBody>
              <a:bodyPr wrap="square" rtlCol="0">
                <a:spAutoFit/>
              </a:bodyPr>
              <a:lstStyle/>
              <a:p>
                <a:pPr algn="ctr"/>
                <a:r>
                  <a:rPr lang="en-US" sz="2400" dirty="0" smtClean="0">
                    <a:solidFill>
                      <a:srgbClr val="0039A6"/>
                    </a:solidFill>
                  </a:rPr>
                  <a:t>CDC Programs</a:t>
                </a:r>
                <a:endParaRPr lang="en-US" sz="2400" dirty="0">
                  <a:solidFill>
                    <a:srgbClr val="0039A6"/>
                  </a:solidFill>
                </a:endParaRPr>
              </a:p>
            </p:txBody>
          </p:sp>
        </p:grpSp>
        <p:grpSp>
          <p:nvGrpSpPr>
            <p:cNvPr id="3" name="Group 7"/>
            <p:cNvGrpSpPr/>
            <p:nvPr/>
          </p:nvGrpSpPr>
          <p:grpSpPr>
            <a:xfrm>
              <a:off x="1192775" y="1166768"/>
              <a:ext cx="1676400" cy="685800"/>
              <a:chOff x="990600" y="609600"/>
              <a:chExt cx="1676400" cy="685800"/>
            </a:xfrm>
          </p:grpSpPr>
          <p:sp>
            <p:nvSpPr>
              <p:cNvPr id="9" name="Rounded Rectangle 8"/>
              <p:cNvSpPr/>
              <p:nvPr/>
            </p:nvSpPr>
            <p:spPr>
              <a:xfrm>
                <a:off x="990600" y="609600"/>
                <a:ext cx="167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1104900" y="758788"/>
                <a:ext cx="1447800" cy="381000"/>
              </a:xfrm>
              <a:prstGeom prst="rect">
                <a:avLst/>
              </a:prstGeom>
              <a:noFill/>
            </p:spPr>
            <p:txBody>
              <a:bodyPr wrap="square" rtlCol="0">
                <a:spAutoFit/>
              </a:bodyPr>
              <a:lstStyle/>
              <a:p>
                <a:pPr algn="ctr"/>
                <a:r>
                  <a:rPr lang="en-US" dirty="0" smtClean="0">
                    <a:solidFill>
                      <a:srgbClr val="FFFFFF"/>
                    </a:solidFill>
                  </a:rPr>
                  <a:t>Hospitals</a:t>
                </a:r>
                <a:endParaRPr lang="en-US" dirty="0">
                  <a:solidFill>
                    <a:srgbClr val="FFFFFF"/>
                  </a:solidFill>
                </a:endParaRPr>
              </a:p>
            </p:txBody>
          </p:sp>
        </p:grpSp>
        <p:cxnSp>
          <p:nvCxnSpPr>
            <p:cNvPr id="11" name="Straight Arrow Connector 10"/>
            <p:cNvCxnSpPr>
              <a:endCxn id="6" idx="0"/>
            </p:cNvCxnSpPr>
            <p:nvPr/>
          </p:nvCxnSpPr>
          <p:spPr>
            <a:xfrm>
              <a:off x="2388010" y="1800136"/>
              <a:ext cx="407425" cy="1705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11"/>
            <p:cNvGrpSpPr/>
            <p:nvPr/>
          </p:nvGrpSpPr>
          <p:grpSpPr>
            <a:xfrm>
              <a:off x="430775" y="1963973"/>
              <a:ext cx="1676400" cy="707923"/>
              <a:chOff x="76200" y="1447800"/>
              <a:chExt cx="1676400" cy="707923"/>
            </a:xfrm>
          </p:grpSpPr>
          <p:sp>
            <p:nvSpPr>
              <p:cNvPr id="13" name="Rounded Rectangle 12"/>
              <p:cNvSpPr/>
              <p:nvPr/>
            </p:nvSpPr>
            <p:spPr>
              <a:xfrm>
                <a:off x="76200" y="1447800"/>
                <a:ext cx="167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114300" y="1509392"/>
                <a:ext cx="1638300" cy="646331"/>
              </a:xfrm>
              <a:prstGeom prst="rect">
                <a:avLst/>
              </a:prstGeom>
              <a:noFill/>
            </p:spPr>
            <p:txBody>
              <a:bodyPr wrap="square" rtlCol="0">
                <a:spAutoFit/>
              </a:bodyPr>
              <a:lstStyle/>
              <a:p>
                <a:r>
                  <a:rPr lang="en-US" dirty="0" smtClean="0">
                    <a:solidFill>
                      <a:srgbClr val="FFFFFF"/>
                    </a:solidFill>
                  </a:rPr>
                  <a:t>State/Local Health Depts</a:t>
                </a:r>
                <a:endParaRPr lang="en-US" dirty="0">
                  <a:solidFill>
                    <a:srgbClr val="FFFFFF"/>
                  </a:solidFill>
                </a:endParaRPr>
              </a:p>
            </p:txBody>
          </p:sp>
        </p:grpSp>
        <p:cxnSp>
          <p:nvCxnSpPr>
            <p:cNvPr id="15" name="Straight Arrow Connector 14"/>
            <p:cNvCxnSpPr>
              <a:stCxn id="13" idx="2"/>
              <a:endCxn id="6" idx="0"/>
            </p:cNvCxnSpPr>
            <p:nvPr/>
          </p:nvCxnSpPr>
          <p:spPr>
            <a:xfrm>
              <a:off x="1268975" y="2649773"/>
              <a:ext cx="1526460" cy="8554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15"/>
            <p:cNvGrpSpPr/>
            <p:nvPr/>
          </p:nvGrpSpPr>
          <p:grpSpPr>
            <a:xfrm>
              <a:off x="3935975" y="2011509"/>
              <a:ext cx="1676400" cy="707923"/>
              <a:chOff x="3264310" y="1447800"/>
              <a:chExt cx="1676400" cy="707923"/>
            </a:xfrm>
          </p:grpSpPr>
          <p:sp>
            <p:nvSpPr>
              <p:cNvPr id="17" name="Rounded Rectangle 16"/>
              <p:cNvSpPr/>
              <p:nvPr/>
            </p:nvSpPr>
            <p:spPr>
              <a:xfrm>
                <a:off x="3264310" y="1447800"/>
                <a:ext cx="167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a:xfrm>
                <a:off x="3355259" y="1509392"/>
                <a:ext cx="1447800" cy="646331"/>
              </a:xfrm>
              <a:prstGeom prst="rect">
                <a:avLst/>
              </a:prstGeom>
              <a:noFill/>
            </p:spPr>
            <p:txBody>
              <a:bodyPr wrap="square" rtlCol="0">
                <a:spAutoFit/>
              </a:bodyPr>
              <a:lstStyle/>
              <a:p>
                <a:pPr algn="ctr"/>
                <a:r>
                  <a:rPr lang="en-US" dirty="0" smtClean="0">
                    <a:solidFill>
                      <a:srgbClr val="FFFFFF"/>
                    </a:solidFill>
                  </a:rPr>
                  <a:t>Healthcare Providers</a:t>
                </a:r>
                <a:endParaRPr lang="en-US" dirty="0">
                  <a:solidFill>
                    <a:srgbClr val="FFFFFF"/>
                  </a:solidFill>
                </a:endParaRPr>
              </a:p>
            </p:txBody>
          </p:sp>
        </p:grpSp>
        <p:cxnSp>
          <p:nvCxnSpPr>
            <p:cNvPr id="19" name="Straight Arrow Connector 18"/>
            <p:cNvCxnSpPr>
              <a:endCxn id="6" idx="0"/>
            </p:cNvCxnSpPr>
            <p:nvPr/>
          </p:nvCxnSpPr>
          <p:spPr>
            <a:xfrm flipH="1">
              <a:off x="2795435" y="2660459"/>
              <a:ext cx="1614339" cy="844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4598670">
              <a:off x="1768841" y="2443713"/>
              <a:ext cx="1432309" cy="369332"/>
            </a:xfrm>
            <a:prstGeom prst="rect">
              <a:avLst/>
            </a:prstGeom>
            <a:noFill/>
          </p:spPr>
          <p:txBody>
            <a:bodyPr wrap="square" lIns="91440" tIns="45720" rIns="91440" bIns="45720">
              <a:spAutoFit/>
            </a:bodyPr>
            <a:lstStyle/>
            <a:p>
              <a:pPr algn="ctr"/>
              <a:r>
                <a:rPr lang="en-US" b="1" cap="all" dirty="0" smtClean="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rPr>
                <a:t>ICD-9 CM</a:t>
              </a:r>
              <a:endParaRPr lang="en-US" sz="2400" b="1" cap="all" dirty="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endParaRPr>
            </a:p>
          </p:txBody>
        </p:sp>
        <p:sp>
          <p:nvSpPr>
            <p:cNvPr id="21" name="Rectangle 20"/>
            <p:cNvSpPr/>
            <p:nvPr/>
          </p:nvSpPr>
          <p:spPr>
            <a:xfrm rot="1656513">
              <a:off x="992491" y="3100136"/>
              <a:ext cx="2180869" cy="369332"/>
            </a:xfrm>
            <a:prstGeom prst="rect">
              <a:avLst/>
            </a:prstGeom>
            <a:noFill/>
          </p:spPr>
          <p:txBody>
            <a:bodyPr wrap="square" lIns="91440" tIns="45720" rIns="91440" bIns="45720">
              <a:spAutoFit/>
            </a:bodyPr>
            <a:lstStyle/>
            <a:p>
              <a:pPr algn="ctr"/>
              <a:r>
                <a:rPr lang="en-US" b="1" cap="all" dirty="0" smtClean="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rPr>
                <a:t>ICD-9 CM</a:t>
              </a:r>
              <a:endParaRPr lang="en-US" sz="2400" b="1" cap="all" dirty="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endParaRPr>
            </a:p>
          </p:txBody>
        </p:sp>
        <p:sp>
          <p:nvSpPr>
            <p:cNvPr id="22" name="Rectangle 21"/>
            <p:cNvSpPr/>
            <p:nvPr/>
          </p:nvSpPr>
          <p:spPr>
            <a:xfrm rot="19929089">
              <a:off x="3109876" y="2861271"/>
              <a:ext cx="1919718" cy="369332"/>
            </a:xfrm>
            <a:prstGeom prst="rect">
              <a:avLst/>
            </a:prstGeom>
            <a:noFill/>
          </p:spPr>
          <p:txBody>
            <a:bodyPr wrap="square" lIns="91440" tIns="45720" rIns="91440" bIns="45720">
              <a:spAutoFit/>
            </a:bodyPr>
            <a:lstStyle/>
            <a:p>
              <a:pPr algn="ctr"/>
              <a:r>
                <a:rPr lang="en-US" b="1" cap="all" dirty="0" smtClean="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rPr>
                <a:t>ICD-9 CM</a:t>
              </a:r>
              <a:endParaRPr lang="en-US" sz="2400" b="1" cap="all" dirty="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endParaRPr>
            </a:p>
          </p:txBody>
        </p:sp>
        <p:grpSp>
          <p:nvGrpSpPr>
            <p:cNvPr id="8" name="Group 22"/>
            <p:cNvGrpSpPr/>
            <p:nvPr/>
          </p:nvGrpSpPr>
          <p:grpSpPr>
            <a:xfrm>
              <a:off x="5917175" y="2092228"/>
              <a:ext cx="2652252" cy="2162366"/>
              <a:chOff x="5653548" y="2449460"/>
              <a:chExt cx="2743200" cy="2162366"/>
            </a:xfrm>
          </p:grpSpPr>
          <p:sp>
            <p:nvSpPr>
              <p:cNvPr id="24" name="Oval 23"/>
              <p:cNvSpPr/>
              <p:nvPr/>
            </p:nvSpPr>
            <p:spPr>
              <a:xfrm>
                <a:off x="5653548" y="2449460"/>
                <a:ext cx="2743200" cy="216236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TextBox 24"/>
              <p:cNvSpPr txBox="1"/>
              <p:nvPr/>
            </p:nvSpPr>
            <p:spPr>
              <a:xfrm>
                <a:off x="6172200" y="2667000"/>
                <a:ext cx="1752600" cy="1754326"/>
              </a:xfrm>
              <a:prstGeom prst="rect">
                <a:avLst/>
              </a:prstGeom>
              <a:noFill/>
            </p:spPr>
            <p:txBody>
              <a:bodyPr wrap="square" rtlCol="0">
                <a:spAutoFit/>
              </a:bodyPr>
              <a:lstStyle/>
              <a:p>
                <a:r>
                  <a:rPr lang="en-US" dirty="0" smtClean="0">
                    <a:solidFill>
                      <a:srgbClr val="0039A6"/>
                    </a:solidFill>
                  </a:rPr>
                  <a:t>Secondary use</a:t>
                </a:r>
              </a:p>
              <a:p>
                <a:pPr marL="285750" indent="-285750">
                  <a:buFont typeface="Arial" pitchFamily="34" charset="0"/>
                  <a:buChar char="•"/>
                </a:pPr>
                <a:r>
                  <a:rPr lang="en-US" dirty="0" smtClean="0">
                    <a:solidFill>
                      <a:srgbClr val="0039A6"/>
                    </a:solidFill>
                  </a:rPr>
                  <a:t>Analysis</a:t>
                </a:r>
              </a:p>
              <a:p>
                <a:pPr marL="285750" indent="-285750">
                  <a:buFont typeface="Arial" pitchFamily="34" charset="0"/>
                  <a:buChar char="•"/>
                </a:pPr>
                <a:r>
                  <a:rPr lang="en-US" dirty="0" smtClean="0">
                    <a:solidFill>
                      <a:srgbClr val="0039A6"/>
                    </a:solidFill>
                  </a:rPr>
                  <a:t>Surveillance</a:t>
                </a:r>
              </a:p>
              <a:p>
                <a:pPr marL="285750" indent="-285750">
                  <a:buFont typeface="Arial" pitchFamily="34" charset="0"/>
                  <a:buChar char="•"/>
                </a:pPr>
                <a:r>
                  <a:rPr lang="en-US" dirty="0" smtClean="0">
                    <a:solidFill>
                      <a:srgbClr val="0039A6"/>
                    </a:solidFill>
                  </a:rPr>
                  <a:t>Trends</a:t>
                </a:r>
              </a:p>
              <a:p>
                <a:pPr marL="285750" indent="-285750">
                  <a:buFont typeface="Arial" pitchFamily="34" charset="0"/>
                  <a:buChar char="•"/>
                </a:pPr>
                <a:r>
                  <a:rPr lang="en-US" dirty="0" smtClean="0">
                    <a:solidFill>
                      <a:srgbClr val="0039A6"/>
                    </a:solidFill>
                  </a:rPr>
                  <a:t>Reports</a:t>
                </a:r>
              </a:p>
              <a:p>
                <a:pPr marL="285750" indent="-285750">
                  <a:buFont typeface="Arial" pitchFamily="34" charset="0"/>
                  <a:buChar char="•"/>
                </a:pPr>
                <a:r>
                  <a:rPr lang="en-US" dirty="0" smtClean="0">
                    <a:solidFill>
                      <a:srgbClr val="0039A6"/>
                    </a:solidFill>
                  </a:rPr>
                  <a:t>Datasets</a:t>
                </a:r>
                <a:endParaRPr lang="en-US" dirty="0">
                  <a:solidFill>
                    <a:srgbClr val="0039A6"/>
                  </a:solidFill>
                </a:endParaRPr>
              </a:p>
            </p:txBody>
          </p:sp>
        </p:grpSp>
        <p:cxnSp>
          <p:nvCxnSpPr>
            <p:cNvPr id="26" name="Straight Arrow Connector 25"/>
            <p:cNvCxnSpPr>
              <a:stCxn id="6" idx="3"/>
            </p:cNvCxnSpPr>
            <p:nvPr/>
          </p:nvCxnSpPr>
          <p:spPr>
            <a:xfrm flipV="1">
              <a:off x="3685869" y="3247936"/>
              <a:ext cx="2207341" cy="71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73975" y="1166768"/>
              <a:ext cx="167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Healthcare Plans</a:t>
              </a:r>
              <a:endParaRPr lang="en-US" dirty="0">
                <a:solidFill>
                  <a:srgbClr val="FFFFFF"/>
                </a:solidFill>
              </a:endParaRPr>
            </a:p>
          </p:txBody>
        </p:sp>
        <p:cxnSp>
          <p:nvCxnSpPr>
            <p:cNvPr id="32" name="Straight Arrow Connector 31"/>
            <p:cNvCxnSpPr>
              <a:endCxn id="6" idx="0"/>
            </p:cNvCxnSpPr>
            <p:nvPr/>
          </p:nvCxnSpPr>
          <p:spPr>
            <a:xfrm flipH="1">
              <a:off x="2795435" y="1831868"/>
              <a:ext cx="659375" cy="1673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7569195">
              <a:off x="2612192" y="2431329"/>
              <a:ext cx="1380600" cy="369332"/>
            </a:xfrm>
            <a:prstGeom prst="rect">
              <a:avLst/>
            </a:prstGeom>
            <a:noFill/>
          </p:spPr>
          <p:txBody>
            <a:bodyPr wrap="square" lIns="91440" tIns="45720" rIns="91440" bIns="45720">
              <a:spAutoFit/>
            </a:bodyPr>
            <a:lstStyle/>
            <a:p>
              <a:pPr algn="ctr"/>
              <a:r>
                <a:rPr lang="en-US" b="1" cap="all" dirty="0" smtClean="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rPr>
                <a:t>ICD-9 CM</a:t>
              </a:r>
              <a:endParaRPr lang="en-US" sz="2400" b="1" cap="all" dirty="0">
                <a:ln w="9000" cmpd="sng">
                  <a:solidFill>
                    <a:srgbClr val="7F7F7F">
                      <a:shade val="50000"/>
                      <a:satMod val="120000"/>
                    </a:srgbClr>
                  </a:solidFill>
                  <a:prstDash val="solid"/>
                </a:ln>
                <a:gradFill>
                  <a:gsLst>
                    <a:gs pos="0">
                      <a:srgbClr val="7F7F7F">
                        <a:shade val="20000"/>
                        <a:satMod val="245000"/>
                      </a:srgbClr>
                    </a:gs>
                    <a:gs pos="43000">
                      <a:srgbClr val="7F7F7F">
                        <a:satMod val="255000"/>
                      </a:srgbClr>
                    </a:gs>
                    <a:gs pos="48000">
                      <a:srgbClr val="7F7F7F">
                        <a:shade val="85000"/>
                        <a:satMod val="255000"/>
                      </a:srgbClr>
                    </a:gs>
                    <a:gs pos="100000">
                      <a:srgbClr val="7F7F7F">
                        <a:shade val="20000"/>
                        <a:satMod val="245000"/>
                      </a:srgbClr>
                    </a:gs>
                  </a:gsLst>
                  <a:lin ang="5400000"/>
                </a:gradFill>
                <a:effectLst>
                  <a:reflection blurRad="12700" stA="28000" endPos="45000" dist="1000" dir="5400000" sy="-100000" algn="bl" rotWithShape="0"/>
                </a:effectLst>
              </a:endParaRPr>
            </a:p>
          </p:txBody>
        </p:sp>
      </p:grpSp>
      <p:sp>
        <p:nvSpPr>
          <p:cNvPr id="34" name="Title 13"/>
          <p:cNvSpPr>
            <a:spLocks noGrp="1"/>
          </p:cNvSpPr>
          <p:nvPr>
            <p:ph type="title"/>
          </p:nvPr>
        </p:nvSpPr>
        <p:spPr>
          <a:xfrm>
            <a:off x="468875" y="0"/>
            <a:ext cx="8229600" cy="960438"/>
          </a:xfrm>
        </p:spPr>
        <p:txBody>
          <a:bodyPr>
            <a:noAutofit/>
          </a:bodyPr>
          <a:lstStyle/>
          <a:p>
            <a:r>
              <a:rPr lang="en-US" dirty="0" smtClean="0"/>
              <a:t>Secondary </a:t>
            </a:r>
            <a:r>
              <a:rPr lang="en-US" dirty="0"/>
              <a:t>Use of </a:t>
            </a:r>
            <a:r>
              <a:rPr lang="en-US" dirty="0" smtClean="0"/>
              <a:t>ICD-9-CM </a:t>
            </a:r>
            <a:r>
              <a:rPr lang="en-US" dirty="0"/>
              <a:t>codes </a:t>
            </a:r>
            <a:r>
              <a:rPr lang="en-US" dirty="0" smtClean="0"/>
              <a:t>at CDC </a:t>
            </a:r>
            <a:endParaRPr lang="en-US" dirty="0"/>
          </a:p>
        </p:txBody>
      </p:sp>
    </p:spTree>
    <p:extLst>
      <p:ext uri="{BB962C8B-B14F-4D97-AF65-F5344CB8AC3E}">
        <p14:creationId xmlns:p14="http://schemas.microsoft.com/office/powerpoint/2010/main" val="559678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274638"/>
            <a:ext cx="8534400" cy="1143000"/>
          </a:xfrm>
        </p:spPr>
        <p:txBody>
          <a:bodyPr/>
          <a:lstStyle/>
          <a:p>
            <a:r>
              <a:rPr lang="en-US" dirty="0" smtClean="0"/>
              <a:t>CDC’s ICD-10 Transition Workgroup</a:t>
            </a:r>
            <a:endParaRPr lang="en-US" dirty="0"/>
          </a:p>
        </p:txBody>
      </p:sp>
      <p:sp>
        <p:nvSpPr>
          <p:cNvPr id="11" name="Content Placeholder 10"/>
          <p:cNvSpPr>
            <a:spLocks noGrp="1"/>
          </p:cNvSpPr>
          <p:nvPr>
            <p:ph idx="1"/>
          </p:nvPr>
        </p:nvSpPr>
        <p:spPr>
          <a:xfrm>
            <a:off x="457200" y="1600200"/>
            <a:ext cx="8382000" cy="4648199"/>
          </a:xfrm>
        </p:spPr>
        <p:txBody>
          <a:bodyPr/>
          <a:lstStyle/>
          <a:p>
            <a:r>
              <a:rPr lang="en-US" dirty="0" smtClean="0">
                <a:solidFill>
                  <a:schemeClr val="tx1"/>
                </a:solidFill>
              </a:rPr>
              <a:t>Information Resources Governance (IRG) formed the ICD-10 Transition Workgroup as an entity under the Public Health Domain Committee, April 2011</a:t>
            </a:r>
            <a:endParaRPr lang="en-US" dirty="0">
              <a:solidFill>
                <a:schemeClr val="tx1"/>
              </a:solidFill>
            </a:endParaRPr>
          </a:p>
          <a:p>
            <a:r>
              <a:rPr lang="en-US" sz="2400" dirty="0" smtClean="0">
                <a:solidFill>
                  <a:schemeClr val="tx1"/>
                </a:solidFill>
              </a:rPr>
              <a:t>Goals of the workgroup</a:t>
            </a:r>
          </a:p>
          <a:p>
            <a:pPr lvl="1"/>
            <a:r>
              <a:rPr lang="en-US" dirty="0">
                <a:solidFill>
                  <a:schemeClr val="tx1"/>
                </a:solidFill>
              </a:rPr>
              <a:t>To identify common needs and gaps across CDC that could potentially be addressed by shared </a:t>
            </a:r>
            <a:r>
              <a:rPr lang="en-US" dirty="0" smtClean="0">
                <a:solidFill>
                  <a:schemeClr val="tx1"/>
                </a:solidFill>
              </a:rPr>
              <a:t>solutions</a:t>
            </a:r>
            <a:endParaRPr lang="en-US" dirty="0">
              <a:solidFill>
                <a:schemeClr val="tx1"/>
              </a:solidFill>
            </a:endParaRPr>
          </a:p>
          <a:p>
            <a:pPr lvl="1"/>
            <a:r>
              <a:rPr lang="en-US" dirty="0">
                <a:solidFill>
                  <a:schemeClr val="tx1"/>
                </a:solidFill>
              </a:rPr>
              <a:t>To leverage the use of existing processes and tools to optimize efficiency in resource </a:t>
            </a:r>
            <a:r>
              <a:rPr lang="en-US" dirty="0" smtClean="0">
                <a:solidFill>
                  <a:schemeClr val="tx1"/>
                </a:solidFill>
              </a:rPr>
              <a:t>usage</a:t>
            </a:r>
            <a:endParaRPr lang="en-US" dirty="0">
              <a:solidFill>
                <a:schemeClr val="tx1"/>
              </a:solidFill>
            </a:endParaRPr>
          </a:p>
          <a:p>
            <a:pPr lvl="1"/>
            <a:r>
              <a:rPr lang="en-US" dirty="0">
                <a:solidFill>
                  <a:schemeClr val="tx1"/>
                </a:solidFill>
              </a:rPr>
              <a:t>To document successes and challenges that programs have already faced in their planning efforts to facilitate the sharing of lessons </a:t>
            </a:r>
            <a:r>
              <a:rPr lang="en-US" dirty="0" smtClean="0">
                <a:solidFill>
                  <a:schemeClr val="tx1"/>
                </a:solidFill>
              </a:rPr>
              <a:t>learned</a:t>
            </a:r>
            <a:endParaRPr lang="en-US" dirty="0">
              <a:solidFill>
                <a:schemeClr val="tx1"/>
              </a:solidFill>
            </a:endParaRPr>
          </a:p>
          <a:p>
            <a:endParaRPr lang="en-US" dirty="0" smtClean="0"/>
          </a:p>
        </p:txBody>
      </p:sp>
    </p:spTree>
    <p:extLst>
      <p:ext uri="{BB962C8B-B14F-4D97-AF65-F5344CB8AC3E}">
        <p14:creationId xmlns:p14="http://schemas.microsoft.com/office/powerpoint/2010/main" val="904525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CDC’s ICD-10 Workgroup</a:t>
            </a:r>
            <a:endParaRPr lang="en-US" dirty="0"/>
          </a:p>
        </p:txBody>
      </p:sp>
      <p:sp>
        <p:nvSpPr>
          <p:cNvPr id="3" name="Content Placeholder 2"/>
          <p:cNvSpPr>
            <a:spLocks noGrp="1"/>
          </p:cNvSpPr>
          <p:nvPr>
            <p:ph idx="1"/>
          </p:nvPr>
        </p:nvSpPr>
        <p:spPr/>
        <p:txBody>
          <a:bodyPr/>
          <a:lstStyle/>
          <a:p>
            <a:r>
              <a:rPr lang="en-US" dirty="0" smtClean="0">
                <a:solidFill>
                  <a:schemeClr val="tx1"/>
                </a:solidFill>
              </a:rPr>
              <a:t>Representation from all Offices and Centers at CDC (~21 members)</a:t>
            </a:r>
          </a:p>
          <a:p>
            <a:r>
              <a:rPr lang="en-US" dirty="0" smtClean="0">
                <a:solidFill>
                  <a:schemeClr val="tx1"/>
                </a:solidFill>
              </a:rPr>
              <a:t>Two Co-Chairs and two individuals providing consultation, project management, and operational support</a:t>
            </a:r>
          </a:p>
          <a:p>
            <a:r>
              <a:rPr lang="en-US" dirty="0" smtClean="0">
                <a:solidFill>
                  <a:schemeClr val="tx1"/>
                </a:solidFill>
              </a:rPr>
              <a:t>Regular meetings for feedback and updates</a:t>
            </a:r>
          </a:p>
          <a:p>
            <a:r>
              <a:rPr lang="en-US" dirty="0" smtClean="0">
                <a:solidFill>
                  <a:schemeClr val="tx1"/>
                </a:solidFill>
              </a:rPr>
              <a:t>Workgroup members work on specific projects/initiatives to further the work plan</a:t>
            </a:r>
            <a:endParaRPr lang="en-US" dirty="0">
              <a:solidFill>
                <a:schemeClr val="tx1"/>
              </a:solidFill>
            </a:endParaRPr>
          </a:p>
        </p:txBody>
      </p:sp>
    </p:spTree>
    <p:extLst>
      <p:ext uri="{BB962C8B-B14F-4D97-AF65-F5344CB8AC3E}">
        <p14:creationId xmlns:p14="http://schemas.microsoft.com/office/powerpoint/2010/main" val="3340451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ICD-10 Transition Workgroup will help with the CDC Transition</a:t>
            </a:r>
            <a:endParaRPr lang="en-US" dirty="0"/>
          </a:p>
        </p:txBody>
      </p:sp>
      <p:sp>
        <p:nvSpPr>
          <p:cNvPr id="3" name="Content Placeholder 2"/>
          <p:cNvSpPr>
            <a:spLocks noGrp="1"/>
          </p:cNvSpPr>
          <p:nvPr>
            <p:ph idx="1"/>
          </p:nvPr>
        </p:nvSpPr>
        <p:spPr>
          <a:xfrm>
            <a:off x="304800" y="1958848"/>
            <a:ext cx="8229600" cy="4191000"/>
          </a:xfrm>
        </p:spPr>
        <p:txBody>
          <a:bodyPr/>
          <a:lstStyle/>
          <a:p>
            <a:r>
              <a:rPr lang="en-US" dirty="0" smtClean="0">
                <a:solidFill>
                  <a:schemeClr val="tx1"/>
                </a:solidFill>
              </a:rPr>
              <a:t>Disseminating information about the transition</a:t>
            </a:r>
          </a:p>
          <a:p>
            <a:r>
              <a:rPr lang="en-US" dirty="0" smtClean="0">
                <a:solidFill>
                  <a:schemeClr val="tx1"/>
                </a:solidFill>
              </a:rPr>
              <a:t>Providing resources and tools</a:t>
            </a:r>
          </a:p>
          <a:p>
            <a:r>
              <a:rPr lang="en-US" dirty="0" smtClean="0">
                <a:solidFill>
                  <a:schemeClr val="tx1"/>
                </a:solidFill>
              </a:rPr>
              <a:t>Needs assessment survey</a:t>
            </a:r>
          </a:p>
          <a:p>
            <a:pPr marL="914400" lvl="1" indent="-457200">
              <a:buFont typeface="+mj-lt"/>
              <a:buAutoNum type="arabicPeriod"/>
            </a:pPr>
            <a:r>
              <a:rPr lang="en-US" dirty="0" smtClean="0">
                <a:solidFill>
                  <a:schemeClr val="tx1"/>
                </a:solidFill>
              </a:rPr>
              <a:t>Identify program needs, gaps and issues</a:t>
            </a:r>
          </a:p>
          <a:p>
            <a:pPr marL="914400" lvl="1" indent="-457200">
              <a:buFont typeface="+mj-lt"/>
              <a:buAutoNum type="arabicPeriod"/>
            </a:pPr>
            <a:r>
              <a:rPr lang="en-US" dirty="0" smtClean="0">
                <a:solidFill>
                  <a:schemeClr val="tx1"/>
                </a:solidFill>
              </a:rPr>
              <a:t>Gather lessons learned (NCHS, NIOSH, others)</a:t>
            </a:r>
          </a:p>
          <a:p>
            <a:r>
              <a:rPr lang="en-US" dirty="0" smtClean="0">
                <a:solidFill>
                  <a:schemeClr val="tx1"/>
                </a:solidFill>
              </a:rPr>
              <a:t>Collecting and sharing of best practices, practical solutions</a:t>
            </a:r>
          </a:p>
          <a:p>
            <a:pPr marL="342900" lvl="1" indent="-342900">
              <a:buSzPct val="70000"/>
              <a:buFont typeface="Wingdings" pitchFamily="2" charset="2"/>
              <a:buChar char="q"/>
            </a:pPr>
            <a:r>
              <a:rPr lang="en-US" sz="2400" b="1" dirty="0" smtClean="0">
                <a:solidFill>
                  <a:schemeClr val="tx1"/>
                </a:solidFill>
              </a:rPr>
              <a:t>Tailor any future training or technical assistance</a:t>
            </a:r>
          </a:p>
          <a:p>
            <a:pPr>
              <a:buNone/>
            </a:pPr>
            <a:endParaRPr lang="en-US" dirty="0" smtClean="0"/>
          </a:p>
          <a:p>
            <a:endParaRPr lang="en-US" dirty="0" smtClean="0"/>
          </a:p>
        </p:txBody>
      </p:sp>
    </p:spTree>
    <p:extLst>
      <p:ext uri="{BB962C8B-B14F-4D97-AF65-F5344CB8AC3E}">
        <p14:creationId xmlns:p14="http://schemas.microsoft.com/office/powerpoint/2010/main" val="8561157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ICD-10-CM Structure/Conventions</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ICD-10-CM Structure</a:t>
            </a:r>
            <a:endParaRPr lang="en-US" sz="4000" b="1" dirty="0"/>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endParaRPr lang="en-US" dirty="0" smtClean="0"/>
          </a:p>
          <a:p>
            <a:pPr>
              <a:buNone/>
            </a:pPr>
            <a:r>
              <a:rPr lang="en-US" b="1" dirty="0" smtClean="0"/>
              <a:t>ICD-9-CM (14,025 codes)</a:t>
            </a:r>
          </a:p>
          <a:p>
            <a:r>
              <a:rPr lang="en-US" dirty="0" smtClean="0"/>
              <a:t>3 -5 characters</a:t>
            </a:r>
          </a:p>
          <a:p>
            <a:r>
              <a:rPr lang="en-US" dirty="0" smtClean="0"/>
              <a:t>First character is numeric or alpha (E or V)</a:t>
            </a:r>
          </a:p>
          <a:p>
            <a:r>
              <a:rPr lang="en-US" dirty="0" smtClean="0"/>
              <a:t>Characters 2-5 are numeric</a:t>
            </a:r>
          </a:p>
          <a:p>
            <a:r>
              <a:rPr lang="en-US" dirty="0" smtClean="0"/>
              <a:t>Always at least 3 characters</a:t>
            </a:r>
          </a:p>
          <a:p>
            <a:r>
              <a:rPr lang="en-US" dirty="0" smtClean="0"/>
              <a:t>Use of decimal after 3 characters</a:t>
            </a:r>
          </a:p>
          <a:p>
            <a:endParaRPr lang="en-US" dirty="0" smtClean="0"/>
          </a:p>
          <a:p>
            <a:pPr>
              <a:buNone/>
            </a:pPr>
            <a:r>
              <a:rPr lang="en-US" b="1" dirty="0" smtClean="0"/>
              <a:t>ICD-10-CM (68, 069 codes)</a:t>
            </a:r>
          </a:p>
          <a:p>
            <a:r>
              <a:rPr lang="en-US" dirty="0" smtClean="0"/>
              <a:t>3 -7 characters</a:t>
            </a:r>
          </a:p>
          <a:p>
            <a:r>
              <a:rPr lang="en-US" dirty="0" smtClean="0"/>
              <a:t>Character 1 is alpha (all letters except U are used)</a:t>
            </a:r>
          </a:p>
          <a:p>
            <a:r>
              <a:rPr lang="en-US" dirty="0" smtClean="0"/>
              <a:t>Character 2 is numeric</a:t>
            </a:r>
          </a:p>
          <a:p>
            <a:r>
              <a:rPr lang="en-US" dirty="0" smtClean="0"/>
              <a:t>Characters 3 -7 are alpha or numeric</a:t>
            </a:r>
          </a:p>
          <a:p>
            <a:r>
              <a:rPr lang="en-US" dirty="0" smtClean="0"/>
              <a:t>Use of decimal after 3 characters</a:t>
            </a:r>
          </a:p>
          <a:p>
            <a:r>
              <a:rPr lang="en-US" dirty="0" smtClean="0"/>
              <a:t>Use of dummy placeholder “x”</a:t>
            </a:r>
          </a:p>
          <a:p>
            <a:r>
              <a:rPr lang="en-US" dirty="0" smtClean="0"/>
              <a:t>Alpha characters are not case-sensitive</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b="1" dirty="0" smtClean="0"/>
              <a:t>ICD-10-CM Differences	</a:t>
            </a:r>
          </a:p>
        </p:txBody>
      </p:sp>
      <p:sp>
        <p:nvSpPr>
          <p:cNvPr id="12291" name="Rectangle 5"/>
          <p:cNvSpPr>
            <a:spLocks noGrp="1" noChangeArrowheads="1"/>
          </p:cNvSpPr>
          <p:nvPr>
            <p:ph idx="1"/>
          </p:nvPr>
        </p:nvSpPr>
        <p:spPr/>
        <p:txBody>
          <a:bodyPr>
            <a:normAutofit fontScale="85000" lnSpcReduction="10000"/>
          </a:bodyPr>
          <a:lstStyle/>
          <a:p>
            <a:pPr eaLnBrk="1" hangingPunct="1">
              <a:lnSpc>
                <a:spcPct val="80000"/>
              </a:lnSpc>
            </a:pPr>
            <a:r>
              <a:rPr lang="en-US" sz="2800" dirty="0" smtClean="0"/>
              <a:t>New instructional notes</a:t>
            </a:r>
          </a:p>
          <a:p>
            <a:pPr eaLnBrk="1" hangingPunct="1">
              <a:lnSpc>
                <a:spcPct val="80000"/>
              </a:lnSpc>
            </a:pPr>
            <a:r>
              <a:rPr lang="en-US" sz="2800" dirty="0" smtClean="0"/>
              <a:t>Expanded codes for greater specificity</a:t>
            </a:r>
          </a:p>
          <a:p>
            <a:pPr lvl="1" eaLnBrk="1" hangingPunct="1">
              <a:lnSpc>
                <a:spcPct val="80000"/>
              </a:lnSpc>
            </a:pPr>
            <a:r>
              <a:rPr lang="en-US" sz="2400" dirty="0" smtClean="0"/>
              <a:t>Expansions for laterality (e.g. right vs. left) and specific body areas</a:t>
            </a:r>
          </a:p>
          <a:p>
            <a:pPr lvl="1" eaLnBrk="1" hangingPunct="1">
              <a:lnSpc>
                <a:spcPct val="80000"/>
              </a:lnSpc>
            </a:pPr>
            <a:r>
              <a:rPr lang="en-US" sz="2400" dirty="0" smtClean="0"/>
              <a:t>Added code extensions for injuries &amp; external causes of injuries</a:t>
            </a:r>
          </a:p>
          <a:p>
            <a:pPr eaLnBrk="1" hangingPunct="1">
              <a:lnSpc>
                <a:spcPct val="80000"/>
              </a:lnSpc>
            </a:pPr>
            <a:r>
              <a:rPr lang="en-US" sz="2800" dirty="0" smtClean="0"/>
              <a:t>Placeholder “x” </a:t>
            </a:r>
          </a:p>
          <a:p>
            <a:pPr lvl="1">
              <a:lnSpc>
                <a:spcPct val="80000"/>
              </a:lnSpc>
            </a:pPr>
            <a:r>
              <a:rPr lang="en-US" sz="2400" dirty="0" smtClean="0"/>
              <a:t>for some codes for future expansion</a:t>
            </a:r>
          </a:p>
          <a:p>
            <a:pPr lvl="1">
              <a:lnSpc>
                <a:spcPct val="80000"/>
              </a:lnSpc>
            </a:pPr>
            <a:r>
              <a:rPr lang="en-US" sz="2400" dirty="0" smtClean="0"/>
              <a:t>Fill out characters when a code contains fewer than 6 characters and a 7</a:t>
            </a:r>
            <a:r>
              <a:rPr lang="en-US" sz="2400" baseline="30000" dirty="0" smtClean="0"/>
              <a:t>th</a:t>
            </a:r>
            <a:r>
              <a:rPr lang="en-US" sz="2400" dirty="0" smtClean="0"/>
              <a:t> character applies</a:t>
            </a:r>
          </a:p>
          <a:p>
            <a:pPr lvl="1">
              <a:lnSpc>
                <a:spcPct val="80000"/>
              </a:lnSpc>
            </a:pPr>
            <a:endParaRPr lang="en-US" sz="2400" dirty="0" smtClean="0"/>
          </a:p>
          <a:p>
            <a:pPr eaLnBrk="1" hangingPunct="1">
              <a:lnSpc>
                <a:spcPct val="80000"/>
              </a:lnSpc>
            </a:pPr>
            <a:r>
              <a:rPr lang="en-US" sz="2800" dirty="0" smtClean="0"/>
              <a:t>7</a:t>
            </a:r>
            <a:r>
              <a:rPr lang="en-US" sz="2800" baseline="30000" dirty="0" smtClean="0"/>
              <a:t>th</a:t>
            </a:r>
            <a:r>
              <a:rPr lang="en-US" sz="2800" dirty="0" smtClean="0"/>
              <a:t> Characters</a:t>
            </a:r>
          </a:p>
          <a:p>
            <a:pPr lvl="1">
              <a:lnSpc>
                <a:spcPct val="80000"/>
              </a:lnSpc>
            </a:pPr>
            <a:r>
              <a:rPr lang="en-US" sz="2400" dirty="0" smtClean="0"/>
              <a:t>Used in certain chapters to provide additional information about the encounter</a:t>
            </a:r>
          </a:p>
          <a:p>
            <a:pPr lvl="1">
              <a:lnSpc>
                <a:spcPct val="80000"/>
              </a:lnSpc>
            </a:pPr>
            <a:r>
              <a:rPr lang="en-US" sz="2400" dirty="0" smtClean="0"/>
              <a:t>Must always be in the 7</a:t>
            </a:r>
            <a:r>
              <a:rPr lang="en-US" sz="2400" baseline="30000" dirty="0" smtClean="0"/>
              <a:t>th</a:t>
            </a:r>
            <a:r>
              <a:rPr lang="en-US" sz="2400" dirty="0" smtClean="0"/>
              <a:t> position</a:t>
            </a:r>
          </a:p>
          <a:p>
            <a:pPr lvl="1">
              <a:lnSpc>
                <a:spcPct val="80000"/>
              </a:lnSpc>
            </a:pPr>
            <a:r>
              <a:rPr lang="en-US" sz="2400" dirty="0" smtClean="0"/>
              <a:t>If code has applicable 7</a:t>
            </a:r>
            <a:r>
              <a:rPr lang="en-US" sz="2400" baseline="30000" dirty="0" smtClean="0"/>
              <a:t>th</a:t>
            </a:r>
            <a:r>
              <a:rPr lang="en-US" sz="2400" dirty="0" smtClean="0"/>
              <a:t> character, the code must be reported with appropriate 7</a:t>
            </a:r>
            <a:r>
              <a:rPr lang="en-US" sz="2400" baseline="30000" dirty="0" smtClean="0"/>
              <a:t>th</a:t>
            </a:r>
            <a:r>
              <a:rPr lang="en-US" sz="2400" dirty="0" smtClean="0"/>
              <a:t> character value to be a valid code </a:t>
            </a:r>
          </a:p>
          <a:p>
            <a:pPr lvl="1">
              <a:lnSpc>
                <a:spcPct val="80000"/>
              </a:lnSpc>
            </a:pPr>
            <a:endParaRPr lang="en-US" sz="2400" dirty="0" smtClean="0"/>
          </a:p>
        </p:txBody>
      </p:sp>
      <p:sp>
        <p:nvSpPr>
          <p:cNvPr id="4" name="Slide Number Placeholder 3"/>
          <p:cNvSpPr>
            <a:spLocks noGrp="1"/>
          </p:cNvSpPr>
          <p:nvPr>
            <p:ph type="sldNum" sz="quarter" idx="12"/>
          </p:nvPr>
        </p:nvSpPr>
        <p:spPr/>
        <p:txBody>
          <a:bodyPr/>
          <a:lstStyle/>
          <a:p>
            <a:fld id="{A5FA7BD8-8A3B-4AB6-B0DD-2F720586A9C0}"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sz="4000" b="1" dirty="0" smtClean="0"/>
              <a:t>Structural Differences: ICD-10-CM</a:t>
            </a:r>
          </a:p>
        </p:txBody>
      </p:sp>
      <p:sp>
        <p:nvSpPr>
          <p:cNvPr id="113667" name="Rectangle 3"/>
          <p:cNvSpPr>
            <a:spLocks noGrp="1" noChangeArrowheads="1"/>
          </p:cNvSpPr>
          <p:nvPr>
            <p:ph idx="1"/>
          </p:nvPr>
        </p:nvSpPr>
        <p:spPr/>
        <p:txBody>
          <a:bodyPr>
            <a:normAutofit/>
          </a:bodyPr>
          <a:lstStyle/>
          <a:p>
            <a:pPr>
              <a:lnSpc>
                <a:spcPct val="90000"/>
              </a:lnSpc>
            </a:pPr>
            <a:r>
              <a:rPr lang="en-US" sz="2200" dirty="0" smtClean="0"/>
              <a:t>Placeholder “x” is used</a:t>
            </a:r>
          </a:p>
          <a:p>
            <a:pPr lvl="1">
              <a:lnSpc>
                <a:spcPct val="90000"/>
              </a:lnSpc>
            </a:pPr>
            <a:r>
              <a:rPr lang="en-US" sz="2200" dirty="0" smtClean="0"/>
              <a:t>as a 5th character placeholder at certain 6 character codes to allow for future expansion</a:t>
            </a:r>
          </a:p>
          <a:p>
            <a:pPr lvl="1">
              <a:lnSpc>
                <a:spcPct val="90000"/>
              </a:lnSpc>
            </a:pPr>
            <a:r>
              <a:rPr lang="en-US" sz="2200" dirty="0" smtClean="0"/>
              <a:t>When a base 3-5 character codes requires a 7</a:t>
            </a:r>
            <a:r>
              <a:rPr lang="en-US" sz="2200" baseline="30000" dirty="0" smtClean="0"/>
              <a:t>th</a:t>
            </a:r>
            <a:r>
              <a:rPr lang="en-US" sz="2200" dirty="0" smtClean="0"/>
              <a:t> digit </a:t>
            </a:r>
          </a:p>
          <a:p>
            <a:pPr lvl="2">
              <a:lnSpc>
                <a:spcPct val="90000"/>
              </a:lnSpc>
            </a:pPr>
            <a:r>
              <a:rPr lang="en-US" sz="2200" dirty="0" smtClean="0"/>
              <a:t> means “x” is placed in otherwise unfilled placeholder as the 5th and/or 6th character</a:t>
            </a:r>
          </a:p>
          <a:p>
            <a:pPr lvl="2">
              <a:lnSpc>
                <a:spcPct val="90000"/>
              </a:lnSpc>
            </a:pPr>
            <a:endParaRPr lang="en-US" sz="2200" dirty="0" smtClean="0"/>
          </a:p>
          <a:p>
            <a:pPr eaLnBrk="1" hangingPunct="1">
              <a:lnSpc>
                <a:spcPct val="80000"/>
              </a:lnSpc>
            </a:pPr>
            <a:r>
              <a:rPr lang="en-US" sz="2200" dirty="0" smtClean="0"/>
              <a:t>Base code S50.02 Contusion of left elbow</a:t>
            </a:r>
          </a:p>
          <a:p>
            <a:pPr lvl="1" eaLnBrk="1" hangingPunct="1">
              <a:lnSpc>
                <a:spcPct val="80000"/>
              </a:lnSpc>
            </a:pPr>
            <a:r>
              <a:rPr lang="en-US" sz="2200" dirty="0" smtClean="0"/>
              <a:t>Use S50.02xD to report a subsequent encounter</a:t>
            </a:r>
          </a:p>
          <a:p>
            <a:pPr eaLnBrk="1" hangingPunct="1">
              <a:lnSpc>
                <a:spcPct val="80000"/>
              </a:lnSpc>
            </a:pPr>
            <a:r>
              <a:rPr lang="en-US" sz="2200" dirty="0" smtClean="0"/>
              <a:t>Base code S47.1 Crushing injury of right shoulder and upper arm</a:t>
            </a:r>
          </a:p>
          <a:p>
            <a:pPr lvl="1" eaLnBrk="1" hangingPunct="1">
              <a:lnSpc>
                <a:spcPct val="80000"/>
              </a:lnSpc>
            </a:pPr>
            <a:r>
              <a:rPr lang="en-US" sz="2200" dirty="0" smtClean="0"/>
              <a:t>Use S47.1xxA to report the initial encounter</a:t>
            </a:r>
          </a:p>
        </p:txBody>
      </p:sp>
      <p:sp>
        <p:nvSpPr>
          <p:cNvPr id="5" name="Slide Number Placeholder 4"/>
          <p:cNvSpPr>
            <a:spLocks noGrp="1"/>
          </p:cNvSpPr>
          <p:nvPr>
            <p:ph type="sldNum" sz="quarter" idx="12"/>
          </p:nvPr>
        </p:nvSpPr>
        <p:spPr/>
        <p:txBody>
          <a:bodyPr/>
          <a:lstStyle/>
          <a:p>
            <a:fld id="{A5FA7BD8-8A3B-4AB6-B0DD-2F720586A9C0}" type="slidenum">
              <a:rPr lang="en-US" smtClean="0"/>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History of the ICD</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C17C6061-1CF5-4233-A620-7D2336ABFEBB}" type="slidenum">
              <a:rPr lang="en-US"/>
              <a:pPr>
                <a:defRPr/>
              </a:pPr>
              <a:t>30</a:t>
            </a:fld>
            <a:endParaRPr lang="en-US" dirty="0"/>
          </a:p>
        </p:txBody>
      </p:sp>
      <p:sp>
        <p:nvSpPr>
          <p:cNvPr id="31749" name="Rectangle 2"/>
          <p:cNvSpPr>
            <a:spLocks noGrp="1" noChangeArrowheads="1"/>
          </p:cNvSpPr>
          <p:nvPr>
            <p:ph type="title" idx="4294967295"/>
          </p:nvPr>
        </p:nvSpPr>
        <p:spPr>
          <a:xfrm>
            <a:off x="0" y="0"/>
            <a:ext cx="8001000" cy="1371600"/>
          </a:xfrm>
        </p:spPr>
        <p:txBody>
          <a:bodyPr rtlCol="0">
            <a:normAutofit/>
          </a:bodyPr>
          <a:lstStyle/>
          <a:p>
            <a:pPr eaLnBrk="1" fontAlgn="auto" hangingPunct="1">
              <a:spcAft>
                <a:spcPts val="0"/>
              </a:spcAft>
              <a:defRPr/>
            </a:pPr>
            <a:r>
              <a:rPr lang="en-US" sz="3600" b="1" dirty="0" smtClean="0"/>
              <a:t>Structural Differences  </a:t>
            </a:r>
            <a:br>
              <a:rPr lang="en-US" sz="3600" b="1" dirty="0" smtClean="0"/>
            </a:br>
            <a:r>
              <a:rPr lang="en-US" sz="3600" b="1" dirty="0" smtClean="0"/>
              <a:t>ICD-10-CM Diagnoses</a:t>
            </a:r>
          </a:p>
        </p:txBody>
      </p:sp>
      <p:sp>
        <p:nvSpPr>
          <p:cNvPr id="11268" name="Rectangle 3"/>
          <p:cNvSpPr>
            <a:spLocks noGrp="1" noChangeArrowheads="1"/>
          </p:cNvSpPr>
          <p:nvPr>
            <p:ph type="body" idx="4294967295"/>
          </p:nvPr>
        </p:nvSpPr>
        <p:spPr>
          <a:xfrm>
            <a:off x="533400" y="1524000"/>
            <a:ext cx="7391400" cy="4525963"/>
          </a:xfrm>
        </p:spPr>
        <p:txBody>
          <a:bodyPr>
            <a:normAutofit/>
          </a:bodyPr>
          <a:lstStyle/>
          <a:p>
            <a:pPr eaLnBrk="1" hangingPunct="1">
              <a:lnSpc>
                <a:spcPct val="90000"/>
              </a:lnSpc>
            </a:pPr>
            <a:r>
              <a:rPr lang="en-US" dirty="0" smtClean="0"/>
              <a:t>ICD-10-CM codes are 3 – 7 digits</a:t>
            </a:r>
          </a:p>
          <a:p>
            <a:pPr lvl="1" eaLnBrk="1" hangingPunct="1">
              <a:lnSpc>
                <a:spcPct val="90000"/>
              </a:lnSpc>
            </a:pPr>
            <a:endParaRPr lang="en-US" dirty="0" smtClean="0"/>
          </a:p>
          <a:p>
            <a:pPr lvl="1" eaLnBrk="1" hangingPunct="1">
              <a:lnSpc>
                <a:spcPct val="90000"/>
              </a:lnSpc>
            </a:pPr>
            <a:r>
              <a:rPr lang="en-US" dirty="0" smtClean="0"/>
              <a:t>A78 	       Q fever</a:t>
            </a:r>
          </a:p>
          <a:p>
            <a:pPr lvl="1" eaLnBrk="1" hangingPunct="1">
              <a:lnSpc>
                <a:spcPct val="90000"/>
              </a:lnSpc>
            </a:pPr>
            <a:r>
              <a:rPr lang="en-US" dirty="0" smtClean="0"/>
              <a:t>A69.20        Lyme disease, unspecified</a:t>
            </a:r>
          </a:p>
          <a:p>
            <a:pPr lvl="1" eaLnBrk="1" hangingPunct="1">
              <a:lnSpc>
                <a:spcPct val="90000"/>
              </a:lnSpc>
            </a:pPr>
            <a:r>
              <a:rPr lang="en-US" dirty="0" smtClean="0"/>
              <a:t>O9A.311     Physical abuse complicating</a:t>
            </a:r>
          </a:p>
          <a:p>
            <a:pPr lvl="1" eaLnBrk="1" hangingPunct="1">
              <a:lnSpc>
                <a:spcPct val="90000"/>
              </a:lnSpc>
              <a:buFont typeface="Arial" charset="0"/>
              <a:buNone/>
            </a:pPr>
            <a:r>
              <a:rPr lang="en-US" dirty="0" smtClean="0"/>
              <a:t>			       pregnancy, first trimester</a:t>
            </a:r>
          </a:p>
          <a:p>
            <a:pPr lvl="1" eaLnBrk="1" hangingPunct="1">
              <a:lnSpc>
                <a:spcPct val="90000"/>
              </a:lnSpc>
            </a:pPr>
            <a:r>
              <a:rPr lang="en-US" dirty="0" smtClean="0"/>
              <a:t>S42.001A    Fracture of unspecified part 			of right clavicle, initial 				encounter for closed 				fracture</a:t>
            </a:r>
          </a:p>
          <a:p>
            <a:pPr lvl="1" algn="ctr" eaLnBrk="1" hangingPunct="1">
              <a:lnSpc>
                <a:spcPct val="90000"/>
              </a:lnSpc>
              <a:buFontTx/>
              <a:buNone/>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b="1" dirty="0"/>
              <a:t>ICD-10-CM </a:t>
            </a:r>
            <a:br>
              <a:rPr lang="en-US" b="1" dirty="0"/>
            </a:br>
            <a:r>
              <a:rPr lang="en-US" sz="2800" b="1" dirty="0"/>
              <a:t>Major Modifications</a:t>
            </a:r>
            <a:br>
              <a:rPr lang="en-US" sz="2800" b="1" dirty="0"/>
            </a:br>
            <a:r>
              <a:rPr lang="en-US" sz="2800" b="1" dirty="0"/>
              <a:t>[continued]</a:t>
            </a:r>
            <a:endParaRPr lang="en-US" b="1" dirty="0"/>
          </a:p>
        </p:txBody>
      </p:sp>
      <p:sp>
        <p:nvSpPr>
          <p:cNvPr id="74755" name="Rectangle 3"/>
          <p:cNvSpPr>
            <a:spLocks noGrp="1" noChangeArrowheads="1"/>
          </p:cNvSpPr>
          <p:nvPr>
            <p:ph idx="1"/>
          </p:nvPr>
        </p:nvSpPr>
        <p:spPr>
          <a:xfrm>
            <a:off x="685800" y="2133600"/>
            <a:ext cx="7772400" cy="3962400"/>
          </a:xfrm>
        </p:spPr>
        <p:txBody>
          <a:bodyPr>
            <a:normAutofit/>
          </a:bodyPr>
          <a:lstStyle/>
          <a:p>
            <a:r>
              <a:rPr lang="en-US" sz="2800" dirty="0" smtClean="0"/>
              <a:t>Added </a:t>
            </a:r>
            <a:r>
              <a:rPr lang="en-US" sz="2800" dirty="0"/>
              <a:t>trimesters to OB codes (fifth-digits from ICD-9-CM will not be used)</a:t>
            </a:r>
          </a:p>
          <a:p>
            <a:r>
              <a:rPr lang="en-US" sz="2800" dirty="0"/>
              <a:t>Revised diabetes mellitus codes (5th digits from ICD-9-CM will not  be used)</a:t>
            </a:r>
          </a:p>
          <a:p>
            <a:r>
              <a:rPr lang="en-US" sz="2800" dirty="0"/>
              <a:t>Expanded codes (e.g., injury, diabetes)</a:t>
            </a:r>
          </a:p>
          <a:p>
            <a:r>
              <a:rPr lang="en-US" sz="2800" dirty="0"/>
              <a:t>Added code extensions for injuries and external causes of </a:t>
            </a:r>
            <a:r>
              <a:rPr lang="en-US" sz="2800" dirty="0" smtClean="0"/>
              <a:t>injuries</a:t>
            </a:r>
          </a:p>
        </p:txBody>
      </p:sp>
      <p:sp>
        <p:nvSpPr>
          <p:cNvPr id="4" name="Slide Number Placeholder 3"/>
          <p:cNvSpPr>
            <a:spLocks noGrp="1"/>
          </p:cNvSpPr>
          <p:nvPr>
            <p:ph type="sldNum" sz="quarter" idx="12"/>
          </p:nvPr>
        </p:nvSpPr>
        <p:spPr/>
        <p:txBody>
          <a:bodyPr/>
          <a:lstStyle/>
          <a:p>
            <a:fld id="{A5FA7BD8-8A3B-4AB6-B0DD-2F720586A9C0}" type="slidenum">
              <a:rPr lang="en-US" smtClean="0"/>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b="1" dirty="0"/>
              <a:t>ICD-10-CM </a:t>
            </a:r>
            <a:br>
              <a:rPr lang="en-US" b="1" dirty="0"/>
            </a:br>
            <a:r>
              <a:rPr lang="en-US" sz="2800" b="1" dirty="0"/>
              <a:t>Major Modifications</a:t>
            </a:r>
            <a:br>
              <a:rPr lang="en-US" sz="2800" b="1" dirty="0"/>
            </a:br>
            <a:r>
              <a:rPr lang="en-US" sz="2800" b="1" dirty="0"/>
              <a:t>[continued]</a:t>
            </a:r>
            <a:endParaRPr lang="en-US" b="1" dirty="0"/>
          </a:p>
        </p:txBody>
      </p:sp>
      <p:sp>
        <p:nvSpPr>
          <p:cNvPr id="74755" name="Rectangle 3"/>
          <p:cNvSpPr>
            <a:spLocks noGrp="1" noChangeArrowheads="1"/>
          </p:cNvSpPr>
          <p:nvPr>
            <p:ph idx="1"/>
          </p:nvPr>
        </p:nvSpPr>
        <p:spPr>
          <a:xfrm>
            <a:off x="685800" y="2133600"/>
            <a:ext cx="7772400" cy="3962400"/>
          </a:xfrm>
        </p:spPr>
        <p:txBody>
          <a:bodyPr>
            <a:normAutofit/>
          </a:bodyPr>
          <a:lstStyle/>
          <a:p>
            <a:r>
              <a:rPr lang="en-US" sz="2800" dirty="0" smtClean="0"/>
              <a:t>Expanded categories for postoperative complications</a:t>
            </a:r>
          </a:p>
          <a:p>
            <a:r>
              <a:rPr lang="en-US" sz="2800" dirty="0" smtClean="0"/>
              <a:t>Addition of sixth and seventh characters</a:t>
            </a:r>
            <a:endParaRPr lang="en-US" sz="2800" dirty="0"/>
          </a:p>
          <a:p>
            <a:r>
              <a:rPr lang="en-US" sz="2800" dirty="0" smtClean="0"/>
              <a:t>Addition of laterality</a:t>
            </a:r>
            <a:endParaRPr lang="en-US" sz="2800" dirty="0"/>
          </a:p>
          <a:p>
            <a:r>
              <a:rPr lang="en-US" sz="2800" dirty="0" smtClean="0"/>
              <a:t>Combination codes for common diagnosis  and symptoms</a:t>
            </a:r>
            <a:endParaRPr lang="en-US" sz="2800"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bodyPr>
          <a:lstStyle/>
          <a:p>
            <a:r>
              <a:rPr lang="en-US" sz="3600" b="1" dirty="0" smtClean="0"/>
              <a:t>ICD-9-CM </a:t>
            </a:r>
            <a:r>
              <a:rPr lang="en-US" sz="3600" b="1" dirty="0"/>
              <a:t/>
            </a:r>
            <a:br>
              <a:rPr lang="en-US" sz="3600" b="1" dirty="0"/>
            </a:br>
            <a:r>
              <a:rPr lang="en-US" sz="3600" b="1" dirty="0" smtClean="0"/>
              <a:t>Postoperative complications</a:t>
            </a:r>
            <a:endParaRPr lang="en-US" sz="3600" b="1" dirty="0"/>
          </a:p>
        </p:txBody>
      </p:sp>
      <p:sp>
        <p:nvSpPr>
          <p:cNvPr id="74755" name="Rectangle 3"/>
          <p:cNvSpPr>
            <a:spLocks noGrp="1" noChangeArrowheads="1"/>
          </p:cNvSpPr>
          <p:nvPr>
            <p:ph idx="1"/>
          </p:nvPr>
        </p:nvSpPr>
        <p:spPr>
          <a:xfrm>
            <a:off x="685800" y="2133600"/>
            <a:ext cx="7772400" cy="3962400"/>
          </a:xfrm>
        </p:spPr>
        <p:txBody>
          <a:bodyPr>
            <a:normAutofit/>
          </a:bodyPr>
          <a:lstStyle/>
          <a:p>
            <a:r>
              <a:rPr lang="en-US" sz="2800" dirty="0" smtClean="0"/>
              <a:t>998.1 Hemorrhage or hematoma or seroma   complicating a procedure</a:t>
            </a:r>
          </a:p>
          <a:p>
            <a:endParaRPr lang="en-US" sz="2800" dirty="0" smtClean="0"/>
          </a:p>
          <a:p>
            <a:r>
              <a:rPr lang="en-US" sz="2800" dirty="0" smtClean="0"/>
              <a:t>998.2 Accidental puncture or laceration during a procedure</a:t>
            </a:r>
          </a:p>
          <a:p>
            <a:endParaRPr lang="en-US" sz="2800"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r>
              <a:rPr lang="en-US" sz="3600" b="1" dirty="0"/>
              <a:t>ICD-10-CM</a:t>
            </a:r>
            <a:br>
              <a:rPr lang="en-US" sz="3600" b="1" dirty="0"/>
            </a:br>
            <a:r>
              <a:rPr lang="en-US" sz="3600" b="1" dirty="0"/>
              <a:t>Postoperative complications</a:t>
            </a:r>
          </a:p>
        </p:txBody>
      </p:sp>
      <p:sp>
        <p:nvSpPr>
          <p:cNvPr id="227331" name="Rectangle 3"/>
          <p:cNvSpPr>
            <a:spLocks noGrp="1" noChangeArrowheads="1"/>
          </p:cNvSpPr>
          <p:nvPr>
            <p:ph idx="1"/>
          </p:nvPr>
        </p:nvSpPr>
        <p:spPr>
          <a:xfrm>
            <a:off x="685800" y="1905000"/>
            <a:ext cx="7772400" cy="4495800"/>
          </a:xfrm>
        </p:spPr>
        <p:txBody>
          <a:bodyPr>
            <a:normAutofit fontScale="92500"/>
          </a:bodyPr>
          <a:lstStyle/>
          <a:p>
            <a:r>
              <a:rPr lang="en-US" dirty="0"/>
              <a:t>G97.3 Hemorrhage or hematoma  complicating a nervous system procedure</a:t>
            </a:r>
          </a:p>
          <a:p>
            <a:pPr lvl="1"/>
            <a:r>
              <a:rPr lang="en-US" dirty="0" smtClean="0"/>
              <a:t>G97.31 </a:t>
            </a:r>
            <a:r>
              <a:rPr lang="en-US" dirty="0" err="1" smtClean="0"/>
              <a:t>Intraoperative</a:t>
            </a:r>
            <a:r>
              <a:rPr lang="en-US" dirty="0" smtClean="0"/>
              <a:t> hemorrhage/hematoma </a:t>
            </a:r>
            <a:r>
              <a:rPr lang="en-US" dirty="0"/>
              <a:t>of nervous system organ </a:t>
            </a:r>
            <a:r>
              <a:rPr lang="en-US" dirty="0" smtClean="0"/>
              <a:t>or structure complicating nervous </a:t>
            </a:r>
            <a:r>
              <a:rPr lang="en-US" dirty="0"/>
              <a:t>system procedure</a:t>
            </a:r>
          </a:p>
          <a:p>
            <a:pPr lvl="1"/>
            <a:r>
              <a:rPr lang="en-US" dirty="0" smtClean="0"/>
              <a:t>G97.32 </a:t>
            </a:r>
            <a:r>
              <a:rPr lang="en-US" dirty="0" err="1" smtClean="0"/>
              <a:t>Intraoperative</a:t>
            </a:r>
            <a:r>
              <a:rPr lang="en-US" dirty="0" smtClean="0"/>
              <a:t> hemorrhage/hematoma of nervous system organ or structure complicating other procedure</a:t>
            </a:r>
            <a:endParaRPr lang="en-US" dirty="0"/>
          </a:p>
        </p:txBody>
      </p:sp>
      <p:sp>
        <p:nvSpPr>
          <p:cNvPr id="4" name="Slide Number Placeholder 5"/>
          <p:cNvSpPr>
            <a:spLocks noGrp="1"/>
          </p:cNvSpPr>
          <p:nvPr>
            <p:ph type="sldNum" sz="quarter" idx="12"/>
          </p:nvPr>
        </p:nvSpPr>
        <p:spPr/>
        <p:txBody>
          <a:bodyPr/>
          <a:lstStyle/>
          <a:p>
            <a:fld id="{FA3D29EE-3B52-46C5-B309-46C2DC885B0F}" type="slidenum">
              <a:rPr lang="en-US"/>
              <a:pPr/>
              <a:t>34</a:t>
            </a:fld>
            <a:endParaRPr lang="en-US" dirty="0"/>
          </a:p>
        </p:txBody>
      </p:sp>
    </p:spTree>
  </p:cSld>
  <p:clrMapOvr>
    <a:masterClrMapping/>
  </p:clrMapOvr>
  <p:transition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050"/>
          <p:cNvSpPr>
            <a:spLocks noGrp="1" noChangeArrowheads="1"/>
          </p:cNvSpPr>
          <p:nvPr>
            <p:ph type="title"/>
          </p:nvPr>
        </p:nvSpPr>
        <p:spPr/>
        <p:txBody>
          <a:bodyPr>
            <a:noAutofit/>
          </a:bodyPr>
          <a:lstStyle/>
          <a:p>
            <a:r>
              <a:rPr lang="en-US" sz="3600" b="1" dirty="0"/>
              <a:t>ICD-10-CM</a:t>
            </a:r>
            <a:br>
              <a:rPr lang="en-US" sz="3600" b="1" dirty="0"/>
            </a:br>
            <a:r>
              <a:rPr lang="en-US" sz="3600" b="1" dirty="0"/>
              <a:t>Postoperative complications</a:t>
            </a:r>
          </a:p>
        </p:txBody>
      </p:sp>
      <p:sp>
        <p:nvSpPr>
          <p:cNvPr id="229379" name="Rectangle 2051"/>
          <p:cNvSpPr>
            <a:spLocks noGrp="1" noChangeArrowheads="1"/>
          </p:cNvSpPr>
          <p:nvPr>
            <p:ph idx="1"/>
          </p:nvPr>
        </p:nvSpPr>
        <p:spPr>
          <a:xfrm>
            <a:off x="685800" y="2057400"/>
            <a:ext cx="7772400" cy="4343400"/>
          </a:xfrm>
        </p:spPr>
        <p:txBody>
          <a:bodyPr>
            <a:normAutofit/>
          </a:bodyPr>
          <a:lstStyle/>
          <a:p>
            <a:r>
              <a:rPr lang="en-US" dirty="0"/>
              <a:t>H95.3 Accidental puncture or laceration during an ear procedure</a:t>
            </a:r>
          </a:p>
          <a:p>
            <a:pPr lvl="1"/>
            <a:r>
              <a:rPr lang="en-US" dirty="0"/>
              <a:t>H95.31  Accidental puncture </a:t>
            </a:r>
            <a:r>
              <a:rPr lang="en-US" dirty="0" smtClean="0"/>
              <a:t>and laceration </a:t>
            </a:r>
            <a:r>
              <a:rPr lang="en-US" dirty="0"/>
              <a:t>of the ear </a:t>
            </a:r>
            <a:r>
              <a:rPr lang="en-US" dirty="0" smtClean="0"/>
              <a:t>and mastoid process following  procedure on ear and mastoid process </a:t>
            </a:r>
            <a:endParaRPr lang="en-US" dirty="0"/>
          </a:p>
          <a:p>
            <a:pPr lvl="1"/>
            <a:r>
              <a:rPr lang="en-US" dirty="0"/>
              <a:t>H95.32  Accidental puncture </a:t>
            </a:r>
            <a:r>
              <a:rPr lang="en-US" dirty="0" smtClean="0"/>
              <a:t>and laceration </a:t>
            </a:r>
            <a:r>
              <a:rPr lang="en-US" dirty="0"/>
              <a:t>of </a:t>
            </a:r>
            <a:r>
              <a:rPr lang="en-US" dirty="0" smtClean="0"/>
              <a:t>ear and mastoid process following other procedure</a:t>
            </a:r>
            <a:endParaRPr lang="en-US" dirty="0"/>
          </a:p>
          <a:p>
            <a:pPr lvl="1"/>
            <a:endParaRPr lang="en-US" dirty="0"/>
          </a:p>
        </p:txBody>
      </p:sp>
      <p:sp>
        <p:nvSpPr>
          <p:cNvPr id="4" name="Slide Number Placeholder 5"/>
          <p:cNvSpPr>
            <a:spLocks noGrp="1"/>
          </p:cNvSpPr>
          <p:nvPr>
            <p:ph type="sldNum" sz="quarter" idx="12"/>
          </p:nvPr>
        </p:nvSpPr>
        <p:spPr/>
        <p:txBody>
          <a:bodyPr/>
          <a:lstStyle/>
          <a:p>
            <a:fld id="{1299F26F-12DE-4234-87AF-71CAE61EC2AA}" type="slidenum">
              <a:rPr lang="en-US"/>
              <a:pPr/>
              <a:t>35</a:t>
            </a:fld>
            <a:endParaRPr lang="en-US" dirty="0"/>
          </a:p>
        </p:txBody>
      </p:sp>
    </p:spTree>
  </p:cSld>
  <p:clrMapOvr>
    <a:masterClrMapping/>
  </p:clrMapOvr>
  <p:transition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Autofit/>
          </a:bodyPr>
          <a:lstStyle/>
          <a:p>
            <a:r>
              <a:rPr lang="en-US" sz="3600" b="1" dirty="0"/>
              <a:t>Diagnosis/ Symptom</a:t>
            </a:r>
            <a:br>
              <a:rPr lang="en-US" sz="3600" b="1" dirty="0"/>
            </a:br>
            <a:r>
              <a:rPr lang="en-US" sz="3600" b="1" dirty="0"/>
              <a:t>Combination Codes</a:t>
            </a:r>
          </a:p>
        </p:txBody>
      </p:sp>
      <p:sp>
        <p:nvSpPr>
          <p:cNvPr id="80899" name="Rectangle 3"/>
          <p:cNvSpPr>
            <a:spLocks noGrp="1" noChangeArrowheads="1"/>
          </p:cNvSpPr>
          <p:nvPr>
            <p:ph idx="1"/>
          </p:nvPr>
        </p:nvSpPr>
        <p:spPr>
          <a:xfrm>
            <a:off x="457200" y="1905000"/>
            <a:ext cx="8229600" cy="4221163"/>
          </a:xfrm>
        </p:spPr>
        <p:txBody>
          <a:bodyPr>
            <a:normAutofit/>
          </a:bodyPr>
          <a:lstStyle/>
          <a:p>
            <a:r>
              <a:rPr lang="en-US" sz="2800" dirty="0" smtClean="0"/>
              <a:t>I25.110 </a:t>
            </a:r>
            <a:r>
              <a:rPr lang="en-US" sz="2800" dirty="0"/>
              <a:t>Atherosclerotic heart disease with unstable angina</a:t>
            </a:r>
          </a:p>
          <a:p>
            <a:r>
              <a:rPr lang="en-US" sz="2800" dirty="0"/>
              <a:t>K71.51 Toxic liver disease with chronic active hepatitis with ascites</a:t>
            </a:r>
          </a:p>
          <a:p>
            <a:r>
              <a:rPr lang="en-US" sz="2800" dirty="0" smtClean="0"/>
              <a:t>K50.012 </a:t>
            </a:r>
            <a:r>
              <a:rPr lang="en-US" sz="2800" dirty="0"/>
              <a:t>Crohn’s disease of small intestine with intestinal </a:t>
            </a:r>
            <a:r>
              <a:rPr lang="en-US" sz="2800" dirty="0" smtClean="0"/>
              <a:t>obstruction</a:t>
            </a:r>
            <a:endParaRPr lang="en-US" sz="2800"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533400"/>
            <a:ext cx="7772400" cy="1219200"/>
          </a:xfrm>
        </p:spPr>
        <p:txBody>
          <a:bodyPr>
            <a:normAutofit fontScale="90000"/>
          </a:bodyPr>
          <a:lstStyle/>
          <a:p>
            <a:r>
              <a:rPr lang="en-US" sz="3200" dirty="0"/>
              <a:t/>
            </a:r>
            <a:br>
              <a:rPr lang="en-US" sz="3200" dirty="0"/>
            </a:br>
            <a:r>
              <a:rPr lang="en-US" sz="4000" b="1" dirty="0" smtClean="0"/>
              <a:t>ICD‑10‑CM Structure/Conventions</a:t>
            </a:r>
            <a:r>
              <a:rPr lang="en-US" sz="4000" b="1" dirty="0"/>
              <a:t/>
            </a:r>
            <a:br>
              <a:rPr lang="en-US" sz="4000" b="1" dirty="0"/>
            </a:br>
            <a:r>
              <a:rPr lang="en-US" sz="3200" dirty="0"/>
              <a:t/>
            </a:r>
            <a:br>
              <a:rPr lang="en-US" sz="3200" dirty="0"/>
            </a:br>
            <a:endParaRPr lang="en-US" sz="3200" dirty="0"/>
          </a:p>
        </p:txBody>
      </p:sp>
      <p:sp>
        <p:nvSpPr>
          <p:cNvPr id="12292" name="Rectangle 4"/>
          <p:cNvSpPr>
            <a:spLocks noGrp="1" noChangeArrowheads="1"/>
          </p:cNvSpPr>
          <p:nvPr>
            <p:ph idx="1"/>
          </p:nvPr>
        </p:nvSpPr>
        <p:spPr>
          <a:xfrm>
            <a:off x="685800" y="1828800"/>
            <a:ext cx="7772400" cy="4114800"/>
          </a:xfrm>
        </p:spPr>
        <p:txBody>
          <a:bodyPr/>
          <a:lstStyle/>
          <a:p>
            <a:r>
              <a:rPr lang="en-US" dirty="0"/>
              <a:t>Format</a:t>
            </a:r>
          </a:p>
          <a:p>
            <a:pPr lvl="1"/>
            <a:r>
              <a:rPr lang="en-US" dirty="0"/>
              <a:t>Tabular </a:t>
            </a:r>
            <a:r>
              <a:rPr lang="en-US" dirty="0" smtClean="0"/>
              <a:t>List and Alphabetic Index</a:t>
            </a:r>
            <a:endParaRPr lang="en-US" dirty="0"/>
          </a:p>
          <a:p>
            <a:pPr lvl="1"/>
            <a:r>
              <a:rPr lang="en-US" dirty="0"/>
              <a:t>Index</a:t>
            </a:r>
          </a:p>
          <a:p>
            <a:pPr lvl="2"/>
            <a:r>
              <a:rPr lang="en-US" dirty="0"/>
              <a:t>Alphabetic Index of Diseases and Injuries</a:t>
            </a:r>
          </a:p>
          <a:p>
            <a:pPr lvl="2"/>
            <a:r>
              <a:rPr lang="en-US" dirty="0"/>
              <a:t>Alphabetic Index of External Causes of Injuries</a:t>
            </a:r>
          </a:p>
          <a:p>
            <a:pPr lvl="2"/>
            <a:r>
              <a:rPr lang="en-US" dirty="0"/>
              <a:t>Table of Neoplasms</a:t>
            </a:r>
          </a:p>
          <a:p>
            <a:pPr lvl="2"/>
            <a:r>
              <a:rPr lang="en-US" dirty="0"/>
              <a:t>Table of Drugs and Chemicals</a:t>
            </a:r>
          </a:p>
          <a:p>
            <a:pPr lvl="2"/>
            <a:endParaRPr lang="en-US" dirty="0"/>
          </a:p>
        </p:txBody>
      </p:sp>
      <p:sp>
        <p:nvSpPr>
          <p:cNvPr id="5" name="Slide Number Placeholder 5"/>
          <p:cNvSpPr>
            <a:spLocks noGrp="1"/>
          </p:cNvSpPr>
          <p:nvPr>
            <p:ph type="sldNum" sz="quarter" idx="12"/>
          </p:nvPr>
        </p:nvSpPr>
        <p:spPr/>
        <p:txBody>
          <a:bodyPr/>
          <a:lstStyle/>
          <a:p>
            <a:fld id="{4AED4F8C-808C-472A-8E1A-354FD005A338}" type="slidenum">
              <a:rPr lang="en-US"/>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81000"/>
            <a:ext cx="7772400" cy="1143000"/>
          </a:xfrm>
        </p:spPr>
        <p:txBody>
          <a:bodyPr>
            <a:normAutofit fontScale="90000"/>
          </a:bodyPr>
          <a:lstStyle/>
          <a:p>
            <a:r>
              <a:rPr lang="en-US" sz="3200" dirty="0"/>
              <a:t/>
            </a:r>
            <a:br>
              <a:rPr lang="en-US" sz="3200" dirty="0"/>
            </a:br>
            <a:r>
              <a:rPr lang="en-US" sz="4000" b="1" dirty="0"/>
              <a:t>ICD‑10‑CM </a:t>
            </a:r>
            <a:r>
              <a:rPr lang="en-US" sz="4000" b="1" dirty="0" smtClean="0"/>
              <a:t>Structure/Conventions</a:t>
            </a:r>
            <a:r>
              <a:rPr lang="en-US" sz="4000" b="1" dirty="0"/>
              <a:t/>
            </a:r>
            <a:br>
              <a:rPr lang="en-US" sz="4000" b="1" dirty="0"/>
            </a:br>
            <a:r>
              <a:rPr lang="en-US" sz="4000" b="1" dirty="0"/>
              <a:t> (continued) </a:t>
            </a:r>
            <a:br>
              <a:rPr lang="en-US" sz="4000" b="1" dirty="0"/>
            </a:br>
            <a:endParaRPr lang="en-US" sz="4000" b="1" dirty="0"/>
          </a:p>
        </p:txBody>
      </p:sp>
      <p:sp>
        <p:nvSpPr>
          <p:cNvPr id="74755" name="Rectangle 3"/>
          <p:cNvSpPr>
            <a:spLocks noGrp="1" noChangeArrowheads="1"/>
          </p:cNvSpPr>
          <p:nvPr>
            <p:ph idx="1"/>
          </p:nvPr>
        </p:nvSpPr>
        <p:spPr>
          <a:xfrm>
            <a:off x="685800" y="1600200"/>
            <a:ext cx="7772400" cy="5029200"/>
          </a:xfrm>
        </p:spPr>
        <p:txBody>
          <a:bodyPr/>
          <a:lstStyle/>
          <a:p>
            <a:r>
              <a:rPr lang="en-US" dirty="0"/>
              <a:t>Format </a:t>
            </a:r>
            <a:r>
              <a:rPr lang="en-US" dirty="0" smtClean="0"/>
              <a:t>– </a:t>
            </a:r>
            <a:r>
              <a:rPr lang="en-US" dirty="0"/>
              <a:t>Tabular</a:t>
            </a:r>
          </a:p>
          <a:p>
            <a:pPr lvl="1"/>
            <a:r>
              <a:rPr lang="en-US" dirty="0" smtClean="0"/>
              <a:t>Valid </a:t>
            </a:r>
            <a:r>
              <a:rPr lang="en-US" dirty="0"/>
              <a:t>codes may be 3-6 characters in length and are in </a:t>
            </a:r>
            <a:r>
              <a:rPr lang="en-US" b="1" dirty="0"/>
              <a:t>BOLD </a:t>
            </a:r>
            <a:r>
              <a:rPr lang="en-US" dirty="0"/>
              <a:t>typeface</a:t>
            </a:r>
          </a:p>
          <a:p>
            <a:pPr lvl="1"/>
            <a:r>
              <a:rPr lang="en-US" dirty="0"/>
              <a:t>4</a:t>
            </a:r>
            <a:r>
              <a:rPr lang="en-US" baseline="30000" dirty="0"/>
              <a:t>th</a:t>
            </a:r>
            <a:r>
              <a:rPr lang="en-US" dirty="0"/>
              <a:t> character can be a letter or a number</a:t>
            </a:r>
          </a:p>
          <a:p>
            <a:pPr lvl="1"/>
            <a:r>
              <a:rPr lang="en-US" dirty="0" smtClean="0"/>
              <a:t>Codes longer than 3 characters have decimal point after first 3 characters</a:t>
            </a:r>
          </a:p>
          <a:p>
            <a:pPr lvl="1"/>
            <a:r>
              <a:rPr lang="en-US" dirty="0" smtClean="0"/>
              <a:t>Must </a:t>
            </a:r>
            <a:r>
              <a:rPr lang="en-US" dirty="0"/>
              <a:t>code to highest level of detail, using the codes</a:t>
            </a:r>
          </a:p>
          <a:p>
            <a:pPr lvl="1"/>
            <a:r>
              <a:rPr lang="en-US" dirty="0"/>
              <a:t>Full code titles are </a:t>
            </a:r>
            <a:r>
              <a:rPr lang="en-US" dirty="0" smtClean="0"/>
              <a:t>used</a:t>
            </a:r>
          </a:p>
          <a:p>
            <a:pPr lvl="1"/>
            <a:endParaRPr lang="en-US" b="1" dirty="0"/>
          </a:p>
        </p:txBody>
      </p:sp>
      <p:sp>
        <p:nvSpPr>
          <p:cNvPr id="5" name="Slide Number Placeholder 5"/>
          <p:cNvSpPr>
            <a:spLocks noGrp="1"/>
          </p:cNvSpPr>
          <p:nvPr>
            <p:ph type="sldNum" sz="quarter" idx="12"/>
          </p:nvPr>
        </p:nvSpPr>
        <p:spPr/>
        <p:txBody>
          <a:bodyPr/>
          <a:lstStyle/>
          <a:p>
            <a:fld id="{54ABF8A4-74DA-41E4-A3E2-900969D6E6FC}" type="slidenum">
              <a:rPr lang="en-US"/>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304800"/>
            <a:ext cx="7772400" cy="1143000"/>
          </a:xfrm>
        </p:spPr>
        <p:txBody>
          <a:bodyPr>
            <a:normAutofit/>
          </a:bodyPr>
          <a:lstStyle/>
          <a:p>
            <a:r>
              <a:rPr lang="en-US" sz="3600" b="1" dirty="0"/>
              <a:t>Full code titles</a:t>
            </a:r>
          </a:p>
        </p:txBody>
      </p:sp>
      <p:sp>
        <p:nvSpPr>
          <p:cNvPr id="4" name="Slide Number Placeholder 4"/>
          <p:cNvSpPr>
            <a:spLocks noGrp="1"/>
          </p:cNvSpPr>
          <p:nvPr>
            <p:ph type="sldNum" sz="quarter" idx="12"/>
          </p:nvPr>
        </p:nvSpPr>
        <p:spPr/>
        <p:txBody>
          <a:bodyPr/>
          <a:lstStyle/>
          <a:p>
            <a:fld id="{DE2F64D6-5573-44CC-B6C7-501FE4EE4193}" type="slidenum">
              <a:rPr lang="en-US"/>
              <a:pPr/>
              <a:t>39</a:t>
            </a:fld>
            <a:endParaRPr lang="en-US" dirty="0"/>
          </a:p>
        </p:txBody>
      </p:sp>
      <p:sp>
        <p:nvSpPr>
          <p:cNvPr id="219139" name="Text Box 3"/>
          <p:cNvSpPr txBox="1">
            <a:spLocks noChangeArrowheads="1"/>
          </p:cNvSpPr>
          <p:nvPr/>
        </p:nvSpPr>
        <p:spPr bwMode="auto">
          <a:xfrm>
            <a:off x="533400" y="1295400"/>
            <a:ext cx="8077200" cy="5008563"/>
          </a:xfrm>
          <a:prstGeom prst="rect">
            <a:avLst/>
          </a:prstGeom>
          <a:noFill/>
          <a:ln w="12700">
            <a:noFill/>
            <a:miter lim="800000"/>
            <a:headEnd type="none" w="sm" len="sm"/>
            <a:tailEnd type="none" w="sm" len="sm"/>
          </a:ln>
          <a:effectLst/>
        </p:spPr>
        <p:txBody>
          <a:bodyPr>
            <a:spAutoFit/>
          </a:bodyPr>
          <a:lstStyle/>
          <a:p>
            <a:pPr marL="457200" indent="-457200" eaLnBrk="0" hangingPunct="0">
              <a:spcBef>
                <a:spcPct val="50000"/>
              </a:spcBef>
            </a:pPr>
            <a:r>
              <a:rPr lang="en-US" sz="2800" b="1" dirty="0"/>
              <a:t>ICD-9-CM</a:t>
            </a:r>
          </a:p>
          <a:p>
            <a:pPr marL="914400" lvl="1" indent="-457200" eaLnBrk="0" hangingPunct="0">
              <a:spcBef>
                <a:spcPct val="50000"/>
              </a:spcBef>
            </a:pPr>
            <a:r>
              <a:rPr lang="en-US" sz="2800" dirty="0"/>
              <a:t>143  Malignant neoplasm of gum</a:t>
            </a:r>
          </a:p>
          <a:p>
            <a:pPr marL="457200" indent="-457200" eaLnBrk="0" hangingPunct="0">
              <a:spcBef>
                <a:spcPct val="50000"/>
              </a:spcBef>
            </a:pPr>
            <a:r>
              <a:rPr lang="en-US" sz="2800" dirty="0"/>
              <a:t>		143.0	Upper gum</a:t>
            </a:r>
          </a:p>
          <a:p>
            <a:pPr marL="457200" indent="-457200" eaLnBrk="0" hangingPunct="0">
              <a:spcBef>
                <a:spcPct val="50000"/>
              </a:spcBef>
            </a:pPr>
            <a:r>
              <a:rPr lang="en-US" sz="2800" dirty="0"/>
              <a:t>		143.1	Lower gum</a:t>
            </a:r>
          </a:p>
          <a:p>
            <a:pPr marL="457200" indent="-457200" eaLnBrk="0" hangingPunct="0">
              <a:spcBef>
                <a:spcPct val="50000"/>
              </a:spcBef>
            </a:pPr>
            <a:r>
              <a:rPr lang="en-US" sz="2800" b="1" dirty="0"/>
              <a:t>ICD-10-CM</a:t>
            </a:r>
          </a:p>
          <a:p>
            <a:pPr marL="457200" indent="-457200" eaLnBrk="0" hangingPunct="0">
              <a:spcBef>
                <a:spcPct val="50000"/>
              </a:spcBef>
            </a:pPr>
            <a:r>
              <a:rPr lang="en-US" sz="2800" dirty="0"/>
              <a:t>	C03  Malignant neoplasm of gum</a:t>
            </a:r>
          </a:p>
          <a:p>
            <a:pPr marL="457200" indent="-457200" eaLnBrk="0" hangingPunct="0">
              <a:spcBef>
                <a:spcPct val="50000"/>
              </a:spcBef>
            </a:pPr>
            <a:r>
              <a:rPr lang="en-US" sz="2800" dirty="0"/>
              <a:t>		C03.0	  Malignant neoplasm of upper gum</a:t>
            </a:r>
          </a:p>
          <a:p>
            <a:pPr marL="457200" indent="-457200" eaLnBrk="0" hangingPunct="0">
              <a:spcBef>
                <a:spcPct val="50000"/>
              </a:spcBef>
            </a:pPr>
            <a:r>
              <a:rPr lang="en-US" sz="2800" dirty="0"/>
              <a:t>		C03.1	  Malignant neoplasm of lower gum</a:t>
            </a:r>
          </a:p>
        </p:txBody>
      </p:sp>
    </p:spTree>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ICD Revisions</a:t>
            </a:r>
          </a:p>
        </p:txBody>
      </p:sp>
      <p:sp>
        <p:nvSpPr>
          <p:cNvPr id="3" name="Slide Number Placeholder 2"/>
          <p:cNvSpPr>
            <a:spLocks noGrp="1"/>
          </p:cNvSpPr>
          <p:nvPr>
            <p:ph type="sldNum" sz="quarter" idx="12"/>
          </p:nvPr>
        </p:nvSpPr>
        <p:spPr/>
        <p:txBody>
          <a:bodyPr/>
          <a:lstStyle/>
          <a:p>
            <a:pPr>
              <a:defRPr/>
            </a:pPr>
            <a:fld id="{1F246825-32F6-46FE-A340-766FC7CE7110}" type="slidenum">
              <a:rPr lang="en-US" smtClean="0"/>
              <a:pPr>
                <a:defRPr/>
              </a:pPr>
              <a:t>4</a:t>
            </a:fld>
            <a:endParaRPr lang="en-US" dirty="0"/>
          </a:p>
        </p:txBody>
      </p:sp>
      <p:graphicFrame>
        <p:nvGraphicFramePr>
          <p:cNvPr id="4" name="Table 3"/>
          <p:cNvGraphicFramePr>
            <a:graphicFrameLocks noGrp="1"/>
          </p:cNvGraphicFramePr>
          <p:nvPr/>
        </p:nvGraphicFramePr>
        <p:xfrm>
          <a:off x="838200" y="1397000"/>
          <a:ext cx="7696200" cy="4622802"/>
        </p:xfrm>
        <a:graphic>
          <a:graphicData uri="http://schemas.openxmlformats.org/drawingml/2006/table">
            <a:tbl>
              <a:tblPr firstRow="1" bandRow="1">
                <a:tableStyleId>{5C22544A-7EE6-4342-B048-85BDC9FD1C3A}</a:tableStyleId>
              </a:tblPr>
              <a:tblGrid>
                <a:gridCol w="1539240"/>
                <a:gridCol w="1539240"/>
                <a:gridCol w="1539240"/>
                <a:gridCol w="1539240"/>
                <a:gridCol w="1539240"/>
              </a:tblGrid>
              <a:tr h="414373">
                <a:tc>
                  <a:txBody>
                    <a:bodyPr/>
                    <a:lstStyle/>
                    <a:p>
                      <a:pPr marL="0" marR="0">
                        <a:lnSpc>
                          <a:spcPct val="115000"/>
                        </a:lnSpc>
                        <a:spcBef>
                          <a:spcPts val="0"/>
                        </a:spcBef>
                        <a:spcAft>
                          <a:spcPts val="0"/>
                        </a:spcAft>
                      </a:pPr>
                      <a:r>
                        <a:rPr lang="en-US" sz="1100" b="1" i="1" dirty="0">
                          <a:latin typeface="Calibri"/>
                          <a:ea typeface="Calibri"/>
                          <a:cs typeface="Times New Roman"/>
                        </a:rPr>
                        <a:t>ICD Revision No.</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i="1" dirty="0">
                          <a:latin typeface="Calibri"/>
                          <a:ea typeface="Calibri"/>
                          <a:cs typeface="Times New Roman"/>
                        </a:rPr>
                        <a:t>Year of Conference </a:t>
                      </a:r>
                      <a:endParaRPr lang="en-US" sz="1100" dirty="0">
                        <a:latin typeface="Calibri"/>
                        <a:ea typeface="Calibri"/>
                        <a:cs typeface="Times New Roman"/>
                      </a:endParaRPr>
                    </a:p>
                    <a:p>
                      <a:pPr marL="0" marR="0">
                        <a:lnSpc>
                          <a:spcPct val="115000"/>
                        </a:lnSpc>
                        <a:spcBef>
                          <a:spcPts val="0"/>
                        </a:spcBef>
                        <a:spcAft>
                          <a:spcPts val="0"/>
                        </a:spcAft>
                      </a:pPr>
                      <a:r>
                        <a:rPr lang="en-US" sz="1100" b="1" i="1" dirty="0">
                          <a:latin typeface="Calibri"/>
                          <a:ea typeface="Calibri"/>
                          <a:cs typeface="Times New Roman"/>
                        </a:rPr>
                        <a:t>When Adopted</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i="1" dirty="0">
                          <a:latin typeface="Calibri"/>
                          <a:ea typeface="Calibri"/>
                          <a:cs typeface="Times New Roman"/>
                        </a:rPr>
                        <a:t>Year in Use </a:t>
                      </a:r>
                      <a:endParaRPr lang="en-US" sz="1100" dirty="0">
                        <a:latin typeface="Calibri"/>
                        <a:ea typeface="Calibri"/>
                        <a:cs typeface="Times New Roman"/>
                      </a:endParaRPr>
                    </a:p>
                    <a:p>
                      <a:pPr marL="0" marR="0">
                        <a:lnSpc>
                          <a:spcPct val="115000"/>
                        </a:lnSpc>
                        <a:spcBef>
                          <a:spcPts val="0"/>
                        </a:spcBef>
                        <a:spcAft>
                          <a:spcPts val="0"/>
                        </a:spcAft>
                      </a:pPr>
                      <a:r>
                        <a:rPr lang="en-US" sz="1100" b="1" i="1" dirty="0">
                          <a:latin typeface="Calibri"/>
                          <a:ea typeface="Calibri"/>
                          <a:cs typeface="Times New Roman"/>
                        </a:rPr>
                        <a:t>in the U.S.</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i="1" dirty="0">
                          <a:latin typeface="Calibri"/>
                          <a:ea typeface="Calibri"/>
                          <a:cs typeface="Times New Roman"/>
                        </a:rPr>
                        <a:t>ICD, Clinical Modification</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i="1" dirty="0">
                          <a:latin typeface="Calibri"/>
                          <a:ea typeface="Calibri"/>
                          <a:cs typeface="Times New Roman"/>
                        </a:rPr>
                        <a:t>Year in Use in the U.S.</a:t>
                      </a:r>
                      <a:endParaRPr lang="en-US" sz="1100" dirty="0">
                        <a:latin typeface="Calibri"/>
                        <a:ea typeface="Calibri"/>
                        <a:cs typeface="Times New Roman"/>
                      </a:endParaRPr>
                    </a:p>
                  </a:txBody>
                  <a:tcPr marL="68580" marR="68580" marT="0" marB="0"/>
                </a:tc>
              </a:tr>
              <a:tr h="398541">
                <a:tc>
                  <a:txBody>
                    <a:bodyPr/>
                    <a:lstStyle/>
                    <a:p>
                      <a:pPr marL="0" marR="0">
                        <a:lnSpc>
                          <a:spcPct val="115000"/>
                        </a:lnSpc>
                        <a:spcBef>
                          <a:spcPts val="0"/>
                        </a:spcBef>
                        <a:spcAft>
                          <a:spcPts val="0"/>
                        </a:spcAft>
                      </a:pPr>
                      <a:r>
                        <a:rPr lang="en-US" sz="1100" dirty="0">
                          <a:latin typeface="Calibri"/>
                          <a:ea typeface="Calibri"/>
                          <a:cs typeface="Times New Roman"/>
                        </a:rPr>
                        <a:t>First</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1900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1900-1909</a:t>
                      </a: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r>
              <a:tr h="398541">
                <a:tc>
                  <a:txBody>
                    <a:bodyPr/>
                    <a:lstStyle/>
                    <a:p>
                      <a:pPr marL="0" marR="0">
                        <a:lnSpc>
                          <a:spcPct val="115000"/>
                        </a:lnSpc>
                        <a:spcBef>
                          <a:spcPts val="0"/>
                        </a:spcBef>
                        <a:spcAft>
                          <a:spcPts val="0"/>
                        </a:spcAft>
                      </a:pPr>
                      <a:r>
                        <a:rPr lang="en-US" sz="1100" dirty="0">
                          <a:latin typeface="Calibri"/>
                          <a:ea typeface="Calibri"/>
                          <a:cs typeface="Times New Roman"/>
                        </a:rPr>
                        <a:t>Second</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1909</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1910-1920</a:t>
                      </a:r>
                    </a:p>
                  </a:txBody>
                  <a:tcPr marL="68580" marR="68580" marT="0" marB="0"/>
                </a:tc>
                <a:tc>
                  <a:txBody>
                    <a:bodyPr/>
                    <a:lstStyle/>
                    <a:p>
                      <a:endParaRPr lang="en-US" dirty="0"/>
                    </a:p>
                  </a:txBody>
                  <a:tcPr/>
                </a:tc>
                <a:tc>
                  <a:txBody>
                    <a:bodyPr/>
                    <a:lstStyle/>
                    <a:p>
                      <a:endParaRPr lang="en-US" dirty="0"/>
                    </a:p>
                  </a:txBody>
                  <a:tcPr/>
                </a:tc>
              </a:tr>
              <a:tr h="398541">
                <a:tc>
                  <a:txBody>
                    <a:bodyPr/>
                    <a:lstStyle/>
                    <a:p>
                      <a:pPr marL="0" marR="0">
                        <a:lnSpc>
                          <a:spcPct val="115000"/>
                        </a:lnSpc>
                        <a:spcBef>
                          <a:spcPts val="0"/>
                        </a:spcBef>
                        <a:spcAft>
                          <a:spcPts val="0"/>
                        </a:spcAft>
                      </a:pPr>
                      <a:r>
                        <a:rPr lang="en-US" sz="1100" dirty="0">
                          <a:latin typeface="Calibri"/>
                          <a:ea typeface="Calibri"/>
                          <a:cs typeface="Times New Roman"/>
                        </a:rPr>
                        <a:t>Third</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1920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1921-1929</a:t>
                      </a:r>
                    </a:p>
                  </a:txBody>
                  <a:tcPr marL="68580" marR="68580" marT="0" marB="0"/>
                </a:tc>
                <a:tc>
                  <a:txBody>
                    <a:bodyPr/>
                    <a:lstStyle/>
                    <a:p>
                      <a:endParaRPr lang="en-US" dirty="0"/>
                    </a:p>
                  </a:txBody>
                  <a:tcPr/>
                </a:tc>
                <a:tc>
                  <a:txBody>
                    <a:bodyPr/>
                    <a:lstStyle/>
                    <a:p>
                      <a:endParaRPr lang="en-US" dirty="0"/>
                    </a:p>
                  </a:txBody>
                  <a:tcPr/>
                </a:tc>
              </a:tr>
              <a:tr h="398541">
                <a:tc>
                  <a:txBody>
                    <a:bodyPr/>
                    <a:lstStyle/>
                    <a:p>
                      <a:pPr marL="0" marR="0">
                        <a:lnSpc>
                          <a:spcPct val="115000"/>
                        </a:lnSpc>
                        <a:spcBef>
                          <a:spcPts val="0"/>
                        </a:spcBef>
                        <a:spcAft>
                          <a:spcPts val="0"/>
                        </a:spcAft>
                      </a:pPr>
                      <a:r>
                        <a:rPr lang="en-US" sz="1100" dirty="0">
                          <a:latin typeface="Calibri"/>
                          <a:ea typeface="Calibri"/>
                          <a:cs typeface="Times New Roman"/>
                        </a:rPr>
                        <a:t>Fourth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1929</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1930-1938</a:t>
                      </a:r>
                    </a:p>
                  </a:txBody>
                  <a:tcPr marL="68580" marR="68580" marT="0" marB="0"/>
                </a:tc>
                <a:tc>
                  <a:txBody>
                    <a:bodyPr/>
                    <a:lstStyle/>
                    <a:p>
                      <a:endParaRPr lang="en-US" dirty="0"/>
                    </a:p>
                  </a:txBody>
                  <a:tcPr/>
                </a:tc>
                <a:tc>
                  <a:txBody>
                    <a:bodyPr/>
                    <a:lstStyle/>
                    <a:p>
                      <a:endParaRPr lang="en-US" dirty="0"/>
                    </a:p>
                  </a:txBody>
                  <a:tcPr/>
                </a:tc>
              </a:tr>
              <a:tr h="398541">
                <a:tc>
                  <a:txBody>
                    <a:bodyPr/>
                    <a:lstStyle/>
                    <a:p>
                      <a:pPr marL="0" marR="0">
                        <a:lnSpc>
                          <a:spcPct val="115000"/>
                        </a:lnSpc>
                        <a:spcBef>
                          <a:spcPts val="0"/>
                        </a:spcBef>
                        <a:spcAft>
                          <a:spcPts val="0"/>
                        </a:spcAft>
                      </a:pPr>
                      <a:r>
                        <a:rPr lang="en-US" sz="1100" dirty="0">
                          <a:latin typeface="Calibri"/>
                          <a:ea typeface="Calibri"/>
                          <a:cs typeface="Times New Roman"/>
                        </a:rPr>
                        <a:t>Fifth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1938</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1939-1948</a:t>
                      </a:r>
                    </a:p>
                  </a:txBody>
                  <a:tcPr marL="68580" marR="68580" marT="0" marB="0"/>
                </a:tc>
                <a:tc>
                  <a:txBody>
                    <a:bodyPr/>
                    <a:lstStyle/>
                    <a:p>
                      <a:endParaRPr lang="en-US" dirty="0"/>
                    </a:p>
                  </a:txBody>
                  <a:tcPr/>
                </a:tc>
                <a:tc>
                  <a:txBody>
                    <a:bodyPr/>
                    <a:lstStyle/>
                    <a:p>
                      <a:endParaRPr lang="en-US" dirty="0"/>
                    </a:p>
                  </a:txBody>
                  <a:tcPr/>
                </a:tc>
              </a:tr>
              <a:tr h="398541">
                <a:tc>
                  <a:txBody>
                    <a:bodyPr/>
                    <a:lstStyle/>
                    <a:p>
                      <a:pPr marL="0" marR="0">
                        <a:lnSpc>
                          <a:spcPct val="115000"/>
                        </a:lnSpc>
                        <a:spcBef>
                          <a:spcPts val="0"/>
                        </a:spcBef>
                        <a:spcAft>
                          <a:spcPts val="0"/>
                        </a:spcAft>
                      </a:pPr>
                      <a:r>
                        <a:rPr lang="en-US" sz="1100" dirty="0">
                          <a:latin typeface="Calibri"/>
                          <a:ea typeface="Calibri"/>
                          <a:cs typeface="Times New Roman"/>
                        </a:rPr>
                        <a:t>Sixth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1948</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1949-1957</a:t>
                      </a: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r>
              <a:tr h="398541">
                <a:tc>
                  <a:txBody>
                    <a:bodyPr/>
                    <a:lstStyle/>
                    <a:p>
                      <a:pPr marL="0" marR="0">
                        <a:lnSpc>
                          <a:spcPct val="115000"/>
                        </a:lnSpc>
                        <a:spcBef>
                          <a:spcPts val="0"/>
                        </a:spcBef>
                        <a:spcAft>
                          <a:spcPts val="0"/>
                        </a:spcAft>
                      </a:pPr>
                      <a:r>
                        <a:rPr lang="en-US" sz="1100" dirty="0">
                          <a:latin typeface="Calibri"/>
                          <a:ea typeface="Calibri"/>
                          <a:cs typeface="Times New Roman"/>
                        </a:rPr>
                        <a:t>Seventh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1955</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1958-1967</a:t>
                      </a: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r>
              <a:tr h="621560">
                <a:tc>
                  <a:txBody>
                    <a:bodyPr/>
                    <a:lstStyle/>
                    <a:p>
                      <a:pPr marL="0" marR="0">
                        <a:lnSpc>
                          <a:spcPct val="115000"/>
                        </a:lnSpc>
                        <a:spcBef>
                          <a:spcPts val="0"/>
                        </a:spcBef>
                        <a:spcAft>
                          <a:spcPts val="0"/>
                        </a:spcAft>
                      </a:pPr>
                      <a:r>
                        <a:rPr lang="en-US" sz="1100" dirty="0">
                          <a:latin typeface="Calibri"/>
                          <a:ea typeface="Calibri"/>
                          <a:cs typeface="Times New Roman"/>
                        </a:rPr>
                        <a:t>Eighth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1965</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1968-1978</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ICDA-8</a:t>
                      </a:r>
                    </a:p>
                    <a:p>
                      <a:pPr marL="0" marR="0">
                        <a:lnSpc>
                          <a:spcPct val="115000"/>
                        </a:lnSpc>
                        <a:spcBef>
                          <a:spcPts val="0"/>
                        </a:spcBef>
                        <a:spcAft>
                          <a:spcPts val="0"/>
                        </a:spcAft>
                      </a:pPr>
                      <a:r>
                        <a:rPr lang="en-US" sz="1100" dirty="0">
                          <a:latin typeface="Calibri"/>
                          <a:ea typeface="Calibri"/>
                          <a:cs typeface="Times New Roman"/>
                        </a:rPr>
                        <a:t>H-ICDA-1</a:t>
                      </a:r>
                    </a:p>
                    <a:p>
                      <a:pPr marL="0" marR="0">
                        <a:lnSpc>
                          <a:spcPct val="115000"/>
                        </a:lnSpc>
                        <a:spcBef>
                          <a:spcPts val="0"/>
                        </a:spcBef>
                        <a:spcAft>
                          <a:spcPts val="0"/>
                        </a:spcAft>
                      </a:pPr>
                      <a:r>
                        <a:rPr lang="en-US" sz="1100" dirty="0">
                          <a:latin typeface="Calibri"/>
                          <a:ea typeface="Calibri"/>
                          <a:cs typeface="Times New Roman"/>
                        </a:rPr>
                        <a:t>H-ICDA-2</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1968-1978</a:t>
                      </a:r>
                    </a:p>
                    <a:p>
                      <a:pPr marL="0" marR="0">
                        <a:lnSpc>
                          <a:spcPct val="115000"/>
                        </a:lnSpc>
                        <a:spcBef>
                          <a:spcPts val="0"/>
                        </a:spcBef>
                        <a:spcAft>
                          <a:spcPts val="0"/>
                        </a:spcAft>
                      </a:pPr>
                      <a:r>
                        <a:rPr lang="en-US" sz="1100" dirty="0">
                          <a:latin typeface="Calibri"/>
                          <a:ea typeface="Calibri"/>
                          <a:cs typeface="Times New Roman"/>
                        </a:rPr>
                        <a:t>1968-1972</a:t>
                      </a:r>
                    </a:p>
                    <a:p>
                      <a:pPr marL="0" marR="0">
                        <a:lnSpc>
                          <a:spcPct val="115000"/>
                        </a:lnSpc>
                        <a:spcBef>
                          <a:spcPts val="0"/>
                        </a:spcBef>
                        <a:spcAft>
                          <a:spcPts val="0"/>
                        </a:spcAft>
                      </a:pPr>
                      <a:r>
                        <a:rPr lang="en-US" sz="1100" dirty="0">
                          <a:latin typeface="Calibri"/>
                          <a:ea typeface="Calibri"/>
                          <a:cs typeface="Times New Roman"/>
                        </a:rPr>
                        <a:t>1973-1978</a:t>
                      </a:r>
                    </a:p>
                  </a:txBody>
                  <a:tcPr marL="68580" marR="68580" marT="0" marB="0"/>
                </a:tc>
              </a:tr>
              <a:tr h="398541">
                <a:tc>
                  <a:txBody>
                    <a:bodyPr/>
                    <a:lstStyle/>
                    <a:p>
                      <a:pPr marL="0" marR="0">
                        <a:lnSpc>
                          <a:spcPct val="115000"/>
                        </a:lnSpc>
                        <a:spcBef>
                          <a:spcPts val="0"/>
                        </a:spcBef>
                        <a:spcAft>
                          <a:spcPts val="0"/>
                        </a:spcAft>
                      </a:pPr>
                      <a:r>
                        <a:rPr lang="en-US" sz="1100" dirty="0">
                          <a:latin typeface="Calibri"/>
                          <a:ea typeface="Calibri"/>
                          <a:cs typeface="Times New Roman"/>
                        </a:rPr>
                        <a:t>Ninth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1975</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1979-1998</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ICD-9-CM</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1979</a:t>
                      </a:r>
                    </a:p>
                  </a:txBody>
                  <a:tcPr marL="68580" marR="68580" marT="0" marB="0"/>
                </a:tc>
              </a:tr>
              <a:tr h="398541">
                <a:tc>
                  <a:txBody>
                    <a:bodyPr/>
                    <a:lstStyle/>
                    <a:p>
                      <a:pPr marL="0" marR="0">
                        <a:lnSpc>
                          <a:spcPct val="115000"/>
                        </a:lnSpc>
                        <a:spcBef>
                          <a:spcPts val="0"/>
                        </a:spcBef>
                        <a:spcAft>
                          <a:spcPts val="0"/>
                        </a:spcAft>
                      </a:pPr>
                      <a:r>
                        <a:rPr lang="en-US" sz="1100" dirty="0">
                          <a:latin typeface="Calibri"/>
                          <a:ea typeface="Calibri"/>
                          <a:cs typeface="Times New Roman"/>
                        </a:rPr>
                        <a:t>Tenth</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1989</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1999-</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ICD-10-CM</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Oct. 1, </a:t>
                      </a:r>
                      <a:r>
                        <a:rPr lang="en-US" sz="1100" dirty="0" smtClean="0">
                          <a:latin typeface="Calibri"/>
                          <a:ea typeface="Calibri"/>
                          <a:cs typeface="Times New Roman"/>
                        </a:rPr>
                        <a:t>2013 (2014?)</a:t>
                      </a:r>
                      <a:endParaRPr lang="en-US" sz="1100" dirty="0">
                        <a:latin typeface="Calibri"/>
                        <a:ea typeface="Calibri"/>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609600"/>
            <a:ext cx="7772400" cy="990600"/>
          </a:xfrm>
        </p:spPr>
        <p:txBody>
          <a:bodyPr>
            <a:normAutofit fontScale="90000"/>
          </a:bodyPr>
          <a:lstStyle/>
          <a:p>
            <a:r>
              <a:rPr lang="en-US" sz="4000" b="1" dirty="0"/>
              <a:t>ICD‑10‑CM </a:t>
            </a:r>
            <a:r>
              <a:rPr lang="en-US" sz="4000" b="1" dirty="0" smtClean="0"/>
              <a:t>Structure/Conventions</a:t>
            </a:r>
            <a:r>
              <a:rPr lang="en-US" sz="4000" b="1" dirty="0"/>
              <a:t/>
            </a:r>
            <a:br>
              <a:rPr lang="en-US" sz="4000" b="1" dirty="0"/>
            </a:br>
            <a:r>
              <a:rPr lang="en-US" sz="4000" b="1" dirty="0"/>
              <a:t>(continued)</a:t>
            </a:r>
            <a:r>
              <a:rPr lang="en-US" sz="3200" dirty="0"/>
              <a:t/>
            </a:r>
            <a:br>
              <a:rPr lang="en-US" sz="3200" dirty="0"/>
            </a:br>
            <a:endParaRPr lang="en-US" sz="3200" dirty="0"/>
          </a:p>
        </p:txBody>
      </p:sp>
      <p:sp>
        <p:nvSpPr>
          <p:cNvPr id="76803" name="Rectangle 3"/>
          <p:cNvSpPr>
            <a:spLocks noGrp="1" noChangeArrowheads="1"/>
          </p:cNvSpPr>
          <p:nvPr>
            <p:ph idx="1"/>
          </p:nvPr>
        </p:nvSpPr>
        <p:spPr/>
        <p:txBody>
          <a:bodyPr/>
          <a:lstStyle/>
          <a:p>
            <a:r>
              <a:rPr lang="en-US" dirty="0"/>
              <a:t>Exclude Notes</a:t>
            </a:r>
          </a:p>
          <a:p>
            <a:pPr lvl="1"/>
            <a:r>
              <a:rPr lang="en-US" dirty="0"/>
              <a:t>Exclude1: Means NOT CODED HERE</a:t>
            </a:r>
          </a:p>
          <a:p>
            <a:pPr lvl="2"/>
            <a:r>
              <a:rPr lang="en-US" dirty="0"/>
              <a:t>Code being excluded is never used with code</a:t>
            </a:r>
          </a:p>
          <a:p>
            <a:pPr lvl="2"/>
            <a:r>
              <a:rPr lang="en-US" dirty="0"/>
              <a:t>The two conditions cannot occur together</a:t>
            </a:r>
          </a:p>
          <a:p>
            <a:pPr lvl="2"/>
            <a:r>
              <a:rPr lang="en-US" dirty="0"/>
              <a:t>Examples – </a:t>
            </a:r>
          </a:p>
          <a:p>
            <a:pPr lvl="3">
              <a:buFontTx/>
              <a:buNone/>
            </a:pPr>
            <a:r>
              <a:rPr lang="en-US" b="1" dirty="0" smtClean="0"/>
              <a:t>B06   Rubella </a:t>
            </a:r>
            <a:r>
              <a:rPr lang="en-US" b="1" dirty="0"/>
              <a:t>[German measles]</a:t>
            </a:r>
          </a:p>
          <a:p>
            <a:pPr lvl="4">
              <a:buFontTx/>
              <a:buNone/>
            </a:pPr>
            <a:r>
              <a:rPr lang="en-US" b="1" dirty="0"/>
              <a:t> Excludes1: congenital rubella (P35.0)</a:t>
            </a:r>
            <a:endParaRPr lang="en-US" dirty="0"/>
          </a:p>
        </p:txBody>
      </p:sp>
      <p:sp>
        <p:nvSpPr>
          <p:cNvPr id="5" name="Slide Number Placeholder 5"/>
          <p:cNvSpPr>
            <a:spLocks noGrp="1"/>
          </p:cNvSpPr>
          <p:nvPr>
            <p:ph type="sldNum" sz="quarter" idx="12"/>
          </p:nvPr>
        </p:nvSpPr>
        <p:spPr/>
        <p:txBody>
          <a:bodyPr/>
          <a:lstStyle/>
          <a:p>
            <a:fld id="{5A45F922-A7A2-4F86-944E-EDB0EE14CF1C}" type="slidenum">
              <a:rPr lang="en-US"/>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609600"/>
            <a:ext cx="7772400" cy="990600"/>
          </a:xfrm>
        </p:spPr>
        <p:txBody>
          <a:bodyPr>
            <a:normAutofit fontScale="90000"/>
          </a:bodyPr>
          <a:lstStyle/>
          <a:p>
            <a:r>
              <a:rPr lang="en-US" sz="4000" b="1" dirty="0"/>
              <a:t>ICD‑10‑CM Conventions</a:t>
            </a:r>
            <a:br>
              <a:rPr lang="en-US" sz="4000" b="1" dirty="0"/>
            </a:br>
            <a:r>
              <a:rPr lang="en-US" sz="4000" b="1" dirty="0"/>
              <a:t>(continued)</a:t>
            </a:r>
            <a:r>
              <a:rPr lang="en-US" sz="3200" dirty="0"/>
              <a:t/>
            </a:r>
            <a:br>
              <a:rPr lang="en-US" sz="3200" dirty="0"/>
            </a:br>
            <a:endParaRPr lang="en-US" sz="3200" dirty="0"/>
          </a:p>
        </p:txBody>
      </p:sp>
      <p:sp>
        <p:nvSpPr>
          <p:cNvPr id="77827" name="Rectangle 3"/>
          <p:cNvSpPr>
            <a:spLocks noGrp="1" noChangeArrowheads="1"/>
          </p:cNvSpPr>
          <p:nvPr>
            <p:ph idx="1"/>
          </p:nvPr>
        </p:nvSpPr>
        <p:spPr/>
        <p:txBody>
          <a:bodyPr/>
          <a:lstStyle/>
          <a:p>
            <a:r>
              <a:rPr lang="en-US" dirty="0"/>
              <a:t>Exclude Notes</a:t>
            </a:r>
          </a:p>
          <a:p>
            <a:pPr lvl="1"/>
            <a:r>
              <a:rPr lang="en-US" dirty="0"/>
              <a:t>Exclude2: Means NOT INCLUDED HERE</a:t>
            </a:r>
          </a:p>
          <a:p>
            <a:pPr lvl="2"/>
            <a:r>
              <a:rPr lang="en-US" dirty="0"/>
              <a:t>Excluded condition is not part of the condition represented by the code</a:t>
            </a:r>
          </a:p>
          <a:p>
            <a:pPr lvl="2"/>
            <a:r>
              <a:rPr lang="en-US" dirty="0"/>
              <a:t>Acceptable to use both codes together if patient has both conditions</a:t>
            </a:r>
          </a:p>
          <a:p>
            <a:pPr lvl="2"/>
            <a:r>
              <a:rPr lang="en-US" b="1" dirty="0"/>
              <a:t>Example:</a:t>
            </a:r>
          </a:p>
          <a:p>
            <a:pPr lvl="3">
              <a:buFontTx/>
              <a:buNone/>
            </a:pPr>
            <a:r>
              <a:rPr lang="en-US" b="1" dirty="0"/>
              <a:t>J04.0 Acute laryngitis</a:t>
            </a:r>
          </a:p>
          <a:p>
            <a:pPr lvl="4">
              <a:buFontTx/>
              <a:buNone/>
            </a:pPr>
            <a:r>
              <a:rPr lang="en-US" b="1" dirty="0"/>
              <a:t>	Excludes2: chronic laryngitis (J37.0)</a:t>
            </a:r>
          </a:p>
          <a:p>
            <a:pPr lvl="2"/>
            <a:endParaRPr lang="en-US" dirty="0"/>
          </a:p>
        </p:txBody>
      </p:sp>
      <p:sp>
        <p:nvSpPr>
          <p:cNvPr id="5" name="Slide Number Placeholder 5"/>
          <p:cNvSpPr>
            <a:spLocks noGrp="1"/>
          </p:cNvSpPr>
          <p:nvPr>
            <p:ph type="sldNum" sz="quarter" idx="12"/>
          </p:nvPr>
        </p:nvSpPr>
        <p:spPr/>
        <p:txBody>
          <a:bodyPr/>
          <a:lstStyle/>
          <a:p>
            <a:fld id="{38271EC5-C088-40DF-A29E-9210C8E91572}" type="slidenum">
              <a:rPr lang="en-US"/>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p:txBody>
          <a:bodyPr>
            <a:normAutofit fontScale="90000"/>
          </a:bodyPr>
          <a:lstStyle/>
          <a:p>
            <a:r>
              <a:rPr lang="en-US" sz="4000" b="1" dirty="0" smtClean="0"/>
              <a:t>ICD‑10‑CM Conventions</a:t>
            </a:r>
            <a:br>
              <a:rPr lang="en-US" sz="4000" b="1" dirty="0" smtClean="0"/>
            </a:br>
            <a:r>
              <a:rPr lang="en-US" sz="4000" b="1" dirty="0" smtClean="0"/>
              <a:t>(continued)</a:t>
            </a:r>
          </a:p>
        </p:txBody>
      </p:sp>
      <p:sp>
        <p:nvSpPr>
          <p:cNvPr id="29699" name="Rectangle 7"/>
          <p:cNvSpPr>
            <a:spLocks noGrp="1" noChangeArrowheads="1"/>
          </p:cNvSpPr>
          <p:nvPr>
            <p:ph idx="1"/>
          </p:nvPr>
        </p:nvSpPr>
        <p:spPr/>
        <p:txBody>
          <a:bodyPr/>
          <a:lstStyle/>
          <a:p>
            <a:pPr eaLnBrk="1" hangingPunct="1">
              <a:lnSpc>
                <a:spcPct val="80000"/>
              </a:lnSpc>
            </a:pPr>
            <a:r>
              <a:rPr lang="en-US" dirty="0" smtClean="0"/>
              <a:t>Code First Notes</a:t>
            </a:r>
          </a:p>
          <a:p>
            <a:pPr lvl="1">
              <a:lnSpc>
                <a:spcPct val="80000"/>
              </a:lnSpc>
            </a:pPr>
            <a:r>
              <a:rPr lang="en-US" dirty="0" smtClean="0"/>
              <a:t>Used when certain conditions have both an underlying etiology and multiple body system manifestations </a:t>
            </a:r>
          </a:p>
          <a:p>
            <a:pPr lvl="1">
              <a:lnSpc>
                <a:spcPct val="80000"/>
              </a:lnSpc>
            </a:pPr>
            <a:r>
              <a:rPr lang="en-US" dirty="0" smtClean="0"/>
              <a:t>Requires the underlying condition be sequenced first followed by the manifestation</a:t>
            </a:r>
          </a:p>
          <a:p>
            <a:pPr lvl="1" eaLnBrk="1" hangingPunct="1">
              <a:lnSpc>
                <a:spcPct val="80000"/>
              </a:lnSpc>
            </a:pPr>
            <a:r>
              <a:rPr lang="en-US" dirty="0" smtClean="0"/>
              <a:t>Proper sequencing order of the codes: etiology followed by manifestation (same coding convention as ICD-9-CM)</a:t>
            </a:r>
          </a:p>
          <a:p>
            <a:pPr eaLnBrk="1" hangingPunct="1">
              <a:lnSpc>
                <a:spcPct val="80000"/>
              </a:lnSpc>
            </a:pPr>
            <a:endParaRPr lang="en-US" altLang="ja-JP" sz="2400" dirty="0" smtClean="0">
              <a:ea typeface="MS PGothic" pitchFamily="34" charset="-128"/>
            </a:endParaRPr>
          </a:p>
          <a:p>
            <a:pPr eaLnBrk="1" hangingPunct="1">
              <a:lnSpc>
                <a:spcPct val="80000"/>
              </a:lnSpc>
            </a:pPr>
            <a:endParaRPr lang="en-US" altLang="ja-JP" sz="2400" dirty="0" smtClean="0">
              <a:ea typeface="MS PGothic" pitchFamily="34" charset="-128"/>
            </a:endParaRPr>
          </a:p>
        </p:txBody>
      </p:sp>
      <p:sp>
        <p:nvSpPr>
          <p:cNvPr id="4" name="Slide Number Placeholder 3"/>
          <p:cNvSpPr>
            <a:spLocks noGrp="1"/>
          </p:cNvSpPr>
          <p:nvPr>
            <p:ph type="sldNum" sz="quarter" idx="12"/>
          </p:nvPr>
        </p:nvSpPr>
        <p:spPr/>
        <p:txBody>
          <a:bodyPr/>
          <a:lstStyle/>
          <a:p>
            <a:fld id="{A5FA7BD8-8A3B-4AB6-B0DD-2F720586A9C0}" type="slidenum">
              <a:rPr lang="en-US" smtClean="0"/>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p:txBody>
          <a:bodyPr>
            <a:normAutofit fontScale="90000"/>
          </a:bodyPr>
          <a:lstStyle/>
          <a:p>
            <a:r>
              <a:rPr lang="en-US" sz="4000" b="1" dirty="0" smtClean="0"/>
              <a:t>ICD‑10‑CM Conventions</a:t>
            </a:r>
            <a:br>
              <a:rPr lang="en-US" sz="4000" b="1" dirty="0" smtClean="0"/>
            </a:br>
            <a:r>
              <a:rPr lang="en-US" sz="4000" b="1" dirty="0" smtClean="0"/>
              <a:t>(continued)</a:t>
            </a:r>
          </a:p>
        </p:txBody>
      </p:sp>
      <p:sp>
        <p:nvSpPr>
          <p:cNvPr id="29699" name="Rectangle 7"/>
          <p:cNvSpPr>
            <a:spLocks noGrp="1" noChangeArrowheads="1"/>
          </p:cNvSpPr>
          <p:nvPr>
            <p:ph idx="1"/>
          </p:nvPr>
        </p:nvSpPr>
        <p:spPr/>
        <p:txBody>
          <a:bodyPr>
            <a:normAutofit/>
          </a:bodyPr>
          <a:lstStyle/>
          <a:p>
            <a:pPr eaLnBrk="1" hangingPunct="1">
              <a:lnSpc>
                <a:spcPct val="80000"/>
              </a:lnSpc>
            </a:pPr>
            <a:endParaRPr lang="en-US" dirty="0" smtClean="0"/>
          </a:p>
          <a:p>
            <a:pPr eaLnBrk="1" hangingPunct="1">
              <a:lnSpc>
                <a:spcPct val="80000"/>
              </a:lnSpc>
            </a:pPr>
            <a:r>
              <a:rPr lang="en-US" dirty="0" smtClean="0"/>
              <a:t>Code Also Notes</a:t>
            </a:r>
          </a:p>
          <a:p>
            <a:pPr lvl="1">
              <a:lnSpc>
                <a:spcPct val="80000"/>
              </a:lnSpc>
            </a:pPr>
            <a:endParaRPr lang="en-US" sz="2400" dirty="0" smtClean="0"/>
          </a:p>
          <a:p>
            <a:pPr lvl="1">
              <a:lnSpc>
                <a:spcPct val="80000"/>
              </a:lnSpc>
            </a:pPr>
            <a:r>
              <a:rPr lang="en-US" sz="2400" dirty="0" smtClean="0"/>
              <a:t>A code also note instructs that 2 codes may be required to fully describe a condition but the sequencing of the two codes depends on the circumstances of the encounter.</a:t>
            </a:r>
          </a:p>
          <a:p>
            <a:pPr eaLnBrk="1" hangingPunct="1">
              <a:lnSpc>
                <a:spcPct val="80000"/>
              </a:lnSpc>
            </a:pPr>
            <a:endParaRPr lang="en-US" altLang="ja-JP" sz="2400" dirty="0" smtClean="0">
              <a:ea typeface="MS PGothic" pitchFamily="34" charset="-128"/>
            </a:endParaRPr>
          </a:p>
          <a:p>
            <a:pPr eaLnBrk="1" hangingPunct="1">
              <a:lnSpc>
                <a:spcPct val="80000"/>
              </a:lnSpc>
            </a:pPr>
            <a:endParaRPr lang="en-US" altLang="ja-JP" sz="2400" dirty="0" smtClean="0">
              <a:ea typeface="MS PGothic" pitchFamily="34" charset="-128"/>
            </a:endParaRPr>
          </a:p>
        </p:txBody>
      </p:sp>
      <p:sp>
        <p:nvSpPr>
          <p:cNvPr id="4" name="Slide Number Placeholder 3"/>
          <p:cNvSpPr>
            <a:spLocks noGrp="1"/>
          </p:cNvSpPr>
          <p:nvPr>
            <p:ph type="sldNum" sz="quarter" idx="12"/>
          </p:nvPr>
        </p:nvSpPr>
        <p:spPr/>
        <p:txBody>
          <a:bodyPr/>
          <a:lstStyle/>
          <a:p>
            <a:fld id="{A5FA7BD8-8A3B-4AB6-B0DD-2F720586A9C0}" type="slidenum">
              <a:rPr lang="en-US" smtClean="0"/>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Chapter-specific Overview</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r>
              <a:rPr lang="en-US" sz="3200" b="1" dirty="0"/>
              <a:t>Chapter </a:t>
            </a:r>
            <a:r>
              <a:rPr lang="en-US" sz="3200" b="1" dirty="0" smtClean="0"/>
              <a:t>1: Infectious and Parasitic Diseases</a:t>
            </a:r>
            <a:endParaRPr lang="en-US" sz="3200" b="1" dirty="0"/>
          </a:p>
        </p:txBody>
      </p:sp>
      <p:sp>
        <p:nvSpPr>
          <p:cNvPr id="65539" name="Rectangle 1027"/>
          <p:cNvSpPr>
            <a:spLocks noGrp="1" noChangeArrowheads="1"/>
          </p:cNvSpPr>
          <p:nvPr>
            <p:ph idx="1"/>
          </p:nvPr>
        </p:nvSpPr>
        <p:spPr/>
        <p:txBody>
          <a:bodyPr>
            <a:normAutofit lnSpcReduction="10000"/>
          </a:bodyPr>
          <a:lstStyle/>
          <a:p>
            <a:pPr lvl="2"/>
            <a:r>
              <a:rPr lang="en-US" sz="2800" dirty="0" smtClean="0"/>
              <a:t>HIV</a:t>
            </a:r>
          </a:p>
          <a:p>
            <a:pPr lvl="3"/>
            <a:r>
              <a:rPr lang="en-US" dirty="0" smtClean="0"/>
              <a:t>B20, Human Immunodeficiency [HIV] disease</a:t>
            </a:r>
          </a:p>
          <a:p>
            <a:pPr lvl="3"/>
            <a:r>
              <a:rPr lang="en-US" dirty="0" smtClean="0"/>
              <a:t>O98.7, HIV complicating pregnancy, childbirth and </a:t>
            </a:r>
            <a:r>
              <a:rPr lang="en-US" dirty="0" err="1" smtClean="0"/>
              <a:t>puerperium</a:t>
            </a:r>
            <a:r>
              <a:rPr lang="en-US" dirty="0" smtClean="0"/>
              <a:t>  (new code)</a:t>
            </a:r>
          </a:p>
          <a:p>
            <a:pPr lvl="3"/>
            <a:r>
              <a:rPr lang="en-US" dirty="0" smtClean="0"/>
              <a:t>R75, Inconclusive laboratory evidence of human immunodeficiency virus [HIV]</a:t>
            </a:r>
          </a:p>
          <a:p>
            <a:pPr lvl="3"/>
            <a:r>
              <a:rPr lang="en-US" dirty="0" smtClean="0"/>
              <a:t>Z20.6, Contact with and (suspected) exposure to human immunodeficiency virus [HIV]</a:t>
            </a:r>
          </a:p>
          <a:p>
            <a:pPr lvl="3"/>
            <a:r>
              <a:rPr lang="en-US" dirty="0" smtClean="0"/>
              <a:t>Z21, Asymptomatic human immunodeficiency virus [HIV] infection status</a:t>
            </a:r>
          </a:p>
          <a:p>
            <a:pPr lvl="2"/>
            <a:r>
              <a:rPr lang="en-US" sz="2800" dirty="0" smtClean="0"/>
              <a:t>New section (A50-A64)</a:t>
            </a:r>
          </a:p>
          <a:p>
            <a:pPr lvl="3"/>
            <a:r>
              <a:rPr lang="en-US" dirty="0" smtClean="0"/>
              <a:t>Infections with predominantly sexual mode of transmission</a:t>
            </a:r>
            <a:endParaRPr lang="en-US" dirty="0"/>
          </a:p>
          <a:p>
            <a:endParaRPr lang="en-US" dirty="0"/>
          </a:p>
        </p:txBody>
      </p:sp>
      <p:sp>
        <p:nvSpPr>
          <p:cNvPr id="5" name="Slide Number Placeholder 5"/>
          <p:cNvSpPr>
            <a:spLocks noGrp="1"/>
          </p:cNvSpPr>
          <p:nvPr>
            <p:ph type="sldNum" sz="quarter" idx="12"/>
          </p:nvPr>
        </p:nvSpPr>
        <p:spPr/>
        <p:txBody>
          <a:bodyPr/>
          <a:lstStyle/>
          <a:p>
            <a:fld id="{D1492424-690B-4D34-B0EC-9200AF42ABA2}" type="slidenum">
              <a:rPr lang="en-US"/>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r>
              <a:rPr lang="en-US" sz="3200" b="1" dirty="0"/>
              <a:t>Chapter </a:t>
            </a:r>
            <a:r>
              <a:rPr lang="en-US" sz="3200" b="1" dirty="0" smtClean="0"/>
              <a:t>1: Infectious and parasitic diseases</a:t>
            </a:r>
            <a:endParaRPr lang="en-US" sz="3200" b="1" dirty="0"/>
          </a:p>
        </p:txBody>
      </p:sp>
      <p:sp>
        <p:nvSpPr>
          <p:cNvPr id="65539" name="Rectangle 1027"/>
          <p:cNvSpPr>
            <a:spLocks noGrp="1" noChangeArrowheads="1"/>
          </p:cNvSpPr>
          <p:nvPr>
            <p:ph idx="1"/>
          </p:nvPr>
        </p:nvSpPr>
        <p:spPr/>
        <p:txBody>
          <a:bodyPr>
            <a:normAutofit/>
          </a:bodyPr>
          <a:lstStyle/>
          <a:p>
            <a:pPr lvl="2"/>
            <a:r>
              <a:rPr lang="en-US" sz="2800" dirty="0" smtClean="0"/>
              <a:t>Streptococcal sore throat </a:t>
            </a:r>
          </a:p>
          <a:p>
            <a:pPr lvl="3"/>
            <a:r>
              <a:rPr lang="en-US" dirty="0" smtClean="0"/>
              <a:t>Moved from Chapter 1 (034.0) to Chapter 10  - Diseases of Respiratory System (J02.0)</a:t>
            </a:r>
          </a:p>
          <a:p>
            <a:pPr lvl="2"/>
            <a:r>
              <a:rPr lang="en-US" sz="2800" dirty="0" smtClean="0"/>
              <a:t>Tetanus neonatorum  </a:t>
            </a:r>
          </a:p>
          <a:p>
            <a:pPr lvl="3"/>
            <a:r>
              <a:rPr lang="en-US" dirty="0" smtClean="0"/>
              <a:t>Moved from Chapter 15 (771.3) to Chapter 1 (A33)</a:t>
            </a:r>
          </a:p>
          <a:p>
            <a:pPr lvl="2"/>
            <a:r>
              <a:rPr lang="en-US" sz="2800" dirty="0" smtClean="0"/>
              <a:t>OB tetanus </a:t>
            </a:r>
          </a:p>
          <a:p>
            <a:pPr lvl="3"/>
            <a:r>
              <a:rPr lang="en-US" dirty="0" smtClean="0"/>
              <a:t>Moved from Chapter 11 (670.8) to Chapter 1 (A34)</a:t>
            </a:r>
          </a:p>
          <a:p>
            <a:pPr lvl="2">
              <a:buNone/>
            </a:pPr>
            <a:endParaRPr lang="en-US" dirty="0"/>
          </a:p>
          <a:p>
            <a:endParaRPr lang="en-US" dirty="0"/>
          </a:p>
        </p:txBody>
      </p:sp>
      <p:sp>
        <p:nvSpPr>
          <p:cNvPr id="5" name="Slide Number Placeholder 5"/>
          <p:cNvSpPr>
            <a:spLocks noGrp="1"/>
          </p:cNvSpPr>
          <p:nvPr>
            <p:ph type="sldNum" sz="quarter" idx="12"/>
          </p:nvPr>
        </p:nvSpPr>
        <p:spPr/>
        <p:txBody>
          <a:bodyPr/>
          <a:lstStyle/>
          <a:p>
            <a:fld id="{D1492424-690B-4D34-B0EC-9200AF42ABA2}" type="slidenum">
              <a:rPr lang="en-US"/>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r>
              <a:rPr lang="en-US" sz="3200" b="1" dirty="0"/>
              <a:t>Chapter 2: Neoplasms</a:t>
            </a:r>
            <a:br>
              <a:rPr lang="en-US" sz="3200" b="1" dirty="0"/>
            </a:br>
            <a:endParaRPr lang="en-US" sz="3200" b="1" dirty="0"/>
          </a:p>
        </p:txBody>
      </p:sp>
      <p:sp>
        <p:nvSpPr>
          <p:cNvPr id="65539" name="Rectangle 1027"/>
          <p:cNvSpPr>
            <a:spLocks noGrp="1" noChangeArrowheads="1"/>
          </p:cNvSpPr>
          <p:nvPr>
            <p:ph idx="1"/>
          </p:nvPr>
        </p:nvSpPr>
        <p:spPr/>
        <p:txBody>
          <a:bodyPr>
            <a:normAutofit/>
          </a:bodyPr>
          <a:lstStyle/>
          <a:p>
            <a:r>
              <a:rPr lang="en-US" sz="2800" dirty="0" smtClean="0"/>
              <a:t>Melanoma in situ</a:t>
            </a:r>
          </a:p>
          <a:p>
            <a:pPr lvl="1"/>
            <a:r>
              <a:rPr lang="en-US" dirty="0" smtClean="0"/>
              <a:t>Category 172, Malignant melanoma of skin to unique ICD-10-CM category D03-, Melanoma in situ</a:t>
            </a:r>
          </a:p>
          <a:p>
            <a:r>
              <a:rPr lang="en-US" sz="2800" dirty="0" smtClean="0"/>
              <a:t>Waldenstrom’s macroglobulinemia</a:t>
            </a:r>
          </a:p>
          <a:p>
            <a:pPr lvl="1"/>
            <a:r>
              <a:rPr lang="en-US" dirty="0" smtClean="0"/>
              <a:t>Moved from Ch. 3 (disorders of plasma protein) to C88 Malignant immunoproliferative diseases in Chapter 2</a:t>
            </a:r>
          </a:p>
          <a:p>
            <a:r>
              <a:rPr lang="en-US" sz="2800" dirty="0" err="1" smtClean="0"/>
              <a:t>Leukemias</a:t>
            </a:r>
            <a:r>
              <a:rPr lang="en-US" sz="2800" dirty="0" smtClean="0"/>
              <a:t> and lymphomas</a:t>
            </a:r>
            <a:endParaRPr lang="en-US" sz="2800" dirty="0"/>
          </a:p>
          <a:p>
            <a:endParaRPr lang="en-US" dirty="0"/>
          </a:p>
        </p:txBody>
      </p:sp>
      <p:sp>
        <p:nvSpPr>
          <p:cNvPr id="5" name="Slide Number Placeholder 5"/>
          <p:cNvSpPr>
            <a:spLocks noGrp="1"/>
          </p:cNvSpPr>
          <p:nvPr>
            <p:ph type="sldNum" sz="quarter" idx="12"/>
          </p:nvPr>
        </p:nvSpPr>
        <p:spPr/>
        <p:txBody>
          <a:bodyPr/>
          <a:lstStyle/>
          <a:p>
            <a:fld id="{D1492424-690B-4D34-B0EC-9200AF42ABA2}" type="slidenum">
              <a:rPr lang="en-US"/>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228600"/>
            <a:ext cx="7772400" cy="1143000"/>
          </a:xfrm>
        </p:spPr>
        <p:txBody>
          <a:bodyPr>
            <a:normAutofit fontScale="90000"/>
          </a:bodyPr>
          <a:lstStyle/>
          <a:p>
            <a:r>
              <a:rPr lang="en-US" dirty="0" smtClean="0"/>
              <a:t/>
            </a:r>
            <a:br>
              <a:rPr lang="en-US" dirty="0" smtClean="0"/>
            </a:br>
            <a:r>
              <a:rPr lang="en-US" dirty="0" smtClean="0"/>
              <a:t/>
            </a:r>
            <a:br>
              <a:rPr lang="en-US" dirty="0" smtClean="0"/>
            </a:br>
            <a:r>
              <a:rPr lang="en-US" sz="4000" b="1" dirty="0" smtClean="0"/>
              <a:t>Example: Laterality in Chapter 2</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48</a:t>
            </a:fld>
            <a:endParaRPr lang="en-US" dirty="0"/>
          </a:p>
        </p:txBody>
      </p:sp>
      <p:sp>
        <p:nvSpPr>
          <p:cNvPr id="78851" name="Text Box 3"/>
          <p:cNvSpPr txBox="1">
            <a:spLocks noChangeArrowheads="1"/>
          </p:cNvSpPr>
          <p:nvPr/>
        </p:nvSpPr>
        <p:spPr bwMode="auto">
          <a:xfrm>
            <a:off x="457200" y="1646238"/>
            <a:ext cx="8153400" cy="3539430"/>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3200" dirty="0"/>
              <a:t>C50.1  Malignant neoplasm, of central portion </a:t>
            </a:r>
            <a:r>
              <a:rPr lang="en-US" sz="3200" dirty="0" smtClean="0"/>
              <a:t>of </a:t>
            </a:r>
            <a:r>
              <a:rPr lang="en-US" sz="3200" dirty="0"/>
              <a:t>breast </a:t>
            </a:r>
          </a:p>
          <a:p>
            <a:pPr eaLnBrk="0" hangingPunct="0">
              <a:spcBef>
                <a:spcPct val="50000"/>
              </a:spcBef>
            </a:pPr>
            <a:r>
              <a:rPr lang="en-US" sz="3200" dirty="0"/>
              <a:t>	</a:t>
            </a:r>
            <a:r>
              <a:rPr lang="en-US" sz="3200" dirty="0" smtClean="0"/>
              <a:t>C50.111  </a:t>
            </a:r>
            <a:r>
              <a:rPr lang="en-US" sz="3200" dirty="0"/>
              <a:t>Malignant neoplasm of </a:t>
            </a:r>
            <a:r>
              <a:rPr lang="en-US" sz="3200" dirty="0" smtClean="0"/>
              <a:t>	central portion </a:t>
            </a:r>
            <a:r>
              <a:rPr lang="en-US" sz="3200" dirty="0"/>
              <a:t>of right female breast</a:t>
            </a:r>
          </a:p>
          <a:p>
            <a:pPr eaLnBrk="0" hangingPunct="0">
              <a:spcBef>
                <a:spcPct val="50000"/>
              </a:spcBef>
            </a:pPr>
            <a:r>
              <a:rPr lang="en-US" sz="3200" dirty="0"/>
              <a:t>	</a:t>
            </a:r>
            <a:r>
              <a:rPr lang="en-US" sz="3200" dirty="0" smtClean="0"/>
              <a:t>C50.122  </a:t>
            </a:r>
            <a:r>
              <a:rPr lang="en-US" sz="3200" dirty="0"/>
              <a:t>Malignant neoplasm of </a:t>
            </a:r>
            <a:r>
              <a:rPr lang="en-US" sz="3200" dirty="0" smtClean="0"/>
              <a:t>	central portion </a:t>
            </a:r>
            <a:r>
              <a:rPr lang="en-US" sz="3200" dirty="0"/>
              <a:t>of left </a:t>
            </a:r>
            <a:r>
              <a:rPr lang="en-US" sz="3200" dirty="0" smtClean="0"/>
              <a:t>male </a:t>
            </a:r>
            <a:r>
              <a:rPr lang="en-US" sz="3200" dirty="0"/>
              <a:t>breast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2057400"/>
          </a:xfrm>
        </p:spPr>
        <p:txBody>
          <a:bodyPr/>
          <a:lstStyle/>
          <a:p>
            <a:r>
              <a:rPr lang="en-US" sz="3200" b="1" dirty="0"/>
              <a:t>Chapter 3:	</a:t>
            </a:r>
            <a:br>
              <a:rPr lang="en-US" sz="3200" b="1" dirty="0"/>
            </a:br>
            <a:r>
              <a:rPr lang="en-US" sz="3200" b="1" dirty="0"/>
              <a:t>Diseases of the blood and blood-forming organs and certain disorders involving the immune mechanism</a:t>
            </a:r>
          </a:p>
        </p:txBody>
      </p:sp>
      <p:sp>
        <p:nvSpPr>
          <p:cNvPr id="8195" name="Rectangle 3"/>
          <p:cNvSpPr>
            <a:spLocks noGrp="1" noChangeArrowheads="1"/>
          </p:cNvSpPr>
          <p:nvPr>
            <p:ph idx="1"/>
          </p:nvPr>
        </p:nvSpPr>
        <p:spPr>
          <a:xfrm>
            <a:off x="685800" y="2743200"/>
            <a:ext cx="7772400" cy="3657600"/>
          </a:xfrm>
        </p:spPr>
        <p:txBody>
          <a:bodyPr>
            <a:normAutofit fontScale="92500"/>
          </a:bodyPr>
          <a:lstStyle/>
          <a:p>
            <a:pPr>
              <a:buNone/>
            </a:pPr>
            <a:r>
              <a:rPr lang="en-US" sz="2800" dirty="0" smtClean="0"/>
              <a:t>Mainly conditions/diseases from Chapter 4 of ICD-9-CM but also from Chapter 3, (Endocrine) and Chapter 1 (Infectious and Parasitic)</a:t>
            </a:r>
          </a:p>
          <a:p>
            <a:pPr>
              <a:lnSpc>
                <a:spcPct val="90000"/>
              </a:lnSpc>
            </a:pPr>
            <a:r>
              <a:rPr lang="en-US" sz="2600" dirty="0" smtClean="0"/>
              <a:t>Moved Immunity Diseases from </a:t>
            </a:r>
            <a:r>
              <a:rPr lang="ja-JP" altLang="en-US" sz="2600" smtClean="0">
                <a:ea typeface="MS PGothic" pitchFamily="34" charset="-128"/>
              </a:rPr>
              <a:t>“</a:t>
            </a:r>
            <a:r>
              <a:rPr lang="en-US" altLang="ja-JP" sz="2600" dirty="0" smtClean="0">
                <a:ea typeface="MS PGothic" pitchFamily="34" charset="-128"/>
              </a:rPr>
              <a:t>Endocrine, Nutritional and Metabolic Disorders</a:t>
            </a:r>
            <a:r>
              <a:rPr lang="ja-JP" altLang="en-US" sz="2600" smtClean="0">
                <a:ea typeface="MS PGothic" pitchFamily="34" charset="-128"/>
              </a:rPr>
              <a:t>”</a:t>
            </a:r>
            <a:r>
              <a:rPr lang="en-US" altLang="ja-JP" sz="2600" dirty="0" smtClean="0">
                <a:ea typeface="MS PGothic" pitchFamily="34" charset="-128"/>
              </a:rPr>
              <a:t> to </a:t>
            </a:r>
            <a:r>
              <a:rPr lang="ja-JP" altLang="en-US" sz="2600" smtClean="0">
                <a:ea typeface="MS PGothic" pitchFamily="34" charset="-128"/>
              </a:rPr>
              <a:t>“</a:t>
            </a:r>
            <a:r>
              <a:rPr lang="en-US" altLang="ja-JP" sz="2600" dirty="0" smtClean="0">
                <a:ea typeface="MS PGothic" pitchFamily="34" charset="-128"/>
              </a:rPr>
              <a:t>Diseases of the Blood</a:t>
            </a:r>
            <a:r>
              <a:rPr lang="ja-JP" altLang="en-US" sz="2600" smtClean="0">
                <a:ea typeface="MS PGothic" pitchFamily="34" charset="-128"/>
              </a:rPr>
              <a:t>”</a:t>
            </a:r>
            <a:endParaRPr lang="en-US" altLang="ja-JP" sz="2600" dirty="0" smtClean="0">
              <a:ea typeface="MS PGothic" pitchFamily="34" charset="-128"/>
            </a:endParaRPr>
          </a:p>
          <a:p>
            <a:pPr lvl="1">
              <a:lnSpc>
                <a:spcPct val="90000"/>
              </a:lnSpc>
            </a:pPr>
            <a:r>
              <a:rPr lang="en-US" sz="2600" dirty="0" smtClean="0"/>
              <a:t>Diseases of the Blood and Blood Forming Organs and Certain Disorders Involving the Immune Mechanism  (Chapter 3)</a:t>
            </a:r>
          </a:p>
          <a:p>
            <a:pPr>
              <a:buNone/>
            </a:pPr>
            <a:endParaRPr lang="en-US" sz="2800" dirty="0" smtClean="0"/>
          </a:p>
        </p:txBody>
      </p:sp>
      <p:sp>
        <p:nvSpPr>
          <p:cNvPr id="5" name="Slide Number Placeholder 5"/>
          <p:cNvSpPr>
            <a:spLocks noGrp="1"/>
          </p:cNvSpPr>
          <p:nvPr>
            <p:ph type="sldNum" sz="quarter" idx="12"/>
          </p:nvPr>
        </p:nvSpPr>
        <p:spPr/>
        <p:txBody>
          <a:bodyPr/>
          <a:lstStyle/>
          <a:p>
            <a:fld id="{DEECF813-D167-42B9-A5D2-AA452DADFEFD}" type="slidenum">
              <a:rPr lang="en-US"/>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12838"/>
          </a:xfrm>
        </p:spPr>
        <p:txBody>
          <a:bodyPr>
            <a:noAutofit/>
          </a:bodyPr>
          <a:lstStyle/>
          <a:p>
            <a:pPr eaLnBrk="1" hangingPunct="1"/>
            <a:r>
              <a:rPr lang="en-US" sz="3600" b="1" dirty="0" smtClean="0"/>
              <a:t>World Health Organization and ICD-10 Implementation</a:t>
            </a:r>
          </a:p>
        </p:txBody>
      </p:sp>
      <p:sp>
        <p:nvSpPr>
          <p:cNvPr id="14339" name="Rectangle 3"/>
          <p:cNvSpPr>
            <a:spLocks noGrp="1" noChangeArrowheads="1"/>
          </p:cNvSpPr>
          <p:nvPr>
            <p:ph idx="1"/>
          </p:nvPr>
        </p:nvSpPr>
        <p:spPr/>
        <p:txBody>
          <a:bodyPr>
            <a:normAutofit/>
          </a:bodyPr>
          <a:lstStyle/>
          <a:p>
            <a:endParaRPr lang="en-US" sz="2800" dirty="0" smtClean="0"/>
          </a:p>
          <a:p>
            <a:r>
              <a:rPr lang="en-US" sz="2800" dirty="0" smtClean="0"/>
              <a:t>W.H.O. has authorized the publication of ICD-10 versions in 30+ languages</a:t>
            </a:r>
          </a:p>
          <a:p>
            <a:r>
              <a:rPr lang="en-US" sz="2800" dirty="0" smtClean="0"/>
              <a:t>Death certificates in U.S. have been coded using ICD-10 since data year 1999</a:t>
            </a:r>
          </a:p>
          <a:p>
            <a:r>
              <a:rPr lang="en-US" sz="2800" dirty="0" smtClean="0"/>
              <a:t>More than 90 countries having implemented ICD-10 (or a clinical modification) for morbidity applications.</a:t>
            </a:r>
          </a:p>
          <a:p>
            <a:endParaRPr lang="en-US" sz="2800" dirty="0" smtClean="0"/>
          </a:p>
          <a:p>
            <a:pPr eaLnBrk="1" hangingPunct="1"/>
            <a:endParaRPr lang="en-US" sz="3000"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fld id="{A5FA7BD8-8A3B-4AB6-B0DD-2F720586A9C0}"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z="3200" b="1" dirty="0"/>
              <a:t>Chapter 4: </a:t>
            </a:r>
            <a:br>
              <a:rPr lang="en-US" sz="3200" b="1" dirty="0"/>
            </a:br>
            <a:r>
              <a:rPr lang="en-US" sz="3200" b="1" dirty="0"/>
              <a:t>Endocrine, nutritional, and metabolic diseases</a:t>
            </a:r>
          </a:p>
        </p:txBody>
      </p:sp>
      <p:sp>
        <p:nvSpPr>
          <p:cNvPr id="87043" name="Rectangle 3"/>
          <p:cNvSpPr>
            <a:spLocks noGrp="1" noChangeArrowheads="1"/>
          </p:cNvSpPr>
          <p:nvPr>
            <p:ph idx="1"/>
          </p:nvPr>
        </p:nvSpPr>
        <p:spPr>
          <a:xfrm>
            <a:off x="685800" y="1828800"/>
            <a:ext cx="7772400" cy="4648200"/>
          </a:xfrm>
        </p:spPr>
        <p:txBody>
          <a:bodyPr/>
          <a:lstStyle/>
          <a:p>
            <a:pPr>
              <a:lnSpc>
                <a:spcPct val="90000"/>
              </a:lnSpc>
            </a:pPr>
            <a:r>
              <a:rPr lang="en-US" dirty="0"/>
              <a:t>Diabetes Mellitus (categories </a:t>
            </a:r>
            <a:r>
              <a:rPr lang="en-US" dirty="0" smtClean="0"/>
              <a:t>E08-E14)</a:t>
            </a:r>
            <a:endParaRPr lang="en-US" dirty="0"/>
          </a:p>
          <a:p>
            <a:pPr lvl="1">
              <a:lnSpc>
                <a:spcPct val="90000"/>
              </a:lnSpc>
            </a:pPr>
            <a:r>
              <a:rPr lang="en-US" sz="3000" dirty="0"/>
              <a:t>E08 Diabetes mellitus due to underlying condition</a:t>
            </a:r>
          </a:p>
          <a:p>
            <a:pPr lvl="1">
              <a:lnSpc>
                <a:spcPct val="90000"/>
              </a:lnSpc>
            </a:pPr>
            <a:r>
              <a:rPr lang="en-US" sz="3000" dirty="0"/>
              <a:t>E09 Drug or chemical induced diabetes mellitus </a:t>
            </a:r>
          </a:p>
          <a:p>
            <a:pPr lvl="1">
              <a:lnSpc>
                <a:spcPct val="90000"/>
              </a:lnSpc>
            </a:pPr>
            <a:r>
              <a:rPr lang="en-US" sz="3000" dirty="0"/>
              <a:t>E10 Type 1 diabetes mellitus</a:t>
            </a:r>
          </a:p>
          <a:p>
            <a:pPr lvl="1">
              <a:lnSpc>
                <a:spcPct val="90000"/>
              </a:lnSpc>
            </a:pPr>
            <a:r>
              <a:rPr lang="en-US" sz="3000" dirty="0"/>
              <a:t>E11 Type 2 diabetes mellitus</a:t>
            </a:r>
          </a:p>
          <a:p>
            <a:pPr lvl="1">
              <a:lnSpc>
                <a:spcPct val="90000"/>
              </a:lnSpc>
            </a:pPr>
            <a:r>
              <a:rPr lang="en-US" sz="3000" dirty="0"/>
              <a:t>E13 Other specified diabetes mellitus</a:t>
            </a:r>
          </a:p>
          <a:p>
            <a:pPr lvl="1">
              <a:lnSpc>
                <a:spcPct val="90000"/>
              </a:lnSpc>
            </a:pPr>
            <a:r>
              <a:rPr lang="en-US" sz="3000" dirty="0"/>
              <a:t>E14 Unspecified diabetes mellitus</a:t>
            </a:r>
          </a:p>
        </p:txBody>
      </p:sp>
      <p:sp>
        <p:nvSpPr>
          <p:cNvPr id="5" name="Slide Number Placeholder 5"/>
          <p:cNvSpPr>
            <a:spLocks noGrp="1"/>
          </p:cNvSpPr>
          <p:nvPr>
            <p:ph type="sldNum" sz="quarter" idx="12"/>
          </p:nvPr>
        </p:nvSpPr>
        <p:spPr/>
        <p:txBody>
          <a:bodyPr/>
          <a:lstStyle/>
          <a:p>
            <a:fld id="{B308C603-DCB2-41A8-9B09-EC283AB29F09}" type="slidenum">
              <a:rPr lang="en-US"/>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304800"/>
            <a:ext cx="7772400" cy="1219200"/>
          </a:xfrm>
        </p:spPr>
        <p:txBody>
          <a:bodyPr>
            <a:normAutofit/>
          </a:bodyPr>
          <a:lstStyle/>
          <a:p>
            <a:r>
              <a:rPr lang="en-US" sz="3600" b="1" dirty="0"/>
              <a:t>Diabetes mellitus</a:t>
            </a:r>
          </a:p>
        </p:txBody>
      </p:sp>
      <p:graphicFrame>
        <p:nvGraphicFramePr>
          <p:cNvPr id="139338" name="Group 74"/>
          <p:cNvGraphicFramePr>
            <a:graphicFrameLocks noGrp="1"/>
          </p:cNvGraphicFramePr>
          <p:nvPr>
            <p:ph type="tbl" idx="1"/>
          </p:nvPr>
        </p:nvGraphicFramePr>
        <p:xfrm>
          <a:off x="457200" y="1447800"/>
          <a:ext cx="7772400" cy="5181600"/>
        </p:xfrm>
        <a:graphic>
          <a:graphicData uri="http://schemas.openxmlformats.org/drawingml/2006/table">
            <a:tbl>
              <a:tblPr/>
              <a:tblGrid>
                <a:gridCol w="2590800"/>
                <a:gridCol w="2590800"/>
                <a:gridCol w="2590800"/>
              </a:tblGrid>
              <a:tr h="518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ICD-9-CM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250.X</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5th digit “1” identified juvenile-onset</a:t>
                      </a:r>
                      <a:endParaRPr kumimoji="0" lang="en-US" sz="2000" b="1" i="0" u="none" strike="noStrike" cap="none" normalizeH="0" baseline="0" dirty="0" smtClean="0">
                        <a:ln>
                          <a:noFill/>
                        </a:ln>
                        <a:solidFill>
                          <a:schemeClr val="tx1"/>
                        </a:solidFill>
                        <a:effectLst/>
                        <a:latin typeface="+mn-lt"/>
                      </a:endParaRP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5th digit “0” identified adult-onset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ICD-10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E10.X  Insulin-    dependent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E11.X  Non-insulin      dependent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E12 Malnutrition-     related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E13 Other specified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E14 Unspecified</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4th digit for type of complication</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ICD-10-CM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E08 Diabetes due to underlying condition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E09 Drug or chemical induced diabetes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E10 Type 1 diabetes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E11 Type 2 diabetes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E13 Other specified diabetes mellitus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E14 Unspecified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5/6th digit for type of complication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6529EABD-53F3-4030-A4EE-DEDA81036F27}" type="slidenum">
              <a:rPr lang="en-US" smtClean="0"/>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n-US" sz="3600" b="1" dirty="0"/>
              <a:t>Diabetes mellitus</a:t>
            </a:r>
          </a:p>
        </p:txBody>
      </p:sp>
      <p:sp>
        <p:nvSpPr>
          <p:cNvPr id="84995" name="Rectangle 3"/>
          <p:cNvSpPr>
            <a:spLocks noGrp="1" noChangeArrowheads="1"/>
          </p:cNvSpPr>
          <p:nvPr>
            <p:ph idx="1"/>
          </p:nvPr>
        </p:nvSpPr>
        <p:spPr/>
        <p:txBody>
          <a:bodyPr/>
          <a:lstStyle/>
          <a:p>
            <a:pPr marL="342900" lvl="1" indent="-342900">
              <a:buFont typeface="Arial" pitchFamily="34" charset="0"/>
              <a:buChar char="•"/>
            </a:pPr>
            <a:r>
              <a:rPr lang="en-US" dirty="0"/>
              <a:t>The common fifth-digit subclassification in ICD-9-CM for diabetes mellitus will not be used in </a:t>
            </a:r>
            <a:r>
              <a:rPr lang="en-US" dirty="0" smtClean="0"/>
              <a:t>ICD-10-CM (Controlled/uncontrolled) </a:t>
            </a:r>
          </a:p>
          <a:p>
            <a:pPr marL="342900" lvl="1" indent="-342900">
              <a:buFont typeface="Arial" pitchFamily="34" charset="0"/>
              <a:buChar char="•"/>
            </a:pPr>
            <a:endParaRPr lang="en-US" dirty="0"/>
          </a:p>
          <a:p>
            <a:r>
              <a:rPr lang="en-US" sz="2800" dirty="0"/>
              <a:t>The diabetes categories have been fully revised to reflect </a:t>
            </a:r>
            <a:r>
              <a:rPr lang="en-US" sz="2800" dirty="0" smtClean="0"/>
              <a:t>revisions </a:t>
            </a:r>
            <a:r>
              <a:rPr lang="en-US" sz="2800" dirty="0"/>
              <a:t>to the classification of diabetes issued by the American Diabetes Association</a:t>
            </a:r>
          </a:p>
        </p:txBody>
      </p:sp>
      <p:sp>
        <p:nvSpPr>
          <p:cNvPr id="4" name="Slide Number Placeholder 3"/>
          <p:cNvSpPr>
            <a:spLocks noGrp="1"/>
          </p:cNvSpPr>
          <p:nvPr>
            <p:ph type="sldNum" sz="quarter" idx="12"/>
          </p:nvPr>
        </p:nvSpPr>
        <p:spPr/>
        <p:txBody>
          <a:bodyPr/>
          <a:lstStyle/>
          <a:p>
            <a:fld id="{A5FA7BD8-8A3B-4AB6-B0DD-2F720586A9C0}" type="slidenum">
              <a:rPr lang="en-US" smtClean="0"/>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b="1" dirty="0"/>
              <a:t>Diabetes mellitus</a:t>
            </a:r>
            <a:br>
              <a:rPr lang="en-US" b="1" dirty="0"/>
            </a:br>
            <a:r>
              <a:rPr lang="en-US" sz="2800" b="1" dirty="0"/>
              <a:t> Examples</a:t>
            </a:r>
            <a:endParaRPr lang="en-US" b="1" dirty="0"/>
          </a:p>
        </p:txBody>
      </p:sp>
      <p:sp>
        <p:nvSpPr>
          <p:cNvPr id="89091" name="Rectangle 3"/>
          <p:cNvSpPr>
            <a:spLocks noGrp="1" noChangeArrowheads="1"/>
          </p:cNvSpPr>
          <p:nvPr>
            <p:ph idx="1"/>
          </p:nvPr>
        </p:nvSpPr>
        <p:spPr/>
        <p:txBody>
          <a:bodyPr/>
          <a:lstStyle/>
          <a:p>
            <a:pPr>
              <a:lnSpc>
                <a:spcPct val="90000"/>
              </a:lnSpc>
            </a:pPr>
            <a:r>
              <a:rPr lang="en-US" dirty="0"/>
              <a:t>E09.01 Drug or chemical induced diabetes mellitus with hyperosmolarity with coma</a:t>
            </a:r>
          </a:p>
          <a:p>
            <a:pPr>
              <a:lnSpc>
                <a:spcPct val="90000"/>
              </a:lnSpc>
            </a:pPr>
            <a:r>
              <a:rPr lang="en-US" dirty="0"/>
              <a:t>E10.11 Type 1 diabetes mellitus with ketoacidosis with coma</a:t>
            </a:r>
          </a:p>
          <a:p>
            <a:pPr>
              <a:lnSpc>
                <a:spcPct val="90000"/>
              </a:lnSpc>
            </a:pPr>
            <a:r>
              <a:rPr lang="en-US" dirty="0"/>
              <a:t>E11.40 Type 2 diabetes mellitus with diabetic nephropathy, unspecified</a:t>
            </a:r>
          </a:p>
          <a:p>
            <a:pPr>
              <a:lnSpc>
                <a:spcPct val="90000"/>
              </a:lnSpc>
            </a:pPr>
            <a:r>
              <a:rPr lang="en-US" dirty="0"/>
              <a:t>E13.621 Other specified diabetes mellitus with foot ulcer</a:t>
            </a:r>
          </a:p>
        </p:txBody>
      </p:sp>
      <p:sp>
        <p:nvSpPr>
          <p:cNvPr id="4" name="Slide Number Placeholder 3"/>
          <p:cNvSpPr>
            <a:spLocks noGrp="1"/>
          </p:cNvSpPr>
          <p:nvPr>
            <p:ph type="sldNum" sz="quarter" idx="12"/>
          </p:nvPr>
        </p:nvSpPr>
        <p:spPr/>
        <p:txBody>
          <a:bodyPr/>
          <a:lstStyle/>
          <a:p>
            <a:fld id="{A5FA7BD8-8A3B-4AB6-B0DD-2F720586A9C0}" type="slidenum">
              <a:rPr lang="en-US" smtClean="0"/>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b="1" dirty="0"/>
              <a:t>Chapter 6: </a:t>
            </a:r>
            <a:br>
              <a:rPr lang="en-US" sz="3200" b="1" dirty="0"/>
            </a:br>
            <a:r>
              <a:rPr lang="en-US" sz="3200" b="1" dirty="0"/>
              <a:t>Diseases of nervous system</a:t>
            </a:r>
          </a:p>
        </p:txBody>
      </p:sp>
      <p:sp>
        <p:nvSpPr>
          <p:cNvPr id="25603" name="Rectangle 3"/>
          <p:cNvSpPr>
            <a:spLocks noGrp="1" noChangeArrowheads="1"/>
          </p:cNvSpPr>
          <p:nvPr>
            <p:ph idx="1"/>
          </p:nvPr>
        </p:nvSpPr>
        <p:spPr>
          <a:xfrm>
            <a:off x="685800" y="1981200"/>
            <a:ext cx="7772400" cy="4343400"/>
          </a:xfrm>
        </p:spPr>
        <p:txBody>
          <a:bodyPr>
            <a:normAutofit lnSpcReduction="10000"/>
          </a:bodyPr>
          <a:lstStyle/>
          <a:p>
            <a:r>
              <a:rPr lang="en-US" dirty="0" smtClean="0"/>
              <a:t>Sense organs separated from nervous system</a:t>
            </a:r>
          </a:p>
          <a:p>
            <a:r>
              <a:rPr lang="en-US" dirty="0" smtClean="0"/>
              <a:t>Dominant/</a:t>
            </a:r>
            <a:r>
              <a:rPr lang="en-US" dirty="0" err="1" smtClean="0"/>
              <a:t>nondominant</a:t>
            </a:r>
            <a:r>
              <a:rPr lang="en-US" dirty="0" smtClean="0"/>
              <a:t> side (e.g., G81, </a:t>
            </a:r>
            <a:r>
              <a:rPr lang="en-US" dirty="0" err="1" smtClean="0"/>
              <a:t>Hemiplegia</a:t>
            </a:r>
            <a:r>
              <a:rPr lang="en-US" dirty="0" smtClean="0"/>
              <a:t> and </a:t>
            </a:r>
            <a:r>
              <a:rPr lang="en-US" dirty="0" err="1" smtClean="0"/>
              <a:t>hemiparesis</a:t>
            </a:r>
            <a:r>
              <a:rPr lang="en-US" dirty="0" smtClean="0"/>
              <a:t>) </a:t>
            </a:r>
          </a:p>
          <a:p>
            <a:r>
              <a:rPr lang="en-US" dirty="0" smtClean="0"/>
              <a:t>Basilar and carotid artery syndromes, transient global amnesia, transient cerebral ischemia, were in Chapter 7 in ICD-9-CM now reside in Chapter 6 in ICD-10-CM</a:t>
            </a:r>
            <a:endParaRPr lang="en-US" dirty="0"/>
          </a:p>
          <a:p>
            <a:endParaRPr lang="en-US" dirty="0"/>
          </a:p>
        </p:txBody>
      </p:sp>
      <p:sp>
        <p:nvSpPr>
          <p:cNvPr id="5" name="Slide Number Placeholder 5"/>
          <p:cNvSpPr>
            <a:spLocks noGrp="1"/>
          </p:cNvSpPr>
          <p:nvPr>
            <p:ph type="sldNum" sz="quarter" idx="12"/>
          </p:nvPr>
        </p:nvSpPr>
        <p:spPr/>
        <p:txBody>
          <a:bodyPr/>
          <a:lstStyle/>
          <a:p>
            <a:fld id="{1E14AF4B-33A2-4F21-9D76-A52B5A06CE07}" type="slidenum">
              <a:rPr lang="en-US"/>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b="1" dirty="0"/>
              <a:t>Chapter 9: </a:t>
            </a:r>
            <a:br>
              <a:rPr lang="en-US" sz="3200" b="1" dirty="0"/>
            </a:br>
            <a:r>
              <a:rPr lang="en-US" sz="3200" b="1" dirty="0"/>
              <a:t>Diseases of circulatory system</a:t>
            </a:r>
          </a:p>
        </p:txBody>
      </p:sp>
      <p:sp>
        <p:nvSpPr>
          <p:cNvPr id="28675" name="Rectangle 3"/>
          <p:cNvSpPr>
            <a:spLocks noGrp="1" noChangeArrowheads="1"/>
          </p:cNvSpPr>
          <p:nvPr>
            <p:ph idx="1"/>
          </p:nvPr>
        </p:nvSpPr>
        <p:spPr>
          <a:xfrm>
            <a:off x="685800" y="2209800"/>
            <a:ext cx="7772400" cy="3124200"/>
          </a:xfrm>
        </p:spPr>
        <p:txBody>
          <a:bodyPr>
            <a:normAutofit lnSpcReduction="10000"/>
          </a:bodyPr>
          <a:lstStyle/>
          <a:p>
            <a:r>
              <a:rPr lang="en-US" sz="2800" dirty="0" smtClean="0"/>
              <a:t>Hypertension </a:t>
            </a:r>
            <a:r>
              <a:rPr lang="en-US" sz="2800" dirty="0"/>
              <a:t>– no </a:t>
            </a:r>
            <a:r>
              <a:rPr lang="en-US" sz="2800" dirty="0" smtClean="0"/>
              <a:t>distinction for malignant/benign in ICD-10-CM or ICD-10)</a:t>
            </a:r>
            <a:endParaRPr lang="en-US" sz="2800" dirty="0"/>
          </a:p>
          <a:p>
            <a:r>
              <a:rPr lang="en-US" sz="2800" dirty="0" smtClean="0"/>
              <a:t>Binswanger’s disease</a:t>
            </a:r>
          </a:p>
          <a:p>
            <a:pPr lvl="1"/>
            <a:r>
              <a:rPr lang="en-US" sz="2400" dirty="0" smtClean="0"/>
              <a:t>Moved from Chapter 5 to Chapter 9</a:t>
            </a:r>
          </a:p>
          <a:p>
            <a:r>
              <a:rPr lang="en-US" sz="2800" dirty="0" smtClean="0"/>
              <a:t>Gangrene from Chapter 16, Signs and Symptoms to Chapter 9</a:t>
            </a:r>
          </a:p>
          <a:p>
            <a:r>
              <a:rPr lang="en-US" sz="2800" dirty="0" smtClean="0"/>
              <a:t>STEMI, non-STEMI included in code titles </a:t>
            </a:r>
          </a:p>
          <a:p>
            <a:pPr lvl="1"/>
            <a:endParaRPr lang="en-US" sz="2400" dirty="0" smtClean="0"/>
          </a:p>
          <a:p>
            <a:endParaRPr lang="en-US" sz="2800" dirty="0"/>
          </a:p>
        </p:txBody>
      </p:sp>
      <p:sp>
        <p:nvSpPr>
          <p:cNvPr id="5" name="Slide Number Placeholder 5"/>
          <p:cNvSpPr>
            <a:spLocks noGrp="1"/>
          </p:cNvSpPr>
          <p:nvPr>
            <p:ph type="sldNum" sz="quarter" idx="12"/>
          </p:nvPr>
        </p:nvSpPr>
        <p:spPr/>
        <p:txBody>
          <a:bodyPr/>
          <a:lstStyle/>
          <a:p>
            <a:fld id="{3E74C9B8-1C9B-4F0E-95EC-49C654DEC2C1}" type="slidenum">
              <a:rPr lang="en-US"/>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295400"/>
          </a:xfrm>
        </p:spPr>
        <p:txBody>
          <a:bodyPr>
            <a:normAutofit fontScale="90000"/>
          </a:bodyPr>
          <a:lstStyle/>
          <a:p>
            <a:r>
              <a:rPr lang="en-US" sz="3200" b="1" dirty="0"/>
              <a:t>Chapter 9: </a:t>
            </a:r>
            <a:br>
              <a:rPr lang="en-US" sz="3200" b="1" dirty="0"/>
            </a:br>
            <a:r>
              <a:rPr lang="en-US" sz="3200" b="1" dirty="0"/>
              <a:t>Diseases of circulatory system</a:t>
            </a:r>
            <a:br>
              <a:rPr lang="en-US" sz="3200" b="1" dirty="0"/>
            </a:br>
            <a:r>
              <a:rPr lang="en-US" sz="3200" b="1" dirty="0"/>
              <a:t>(continued)</a:t>
            </a:r>
          </a:p>
        </p:txBody>
      </p:sp>
      <p:sp>
        <p:nvSpPr>
          <p:cNvPr id="29699" name="Rectangle 3"/>
          <p:cNvSpPr>
            <a:spLocks noGrp="1" noChangeArrowheads="1"/>
          </p:cNvSpPr>
          <p:nvPr>
            <p:ph idx="1"/>
          </p:nvPr>
        </p:nvSpPr>
        <p:spPr>
          <a:xfrm>
            <a:off x="685800" y="2209800"/>
            <a:ext cx="7772400" cy="4191000"/>
          </a:xfrm>
        </p:spPr>
        <p:txBody>
          <a:bodyPr>
            <a:normAutofit fontScale="92500" lnSpcReduction="10000"/>
          </a:bodyPr>
          <a:lstStyle/>
          <a:p>
            <a:pPr>
              <a:buFontTx/>
              <a:buChar char="•"/>
            </a:pPr>
            <a:r>
              <a:rPr lang="en-US" dirty="0" smtClean="0"/>
              <a:t>Initial </a:t>
            </a:r>
            <a:r>
              <a:rPr lang="en-US" dirty="0"/>
              <a:t>and subsequent acute myocardial </a:t>
            </a:r>
            <a:r>
              <a:rPr lang="en-US" dirty="0" smtClean="0"/>
              <a:t>infarction</a:t>
            </a:r>
          </a:p>
          <a:p>
            <a:r>
              <a:rPr lang="en-US" dirty="0" smtClean="0"/>
              <a:t>AMI time frames</a:t>
            </a:r>
          </a:p>
          <a:p>
            <a:pPr lvl="1"/>
            <a:r>
              <a:rPr lang="en-US" sz="2400" dirty="0" smtClean="0"/>
              <a:t>From 8 weeks or less in ICD-9-CM to four weeks or less in ICD-10-CM (consistent with ICD-10)</a:t>
            </a:r>
          </a:p>
          <a:p>
            <a:pPr>
              <a:buFontTx/>
              <a:buChar char="•"/>
            </a:pPr>
            <a:r>
              <a:rPr lang="en-US" dirty="0" err="1" smtClean="0"/>
              <a:t>Sequelae</a:t>
            </a:r>
            <a:r>
              <a:rPr lang="en-US" dirty="0" smtClean="0"/>
              <a:t> of </a:t>
            </a:r>
            <a:r>
              <a:rPr lang="en-US" dirty="0" err="1" smtClean="0"/>
              <a:t>cerebrovascular</a:t>
            </a:r>
            <a:r>
              <a:rPr lang="en-US" dirty="0" smtClean="0"/>
              <a:t> disease</a:t>
            </a:r>
          </a:p>
          <a:p>
            <a:pPr lvl="2">
              <a:buFontTx/>
              <a:buChar char="•"/>
            </a:pPr>
            <a:r>
              <a:rPr lang="en-US" dirty="0" smtClean="0"/>
              <a:t>Expansion of all subcategories to specify laterality and greater detail about the </a:t>
            </a:r>
            <a:r>
              <a:rPr lang="en-US" dirty="0" err="1" smtClean="0"/>
              <a:t>sequela</a:t>
            </a:r>
            <a:endParaRPr lang="en-US" dirty="0" smtClean="0"/>
          </a:p>
          <a:p>
            <a:pPr>
              <a:buFontTx/>
              <a:buChar char="•"/>
            </a:pPr>
            <a:r>
              <a:rPr lang="en-US" dirty="0" err="1" smtClean="0"/>
              <a:t>Intraoperative</a:t>
            </a:r>
            <a:r>
              <a:rPr lang="en-US" dirty="0" smtClean="0"/>
              <a:t> and </a:t>
            </a:r>
            <a:r>
              <a:rPr lang="en-US" dirty="0" err="1" smtClean="0"/>
              <a:t>postprocedural</a:t>
            </a:r>
            <a:r>
              <a:rPr lang="en-US" dirty="0" smtClean="0"/>
              <a:t> circulatory system complications</a:t>
            </a:r>
          </a:p>
          <a:p>
            <a:endParaRPr lang="en-US" dirty="0" smtClean="0"/>
          </a:p>
          <a:p>
            <a:pPr lvl="1">
              <a:buFontTx/>
              <a:buChar char="•"/>
            </a:pPr>
            <a:endParaRPr lang="en-US" dirty="0"/>
          </a:p>
          <a:p>
            <a:pPr lvl="1">
              <a:buFontTx/>
              <a:buChar char="•"/>
            </a:pPr>
            <a:endParaRPr lang="en-US" dirty="0" smtClean="0"/>
          </a:p>
          <a:p>
            <a:pPr lvl="1">
              <a:buFontTx/>
              <a:buChar char="•"/>
            </a:pPr>
            <a:endParaRPr lang="en-US" dirty="0"/>
          </a:p>
        </p:txBody>
      </p:sp>
      <p:sp>
        <p:nvSpPr>
          <p:cNvPr id="5" name="Slide Number Placeholder 5"/>
          <p:cNvSpPr>
            <a:spLocks noGrp="1"/>
          </p:cNvSpPr>
          <p:nvPr>
            <p:ph type="sldNum" sz="quarter" idx="12"/>
          </p:nvPr>
        </p:nvSpPr>
        <p:spPr/>
        <p:txBody>
          <a:bodyPr/>
          <a:lstStyle/>
          <a:p>
            <a:fld id="{F3BB4202-50D7-4650-8C3C-770BB7A1AE42}" type="slidenum">
              <a:rPr lang="en-US"/>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b="1" dirty="0"/>
              <a:t>Chapter 10: </a:t>
            </a:r>
            <a:br>
              <a:rPr lang="en-US" sz="3200" b="1" dirty="0"/>
            </a:br>
            <a:r>
              <a:rPr lang="en-US" sz="3200" b="1" dirty="0"/>
              <a:t>Diseases of respiratory system</a:t>
            </a:r>
          </a:p>
        </p:txBody>
      </p:sp>
      <p:sp>
        <p:nvSpPr>
          <p:cNvPr id="30723" name="Rectangle 3"/>
          <p:cNvSpPr>
            <a:spLocks noGrp="1" noChangeArrowheads="1"/>
          </p:cNvSpPr>
          <p:nvPr>
            <p:ph idx="1"/>
          </p:nvPr>
        </p:nvSpPr>
        <p:spPr>
          <a:xfrm>
            <a:off x="685800" y="2057400"/>
            <a:ext cx="7772400" cy="3657600"/>
          </a:xfrm>
        </p:spPr>
        <p:txBody>
          <a:bodyPr>
            <a:normAutofit/>
          </a:bodyPr>
          <a:lstStyle/>
          <a:p>
            <a:pPr lvl="1">
              <a:buSzPct val="120000"/>
              <a:buFontTx/>
              <a:buChar char="•"/>
            </a:pPr>
            <a:r>
              <a:rPr lang="en-US" dirty="0" smtClean="0"/>
              <a:t>Asthma (distinction for extrinsic/intrinsic no longer used)</a:t>
            </a:r>
          </a:p>
          <a:p>
            <a:pPr lvl="2">
              <a:buSzPct val="120000"/>
              <a:buFontTx/>
              <a:buChar char="•"/>
            </a:pPr>
            <a:r>
              <a:rPr lang="en-US" dirty="0" smtClean="0"/>
              <a:t>Mild, moderate, severe</a:t>
            </a:r>
          </a:p>
          <a:p>
            <a:pPr lvl="2">
              <a:buSzPct val="120000"/>
              <a:buFontTx/>
              <a:buChar char="•"/>
            </a:pPr>
            <a:r>
              <a:rPr lang="en-US" dirty="0" smtClean="0"/>
              <a:t>Intermittent versus persistent</a:t>
            </a:r>
          </a:p>
          <a:p>
            <a:pPr lvl="1">
              <a:buSzPct val="120000"/>
              <a:buFontTx/>
              <a:buChar char="•"/>
            </a:pPr>
            <a:r>
              <a:rPr lang="en-US" dirty="0" smtClean="0"/>
              <a:t>Strep throat</a:t>
            </a:r>
          </a:p>
          <a:p>
            <a:pPr lvl="2">
              <a:buSzPct val="120000"/>
              <a:buFontTx/>
              <a:buChar char="•"/>
            </a:pPr>
            <a:r>
              <a:rPr lang="en-US" dirty="0" smtClean="0"/>
              <a:t>Moved from Chapter 1</a:t>
            </a:r>
            <a:endParaRPr lang="en-US" dirty="0"/>
          </a:p>
          <a:p>
            <a:endParaRPr lang="en-US" dirty="0"/>
          </a:p>
        </p:txBody>
      </p:sp>
      <p:sp>
        <p:nvSpPr>
          <p:cNvPr id="5" name="Slide Number Placeholder 5"/>
          <p:cNvSpPr>
            <a:spLocks noGrp="1"/>
          </p:cNvSpPr>
          <p:nvPr>
            <p:ph type="sldNum" sz="quarter" idx="12"/>
          </p:nvPr>
        </p:nvSpPr>
        <p:spPr/>
        <p:txBody>
          <a:bodyPr/>
          <a:lstStyle/>
          <a:p>
            <a:fld id="{3888823D-671F-49F2-A82E-8F400F15BFA7}" type="slidenum">
              <a:rPr lang="en-US"/>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7200"/>
            <a:ext cx="7772400" cy="1295400"/>
          </a:xfrm>
        </p:spPr>
        <p:txBody>
          <a:bodyPr>
            <a:normAutofit fontScale="90000"/>
          </a:bodyPr>
          <a:lstStyle/>
          <a:p>
            <a:r>
              <a:rPr lang="en-US" sz="3200" b="1" dirty="0"/>
              <a:t>Chapter 12: </a:t>
            </a:r>
            <a:br>
              <a:rPr lang="en-US" sz="3200" b="1" dirty="0"/>
            </a:br>
            <a:r>
              <a:rPr lang="en-US" sz="3200" b="1" dirty="0"/>
              <a:t>Diseases of the skin and subcutaneous tissue</a:t>
            </a:r>
          </a:p>
        </p:txBody>
      </p:sp>
      <p:sp>
        <p:nvSpPr>
          <p:cNvPr id="34819" name="Rectangle 3"/>
          <p:cNvSpPr>
            <a:spLocks noGrp="1" noChangeArrowheads="1"/>
          </p:cNvSpPr>
          <p:nvPr>
            <p:ph idx="1"/>
          </p:nvPr>
        </p:nvSpPr>
        <p:spPr>
          <a:xfrm>
            <a:off x="685800" y="1828800"/>
            <a:ext cx="7772400" cy="4572000"/>
          </a:xfrm>
        </p:spPr>
        <p:txBody>
          <a:bodyPr>
            <a:normAutofit/>
          </a:bodyPr>
          <a:lstStyle/>
          <a:p>
            <a:pPr>
              <a:buNone/>
            </a:pPr>
            <a:r>
              <a:rPr lang="en-US" sz="3600" dirty="0" smtClean="0"/>
              <a:t>Decubitus ulcers</a:t>
            </a:r>
          </a:p>
          <a:p>
            <a:pPr lvl="1"/>
            <a:r>
              <a:rPr lang="en-US" dirty="0" smtClean="0"/>
              <a:t>Required use of two codes in ICD-9-CM</a:t>
            </a:r>
          </a:p>
          <a:p>
            <a:pPr lvl="1"/>
            <a:r>
              <a:rPr lang="en-US" dirty="0" smtClean="0"/>
              <a:t>ICD-10-CM one combination code</a:t>
            </a:r>
          </a:p>
          <a:p>
            <a:pPr lvl="1"/>
            <a:r>
              <a:rPr lang="en-US" dirty="0" smtClean="0"/>
              <a:t>Site, laterality, severity</a:t>
            </a:r>
          </a:p>
          <a:p>
            <a:pPr lvl="1">
              <a:buNone/>
            </a:pPr>
            <a:endParaRPr lang="en-US" dirty="0"/>
          </a:p>
          <a:p>
            <a:pPr>
              <a:buNone/>
            </a:pPr>
            <a:r>
              <a:rPr lang="en-US" sz="2400" dirty="0"/>
              <a:t>Decubitus </a:t>
            </a:r>
            <a:r>
              <a:rPr lang="en-US" sz="2400" dirty="0" smtClean="0"/>
              <a:t>ulcer, stage 3 of sacrum</a:t>
            </a:r>
          </a:p>
          <a:p>
            <a:pPr lvl="1"/>
            <a:r>
              <a:rPr lang="en-US" sz="2400" dirty="0" smtClean="0"/>
              <a:t>707.03 and 707.23 (ICD-9-CM)</a:t>
            </a:r>
          </a:p>
          <a:p>
            <a:pPr lvl="1"/>
            <a:r>
              <a:rPr lang="en-US" sz="2400" dirty="0" smtClean="0"/>
              <a:t>L89.153 (ICD-10-CM)</a:t>
            </a:r>
            <a:endParaRPr lang="en-US" sz="2400" dirty="0"/>
          </a:p>
        </p:txBody>
      </p:sp>
      <p:sp>
        <p:nvSpPr>
          <p:cNvPr id="5" name="Slide Number Placeholder 5"/>
          <p:cNvSpPr>
            <a:spLocks noGrp="1"/>
          </p:cNvSpPr>
          <p:nvPr>
            <p:ph type="sldNum" sz="quarter" idx="12"/>
          </p:nvPr>
        </p:nvSpPr>
        <p:spPr/>
        <p:txBody>
          <a:bodyPr/>
          <a:lstStyle/>
          <a:p>
            <a:fld id="{B9E5BDF1-7C15-4D00-B26E-06C198EE319E}" type="slidenum">
              <a:rPr lang="en-US"/>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772400" cy="1295400"/>
          </a:xfrm>
        </p:spPr>
        <p:txBody>
          <a:bodyPr>
            <a:normAutofit fontScale="90000"/>
          </a:bodyPr>
          <a:lstStyle/>
          <a:p>
            <a:r>
              <a:rPr lang="en-US" sz="3200" b="1" dirty="0"/>
              <a:t>Chapter 13: </a:t>
            </a:r>
            <a:br>
              <a:rPr lang="en-US" sz="3200" b="1" dirty="0"/>
            </a:br>
            <a:r>
              <a:rPr lang="en-US" sz="3200" b="1" dirty="0"/>
              <a:t>Diseases of the musculoskeletal system and connective tissue</a:t>
            </a:r>
          </a:p>
        </p:txBody>
      </p:sp>
      <p:sp>
        <p:nvSpPr>
          <p:cNvPr id="33795" name="Rectangle 3"/>
          <p:cNvSpPr>
            <a:spLocks noGrp="1" noChangeArrowheads="1"/>
          </p:cNvSpPr>
          <p:nvPr>
            <p:ph idx="1"/>
          </p:nvPr>
        </p:nvSpPr>
        <p:spPr>
          <a:xfrm>
            <a:off x="685800" y="2133600"/>
            <a:ext cx="7772400" cy="4114800"/>
          </a:xfrm>
        </p:spPr>
        <p:txBody>
          <a:bodyPr>
            <a:normAutofit fontScale="92500" lnSpcReduction="20000"/>
          </a:bodyPr>
          <a:lstStyle/>
          <a:p>
            <a:r>
              <a:rPr lang="en-US" sz="3600" dirty="0"/>
              <a:t>Site:  joint vs. bone/limb</a:t>
            </a:r>
          </a:p>
          <a:p>
            <a:r>
              <a:rPr lang="en-US" sz="3600" dirty="0"/>
              <a:t>Laterality</a:t>
            </a:r>
          </a:p>
          <a:p>
            <a:r>
              <a:rPr lang="en-US" sz="3600" dirty="0" smtClean="0"/>
              <a:t>Gout</a:t>
            </a:r>
          </a:p>
          <a:p>
            <a:pPr lvl="1"/>
            <a:r>
              <a:rPr lang="en-US" dirty="0" smtClean="0"/>
              <a:t>Moved from Chapter 3 (Endocrine, nutritional, metabolic, in ICD-9-CM )</a:t>
            </a:r>
          </a:p>
          <a:p>
            <a:pPr lvl="1"/>
            <a:r>
              <a:rPr lang="en-US" dirty="0" smtClean="0"/>
              <a:t>Gout distinctions: idiopathic, drug-induced, lead-induced</a:t>
            </a:r>
          </a:p>
          <a:p>
            <a:r>
              <a:rPr lang="en-US" dirty="0" smtClean="0"/>
              <a:t>Polyarteritis nodosa</a:t>
            </a:r>
          </a:p>
          <a:p>
            <a:pPr lvl="1"/>
            <a:r>
              <a:rPr lang="en-US" dirty="0" smtClean="0"/>
              <a:t>Moved from Chapter 7, Diseases of circulatory system</a:t>
            </a:r>
            <a:endParaRPr lang="en-US" dirty="0"/>
          </a:p>
          <a:p>
            <a:endParaRPr lang="en-US" dirty="0"/>
          </a:p>
        </p:txBody>
      </p:sp>
      <p:sp>
        <p:nvSpPr>
          <p:cNvPr id="5" name="Slide Number Placeholder 5"/>
          <p:cNvSpPr>
            <a:spLocks noGrp="1"/>
          </p:cNvSpPr>
          <p:nvPr>
            <p:ph type="sldNum" sz="quarter" idx="12"/>
          </p:nvPr>
        </p:nvSpPr>
        <p:spPr/>
        <p:txBody>
          <a:bodyPr/>
          <a:lstStyle/>
          <a:p>
            <a:fld id="{E88DBC82-8D44-498E-94F7-C3DAF90F0C61}" type="slidenum">
              <a:rPr lang="en-US"/>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z="2800" b="1" dirty="0" smtClean="0"/>
              <a:t>International Statistical Classification of Diseases and Health Related Problems, Tenth Revision (ICD-10)</a:t>
            </a:r>
            <a:endParaRPr lang="en-US" sz="2800" b="1" dirty="0"/>
          </a:p>
        </p:txBody>
      </p:sp>
      <p:sp>
        <p:nvSpPr>
          <p:cNvPr id="37891" name="Rectangle 3"/>
          <p:cNvSpPr>
            <a:spLocks noGrp="1" noChangeArrowheads="1"/>
          </p:cNvSpPr>
          <p:nvPr>
            <p:ph idx="1"/>
          </p:nvPr>
        </p:nvSpPr>
        <p:spPr>
          <a:xfrm>
            <a:off x="762000" y="2895600"/>
            <a:ext cx="7848600" cy="3962400"/>
          </a:xfrm>
        </p:spPr>
        <p:txBody>
          <a:bodyPr>
            <a:normAutofit/>
          </a:bodyPr>
          <a:lstStyle/>
          <a:p>
            <a:r>
              <a:rPr lang="en-US" sz="2600" dirty="0"/>
              <a:t>Alphanumeric codes</a:t>
            </a:r>
          </a:p>
          <a:p>
            <a:r>
              <a:rPr lang="en-US" sz="2600" dirty="0"/>
              <a:t>Restructuring certain chapters/ categories</a:t>
            </a:r>
          </a:p>
          <a:p>
            <a:r>
              <a:rPr lang="en-US" sz="2600" dirty="0"/>
              <a:t>Addition of new features</a:t>
            </a:r>
          </a:p>
          <a:p>
            <a:r>
              <a:rPr lang="en-US" sz="2600" dirty="0"/>
              <a:t>Expansion of detail (2,033 categories; 855 more than ICD-9</a:t>
            </a:r>
            <a:r>
              <a:rPr lang="en-US" sz="2600" dirty="0" smtClean="0"/>
              <a:t>)</a:t>
            </a:r>
          </a:p>
          <a:p>
            <a:pPr lvl="1">
              <a:lnSpc>
                <a:spcPct val="90000"/>
              </a:lnSpc>
            </a:pPr>
            <a:r>
              <a:rPr lang="en-US" sz="2600" dirty="0" smtClean="0"/>
              <a:t>Diseases of the Eye and </a:t>
            </a:r>
            <a:r>
              <a:rPr lang="en-US" sz="2600" dirty="0" err="1" smtClean="0"/>
              <a:t>Adnexa</a:t>
            </a:r>
            <a:r>
              <a:rPr lang="en-US" sz="2600" dirty="0" smtClean="0"/>
              <a:t> (Chapter 7)</a:t>
            </a:r>
          </a:p>
          <a:p>
            <a:pPr lvl="1">
              <a:lnSpc>
                <a:spcPct val="90000"/>
              </a:lnSpc>
            </a:pPr>
            <a:r>
              <a:rPr lang="en-US" sz="2600" dirty="0" smtClean="0"/>
              <a:t>Diseases of the Ear and Mastoid Process (Chapter 8)</a:t>
            </a:r>
          </a:p>
          <a:p>
            <a:pPr lvl="1"/>
            <a:endParaRPr lang="en-US" dirty="0" smtClean="0"/>
          </a:p>
        </p:txBody>
      </p:sp>
      <p:sp>
        <p:nvSpPr>
          <p:cNvPr id="6" name="Slide Number Placeholder 5"/>
          <p:cNvSpPr>
            <a:spLocks noGrp="1"/>
          </p:cNvSpPr>
          <p:nvPr>
            <p:ph type="sldNum" sz="quarter" idx="12"/>
          </p:nvPr>
        </p:nvSpPr>
        <p:spPr/>
        <p:txBody>
          <a:bodyPr/>
          <a:lstStyle/>
          <a:p>
            <a:fld id="{A5FA7BD8-8A3B-4AB6-B0DD-2F720586A9C0}" type="slidenum">
              <a:rPr lang="en-US" smtClean="0"/>
              <a:pPr/>
              <a:t>6</a:t>
            </a:fld>
            <a:endParaRPr lang="en-US" dirty="0"/>
          </a:p>
        </p:txBody>
      </p:sp>
      <p:sp>
        <p:nvSpPr>
          <p:cNvPr id="37892" name="Text Box 4"/>
          <p:cNvSpPr txBox="1">
            <a:spLocks noChangeArrowheads="1"/>
          </p:cNvSpPr>
          <p:nvPr/>
        </p:nvSpPr>
        <p:spPr bwMode="auto">
          <a:xfrm>
            <a:off x="609600" y="6096000"/>
            <a:ext cx="2133600" cy="457200"/>
          </a:xfrm>
          <a:prstGeom prst="rect">
            <a:avLst/>
          </a:prstGeom>
          <a:noFill/>
          <a:ln w="9525">
            <a:noFill/>
            <a:miter lim="800000"/>
            <a:headEnd/>
            <a:tailEnd/>
          </a:ln>
          <a:effectLst/>
        </p:spPr>
        <p:txBody>
          <a:bodyPr>
            <a:spAutoFit/>
          </a:bodyPr>
          <a:lstStyle/>
          <a:p>
            <a:pPr eaLnBrk="0" hangingPunct="0">
              <a:spcBef>
                <a:spcPct val="50000"/>
              </a:spcBef>
            </a:pPr>
            <a:endParaRPr lang="en-US" dirty="0">
              <a:latin typeface="Times New Roman" pitchFamily="18" charset="0"/>
            </a:endParaRPr>
          </a:p>
        </p:txBody>
      </p:sp>
      <p:sp>
        <p:nvSpPr>
          <p:cNvPr id="37893" name="Rectangle 5"/>
          <p:cNvSpPr>
            <a:spLocks noChangeArrowheads="1"/>
          </p:cNvSpPr>
          <p:nvPr/>
        </p:nvSpPr>
        <p:spPr bwMode="auto">
          <a:xfrm>
            <a:off x="533400" y="1752600"/>
            <a:ext cx="8305800" cy="1569660"/>
          </a:xfrm>
          <a:prstGeom prst="rect">
            <a:avLst/>
          </a:prstGeom>
          <a:noFill/>
          <a:ln w="12700">
            <a:noFill/>
            <a:miter lim="800000"/>
            <a:headEnd type="none" w="sm" len="sm"/>
            <a:tailEnd type="none" w="sm" len="sm"/>
          </a:ln>
          <a:effectLst/>
        </p:spPr>
        <p:txBody>
          <a:bodyPr wrap="square">
            <a:spAutoFit/>
          </a:bodyPr>
          <a:lstStyle/>
          <a:p>
            <a:pPr eaLnBrk="0" hangingPunct="0"/>
            <a:r>
              <a:rPr lang="en-US" sz="3200" dirty="0"/>
              <a:t>ICD-10 represents the broadest scope of any ICD revision to date.  Changes include: </a:t>
            </a:r>
          </a:p>
          <a:p>
            <a:pPr eaLnBrk="0" hangingPunct="0"/>
            <a:endParaRPr lang="en-US" sz="32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772400" cy="1295400"/>
          </a:xfrm>
        </p:spPr>
        <p:txBody>
          <a:bodyPr>
            <a:normAutofit fontScale="90000"/>
          </a:bodyPr>
          <a:lstStyle/>
          <a:p>
            <a:r>
              <a:rPr lang="en-US" sz="3200" b="1" dirty="0"/>
              <a:t>Chapter 13: </a:t>
            </a:r>
            <a:br>
              <a:rPr lang="en-US" sz="3200" b="1" dirty="0"/>
            </a:br>
            <a:r>
              <a:rPr lang="en-US" sz="3200" b="1" dirty="0"/>
              <a:t>Diseases of the musculoskeletal system and connective </a:t>
            </a:r>
            <a:r>
              <a:rPr lang="en-US" sz="3200" b="1" dirty="0" smtClean="0"/>
              <a:t>tissue (continued)</a:t>
            </a:r>
            <a:endParaRPr lang="en-US" sz="3200" b="1" dirty="0"/>
          </a:p>
        </p:txBody>
      </p:sp>
      <p:sp>
        <p:nvSpPr>
          <p:cNvPr id="33795" name="Rectangle 3"/>
          <p:cNvSpPr>
            <a:spLocks noGrp="1" noChangeArrowheads="1"/>
          </p:cNvSpPr>
          <p:nvPr>
            <p:ph idx="1"/>
          </p:nvPr>
        </p:nvSpPr>
        <p:spPr>
          <a:xfrm>
            <a:off x="685800" y="2133600"/>
            <a:ext cx="7772400" cy="4114800"/>
          </a:xfrm>
        </p:spPr>
        <p:txBody>
          <a:bodyPr>
            <a:normAutofit fontScale="70000" lnSpcReduction="20000"/>
          </a:bodyPr>
          <a:lstStyle/>
          <a:p>
            <a:r>
              <a:rPr lang="en-US" sz="3600" dirty="0" smtClean="0"/>
              <a:t>7</a:t>
            </a:r>
            <a:r>
              <a:rPr lang="en-US" sz="3600" baseline="30000" dirty="0" smtClean="0"/>
              <a:t>th</a:t>
            </a:r>
            <a:r>
              <a:rPr lang="en-US" sz="3600" dirty="0" smtClean="0"/>
              <a:t> character extensions for osteoporosis</a:t>
            </a:r>
            <a:endParaRPr lang="en-US" dirty="0" smtClean="0"/>
          </a:p>
          <a:p>
            <a:pPr>
              <a:buNone/>
            </a:pPr>
            <a:r>
              <a:rPr lang="en-US" dirty="0" smtClean="0"/>
              <a:t>The appropriate 7th character is to be added to each code from category M80:</a:t>
            </a:r>
          </a:p>
          <a:p>
            <a:pPr>
              <a:buNone/>
            </a:pPr>
            <a:endParaRPr lang="en-US" dirty="0" smtClean="0"/>
          </a:p>
          <a:p>
            <a:pPr>
              <a:buNone/>
            </a:pPr>
            <a:r>
              <a:rPr lang="en-US" dirty="0" smtClean="0"/>
              <a:t>A - initial encounter for fracture</a:t>
            </a:r>
          </a:p>
          <a:p>
            <a:pPr>
              <a:buNone/>
            </a:pPr>
            <a:r>
              <a:rPr lang="en-US" dirty="0" smtClean="0"/>
              <a:t>D - subsequent encounter for fracture with routine healing</a:t>
            </a:r>
          </a:p>
          <a:p>
            <a:pPr>
              <a:buNone/>
            </a:pPr>
            <a:r>
              <a:rPr lang="en-US" dirty="0" smtClean="0"/>
              <a:t>G - subsequent encounter for fracture with delayed healing</a:t>
            </a:r>
          </a:p>
          <a:p>
            <a:pPr>
              <a:buNone/>
            </a:pPr>
            <a:r>
              <a:rPr lang="en-US" dirty="0" smtClean="0"/>
              <a:t>K - subsequent encounter for fracture with nonunion</a:t>
            </a:r>
          </a:p>
          <a:p>
            <a:pPr>
              <a:buNone/>
            </a:pPr>
            <a:r>
              <a:rPr lang="en-US" dirty="0" smtClean="0"/>
              <a:t>P - subsequent encounter for fracture with malunion</a:t>
            </a:r>
          </a:p>
          <a:p>
            <a:pPr>
              <a:buNone/>
            </a:pPr>
            <a:r>
              <a:rPr lang="en-US" dirty="0" smtClean="0"/>
              <a:t>S - sequela</a:t>
            </a:r>
          </a:p>
          <a:p>
            <a:pPr lvl="2"/>
            <a:endParaRPr lang="en-US" sz="2800" dirty="0" smtClean="0"/>
          </a:p>
          <a:p>
            <a:endParaRPr lang="en-US" dirty="0"/>
          </a:p>
        </p:txBody>
      </p:sp>
      <p:sp>
        <p:nvSpPr>
          <p:cNvPr id="5" name="Slide Number Placeholder 5"/>
          <p:cNvSpPr>
            <a:spLocks noGrp="1"/>
          </p:cNvSpPr>
          <p:nvPr>
            <p:ph type="sldNum" sz="quarter" idx="12"/>
          </p:nvPr>
        </p:nvSpPr>
        <p:spPr/>
        <p:txBody>
          <a:bodyPr/>
          <a:lstStyle/>
          <a:p>
            <a:fld id="{E88DBC82-8D44-498E-94F7-C3DAF90F0C61}" type="slidenum">
              <a:rPr lang="en-US"/>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normAutofit fontScale="90000"/>
          </a:bodyPr>
          <a:lstStyle/>
          <a:p>
            <a:r>
              <a:rPr lang="en-US" sz="3200" b="1" dirty="0"/>
              <a:t>Chapter 15: </a:t>
            </a:r>
            <a:br>
              <a:rPr lang="en-US" sz="3200" b="1" dirty="0"/>
            </a:br>
            <a:r>
              <a:rPr lang="en-US" sz="3200" b="1" dirty="0"/>
              <a:t>Pregnancy, childbirth, and the puerperium</a:t>
            </a:r>
          </a:p>
        </p:txBody>
      </p:sp>
      <p:sp>
        <p:nvSpPr>
          <p:cNvPr id="35843" name="Rectangle 3"/>
          <p:cNvSpPr>
            <a:spLocks noGrp="1" noChangeArrowheads="1"/>
          </p:cNvSpPr>
          <p:nvPr>
            <p:ph idx="1"/>
          </p:nvPr>
        </p:nvSpPr>
        <p:spPr>
          <a:xfrm>
            <a:off x="685800" y="2209800"/>
            <a:ext cx="7772400" cy="3657600"/>
          </a:xfrm>
        </p:spPr>
        <p:txBody>
          <a:bodyPr>
            <a:normAutofit fontScale="92500" lnSpcReduction="10000"/>
          </a:bodyPr>
          <a:lstStyle/>
          <a:p>
            <a:pPr>
              <a:lnSpc>
                <a:spcPct val="90000"/>
              </a:lnSpc>
            </a:pPr>
            <a:r>
              <a:rPr lang="en-US" sz="2800" dirty="0" smtClean="0"/>
              <a:t>ICD-9-CM </a:t>
            </a:r>
            <a:r>
              <a:rPr lang="en-US" sz="2800" dirty="0"/>
              <a:t>5</a:t>
            </a:r>
            <a:r>
              <a:rPr lang="en-US" sz="2800" baseline="30000" dirty="0"/>
              <a:t>th</a:t>
            </a:r>
            <a:r>
              <a:rPr lang="en-US" sz="2800" dirty="0"/>
              <a:t> digits not used in ICD-10-CM</a:t>
            </a:r>
          </a:p>
          <a:p>
            <a:pPr>
              <a:lnSpc>
                <a:spcPct val="90000"/>
              </a:lnSpc>
            </a:pPr>
            <a:r>
              <a:rPr lang="en-US" sz="2800" dirty="0"/>
              <a:t>Trimesters indicated with final character</a:t>
            </a:r>
          </a:p>
          <a:p>
            <a:r>
              <a:rPr lang="en-US" sz="2800" dirty="0" smtClean="0"/>
              <a:t>Supervision of high-risk pregnancy </a:t>
            </a:r>
          </a:p>
          <a:p>
            <a:pPr lvl="1"/>
            <a:r>
              <a:rPr lang="en-US" sz="2400" dirty="0" smtClean="0"/>
              <a:t>Moved from Supplementary chapter in ICD-9-CM to OB chapter in ICD-10-CM </a:t>
            </a:r>
          </a:p>
          <a:p>
            <a:r>
              <a:rPr lang="en-US" sz="2800" dirty="0" smtClean="0"/>
              <a:t>Timeframe for abortions and fetal deaths changed from 22 weeks to 20 weeks</a:t>
            </a:r>
          </a:p>
          <a:p>
            <a:r>
              <a:rPr lang="en-US" sz="2800" dirty="0" smtClean="0"/>
              <a:t>Timeframe for early and late vomiting in pregnancy changed from 22 weeks to 20 weeks</a:t>
            </a:r>
          </a:p>
          <a:p>
            <a:pPr>
              <a:lnSpc>
                <a:spcPct val="90000"/>
              </a:lnSpc>
            </a:pPr>
            <a:endParaRPr lang="en-US" sz="2800" dirty="0"/>
          </a:p>
        </p:txBody>
      </p:sp>
      <p:sp>
        <p:nvSpPr>
          <p:cNvPr id="5" name="Slide Number Placeholder 5"/>
          <p:cNvSpPr>
            <a:spLocks noGrp="1"/>
          </p:cNvSpPr>
          <p:nvPr>
            <p:ph type="sldNum" sz="quarter" idx="12"/>
          </p:nvPr>
        </p:nvSpPr>
        <p:spPr/>
        <p:txBody>
          <a:bodyPr/>
          <a:lstStyle/>
          <a:p>
            <a:fld id="{42268E04-1811-4A80-8F67-AB05F726CC61}" type="slidenum">
              <a:rPr lang="en-US"/>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n-US" sz="3200" b="1" dirty="0" smtClean="0"/>
              <a:t/>
            </a:r>
            <a:br>
              <a:rPr lang="en-US" sz="3200" b="1" dirty="0" smtClean="0"/>
            </a:br>
            <a:r>
              <a:rPr lang="en-US" sz="3200" b="1" dirty="0" smtClean="0"/>
              <a:t>Chapter 15: </a:t>
            </a:r>
            <a:br>
              <a:rPr lang="en-US" sz="3200" b="1" dirty="0" smtClean="0"/>
            </a:br>
            <a:r>
              <a:rPr lang="en-US" sz="3200" b="1" dirty="0" smtClean="0"/>
              <a:t>Pregnancy, childbirth, and the puerperium</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62</a:t>
            </a:fld>
            <a:endParaRPr lang="en-US" dirty="0"/>
          </a:p>
        </p:txBody>
      </p:sp>
      <p:sp>
        <p:nvSpPr>
          <p:cNvPr id="82947" name="Text Box 3"/>
          <p:cNvSpPr txBox="1">
            <a:spLocks noChangeArrowheads="1"/>
          </p:cNvSpPr>
          <p:nvPr/>
        </p:nvSpPr>
        <p:spPr bwMode="auto">
          <a:xfrm>
            <a:off x="304800" y="1905000"/>
            <a:ext cx="8458200" cy="375487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2800" dirty="0"/>
              <a:t>O15 Eclampsia</a:t>
            </a:r>
          </a:p>
          <a:p>
            <a:pPr eaLnBrk="0" hangingPunct="0">
              <a:lnSpc>
                <a:spcPct val="50000"/>
              </a:lnSpc>
              <a:spcBef>
                <a:spcPct val="50000"/>
              </a:spcBef>
            </a:pPr>
            <a:r>
              <a:rPr lang="en-US" sz="2800" dirty="0"/>
              <a:t>    O15.0  Eclampsia in pregnancy </a:t>
            </a:r>
          </a:p>
          <a:p>
            <a:pPr eaLnBrk="0" hangingPunct="0">
              <a:lnSpc>
                <a:spcPct val="70000"/>
              </a:lnSpc>
              <a:spcBef>
                <a:spcPct val="50000"/>
              </a:spcBef>
            </a:pPr>
            <a:r>
              <a:rPr lang="en-US" sz="2800" dirty="0"/>
              <a:t>	O15.00 Eclampsia in pregnancy, 				unspecified trimester</a:t>
            </a:r>
          </a:p>
          <a:p>
            <a:pPr eaLnBrk="0" hangingPunct="0">
              <a:lnSpc>
                <a:spcPct val="90000"/>
              </a:lnSpc>
              <a:spcBef>
                <a:spcPct val="50000"/>
              </a:spcBef>
            </a:pPr>
            <a:r>
              <a:rPr lang="en-US" sz="2800" dirty="0"/>
              <a:t>	O15.02 Eclampsia in pregnancy, second 		trimester</a:t>
            </a:r>
          </a:p>
          <a:p>
            <a:pPr eaLnBrk="0" hangingPunct="0">
              <a:lnSpc>
                <a:spcPct val="90000"/>
              </a:lnSpc>
              <a:spcBef>
                <a:spcPct val="50000"/>
              </a:spcBef>
            </a:pPr>
            <a:r>
              <a:rPr lang="en-US" sz="2800" dirty="0"/>
              <a:t>	O15.03 Eclampsia in pregnancy, third 			trimester</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772400" cy="1295400"/>
          </a:xfrm>
        </p:spPr>
        <p:txBody>
          <a:bodyPr>
            <a:normAutofit fontScale="90000"/>
          </a:bodyPr>
          <a:lstStyle/>
          <a:p>
            <a:r>
              <a:rPr lang="en-US" sz="3200" b="1" dirty="0"/>
              <a:t>Chapter </a:t>
            </a:r>
            <a:r>
              <a:rPr lang="en-US" sz="3200" b="1" dirty="0" smtClean="0"/>
              <a:t>15: </a:t>
            </a:r>
            <a:r>
              <a:rPr lang="en-US" sz="3200" b="1" dirty="0"/>
              <a:t/>
            </a:r>
            <a:br>
              <a:rPr lang="en-US" sz="3200" b="1" dirty="0"/>
            </a:br>
            <a:r>
              <a:rPr lang="en-US" sz="3200" b="1" dirty="0" smtClean="0"/>
              <a:t> Pregnancy, childbirth, and the puerperium</a:t>
            </a:r>
            <a:br>
              <a:rPr lang="en-US" sz="3200" b="1" dirty="0" smtClean="0"/>
            </a:br>
            <a:r>
              <a:rPr lang="en-US" sz="3200" b="1" dirty="0" smtClean="0"/>
              <a:t>(continued)</a:t>
            </a:r>
            <a:endParaRPr lang="en-US" sz="3200" b="1" dirty="0"/>
          </a:p>
        </p:txBody>
      </p:sp>
      <p:sp>
        <p:nvSpPr>
          <p:cNvPr id="33795" name="Rectangle 3"/>
          <p:cNvSpPr>
            <a:spLocks noGrp="1" noChangeArrowheads="1"/>
          </p:cNvSpPr>
          <p:nvPr>
            <p:ph idx="1"/>
          </p:nvPr>
        </p:nvSpPr>
        <p:spPr>
          <a:xfrm>
            <a:off x="685800" y="2133600"/>
            <a:ext cx="7772400" cy="4114800"/>
          </a:xfrm>
        </p:spPr>
        <p:txBody>
          <a:bodyPr>
            <a:normAutofit fontScale="47500" lnSpcReduction="20000"/>
          </a:bodyPr>
          <a:lstStyle/>
          <a:p>
            <a:pPr>
              <a:buNone/>
            </a:pPr>
            <a:r>
              <a:rPr lang="en-US" sz="3800" b="1" dirty="0" smtClean="0"/>
              <a:t>O31</a:t>
            </a:r>
          </a:p>
          <a:p>
            <a:pPr>
              <a:buNone/>
            </a:pPr>
            <a:r>
              <a:rPr lang="en-US" sz="3800" b="1" dirty="0" smtClean="0"/>
              <a:t>Complications specific to multiple gestation</a:t>
            </a:r>
            <a:endParaRPr lang="en-US" sz="3800" dirty="0" smtClean="0"/>
          </a:p>
          <a:p>
            <a:pPr>
              <a:buNone/>
            </a:pPr>
            <a:r>
              <a:rPr lang="en-US" sz="3800" dirty="0" smtClean="0"/>
              <a:t>One of the following 7th characters is to be assigned to each code under category O31. 7th character 0 is for single gestations and multiple gestations where the fetus is unspecified. 7th characters 1 through 9 are for cases of multiple gestations to identify the fetus for which the code applies. The appropriate code from category O30, Multiple gestation, must also be assigned when assigning a code from category O31 that has a 7th character of 1 through 9.</a:t>
            </a:r>
          </a:p>
          <a:p>
            <a:pPr>
              <a:buNone/>
            </a:pPr>
            <a:r>
              <a:rPr lang="en-US" sz="3800" dirty="0" smtClean="0"/>
              <a:t>0 - not applicable or unspecified</a:t>
            </a:r>
          </a:p>
          <a:p>
            <a:pPr>
              <a:buNone/>
            </a:pPr>
            <a:r>
              <a:rPr lang="en-US" sz="3800" dirty="0" smtClean="0"/>
              <a:t>1 - fetus 1</a:t>
            </a:r>
          </a:p>
          <a:p>
            <a:pPr>
              <a:buNone/>
            </a:pPr>
            <a:r>
              <a:rPr lang="en-US" sz="3800" dirty="0" smtClean="0"/>
              <a:t>2 - fetus 2</a:t>
            </a:r>
          </a:p>
          <a:p>
            <a:pPr>
              <a:buNone/>
            </a:pPr>
            <a:r>
              <a:rPr lang="en-US" sz="3800" dirty="0" smtClean="0"/>
              <a:t>3 - fetus 3</a:t>
            </a:r>
          </a:p>
          <a:p>
            <a:pPr>
              <a:buNone/>
            </a:pPr>
            <a:r>
              <a:rPr lang="en-US" sz="3800" dirty="0" smtClean="0"/>
              <a:t>4 - fetus 4</a:t>
            </a:r>
          </a:p>
          <a:p>
            <a:pPr>
              <a:buNone/>
            </a:pPr>
            <a:r>
              <a:rPr lang="en-US" sz="3800" dirty="0" smtClean="0"/>
              <a:t>5 - fetus 5</a:t>
            </a:r>
          </a:p>
          <a:p>
            <a:pPr>
              <a:buNone/>
            </a:pPr>
            <a:r>
              <a:rPr lang="en-US" sz="3800" dirty="0" smtClean="0"/>
              <a:t>9 - other fetus</a:t>
            </a:r>
          </a:p>
          <a:p>
            <a:pPr lvl="2"/>
            <a:endParaRPr lang="en-US" sz="2800" dirty="0" smtClean="0"/>
          </a:p>
          <a:p>
            <a:endParaRPr lang="en-US" dirty="0"/>
          </a:p>
        </p:txBody>
      </p:sp>
      <p:sp>
        <p:nvSpPr>
          <p:cNvPr id="5" name="Slide Number Placeholder 5"/>
          <p:cNvSpPr>
            <a:spLocks noGrp="1"/>
          </p:cNvSpPr>
          <p:nvPr>
            <p:ph type="sldNum" sz="quarter" idx="12"/>
          </p:nvPr>
        </p:nvSpPr>
        <p:spPr/>
        <p:txBody>
          <a:bodyPr/>
          <a:lstStyle/>
          <a:p>
            <a:fld id="{E88DBC82-8D44-498E-94F7-C3DAF90F0C61}" type="slidenum">
              <a:rPr lang="en-US"/>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447800"/>
          </a:xfrm>
        </p:spPr>
        <p:txBody>
          <a:bodyPr>
            <a:normAutofit fontScale="90000"/>
          </a:bodyPr>
          <a:lstStyle/>
          <a:p>
            <a:r>
              <a:rPr lang="en-US" sz="3200" b="1" dirty="0"/>
              <a:t>Chapter 16: </a:t>
            </a:r>
            <a:br>
              <a:rPr lang="en-US" sz="3200" b="1" dirty="0"/>
            </a:br>
            <a:r>
              <a:rPr lang="en-US" sz="3200" b="1" dirty="0"/>
              <a:t>Certain conditions originating in the newborn (perinatal) period</a:t>
            </a:r>
          </a:p>
        </p:txBody>
      </p:sp>
      <p:sp>
        <p:nvSpPr>
          <p:cNvPr id="37891" name="Rectangle 3"/>
          <p:cNvSpPr>
            <a:spLocks noGrp="1" noChangeArrowheads="1"/>
          </p:cNvSpPr>
          <p:nvPr>
            <p:ph idx="1"/>
          </p:nvPr>
        </p:nvSpPr>
        <p:spPr>
          <a:xfrm>
            <a:off x="685800" y="2057400"/>
            <a:ext cx="7772400" cy="4495800"/>
          </a:xfrm>
        </p:spPr>
        <p:txBody>
          <a:bodyPr>
            <a:normAutofit/>
          </a:bodyPr>
          <a:lstStyle/>
          <a:p>
            <a:r>
              <a:rPr lang="en-US" sz="2800" dirty="0" smtClean="0"/>
              <a:t>Change in terminology</a:t>
            </a:r>
          </a:p>
          <a:p>
            <a:pPr lvl="1"/>
            <a:r>
              <a:rPr lang="en-US" sz="2400" dirty="0" smtClean="0"/>
              <a:t>760-763, Maternal causes of perinatal morbidity and mortality; P00-P04, Newborn affected by maternal factors  and by complications of pregnancy, labor, and delivery</a:t>
            </a:r>
            <a:endParaRPr lang="en-US" sz="2800" dirty="0" smtClean="0"/>
          </a:p>
          <a:p>
            <a:r>
              <a:rPr lang="en-US" sz="2800" dirty="0" smtClean="0"/>
              <a:t>Consistent use of terminology</a:t>
            </a:r>
            <a:endParaRPr lang="en-US" sz="2800" dirty="0"/>
          </a:p>
        </p:txBody>
      </p:sp>
      <p:sp>
        <p:nvSpPr>
          <p:cNvPr id="5" name="Slide Number Placeholder 5"/>
          <p:cNvSpPr>
            <a:spLocks noGrp="1"/>
          </p:cNvSpPr>
          <p:nvPr>
            <p:ph type="sldNum" sz="quarter" idx="12"/>
          </p:nvPr>
        </p:nvSpPr>
        <p:spPr/>
        <p:txBody>
          <a:bodyPr/>
          <a:lstStyle/>
          <a:p>
            <a:fld id="{A1DF3E61-B878-402C-83A4-C028F99D8F2C}" type="slidenum">
              <a:rPr lang="en-US"/>
              <a:pPr/>
              <a:t>64</a:t>
            </a:fld>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371600"/>
          </a:xfrm>
        </p:spPr>
        <p:txBody>
          <a:bodyPr>
            <a:normAutofit fontScale="90000"/>
          </a:bodyPr>
          <a:lstStyle/>
          <a:p>
            <a:r>
              <a:rPr lang="en-US" sz="3200" b="1" dirty="0"/>
              <a:t>Chapter 17: </a:t>
            </a:r>
            <a:br>
              <a:rPr lang="en-US" sz="3200" b="1" dirty="0"/>
            </a:br>
            <a:r>
              <a:rPr lang="en-US" sz="3200" b="1" dirty="0"/>
              <a:t>Congenital malformations, deformations and chromosomal abnormalities</a:t>
            </a:r>
          </a:p>
        </p:txBody>
      </p:sp>
      <p:sp>
        <p:nvSpPr>
          <p:cNvPr id="38915" name="Rectangle 3"/>
          <p:cNvSpPr>
            <a:spLocks noGrp="1" noChangeArrowheads="1"/>
          </p:cNvSpPr>
          <p:nvPr>
            <p:ph idx="1"/>
          </p:nvPr>
        </p:nvSpPr>
        <p:spPr>
          <a:xfrm>
            <a:off x="685800" y="2286000"/>
            <a:ext cx="7772400" cy="4114800"/>
          </a:xfrm>
        </p:spPr>
        <p:txBody>
          <a:bodyPr/>
          <a:lstStyle/>
          <a:p>
            <a:pPr>
              <a:buNone/>
            </a:pPr>
            <a:r>
              <a:rPr lang="en-US" dirty="0" smtClean="0"/>
              <a:t>Expansions at many categories and subcategories</a:t>
            </a:r>
          </a:p>
          <a:p>
            <a:pPr lvl="1"/>
            <a:r>
              <a:rPr lang="en-US" dirty="0" smtClean="0"/>
              <a:t>Chromosomal anomalies</a:t>
            </a:r>
          </a:p>
          <a:p>
            <a:pPr lvl="2"/>
            <a:r>
              <a:rPr lang="en-US" dirty="0" smtClean="0"/>
              <a:t>One category (758.x in ICD-9-CM)</a:t>
            </a:r>
          </a:p>
          <a:p>
            <a:pPr lvl="2"/>
            <a:r>
              <a:rPr lang="en-US" dirty="0" smtClean="0"/>
              <a:t>Nine categories in ICD-10-CM for anomalies not elsewhere classified (Q90 – Q99)</a:t>
            </a:r>
          </a:p>
          <a:p>
            <a:pPr lvl="1"/>
            <a:endParaRPr lang="en-US" dirty="0" smtClean="0"/>
          </a:p>
        </p:txBody>
      </p:sp>
      <p:sp>
        <p:nvSpPr>
          <p:cNvPr id="5" name="Slide Number Placeholder 5"/>
          <p:cNvSpPr>
            <a:spLocks noGrp="1"/>
          </p:cNvSpPr>
          <p:nvPr>
            <p:ph type="sldNum" sz="quarter" idx="12"/>
          </p:nvPr>
        </p:nvSpPr>
        <p:spPr/>
        <p:txBody>
          <a:bodyPr/>
          <a:lstStyle/>
          <a:p>
            <a:fld id="{A017D77B-D55E-4F07-BD12-2141DAF97C77}" type="slidenum">
              <a:rPr lang="en-US"/>
              <a:pPr/>
              <a:t>65</a:t>
            </a:fld>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828800"/>
          </a:xfrm>
        </p:spPr>
        <p:txBody>
          <a:bodyPr>
            <a:normAutofit fontScale="90000"/>
          </a:bodyPr>
          <a:lstStyle/>
          <a:p>
            <a:r>
              <a:rPr lang="en-US" sz="3200" b="1" dirty="0"/>
              <a:t>Chapter 18:	</a:t>
            </a:r>
            <a:br>
              <a:rPr lang="en-US" sz="3200" b="1" dirty="0"/>
            </a:br>
            <a:r>
              <a:rPr lang="en-US" sz="3200" b="1" dirty="0"/>
              <a:t>Symptoms, signs and abnormal clinical and laboratory findings, not elsewhere classified</a:t>
            </a:r>
          </a:p>
        </p:txBody>
      </p:sp>
      <p:sp>
        <p:nvSpPr>
          <p:cNvPr id="39939" name="Rectangle 3"/>
          <p:cNvSpPr>
            <a:spLocks noGrp="1" noChangeArrowheads="1"/>
          </p:cNvSpPr>
          <p:nvPr>
            <p:ph idx="1"/>
          </p:nvPr>
        </p:nvSpPr>
        <p:spPr>
          <a:xfrm>
            <a:off x="685800" y="2438400"/>
            <a:ext cx="7772400" cy="4114800"/>
          </a:xfrm>
        </p:spPr>
        <p:txBody>
          <a:bodyPr>
            <a:normAutofit fontScale="92500" lnSpcReduction="10000"/>
          </a:bodyPr>
          <a:lstStyle/>
          <a:p>
            <a:r>
              <a:rPr lang="en-US" sz="3000" dirty="0" smtClean="0"/>
              <a:t>SIRS of non-infectious origin (with and without acute organ failure); severe </a:t>
            </a:r>
            <a:r>
              <a:rPr lang="en-US" sz="3000" dirty="0"/>
              <a:t>sepsis </a:t>
            </a:r>
            <a:r>
              <a:rPr lang="en-US" sz="3000" dirty="0" smtClean="0"/>
              <a:t>with and without septic </a:t>
            </a:r>
            <a:r>
              <a:rPr lang="en-US" sz="3000" dirty="0"/>
              <a:t>shock</a:t>
            </a:r>
          </a:p>
          <a:p>
            <a:r>
              <a:rPr lang="en-US" sz="2800" dirty="0" smtClean="0"/>
              <a:t>Glasgow </a:t>
            </a:r>
            <a:r>
              <a:rPr lang="en-US" sz="2800" dirty="0"/>
              <a:t>coma </a:t>
            </a:r>
            <a:r>
              <a:rPr lang="en-US" sz="2800" dirty="0" smtClean="0"/>
              <a:t>scale</a:t>
            </a:r>
          </a:p>
          <a:p>
            <a:pPr lvl="1"/>
            <a:r>
              <a:rPr lang="en-US" sz="2400" dirty="0" smtClean="0"/>
              <a:t>Primarily for use in trauma registries</a:t>
            </a:r>
          </a:p>
          <a:p>
            <a:r>
              <a:rPr lang="en-US" sz="2800" dirty="0" smtClean="0"/>
              <a:t>Bradycardia</a:t>
            </a:r>
            <a:r>
              <a:rPr lang="en-US" sz="3600" dirty="0" smtClean="0"/>
              <a:t>	</a:t>
            </a:r>
          </a:p>
          <a:p>
            <a:pPr lvl="1"/>
            <a:r>
              <a:rPr lang="en-US" sz="2600" dirty="0" smtClean="0"/>
              <a:t>Moved from Chapter 7, Circulatory, to  Chapter 18</a:t>
            </a:r>
          </a:p>
          <a:p>
            <a:r>
              <a:rPr lang="en-US" sz="2800" dirty="0" smtClean="0"/>
              <a:t>Pleurisy</a:t>
            </a:r>
          </a:p>
          <a:p>
            <a:pPr lvl="1"/>
            <a:r>
              <a:rPr lang="en-US" sz="2600" dirty="0" smtClean="0"/>
              <a:t>Moved from Chapter 8, Respiratory , to Chapter 18</a:t>
            </a:r>
            <a:endParaRPr lang="en-US" sz="2600" dirty="0"/>
          </a:p>
          <a:p>
            <a:pPr>
              <a:buFontTx/>
              <a:buNone/>
            </a:pPr>
            <a:endParaRPr lang="en-US" dirty="0"/>
          </a:p>
        </p:txBody>
      </p:sp>
      <p:sp>
        <p:nvSpPr>
          <p:cNvPr id="5" name="Slide Number Placeholder 5"/>
          <p:cNvSpPr>
            <a:spLocks noGrp="1"/>
          </p:cNvSpPr>
          <p:nvPr>
            <p:ph type="sldNum" sz="quarter" idx="12"/>
          </p:nvPr>
        </p:nvSpPr>
        <p:spPr/>
        <p:txBody>
          <a:bodyPr/>
          <a:lstStyle/>
          <a:p>
            <a:fld id="{CDA390A6-0AD2-4DE1-8511-EF745443B3FF}" type="slidenum">
              <a:rPr lang="en-US"/>
              <a:pPr/>
              <a:t>66</a:t>
            </a:fld>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r>
              <a:rPr lang="en-US" sz="2900" b="1" dirty="0" smtClean="0"/>
              <a:t>Chapter 19: </a:t>
            </a:r>
            <a:br>
              <a:rPr lang="en-US" sz="2900" b="1" dirty="0" smtClean="0"/>
            </a:br>
            <a:r>
              <a:rPr lang="en-US" sz="2900" b="1" dirty="0" smtClean="0"/>
              <a:t>Injury, poisoning and certain other consequences of external causes</a:t>
            </a:r>
            <a:endParaRPr lang="en-US" sz="2900"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67</a:t>
            </a:fld>
            <a:endParaRPr lang="en-US" dirty="0"/>
          </a:p>
        </p:txBody>
      </p:sp>
      <p:sp>
        <p:nvSpPr>
          <p:cNvPr id="46083" name="Text Box 3"/>
          <p:cNvSpPr txBox="1">
            <a:spLocks noChangeArrowheads="1"/>
          </p:cNvSpPr>
          <p:nvPr/>
        </p:nvSpPr>
        <p:spPr bwMode="auto">
          <a:xfrm>
            <a:off x="838200" y="1752600"/>
            <a:ext cx="8001000" cy="486902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dirty="0" smtClean="0"/>
              <a:t>Injuries Restructured </a:t>
            </a:r>
          </a:p>
          <a:p>
            <a:pPr algn="ctr" eaLnBrk="0" hangingPunct="0">
              <a:spcBef>
                <a:spcPct val="50000"/>
              </a:spcBef>
            </a:pPr>
            <a:r>
              <a:rPr lang="en-US" sz="2800" dirty="0" smtClean="0"/>
              <a:t>ICD-9</a:t>
            </a:r>
            <a:endParaRPr lang="en-US" sz="2800" dirty="0"/>
          </a:p>
          <a:p>
            <a:pPr eaLnBrk="0" hangingPunct="0">
              <a:lnSpc>
                <a:spcPct val="80000"/>
              </a:lnSpc>
              <a:spcBef>
                <a:spcPct val="50000"/>
              </a:spcBef>
            </a:pPr>
            <a:r>
              <a:rPr lang="en-US" sz="2800" dirty="0"/>
              <a:t>	Fractures			800-829</a:t>
            </a:r>
          </a:p>
          <a:p>
            <a:pPr eaLnBrk="0" hangingPunct="0">
              <a:lnSpc>
                <a:spcPct val="20000"/>
              </a:lnSpc>
              <a:spcBef>
                <a:spcPct val="50000"/>
              </a:spcBef>
            </a:pPr>
            <a:r>
              <a:rPr lang="en-US" sz="2800" dirty="0"/>
              <a:t>	Dislocations		</a:t>
            </a:r>
            <a:r>
              <a:rPr lang="en-US" sz="2800" dirty="0" smtClean="0"/>
              <a:t>830-839</a:t>
            </a:r>
            <a:endParaRPr lang="en-US" sz="2800" dirty="0"/>
          </a:p>
          <a:p>
            <a:pPr eaLnBrk="0" hangingPunct="0">
              <a:lnSpc>
                <a:spcPct val="30000"/>
              </a:lnSpc>
              <a:spcBef>
                <a:spcPct val="50000"/>
              </a:spcBef>
            </a:pPr>
            <a:r>
              <a:rPr lang="en-US" sz="2800" dirty="0"/>
              <a:t>	Sprains/Strains		840-848</a:t>
            </a:r>
          </a:p>
          <a:p>
            <a:pPr algn="ctr" eaLnBrk="0" hangingPunct="0">
              <a:lnSpc>
                <a:spcPct val="80000"/>
              </a:lnSpc>
              <a:spcBef>
                <a:spcPct val="50000"/>
              </a:spcBef>
            </a:pPr>
            <a:r>
              <a:rPr lang="en-US" sz="2800" dirty="0"/>
              <a:t>ICD-10</a:t>
            </a:r>
          </a:p>
          <a:p>
            <a:pPr eaLnBrk="0" hangingPunct="0">
              <a:lnSpc>
                <a:spcPct val="80000"/>
              </a:lnSpc>
              <a:spcBef>
                <a:spcPct val="50000"/>
              </a:spcBef>
            </a:pPr>
            <a:r>
              <a:rPr lang="en-US" sz="2800" dirty="0"/>
              <a:t>	Injuries to head		S00-S09</a:t>
            </a:r>
          </a:p>
          <a:p>
            <a:pPr eaLnBrk="0" hangingPunct="0">
              <a:lnSpc>
                <a:spcPct val="30000"/>
              </a:lnSpc>
              <a:spcBef>
                <a:spcPct val="50000"/>
              </a:spcBef>
            </a:pPr>
            <a:r>
              <a:rPr lang="en-US" sz="2800" dirty="0"/>
              <a:t>	Injuries to neck		S10-S19</a:t>
            </a:r>
          </a:p>
          <a:p>
            <a:pPr eaLnBrk="0" hangingPunct="0">
              <a:lnSpc>
                <a:spcPct val="40000"/>
              </a:lnSpc>
              <a:spcBef>
                <a:spcPct val="50000"/>
              </a:spcBef>
            </a:pPr>
            <a:r>
              <a:rPr lang="en-US" sz="2800" dirty="0"/>
              <a:t>	Injures to thorax		S20-S29</a:t>
            </a:r>
          </a:p>
          <a:p>
            <a:pPr eaLnBrk="0" hangingPunct="0">
              <a:lnSpc>
                <a:spcPct val="80000"/>
              </a:lnSpc>
              <a:spcBef>
                <a:spcPct val="50000"/>
              </a:spcBef>
            </a:pPr>
            <a:endParaRPr lang="en-US"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Autofit/>
          </a:bodyPr>
          <a:lstStyle/>
          <a:p>
            <a:r>
              <a:rPr lang="en-US" sz="2900" b="1" dirty="0" smtClean="0"/>
              <a:t>Chapter 19: </a:t>
            </a:r>
            <a:br>
              <a:rPr lang="en-US" sz="2900" b="1" dirty="0" smtClean="0"/>
            </a:br>
            <a:r>
              <a:rPr lang="en-US" sz="2900" b="1" dirty="0" smtClean="0"/>
              <a:t>Injury, poisoning and certain other consequences of external causes</a:t>
            </a:r>
            <a:endParaRPr lang="en-US" sz="2900"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68</a:t>
            </a:fld>
            <a:endParaRPr lang="en-US" dirty="0"/>
          </a:p>
        </p:txBody>
      </p:sp>
      <p:sp>
        <p:nvSpPr>
          <p:cNvPr id="48131" name="Text Box 3"/>
          <p:cNvSpPr txBox="1">
            <a:spLocks noChangeArrowheads="1"/>
          </p:cNvSpPr>
          <p:nvPr/>
        </p:nvSpPr>
        <p:spPr bwMode="auto">
          <a:xfrm>
            <a:off x="1371600" y="1676400"/>
            <a:ext cx="7162800" cy="391440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2800" dirty="0"/>
              <a:t>Type of injury at 3rd character</a:t>
            </a:r>
          </a:p>
          <a:p>
            <a:pPr eaLnBrk="0" hangingPunct="0">
              <a:lnSpc>
                <a:spcPct val="40000"/>
              </a:lnSpc>
              <a:spcBef>
                <a:spcPct val="50000"/>
              </a:spcBef>
            </a:pPr>
            <a:r>
              <a:rPr lang="en-US" sz="2800" dirty="0"/>
              <a:t>	0	Superficial injuries</a:t>
            </a:r>
          </a:p>
          <a:p>
            <a:pPr eaLnBrk="0" hangingPunct="0">
              <a:lnSpc>
                <a:spcPct val="40000"/>
              </a:lnSpc>
              <a:spcBef>
                <a:spcPct val="50000"/>
              </a:spcBef>
            </a:pPr>
            <a:r>
              <a:rPr lang="en-US" sz="2800" dirty="0"/>
              <a:t>	1	Open wounds</a:t>
            </a:r>
          </a:p>
          <a:p>
            <a:pPr eaLnBrk="0" hangingPunct="0">
              <a:lnSpc>
                <a:spcPct val="50000"/>
              </a:lnSpc>
              <a:spcBef>
                <a:spcPct val="50000"/>
              </a:spcBef>
            </a:pPr>
            <a:r>
              <a:rPr lang="en-US" sz="2800" dirty="0"/>
              <a:t>	2	Fractures</a:t>
            </a:r>
          </a:p>
          <a:p>
            <a:pPr eaLnBrk="0" hangingPunct="0">
              <a:lnSpc>
                <a:spcPct val="50000"/>
              </a:lnSpc>
              <a:spcBef>
                <a:spcPct val="50000"/>
              </a:spcBef>
            </a:pPr>
            <a:r>
              <a:rPr lang="en-US" sz="2800" dirty="0"/>
              <a:t>	3	Dislocations and sprains</a:t>
            </a:r>
          </a:p>
          <a:p>
            <a:pPr eaLnBrk="0" hangingPunct="0">
              <a:lnSpc>
                <a:spcPct val="50000"/>
              </a:lnSpc>
              <a:spcBef>
                <a:spcPct val="50000"/>
              </a:spcBef>
            </a:pPr>
            <a:r>
              <a:rPr lang="en-US" sz="2800" dirty="0"/>
              <a:t>	4	Injury of nerves</a:t>
            </a:r>
          </a:p>
          <a:p>
            <a:pPr eaLnBrk="0" hangingPunct="0">
              <a:lnSpc>
                <a:spcPct val="50000"/>
              </a:lnSpc>
              <a:spcBef>
                <a:spcPct val="50000"/>
              </a:spcBef>
            </a:pPr>
            <a:r>
              <a:rPr lang="en-US" sz="2800" dirty="0"/>
              <a:t>	5	Injury of blood vessels</a:t>
            </a:r>
          </a:p>
          <a:p>
            <a:pPr eaLnBrk="0" hangingPunct="0">
              <a:lnSpc>
                <a:spcPct val="50000"/>
              </a:lnSpc>
              <a:spcBef>
                <a:spcPct val="50000"/>
              </a:spcBef>
            </a:pPr>
            <a:r>
              <a:rPr lang="en-US" sz="2800" dirty="0"/>
              <a:t>	6 	Injury of muscles and tendons</a:t>
            </a:r>
          </a:p>
          <a:p>
            <a:pPr eaLnBrk="0" hangingPunct="0">
              <a:lnSpc>
                <a:spcPct val="50000"/>
              </a:lnSpc>
              <a:spcBef>
                <a:spcPct val="50000"/>
              </a:spcBef>
            </a:pPr>
            <a:r>
              <a:rPr lang="en-US" sz="2800" dirty="0"/>
              <a:t>	9	Other and unspecified</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371600"/>
          </a:xfrm>
        </p:spPr>
        <p:txBody>
          <a:bodyPr>
            <a:normAutofit fontScale="90000"/>
          </a:bodyPr>
          <a:lstStyle/>
          <a:p>
            <a:r>
              <a:rPr lang="en-US" sz="3200" b="1" dirty="0" smtClean="0"/>
              <a:t>Chapter 19: </a:t>
            </a:r>
            <a:br>
              <a:rPr lang="en-US" sz="3200" b="1" dirty="0" smtClean="0"/>
            </a:br>
            <a:r>
              <a:rPr lang="en-US" sz="3200" b="1" dirty="0" smtClean="0"/>
              <a:t>Injury, poisoning and certain other consequences of external causes</a:t>
            </a:r>
            <a:endParaRPr lang="en-US" sz="3200" b="1" dirty="0"/>
          </a:p>
        </p:txBody>
      </p:sp>
      <p:sp>
        <p:nvSpPr>
          <p:cNvPr id="40963" name="Rectangle 3"/>
          <p:cNvSpPr>
            <a:spLocks noGrp="1" noChangeArrowheads="1"/>
          </p:cNvSpPr>
          <p:nvPr>
            <p:ph idx="1"/>
          </p:nvPr>
        </p:nvSpPr>
        <p:spPr>
          <a:xfrm>
            <a:off x="685800" y="1676400"/>
            <a:ext cx="7772400" cy="4876800"/>
          </a:xfrm>
        </p:spPr>
        <p:txBody>
          <a:bodyPr>
            <a:normAutofit fontScale="92500" lnSpcReduction="10000"/>
          </a:bodyPr>
          <a:lstStyle/>
          <a:p>
            <a:pPr>
              <a:lnSpc>
                <a:spcPct val="90000"/>
              </a:lnSpc>
              <a:buNone/>
            </a:pPr>
            <a:r>
              <a:rPr lang="en-US" sz="2400" dirty="0" smtClean="0"/>
              <a:t>S00 	Superficial injury of head</a:t>
            </a:r>
          </a:p>
          <a:p>
            <a:pPr>
              <a:lnSpc>
                <a:spcPct val="90000"/>
              </a:lnSpc>
              <a:buNone/>
            </a:pPr>
            <a:r>
              <a:rPr lang="en-US" sz="2400" dirty="0" smtClean="0"/>
              <a:t>S10	Superficial injury of neck</a:t>
            </a:r>
          </a:p>
          <a:p>
            <a:pPr>
              <a:lnSpc>
                <a:spcPct val="90000"/>
              </a:lnSpc>
              <a:buNone/>
            </a:pPr>
            <a:r>
              <a:rPr lang="en-US" sz="2400" dirty="0" smtClean="0"/>
              <a:t>S20 	Superficial injury of thorax</a:t>
            </a:r>
          </a:p>
          <a:p>
            <a:pPr>
              <a:lnSpc>
                <a:spcPct val="90000"/>
              </a:lnSpc>
              <a:buNone/>
            </a:pPr>
            <a:r>
              <a:rPr lang="en-US" sz="2400" dirty="0" smtClean="0"/>
              <a:t>S30 	Superficial injury of abdomen, lower back, and pelvis</a:t>
            </a:r>
          </a:p>
          <a:p>
            <a:pPr>
              <a:lnSpc>
                <a:spcPct val="90000"/>
              </a:lnSpc>
              <a:buNone/>
            </a:pPr>
            <a:endParaRPr lang="en-US" sz="2400" dirty="0" smtClean="0"/>
          </a:p>
          <a:p>
            <a:pPr>
              <a:lnSpc>
                <a:spcPct val="90000"/>
              </a:lnSpc>
              <a:buNone/>
            </a:pPr>
            <a:r>
              <a:rPr lang="en-US" sz="2400" dirty="0" smtClean="0"/>
              <a:t>S01 	Open wound of head</a:t>
            </a:r>
          </a:p>
          <a:p>
            <a:pPr>
              <a:lnSpc>
                <a:spcPct val="90000"/>
              </a:lnSpc>
              <a:buNone/>
            </a:pPr>
            <a:r>
              <a:rPr lang="en-US" sz="2400" dirty="0" smtClean="0"/>
              <a:t>S11	Open wound of neck</a:t>
            </a:r>
          </a:p>
          <a:p>
            <a:pPr>
              <a:lnSpc>
                <a:spcPct val="90000"/>
              </a:lnSpc>
              <a:buNone/>
            </a:pPr>
            <a:r>
              <a:rPr lang="en-US" sz="2400" dirty="0" smtClean="0"/>
              <a:t>S21 	Open wound of thorax</a:t>
            </a:r>
          </a:p>
          <a:p>
            <a:pPr>
              <a:lnSpc>
                <a:spcPct val="90000"/>
              </a:lnSpc>
              <a:buNone/>
            </a:pPr>
            <a:r>
              <a:rPr lang="en-US" sz="2400" dirty="0" smtClean="0"/>
              <a:t>S31 	Open wound of abdomen, lower back, and pelvis</a:t>
            </a:r>
          </a:p>
          <a:p>
            <a:pPr>
              <a:lnSpc>
                <a:spcPct val="90000"/>
              </a:lnSpc>
              <a:buNone/>
            </a:pPr>
            <a:endParaRPr lang="en-US" sz="2400" dirty="0" smtClean="0"/>
          </a:p>
          <a:p>
            <a:pPr>
              <a:lnSpc>
                <a:spcPct val="90000"/>
              </a:lnSpc>
              <a:buNone/>
            </a:pPr>
            <a:r>
              <a:rPr lang="en-US" sz="2400" dirty="0" smtClean="0"/>
              <a:t>S02 	Fracture of skull and facial bones</a:t>
            </a:r>
          </a:p>
          <a:p>
            <a:pPr>
              <a:lnSpc>
                <a:spcPct val="90000"/>
              </a:lnSpc>
              <a:buNone/>
            </a:pPr>
            <a:r>
              <a:rPr lang="en-US" sz="2400" dirty="0" smtClean="0"/>
              <a:t>S12	Fracture of neck</a:t>
            </a:r>
          </a:p>
          <a:p>
            <a:pPr>
              <a:lnSpc>
                <a:spcPct val="90000"/>
              </a:lnSpc>
              <a:buNone/>
            </a:pPr>
            <a:r>
              <a:rPr lang="en-US" sz="2400" dirty="0" smtClean="0"/>
              <a:t>S22 	Fracture of rib(s), sternum and thoracic spine</a:t>
            </a:r>
          </a:p>
          <a:p>
            <a:pPr>
              <a:lnSpc>
                <a:spcPct val="90000"/>
              </a:lnSpc>
              <a:buNone/>
            </a:pPr>
            <a:r>
              <a:rPr lang="en-US" sz="2400" dirty="0" smtClean="0"/>
              <a:t>S32 	Fracture  of lumbar spine and pelvis</a:t>
            </a:r>
          </a:p>
          <a:p>
            <a:pPr>
              <a:lnSpc>
                <a:spcPct val="90000"/>
              </a:lnSpc>
              <a:buNone/>
            </a:pPr>
            <a:endParaRPr lang="en-US" sz="2400" dirty="0" smtClean="0"/>
          </a:p>
          <a:p>
            <a:pPr>
              <a:lnSpc>
                <a:spcPct val="90000"/>
              </a:lnSpc>
              <a:buNone/>
            </a:pPr>
            <a:endParaRPr lang="en-US" sz="2400" dirty="0" smtClean="0"/>
          </a:p>
        </p:txBody>
      </p:sp>
      <p:sp>
        <p:nvSpPr>
          <p:cNvPr id="5" name="Slide Number Placeholder 5"/>
          <p:cNvSpPr>
            <a:spLocks noGrp="1"/>
          </p:cNvSpPr>
          <p:nvPr>
            <p:ph type="sldNum" sz="quarter" idx="12"/>
          </p:nvPr>
        </p:nvSpPr>
        <p:spPr/>
        <p:txBody>
          <a:bodyPr/>
          <a:lstStyle/>
          <a:p>
            <a:fld id="{EE0F97C1-F169-4E48-8840-B449B0AD87B3}" type="slidenum">
              <a:rPr lang="en-US"/>
              <a:pPr/>
              <a:t>69</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2800" b="1" dirty="0" smtClean="0"/>
              <a:t>International Statistical Classification of Diseases and Health Related Problems, Tenth Revision (ICD-10)</a:t>
            </a:r>
            <a:endParaRPr lang="en-US" sz="2800" b="1" dirty="0"/>
          </a:p>
        </p:txBody>
      </p:sp>
      <p:sp>
        <p:nvSpPr>
          <p:cNvPr id="44035" name="Rectangle 3"/>
          <p:cNvSpPr>
            <a:spLocks noGrp="1" noChangeArrowheads="1"/>
          </p:cNvSpPr>
          <p:nvPr>
            <p:ph idx="1"/>
          </p:nvPr>
        </p:nvSpPr>
        <p:spPr>
          <a:xfrm>
            <a:off x="762000" y="2590800"/>
            <a:ext cx="8077200" cy="3886200"/>
          </a:xfrm>
        </p:spPr>
        <p:txBody>
          <a:bodyPr/>
          <a:lstStyle/>
          <a:p>
            <a:r>
              <a:rPr lang="en-US" dirty="0"/>
              <a:t>A00-B99 Infectious and parasitic diseases</a:t>
            </a:r>
          </a:p>
          <a:p>
            <a:r>
              <a:rPr lang="en-US" dirty="0"/>
              <a:t>C00-D48 Neoplasms</a:t>
            </a:r>
          </a:p>
          <a:p>
            <a:r>
              <a:rPr lang="en-US" dirty="0"/>
              <a:t>E00-E90 Endocrine, nutritional and metabolic diseases</a:t>
            </a:r>
          </a:p>
          <a:p>
            <a:r>
              <a:rPr lang="en-US" dirty="0"/>
              <a:t>S00 - T98 Injury, poisoning and certain other consequences of external causes </a:t>
            </a:r>
          </a:p>
        </p:txBody>
      </p:sp>
      <p:sp>
        <p:nvSpPr>
          <p:cNvPr id="6" name="Slide Number Placeholder 5"/>
          <p:cNvSpPr>
            <a:spLocks noGrp="1"/>
          </p:cNvSpPr>
          <p:nvPr>
            <p:ph type="sldNum" sz="quarter" idx="12"/>
          </p:nvPr>
        </p:nvSpPr>
        <p:spPr/>
        <p:txBody>
          <a:bodyPr/>
          <a:lstStyle/>
          <a:p>
            <a:fld id="{A5FA7BD8-8A3B-4AB6-B0DD-2F720586A9C0}" type="slidenum">
              <a:rPr lang="en-US" smtClean="0"/>
              <a:pPr/>
              <a:t>7</a:t>
            </a:fld>
            <a:endParaRPr lang="en-US" dirty="0"/>
          </a:p>
        </p:txBody>
      </p:sp>
      <p:sp>
        <p:nvSpPr>
          <p:cNvPr id="44036" name="Text Box 4"/>
          <p:cNvSpPr txBox="1">
            <a:spLocks noChangeArrowheads="1"/>
          </p:cNvSpPr>
          <p:nvPr/>
        </p:nvSpPr>
        <p:spPr bwMode="auto">
          <a:xfrm>
            <a:off x="609600" y="6096000"/>
            <a:ext cx="2133600" cy="457200"/>
          </a:xfrm>
          <a:prstGeom prst="rect">
            <a:avLst/>
          </a:prstGeom>
          <a:noFill/>
          <a:ln w="9525">
            <a:noFill/>
            <a:miter lim="800000"/>
            <a:headEnd/>
            <a:tailEnd/>
          </a:ln>
          <a:effectLst/>
        </p:spPr>
        <p:txBody>
          <a:bodyPr>
            <a:spAutoFit/>
          </a:bodyPr>
          <a:lstStyle/>
          <a:p>
            <a:pPr eaLnBrk="0" hangingPunct="0">
              <a:spcBef>
                <a:spcPct val="50000"/>
              </a:spcBef>
            </a:pPr>
            <a:endParaRPr lang="en-US" dirty="0">
              <a:latin typeface="Times New Roman" pitchFamily="18" charset="0"/>
            </a:endParaRPr>
          </a:p>
        </p:txBody>
      </p:sp>
      <p:sp>
        <p:nvSpPr>
          <p:cNvPr id="44037" name="Rectangle 5"/>
          <p:cNvSpPr>
            <a:spLocks noChangeArrowheads="1"/>
          </p:cNvSpPr>
          <p:nvPr/>
        </p:nvSpPr>
        <p:spPr bwMode="auto">
          <a:xfrm>
            <a:off x="1295400" y="1752600"/>
            <a:ext cx="7620000" cy="579438"/>
          </a:xfrm>
          <a:prstGeom prst="rect">
            <a:avLst/>
          </a:prstGeom>
          <a:noFill/>
          <a:ln w="12700">
            <a:noFill/>
            <a:miter lim="800000"/>
            <a:headEnd type="none" w="sm" len="sm"/>
            <a:tailEnd type="none" w="sm" len="sm"/>
          </a:ln>
          <a:effectLst/>
        </p:spPr>
        <p:txBody>
          <a:bodyPr>
            <a:spAutoFit/>
          </a:bodyPr>
          <a:lstStyle/>
          <a:p>
            <a:pPr eaLnBrk="0" hangingPunct="0"/>
            <a:r>
              <a:rPr lang="en-US" sz="3200" dirty="0"/>
              <a:t>Alphanumeric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b="1" dirty="0"/>
              <a:t>Injury codes in ICD-9-CM/ICD-10</a:t>
            </a:r>
          </a:p>
        </p:txBody>
      </p:sp>
      <p:sp>
        <p:nvSpPr>
          <p:cNvPr id="144387" name="Rectangle 3"/>
          <p:cNvSpPr>
            <a:spLocks noGrp="1" noChangeArrowheads="1"/>
          </p:cNvSpPr>
          <p:nvPr>
            <p:ph sz="half" idx="1"/>
          </p:nvPr>
        </p:nvSpPr>
        <p:spPr/>
        <p:txBody>
          <a:bodyPr/>
          <a:lstStyle/>
          <a:p>
            <a:pPr>
              <a:lnSpc>
                <a:spcPct val="90000"/>
              </a:lnSpc>
              <a:buFontTx/>
              <a:buNone/>
            </a:pPr>
            <a:r>
              <a:rPr lang="en-US" b="1" dirty="0"/>
              <a:t>Open wounds</a:t>
            </a:r>
          </a:p>
          <a:p>
            <a:pPr lvl="1">
              <a:lnSpc>
                <a:spcPct val="90000"/>
              </a:lnSpc>
            </a:pPr>
            <a:r>
              <a:rPr lang="en-US" dirty="0"/>
              <a:t>laceration w/foreign body</a:t>
            </a:r>
          </a:p>
          <a:p>
            <a:pPr lvl="1">
              <a:lnSpc>
                <a:spcPct val="90000"/>
              </a:lnSpc>
            </a:pPr>
            <a:r>
              <a:rPr lang="en-US" dirty="0"/>
              <a:t>laceration w/o foreign body</a:t>
            </a:r>
          </a:p>
          <a:p>
            <a:pPr lvl="1">
              <a:lnSpc>
                <a:spcPct val="90000"/>
              </a:lnSpc>
            </a:pPr>
            <a:r>
              <a:rPr lang="en-US" dirty="0"/>
              <a:t>puncture wound w/foreign body</a:t>
            </a:r>
          </a:p>
          <a:p>
            <a:pPr lvl="1">
              <a:lnSpc>
                <a:spcPct val="90000"/>
              </a:lnSpc>
            </a:pPr>
            <a:r>
              <a:rPr lang="en-US" dirty="0"/>
              <a:t>puncture wound w/o foreign body</a:t>
            </a:r>
          </a:p>
          <a:p>
            <a:pPr lvl="1">
              <a:lnSpc>
                <a:spcPct val="90000"/>
              </a:lnSpc>
            </a:pPr>
            <a:r>
              <a:rPr lang="en-US" dirty="0"/>
              <a:t>bite</a:t>
            </a:r>
          </a:p>
        </p:txBody>
      </p:sp>
      <p:sp>
        <p:nvSpPr>
          <p:cNvPr id="144388" name="Rectangle 4"/>
          <p:cNvSpPr>
            <a:spLocks noGrp="1" noChangeArrowheads="1"/>
          </p:cNvSpPr>
          <p:nvPr>
            <p:ph sz="half" idx="2"/>
          </p:nvPr>
        </p:nvSpPr>
        <p:spPr/>
        <p:txBody>
          <a:bodyPr/>
          <a:lstStyle/>
          <a:p>
            <a:pPr>
              <a:buFontTx/>
              <a:buNone/>
            </a:pPr>
            <a:r>
              <a:rPr lang="en-US" b="1" dirty="0"/>
              <a:t>Superficial wounds</a:t>
            </a:r>
            <a:endParaRPr lang="en-US" dirty="0"/>
          </a:p>
          <a:p>
            <a:pPr lvl="1"/>
            <a:r>
              <a:rPr lang="en-US" dirty="0"/>
              <a:t>abrasion</a:t>
            </a:r>
          </a:p>
          <a:p>
            <a:pPr lvl="1"/>
            <a:r>
              <a:rPr lang="en-US" dirty="0"/>
              <a:t>blister</a:t>
            </a:r>
          </a:p>
          <a:p>
            <a:pPr lvl="1"/>
            <a:r>
              <a:rPr lang="en-US" dirty="0"/>
              <a:t>contusion</a:t>
            </a:r>
          </a:p>
          <a:p>
            <a:pPr lvl="1"/>
            <a:r>
              <a:rPr lang="en-US" dirty="0"/>
              <a:t>external constriction</a:t>
            </a:r>
          </a:p>
          <a:p>
            <a:pPr lvl="1"/>
            <a:r>
              <a:rPr lang="en-US" dirty="0"/>
              <a:t>superficial foreign body</a:t>
            </a:r>
          </a:p>
          <a:p>
            <a:pPr lvl="1"/>
            <a:r>
              <a:rPr lang="en-US" dirty="0"/>
              <a:t>insect bite</a:t>
            </a:r>
            <a:endParaRPr lang="en-US" b="1" dirty="0"/>
          </a:p>
          <a:p>
            <a:pPr lvl="1"/>
            <a:endParaRPr lang="en-US" dirty="0"/>
          </a:p>
        </p:txBody>
      </p:sp>
      <p:sp>
        <p:nvSpPr>
          <p:cNvPr id="5" name="Slide Number Placeholder 4"/>
          <p:cNvSpPr>
            <a:spLocks noGrp="1"/>
          </p:cNvSpPr>
          <p:nvPr>
            <p:ph type="sldNum" sz="quarter" idx="12"/>
          </p:nvPr>
        </p:nvSpPr>
        <p:spPr/>
        <p:txBody>
          <a:bodyPr/>
          <a:lstStyle/>
          <a:p>
            <a:fld id="{A5FA7BD8-8A3B-4AB6-B0DD-2F720586A9C0}" type="slidenum">
              <a:rPr lang="en-US" smtClean="0"/>
              <a:pPr/>
              <a:t>70</a:t>
            </a:fld>
            <a:endParaRPr lang="en-US" dirty="0"/>
          </a:p>
        </p:txBody>
      </p:sp>
    </p:spTree>
  </p:cSld>
  <p:clrMapOvr>
    <a:masterClrMapping/>
  </p:clrMapOvr>
  <p:transition advTm="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fontScale="90000"/>
          </a:bodyPr>
          <a:lstStyle/>
          <a:p>
            <a:r>
              <a:rPr lang="en-US" b="1" dirty="0"/>
              <a:t>ICD-10-CM</a:t>
            </a:r>
            <a:br>
              <a:rPr lang="en-US" b="1" dirty="0"/>
            </a:br>
            <a:r>
              <a:rPr lang="en-US" sz="3600" b="1" dirty="0"/>
              <a:t>Expanded Injury Codes</a:t>
            </a:r>
            <a:endParaRPr lang="en-US" b="1"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71</a:t>
            </a:fld>
            <a:endParaRPr lang="en-US" dirty="0"/>
          </a:p>
        </p:txBody>
      </p:sp>
      <p:sp>
        <p:nvSpPr>
          <p:cNvPr id="158723" name="Text Box 3"/>
          <p:cNvSpPr txBox="1">
            <a:spLocks noChangeArrowheads="1"/>
          </p:cNvSpPr>
          <p:nvPr/>
        </p:nvSpPr>
        <p:spPr bwMode="auto">
          <a:xfrm>
            <a:off x="1371600" y="1828800"/>
            <a:ext cx="7467600" cy="4493538"/>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2800" dirty="0"/>
              <a:t>Detail for open wounds added at 5th </a:t>
            </a:r>
            <a:r>
              <a:rPr lang="en-US" sz="2800" dirty="0" smtClean="0"/>
              <a:t>digit</a:t>
            </a:r>
            <a:endParaRPr lang="en-US" sz="2800" dirty="0"/>
          </a:p>
          <a:p>
            <a:pPr eaLnBrk="0" hangingPunct="0">
              <a:spcBef>
                <a:spcPct val="50000"/>
              </a:spcBef>
            </a:pPr>
            <a:r>
              <a:rPr lang="en-US" sz="2800" dirty="0" smtClean="0"/>
              <a:t>S41.0</a:t>
            </a:r>
            <a:r>
              <a:rPr lang="en-US" sz="2800" u="sng" dirty="0" smtClean="0"/>
              <a:t>1</a:t>
            </a:r>
            <a:r>
              <a:rPr lang="en-US" sz="2800" dirty="0" smtClean="0"/>
              <a:t>- </a:t>
            </a:r>
            <a:r>
              <a:rPr lang="en-US" sz="2800" dirty="0"/>
              <a:t>Laceration </a:t>
            </a:r>
            <a:r>
              <a:rPr lang="en-US" sz="2800" dirty="0" smtClean="0"/>
              <a:t>without foreign body of 		shoulder</a:t>
            </a:r>
            <a:endParaRPr lang="en-US" sz="2800" dirty="0"/>
          </a:p>
          <a:p>
            <a:pPr eaLnBrk="0" hangingPunct="0">
              <a:spcBef>
                <a:spcPct val="50000"/>
              </a:spcBef>
            </a:pPr>
            <a:r>
              <a:rPr lang="en-US" sz="2800" dirty="0" smtClean="0"/>
              <a:t>S41.0</a:t>
            </a:r>
            <a:r>
              <a:rPr lang="en-US" sz="2800" u="sng" dirty="0" smtClean="0"/>
              <a:t>2</a:t>
            </a:r>
            <a:r>
              <a:rPr lang="en-US" sz="2800" dirty="0" smtClean="0"/>
              <a:t>-  </a:t>
            </a:r>
            <a:r>
              <a:rPr lang="en-US" sz="2800" dirty="0"/>
              <a:t>Laceration </a:t>
            </a:r>
            <a:r>
              <a:rPr lang="en-US" sz="2800" dirty="0" smtClean="0"/>
              <a:t>with foreign </a:t>
            </a:r>
            <a:r>
              <a:rPr lang="en-US" sz="2800" dirty="0"/>
              <a:t>body </a:t>
            </a:r>
            <a:r>
              <a:rPr lang="en-US" sz="2800" dirty="0" smtClean="0"/>
              <a:t>of 		shoulder </a:t>
            </a:r>
            <a:endParaRPr lang="en-US" sz="2800" dirty="0"/>
          </a:p>
          <a:p>
            <a:pPr eaLnBrk="0" hangingPunct="0">
              <a:spcBef>
                <a:spcPct val="50000"/>
              </a:spcBef>
            </a:pPr>
            <a:r>
              <a:rPr lang="en-US" sz="2800" dirty="0" smtClean="0"/>
              <a:t>S41.0</a:t>
            </a:r>
            <a:r>
              <a:rPr lang="en-US" sz="2800" u="sng" dirty="0" smtClean="0"/>
              <a:t>3</a:t>
            </a:r>
            <a:r>
              <a:rPr lang="en-US" sz="2800" dirty="0" smtClean="0"/>
              <a:t>-  </a:t>
            </a:r>
            <a:r>
              <a:rPr lang="en-US" sz="2800" dirty="0"/>
              <a:t>Puncture wound </a:t>
            </a:r>
            <a:r>
              <a:rPr lang="en-US" sz="2800" dirty="0" smtClean="0"/>
              <a:t>without foreign 		body of shoulder </a:t>
            </a:r>
            <a:endParaRPr lang="en-US" sz="2800" dirty="0"/>
          </a:p>
          <a:p>
            <a:pPr eaLnBrk="0" hangingPunct="0">
              <a:spcBef>
                <a:spcPct val="50000"/>
              </a:spcBef>
            </a:pPr>
            <a:endParaRPr lang="en-US" sz="32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304800"/>
            <a:ext cx="8229600" cy="1143000"/>
          </a:xfrm>
        </p:spPr>
        <p:txBody>
          <a:bodyPr>
            <a:normAutofit fontScale="90000"/>
          </a:bodyPr>
          <a:lstStyle/>
          <a:p>
            <a:r>
              <a:rPr lang="en-US" b="1" dirty="0" smtClean="0"/>
              <a:t/>
            </a:r>
            <a:br>
              <a:rPr lang="en-US" b="1" dirty="0" smtClean="0"/>
            </a:br>
            <a:r>
              <a:rPr lang="en-US" sz="3200" b="1" dirty="0" smtClean="0"/>
              <a:t>ICD-10-CM </a:t>
            </a:r>
            <a:br>
              <a:rPr lang="en-US" sz="3200" b="1" dirty="0" smtClean="0"/>
            </a:br>
            <a:r>
              <a:rPr lang="en-US" sz="3200" b="1" dirty="0" smtClean="0"/>
              <a:t>Expanded Injury Codes</a:t>
            </a:r>
            <a:r>
              <a:rPr lang="en-US" b="1" dirty="0" smtClean="0"/>
              <a:t/>
            </a:r>
            <a:br>
              <a:rPr lang="en-US" b="1" dirty="0" smtClean="0"/>
            </a:br>
            <a:r>
              <a:rPr lang="en-US" sz="3200" dirty="0" smtClean="0"/>
              <a:t/>
            </a:r>
            <a:br>
              <a:rPr lang="en-US" sz="3200" dirty="0" smtClean="0"/>
            </a:br>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72</a:t>
            </a:fld>
            <a:endParaRPr lang="en-US" dirty="0"/>
          </a:p>
        </p:txBody>
      </p:sp>
      <p:sp>
        <p:nvSpPr>
          <p:cNvPr id="93187" name="Text Box 3"/>
          <p:cNvSpPr txBox="1">
            <a:spLocks noChangeArrowheads="1"/>
          </p:cNvSpPr>
          <p:nvPr/>
        </p:nvSpPr>
        <p:spPr bwMode="auto">
          <a:xfrm>
            <a:off x="457200" y="1828801"/>
            <a:ext cx="8382000" cy="4247317"/>
          </a:xfrm>
          <a:prstGeom prst="rect">
            <a:avLst/>
          </a:prstGeom>
          <a:noFill/>
          <a:ln w="12700">
            <a:noFill/>
            <a:miter lim="800000"/>
            <a:headEnd type="none" w="sm" len="sm"/>
            <a:tailEnd type="none" w="sm" len="sm"/>
          </a:ln>
          <a:effectLst/>
        </p:spPr>
        <p:txBody>
          <a:bodyPr wrap="square">
            <a:spAutoFit/>
          </a:bodyPr>
          <a:lstStyle/>
          <a:p>
            <a:pPr lvl="1" eaLnBrk="0" hangingPunct="0">
              <a:spcBef>
                <a:spcPct val="50000"/>
              </a:spcBef>
            </a:pPr>
            <a:r>
              <a:rPr lang="en-US" sz="3600" dirty="0" smtClean="0"/>
              <a:t>S00.411  </a:t>
            </a:r>
            <a:r>
              <a:rPr lang="en-US" sz="3600" dirty="0"/>
              <a:t>Abrasion of ear, right ear</a:t>
            </a:r>
          </a:p>
          <a:p>
            <a:pPr lvl="1" eaLnBrk="0" hangingPunct="0">
              <a:spcBef>
                <a:spcPct val="50000"/>
              </a:spcBef>
            </a:pPr>
            <a:r>
              <a:rPr lang="en-US" sz="3600" dirty="0"/>
              <a:t>S50.351  Superficial foreign body of        		right elbow</a:t>
            </a:r>
          </a:p>
          <a:p>
            <a:pPr lvl="1" eaLnBrk="0" hangingPunct="0">
              <a:spcBef>
                <a:spcPct val="50000"/>
              </a:spcBef>
            </a:pPr>
            <a:r>
              <a:rPr lang="en-US" sz="3600" dirty="0"/>
              <a:t>S81.012  Laceration without foreign 		body, left knee</a:t>
            </a:r>
          </a:p>
          <a:p>
            <a:pPr eaLnBrk="0" hangingPunct="0">
              <a:spcBef>
                <a:spcPct val="50000"/>
              </a:spcBef>
            </a:pPr>
            <a:endParaRPr lang="en-US" sz="36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r>
              <a:rPr lang="en-US" b="1" dirty="0" smtClean="0"/>
              <a:t>Fracture codes </a:t>
            </a:r>
            <a:r>
              <a:rPr lang="en-US" b="1" dirty="0"/>
              <a:t>in ICD-9-CM/ICD-10</a:t>
            </a:r>
          </a:p>
        </p:txBody>
      </p:sp>
      <p:sp>
        <p:nvSpPr>
          <p:cNvPr id="144387" name="Rectangle 3"/>
          <p:cNvSpPr>
            <a:spLocks noGrp="1" noChangeArrowheads="1"/>
          </p:cNvSpPr>
          <p:nvPr>
            <p:ph sz="half" idx="1"/>
          </p:nvPr>
        </p:nvSpPr>
        <p:spPr/>
        <p:txBody>
          <a:bodyPr>
            <a:normAutofit/>
          </a:bodyPr>
          <a:lstStyle/>
          <a:p>
            <a:pPr>
              <a:lnSpc>
                <a:spcPct val="90000"/>
              </a:lnSpc>
              <a:buFontTx/>
              <a:buNone/>
            </a:pPr>
            <a:r>
              <a:rPr lang="en-US" b="1" dirty="0" smtClean="0"/>
              <a:t>Fractures, closed</a:t>
            </a:r>
            <a:endParaRPr lang="en-US" b="1" dirty="0"/>
          </a:p>
          <a:p>
            <a:pPr lvl="1">
              <a:lnSpc>
                <a:spcPct val="90000"/>
              </a:lnSpc>
            </a:pPr>
            <a:r>
              <a:rPr lang="en-US" dirty="0" smtClean="0"/>
              <a:t>Comminuted </a:t>
            </a:r>
          </a:p>
          <a:p>
            <a:pPr lvl="1">
              <a:lnSpc>
                <a:spcPct val="90000"/>
              </a:lnSpc>
            </a:pPr>
            <a:r>
              <a:rPr lang="en-US" dirty="0" smtClean="0"/>
              <a:t>Depressed</a:t>
            </a:r>
          </a:p>
          <a:p>
            <a:pPr lvl="1">
              <a:lnSpc>
                <a:spcPct val="90000"/>
              </a:lnSpc>
            </a:pPr>
            <a:r>
              <a:rPr lang="en-US" dirty="0" smtClean="0"/>
              <a:t>Elevated </a:t>
            </a:r>
          </a:p>
          <a:p>
            <a:pPr lvl="1">
              <a:lnSpc>
                <a:spcPct val="90000"/>
              </a:lnSpc>
            </a:pPr>
            <a:r>
              <a:rPr lang="en-US" dirty="0" smtClean="0"/>
              <a:t>Fissured</a:t>
            </a:r>
          </a:p>
          <a:p>
            <a:pPr lvl="1">
              <a:lnSpc>
                <a:spcPct val="90000"/>
              </a:lnSpc>
            </a:pPr>
            <a:r>
              <a:rPr lang="en-US" dirty="0" smtClean="0"/>
              <a:t>Greenstick </a:t>
            </a:r>
          </a:p>
          <a:p>
            <a:pPr lvl="1">
              <a:lnSpc>
                <a:spcPct val="90000"/>
              </a:lnSpc>
            </a:pPr>
            <a:r>
              <a:rPr lang="en-US" dirty="0" smtClean="0"/>
              <a:t>Linear </a:t>
            </a:r>
          </a:p>
          <a:p>
            <a:pPr lvl="1">
              <a:lnSpc>
                <a:spcPct val="90000"/>
              </a:lnSpc>
            </a:pPr>
            <a:r>
              <a:rPr lang="en-US" dirty="0" smtClean="0"/>
              <a:t>Spiral</a:t>
            </a:r>
            <a:endParaRPr lang="en-US" dirty="0"/>
          </a:p>
        </p:txBody>
      </p:sp>
      <p:sp>
        <p:nvSpPr>
          <p:cNvPr id="144388" name="Rectangle 4"/>
          <p:cNvSpPr>
            <a:spLocks noGrp="1" noChangeArrowheads="1"/>
          </p:cNvSpPr>
          <p:nvPr>
            <p:ph sz="half" idx="2"/>
          </p:nvPr>
        </p:nvSpPr>
        <p:spPr/>
        <p:txBody>
          <a:bodyPr/>
          <a:lstStyle/>
          <a:p>
            <a:pPr>
              <a:buFontTx/>
              <a:buNone/>
            </a:pPr>
            <a:r>
              <a:rPr lang="en-US" b="1" dirty="0" smtClean="0"/>
              <a:t>Fractures, open</a:t>
            </a:r>
            <a:endParaRPr lang="en-US" dirty="0"/>
          </a:p>
          <a:p>
            <a:pPr lvl="1"/>
            <a:r>
              <a:rPr lang="en-US" dirty="0" smtClean="0"/>
              <a:t>Compound</a:t>
            </a:r>
          </a:p>
          <a:p>
            <a:pPr lvl="1"/>
            <a:r>
              <a:rPr lang="en-US" dirty="0" smtClean="0"/>
              <a:t>Infected</a:t>
            </a:r>
          </a:p>
          <a:p>
            <a:pPr lvl="1"/>
            <a:r>
              <a:rPr lang="en-US" dirty="0" smtClean="0"/>
              <a:t>Missile</a:t>
            </a:r>
          </a:p>
          <a:p>
            <a:pPr lvl="1"/>
            <a:endParaRPr lang="en-US" dirty="0"/>
          </a:p>
        </p:txBody>
      </p:sp>
      <p:sp>
        <p:nvSpPr>
          <p:cNvPr id="5" name="Slide Number Placeholder 4"/>
          <p:cNvSpPr>
            <a:spLocks noGrp="1"/>
          </p:cNvSpPr>
          <p:nvPr>
            <p:ph type="sldNum" sz="quarter" idx="12"/>
          </p:nvPr>
        </p:nvSpPr>
        <p:spPr/>
        <p:txBody>
          <a:bodyPr/>
          <a:lstStyle/>
          <a:p>
            <a:fld id="{A5FA7BD8-8A3B-4AB6-B0DD-2F720586A9C0}" type="slidenum">
              <a:rPr lang="en-US" smtClean="0"/>
              <a:pPr/>
              <a:t>73</a:t>
            </a:fld>
            <a:endParaRPr lang="en-US" dirty="0"/>
          </a:p>
        </p:txBody>
      </p:sp>
    </p:spTree>
  </p:cSld>
  <p:clrMapOvr>
    <a:masterClrMapping/>
  </p:clrMapOvr>
  <p:transition advTm="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304800"/>
            <a:ext cx="8229600" cy="1143000"/>
          </a:xfrm>
        </p:spPr>
        <p:txBody>
          <a:bodyPr>
            <a:normAutofit fontScale="90000"/>
          </a:bodyPr>
          <a:lstStyle/>
          <a:p>
            <a:r>
              <a:rPr lang="en-US" b="1" dirty="0" smtClean="0"/>
              <a:t/>
            </a:r>
            <a:br>
              <a:rPr lang="en-US" b="1" dirty="0" smtClean="0"/>
            </a:br>
            <a:r>
              <a:rPr lang="en-US" sz="3200" b="1" dirty="0" smtClean="0"/>
              <a:t>ICD-10-CM </a:t>
            </a:r>
            <a:br>
              <a:rPr lang="en-US" sz="3200" b="1" dirty="0" smtClean="0"/>
            </a:br>
            <a:r>
              <a:rPr lang="en-US" sz="3200" b="1" dirty="0" smtClean="0"/>
              <a:t>Expanded Injury Codes</a:t>
            </a:r>
            <a:r>
              <a:rPr lang="en-US" b="1" dirty="0" smtClean="0"/>
              <a:t/>
            </a:r>
            <a:br>
              <a:rPr lang="en-US" b="1" dirty="0" smtClean="0"/>
            </a:br>
            <a:r>
              <a:rPr lang="en-US" sz="3200" dirty="0" smtClean="0"/>
              <a:t/>
            </a:r>
            <a:br>
              <a:rPr lang="en-US" sz="3200" dirty="0" smtClean="0"/>
            </a:br>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74</a:t>
            </a:fld>
            <a:endParaRPr lang="en-US" dirty="0"/>
          </a:p>
        </p:txBody>
      </p:sp>
      <p:sp>
        <p:nvSpPr>
          <p:cNvPr id="93187" name="Text Box 3"/>
          <p:cNvSpPr txBox="1">
            <a:spLocks noChangeArrowheads="1"/>
          </p:cNvSpPr>
          <p:nvPr/>
        </p:nvSpPr>
        <p:spPr bwMode="auto">
          <a:xfrm>
            <a:off x="457200" y="1600201"/>
            <a:ext cx="8382000" cy="5478423"/>
          </a:xfrm>
          <a:prstGeom prst="rect">
            <a:avLst/>
          </a:prstGeom>
          <a:noFill/>
          <a:ln w="12700">
            <a:noFill/>
            <a:miter lim="800000"/>
            <a:headEnd type="none" w="sm" len="sm"/>
            <a:tailEnd type="none" w="sm" len="sm"/>
          </a:ln>
          <a:effectLst/>
        </p:spPr>
        <p:txBody>
          <a:bodyPr wrap="square">
            <a:spAutoFit/>
          </a:bodyPr>
          <a:lstStyle/>
          <a:p>
            <a:r>
              <a:rPr lang="en-US" sz="2800" dirty="0" smtClean="0"/>
              <a:t>S42.31-   Greenstick fracture of shaft of humerus</a:t>
            </a:r>
          </a:p>
          <a:p>
            <a:endParaRPr lang="en-US" sz="2800" dirty="0" smtClean="0"/>
          </a:p>
          <a:p>
            <a:r>
              <a:rPr lang="en-US" sz="2800" dirty="0" smtClean="0"/>
              <a:t>S42.32-   Transverse fracture of shaft of humerus</a:t>
            </a:r>
          </a:p>
          <a:p>
            <a:endParaRPr lang="en-US" sz="2800" dirty="0" smtClean="0"/>
          </a:p>
          <a:p>
            <a:r>
              <a:rPr lang="en-US" sz="2800" dirty="0" smtClean="0"/>
              <a:t>S42.33-   Oblique fracture of shaft of humerus</a:t>
            </a:r>
            <a:endParaRPr lang="en-US" sz="3600" dirty="0" smtClean="0"/>
          </a:p>
          <a:p>
            <a:endParaRPr lang="en-US" sz="2800" dirty="0" smtClean="0"/>
          </a:p>
          <a:p>
            <a:r>
              <a:rPr lang="en-US" sz="2800" dirty="0" smtClean="0"/>
              <a:t>S42.42-   Comminuted supracondylar fracture 		without intercondylar fracture of humerus</a:t>
            </a:r>
          </a:p>
          <a:p>
            <a:endParaRPr lang="en-US" sz="3600" dirty="0" smtClean="0"/>
          </a:p>
          <a:p>
            <a:endParaRPr lang="en-US" sz="3600" dirty="0" smtClean="0"/>
          </a:p>
          <a:p>
            <a:pPr eaLnBrk="0" hangingPunct="0">
              <a:spcBef>
                <a:spcPct val="50000"/>
              </a:spcBef>
            </a:pPr>
            <a:endParaRPr lang="en-US" sz="36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371600"/>
          </a:xfrm>
        </p:spPr>
        <p:txBody>
          <a:bodyPr>
            <a:normAutofit/>
          </a:bodyPr>
          <a:lstStyle/>
          <a:p>
            <a:r>
              <a:rPr lang="en-US" sz="3200" b="1" dirty="0"/>
              <a:t>Chapter 19: </a:t>
            </a:r>
            <a:br>
              <a:rPr lang="en-US" sz="3200" b="1" dirty="0"/>
            </a:br>
            <a:r>
              <a:rPr lang="en-US" sz="3200" b="1" dirty="0" smtClean="0"/>
              <a:t>7</a:t>
            </a:r>
            <a:r>
              <a:rPr lang="en-US" sz="3200" b="1" baseline="30000" dirty="0" smtClean="0"/>
              <a:t>th</a:t>
            </a:r>
            <a:r>
              <a:rPr lang="en-US" sz="3200" b="1" dirty="0" smtClean="0"/>
              <a:t> character – Fractures </a:t>
            </a:r>
            <a:endParaRPr lang="en-US" sz="3200" b="1" dirty="0"/>
          </a:p>
        </p:txBody>
      </p:sp>
      <p:sp>
        <p:nvSpPr>
          <p:cNvPr id="40963" name="Rectangle 3"/>
          <p:cNvSpPr>
            <a:spLocks noGrp="1" noChangeArrowheads="1"/>
          </p:cNvSpPr>
          <p:nvPr>
            <p:ph idx="1"/>
          </p:nvPr>
        </p:nvSpPr>
        <p:spPr>
          <a:xfrm>
            <a:off x="685800" y="1828800"/>
            <a:ext cx="7772400" cy="4724400"/>
          </a:xfrm>
        </p:spPr>
        <p:txBody>
          <a:bodyPr>
            <a:normAutofit/>
          </a:bodyPr>
          <a:lstStyle/>
          <a:p>
            <a:pPr>
              <a:lnSpc>
                <a:spcPct val="90000"/>
              </a:lnSpc>
              <a:buNone/>
            </a:pPr>
            <a:r>
              <a:rPr lang="en-US" sz="2400" dirty="0" smtClean="0"/>
              <a:t>A	Initial encounter for closed fracture</a:t>
            </a:r>
          </a:p>
          <a:p>
            <a:pPr>
              <a:lnSpc>
                <a:spcPct val="90000"/>
              </a:lnSpc>
              <a:buNone/>
            </a:pPr>
            <a:r>
              <a:rPr lang="en-US" sz="2400" dirty="0" smtClean="0"/>
              <a:t>B	 Initial encounter for open fracture</a:t>
            </a:r>
          </a:p>
          <a:p>
            <a:pPr>
              <a:lnSpc>
                <a:spcPct val="90000"/>
              </a:lnSpc>
              <a:buNone/>
            </a:pPr>
            <a:r>
              <a:rPr lang="en-US" sz="2400" dirty="0" smtClean="0"/>
              <a:t>D 	Subsequent encounter for fracture with routine healing</a:t>
            </a:r>
          </a:p>
          <a:p>
            <a:pPr>
              <a:lnSpc>
                <a:spcPct val="90000"/>
              </a:lnSpc>
              <a:buNone/>
            </a:pPr>
            <a:r>
              <a:rPr lang="en-US" sz="2400" dirty="0" smtClean="0"/>
              <a:t>G	 Subsequent encounter for fracture with delayed healing</a:t>
            </a:r>
          </a:p>
          <a:p>
            <a:pPr>
              <a:lnSpc>
                <a:spcPct val="90000"/>
              </a:lnSpc>
              <a:buNone/>
            </a:pPr>
            <a:r>
              <a:rPr lang="en-US" sz="2400" dirty="0" smtClean="0"/>
              <a:t>K	 Subsequent encounter for fracture with nonunion </a:t>
            </a:r>
          </a:p>
          <a:p>
            <a:pPr>
              <a:lnSpc>
                <a:spcPct val="90000"/>
              </a:lnSpc>
              <a:buNone/>
            </a:pPr>
            <a:r>
              <a:rPr lang="en-US" sz="2400" dirty="0" smtClean="0"/>
              <a:t>P	 Subsequent encounter for fracture with malunion </a:t>
            </a:r>
          </a:p>
          <a:p>
            <a:pPr>
              <a:lnSpc>
                <a:spcPct val="90000"/>
              </a:lnSpc>
              <a:buNone/>
            </a:pPr>
            <a:r>
              <a:rPr lang="en-US" sz="2400" dirty="0" smtClean="0"/>
              <a:t>S	 Sequela</a:t>
            </a:r>
            <a:endParaRPr lang="en-US" sz="2400" dirty="0"/>
          </a:p>
        </p:txBody>
      </p:sp>
      <p:sp>
        <p:nvSpPr>
          <p:cNvPr id="5" name="Slide Number Placeholder 5"/>
          <p:cNvSpPr>
            <a:spLocks noGrp="1"/>
          </p:cNvSpPr>
          <p:nvPr>
            <p:ph type="sldNum" sz="quarter" idx="12"/>
          </p:nvPr>
        </p:nvSpPr>
        <p:spPr/>
        <p:txBody>
          <a:bodyPr/>
          <a:lstStyle/>
          <a:p>
            <a:fld id="{EE0F97C1-F169-4E48-8840-B449B0AD87B3}" type="slidenum">
              <a:rPr lang="en-US"/>
              <a:pPr/>
              <a:t>75</a:t>
            </a:fld>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371600"/>
          </a:xfrm>
        </p:spPr>
        <p:txBody>
          <a:bodyPr>
            <a:normAutofit/>
          </a:bodyPr>
          <a:lstStyle/>
          <a:p>
            <a:r>
              <a:rPr lang="en-US" sz="3200" b="1" dirty="0"/>
              <a:t>Chapter 19: </a:t>
            </a:r>
            <a:br>
              <a:rPr lang="en-US" sz="3200" b="1" dirty="0"/>
            </a:br>
            <a:r>
              <a:rPr lang="en-US" sz="3200" b="1" dirty="0" smtClean="0"/>
              <a:t>7</a:t>
            </a:r>
            <a:r>
              <a:rPr lang="en-US" sz="3200" b="1" baseline="30000" dirty="0" smtClean="0"/>
              <a:t>th</a:t>
            </a:r>
            <a:r>
              <a:rPr lang="en-US" sz="3200" b="1" dirty="0" smtClean="0"/>
              <a:t> character – Open fractures </a:t>
            </a:r>
            <a:endParaRPr lang="en-US" sz="3200" b="1" dirty="0"/>
          </a:p>
        </p:txBody>
      </p:sp>
      <p:sp>
        <p:nvSpPr>
          <p:cNvPr id="40963" name="Rectangle 3"/>
          <p:cNvSpPr>
            <a:spLocks noGrp="1" noChangeArrowheads="1"/>
          </p:cNvSpPr>
          <p:nvPr>
            <p:ph idx="1"/>
          </p:nvPr>
        </p:nvSpPr>
        <p:spPr>
          <a:xfrm>
            <a:off x="685800" y="1828800"/>
            <a:ext cx="7772400" cy="4724400"/>
          </a:xfrm>
        </p:spPr>
        <p:txBody>
          <a:bodyPr>
            <a:normAutofit fontScale="62500" lnSpcReduction="20000"/>
          </a:bodyPr>
          <a:lstStyle/>
          <a:p>
            <a:pPr>
              <a:buNone/>
            </a:pPr>
            <a:r>
              <a:rPr lang="en-US" sz="2400" dirty="0" smtClean="0"/>
              <a:t>The open fracture designations are based on the Gustilo open fracture classification</a:t>
            </a:r>
          </a:p>
          <a:p>
            <a:pPr>
              <a:buNone/>
            </a:pPr>
            <a:endParaRPr lang="en-US" sz="2400" dirty="0" smtClean="0"/>
          </a:p>
          <a:p>
            <a:pPr>
              <a:buNone/>
            </a:pPr>
            <a:r>
              <a:rPr lang="en-US" sz="2400" dirty="0" smtClean="0"/>
              <a:t>The appropriate 7th character is to be added to each code from category S52</a:t>
            </a:r>
          </a:p>
          <a:p>
            <a:pPr>
              <a:buNone/>
            </a:pPr>
            <a:r>
              <a:rPr lang="en-US" sz="2400" dirty="0" smtClean="0"/>
              <a:t>A - initial encounter for closed fracture</a:t>
            </a:r>
          </a:p>
          <a:p>
            <a:pPr>
              <a:buNone/>
            </a:pPr>
            <a:r>
              <a:rPr lang="en-US" sz="2400" dirty="0" smtClean="0"/>
              <a:t>B - initial encounter for open fracture type I or II</a:t>
            </a:r>
          </a:p>
          <a:p>
            <a:pPr>
              <a:buNone/>
            </a:pPr>
            <a:r>
              <a:rPr lang="en-US" sz="2400" dirty="0" smtClean="0"/>
              <a:t>C - initial encounter for open fracture type IIIA, IIIB, or IIIC</a:t>
            </a:r>
          </a:p>
          <a:p>
            <a:pPr>
              <a:buNone/>
            </a:pPr>
            <a:r>
              <a:rPr lang="en-US" sz="2400" dirty="0" smtClean="0"/>
              <a:t>D - subsequent encounter for closed fracture with routine healing</a:t>
            </a:r>
          </a:p>
          <a:p>
            <a:pPr>
              <a:buNone/>
            </a:pPr>
            <a:r>
              <a:rPr lang="en-US" sz="2400" dirty="0" smtClean="0"/>
              <a:t>E - subsequent encounter for open fracture type I or II with routine healing</a:t>
            </a:r>
          </a:p>
          <a:p>
            <a:pPr>
              <a:buNone/>
            </a:pPr>
            <a:r>
              <a:rPr lang="en-US" sz="2400" dirty="0" smtClean="0"/>
              <a:t>F - subsequent encounter for open fracture type IIIA, IIIB, or IIIC with routine healing</a:t>
            </a:r>
          </a:p>
          <a:p>
            <a:pPr>
              <a:buNone/>
            </a:pPr>
            <a:r>
              <a:rPr lang="en-US" sz="2400" dirty="0" smtClean="0"/>
              <a:t>G - subsequent encounter for closed fracture with delayed healing</a:t>
            </a:r>
          </a:p>
          <a:p>
            <a:pPr>
              <a:buNone/>
            </a:pPr>
            <a:r>
              <a:rPr lang="en-US" sz="2400" dirty="0" smtClean="0"/>
              <a:t>H - subsequent encounter for open fracture type I or II with delayed healing</a:t>
            </a:r>
          </a:p>
          <a:p>
            <a:pPr>
              <a:buNone/>
            </a:pPr>
            <a:r>
              <a:rPr lang="en-US" sz="2400" dirty="0" smtClean="0"/>
              <a:t>J - subsequent encounter for open fracture type IIIA, IIIB, or IIIC with delayed healing</a:t>
            </a:r>
          </a:p>
          <a:p>
            <a:pPr>
              <a:buNone/>
            </a:pPr>
            <a:r>
              <a:rPr lang="en-US" sz="2400" dirty="0" smtClean="0"/>
              <a:t>K - subsequent encounter for closed fracture with nonunion</a:t>
            </a:r>
          </a:p>
          <a:p>
            <a:pPr>
              <a:buNone/>
            </a:pPr>
            <a:r>
              <a:rPr lang="en-US" sz="2400" dirty="0" smtClean="0"/>
              <a:t>M - subsequent encounter for open fracture type I or II with nonunion</a:t>
            </a:r>
          </a:p>
          <a:p>
            <a:pPr>
              <a:buNone/>
            </a:pPr>
            <a:r>
              <a:rPr lang="en-US" sz="2400" dirty="0" smtClean="0"/>
              <a:t>N - subsequent encounter for open fracture type IIIA, IIIB, or IIIC with nonunion</a:t>
            </a:r>
          </a:p>
          <a:p>
            <a:pPr>
              <a:buNone/>
            </a:pPr>
            <a:r>
              <a:rPr lang="en-US" sz="2400" dirty="0" smtClean="0"/>
              <a:t>P - subsequent encounter for closed fracture with malunion</a:t>
            </a:r>
          </a:p>
          <a:p>
            <a:pPr>
              <a:buNone/>
            </a:pPr>
            <a:r>
              <a:rPr lang="en-US" sz="2400" dirty="0" smtClean="0"/>
              <a:t>Q - subsequent encounter for open fracture type I or II with malunion</a:t>
            </a:r>
          </a:p>
          <a:p>
            <a:pPr>
              <a:buNone/>
            </a:pPr>
            <a:r>
              <a:rPr lang="en-US" sz="2400" dirty="0" smtClean="0"/>
              <a:t>R - subsequent encounter for open fracture type IIIA, IIIB, or IIIC with malunion</a:t>
            </a:r>
          </a:p>
          <a:p>
            <a:pPr>
              <a:buNone/>
            </a:pPr>
            <a:r>
              <a:rPr lang="en-US" sz="2400" dirty="0" smtClean="0"/>
              <a:t>S - sequela</a:t>
            </a:r>
          </a:p>
          <a:p>
            <a:endParaRPr lang="en-US" sz="2400" dirty="0" smtClean="0"/>
          </a:p>
          <a:p>
            <a:endParaRPr lang="en-US" sz="2400" dirty="0" smtClean="0"/>
          </a:p>
          <a:p>
            <a:endParaRPr lang="en-US" sz="2400" dirty="0" smtClean="0"/>
          </a:p>
          <a:p>
            <a:pPr>
              <a:lnSpc>
                <a:spcPct val="90000"/>
              </a:lnSpc>
            </a:pPr>
            <a:endParaRPr lang="en-US" sz="2400" dirty="0"/>
          </a:p>
        </p:txBody>
      </p:sp>
      <p:sp>
        <p:nvSpPr>
          <p:cNvPr id="5" name="Slide Number Placeholder 5"/>
          <p:cNvSpPr>
            <a:spLocks noGrp="1"/>
          </p:cNvSpPr>
          <p:nvPr>
            <p:ph type="sldNum" sz="quarter" idx="12"/>
          </p:nvPr>
        </p:nvSpPr>
        <p:spPr/>
        <p:txBody>
          <a:bodyPr/>
          <a:lstStyle/>
          <a:p>
            <a:fld id="{EE0F97C1-F169-4E48-8840-B449B0AD87B3}" type="slidenum">
              <a:rPr lang="en-US"/>
              <a:pPr/>
              <a:t>76</a:t>
            </a:fld>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371600"/>
          </a:xfrm>
        </p:spPr>
        <p:txBody>
          <a:bodyPr>
            <a:normAutofit/>
          </a:bodyPr>
          <a:lstStyle/>
          <a:p>
            <a:r>
              <a:rPr lang="en-US" sz="3200" b="1" dirty="0"/>
              <a:t>Chapter 19: </a:t>
            </a:r>
            <a:br>
              <a:rPr lang="en-US" sz="3200" b="1" dirty="0"/>
            </a:br>
            <a:r>
              <a:rPr lang="en-US" sz="3200" b="1" dirty="0" smtClean="0"/>
              <a:t>7</a:t>
            </a:r>
            <a:r>
              <a:rPr lang="en-US" sz="3200" b="1" baseline="30000" dirty="0" smtClean="0"/>
              <a:t>th</a:t>
            </a:r>
            <a:r>
              <a:rPr lang="en-US" sz="3200" b="1" dirty="0" smtClean="0"/>
              <a:t> character – Type of encounter </a:t>
            </a:r>
            <a:endParaRPr lang="en-US" sz="3200" b="1" dirty="0"/>
          </a:p>
        </p:txBody>
      </p:sp>
      <p:sp>
        <p:nvSpPr>
          <p:cNvPr id="40963" name="Rectangle 3"/>
          <p:cNvSpPr>
            <a:spLocks noGrp="1" noChangeArrowheads="1"/>
          </p:cNvSpPr>
          <p:nvPr>
            <p:ph idx="1"/>
          </p:nvPr>
        </p:nvSpPr>
        <p:spPr>
          <a:xfrm>
            <a:off x="685800" y="1828800"/>
            <a:ext cx="7772400" cy="4724400"/>
          </a:xfrm>
        </p:spPr>
        <p:txBody>
          <a:bodyPr>
            <a:normAutofit/>
          </a:bodyPr>
          <a:lstStyle/>
          <a:p>
            <a:pPr>
              <a:lnSpc>
                <a:spcPct val="90000"/>
              </a:lnSpc>
              <a:buNone/>
            </a:pPr>
            <a:r>
              <a:rPr lang="en-US" sz="2800" dirty="0" smtClean="0"/>
              <a:t>Types of encounters: Initial, subsequent, sequela</a:t>
            </a:r>
            <a:r>
              <a:rPr lang="en-US" sz="2400" dirty="0" smtClean="0"/>
              <a:t>	</a:t>
            </a:r>
          </a:p>
          <a:p>
            <a:pPr>
              <a:lnSpc>
                <a:spcPct val="90000"/>
              </a:lnSpc>
            </a:pPr>
            <a:r>
              <a:rPr lang="en-US" sz="2400" dirty="0" smtClean="0"/>
              <a:t>Active treatment: surgical treatment, ER encounter,  evaluation and treatment by new physician</a:t>
            </a:r>
          </a:p>
          <a:p>
            <a:pPr>
              <a:lnSpc>
                <a:spcPct val="90000"/>
              </a:lnSpc>
            </a:pPr>
            <a:r>
              <a:rPr lang="en-US" sz="2400" dirty="0" smtClean="0"/>
              <a:t>Subsequent encounter: routine care, during healing phase (e.g., cast change/removal, removal of external fixation device)</a:t>
            </a:r>
          </a:p>
          <a:p>
            <a:pPr>
              <a:lnSpc>
                <a:spcPct val="90000"/>
              </a:lnSpc>
            </a:pPr>
            <a:r>
              <a:rPr lang="en-US" sz="2400" dirty="0" smtClean="0"/>
              <a:t>Sequela: complications or conditions that arise as a direct result of an injury</a:t>
            </a:r>
            <a:endParaRPr lang="en-US" sz="2400" dirty="0"/>
          </a:p>
        </p:txBody>
      </p:sp>
      <p:sp>
        <p:nvSpPr>
          <p:cNvPr id="5" name="Slide Number Placeholder 5"/>
          <p:cNvSpPr>
            <a:spLocks noGrp="1"/>
          </p:cNvSpPr>
          <p:nvPr>
            <p:ph type="sldNum" sz="quarter" idx="12"/>
          </p:nvPr>
        </p:nvSpPr>
        <p:spPr/>
        <p:txBody>
          <a:bodyPr/>
          <a:lstStyle/>
          <a:p>
            <a:fld id="{EE0F97C1-F169-4E48-8840-B449B0AD87B3}" type="slidenum">
              <a:rPr lang="en-US"/>
              <a:pPr/>
              <a:t>77</a:t>
            </a:fld>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a:xfrm>
            <a:off x="381000" y="533400"/>
            <a:ext cx="8229600" cy="1143000"/>
          </a:xfrm>
        </p:spPr>
        <p:txBody>
          <a:bodyPr>
            <a:normAutofit fontScale="90000"/>
          </a:bodyPr>
          <a:lstStyle/>
          <a:p>
            <a:r>
              <a:rPr lang="en-US" sz="3200" b="1" dirty="0"/>
              <a:t>Chapter 19: </a:t>
            </a:r>
            <a:br>
              <a:rPr lang="en-US" sz="3200" b="1" dirty="0"/>
            </a:br>
            <a:r>
              <a:rPr lang="en-US" sz="3200" b="1" dirty="0"/>
              <a:t>Injury, poisoning and certain other consequences of external </a:t>
            </a:r>
            <a:r>
              <a:rPr lang="en-US" sz="3200" b="1" dirty="0" smtClean="0"/>
              <a:t>causes  </a:t>
            </a:r>
            <a:r>
              <a:rPr lang="en-US" sz="3200" b="1" dirty="0"/>
              <a:t>(continued)</a:t>
            </a:r>
          </a:p>
        </p:txBody>
      </p:sp>
      <p:sp>
        <p:nvSpPr>
          <p:cNvPr id="88067" name="Rectangle 1027"/>
          <p:cNvSpPr>
            <a:spLocks noGrp="1" noChangeArrowheads="1"/>
          </p:cNvSpPr>
          <p:nvPr>
            <p:ph idx="1"/>
          </p:nvPr>
        </p:nvSpPr>
        <p:spPr>
          <a:xfrm>
            <a:off x="685800" y="2667000"/>
            <a:ext cx="7772400" cy="2590800"/>
          </a:xfrm>
        </p:spPr>
        <p:txBody>
          <a:bodyPr/>
          <a:lstStyle/>
          <a:p>
            <a:r>
              <a:rPr lang="en-US" dirty="0"/>
              <a:t>5th character “x” dummy place holder</a:t>
            </a:r>
          </a:p>
          <a:p>
            <a:pPr lvl="1"/>
            <a:r>
              <a:rPr lang="en-US" sz="3200" dirty="0"/>
              <a:t>Example: T36.0x1 Poisoning by penicillins, accidental (unintentional)</a:t>
            </a:r>
          </a:p>
          <a:p>
            <a:endParaRPr lang="en-US" dirty="0"/>
          </a:p>
        </p:txBody>
      </p:sp>
      <p:sp>
        <p:nvSpPr>
          <p:cNvPr id="5" name="Slide Number Placeholder 5"/>
          <p:cNvSpPr>
            <a:spLocks noGrp="1"/>
          </p:cNvSpPr>
          <p:nvPr>
            <p:ph type="sldNum" sz="quarter" idx="12"/>
          </p:nvPr>
        </p:nvSpPr>
        <p:spPr/>
        <p:txBody>
          <a:bodyPr/>
          <a:lstStyle/>
          <a:p>
            <a:fld id="{D91D4509-664A-430A-824E-5CCE36A439D0}" type="slidenum">
              <a:rPr lang="en-US"/>
              <a:pPr/>
              <a:t>78</a:t>
            </a:fld>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a:xfrm>
            <a:off x="381000" y="533400"/>
            <a:ext cx="8229600" cy="1143000"/>
          </a:xfrm>
        </p:spPr>
        <p:txBody>
          <a:bodyPr>
            <a:normAutofit fontScale="90000"/>
          </a:bodyPr>
          <a:lstStyle/>
          <a:p>
            <a:r>
              <a:rPr lang="en-US" sz="3200" b="1" dirty="0"/>
              <a:t>Chapter 19: </a:t>
            </a:r>
            <a:br>
              <a:rPr lang="en-US" sz="3200" b="1" dirty="0"/>
            </a:br>
            <a:r>
              <a:rPr lang="en-US" sz="3200" b="1" dirty="0"/>
              <a:t>Injury, poisoning and certain other consequences of external </a:t>
            </a:r>
            <a:r>
              <a:rPr lang="en-US" sz="3200" b="1" dirty="0" smtClean="0"/>
              <a:t>causes  </a:t>
            </a:r>
            <a:r>
              <a:rPr lang="en-US" sz="3200" b="1" dirty="0"/>
              <a:t>(continued)</a:t>
            </a:r>
          </a:p>
        </p:txBody>
      </p:sp>
      <p:sp>
        <p:nvSpPr>
          <p:cNvPr id="88067" name="Rectangle 1027"/>
          <p:cNvSpPr>
            <a:spLocks noGrp="1" noChangeArrowheads="1"/>
          </p:cNvSpPr>
          <p:nvPr>
            <p:ph idx="1"/>
          </p:nvPr>
        </p:nvSpPr>
        <p:spPr>
          <a:xfrm>
            <a:off x="685800" y="2667000"/>
            <a:ext cx="7772400" cy="2590800"/>
          </a:xfrm>
        </p:spPr>
        <p:txBody>
          <a:bodyPr>
            <a:normAutofit fontScale="70000" lnSpcReduction="20000"/>
          </a:bodyPr>
          <a:lstStyle/>
          <a:p>
            <a:r>
              <a:rPr lang="en-US" dirty="0" smtClean="0"/>
              <a:t>New concepts:</a:t>
            </a:r>
            <a:endParaRPr lang="en-US" dirty="0"/>
          </a:p>
          <a:p>
            <a:pPr lvl="1"/>
            <a:r>
              <a:rPr lang="en-US" sz="3200" dirty="0" smtClean="0"/>
              <a:t>Underdosing – taking less of a medication than is prescribed by the provider whether inadvertently or deliberately with resulting negative consequence</a:t>
            </a:r>
          </a:p>
          <a:p>
            <a:pPr lvl="1"/>
            <a:r>
              <a:rPr lang="en-US" sz="3200" dirty="0" smtClean="0"/>
              <a:t>Additional code for patient noncompliance (Z91.12, Z91.13-) or failure in dosage in medical care (Y63.-)</a:t>
            </a:r>
            <a:endParaRPr lang="en-US" sz="3200" dirty="0"/>
          </a:p>
          <a:p>
            <a:endParaRPr lang="en-US" dirty="0"/>
          </a:p>
        </p:txBody>
      </p:sp>
      <p:sp>
        <p:nvSpPr>
          <p:cNvPr id="5" name="Slide Number Placeholder 5"/>
          <p:cNvSpPr>
            <a:spLocks noGrp="1"/>
          </p:cNvSpPr>
          <p:nvPr>
            <p:ph type="sldNum" sz="quarter" idx="12"/>
          </p:nvPr>
        </p:nvSpPr>
        <p:spPr/>
        <p:txBody>
          <a:bodyPr/>
          <a:lstStyle/>
          <a:p>
            <a:fld id="{D91D4509-664A-430A-824E-5CCE36A439D0}" type="slidenum">
              <a:rPr lang="en-US"/>
              <a:pPr/>
              <a:t>79</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normAutofit fontScale="90000"/>
          </a:bodyPr>
          <a:lstStyle/>
          <a:p>
            <a:r>
              <a:rPr lang="en-US" sz="2800" b="1" dirty="0"/>
              <a:t>International Statistical Classification of Diseases and Health Related Problems, Tenth Revision (ICD-10)</a:t>
            </a:r>
          </a:p>
        </p:txBody>
      </p:sp>
      <p:sp>
        <p:nvSpPr>
          <p:cNvPr id="123907" name="Rectangle 1027"/>
          <p:cNvSpPr>
            <a:spLocks noGrp="1" noChangeArrowheads="1"/>
          </p:cNvSpPr>
          <p:nvPr>
            <p:ph idx="1"/>
          </p:nvPr>
        </p:nvSpPr>
        <p:spPr/>
        <p:txBody>
          <a:bodyPr/>
          <a:lstStyle/>
          <a:p>
            <a:pPr>
              <a:lnSpc>
                <a:spcPct val="90000"/>
              </a:lnSpc>
            </a:pPr>
            <a:endParaRPr lang="en-US" dirty="0">
              <a:latin typeface="Arial" charset="0"/>
            </a:endParaRPr>
          </a:p>
          <a:p>
            <a:pPr>
              <a:lnSpc>
                <a:spcPct val="90000"/>
              </a:lnSpc>
            </a:pPr>
            <a:r>
              <a:rPr lang="en-US" dirty="0"/>
              <a:t>Chapters where </a:t>
            </a:r>
            <a:r>
              <a:rPr lang="en-US" dirty="0" smtClean="0"/>
              <a:t>major changes </a:t>
            </a:r>
            <a:r>
              <a:rPr lang="en-US" dirty="0"/>
              <a:t>have occurred were field-tested by WHO: </a:t>
            </a:r>
          </a:p>
          <a:p>
            <a:pPr lvl="1">
              <a:lnSpc>
                <a:spcPct val="90000"/>
              </a:lnSpc>
            </a:pPr>
            <a:r>
              <a:rPr lang="en-US" dirty="0"/>
              <a:t>Chapter V, Mental and behavioral disorders</a:t>
            </a:r>
          </a:p>
          <a:p>
            <a:pPr lvl="1">
              <a:lnSpc>
                <a:spcPct val="90000"/>
              </a:lnSpc>
            </a:pPr>
            <a:r>
              <a:rPr lang="en-US" dirty="0"/>
              <a:t>Chapter XIX, Injury, poisoning and certain other consequences of external causes</a:t>
            </a:r>
          </a:p>
          <a:p>
            <a:pPr lvl="1">
              <a:lnSpc>
                <a:spcPct val="90000"/>
              </a:lnSpc>
            </a:pPr>
            <a:r>
              <a:rPr lang="en-US" dirty="0"/>
              <a:t>Chapter XX, External causes of morbidity and mortality</a:t>
            </a:r>
          </a:p>
        </p:txBody>
      </p:sp>
      <p:sp>
        <p:nvSpPr>
          <p:cNvPr id="4" name="Slide Number Placeholder 3"/>
          <p:cNvSpPr>
            <a:spLocks noGrp="1"/>
          </p:cNvSpPr>
          <p:nvPr>
            <p:ph type="sldNum" sz="quarter" idx="12"/>
          </p:nvPr>
        </p:nvSpPr>
        <p:spPr/>
        <p:txBody>
          <a:bodyPr/>
          <a:lstStyle/>
          <a:p>
            <a:fld id="{A5FA7BD8-8A3B-4AB6-B0DD-2F720586A9C0}"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n-US" sz="2900" b="1" dirty="0"/>
              <a:t>Poisoning/External Cause </a:t>
            </a:r>
            <a:br>
              <a:rPr lang="en-US" sz="2900" b="1" dirty="0"/>
            </a:br>
            <a:r>
              <a:rPr lang="en-US" sz="2900" b="1" dirty="0"/>
              <a:t>ICD-9-CM</a:t>
            </a:r>
            <a:r>
              <a:rPr lang="en-US" sz="2900" dirty="0"/>
              <a:t> </a:t>
            </a:r>
          </a:p>
        </p:txBody>
      </p:sp>
      <p:sp>
        <p:nvSpPr>
          <p:cNvPr id="194563" name="Rectangle 3"/>
          <p:cNvSpPr>
            <a:spLocks noGrp="1" noChangeArrowheads="1"/>
          </p:cNvSpPr>
          <p:nvPr>
            <p:ph idx="1"/>
          </p:nvPr>
        </p:nvSpPr>
        <p:spPr/>
        <p:txBody>
          <a:bodyPr>
            <a:normAutofit/>
          </a:bodyPr>
          <a:lstStyle/>
          <a:p>
            <a:pPr algn="ctr">
              <a:buFontTx/>
              <a:buNone/>
            </a:pPr>
            <a:r>
              <a:rPr lang="en-US" sz="2800" dirty="0"/>
              <a:t>Accidental poisoning by thyroid </a:t>
            </a:r>
            <a:r>
              <a:rPr lang="en-US" sz="2800" dirty="0" smtClean="0"/>
              <a:t>hormones</a:t>
            </a:r>
          </a:p>
          <a:p>
            <a:pPr algn="ctr">
              <a:buFontTx/>
              <a:buNone/>
            </a:pPr>
            <a:endParaRPr lang="en-US" sz="2800" dirty="0"/>
          </a:p>
          <a:p>
            <a:pPr>
              <a:buFontTx/>
              <a:buNone/>
            </a:pPr>
            <a:r>
              <a:rPr lang="en-US" sz="2800" dirty="0"/>
              <a:t>962.7 (Poisoning) Thyroid and thyroid </a:t>
            </a:r>
            <a:r>
              <a:rPr lang="en-US" sz="2800" dirty="0" smtClean="0"/>
              <a:t>derivatives  </a:t>
            </a:r>
            <a:endParaRPr lang="en-US" sz="2800" dirty="0"/>
          </a:p>
          <a:p>
            <a:pPr algn="ctr">
              <a:buFontTx/>
              <a:buNone/>
            </a:pPr>
            <a:r>
              <a:rPr lang="en-US" sz="2800" dirty="0"/>
              <a:t>and  </a:t>
            </a:r>
          </a:p>
          <a:p>
            <a:pPr>
              <a:buFontTx/>
              <a:buNone/>
            </a:pPr>
            <a:r>
              <a:rPr lang="en-US" sz="2800" dirty="0"/>
              <a:t>E858.0 Accidental poisoning, Hormones and synthetic substitutes</a:t>
            </a:r>
          </a:p>
        </p:txBody>
      </p:sp>
      <p:sp>
        <p:nvSpPr>
          <p:cNvPr id="4" name="Slide Number Placeholder 5"/>
          <p:cNvSpPr>
            <a:spLocks noGrp="1"/>
          </p:cNvSpPr>
          <p:nvPr>
            <p:ph type="sldNum" sz="quarter" idx="12"/>
          </p:nvPr>
        </p:nvSpPr>
        <p:spPr/>
        <p:txBody>
          <a:bodyPr/>
          <a:lstStyle/>
          <a:p>
            <a:fld id="{5EA3E7E8-5BC5-4522-BEEA-9705196BE463}" type="slidenum">
              <a:rPr lang="en-US"/>
              <a:pPr/>
              <a:t>80</a:t>
            </a:fld>
            <a:endParaRPr lang="en-US" dirty="0"/>
          </a:p>
        </p:txBody>
      </p:sp>
    </p:spTree>
  </p:cSld>
  <p:clrMapOvr>
    <a:masterClrMapping/>
  </p:clrMapOvr>
  <p:transition advTm="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p:cNvSpPr>
            <a:spLocks noGrp="1" noChangeArrowheads="1"/>
          </p:cNvSpPr>
          <p:nvPr>
            <p:ph type="title"/>
          </p:nvPr>
        </p:nvSpPr>
        <p:spPr/>
        <p:txBody>
          <a:bodyPr>
            <a:normAutofit fontScale="90000"/>
          </a:bodyPr>
          <a:lstStyle/>
          <a:p>
            <a:r>
              <a:rPr lang="en-US" b="1" dirty="0"/>
              <a:t>Poisoning/External Cause </a:t>
            </a:r>
            <a:br>
              <a:rPr lang="en-US" b="1" dirty="0"/>
            </a:br>
            <a:r>
              <a:rPr lang="en-US" sz="3600" b="1" dirty="0"/>
              <a:t>ICD-10-CM Combination Codes</a:t>
            </a:r>
          </a:p>
        </p:txBody>
      </p:sp>
      <p:sp>
        <p:nvSpPr>
          <p:cNvPr id="225283" name="Rectangle 1027"/>
          <p:cNvSpPr>
            <a:spLocks noGrp="1" noChangeArrowheads="1"/>
          </p:cNvSpPr>
          <p:nvPr>
            <p:ph idx="1"/>
          </p:nvPr>
        </p:nvSpPr>
        <p:spPr/>
        <p:txBody>
          <a:bodyPr/>
          <a:lstStyle/>
          <a:p>
            <a:pPr>
              <a:lnSpc>
                <a:spcPct val="90000"/>
              </a:lnSpc>
              <a:buNone/>
            </a:pPr>
            <a:r>
              <a:rPr lang="en-US" sz="2400" dirty="0"/>
              <a:t>T38.1x1  Poisoning by thyroid hormones and substitutes,</a:t>
            </a:r>
          </a:p>
          <a:p>
            <a:pPr>
              <a:lnSpc>
                <a:spcPct val="90000"/>
              </a:lnSpc>
              <a:buNone/>
            </a:pPr>
            <a:r>
              <a:rPr lang="en-US" sz="2400" dirty="0"/>
              <a:t>			accidental (unintentional)</a:t>
            </a:r>
          </a:p>
          <a:p>
            <a:pPr>
              <a:lnSpc>
                <a:spcPct val="90000"/>
              </a:lnSpc>
              <a:buNone/>
            </a:pPr>
            <a:r>
              <a:rPr lang="en-US" sz="2400" dirty="0"/>
              <a:t>T38.1x2  Poisoning by thyroid hormones and substitutes,</a:t>
            </a:r>
          </a:p>
          <a:p>
            <a:pPr>
              <a:lnSpc>
                <a:spcPct val="90000"/>
              </a:lnSpc>
              <a:buNone/>
            </a:pPr>
            <a:r>
              <a:rPr lang="en-US" sz="2400" dirty="0"/>
              <a:t>			intentional self-harm</a:t>
            </a:r>
          </a:p>
          <a:p>
            <a:pPr>
              <a:lnSpc>
                <a:spcPct val="90000"/>
              </a:lnSpc>
              <a:buNone/>
            </a:pPr>
            <a:r>
              <a:rPr lang="en-US" sz="2400" dirty="0"/>
              <a:t>T38.1x3  Poisoning by thyroid hormones and substitutes,</a:t>
            </a:r>
          </a:p>
          <a:p>
            <a:pPr>
              <a:lnSpc>
                <a:spcPct val="90000"/>
              </a:lnSpc>
              <a:buNone/>
            </a:pPr>
            <a:r>
              <a:rPr lang="en-US" sz="2400" dirty="0"/>
              <a:t>			assault</a:t>
            </a:r>
          </a:p>
          <a:p>
            <a:pPr>
              <a:lnSpc>
                <a:spcPct val="90000"/>
              </a:lnSpc>
              <a:buNone/>
            </a:pPr>
            <a:r>
              <a:rPr lang="en-US" sz="2400" dirty="0"/>
              <a:t>T38.1x4  Poisoning by thyroid hormones and substitutes,</a:t>
            </a:r>
          </a:p>
          <a:p>
            <a:pPr>
              <a:lnSpc>
                <a:spcPct val="90000"/>
              </a:lnSpc>
              <a:buNone/>
            </a:pPr>
            <a:r>
              <a:rPr lang="en-US" sz="2400" dirty="0"/>
              <a:t>			undetermined</a:t>
            </a:r>
          </a:p>
          <a:p>
            <a:pPr>
              <a:lnSpc>
                <a:spcPct val="90000"/>
              </a:lnSpc>
              <a:buNone/>
            </a:pPr>
            <a:r>
              <a:rPr lang="en-US" sz="2400" dirty="0"/>
              <a:t>T38.1x5  Adverse effect of thyroid hormones and</a:t>
            </a:r>
          </a:p>
          <a:p>
            <a:pPr>
              <a:lnSpc>
                <a:spcPct val="90000"/>
              </a:lnSpc>
              <a:buNone/>
            </a:pPr>
            <a:r>
              <a:rPr lang="en-US" sz="2400" dirty="0"/>
              <a:t>			substitutes</a:t>
            </a:r>
          </a:p>
        </p:txBody>
      </p:sp>
      <p:sp>
        <p:nvSpPr>
          <p:cNvPr id="4" name="Slide Number Placeholder 5"/>
          <p:cNvSpPr>
            <a:spLocks noGrp="1"/>
          </p:cNvSpPr>
          <p:nvPr>
            <p:ph type="sldNum" sz="quarter" idx="12"/>
          </p:nvPr>
        </p:nvSpPr>
        <p:spPr/>
        <p:txBody>
          <a:bodyPr/>
          <a:lstStyle/>
          <a:p>
            <a:fld id="{35EB3DC5-0334-4F16-87A8-F7C7F0879880}" type="slidenum">
              <a:rPr lang="en-US"/>
              <a:pPr/>
              <a:t>81</a:t>
            </a:fld>
            <a:endParaRPr lang="en-US" dirty="0"/>
          </a:p>
        </p:txBody>
      </p:sp>
    </p:spTree>
  </p:cSld>
  <p:clrMapOvr>
    <a:masterClrMapping/>
  </p:clrMapOvr>
  <p:transition advTm="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p:cNvSpPr>
            <a:spLocks noGrp="1" noChangeArrowheads="1"/>
          </p:cNvSpPr>
          <p:nvPr>
            <p:ph type="title"/>
          </p:nvPr>
        </p:nvSpPr>
        <p:spPr/>
        <p:txBody>
          <a:bodyPr>
            <a:normAutofit fontScale="90000"/>
          </a:bodyPr>
          <a:lstStyle/>
          <a:p>
            <a:r>
              <a:rPr lang="en-US" b="1" dirty="0"/>
              <a:t>Poisoning/External Cause </a:t>
            </a:r>
            <a:br>
              <a:rPr lang="en-US" b="1" dirty="0"/>
            </a:br>
            <a:r>
              <a:rPr lang="en-US" sz="3600" b="1" dirty="0"/>
              <a:t>ICD-10-CM Combination Codes</a:t>
            </a:r>
          </a:p>
        </p:txBody>
      </p:sp>
      <p:sp>
        <p:nvSpPr>
          <p:cNvPr id="225283" name="Rectangle 1027"/>
          <p:cNvSpPr>
            <a:spLocks noGrp="1" noChangeArrowheads="1"/>
          </p:cNvSpPr>
          <p:nvPr>
            <p:ph idx="1"/>
          </p:nvPr>
        </p:nvSpPr>
        <p:spPr/>
        <p:txBody>
          <a:bodyPr>
            <a:normAutofit/>
          </a:bodyPr>
          <a:lstStyle/>
          <a:p>
            <a:pPr>
              <a:lnSpc>
                <a:spcPct val="90000"/>
              </a:lnSpc>
              <a:buNone/>
            </a:pPr>
            <a:endParaRPr lang="en-US" sz="2400" dirty="0" smtClean="0"/>
          </a:p>
          <a:p>
            <a:pPr>
              <a:lnSpc>
                <a:spcPct val="90000"/>
              </a:lnSpc>
              <a:buNone/>
            </a:pPr>
            <a:r>
              <a:rPr lang="en-US" sz="2400" dirty="0" smtClean="0"/>
              <a:t>Codes in T36- T50 (Poisoning by, adverse effects of and underdosing of drugs, medicaments and biological substances) include s detail for:</a:t>
            </a:r>
          </a:p>
          <a:p>
            <a:pPr>
              <a:lnSpc>
                <a:spcPct val="90000"/>
              </a:lnSpc>
              <a:buNone/>
            </a:pPr>
            <a:endParaRPr lang="en-US" sz="2400" dirty="0" smtClean="0"/>
          </a:p>
          <a:p>
            <a:pPr>
              <a:lnSpc>
                <a:spcPct val="90000"/>
              </a:lnSpc>
            </a:pPr>
            <a:r>
              <a:rPr lang="en-US" sz="2400" dirty="0" smtClean="0"/>
              <a:t>Substance</a:t>
            </a:r>
          </a:p>
          <a:p>
            <a:pPr>
              <a:lnSpc>
                <a:spcPct val="90000"/>
              </a:lnSpc>
            </a:pPr>
            <a:r>
              <a:rPr lang="en-US" sz="2400" dirty="0" smtClean="0"/>
              <a:t>External cause (accidental, intentional, assault, undetermined, adverse effect)</a:t>
            </a:r>
          </a:p>
          <a:p>
            <a:pPr>
              <a:lnSpc>
                <a:spcPct val="90000"/>
              </a:lnSpc>
            </a:pPr>
            <a:r>
              <a:rPr lang="en-US" sz="2400" dirty="0" smtClean="0"/>
              <a:t>Use of external cause of injury code is unnecessary</a:t>
            </a:r>
            <a:endParaRPr lang="en-US" sz="2400" dirty="0"/>
          </a:p>
          <a:p>
            <a:pPr>
              <a:lnSpc>
                <a:spcPct val="90000"/>
              </a:lnSpc>
              <a:buNone/>
            </a:pPr>
            <a:r>
              <a:rPr lang="en-US" sz="2400" dirty="0"/>
              <a:t>			</a:t>
            </a:r>
          </a:p>
        </p:txBody>
      </p:sp>
      <p:sp>
        <p:nvSpPr>
          <p:cNvPr id="4" name="Slide Number Placeholder 5"/>
          <p:cNvSpPr>
            <a:spLocks noGrp="1"/>
          </p:cNvSpPr>
          <p:nvPr>
            <p:ph type="sldNum" sz="quarter" idx="12"/>
          </p:nvPr>
        </p:nvSpPr>
        <p:spPr/>
        <p:txBody>
          <a:bodyPr/>
          <a:lstStyle/>
          <a:p>
            <a:fld id="{35EB3DC5-0334-4F16-87A8-F7C7F0879880}" type="slidenum">
              <a:rPr lang="en-US"/>
              <a:pPr/>
              <a:t>82</a:t>
            </a:fld>
            <a:endParaRPr lang="en-US" dirty="0"/>
          </a:p>
        </p:txBody>
      </p:sp>
    </p:spTree>
  </p:cSld>
  <p:clrMapOvr>
    <a:masterClrMapping/>
  </p:clrMapOvr>
  <p:transition advTm="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Poisoning/External Cause </a:t>
            </a:r>
            <a:br>
              <a:rPr lang="en-US" b="1" dirty="0" smtClean="0"/>
            </a:br>
            <a:r>
              <a:rPr lang="en-US" b="1" dirty="0" smtClean="0"/>
              <a:t>ICD-10-CM Combination Codes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T36   Poisoning by, adverse effect of and underdosing of systemic antibiotics</a:t>
            </a:r>
            <a:endParaRPr lang="en-US" dirty="0" smtClean="0"/>
          </a:p>
          <a:p>
            <a:pPr>
              <a:buNone/>
            </a:pPr>
            <a:r>
              <a:rPr lang="en-US" dirty="0" smtClean="0"/>
              <a:t>The appropriate 7th character is to be added to each code from category T36</a:t>
            </a:r>
          </a:p>
          <a:p>
            <a:pPr>
              <a:buNone/>
            </a:pPr>
            <a:r>
              <a:rPr lang="en-US" dirty="0" smtClean="0"/>
              <a:t>A - initial encounter</a:t>
            </a:r>
          </a:p>
          <a:p>
            <a:pPr>
              <a:buNone/>
            </a:pPr>
            <a:r>
              <a:rPr lang="en-US" dirty="0" smtClean="0"/>
              <a:t>D - subsequent encounter</a:t>
            </a:r>
          </a:p>
          <a:p>
            <a:pPr>
              <a:buNone/>
            </a:pPr>
            <a:r>
              <a:rPr lang="en-US" dirty="0" smtClean="0"/>
              <a:t>S - sequela</a:t>
            </a:r>
          </a:p>
          <a:p>
            <a:endParaRPr lang="en-US" dirty="0" smtClean="0"/>
          </a:p>
          <a:p>
            <a:pPr>
              <a:buNone/>
            </a:pPr>
            <a:r>
              <a:rPr lang="en-US" dirty="0" smtClean="0"/>
              <a:t>T36.0   Poisoning by, adverse effect of and underdosing of </a:t>
            </a:r>
            <a:r>
              <a:rPr lang="en-US" dirty="0" err="1" smtClean="0"/>
              <a:t>penicillins</a:t>
            </a:r>
            <a:endParaRPr lang="en-US" dirty="0" smtClean="0"/>
          </a:p>
          <a:p>
            <a:pPr lvl="1">
              <a:buNone/>
            </a:pPr>
            <a:r>
              <a:rPr lang="en-US" dirty="0" smtClean="0"/>
              <a:t>T36.0X   Poisoning by, adverse effect of and underdosing of </a:t>
            </a:r>
            <a:r>
              <a:rPr lang="en-US" dirty="0" err="1" smtClean="0"/>
              <a:t>penicillins</a:t>
            </a:r>
            <a:endParaRPr lang="en-US" dirty="0" smtClean="0"/>
          </a:p>
          <a:p>
            <a:pPr lvl="1">
              <a:buNone/>
            </a:pPr>
            <a:r>
              <a:rPr lang="en-US" dirty="0" smtClean="0"/>
              <a:t>	T36.0X1   Poisoning by </a:t>
            </a:r>
            <a:r>
              <a:rPr lang="en-US" dirty="0" err="1" smtClean="0"/>
              <a:t>penicillins</a:t>
            </a:r>
            <a:r>
              <a:rPr lang="en-US" dirty="0" smtClean="0"/>
              <a:t>, accidental (unintentional)</a:t>
            </a:r>
          </a:p>
          <a:p>
            <a:pPr>
              <a:buNone/>
            </a:pPr>
            <a:r>
              <a:rPr lang="en-US" dirty="0" smtClean="0"/>
              <a:t>		T36.0X2   Poisoning by </a:t>
            </a:r>
            <a:r>
              <a:rPr lang="en-US" dirty="0" err="1" smtClean="0"/>
              <a:t>penicillins</a:t>
            </a:r>
            <a:r>
              <a:rPr lang="en-US" dirty="0" smtClean="0"/>
              <a:t>, intentional self-harm</a:t>
            </a:r>
          </a:p>
          <a:p>
            <a:pPr>
              <a:buNone/>
            </a:pPr>
            <a:r>
              <a:rPr lang="en-US" dirty="0" smtClean="0"/>
              <a:t>		T36.0X3   Poisoning by </a:t>
            </a:r>
            <a:r>
              <a:rPr lang="en-US" dirty="0" err="1" smtClean="0"/>
              <a:t>penicillins</a:t>
            </a:r>
            <a:r>
              <a:rPr lang="en-US" dirty="0" smtClean="0"/>
              <a:t>, assault</a:t>
            </a:r>
          </a:p>
          <a:p>
            <a:pPr>
              <a:buNone/>
            </a:pPr>
            <a:r>
              <a:rPr lang="en-US" dirty="0" smtClean="0"/>
              <a:t>		T36.0X4   Poisoning by </a:t>
            </a:r>
            <a:r>
              <a:rPr lang="en-US" dirty="0" err="1" smtClean="0"/>
              <a:t>penicillins</a:t>
            </a:r>
            <a:r>
              <a:rPr lang="en-US" dirty="0" smtClean="0"/>
              <a:t>, undetermined</a:t>
            </a:r>
          </a:p>
          <a:p>
            <a:pPr>
              <a:buNone/>
            </a:pPr>
            <a:r>
              <a:rPr lang="en-US" dirty="0" smtClean="0"/>
              <a:t>		T36.0X5   Adverse effect of </a:t>
            </a:r>
            <a:r>
              <a:rPr lang="en-US" dirty="0" err="1" smtClean="0"/>
              <a:t>penicillins</a:t>
            </a:r>
            <a:endParaRPr lang="en-US" dirty="0" smtClean="0"/>
          </a:p>
          <a:p>
            <a:pPr>
              <a:buNone/>
            </a:pPr>
            <a:r>
              <a:rPr lang="en-US" dirty="0" smtClean="0"/>
              <a:t>		T36.0X6   Underdosing of </a:t>
            </a:r>
            <a:r>
              <a:rPr lang="en-US" dirty="0" err="1" smtClean="0"/>
              <a:t>penicillins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83</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p:cNvSpPr>
            <a:spLocks noGrp="1" noChangeArrowheads="1"/>
          </p:cNvSpPr>
          <p:nvPr>
            <p:ph type="title"/>
          </p:nvPr>
        </p:nvSpPr>
        <p:spPr/>
        <p:txBody>
          <a:bodyPr>
            <a:normAutofit fontScale="90000"/>
          </a:bodyPr>
          <a:lstStyle/>
          <a:p>
            <a:r>
              <a:rPr lang="en-US" b="1" dirty="0"/>
              <a:t>Poisoning/External Cause </a:t>
            </a:r>
            <a:br>
              <a:rPr lang="en-US" b="1" dirty="0"/>
            </a:br>
            <a:r>
              <a:rPr lang="en-US" sz="3600" b="1" dirty="0"/>
              <a:t>ICD-10-CM Combination Codes</a:t>
            </a:r>
          </a:p>
        </p:txBody>
      </p:sp>
      <p:sp>
        <p:nvSpPr>
          <p:cNvPr id="225283" name="Rectangle 1027"/>
          <p:cNvSpPr>
            <a:spLocks noGrp="1" noChangeArrowheads="1"/>
          </p:cNvSpPr>
          <p:nvPr>
            <p:ph idx="1"/>
          </p:nvPr>
        </p:nvSpPr>
        <p:spPr/>
        <p:txBody>
          <a:bodyPr>
            <a:noAutofit/>
          </a:bodyPr>
          <a:lstStyle/>
          <a:p>
            <a:pPr>
              <a:buNone/>
            </a:pPr>
            <a:r>
              <a:rPr lang="en-US" sz="1400" b="1" dirty="0" smtClean="0"/>
              <a:t>T58  Toxic effect of carbon monoxide</a:t>
            </a:r>
          </a:p>
          <a:p>
            <a:pPr>
              <a:buNone/>
            </a:pPr>
            <a:r>
              <a:rPr lang="en-US" sz="1400" b="1" dirty="0" smtClean="0"/>
              <a:t>Includes: </a:t>
            </a:r>
            <a:r>
              <a:rPr lang="en-US" sz="1400" dirty="0" smtClean="0"/>
              <a:t>asphyxiation from carbon monoxide; toxic effect of carbon monoxide from all sources</a:t>
            </a:r>
          </a:p>
          <a:p>
            <a:pPr>
              <a:buNone/>
            </a:pPr>
            <a:r>
              <a:rPr lang="en-US" sz="1400" dirty="0" smtClean="0"/>
              <a:t>The appropriate 7th character is to be added to each code from category T58</a:t>
            </a:r>
          </a:p>
          <a:p>
            <a:pPr>
              <a:buNone/>
            </a:pPr>
            <a:r>
              <a:rPr lang="en-US" sz="1400" dirty="0" smtClean="0"/>
              <a:t>A - initial encounter</a:t>
            </a:r>
          </a:p>
          <a:p>
            <a:pPr>
              <a:buNone/>
            </a:pPr>
            <a:r>
              <a:rPr lang="en-US" sz="1400" dirty="0" smtClean="0"/>
              <a:t>D - subsequent encounter</a:t>
            </a:r>
          </a:p>
          <a:p>
            <a:pPr>
              <a:buNone/>
            </a:pPr>
            <a:r>
              <a:rPr lang="en-US" sz="1400" dirty="0" smtClean="0"/>
              <a:t>S - sequela</a:t>
            </a:r>
          </a:p>
          <a:p>
            <a:pPr>
              <a:buNone/>
            </a:pPr>
            <a:endParaRPr lang="en-US" sz="1400" dirty="0" smtClean="0"/>
          </a:p>
          <a:p>
            <a:pPr>
              <a:buNone/>
            </a:pPr>
            <a:r>
              <a:rPr lang="en-US" sz="1400" b="1" dirty="0" smtClean="0"/>
              <a:t>T58.0  Toxic effect of carbon monoxide from motor vehicle exhaust</a:t>
            </a:r>
            <a:endParaRPr lang="en-US" sz="1400" dirty="0" smtClean="0"/>
          </a:p>
          <a:p>
            <a:pPr>
              <a:buNone/>
            </a:pPr>
            <a:r>
              <a:rPr lang="en-US" sz="1400" dirty="0" smtClean="0"/>
              <a:t>Toxic effect of exhaust gas from gas engine</a:t>
            </a:r>
          </a:p>
          <a:p>
            <a:pPr>
              <a:buNone/>
            </a:pPr>
            <a:r>
              <a:rPr lang="en-US" sz="1400" dirty="0" smtClean="0"/>
              <a:t>Toxic effect of exhaust gas from motor pump</a:t>
            </a:r>
          </a:p>
          <a:p>
            <a:pPr>
              <a:buNone/>
            </a:pPr>
            <a:endParaRPr lang="en-US" sz="1400" b="1" dirty="0" smtClean="0"/>
          </a:p>
          <a:p>
            <a:pPr>
              <a:buNone/>
            </a:pPr>
            <a:r>
              <a:rPr lang="en-US" sz="1400" b="1" dirty="0" smtClean="0"/>
              <a:t>T58.01, Toxic effect of carbon monoxide from motor vehicle exhaust, accidental (unintentional)</a:t>
            </a:r>
            <a:endParaRPr lang="en-US" sz="1400" dirty="0" smtClean="0"/>
          </a:p>
          <a:p>
            <a:pPr>
              <a:buNone/>
            </a:pPr>
            <a:r>
              <a:rPr lang="en-US" sz="1400" b="1" dirty="0" smtClean="0"/>
              <a:t>T58.02, Toxic effect of carbon monoxide from motor vehicle exhaust, intentional self-harm</a:t>
            </a:r>
            <a:endParaRPr lang="en-US" sz="1400" dirty="0" smtClean="0"/>
          </a:p>
          <a:p>
            <a:pPr>
              <a:buNone/>
            </a:pPr>
            <a:r>
              <a:rPr lang="en-US" sz="1400" b="1" dirty="0" smtClean="0"/>
              <a:t>T58.03, Toxic effect of carbon monoxide from motor vehicle exhaust, assault</a:t>
            </a:r>
            <a:endParaRPr lang="en-US" sz="1400" dirty="0" smtClean="0"/>
          </a:p>
          <a:p>
            <a:pPr>
              <a:buNone/>
            </a:pPr>
            <a:r>
              <a:rPr lang="en-US" sz="1400" b="1" dirty="0" smtClean="0"/>
              <a:t>T58.04, Toxic effect of carbon monoxide from motor vehicle exhaust, undetermined</a:t>
            </a:r>
            <a:endParaRPr lang="en-US" sz="1400" dirty="0"/>
          </a:p>
        </p:txBody>
      </p:sp>
      <p:sp>
        <p:nvSpPr>
          <p:cNvPr id="4" name="Slide Number Placeholder 5"/>
          <p:cNvSpPr>
            <a:spLocks noGrp="1"/>
          </p:cNvSpPr>
          <p:nvPr>
            <p:ph type="sldNum" sz="quarter" idx="12"/>
          </p:nvPr>
        </p:nvSpPr>
        <p:spPr/>
        <p:txBody>
          <a:bodyPr/>
          <a:lstStyle/>
          <a:p>
            <a:fld id="{35EB3DC5-0334-4F16-87A8-F7C7F0879880}" type="slidenum">
              <a:rPr lang="en-US"/>
              <a:pPr/>
              <a:t>84</a:t>
            </a:fld>
            <a:endParaRPr lang="en-US" dirty="0"/>
          </a:p>
        </p:txBody>
      </p:sp>
    </p:spTree>
  </p:cSld>
  <p:clrMapOvr>
    <a:masterClrMapping/>
  </p:clrMapOvr>
  <p:transition advTm="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p:cNvSpPr>
            <a:spLocks noGrp="1" noChangeArrowheads="1"/>
          </p:cNvSpPr>
          <p:nvPr>
            <p:ph type="title"/>
          </p:nvPr>
        </p:nvSpPr>
        <p:spPr/>
        <p:txBody>
          <a:bodyPr>
            <a:noAutofit/>
          </a:bodyPr>
          <a:lstStyle/>
          <a:p>
            <a:r>
              <a:rPr lang="en-US" sz="2800" b="1" dirty="0" smtClean="0"/>
              <a:t>Chapter 19: </a:t>
            </a:r>
            <a:br>
              <a:rPr lang="en-US" sz="2800" b="1" dirty="0" smtClean="0"/>
            </a:br>
            <a:r>
              <a:rPr lang="en-US" sz="2800" b="1" dirty="0" smtClean="0"/>
              <a:t>Injury, poisoning and certain other consequences of external causes  (continued)</a:t>
            </a:r>
          </a:p>
        </p:txBody>
      </p:sp>
      <p:sp>
        <p:nvSpPr>
          <p:cNvPr id="225283" name="Rectangle 1027"/>
          <p:cNvSpPr>
            <a:spLocks noGrp="1" noChangeArrowheads="1"/>
          </p:cNvSpPr>
          <p:nvPr>
            <p:ph idx="1"/>
          </p:nvPr>
        </p:nvSpPr>
        <p:spPr/>
        <p:txBody>
          <a:bodyPr>
            <a:noAutofit/>
          </a:bodyPr>
          <a:lstStyle/>
          <a:p>
            <a:pPr algn="ctr">
              <a:buNone/>
            </a:pPr>
            <a:r>
              <a:rPr lang="en-US" sz="2400" b="1" dirty="0" smtClean="0"/>
              <a:t>Burns and corrosions</a:t>
            </a:r>
          </a:p>
          <a:p>
            <a:pPr>
              <a:buNone/>
            </a:pPr>
            <a:endParaRPr lang="en-US" sz="1400" b="1" dirty="0" smtClean="0"/>
          </a:p>
          <a:p>
            <a:pPr>
              <a:buNone/>
            </a:pPr>
            <a:r>
              <a:rPr lang="en-US" sz="2000" b="1" dirty="0" smtClean="0"/>
              <a:t>Distinct ion between burns  and corrosions</a:t>
            </a:r>
          </a:p>
          <a:p>
            <a:pPr>
              <a:buNone/>
            </a:pPr>
            <a:r>
              <a:rPr lang="en-US" sz="2000" dirty="0" smtClean="0"/>
              <a:t>Burns: thermal (except sunburn)</a:t>
            </a:r>
          </a:p>
          <a:p>
            <a:pPr>
              <a:buNone/>
            </a:pPr>
            <a:r>
              <a:rPr lang="en-US" sz="2000" dirty="0" smtClean="0"/>
              <a:t>Corrosions: Due to chemicals</a:t>
            </a:r>
            <a:endParaRPr lang="en-US" sz="2000" b="1" dirty="0" smtClean="0"/>
          </a:p>
          <a:p>
            <a:pPr>
              <a:buNone/>
            </a:pPr>
            <a:r>
              <a:rPr lang="en-US" sz="1800" dirty="0" smtClean="0"/>
              <a:t>T20 – T25  Burns and corrosions of external body surface, specified by site</a:t>
            </a:r>
          </a:p>
          <a:p>
            <a:pPr>
              <a:buNone/>
            </a:pPr>
            <a:r>
              <a:rPr lang="en-US" sz="1800" dirty="0" smtClean="0"/>
              <a:t>T26 – T28  Burns and corrosions confined to eye and internal organs </a:t>
            </a:r>
          </a:p>
          <a:p>
            <a:pPr>
              <a:buNone/>
            </a:pPr>
            <a:endParaRPr lang="en-US" sz="2000" dirty="0" smtClean="0"/>
          </a:p>
          <a:p>
            <a:pPr>
              <a:buNone/>
            </a:pPr>
            <a:r>
              <a:rPr lang="en-US" sz="1800" dirty="0" smtClean="0"/>
              <a:t>T31, Burns classified according to extent of body surface involved</a:t>
            </a:r>
          </a:p>
          <a:p>
            <a:pPr>
              <a:buNone/>
            </a:pPr>
            <a:r>
              <a:rPr lang="en-US" sz="1800" dirty="0" smtClean="0"/>
              <a:t>T32, Corrosions classified according to extent of body surface involved</a:t>
            </a:r>
          </a:p>
          <a:p>
            <a:pPr>
              <a:buNone/>
            </a:pPr>
            <a:endParaRPr lang="en-US" sz="1800" dirty="0" smtClean="0"/>
          </a:p>
          <a:p>
            <a:pPr>
              <a:buNone/>
            </a:pPr>
            <a:r>
              <a:rPr lang="en-US" sz="1800" dirty="0" smtClean="0"/>
              <a:t>T21.3-, Burn of third degree of trunk</a:t>
            </a:r>
          </a:p>
          <a:p>
            <a:pPr>
              <a:buNone/>
            </a:pPr>
            <a:r>
              <a:rPr lang="en-US" sz="1800" dirty="0" smtClean="0"/>
              <a:t>T21.7-, Corrosion of third degree of trunk</a:t>
            </a:r>
          </a:p>
          <a:p>
            <a:endParaRPr lang="en-US" sz="2000" dirty="0" smtClean="0"/>
          </a:p>
          <a:p>
            <a:endParaRPr lang="en-US" sz="2000" b="1" dirty="0" smtClean="0"/>
          </a:p>
          <a:p>
            <a:endParaRPr lang="en-US" sz="2000" dirty="0" smtClean="0"/>
          </a:p>
          <a:p>
            <a:pPr>
              <a:buNone/>
            </a:pPr>
            <a:endParaRPr lang="en-US" sz="2000" b="1" dirty="0" smtClean="0"/>
          </a:p>
          <a:p>
            <a:endParaRPr lang="en-US" sz="1400"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dirty="0" smtClean="0"/>
          </a:p>
          <a:p>
            <a:pPr>
              <a:buNone/>
            </a:pPr>
            <a:endParaRPr lang="en-US" sz="1400" dirty="0" smtClean="0"/>
          </a:p>
        </p:txBody>
      </p:sp>
      <p:sp>
        <p:nvSpPr>
          <p:cNvPr id="4" name="Slide Number Placeholder 5"/>
          <p:cNvSpPr>
            <a:spLocks noGrp="1"/>
          </p:cNvSpPr>
          <p:nvPr>
            <p:ph type="sldNum" sz="quarter" idx="12"/>
          </p:nvPr>
        </p:nvSpPr>
        <p:spPr/>
        <p:txBody>
          <a:bodyPr/>
          <a:lstStyle/>
          <a:p>
            <a:fld id="{35EB3DC5-0334-4F16-87A8-F7C7F0879880}" type="slidenum">
              <a:rPr lang="en-US"/>
              <a:pPr/>
              <a:t>85</a:t>
            </a:fld>
            <a:endParaRPr lang="en-US" dirty="0"/>
          </a:p>
        </p:txBody>
      </p:sp>
    </p:spTree>
  </p:cSld>
  <p:clrMapOvr>
    <a:masterClrMapping/>
  </p:clrMapOvr>
  <p:transition advTm="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p:cNvSpPr>
            <a:spLocks noGrp="1" noChangeArrowheads="1"/>
          </p:cNvSpPr>
          <p:nvPr>
            <p:ph type="title"/>
          </p:nvPr>
        </p:nvSpPr>
        <p:spPr/>
        <p:txBody>
          <a:bodyPr>
            <a:noAutofit/>
          </a:bodyPr>
          <a:lstStyle/>
          <a:p>
            <a:r>
              <a:rPr lang="en-US" sz="2800" b="1" dirty="0" smtClean="0"/>
              <a:t>Chapter 19: </a:t>
            </a:r>
            <a:br>
              <a:rPr lang="en-US" sz="2800" b="1" dirty="0" smtClean="0"/>
            </a:br>
            <a:r>
              <a:rPr lang="en-US" sz="2800" b="1" dirty="0" smtClean="0"/>
              <a:t>Injury, poisoning and certain other consequences of external causes  (continued)</a:t>
            </a:r>
          </a:p>
        </p:txBody>
      </p:sp>
      <p:sp>
        <p:nvSpPr>
          <p:cNvPr id="225283" name="Rectangle 1027"/>
          <p:cNvSpPr>
            <a:spLocks noGrp="1" noChangeArrowheads="1"/>
          </p:cNvSpPr>
          <p:nvPr>
            <p:ph idx="1"/>
          </p:nvPr>
        </p:nvSpPr>
        <p:spPr/>
        <p:txBody>
          <a:bodyPr>
            <a:noAutofit/>
          </a:bodyPr>
          <a:lstStyle/>
          <a:p>
            <a:pPr algn="ctr">
              <a:buNone/>
            </a:pPr>
            <a:r>
              <a:rPr lang="en-US" sz="2400" b="1" dirty="0" smtClean="0"/>
              <a:t>Adult and Child Abuse</a:t>
            </a:r>
          </a:p>
          <a:p>
            <a:pPr>
              <a:buNone/>
            </a:pPr>
            <a:endParaRPr lang="en-US" sz="1400" b="1" dirty="0" smtClean="0"/>
          </a:p>
          <a:p>
            <a:pPr>
              <a:buNone/>
            </a:pPr>
            <a:r>
              <a:rPr lang="en-US" sz="2000" b="1" dirty="0" smtClean="0"/>
              <a:t>Distinction between suspected and confirmed abuse</a:t>
            </a:r>
          </a:p>
          <a:p>
            <a:pPr>
              <a:buNone/>
            </a:pPr>
            <a:r>
              <a:rPr lang="en-US" sz="2000" dirty="0" smtClean="0"/>
              <a:t>T74, Adult and child abuse, neglect and other maltreatment, confirmed</a:t>
            </a:r>
          </a:p>
          <a:p>
            <a:pPr>
              <a:buNone/>
            </a:pPr>
            <a:r>
              <a:rPr lang="en-US" sz="2000" dirty="0" smtClean="0"/>
              <a:t>T76,  Adult and child abuse, neglect and other maltreatment, suspected</a:t>
            </a:r>
          </a:p>
          <a:p>
            <a:pPr>
              <a:buNone/>
            </a:pPr>
            <a:endParaRPr lang="en-US" sz="2000" dirty="0" smtClean="0"/>
          </a:p>
          <a:p>
            <a:pPr>
              <a:buNone/>
            </a:pPr>
            <a:r>
              <a:rPr lang="en-US" sz="2000" b="1" dirty="0" smtClean="0"/>
              <a:t>	</a:t>
            </a:r>
            <a:r>
              <a:rPr lang="en-US" sz="1800" dirty="0" smtClean="0"/>
              <a:t>T74.3   Psychological abuse, confirmed</a:t>
            </a:r>
          </a:p>
          <a:p>
            <a:pPr>
              <a:buNone/>
            </a:pPr>
            <a:r>
              <a:rPr lang="en-US" sz="1800" dirty="0" smtClean="0"/>
              <a:t>		T74.31   Adult psychological abuse, confirmed</a:t>
            </a:r>
          </a:p>
          <a:p>
            <a:pPr>
              <a:buNone/>
            </a:pPr>
            <a:r>
              <a:rPr lang="en-US" sz="1800" dirty="0" smtClean="0"/>
              <a:t>		T74.32   Child psychological abuse, confirmed</a:t>
            </a:r>
          </a:p>
          <a:p>
            <a:pPr>
              <a:buNone/>
            </a:pPr>
            <a:endParaRPr lang="en-US" sz="1800" dirty="0" smtClean="0"/>
          </a:p>
          <a:p>
            <a:pPr>
              <a:buNone/>
            </a:pPr>
            <a:r>
              <a:rPr lang="en-US" sz="1800" dirty="0" smtClean="0"/>
              <a:t>	T76.3  Psychological abuse, suspected</a:t>
            </a:r>
          </a:p>
          <a:p>
            <a:pPr>
              <a:buNone/>
            </a:pPr>
            <a:r>
              <a:rPr lang="en-US" sz="1800" dirty="0" smtClean="0"/>
              <a:t>		T76.31   Adult psychological abuse, suspected</a:t>
            </a:r>
          </a:p>
          <a:p>
            <a:pPr>
              <a:buNone/>
            </a:pPr>
            <a:r>
              <a:rPr lang="en-US" sz="1800" dirty="0" smtClean="0"/>
              <a:t>		T76.32   Child psychological abuse, suspected</a:t>
            </a:r>
          </a:p>
          <a:p>
            <a:endParaRPr lang="en-US" sz="2000" dirty="0" smtClean="0"/>
          </a:p>
          <a:p>
            <a:pPr>
              <a:buNone/>
            </a:pPr>
            <a:endParaRPr lang="en-US" sz="2000" dirty="0" smtClean="0"/>
          </a:p>
          <a:p>
            <a:endParaRPr lang="en-US" sz="2000" b="1" dirty="0" smtClean="0"/>
          </a:p>
          <a:p>
            <a:endParaRPr lang="en-US" sz="2000" dirty="0" smtClean="0"/>
          </a:p>
          <a:p>
            <a:pPr>
              <a:buNone/>
            </a:pPr>
            <a:endParaRPr lang="en-US" sz="2000" b="1" dirty="0" smtClean="0"/>
          </a:p>
          <a:p>
            <a:endParaRPr lang="en-US" sz="1400"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dirty="0" smtClean="0"/>
          </a:p>
          <a:p>
            <a:pPr>
              <a:buNone/>
            </a:pPr>
            <a:endParaRPr lang="en-US" sz="1400" dirty="0" smtClean="0"/>
          </a:p>
        </p:txBody>
      </p:sp>
      <p:sp>
        <p:nvSpPr>
          <p:cNvPr id="4" name="Slide Number Placeholder 5"/>
          <p:cNvSpPr>
            <a:spLocks noGrp="1"/>
          </p:cNvSpPr>
          <p:nvPr>
            <p:ph type="sldNum" sz="quarter" idx="12"/>
          </p:nvPr>
        </p:nvSpPr>
        <p:spPr/>
        <p:txBody>
          <a:bodyPr/>
          <a:lstStyle/>
          <a:p>
            <a:fld id="{35EB3DC5-0334-4F16-87A8-F7C7F0879880}" type="slidenum">
              <a:rPr lang="en-US"/>
              <a:pPr/>
              <a:t>86</a:t>
            </a:fld>
            <a:endParaRPr lang="en-US" dirty="0"/>
          </a:p>
        </p:txBody>
      </p:sp>
    </p:spTree>
  </p:cSld>
  <p:clrMapOvr>
    <a:masterClrMapping/>
  </p:clrMapOvr>
  <p:transition advTm="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sz="half" idx="1"/>
          </p:nvPr>
        </p:nvSpPr>
        <p:spPr>
          <a:xfrm>
            <a:off x="990600" y="1828800"/>
            <a:ext cx="2362200" cy="3657600"/>
          </a:xfrm>
        </p:spPr>
        <p:txBody>
          <a:bodyPr/>
          <a:lstStyle/>
          <a:p>
            <a:pPr eaLnBrk="1" hangingPunct="1">
              <a:buFontTx/>
              <a:buNone/>
            </a:pPr>
            <a:r>
              <a:rPr lang="en-US" sz="1800" b="1" dirty="0" smtClean="0">
                <a:solidFill>
                  <a:srgbClr val="CC3300"/>
                </a:solidFill>
              </a:rPr>
              <a:t>ICD-9-CM</a:t>
            </a:r>
          </a:p>
          <a:p>
            <a:pPr eaLnBrk="1" hangingPunct="1">
              <a:buFontTx/>
              <a:buNone/>
            </a:pPr>
            <a:r>
              <a:rPr lang="en-US" sz="1800" b="1" dirty="0" smtClean="0"/>
              <a:t>996.1  </a:t>
            </a:r>
            <a:r>
              <a:rPr lang="en-US" sz="1800" dirty="0" smtClean="0"/>
              <a:t>Mechanical complication of other vascular device, implant, and graft</a:t>
            </a:r>
            <a:r>
              <a:rPr lang="en-US" sz="1800" b="1" dirty="0" smtClean="0">
                <a:solidFill>
                  <a:srgbClr val="CC3300"/>
                </a:solidFill>
              </a:rPr>
              <a:t>	</a:t>
            </a:r>
            <a:endParaRPr lang="en-US" sz="1400" dirty="0" smtClean="0">
              <a:solidFill>
                <a:srgbClr val="FF3300"/>
              </a:solidFill>
            </a:endParaRPr>
          </a:p>
        </p:txBody>
      </p:sp>
      <p:sp>
        <p:nvSpPr>
          <p:cNvPr id="12292" name="Rectangle 7"/>
          <p:cNvSpPr>
            <a:spLocks noGrp="1" noChangeArrowheads="1"/>
          </p:cNvSpPr>
          <p:nvPr>
            <p:ph sz="half" idx="2"/>
          </p:nvPr>
        </p:nvSpPr>
        <p:spPr>
          <a:xfrm>
            <a:off x="3581400" y="1828800"/>
            <a:ext cx="5181600" cy="5181600"/>
          </a:xfrm>
        </p:spPr>
        <p:txBody>
          <a:bodyPr/>
          <a:lstStyle/>
          <a:p>
            <a:pPr eaLnBrk="1" hangingPunct="1">
              <a:buFontTx/>
              <a:buNone/>
            </a:pPr>
            <a:r>
              <a:rPr lang="en-US" sz="1800" b="1" dirty="0" smtClean="0">
                <a:solidFill>
                  <a:srgbClr val="CC3300"/>
                </a:solidFill>
              </a:rPr>
              <a:t>ICD-10-CM</a:t>
            </a:r>
          </a:p>
          <a:p>
            <a:pPr eaLnBrk="1" hangingPunct="1">
              <a:buFontTx/>
              <a:buNone/>
            </a:pPr>
            <a:r>
              <a:rPr lang="en-US" sz="1800" dirty="0" smtClean="0"/>
              <a:t>9 codes differentiating aortic graft, carotid arterial graft, femoral graft from catheters.</a:t>
            </a:r>
          </a:p>
          <a:p>
            <a:pPr eaLnBrk="1" hangingPunct="1">
              <a:buFontTx/>
              <a:buNone/>
            </a:pPr>
            <a:r>
              <a:rPr lang="en-US" sz="1800" dirty="0" smtClean="0"/>
              <a:t>Examples:</a:t>
            </a:r>
          </a:p>
          <a:p>
            <a:pPr eaLnBrk="1" hangingPunct="1">
              <a:buFontTx/>
              <a:buNone/>
            </a:pPr>
            <a:r>
              <a:rPr lang="en-US" sz="1600" b="1" dirty="0" smtClean="0"/>
              <a:t>T82.49xA</a:t>
            </a:r>
            <a:r>
              <a:rPr lang="en-US" sz="1600" dirty="0" smtClean="0"/>
              <a:t> Other complication of vascular dialysis catheter, initial encounter </a:t>
            </a:r>
          </a:p>
          <a:p>
            <a:pPr eaLnBrk="1" hangingPunct="1">
              <a:buFontTx/>
              <a:buNone/>
            </a:pPr>
            <a:r>
              <a:rPr lang="en-US" sz="1600" b="1" dirty="0" smtClean="0"/>
              <a:t>T82.591A</a:t>
            </a:r>
            <a:r>
              <a:rPr lang="en-US" sz="1600" dirty="0" smtClean="0"/>
              <a:t> Other mechanical complication of surgically created arteriovenous shunt, initial encounter </a:t>
            </a:r>
          </a:p>
          <a:p>
            <a:pPr eaLnBrk="1" hangingPunct="1">
              <a:buFontTx/>
              <a:buNone/>
            </a:pPr>
            <a:r>
              <a:rPr lang="en-US" sz="1600" dirty="0" smtClean="0"/>
              <a:t> </a:t>
            </a:r>
            <a:r>
              <a:rPr lang="en-US" sz="1600" b="1" dirty="0" smtClean="0"/>
              <a:t>T82.593A</a:t>
            </a:r>
            <a:r>
              <a:rPr lang="en-US" sz="1600" dirty="0" smtClean="0"/>
              <a:t> Other mechanical complication of balloon (counterpulsation) device, initial encounter </a:t>
            </a:r>
          </a:p>
          <a:p>
            <a:pPr eaLnBrk="1" hangingPunct="1">
              <a:buFontTx/>
              <a:buNone/>
            </a:pPr>
            <a:r>
              <a:rPr lang="en-US" sz="1600" b="1" dirty="0" smtClean="0"/>
              <a:t>T82.595A</a:t>
            </a:r>
            <a:r>
              <a:rPr lang="en-US" sz="1600" dirty="0" smtClean="0"/>
              <a:t> Other mechanical complication of umbrella device, initial encounter</a:t>
            </a:r>
            <a:endParaRPr lang="en-US" sz="1600" dirty="0" smtClean="0">
              <a:solidFill>
                <a:srgbClr val="CC3300"/>
              </a:solidFill>
            </a:endParaRPr>
          </a:p>
        </p:txBody>
      </p:sp>
      <p:sp>
        <p:nvSpPr>
          <p:cNvPr id="6" name="Slide Number Placeholder 5"/>
          <p:cNvSpPr>
            <a:spLocks noGrp="1"/>
          </p:cNvSpPr>
          <p:nvPr>
            <p:ph type="sldNum" sz="quarter" idx="12"/>
          </p:nvPr>
        </p:nvSpPr>
        <p:spPr/>
        <p:txBody>
          <a:bodyPr/>
          <a:lstStyle/>
          <a:p>
            <a:pPr>
              <a:defRPr/>
            </a:pPr>
            <a:fld id="{70C60622-9F9E-4688-A05C-575702E8AF23}" type="slidenum">
              <a:rPr lang="en-US" smtClean="0"/>
              <a:pPr>
                <a:defRPr/>
              </a:pPr>
              <a:t>87</a:t>
            </a:fld>
            <a:endParaRPr lang="en-US" dirty="0"/>
          </a:p>
        </p:txBody>
      </p:sp>
      <p:sp>
        <p:nvSpPr>
          <p:cNvPr id="7" name="Rectangle 6"/>
          <p:cNvSpPr/>
          <p:nvPr/>
        </p:nvSpPr>
        <p:spPr>
          <a:xfrm>
            <a:off x="685800" y="533400"/>
            <a:ext cx="7086600" cy="646331"/>
          </a:xfrm>
          <a:prstGeom prst="rect">
            <a:avLst/>
          </a:prstGeom>
        </p:spPr>
        <p:txBody>
          <a:bodyPr wrap="square">
            <a:spAutoFit/>
          </a:bodyPr>
          <a:lstStyle/>
          <a:p>
            <a:pPr algn="ctr"/>
            <a:r>
              <a:rPr lang="en-US" sz="3600" b="1" dirty="0" smtClean="0"/>
              <a:t>ICD-10-CM Code Examples</a:t>
            </a:r>
            <a:endParaRPr lang="en-US" sz="3600" b="1"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r>
              <a:rPr lang="en-US" dirty="0" smtClean="0"/>
              <a:t>ICD-10-CM Code Examples</a:t>
            </a:r>
            <a:br>
              <a:rPr lang="en-US" dirty="0" smtClean="0"/>
            </a:br>
            <a:endParaRPr lang="en-US" sz="2000" dirty="0" smtClean="0"/>
          </a:p>
        </p:txBody>
      </p:sp>
      <p:sp>
        <p:nvSpPr>
          <p:cNvPr id="15363" name="Rectangle 6"/>
          <p:cNvSpPr>
            <a:spLocks noGrp="1" noChangeArrowheads="1"/>
          </p:cNvSpPr>
          <p:nvPr>
            <p:ph sz="half" idx="1"/>
          </p:nvPr>
        </p:nvSpPr>
        <p:spPr>
          <a:xfrm>
            <a:off x="762000" y="1828800"/>
            <a:ext cx="3429000" cy="4267200"/>
          </a:xfrm>
        </p:spPr>
        <p:txBody>
          <a:bodyPr/>
          <a:lstStyle/>
          <a:p>
            <a:pPr eaLnBrk="1" hangingPunct="1">
              <a:buFontTx/>
              <a:buNone/>
            </a:pPr>
            <a:r>
              <a:rPr lang="en-US" sz="1800" b="1" dirty="0" smtClean="0">
                <a:solidFill>
                  <a:srgbClr val="C00000"/>
                </a:solidFill>
              </a:rPr>
              <a:t>ICD-9-CM</a:t>
            </a:r>
          </a:p>
          <a:p>
            <a:pPr eaLnBrk="1" hangingPunct="1">
              <a:buFontTx/>
              <a:buNone/>
            </a:pPr>
            <a:r>
              <a:rPr lang="en-US" sz="1800" b="1" dirty="0" smtClean="0"/>
              <a:t>998.2 </a:t>
            </a:r>
            <a:r>
              <a:rPr lang="en-US" sz="1800" dirty="0" smtClean="0"/>
              <a:t>Accidental puncture or laceration during a procedure</a:t>
            </a:r>
          </a:p>
          <a:p>
            <a:pPr eaLnBrk="1" hangingPunct="1">
              <a:buFontTx/>
              <a:buNone/>
            </a:pPr>
            <a:r>
              <a:rPr lang="en-US" sz="1800" b="1" dirty="0" smtClean="0">
                <a:solidFill>
                  <a:srgbClr val="CC3300"/>
                </a:solidFill>
              </a:rPr>
              <a:t>	</a:t>
            </a:r>
            <a:endParaRPr lang="en-US" sz="1400" dirty="0" smtClean="0">
              <a:solidFill>
                <a:srgbClr val="FF3300"/>
              </a:solidFill>
            </a:endParaRPr>
          </a:p>
        </p:txBody>
      </p:sp>
      <p:sp>
        <p:nvSpPr>
          <p:cNvPr id="15364" name="Rectangle 7"/>
          <p:cNvSpPr>
            <a:spLocks noGrp="1" noChangeArrowheads="1"/>
          </p:cNvSpPr>
          <p:nvPr>
            <p:ph sz="half" idx="2"/>
          </p:nvPr>
        </p:nvSpPr>
        <p:spPr>
          <a:xfrm>
            <a:off x="4267200" y="1752600"/>
            <a:ext cx="4343400" cy="4419600"/>
          </a:xfrm>
        </p:spPr>
        <p:txBody>
          <a:bodyPr/>
          <a:lstStyle/>
          <a:p>
            <a:pPr eaLnBrk="1" hangingPunct="1">
              <a:buFontTx/>
              <a:buNone/>
            </a:pPr>
            <a:r>
              <a:rPr lang="en-US" sz="1800" b="1" dirty="0" smtClean="0">
                <a:solidFill>
                  <a:srgbClr val="C00000"/>
                </a:solidFill>
              </a:rPr>
              <a:t>ICD-10-CM</a:t>
            </a:r>
          </a:p>
          <a:p>
            <a:pPr eaLnBrk="1" hangingPunct="1">
              <a:buFontTx/>
              <a:buNone/>
            </a:pPr>
            <a:r>
              <a:rPr lang="en-US" sz="1800" dirty="0" smtClean="0"/>
              <a:t>21 codes indicating accidental puncture and laceration specifying organ or body system and type of procedure  </a:t>
            </a:r>
          </a:p>
          <a:p>
            <a:pPr eaLnBrk="1" hangingPunct="1">
              <a:buFontTx/>
              <a:buNone/>
            </a:pPr>
            <a:r>
              <a:rPr lang="en-US" sz="1800" dirty="0" smtClean="0"/>
              <a:t>	Examples:</a:t>
            </a:r>
          </a:p>
          <a:p>
            <a:pPr eaLnBrk="1" hangingPunct="1">
              <a:buFontTx/>
              <a:buNone/>
            </a:pPr>
            <a:endParaRPr lang="en-US" sz="1800" dirty="0" smtClean="0"/>
          </a:p>
          <a:p>
            <a:pPr eaLnBrk="1" hangingPunct="1">
              <a:buFontTx/>
              <a:buNone/>
            </a:pPr>
            <a:r>
              <a:rPr lang="en-US" sz="1800" b="1" dirty="0" smtClean="0"/>
              <a:t>D78.11</a:t>
            </a:r>
            <a:r>
              <a:rPr lang="en-US" sz="1800" dirty="0" smtClean="0"/>
              <a:t> Accidental puncture and laceration of spleen during a procedure on the spleen </a:t>
            </a:r>
          </a:p>
          <a:p>
            <a:pPr eaLnBrk="1" hangingPunct="1">
              <a:buFontTx/>
              <a:buNone/>
            </a:pPr>
            <a:r>
              <a:rPr lang="en-US" sz="1800" i="1" dirty="0" smtClean="0"/>
              <a:t> </a:t>
            </a:r>
            <a:r>
              <a:rPr lang="en-US" sz="1800" dirty="0" smtClean="0"/>
              <a:t> </a:t>
            </a:r>
            <a:r>
              <a:rPr lang="en-US" sz="1800" b="1" dirty="0" smtClean="0"/>
              <a:t>D78.12</a:t>
            </a:r>
            <a:r>
              <a:rPr lang="en-US" sz="1800" dirty="0" smtClean="0"/>
              <a:t> Accidental puncture and laceration of spleen during other procedure</a:t>
            </a:r>
          </a:p>
        </p:txBody>
      </p:sp>
      <p:sp>
        <p:nvSpPr>
          <p:cNvPr id="6" name="Slide Number Placeholder 5"/>
          <p:cNvSpPr>
            <a:spLocks noGrp="1"/>
          </p:cNvSpPr>
          <p:nvPr>
            <p:ph type="sldNum" sz="quarter" idx="12"/>
          </p:nvPr>
        </p:nvSpPr>
        <p:spPr/>
        <p:txBody>
          <a:bodyPr/>
          <a:lstStyle/>
          <a:p>
            <a:pPr>
              <a:defRPr/>
            </a:pPr>
            <a:fld id="{E498F569-D0F3-4594-B0AC-BAD2A1F399E5}" type="slidenum">
              <a:rPr lang="en-US" smtClean="0"/>
              <a:pPr>
                <a:defRPr/>
              </a:pPr>
              <a:t>88</a:t>
            </a:fld>
            <a:endParaRPr 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200" b="1" dirty="0"/>
              <a:t>Chapter 20: </a:t>
            </a:r>
            <a:br>
              <a:rPr lang="en-US" sz="3200" b="1" dirty="0"/>
            </a:br>
            <a:r>
              <a:rPr lang="en-US" sz="3200" b="1" dirty="0"/>
              <a:t>External causes of morbidity</a:t>
            </a:r>
          </a:p>
        </p:txBody>
      </p:sp>
      <p:sp>
        <p:nvSpPr>
          <p:cNvPr id="41987" name="Rectangle 3"/>
          <p:cNvSpPr>
            <a:spLocks noGrp="1" noChangeArrowheads="1"/>
          </p:cNvSpPr>
          <p:nvPr>
            <p:ph idx="1"/>
          </p:nvPr>
        </p:nvSpPr>
        <p:spPr>
          <a:xfrm>
            <a:off x="685800" y="1905000"/>
            <a:ext cx="7772400" cy="4343400"/>
          </a:xfrm>
        </p:spPr>
        <p:txBody>
          <a:bodyPr>
            <a:normAutofit fontScale="92500" lnSpcReduction="20000"/>
          </a:bodyPr>
          <a:lstStyle/>
          <a:p>
            <a:r>
              <a:rPr lang="en-US" sz="3600" dirty="0"/>
              <a:t>Uses letters V, W, X, </a:t>
            </a:r>
            <a:r>
              <a:rPr lang="en-US" sz="3600" dirty="0" smtClean="0"/>
              <a:t>Y</a:t>
            </a:r>
          </a:p>
          <a:p>
            <a:pPr lvl="1"/>
            <a:r>
              <a:rPr lang="en-US" dirty="0" smtClean="0"/>
              <a:t>U00 – U49 reserved for reserved for use by WHO for provisional assignment of new diseases with uncertain etiology</a:t>
            </a:r>
          </a:p>
          <a:p>
            <a:pPr lvl="2"/>
            <a:r>
              <a:rPr lang="en-US" dirty="0" smtClean="0"/>
              <a:t>U50 – U99 for national use in research e.g., when testing an alternative subclassification for a special project</a:t>
            </a:r>
          </a:p>
          <a:p>
            <a:r>
              <a:rPr lang="en-US" dirty="0" smtClean="0"/>
              <a:t> Some external cause codes deactivated; concepts added to the injury/poisoning codes</a:t>
            </a:r>
          </a:p>
          <a:p>
            <a:pPr lvl="1"/>
            <a:r>
              <a:rPr lang="en-US" sz="2800" dirty="0" smtClean="0"/>
              <a:t>New concept </a:t>
            </a:r>
          </a:p>
          <a:p>
            <a:pPr lvl="2"/>
            <a:r>
              <a:rPr lang="en-US" dirty="0" smtClean="0"/>
              <a:t>Blood alcohol level (Y90) </a:t>
            </a:r>
            <a:endParaRPr lang="en-US" sz="2400" dirty="0"/>
          </a:p>
        </p:txBody>
      </p:sp>
      <p:sp>
        <p:nvSpPr>
          <p:cNvPr id="5" name="Slide Number Placeholder 5"/>
          <p:cNvSpPr>
            <a:spLocks noGrp="1"/>
          </p:cNvSpPr>
          <p:nvPr>
            <p:ph type="sldNum" sz="quarter" idx="12"/>
          </p:nvPr>
        </p:nvSpPr>
        <p:spPr/>
        <p:txBody>
          <a:bodyPr/>
          <a:lstStyle/>
          <a:p>
            <a:fld id="{8D8B7149-09FC-4ADC-8ECF-B970184B8563}" type="slidenum">
              <a:rPr lang="en-US"/>
              <a:pPr/>
              <a:t>89</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z="3200" b="1" dirty="0"/>
              <a:t>Expanded Detail in ICD-10</a:t>
            </a:r>
          </a:p>
        </p:txBody>
      </p:sp>
      <p:sp>
        <p:nvSpPr>
          <p:cNvPr id="103427" name="Rectangle 3"/>
          <p:cNvSpPr>
            <a:spLocks noGrp="1" noChangeArrowheads="1"/>
          </p:cNvSpPr>
          <p:nvPr>
            <p:ph sz="half" idx="1"/>
          </p:nvPr>
        </p:nvSpPr>
        <p:spPr/>
        <p:txBody>
          <a:bodyPr/>
          <a:lstStyle/>
          <a:p>
            <a:pPr>
              <a:buFontTx/>
              <a:buNone/>
            </a:pPr>
            <a:r>
              <a:rPr lang="en-US" b="1" u="sng" dirty="0" smtClean="0"/>
              <a:t>ICD-9</a:t>
            </a:r>
            <a:endParaRPr lang="en-US" b="1" u="sng" dirty="0"/>
          </a:p>
          <a:p>
            <a:pPr>
              <a:buFontTx/>
              <a:buNone/>
            </a:pPr>
            <a:r>
              <a:rPr lang="en-US" dirty="0"/>
              <a:t>	250  Diabetes</a:t>
            </a:r>
          </a:p>
          <a:p>
            <a:pPr lvl="1"/>
            <a:r>
              <a:rPr lang="en-US" dirty="0" smtClean="0"/>
              <a:t>4th </a:t>
            </a:r>
            <a:r>
              <a:rPr lang="en-US" dirty="0"/>
              <a:t>digit </a:t>
            </a:r>
            <a:r>
              <a:rPr lang="en-US" dirty="0" smtClean="0"/>
              <a:t>to identify type of manifestation </a:t>
            </a:r>
            <a:endParaRPr lang="en-US" dirty="0"/>
          </a:p>
        </p:txBody>
      </p:sp>
      <p:sp>
        <p:nvSpPr>
          <p:cNvPr id="103428" name="Rectangle 4"/>
          <p:cNvSpPr>
            <a:spLocks noGrp="1" noChangeArrowheads="1"/>
          </p:cNvSpPr>
          <p:nvPr>
            <p:ph sz="half" idx="2"/>
          </p:nvPr>
        </p:nvSpPr>
        <p:spPr/>
        <p:txBody>
          <a:bodyPr/>
          <a:lstStyle/>
          <a:p>
            <a:pPr>
              <a:buFontTx/>
              <a:buNone/>
            </a:pPr>
            <a:r>
              <a:rPr lang="en-US" b="1" u="sng" dirty="0"/>
              <a:t>ICD-10</a:t>
            </a:r>
            <a:endParaRPr lang="en-US" u="sng" dirty="0"/>
          </a:p>
          <a:p>
            <a:pPr>
              <a:buNone/>
            </a:pPr>
            <a:r>
              <a:rPr lang="en-US" sz="2400" dirty="0"/>
              <a:t>E10  Insulin-		     dependent</a:t>
            </a:r>
          </a:p>
          <a:p>
            <a:pPr>
              <a:buNone/>
            </a:pPr>
            <a:r>
              <a:rPr lang="en-US" sz="2400" dirty="0"/>
              <a:t>E11  Non-insulin 		     dependent</a:t>
            </a:r>
          </a:p>
          <a:p>
            <a:pPr>
              <a:buNone/>
            </a:pPr>
            <a:r>
              <a:rPr lang="en-US" sz="2400" dirty="0"/>
              <a:t>E12 Malnutrition-		     related</a:t>
            </a:r>
          </a:p>
          <a:p>
            <a:pPr>
              <a:buNone/>
            </a:pPr>
            <a:r>
              <a:rPr lang="en-US" sz="2400" dirty="0"/>
              <a:t>E13 Other </a:t>
            </a:r>
            <a:r>
              <a:rPr lang="en-US" sz="2400" dirty="0" smtClean="0"/>
              <a:t>specified</a:t>
            </a:r>
          </a:p>
          <a:p>
            <a:pPr marL="742950" lvl="2" indent="-342900">
              <a:buNone/>
            </a:pPr>
            <a:r>
              <a:rPr lang="en-US" dirty="0" smtClean="0"/>
              <a:t>4th digit to identify type of manifestation </a:t>
            </a:r>
          </a:p>
          <a:p>
            <a:endParaRPr lang="en-US" dirty="0"/>
          </a:p>
        </p:txBody>
      </p:sp>
      <p:sp>
        <p:nvSpPr>
          <p:cNvPr id="5" name="Slide Number Placeholder 4"/>
          <p:cNvSpPr>
            <a:spLocks noGrp="1"/>
          </p:cNvSpPr>
          <p:nvPr>
            <p:ph type="sldNum" sz="quarter" idx="12"/>
          </p:nvPr>
        </p:nvSpPr>
        <p:spPr/>
        <p:txBody>
          <a:bodyPr/>
          <a:lstStyle/>
          <a:p>
            <a:fld id="{A5FA7BD8-8A3B-4AB6-B0DD-2F720586A9C0}" type="slidenum">
              <a:rPr lang="en-US" smtClean="0"/>
              <a:pPr/>
              <a:t>9</a:t>
            </a:fld>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Certain External Cause of Injury Codes Added to the Injury Codes</a:t>
            </a:r>
            <a:endParaRPr lang="en-US" dirty="0"/>
          </a:p>
        </p:txBody>
      </p:sp>
      <p:sp>
        <p:nvSpPr>
          <p:cNvPr id="3" name="Content Placeholder 2"/>
          <p:cNvSpPr>
            <a:spLocks noGrp="1"/>
          </p:cNvSpPr>
          <p:nvPr>
            <p:ph idx="1"/>
          </p:nvPr>
        </p:nvSpPr>
        <p:spPr/>
        <p:txBody>
          <a:bodyPr/>
          <a:lstStyle/>
          <a:p>
            <a:pPr>
              <a:buNone/>
            </a:pPr>
            <a:endParaRPr lang="en-US" baseline="30000" dirty="0" smtClean="0"/>
          </a:p>
          <a:p>
            <a:pPr>
              <a:buNone/>
            </a:pPr>
            <a:r>
              <a:rPr lang="en-US" baseline="30000" dirty="0" smtClean="0"/>
              <a:t>X44   Accidental poisoning by and exposure to other and unspecified drugs, medicaments and biological substances</a:t>
            </a:r>
          </a:p>
          <a:p>
            <a:pPr>
              <a:buNone/>
            </a:pPr>
            <a:r>
              <a:rPr lang="en-US" baseline="30000" dirty="0" smtClean="0"/>
              <a:t>X64</a:t>
            </a:r>
            <a:r>
              <a:rPr lang="en-US" dirty="0" smtClean="0"/>
              <a:t>   </a:t>
            </a:r>
            <a:r>
              <a:rPr lang="en-US" baseline="30000" dirty="0" smtClean="0"/>
              <a:t>Intentional self-poisoning by and exposure to other and unspecified drugs, medicaments and biological substances</a:t>
            </a:r>
            <a:endParaRPr lang="en-US" dirty="0" smtClean="0"/>
          </a:p>
          <a:p>
            <a:pPr>
              <a:buNone/>
            </a:pPr>
            <a:r>
              <a:rPr lang="en-US" baseline="30000" dirty="0" smtClean="0"/>
              <a:t>Y14</a:t>
            </a:r>
            <a:r>
              <a:rPr lang="en-US" dirty="0" smtClean="0"/>
              <a:t>   </a:t>
            </a:r>
            <a:r>
              <a:rPr lang="en-US" baseline="30000" dirty="0" smtClean="0"/>
              <a:t>Poisoning by and exposure to other and unspecified drugs, medicaments and biological substances, undetermined intent</a:t>
            </a:r>
            <a:endParaRPr lang="en-US" dirty="0" smtClean="0"/>
          </a:p>
        </p:txBody>
      </p:sp>
      <p:sp>
        <p:nvSpPr>
          <p:cNvPr id="4" name="Slide Number Placeholder 3"/>
          <p:cNvSpPr>
            <a:spLocks noGrp="1"/>
          </p:cNvSpPr>
          <p:nvPr>
            <p:ph type="sldNum" sz="quarter" idx="12"/>
          </p:nvPr>
        </p:nvSpPr>
        <p:spPr/>
        <p:txBody>
          <a:bodyPr/>
          <a:lstStyle/>
          <a:p>
            <a:fld id="{A5FA7BD8-8A3B-4AB6-B0DD-2F720586A9C0}" type="slidenum">
              <a:rPr lang="en-US" smtClean="0"/>
              <a:pPr/>
              <a:t>90</a:t>
            </a:fld>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38200" y="304800"/>
            <a:ext cx="8305800" cy="1143000"/>
          </a:xfrm>
        </p:spPr>
        <p:txBody>
          <a:bodyPr>
            <a:normAutofit fontScale="90000"/>
          </a:bodyPr>
          <a:lstStyle/>
          <a:p>
            <a:r>
              <a:rPr lang="en-US" sz="4000" b="1" dirty="0"/>
              <a:t>Place of Occurrence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91</a:t>
            </a:fld>
            <a:endParaRPr lang="en-US" dirty="0"/>
          </a:p>
        </p:txBody>
      </p:sp>
      <p:sp>
        <p:nvSpPr>
          <p:cNvPr id="95235" name="Text Box 3"/>
          <p:cNvSpPr txBox="1">
            <a:spLocks noChangeArrowheads="1"/>
          </p:cNvSpPr>
          <p:nvPr/>
        </p:nvSpPr>
        <p:spPr bwMode="auto">
          <a:xfrm>
            <a:off x="533400" y="1143000"/>
            <a:ext cx="8077200" cy="5262979"/>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2400" dirty="0" smtClean="0"/>
              <a:t>Y92.0x   Home</a:t>
            </a:r>
            <a:endParaRPr lang="en-US" sz="2400" dirty="0"/>
          </a:p>
          <a:p>
            <a:pPr eaLnBrk="0" hangingPunct="0">
              <a:spcBef>
                <a:spcPct val="50000"/>
              </a:spcBef>
            </a:pPr>
            <a:r>
              <a:rPr lang="en-US" sz="2400" dirty="0"/>
              <a:t>Y92.1x   Residential institution</a:t>
            </a:r>
          </a:p>
          <a:p>
            <a:pPr eaLnBrk="0" hangingPunct="0">
              <a:spcBef>
                <a:spcPct val="50000"/>
              </a:spcBef>
            </a:pPr>
            <a:r>
              <a:rPr lang="en-US" sz="2400" dirty="0"/>
              <a:t>Y92.2x   School, other institution and public administrative </a:t>
            </a:r>
            <a:r>
              <a:rPr lang="en-US" sz="2400" dirty="0" smtClean="0"/>
              <a:t>		area</a:t>
            </a:r>
            <a:endParaRPr lang="en-US" sz="2400" dirty="0"/>
          </a:p>
          <a:p>
            <a:pPr eaLnBrk="0" hangingPunct="0">
              <a:spcBef>
                <a:spcPct val="50000"/>
              </a:spcBef>
            </a:pPr>
            <a:r>
              <a:rPr lang="en-US" sz="2400" dirty="0"/>
              <a:t>Y92.3x   Sports and athletic area </a:t>
            </a:r>
          </a:p>
          <a:p>
            <a:pPr eaLnBrk="0" hangingPunct="0">
              <a:spcBef>
                <a:spcPct val="50000"/>
              </a:spcBef>
            </a:pPr>
            <a:r>
              <a:rPr lang="en-US" sz="2400" dirty="0"/>
              <a:t>Y92.4     Street and highway</a:t>
            </a:r>
          </a:p>
          <a:p>
            <a:pPr eaLnBrk="0" hangingPunct="0">
              <a:spcBef>
                <a:spcPct val="50000"/>
              </a:spcBef>
            </a:pPr>
            <a:r>
              <a:rPr lang="en-US" sz="2400" dirty="0"/>
              <a:t>Y92.5x   Trade and service areas</a:t>
            </a:r>
          </a:p>
          <a:p>
            <a:pPr eaLnBrk="0" hangingPunct="0">
              <a:spcBef>
                <a:spcPct val="50000"/>
              </a:spcBef>
            </a:pPr>
            <a:r>
              <a:rPr lang="en-US" sz="2400" dirty="0"/>
              <a:t>Y92.6     Industrial and construction area</a:t>
            </a:r>
          </a:p>
          <a:p>
            <a:pPr eaLnBrk="0" hangingPunct="0">
              <a:spcBef>
                <a:spcPct val="50000"/>
              </a:spcBef>
            </a:pPr>
            <a:r>
              <a:rPr lang="en-US" sz="2400" dirty="0"/>
              <a:t>Y92.7     Farm </a:t>
            </a:r>
          </a:p>
          <a:p>
            <a:pPr eaLnBrk="0" hangingPunct="0">
              <a:spcBef>
                <a:spcPct val="50000"/>
              </a:spcBef>
            </a:pPr>
            <a:r>
              <a:rPr lang="en-US" sz="2400" dirty="0"/>
              <a:t>Y92.8x   Other specified place </a:t>
            </a:r>
            <a:r>
              <a:rPr lang="en-US" b="1" dirty="0">
                <a:latin typeface="Times New Roman" pitchFamily="18" charset="0"/>
              </a:rPr>
              <a:t>	</a:t>
            </a:r>
            <a:endParaRPr lang="en-US" sz="32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304800"/>
            <a:ext cx="7772400" cy="1143000"/>
          </a:xfrm>
        </p:spPr>
        <p:txBody>
          <a:bodyPr>
            <a:normAutofit/>
          </a:bodyPr>
          <a:lstStyle/>
          <a:p>
            <a:r>
              <a:rPr lang="en-US" sz="3600" b="1" dirty="0"/>
              <a:t>Activity</a:t>
            </a:r>
          </a:p>
        </p:txBody>
      </p:sp>
      <p:sp>
        <p:nvSpPr>
          <p:cNvPr id="4" name="Slide Number Placeholder 3"/>
          <p:cNvSpPr>
            <a:spLocks noGrp="1"/>
          </p:cNvSpPr>
          <p:nvPr>
            <p:ph type="sldNum" sz="quarter" idx="12"/>
          </p:nvPr>
        </p:nvSpPr>
        <p:spPr/>
        <p:txBody>
          <a:bodyPr/>
          <a:lstStyle/>
          <a:p>
            <a:fld id="{A5FA7BD8-8A3B-4AB6-B0DD-2F720586A9C0}" type="slidenum">
              <a:rPr lang="en-US" smtClean="0"/>
              <a:pPr/>
              <a:t>92</a:t>
            </a:fld>
            <a:endParaRPr lang="en-US" dirty="0"/>
          </a:p>
        </p:txBody>
      </p:sp>
      <p:sp>
        <p:nvSpPr>
          <p:cNvPr id="97283" name="Text Box 3"/>
          <p:cNvSpPr txBox="1">
            <a:spLocks noChangeArrowheads="1"/>
          </p:cNvSpPr>
          <p:nvPr/>
        </p:nvSpPr>
        <p:spPr bwMode="auto">
          <a:xfrm>
            <a:off x="457200" y="1646238"/>
            <a:ext cx="8686800" cy="4152900"/>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2800" dirty="0"/>
              <a:t>Y93.0x  Injured while engaged in sports activity     </a:t>
            </a:r>
          </a:p>
          <a:p>
            <a:pPr eaLnBrk="0" hangingPunct="0">
              <a:spcBef>
                <a:spcPct val="50000"/>
              </a:spcBef>
            </a:pPr>
            <a:r>
              <a:rPr lang="en-US" sz="2800" dirty="0"/>
              <a:t>Y93.1    Injured while engaged in leisure activity</a:t>
            </a:r>
          </a:p>
          <a:p>
            <a:pPr eaLnBrk="0" hangingPunct="0">
              <a:spcBef>
                <a:spcPct val="50000"/>
              </a:spcBef>
            </a:pPr>
            <a:r>
              <a:rPr lang="en-US" sz="2800" dirty="0"/>
              <a:t>Y93.3x  Injured while engaged in other types of work</a:t>
            </a:r>
          </a:p>
          <a:p>
            <a:pPr eaLnBrk="0" hangingPunct="0">
              <a:spcBef>
                <a:spcPct val="50000"/>
              </a:spcBef>
            </a:pPr>
            <a:r>
              <a:rPr lang="en-US" sz="2800" dirty="0"/>
              <a:t>Y93.4    Injured while resting, sleeping, eating or 	 		engaging in other vital activities </a:t>
            </a:r>
          </a:p>
          <a:p>
            <a:pPr eaLnBrk="0" hangingPunct="0">
              <a:spcBef>
                <a:spcPct val="50000"/>
              </a:spcBef>
            </a:pPr>
            <a:r>
              <a:rPr lang="en-US" sz="2800" dirty="0"/>
              <a:t>Y93.8    Injured while engaged in personal hygiene</a:t>
            </a:r>
          </a:p>
          <a:p>
            <a:pPr eaLnBrk="0" hangingPunct="0">
              <a:spcBef>
                <a:spcPct val="50000"/>
              </a:spcBef>
            </a:pPr>
            <a:r>
              <a:rPr lang="en-US" sz="2800" dirty="0"/>
              <a:t>Y93.9    Injured during unspecified activity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Autofit/>
          </a:bodyPr>
          <a:lstStyle/>
          <a:p>
            <a:r>
              <a:rPr lang="en-US" sz="2800" b="1" dirty="0" smtClean="0"/>
              <a:t>Chapter 21: </a:t>
            </a:r>
            <a:br>
              <a:rPr lang="en-US" sz="2800" b="1" dirty="0" smtClean="0"/>
            </a:br>
            <a:r>
              <a:rPr lang="en-US" sz="2800" b="1" dirty="0" smtClean="0"/>
              <a:t>Factors influencing health status and contact with health service</a:t>
            </a:r>
            <a:endParaRPr lang="en-US" sz="2800" dirty="0"/>
          </a:p>
        </p:txBody>
      </p:sp>
      <p:sp>
        <p:nvSpPr>
          <p:cNvPr id="4" name="Slide Number Placeholder 3"/>
          <p:cNvSpPr>
            <a:spLocks noGrp="1"/>
          </p:cNvSpPr>
          <p:nvPr>
            <p:ph type="sldNum" sz="quarter" idx="12"/>
          </p:nvPr>
        </p:nvSpPr>
        <p:spPr/>
        <p:txBody>
          <a:bodyPr/>
          <a:lstStyle/>
          <a:p>
            <a:fld id="{A5FA7BD8-8A3B-4AB6-B0DD-2F720586A9C0}" type="slidenum">
              <a:rPr lang="en-US" smtClean="0"/>
              <a:pPr/>
              <a:t>93</a:t>
            </a:fld>
            <a:endParaRPr lang="en-US" dirty="0"/>
          </a:p>
        </p:txBody>
      </p:sp>
      <p:sp>
        <p:nvSpPr>
          <p:cNvPr id="50179" name="Text Box 3"/>
          <p:cNvSpPr txBox="1">
            <a:spLocks noChangeArrowheads="1"/>
          </p:cNvSpPr>
          <p:nvPr/>
        </p:nvSpPr>
        <p:spPr bwMode="auto">
          <a:xfrm>
            <a:off x="381000" y="1752600"/>
            <a:ext cx="8229600" cy="453047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pPr>
            <a:r>
              <a:rPr lang="en-US" sz="2800" b="1" dirty="0" smtClean="0"/>
              <a:t>New Features</a:t>
            </a:r>
          </a:p>
          <a:p>
            <a:pPr eaLnBrk="0" hangingPunct="0">
              <a:spcBef>
                <a:spcPct val="50000"/>
              </a:spcBef>
            </a:pPr>
            <a:r>
              <a:rPr lang="en-US" sz="2800" dirty="0" smtClean="0"/>
              <a:t>Z72  </a:t>
            </a:r>
            <a:r>
              <a:rPr lang="en-US" sz="2800" dirty="0"/>
              <a:t>Problems related to lifestyle</a:t>
            </a:r>
          </a:p>
          <a:p>
            <a:pPr eaLnBrk="0" hangingPunct="0">
              <a:lnSpc>
                <a:spcPct val="50000"/>
              </a:lnSpc>
              <a:spcBef>
                <a:spcPct val="50000"/>
              </a:spcBef>
            </a:pPr>
            <a:r>
              <a:rPr lang="en-US" sz="2800" dirty="0"/>
              <a:t>	Z72.3  Lack of physical exercise</a:t>
            </a:r>
          </a:p>
          <a:p>
            <a:pPr eaLnBrk="0" hangingPunct="0">
              <a:lnSpc>
                <a:spcPct val="80000"/>
              </a:lnSpc>
              <a:spcBef>
                <a:spcPct val="50000"/>
              </a:spcBef>
            </a:pPr>
            <a:r>
              <a:rPr lang="en-US" sz="2800" dirty="0"/>
              <a:t>	Z72.4  Inappropriate diet and eating 				habits</a:t>
            </a:r>
          </a:p>
          <a:p>
            <a:pPr eaLnBrk="0" hangingPunct="0">
              <a:lnSpc>
                <a:spcPct val="90000"/>
              </a:lnSpc>
              <a:spcBef>
                <a:spcPct val="50000"/>
              </a:spcBef>
            </a:pPr>
            <a:r>
              <a:rPr lang="en-US" sz="2800" dirty="0"/>
              <a:t>Z73  Problems related to life-management 			difficulty</a:t>
            </a:r>
          </a:p>
          <a:p>
            <a:pPr eaLnBrk="0" hangingPunct="0">
              <a:lnSpc>
                <a:spcPct val="70000"/>
              </a:lnSpc>
              <a:spcBef>
                <a:spcPct val="50000"/>
              </a:spcBef>
            </a:pPr>
            <a:r>
              <a:rPr lang="en-US" sz="2800" dirty="0"/>
              <a:t>	Z73.1 Type A behavior pattern</a:t>
            </a:r>
          </a:p>
          <a:p>
            <a:pPr eaLnBrk="0" hangingPunct="0">
              <a:lnSpc>
                <a:spcPct val="70000"/>
              </a:lnSpc>
              <a:spcBef>
                <a:spcPct val="50000"/>
              </a:spcBef>
            </a:pPr>
            <a:r>
              <a:rPr lang="en-US" sz="2800" dirty="0"/>
              <a:t>	Z73.2  Lack of relaxation and leisure</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04800"/>
            <a:ext cx="7772400" cy="1371600"/>
          </a:xfrm>
        </p:spPr>
        <p:txBody>
          <a:bodyPr>
            <a:normAutofit fontScale="90000"/>
          </a:bodyPr>
          <a:lstStyle/>
          <a:p>
            <a:r>
              <a:rPr lang="en-US" sz="3200" b="1" dirty="0"/>
              <a:t>Chapter 21: </a:t>
            </a:r>
            <a:br>
              <a:rPr lang="en-US" sz="3200" b="1" dirty="0"/>
            </a:br>
            <a:r>
              <a:rPr lang="en-US" sz="3200" b="1" dirty="0"/>
              <a:t>Factors influencing health status and contact with health service</a:t>
            </a:r>
          </a:p>
        </p:txBody>
      </p:sp>
      <p:sp>
        <p:nvSpPr>
          <p:cNvPr id="43011" name="Rectangle 3"/>
          <p:cNvSpPr>
            <a:spLocks noGrp="1" noChangeArrowheads="1"/>
          </p:cNvSpPr>
          <p:nvPr>
            <p:ph idx="1"/>
          </p:nvPr>
        </p:nvSpPr>
        <p:spPr>
          <a:xfrm>
            <a:off x="685800" y="1981200"/>
            <a:ext cx="7772400" cy="4419600"/>
          </a:xfrm>
        </p:spPr>
        <p:txBody>
          <a:bodyPr>
            <a:normAutofit fontScale="92500" lnSpcReduction="10000"/>
          </a:bodyPr>
          <a:lstStyle/>
          <a:p>
            <a:pPr>
              <a:buNone/>
            </a:pPr>
            <a:r>
              <a:rPr lang="en-US" sz="3000" dirty="0" smtClean="0"/>
              <a:t>Other new features</a:t>
            </a:r>
          </a:p>
          <a:p>
            <a:pPr>
              <a:buNone/>
            </a:pPr>
            <a:r>
              <a:rPr lang="en-US" sz="3000" dirty="0" smtClean="0"/>
              <a:t>	Do not Resuscitate (Z66)</a:t>
            </a:r>
          </a:p>
          <a:p>
            <a:pPr>
              <a:buNone/>
            </a:pPr>
            <a:r>
              <a:rPr lang="en-US" sz="3000" dirty="0" smtClean="0"/>
              <a:t>	Blood type (Z67)</a:t>
            </a:r>
          </a:p>
          <a:p>
            <a:pPr>
              <a:buNone/>
            </a:pPr>
            <a:r>
              <a:rPr lang="en-US" sz="3000" dirty="0" smtClean="0"/>
              <a:t>	</a:t>
            </a:r>
          </a:p>
          <a:p>
            <a:pPr>
              <a:buNone/>
            </a:pPr>
            <a:r>
              <a:rPr lang="en-US" sz="3000" dirty="0" smtClean="0"/>
              <a:t>Z code categories</a:t>
            </a:r>
          </a:p>
          <a:p>
            <a:pPr lvl="1"/>
            <a:r>
              <a:rPr lang="en-US" sz="3000" dirty="0" smtClean="0"/>
              <a:t>Uncomplicated abortions (elective, legal, therapeutic)</a:t>
            </a:r>
          </a:p>
          <a:p>
            <a:pPr lvl="2"/>
            <a:r>
              <a:rPr lang="en-US" sz="3000" dirty="0" smtClean="0"/>
              <a:t>Moved from OB Chapter (Chapter 11) in ICD-9-CM to Chapter 21 in ICD-10-CM</a:t>
            </a:r>
            <a:endParaRPr lang="en-US" sz="3000" dirty="0"/>
          </a:p>
          <a:p>
            <a:pPr>
              <a:buNone/>
            </a:pPr>
            <a:endParaRPr lang="en-US" sz="2800" dirty="0"/>
          </a:p>
        </p:txBody>
      </p:sp>
      <p:sp>
        <p:nvSpPr>
          <p:cNvPr id="5" name="Slide Number Placeholder 5"/>
          <p:cNvSpPr>
            <a:spLocks noGrp="1"/>
          </p:cNvSpPr>
          <p:nvPr>
            <p:ph type="sldNum" sz="quarter" idx="12"/>
          </p:nvPr>
        </p:nvSpPr>
        <p:spPr/>
        <p:txBody>
          <a:bodyPr/>
          <a:lstStyle/>
          <a:p>
            <a:fld id="{23CBDB60-79BF-4E5C-87C2-5E079A5FAFF0}" type="slidenum">
              <a:rPr lang="en-US"/>
              <a:pPr/>
              <a:t>94</a:t>
            </a:fld>
            <a:endParaRPr 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04800"/>
            <a:ext cx="7772400" cy="1676400"/>
          </a:xfrm>
        </p:spPr>
        <p:txBody>
          <a:bodyPr>
            <a:normAutofit fontScale="90000"/>
          </a:bodyPr>
          <a:lstStyle/>
          <a:p>
            <a:r>
              <a:rPr lang="en-US" sz="3200" b="1" dirty="0"/>
              <a:t>Chapter 21:</a:t>
            </a:r>
            <a:br>
              <a:rPr lang="en-US" sz="3200" b="1" dirty="0"/>
            </a:br>
            <a:r>
              <a:rPr lang="en-US" sz="3200" b="1" dirty="0"/>
              <a:t> Factors influencing health status and contact with health service</a:t>
            </a:r>
            <a:br>
              <a:rPr lang="en-US" sz="3200" b="1" dirty="0"/>
            </a:br>
            <a:r>
              <a:rPr lang="en-US" sz="3200" b="1" dirty="0"/>
              <a:t>(continued)</a:t>
            </a:r>
          </a:p>
        </p:txBody>
      </p:sp>
      <p:sp>
        <p:nvSpPr>
          <p:cNvPr id="60419" name="Rectangle 3"/>
          <p:cNvSpPr>
            <a:spLocks noGrp="1" noChangeArrowheads="1"/>
          </p:cNvSpPr>
          <p:nvPr>
            <p:ph idx="1"/>
          </p:nvPr>
        </p:nvSpPr>
        <p:spPr>
          <a:xfrm>
            <a:off x="685800" y="2286000"/>
            <a:ext cx="7772400" cy="4343400"/>
          </a:xfrm>
        </p:spPr>
        <p:txBody>
          <a:bodyPr>
            <a:normAutofit/>
          </a:bodyPr>
          <a:lstStyle/>
          <a:p>
            <a:r>
              <a:rPr lang="en-US" sz="3600" dirty="0" smtClean="0"/>
              <a:t>Deactivated Z </a:t>
            </a:r>
            <a:r>
              <a:rPr lang="en-US" sz="3600" dirty="0"/>
              <a:t>code categories </a:t>
            </a:r>
            <a:endParaRPr lang="en-US" sz="3600" dirty="0" smtClean="0"/>
          </a:p>
          <a:p>
            <a:pPr lvl="1"/>
            <a:r>
              <a:rPr lang="en-US" dirty="0" smtClean="0"/>
              <a:t>Z27, Need for immunization against combinations of infectious diseases</a:t>
            </a:r>
          </a:p>
          <a:p>
            <a:r>
              <a:rPr lang="en-US" sz="3600" dirty="0" smtClean="0"/>
              <a:t>Expansions for certain concepts</a:t>
            </a:r>
            <a:endParaRPr lang="en-US" sz="2800" dirty="0"/>
          </a:p>
        </p:txBody>
      </p:sp>
      <p:sp>
        <p:nvSpPr>
          <p:cNvPr id="5" name="Slide Number Placeholder 5"/>
          <p:cNvSpPr>
            <a:spLocks noGrp="1"/>
          </p:cNvSpPr>
          <p:nvPr>
            <p:ph type="sldNum" sz="quarter" idx="12"/>
          </p:nvPr>
        </p:nvSpPr>
        <p:spPr/>
        <p:txBody>
          <a:bodyPr/>
          <a:lstStyle/>
          <a:p>
            <a:fld id="{FD711FDD-2E53-4B08-AD3B-9EFEA29CA467}" type="slidenum">
              <a:rPr lang="en-US"/>
              <a:pPr/>
              <a:t>95</a:t>
            </a:fld>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457200" y="304800"/>
            <a:ext cx="8077200" cy="1066800"/>
          </a:xfrm>
        </p:spPr>
        <p:txBody>
          <a:bodyPr>
            <a:normAutofit fontScale="90000"/>
          </a:bodyPr>
          <a:lstStyle/>
          <a:p>
            <a:pPr lvl="0" eaLnBrk="0" hangingPunct="0"/>
            <a:r>
              <a:rPr lang="en-US" sz="4000" b="1" dirty="0" smtClean="0">
                <a:solidFill>
                  <a:srgbClr val="000000"/>
                </a:solidFill>
                <a:ea typeface="+mn-ea"/>
                <a:cs typeface="+mn-cs"/>
              </a:rPr>
              <a:t/>
            </a:r>
            <a:br>
              <a:rPr lang="en-US" sz="4000" b="1" dirty="0" smtClean="0">
                <a:solidFill>
                  <a:srgbClr val="000000"/>
                </a:solidFill>
                <a:ea typeface="+mn-ea"/>
                <a:cs typeface="+mn-cs"/>
              </a:rPr>
            </a:br>
            <a:r>
              <a:rPr lang="en-US" sz="4000" b="1" dirty="0" smtClean="0">
                <a:solidFill>
                  <a:srgbClr val="000000"/>
                </a:solidFill>
                <a:ea typeface="+mn-ea"/>
                <a:cs typeface="+mn-cs"/>
              </a:rPr>
              <a:t>ICD-10-CM Code Examples</a:t>
            </a:r>
            <a:r>
              <a:rPr lang="en-US" dirty="0" smtClean="0">
                <a:solidFill>
                  <a:srgbClr val="000000"/>
                </a:solidFill>
                <a:ea typeface="+mn-ea"/>
                <a:cs typeface="+mn-cs"/>
              </a:rPr>
              <a:t/>
            </a:r>
            <a:br>
              <a:rPr lang="en-US" dirty="0" smtClean="0">
                <a:solidFill>
                  <a:srgbClr val="000000"/>
                </a:solidFill>
                <a:ea typeface="+mn-ea"/>
                <a:cs typeface="+mn-cs"/>
              </a:rPr>
            </a:br>
            <a:r>
              <a:rPr lang="en-US" sz="2400" b="0" kern="1200" dirty="0" smtClean="0">
                <a:solidFill>
                  <a:srgbClr val="000000"/>
                </a:solidFill>
                <a:latin typeface="Times"/>
                <a:ea typeface="+mn-ea"/>
                <a:cs typeface="+mn-cs"/>
              </a:rPr>
              <a:t/>
            </a:r>
            <a:br>
              <a:rPr lang="en-US" sz="2400" b="0" kern="1200" dirty="0" smtClean="0">
                <a:solidFill>
                  <a:srgbClr val="000000"/>
                </a:solidFill>
                <a:latin typeface="Times"/>
                <a:ea typeface="+mn-ea"/>
                <a:cs typeface="+mn-cs"/>
              </a:rPr>
            </a:br>
            <a:endParaRPr lang="en-US" sz="2800" dirty="0" smtClean="0"/>
          </a:p>
        </p:txBody>
      </p:sp>
      <p:sp>
        <p:nvSpPr>
          <p:cNvPr id="33795" name="Rectangle 6"/>
          <p:cNvSpPr>
            <a:spLocks noGrp="1" noChangeArrowheads="1"/>
          </p:cNvSpPr>
          <p:nvPr>
            <p:ph sz="half" idx="1"/>
          </p:nvPr>
        </p:nvSpPr>
        <p:spPr>
          <a:xfrm>
            <a:off x="838200" y="1752600"/>
            <a:ext cx="2286000" cy="2971800"/>
          </a:xfrm>
        </p:spPr>
        <p:txBody>
          <a:bodyPr/>
          <a:lstStyle/>
          <a:p>
            <a:pPr eaLnBrk="1" hangingPunct="1">
              <a:buFontTx/>
              <a:buNone/>
            </a:pPr>
            <a:r>
              <a:rPr lang="en-US" sz="1900" b="1" dirty="0" smtClean="0">
                <a:solidFill>
                  <a:srgbClr val="CC3300"/>
                </a:solidFill>
              </a:rPr>
              <a:t>ICD-9-CM</a:t>
            </a:r>
          </a:p>
          <a:p>
            <a:pPr eaLnBrk="1" hangingPunct="1">
              <a:buFontTx/>
              <a:buNone/>
            </a:pPr>
            <a:r>
              <a:rPr lang="en-US" sz="1800" b="1" dirty="0" smtClean="0"/>
              <a:t>V15.81  </a:t>
            </a:r>
            <a:r>
              <a:rPr lang="en-US" sz="1800" dirty="0" smtClean="0"/>
              <a:t>Noncompliance with medical treatment</a:t>
            </a:r>
          </a:p>
          <a:p>
            <a:pPr eaLnBrk="1" hangingPunct="1">
              <a:buFontTx/>
              <a:buNone/>
            </a:pPr>
            <a:endParaRPr lang="en-US" sz="1800" b="1" dirty="0" smtClean="0"/>
          </a:p>
          <a:p>
            <a:pPr eaLnBrk="1" hangingPunct="1">
              <a:buFontTx/>
              <a:buNone/>
            </a:pPr>
            <a:endParaRPr lang="en-US" sz="1800" dirty="0" smtClean="0"/>
          </a:p>
          <a:p>
            <a:pPr eaLnBrk="1" hangingPunct="1">
              <a:buFontTx/>
              <a:buNone/>
            </a:pPr>
            <a:endParaRPr lang="en-US" sz="1800" dirty="0" smtClean="0"/>
          </a:p>
          <a:p>
            <a:pPr eaLnBrk="1" hangingPunct="1">
              <a:buFontTx/>
              <a:buNone/>
            </a:pPr>
            <a:endParaRPr lang="en-US" sz="1800" dirty="0" smtClean="0"/>
          </a:p>
          <a:p>
            <a:pPr eaLnBrk="1" hangingPunct="1">
              <a:buFontTx/>
              <a:buNone/>
            </a:pPr>
            <a:endParaRPr lang="en-US" sz="1800" dirty="0" smtClean="0"/>
          </a:p>
        </p:txBody>
      </p:sp>
      <p:sp>
        <p:nvSpPr>
          <p:cNvPr id="28677" name="Rectangle 7"/>
          <p:cNvSpPr>
            <a:spLocks noGrp="1" noChangeArrowheads="1"/>
          </p:cNvSpPr>
          <p:nvPr>
            <p:ph sz="half" idx="2"/>
          </p:nvPr>
        </p:nvSpPr>
        <p:spPr>
          <a:xfrm>
            <a:off x="2971800" y="1752600"/>
            <a:ext cx="5676900" cy="4267200"/>
          </a:xfrm>
        </p:spPr>
        <p:txBody>
          <a:bodyPr>
            <a:normAutofit lnSpcReduction="10000"/>
          </a:bodyPr>
          <a:lstStyle/>
          <a:p>
            <a:pPr eaLnBrk="1" hangingPunct="1">
              <a:buFontTx/>
              <a:buNone/>
              <a:defRPr/>
            </a:pPr>
            <a:r>
              <a:rPr lang="en-US" sz="1900" b="1" dirty="0" smtClean="0">
                <a:solidFill>
                  <a:srgbClr val="CC3300"/>
                </a:solidFill>
              </a:rPr>
              <a:t>ICD-10-CM</a:t>
            </a:r>
          </a:p>
          <a:p>
            <a:pPr>
              <a:buFontTx/>
              <a:buNone/>
              <a:defRPr/>
            </a:pPr>
            <a:r>
              <a:rPr lang="en-US" sz="1700" b="1" dirty="0" smtClean="0"/>
              <a:t>Z91.11  </a:t>
            </a:r>
            <a:r>
              <a:rPr lang="en-US" sz="1700" dirty="0" smtClean="0"/>
              <a:t>Patient's </a:t>
            </a:r>
            <a:r>
              <a:rPr lang="en-US" sz="1700" dirty="0"/>
              <a:t>noncompliance with dietary regimen </a:t>
            </a:r>
            <a:endParaRPr lang="en-US" sz="1700" dirty="0" smtClean="0"/>
          </a:p>
          <a:p>
            <a:pPr>
              <a:buFontTx/>
              <a:buNone/>
              <a:defRPr/>
            </a:pPr>
            <a:r>
              <a:rPr lang="en-US" sz="1700" b="1" dirty="0" smtClean="0"/>
              <a:t>Z91.120</a:t>
            </a:r>
            <a:r>
              <a:rPr lang="en-US" sz="1700" dirty="0" smtClean="0"/>
              <a:t>  Patient's </a:t>
            </a:r>
            <a:r>
              <a:rPr lang="en-US" sz="1700" dirty="0"/>
              <a:t>intentional underdosing of medication regimen due to financial hardship </a:t>
            </a:r>
            <a:endParaRPr lang="en-US" sz="1700" dirty="0" smtClean="0"/>
          </a:p>
          <a:p>
            <a:pPr>
              <a:buFontTx/>
              <a:buNone/>
              <a:defRPr/>
            </a:pPr>
            <a:r>
              <a:rPr lang="en-US" sz="1700" b="1" dirty="0" smtClean="0"/>
              <a:t>Z91.128</a:t>
            </a:r>
            <a:r>
              <a:rPr lang="en-US" sz="1700" dirty="0" smtClean="0"/>
              <a:t>  Patient's </a:t>
            </a:r>
            <a:r>
              <a:rPr lang="en-US" sz="1700" dirty="0"/>
              <a:t>intentional underdosing of medication regimen for other reason </a:t>
            </a:r>
            <a:endParaRPr lang="en-US" sz="1700" dirty="0" smtClean="0"/>
          </a:p>
          <a:p>
            <a:pPr>
              <a:buFontTx/>
              <a:buNone/>
              <a:defRPr/>
            </a:pPr>
            <a:r>
              <a:rPr lang="en-US" sz="1700" b="1" dirty="0" smtClean="0"/>
              <a:t>Z91.130</a:t>
            </a:r>
            <a:r>
              <a:rPr lang="en-US" sz="1700" dirty="0" smtClean="0"/>
              <a:t>  Patient's </a:t>
            </a:r>
            <a:r>
              <a:rPr lang="en-US" sz="1700" dirty="0"/>
              <a:t>unintentional underdosing of medication regimen due to age-related </a:t>
            </a:r>
            <a:r>
              <a:rPr lang="en-US" sz="1700" dirty="0" smtClean="0"/>
              <a:t>debility</a:t>
            </a:r>
          </a:p>
          <a:p>
            <a:pPr>
              <a:buFontTx/>
              <a:buNone/>
              <a:defRPr/>
            </a:pPr>
            <a:r>
              <a:rPr lang="en-US" sz="1700" b="1" dirty="0" smtClean="0"/>
              <a:t>Z91.138 </a:t>
            </a:r>
            <a:r>
              <a:rPr lang="en-US" sz="1700" dirty="0" smtClean="0"/>
              <a:t> Patient's </a:t>
            </a:r>
            <a:r>
              <a:rPr lang="en-US" sz="1700" dirty="0"/>
              <a:t>unintentional underdosing of medication regimen for other reason</a:t>
            </a:r>
            <a:r>
              <a:rPr lang="en-US" sz="1700" dirty="0" smtClean="0"/>
              <a:t> </a:t>
            </a:r>
          </a:p>
          <a:p>
            <a:pPr>
              <a:buFontTx/>
              <a:buNone/>
              <a:defRPr/>
            </a:pPr>
            <a:r>
              <a:rPr lang="en-US" sz="1700" b="1" dirty="0" smtClean="0"/>
              <a:t>Z91.14 </a:t>
            </a:r>
            <a:r>
              <a:rPr lang="en-US" sz="1700" dirty="0" smtClean="0"/>
              <a:t> </a:t>
            </a:r>
            <a:r>
              <a:rPr lang="en-US" sz="1700" dirty="0"/>
              <a:t>Patient's other noncompliance with medication regimen </a:t>
            </a:r>
            <a:endParaRPr lang="en-US" sz="1700" dirty="0" smtClean="0"/>
          </a:p>
          <a:p>
            <a:pPr>
              <a:buFontTx/>
              <a:buNone/>
              <a:defRPr/>
            </a:pPr>
            <a:r>
              <a:rPr lang="en-US" sz="1700" b="1" dirty="0" smtClean="0"/>
              <a:t>Z91.15</a:t>
            </a:r>
            <a:r>
              <a:rPr lang="en-US" sz="1700" dirty="0" smtClean="0"/>
              <a:t>  Patient's noncompliance </a:t>
            </a:r>
            <a:r>
              <a:rPr lang="en-US" sz="1700" dirty="0"/>
              <a:t>with renal dialysis </a:t>
            </a:r>
            <a:endParaRPr lang="en-US" sz="1700" dirty="0" smtClean="0"/>
          </a:p>
          <a:p>
            <a:pPr>
              <a:buFontTx/>
              <a:buNone/>
              <a:defRPr/>
            </a:pPr>
            <a:r>
              <a:rPr lang="en-US" sz="1700" b="1" dirty="0" smtClean="0"/>
              <a:t>Z91.19</a:t>
            </a:r>
            <a:r>
              <a:rPr lang="en-US" sz="1700" dirty="0" smtClean="0"/>
              <a:t>  Patient's </a:t>
            </a:r>
            <a:r>
              <a:rPr lang="en-US" sz="1700" dirty="0"/>
              <a:t>noncompliance with other medical treatment and regimen </a:t>
            </a:r>
            <a:endParaRPr lang="en-US" sz="1700" dirty="0" smtClean="0"/>
          </a:p>
          <a:p>
            <a:pPr eaLnBrk="1" hangingPunct="1">
              <a:buFontTx/>
              <a:buNone/>
              <a:defRPr/>
            </a:pPr>
            <a:endParaRPr lang="en-US" sz="1800" dirty="0" smtClean="0"/>
          </a:p>
          <a:p>
            <a:pPr eaLnBrk="1" hangingPunct="1">
              <a:buFontTx/>
              <a:buNone/>
              <a:defRPr/>
            </a:pPr>
            <a:endParaRPr lang="en-US" sz="1800" dirty="0" smtClean="0"/>
          </a:p>
        </p:txBody>
      </p:sp>
      <p:sp>
        <p:nvSpPr>
          <p:cNvPr id="8" name="Slide Number Placeholder 7"/>
          <p:cNvSpPr>
            <a:spLocks noGrp="1"/>
          </p:cNvSpPr>
          <p:nvPr>
            <p:ph type="sldNum" sz="quarter" idx="12"/>
          </p:nvPr>
        </p:nvSpPr>
        <p:spPr/>
        <p:txBody>
          <a:bodyPr/>
          <a:lstStyle/>
          <a:p>
            <a:pPr>
              <a:defRPr/>
            </a:pPr>
            <a:fld id="{A572F4E6-23C1-43B2-889B-181926944C77}" type="slidenum">
              <a:rPr lang="en-US" smtClean="0"/>
              <a:pPr>
                <a:defRPr/>
              </a:pPr>
              <a:t>96</a:t>
            </a:fld>
            <a:endParaRPr lang="en-US" dirty="0"/>
          </a:p>
        </p:txBody>
      </p:sp>
      <p:sp>
        <p:nvSpPr>
          <p:cNvPr id="33798" name="Slide Number Placeholder 4"/>
          <p:cNvSpPr txBox="1">
            <a:spLocks noGrp="1"/>
          </p:cNvSpPr>
          <p:nvPr/>
        </p:nvSpPr>
        <p:spPr bwMode="auto">
          <a:xfrm>
            <a:off x="228600" y="6400800"/>
            <a:ext cx="609600" cy="320675"/>
          </a:xfrm>
          <a:prstGeom prst="rect">
            <a:avLst/>
          </a:prstGeom>
          <a:noFill/>
          <a:ln w="9525">
            <a:noFill/>
            <a:miter lim="800000"/>
            <a:headEnd/>
            <a:tailEnd/>
          </a:ln>
        </p:spPr>
        <p:txBody>
          <a:bodyPr/>
          <a:lstStyle/>
          <a:p>
            <a:endParaRPr lang="en-US" sz="1200"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ICD-10-CM Guidelines</a:t>
            </a:r>
            <a:endParaRPr lang="en-US" b="1"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normAutofit fontScale="90000"/>
          </a:bodyPr>
          <a:lstStyle/>
          <a:p>
            <a:r>
              <a:rPr lang="en-US" sz="3600" b="1" dirty="0"/>
              <a:t>ICD-10-CM </a:t>
            </a:r>
            <a:br>
              <a:rPr lang="en-US" sz="3600" b="1" dirty="0"/>
            </a:br>
            <a:r>
              <a:rPr lang="en-US" sz="3600" b="1" dirty="0" smtClean="0"/>
              <a:t>Official Guidelines for Coding and Reporting</a:t>
            </a:r>
            <a:endParaRPr lang="en-US" sz="3600" b="1" dirty="0"/>
          </a:p>
        </p:txBody>
      </p:sp>
      <p:sp>
        <p:nvSpPr>
          <p:cNvPr id="83971" name="Rectangle 1027"/>
          <p:cNvSpPr>
            <a:spLocks noGrp="1" noChangeArrowheads="1"/>
          </p:cNvSpPr>
          <p:nvPr>
            <p:ph idx="1"/>
          </p:nvPr>
        </p:nvSpPr>
        <p:spPr/>
        <p:txBody>
          <a:bodyPr/>
          <a:lstStyle/>
          <a:p>
            <a:pPr>
              <a:lnSpc>
                <a:spcPct val="90000"/>
              </a:lnSpc>
            </a:pPr>
            <a:r>
              <a:rPr lang="en-US" dirty="0"/>
              <a:t>Apply to use of ICD-10-CM in acute short-term and long-term hospital inpatient, physician office, and other outpatient settings</a:t>
            </a:r>
          </a:p>
          <a:p>
            <a:pPr>
              <a:lnSpc>
                <a:spcPct val="90000"/>
              </a:lnSpc>
            </a:pPr>
            <a:r>
              <a:rPr lang="en-US" dirty="0"/>
              <a:t>Divided into 3 sections:</a:t>
            </a:r>
          </a:p>
          <a:p>
            <a:pPr lvl="1">
              <a:lnSpc>
                <a:spcPct val="90000"/>
              </a:lnSpc>
            </a:pPr>
            <a:r>
              <a:rPr lang="en-US" dirty="0"/>
              <a:t>Section I:  ICD-10-CM conventions</a:t>
            </a:r>
          </a:p>
          <a:p>
            <a:pPr lvl="1">
              <a:lnSpc>
                <a:spcPct val="90000"/>
              </a:lnSpc>
            </a:pPr>
            <a:r>
              <a:rPr lang="en-US" dirty="0"/>
              <a:t>Section II:  General coding guidelines</a:t>
            </a:r>
          </a:p>
          <a:p>
            <a:pPr lvl="1">
              <a:lnSpc>
                <a:spcPct val="90000"/>
              </a:lnSpc>
            </a:pPr>
            <a:r>
              <a:rPr lang="en-US" dirty="0"/>
              <a:t>Section III:  Chapter-specific guidelines</a:t>
            </a:r>
          </a:p>
        </p:txBody>
      </p:sp>
      <p:sp>
        <p:nvSpPr>
          <p:cNvPr id="5" name="Slide Number Placeholder 5"/>
          <p:cNvSpPr>
            <a:spLocks noGrp="1"/>
          </p:cNvSpPr>
          <p:nvPr>
            <p:ph type="sldNum" sz="quarter" idx="12"/>
          </p:nvPr>
        </p:nvSpPr>
        <p:spPr/>
        <p:txBody>
          <a:bodyPr/>
          <a:lstStyle/>
          <a:p>
            <a:fld id="{4EDDAB70-636E-45C9-80B1-6BF001031E3E}" type="slidenum">
              <a:rPr lang="en-US"/>
              <a:pPr/>
              <a:t>98</a:t>
            </a:fld>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2900" b="1" dirty="0" smtClean="0"/>
              <a:t>ICD-10-CM Official Guidelines for Coding and Reporting (continued)</a:t>
            </a:r>
            <a:endParaRPr lang="en-US" sz="2900" b="1" dirty="0"/>
          </a:p>
        </p:txBody>
      </p:sp>
      <p:sp>
        <p:nvSpPr>
          <p:cNvPr id="4099" name="Rectangle 3"/>
          <p:cNvSpPr>
            <a:spLocks noGrp="1" noChangeArrowheads="1"/>
          </p:cNvSpPr>
          <p:nvPr>
            <p:ph idx="1"/>
          </p:nvPr>
        </p:nvSpPr>
        <p:spPr/>
        <p:txBody>
          <a:bodyPr>
            <a:normAutofit/>
          </a:bodyPr>
          <a:lstStyle/>
          <a:p>
            <a:r>
              <a:rPr lang="en-US" dirty="0" smtClean="0"/>
              <a:t>ICD-10-CM Official Guidelines for Coding and Reporting accompany and complement ICD-10-CM conventions and instructions</a:t>
            </a:r>
          </a:p>
          <a:p>
            <a:r>
              <a:rPr lang="en-US" dirty="0" smtClean="0"/>
              <a:t>Adherence to the official coding guidelines in all health care settings is required under the Health Insurance Portability and Accountability Act</a:t>
            </a:r>
          </a:p>
        </p:txBody>
      </p:sp>
      <p:sp>
        <p:nvSpPr>
          <p:cNvPr id="5" name="Slide Number Placeholder 5"/>
          <p:cNvSpPr>
            <a:spLocks noGrp="1"/>
          </p:cNvSpPr>
          <p:nvPr>
            <p:ph type="sldNum" sz="quarter" idx="12"/>
          </p:nvPr>
        </p:nvSpPr>
        <p:spPr/>
        <p:txBody>
          <a:bodyPr/>
          <a:lstStyle/>
          <a:p>
            <a:fld id="{2219C003-2902-4C24-BAFC-39044B564955}" type="slidenum">
              <a:rPr lang="en-US"/>
              <a:pPr/>
              <a:t>99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5304</TotalTime>
  <Words>5275</Words>
  <Application>Microsoft Office PowerPoint</Application>
  <PresentationFormat>On-screen Show (4:3)</PresentationFormat>
  <Paragraphs>1158</Paragraphs>
  <Slides>116</Slides>
  <Notes>116</Notes>
  <HiddenSlides>2</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1_Office Theme</vt:lpstr>
      <vt:lpstr>Understanding the Impact of the Differences in ICD-9-CM and ICD-10-CM and Its Potential Impact on Data Analysis</vt:lpstr>
      <vt:lpstr>Overview</vt:lpstr>
      <vt:lpstr>History of the ICD</vt:lpstr>
      <vt:lpstr>ICD Revisions</vt:lpstr>
      <vt:lpstr>World Health Organization and ICD-10 Implementation</vt:lpstr>
      <vt:lpstr>International Statistical Classification of Diseases and Health Related Problems, Tenth Revision (ICD-10)</vt:lpstr>
      <vt:lpstr>International Statistical Classification of Diseases and Health Related Problems, Tenth Revision (ICD-10)</vt:lpstr>
      <vt:lpstr>International Statistical Classification of Diseases and Health Related Problems, Tenth Revision (ICD-10)</vt:lpstr>
      <vt:lpstr>Expanded Detail in ICD-10</vt:lpstr>
      <vt:lpstr>Expanded Detail in ICD-10 External Causes of Injuries </vt:lpstr>
      <vt:lpstr>ICD-10-CM</vt:lpstr>
      <vt:lpstr>ICD-10 Evaluation Contract</vt:lpstr>
      <vt:lpstr>ICD-10-CM Development</vt:lpstr>
      <vt:lpstr>ICD-10-CM  Partial List Phase II Reviewers</vt:lpstr>
      <vt:lpstr> ICD-10-CM Testing </vt:lpstr>
      <vt:lpstr>Benefits of Adopting the New Coding System</vt:lpstr>
      <vt:lpstr> HIPAA Administrative Simplification: Modifications to Medical Data Code Set Standards </vt:lpstr>
      <vt:lpstr> HIPAA Administrative Simplification: Modifications to Medical Data Code Set Standards </vt:lpstr>
      <vt:lpstr>ICD-10 Code Freeze Decision</vt:lpstr>
      <vt:lpstr> ICD-9-CM Coordination and Maintenance Committee </vt:lpstr>
      <vt:lpstr>You Aren’t A HIPAA-covered Entity But Are You Affected?</vt:lpstr>
      <vt:lpstr>Secondary Use of ICD-9-CM codes at CDC </vt:lpstr>
      <vt:lpstr>CDC’s ICD-10 Transition Workgroup</vt:lpstr>
      <vt:lpstr>Composition of CDC’s ICD-10 Workgroup</vt:lpstr>
      <vt:lpstr>How the ICD-10 Transition Workgroup will help with the CDC Transition</vt:lpstr>
      <vt:lpstr>ICD-10-CM Structure/Conventions</vt:lpstr>
      <vt:lpstr>ICD-10-CM Structure</vt:lpstr>
      <vt:lpstr>ICD-10-CM Differences </vt:lpstr>
      <vt:lpstr>Structural Differences: ICD-10-CM</vt:lpstr>
      <vt:lpstr>Structural Differences   ICD-10-CM Diagnoses</vt:lpstr>
      <vt:lpstr>ICD-10-CM  Major Modifications [continued]</vt:lpstr>
      <vt:lpstr>ICD-10-CM  Major Modifications [continued]</vt:lpstr>
      <vt:lpstr>ICD-9-CM  Postoperative complications</vt:lpstr>
      <vt:lpstr>ICD-10-CM Postoperative complications</vt:lpstr>
      <vt:lpstr>ICD-10-CM Postoperative complications</vt:lpstr>
      <vt:lpstr>Diagnosis/ Symptom Combination Codes</vt:lpstr>
      <vt:lpstr> ICD‑10‑CM Structure/Conventions  </vt:lpstr>
      <vt:lpstr> ICD‑10‑CM Structure/Conventions  (continued)  </vt:lpstr>
      <vt:lpstr>Full code titles</vt:lpstr>
      <vt:lpstr>ICD‑10‑CM Structure/Conventions (continued) </vt:lpstr>
      <vt:lpstr>ICD‑10‑CM Conventions (continued) </vt:lpstr>
      <vt:lpstr>ICD‑10‑CM Conventions (continued)</vt:lpstr>
      <vt:lpstr>ICD‑10‑CM Conventions (continued)</vt:lpstr>
      <vt:lpstr>Chapter-specific Overview</vt:lpstr>
      <vt:lpstr>Chapter 1: Infectious and Parasitic Diseases</vt:lpstr>
      <vt:lpstr>Chapter 1: Infectious and parasitic diseases</vt:lpstr>
      <vt:lpstr>Chapter 2: Neoplasms </vt:lpstr>
      <vt:lpstr>  Example: Laterality in Chapter 2 </vt:lpstr>
      <vt:lpstr>Chapter 3:  Diseases of the blood and blood-forming organs and certain disorders involving the immune mechanism</vt:lpstr>
      <vt:lpstr>Chapter 4:  Endocrine, nutritional, and metabolic diseases</vt:lpstr>
      <vt:lpstr>Diabetes mellitus</vt:lpstr>
      <vt:lpstr>Diabetes mellitus</vt:lpstr>
      <vt:lpstr>Diabetes mellitus  Examples</vt:lpstr>
      <vt:lpstr>Chapter 6:  Diseases of nervous system</vt:lpstr>
      <vt:lpstr>Chapter 9:  Diseases of circulatory system</vt:lpstr>
      <vt:lpstr>Chapter 9:  Diseases of circulatory system (continued)</vt:lpstr>
      <vt:lpstr>Chapter 10:  Diseases of respiratory system</vt:lpstr>
      <vt:lpstr>Chapter 12:  Diseases of the skin and subcutaneous tissue</vt:lpstr>
      <vt:lpstr>Chapter 13:  Diseases of the musculoskeletal system and connective tissue</vt:lpstr>
      <vt:lpstr>Chapter 13:  Diseases of the musculoskeletal system and connective tissue (continued)</vt:lpstr>
      <vt:lpstr>Chapter 15:  Pregnancy, childbirth, and the puerperium</vt:lpstr>
      <vt:lpstr> Chapter 15:  Pregnancy, childbirth, and the puerperium </vt:lpstr>
      <vt:lpstr>Chapter 15:   Pregnancy, childbirth, and the puerperium (continued)</vt:lpstr>
      <vt:lpstr>Chapter 16:  Certain conditions originating in the newborn (perinatal) period</vt:lpstr>
      <vt:lpstr>Chapter 17:  Congenital malformations, deformations and chromosomal abnormalities</vt:lpstr>
      <vt:lpstr>Chapter 18:  Symptoms, signs and abnormal clinical and laboratory findings, not elsewhere classified</vt:lpstr>
      <vt:lpstr>Chapter 19:  Injury, poisoning and certain other consequences of external causes</vt:lpstr>
      <vt:lpstr>Chapter 19:  Injury, poisoning and certain other consequences of external causes</vt:lpstr>
      <vt:lpstr>Chapter 19:  Injury, poisoning and certain other consequences of external causes</vt:lpstr>
      <vt:lpstr>Injury codes in ICD-9-CM/ICD-10</vt:lpstr>
      <vt:lpstr>ICD-10-CM Expanded Injury Codes</vt:lpstr>
      <vt:lpstr> ICD-10-CM  Expanded Injury Codes  </vt:lpstr>
      <vt:lpstr>Fracture codes in ICD-9-CM/ICD-10</vt:lpstr>
      <vt:lpstr> ICD-10-CM  Expanded Injury Codes  </vt:lpstr>
      <vt:lpstr>Chapter 19:  7th character – Fractures </vt:lpstr>
      <vt:lpstr>Chapter 19:  7th character – Open fractures </vt:lpstr>
      <vt:lpstr>Chapter 19:  7th character – Type of encounter </vt:lpstr>
      <vt:lpstr>Chapter 19:  Injury, poisoning and certain other consequences of external causes  (continued)</vt:lpstr>
      <vt:lpstr>Chapter 19:  Injury, poisoning and certain other consequences of external causes  (continued)</vt:lpstr>
      <vt:lpstr>Poisoning/External Cause  ICD-9-CM </vt:lpstr>
      <vt:lpstr>Poisoning/External Cause  ICD-10-CM Combination Codes</vt:lpstr>
      <vt:lpstr>Poisoning/External Cause  ICD-10-CM Combination Codes</vt:lpstr>
      <vt:lpstr>Poisoning/External Cause  ICD-10-CM Combination Codes</vt:lpstr>
      <vt:lpstr>Poisoning/External Cause  ICD-10-CM Combination Codes</vt:lpstr>
      <vt:lpstr>Chapter 19:  Injury, poisoning and certain other consequences of external causes  (continued)</vt:lpstr>
      <vt:lpstr>Chapter 19:  Injury, poisoning and certain other consequences of external causes  (continued)</vt:lpstr>
      <vt:lpstr>PowerPoint Presentation</vt:lpstr>
      <vt:lpstr>ICD-10-CM Code Examples </vt:lpstr>
      <vt:lpstr>Chapter 20:  External causes of morbidity</vt:lpstr>
      <vt:lpstr>Certain External Cause of Injury Codes Added to the Injury Codes</vt:lpstr>
      <vt:lpstr>Place of Occurrence </vt:lpstr>
      <vt:lpstr>Activity</vt:lpstr>
      <vt:lpstr>Chapter 21:  Factors influencing health status and contact with health service</vt:lpstr>
      <vt:lpstr>Chapter 21:  Factors influencing health status and contact with health service</vt:lpstr>
      <vt:lpstr>Chapter 21:  Factors influencing health status and contact with health service (continued)</vt:lpstr>
      <vt:lpstr> ICD-10-CM Code Examples  </vt:lpstr>
      <vt:lpstr>ICD-10-CM Guidelines</vt:lpstr>
      <vt:lpstr>ICD-10-CM  Official Guidelines for Coding and Reporting</vt:lpstr>
      <vt:lpstr>ICD-10-CM Official Guidelines for Coding and Reporting (continued)</vt:lpstr>
      <vt:lpstr>General Equivalence Maps  GEMs</vt:lpstr>
      <vt:lpstr>NCHS ICD-10 Transition for Mortality</vt:lpstr>
      <vt:lpstr>PowerPoint Presentation</vt:lpstr>
      <vt:lpstr>What are GEMs?</vt:lpstr>
      <vt:lpstr>What are GEMs?</vt:lpstr>
      <vt:lpstr>Why Do We Need GEMs?</vt:lpstr>
      <vt:lpstr>What GEMs Aren’t?</vt:lpstr>
      <vt:lpstr>How the GEMs Work  Translation depends on source</vt:lpstr>
      <vt:lpstr>GEMs</vt:lpstr>
      <vt:lpstr>ICD-10-CM  ICD-9-CM</vt:lpstr>
      <vt:lpstr>ICD-10-CM  ICD-9-CM</vt:lpstr>
      <vt:lpstr>ICD-9-CM  ICD-10-CM</vt:lpstr>
      <vt:lpstr>ICD-10-CM  ICD-9-CM</vt:lpstr>
      <vt:lpstr>Analysis and Reporting Challenges Report and Publication Redesign</vt:lpstr>
      <vt:lpstr> Number of All-listed Diagnoses for discharges from short-stay hospitals, by ICD-9-CM codes, 2010 Detailed diagnosis table</vt:lpstr>
      <vt:lpstr> ICD-10-CM Resources </vt:lpstr>
      <vt:lpstr>Questions?</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Slides</dc:title>
  <dc:creator>dfp4</dc:creator>
  <cp:lastModifiedBy>National Center for Health Statistics</cp:lastModifiedBy>
  <cp:revision>430</cp:revision>
  <cp:lastPrinted>2012-05-24T21:48:07Z</cp:lastPrinted>
  <dcterms:created xsi:type="dcterms:W3CDTF">2011-06-27T20:55:53Z</dcterms:created>
  <dcterms:modified xsi:type="dcterms:W3CDTF">2012-08-21T17:04:06Z</dcterms:modified>
</cp:coreProperties>
</file>