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4" r:id="rId9"/>
    <p:sldId id="265" r:id="rId10"/>
    <p:sldId id="266" r:id="rId11"/>
    <p:sldId id="267" r:id="rId12"/>
    <p:sldId id="268" r:id="rId13"/>
    <p:sldId id="263" r:id="rId14"/>
    <p:sldId id="269" r:id="rId15"/>
    <p:sldId id="270" r:id="rId16"/>
    <p:sldId id="273" r:id="rId17"/>
    <p:sldId id="271" r:id="rId18"/>
    <p:sldId id="272"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39" d="100"/>
          <a:sy n="39" d="100"/>
        </p:scale>
        <p:origin x="-750" y="-10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4F81EF0-FE01-4E2F-9B5F-98FA255BED50}" type="datetimeFigureOut">
              <a:rPr lang="en-US" smtClean="0"/>
              <a:pPr/>
              <a:t>8/16/2010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D5710F8-FE9E-460F-A6DF-38541E89E30C}"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4F81EF0-FE01-4E2F-9B5F-98FA255BED50}" type="datetimeFigureOut">
              <a:rPr lang="en-US" smtClean="0"/>
              <a:pPr/>
              <a:t>8/16/2010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D5710F8-FE9E-460F-A6DF-38541E89E30C}"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4F81EF0-FE01-4E2F-9B5F-98FA255BED50}" type="datetimeFigureOut">
              <a:rPr lang="en-US" smtClean="0"/>
              <a:pPr/>
              <a:t>8/16/2010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D5710F8-FE9E-460F-A6DF-38541E89E30C}"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4F81EF0-FE01-4E2F-9B5F-98FA255BED50}" type="datetimeFigureOut">
              <a:rPr lang="en-US" smtClean="0"/>
              <a:pPr/>
              <a:t>8/16/2010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D5710F8-FE9E-460F-A6DF-38541E89E30C}"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4F81EF0-FE01-4E2F-9B5F-98FA255BED50}" type="datetimeFigureOut">
              <a:rPr lang="en-US" smtClean="0"/>
              <a:pPr/>
              <a:t>8/16/2010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D5710F8-FE9E-460F-A6DF-38541E89E30C}"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4F81EF0-FE01-4E2F-9B5F-98FA255BED50}" type="datetimeFigureOut">
              <a:rPr lang="en-US" smtClean="0"/>
              <a:pPr/>
              <a:t>8/16/2010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D5710F8-FE9E-460F-A6DF-38541E89E30C}"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4F81EF0-FE01-4E2F-9B5F-98FA255BED50}" type="datetimeFigureOut">
              <a:rPr lang="en-US" smtClean="0"/>
              <a:pPr/>
              <a:t>8/16/2010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D5710F8-FE9E-460F-A6DF-38541E89E30C}"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4F81EF0-FE01-4E2F-9B5F-98FA255BED50}" type="datetimeFigureOut">
              <a:rPr lang="en-US" smtClean="0"/>
              <a:pPr/>
              <a:t>8/16/2010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D5710F8-FE9E-460F-A6DF-38541E89E30C}"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4F81EF0-FE01-4E2F-9B5F-98FA255BED50}" type="datetimeFigureOut">
              <a:rPr lang="en-US" smtClean="0"/>
              <a:pPr/>
              <a:t>8/16/2010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D5710F8-FE9E-460F-A6DF-38541E89E30C}"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4F81EF0-FE01-4E2F-9B5F-98FA255BED50}" type="datetimeFigureOut">
              <a:rPr lang="en-US" smtClean="0"/>
              <a:pPr/>
              <a:t>8/16/2010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D5710F8-FE9E-460F-A6DF-38541E89E30C}"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4F81EF0-FE01-4E2F-9B5F-98FA255BED50}" type="datetimeFigureOut">
              <a:rPr lang="en-US" smtClean="0"/>
              <a:pPr/>
              <a:t>8/16/2010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D5710F8-FE9E-460F-A6DF-38541E89E30C}"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4F81EF0-FE01-4E2F-9B5F-98FA255BED50}" type="datetimeFigureOut">
              <a:rPr lang="en-US" smtClean="0"/>
              <a:pPr/>
              <a:t>8/16/2010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D5710F8-FE9E-460F-A6DF-38541E89E30C}"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NCVHS:  Privacy and Confidentiality</a:t>
            </a:r>
            <a:endParaRPr lang="en-US" dirty="0"/>
          </a:p>
        </p:txBody>
      </p:sp>
      <p:sp>
        <p:nvSpPr>
          <p:cNvPr id="3" name="Subtitle 2"/>
          <p:cNvSpPr>
            <a:spLocks noGrp="1"/>
          </p:cNvSpPr>
          <p:nvPr>
            <p:ph type="subTitle" idx="1"/>
          </p:nvPr>
        </p:nvSpPr>
        <p:spPr/>
        <p:txBody>
          <a:bodyPr>
            <a:normAutofit fontScale="62500" lnSpcReduction="20000"/>
          </a:bodyPr>
          <a:lstStyle/>
          <a:p>
            <a:r>
              <a:rPr lang="en-US" dirty="0" smtClean="0"/>
              <a:t>Leslie P. Francis, Ph.D., J.D.</a:t>
            </a:r>
          </a:p>
          <a:p>
            <a:r>
              <a:rPr lang="en-US" dirty="0" smtClean="0"/>
              <a:t>Distinguished Professor of Law and Philosophy</a:t>
            </a:r>
          </a:p>
          <a:p>
            <a:r>
              <a:rPr lang="en-US" dirty="0" smtClean="0"/>
              <a:t>Alfred C. Emery Professor of Law</a:t>
            </a:r>
          </a:p>
          <a:p>
            <a:r>
              <a:rPr lang="en-US" dirty="0" smtClean="0"/>
              <a:t>University of Utah</a:t>
            </a:r>
          </a:p>
          <a:p>
            <a:r>
              <a:rPr lang="en-US" dirty="0" smtClean="0"/>
              <a:t>Co-Chair, NCVHS, Privacy, Confidentiality &amp; Security  </a:t>
            </a:r>
            <a:r>
              <a:rPr lang="en-US" dirty="0" err="1" smtClean="0"/>
              <a:t>Subcte</a:t>
            </a:r>
            <a:r>
              <a:rPr lang="en-US" dirty="0" smtClean="0"/>
              <a:t>.</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Secondary Uses of Data</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Enhanced Protections for Secondary Uses: A Stewardship Framework (2007 Report); 2008 Stewardship Framework</a:t>
            </a:r>
          </a:p>
          <a:p>
            <a:r>
              <a:rPr lang="en-US" dirty="0" smtClean="0"/>
              <a:t>Necessary protections</a:t>
            </a:r>
          </a:p>
          <a:p>
            <a:pPr lvl="1"/>
            <a:r>
              <a:rPr lang="en-US" dirty="0" smtClean="0"/>
              <a:t>Attention to HIPAA requirements</a:t>
            </a:r>
          </a:p>
          <a:p>
            <a:pPr lvl="1"/>
            <a:r>
              <a:rPr lang="en-US" dirty="0" smtClean="0"/>
              <a:t>Importance of good stewardship practices</a:t>
            </a:r>
          </a:p>
          <a:p>
            <a:pPr lvl="1"/>
            <a:r>
              <a:rPr lang="en-US" dirty="0" smtClean="0"/>
              <a:t>Different concerns raised by specific categories of uses</a:t>
            </a:r>
          </a:p>
          <a:p>
            <a:pPr lvl="2"/>
            <a:r>
              <a:rPr lang="en-US" dirty="0" smtClean="0"/>
              <a:t>Research</a:t>
            </a:r>
          </a:p>
          <a:p>
            <a:pPr lvl="2"/>
            <a:r>
              <a:rPr lang="en-US" dirty="0" smtClean="0"/>
              <a:t>Quality measurement, reporting, improvement</a:t>
            </a:r>
          </a:p>
          <a:p>
            <a:pPr lvl="2"/>
            <a:r>
              <a:rPr lang="en-US" dirty="0" smtClean="0"/>
              <a:t>Public health</a:t>
            </a:r>
          </a:p>
          <a:p>
            <a:pPr lvl="2"/>
            <a:r>
              <a:rPr lang="en-US" dirty="0" smtClean="0"/>
              <a:t>Commercialization</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Data Stewardship Principles</a:t>
            </a:r>
            <a:endParaRPr lang="en-US" dirty="0"/>
          </a:p>
        </p:txBody>
      </p:sp>
      <p:sp>
        <p:nvSpPr>
          <p:cNvPr id="3" name="Content Placeholder 2"/>
          <p:cNvSpPr>
            <a:spLocks noGrp="1"/>
          </p:cNvSpPr>
          <p:nvPr>
            <p:ph idx="1"/>
          </p:nvPr>
        </p:nvSpPr>
        <p:spPr/>
        <p:txBody>
          <a:bodyPr>
            <a:normAutofit/>
          </a:bodyPr>
          <a:lstStyle/>
          <a:p>
            <a:r>
              <a:rPr lang="en-US" dirty="0" smtClean="0"/>
              <a:t>Accountability and chain of trust</a:t>
            </a:r>
          </a:p>
          <a:p>
            <a:r>
              <a:rPr lang="en-US" dirty="0" smtClean="0"/>
              <a:t>Transparency about uses</a:t>
            </a:r>
          </a:p>
          <a:p>
            <a:r>
              <a:rPr lang="en-US" dirty="0" smtClean="0"/>
              <a:t>Adherence to fair information practices</a:t>
            </a:r>
          </a:p>
          <a:p>
            <a:r>
              <a:rPr lang="en-US" dirty="0" smtClean="0"/>
              <a:t>Data quality and integrity</a:t>
            </a:r>
          </a:p>
          <a:p>
            <a:r>
              <a:rPr lang="en-US" dirty="0" smtClean="0"/>
              <a:t>Security and audit capabilities</a:t>
            </a:r>
          </a:p>
          <a:p>
            <a:r>
              <a:rPr lang="en-US" dirty="0" smtClean="0"/>
              <a:t>For uses outside of HIPAA protection, required consumer authorization, especially when data are used commercially</a:t>
            </a:r>
          </a:p>
          <a:p>
            <a:pPr>
              <a:buNone/>
            </a:pPr>
            <a:endParaRPr lang="en-US" dirty="0" smtClean="0"/>
          </a:p>
          <a:p>
            <a:endParaRPr lang="en-US" dirty="0" smtClean="0"/>
          </a:p>
          <a:p>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Data Stewardship: specific identified concerns in 2007 Report</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Need for clarification of permissible uses for health care operations</a:t>
            </a:r>
          </a:p>
          <a:p>
            <a:r>
              <a:rPr lang="en-US" dirty="0" smtClean="0"/>
              <a:t>Need for clarification of business associate responsibilities and chain of trust</a:t>
            </a:r>
          </a:p>
          <a:p>
            <a:r>
              <a:rPr lang="en-US" dirty="0" smtClean="0"/>
              <a:t>Need for transparency about data uses for public health purposes</a:t>
            </a:r>
          </a:p>
          <a:p>
            <a:r>
              <a:rPr lang="en-US" dirty="0" smtClean="0"/>
              <a:t>Need for consistency in principles governing the use of data for research</a:t>
            </a:r>
          </a:p>
          <a:p>
            <a:r>
              <a:rPr lang="en-US" dirty="0" smtClean="0"/>
              <a:t>Need for an overarching  set of federal privacy protections</a:t>
            </a:r>
          </a:p>
          <a:p>
            <a:r>
              <a:rPr lang="en-US" dirty="0" smtClean="0"/>
              <a:t>Importance of enforcement of anti-discrimination laws</a:t>
            </a: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Major Achievements of these Letters</a:t>
            </a:r>
            <a:endParaRPr lang="en-US" dirty="0"/>
          </a:p>
        </p:txBody>
      </p:sp>
      <p:sp>
        <p:nvSpPr>
          <p:cNvPr id="3" name="Content Placeholder 2"/>
          <p:cNvSpPr>
            <a:spLocks noGrp="1"/>
          </p:cNvSpPr>
          <p:nvPr>
            <p:ph idx="1"/>
          </p:nvPr>
        </p:nvSpPr>
        <p:spPr/>
        <p:txBody>
          <a:bodyPr>
            <a:noAutofit/>
          </a:bodyPr>
          <a:lstStyle/>
          <a:p>
            <a:r>
              <a:rPr lang="en-US" sz="2000" dirty="0" smtClean="0"/>
              <a:t>Extension by Congress of HIPAA protections to business associates</a:t>
            </a:r>
          </a:p>
          <a:p>
            <a:r>
              <a:rPr lang="en-US" sz="2000" dirty="0" smtClean="0"/>
              <a:t>Further definition of health care operations and limitations on data used for these purposes </a:t>
            </a:r>
          </a:p>
          <a:p>
            <a:r>
              <a:rPr lang="en-US" sz="2000" dirty="0" smtClean="0"/>
              <a:t>Ongoing study of segmentation technologies for HIE</a:t>
            </a:r>
          </a:p>
          <a:p>
            <a:pPr lvl="1"/>
            <a:r>
              <a:rPr lang="en-US" sz="2000" dirty="0" smtClean="0"/>
              <a:t>ONC Policy Committee (today!)</a:t>
            </a:r>
          </a:p>
          <a:p>
            <a:pPr lvl="1"/>
            <a:r>
              <a:rPr lang="en-US" sz="2000" dirty="0" smtClean="0"/>
              <a:t>NCVHS forthcoming letter defining sensitive  information categories</a:t>
            </a:r>
          </a:p>
          <a:p>
            <a:r>
              <a:rPr lang="en-US" sz="2000" dirty="0" smtClean="0"/>
              <a:t>Congressionally mandated study of extension of privacy protections to non-HIPAA covered entities</a:t>
            </a:r>
            <a:endParaRPr lang="en-US" sz="2000" dirty="0"/>
          </a:p>
          <a:p>
            <a:r>
              <a:rPr lang="en-US" sz="2000" dirty="0" smtClean="0"/>
              <a:t>Enhanced enforcement by OCR</a:t>
            </a:r>
          </a:p>
          <a:p>
            <a:r>
              <a:rPr lang="en-US" sz="2000" dirty="0" smtClean="0"/>
              <a:t>Efforts to develop transparent consent processes for consumers</a:t>
            </a:r>
          </a:p>
          <a:p>
            <a:r>
              <a:rPr lang="en-US" sz="2000" dirty="0" smtClean="0"/>
              <a:t>Announced study of governance by ONC</a:t>
            </a:r>
            <a:endParaRPr lang="en-US" sz="2000"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Syndromic</a:t>
            </a:r>
            <a:r>
              <a:rPr lang="en-US" dirty="0" smtClean="0"/>
              <a:t> Surveillance</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Identification of a pattern of occurrences of potential public health significance</a:t>
            </a:r>
          </a:p>
          <a:p>
            <a:r>
              <a:rPr lang="en-US" dirty="0" smtClean="0"/>
              <a:t>Critical to early identification of potentially pandemic infectious disease and to bioterrorism surveillance</a:t>
            </a:r>
          </a:p>
          <a:p>
            <a:r>
              <a:rPr lang="en-US" dirty="0" smtClean="0"/>
              <a:t>Capacity may be required for compliance with the World Health Regulations (in force 2007)</a:t>
            </a:r>
          </a:p>
          <a:p>
            <a:r>
              <a:rPr lang="en-US" dirty="0" smtClean="0"/>
              <a:t>Requires large data sets, possibility of using de-identified data</a:t>
            </a:r>
          </a:p>
          <a:p>
            <a:r>
              <a:rPr lang="en-US" dirty="0" smtClean="0"/>
              <a:t>Little possibility for consent in advance, as the significance of data are only recognized after the pattern is identified</a:t>
            </a:r>
          </a:p>
          <a:p>
            <a:r>
              <a:rPr lang="en-US" dirty="0" smtClean="0"/>
              <a:t>Consumer risks:  stigmatization, “witch” hunts, discrimination against members of groups identified with disease</a:t>
            </a: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Use of Data in Research</a:t>
            </a:r>
            <a:endParaRPr lang="en-US" sz="3600" dirty="0"/>
          </a:p>
        </p:txBody>
      </p:sp>
      <p:sp>
        <p:nvSpPr>
          <p:cNvPr id="3" name="Content Placeholder 2"/>
          <p:cNvSpPr>
            <a:spLocks noGrp="1"/>
          </p:cNvSpPr>
          <p:nvPr>
            <p:ph idx="1"/>
          </p:nvPr>
        </p:nvSpPr>
        <p:spPr>
          <a:xfrm>
            <a:off x="457200" y="1219200"/>
            <a:ext cx="8229600" cy="4906963"/>
          </a:xfrm>
        </p:spPr>
        <p:txBody>
          <a:bodyPr>
            <a:noAutofit/>
          </a:bodyPr>
          <a:lstStyle/>
          <a:p>
            <a:r>
              <a:rPr lang="en-US" sz="2400" dirty="0" smtClean="0"/>
              <a:t>With  patient registries, </a:t>
            </a:r>
            <a:r>
              <a:rPr lang="en-US" sz="2400" dirty="0" err="1" smtClean="0"/>
              <a:t>biobanks</a:t>
            </a:r>
            <a:r>
              <a:rPr lang="en-US" sz="2400" dirty="0" smtClean="0"/>
              <a:t>, it may be difficult to identify in advance  likely research strategies</a:t>
            </a:r>
          </a:p>
          <a:p>
            <a:r>
              <a:rPr lang="en-US" sz="2400" dirty="0" smtClean="0"/>
              <a:t>De-identified data may be inadequate for research purposes</a:t>
            </a:r>
          </a:p>
          <a:p>
            <a:r>
              <a:rPr lang="en-US" sz="2400" dirty="0" smtClean="0"/>
              <a:t>HIPAA/Common Rule disconnect and recommendations to address this</a:t>
            </a:r>
          </a:p>
          <a:p>
            <a:r>
              <a:rPr lang="en-US" sz="2400" dirty="0" smtClean="0"/>
              <a:t>July NPRM proposals</a:t>
            </a:r>
          </a:p>
          <a:p>
            <a:pPr lvl="1"/>
            <a:r>
              <a:rPr lang="en-US" sz="2400" dirty="0" smtClean="0"/>
              <a:t>Allow  compound authorization for cases in which research-related treatment is contingent on use of data but research-related treatment is not contingent on participation in data or tissue bank</a:t>
            </a:r>
          </a:p>
          <a:p>
            <a:pPr lvl="1"/>
            <a:r>
              <a:rPr lang="en-US" sz="2400" dirty="0" smtClean="0"/>
              <a:t>Seeks comment on whether requirement that authorization state specific purpose is impeding research</a:t>
            </a:r>
          </a:p>
          <a:p>
            <a:pPr lvl="1"/>
            <a:endParaRPr lang="en-US" sz="2400" dirty="0" smtClean="0"/>
          </a:p>
          <a:p>
            <a:pPr lvl="1">
              <a:buNone/>
            </a:pPr>
            <a:endParaRPr lang="en-US" sz="2400"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HIPAA/Common Rule Disconnect</a:t>
            </a:r>
            <a:endParaRPr lang="en-US" dirty="0"/>
          </a:p>
        </p:txBody>
      </p:sp>
      <p:sp>
        <p:nvSpPr>
          <p:cNvPr id="3" name="Content Placeholder 2"/>
          <p:cNvSpPr>
            <a:spLocks noGrp="1"/>
          </p:cNvSpPr>
          <p:nvPr>
            <p:ph idx="1"/>
          </p:nvPr>
        </p:nvSpPr>
        <p:spPr/>
        <p:txBody>
          <a:bodyPr/>
          <a:lstStyle/>
          <a:p>
            <a:r>
              <a:rPr lang="en-US" sz="2200" dirty="0" smtClean="0"/>
              <a:t>HIPAA does not permit compound authorizations where research-related treatment is conditioned on participation in the research but not on allowing tissue to be banked</a:t>
            </a:r>
          </a:p>
          <a:p>
            <a:r>
              <a:rPr lang="en-US" sz="2200" dirty="0" smtClean="0"/>
              <a:t>HIPAA authorization requires a specification of “each purpose” of the requested use or disclosure of PHI</a:t>
            </a:r>
          </a:p>
          <a:p>
            <a:r>
              <a:rPr lang="en-US" sz="2200" dirty="0" smtClean="0"/>
              <a:t>Common Rule permits an IRB to waive consent requirement or alter consent element if it finds and documents that:</a:t>
            </a:r>
          </a:p>
          <a:p>
            <a:pPr>
              <a:buFont typeface="Wingdings" pitchFamily="2" charset="2"/>
              <a:buNone/>
            </a:pPr>
            <a:r>
              <a:rPr lang="en-US" sz="1800" dirty="0" smtClean="0"/>
              <a:t>		(1) Research involves no more than minimal risk; 		</a:t>
            </a:r>
          </a:p>
          <a:p>
            <a:pPr>
              <a:buFont typeface="Wingdings" pitchFamily="2" charset="2"/>
              <a:buNone/>
            </a:pPr>
            <a:r>
              <a:rPr lang="en-US" sz="1800" dirty="0" smtClean="0"/>
              <a:t>		(2) Rights and welfare of subjects will not be adversely affected; </a:t>
            </a:r>
          </a:p>
          <a:p>
            <a:pPr>
              <a:buFont typeface="Wingdings" pitchFamily="2" charset="2"/>
              <a:buNone/>
            </a:pPr>
            <a:r>
              <a:rPr lang="en-US" sz="1800" dirty="0" smtClean="0"/>
              <a:t>		(3) Research could not be practicably be carried out without waiver or alteration; and</a:t>
            </a:r>
          </a:p>
          <a:p>
            <a:pPr>
              <a:buFont typeface="Wingdings" pitchFamily="2" charset="2"/>
              <a:buNone/>
            </a:pPr>
            <a:r>
              <a:rPr lang="en-US" sz="1800" dirty="0" smtClean="0"/>
              <a:t>		(4) When appropriate, the subjects will be provided pertinent information after participation.</a:t>
            </a:r>
          </a:p>
          <a:p>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Surveillance and Research: Common Ethical Concerns</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Difficulty of obtaining meaningful informed consent</a:t>
            </a:r>
          </a:p>
          <a:p>
            <a:r>
              <a:rPr lang="en-US" dirty="0" smtClean="0"/>
              <a:t>Need for public discussion, education, and oversight</a:t>
            </a:r>
          </a:p>
          <a:p>
            <a:r>
              <a:rPr lang="en-US" dirty="0" smtClean="0"/>
              <a:t>Importance of transparency about data uses to foster trust, avoid surprise</a:t>
            </a:r>
          </a:p>
          <a:p>
            <a:r>
              <a:rPr lang="en-US" dirty="0" smtClean="0"/>
              <a:t>Need for meaningful anti-discrimination legislation and enforcement</a:t>
            </a:r>
          </a:p>
          <a:p>
            <a:r>
              <a:rPr lang="en-US" dirty="0" smtClean="0"/>
              <a:t>Special attention to risks of group harms (e.g. Havasupai case)</a:t>
            </a:r>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algn="ctr">
              <a:buNone/>
            </a:pPr>
            <a:r>
              <a:rPr lang="en-US" sz="6000" dirty="0" smtClean="0"/>
              <a:t>More work for NCVHS!</a:t>
            </a:r>
          </a:p>
          <a:p>
            <a:pPr algn="ctr">
              <a:buNone/>
            </a:pPr>
            <a:r>
              <a:rPr lang="en-US" sz="6000" dirty="0" smtClean="0"/>
              <a:t>And we look forward to doing it . . . </a:t>
            </a:r>
            <a:r>
              <a:rPr lang="en-US" sz="6000" smtClean="0"/>
              <a:t>.</a:t>
            </a:r>
            <a:endParaRPr lang="en-US" sz="60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Goals</a:t>
            </a:r>
            <a:endParaRPr lang="en-US" dirty="0"/>
          </a:p>
        </p:txBody>
      </p:sp>
      <p:sp>
        <p:nvSpPr>
          <p:cNvPr id="3" name="Content Placeholder 2"/>
          <p:cNvSpPr>
            <a:spLocks noGrp="1"/>
          </p:cNvSpPr>
          <p:nvPr>
            <p:ph idx="1"/>
          </p:nvPr>
        </p:nvSpPr>
        <p:spPr/>
        <p:txBody>
          <a:bodyPr>
            <a:normAutofit lnSpcReduction="10000"/>
          </a:bodyPr>
          <a:lstStyle/>
          <a:p>
            <a:r>
              <a:rPr lang="en-US" dirty="0" smtClean="0"/>
              <a:t>Outline important NCVHS initiatives with respect to privacy and confidentiality</a:t>
            </a:r>
          </a:p>
          <a:p>
            <a:pPr lvl="1"/>
            <a:r>
              <a:rPr lang="en-US" dirty="0" smtClean="0"/>
              <a:t>NHIN and HIEs</a:t>
            </a:r>
          </a:p>
          <a:p>
            <a:pPr lvl="1"/>
            <a:r>
              <a:rPr lang="en-US" dirty="0" smtClean="0"/>
              <a:t>Personal Health Records</a:t>
            </a:r>
          </a:p>
          <a:p>
            <a:pPr lvl="1"/>
            <a:r>
              <a:rPr lang="en-US" dirty="0" smtClean="0"/>
              <a:t>Secondary Uses and Data Stewardship Reports</a:t>
            </a:r>
          </a:p>
          <a:p>
            <a:r>
              <a:rPr lang="en-US" dirty="0" smtClean="0"/>
              <a:t>Consider two current, complex issues of privacy and confidentiality</a:t>
            </a:r>
          </a:p>
          <a:p>
            <a:pPr lvl="1"/>
            <a:r>
              <a:rPr lang="en-US" dirty="0" err="1" smtClean="0"/>
              <a:t>Syndromic</a:t>
            </a:r>
            <a:r>
              <a:rPr lang="en-US" dirty="0" smtClean="0"/>
              <a:t> surveillance</a:t>
            </a:r>
          </a:p>
          <a:p>
            <a:pPr lvl="1"/>
            <a:r>
              <a:rPr lang="en-US" dirty="0" smtClean="0"/>
              <a:t>Secondary uses of health data in research</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NCHVS Initiatives: NHIN and HIE</a:t>
            </a:r>
            <a:endParaRPr lang="en-US" dirty="0"/>
          </a:p>
        </p:txBody>
      </p:sp>
      <p:sp>
        <p:nvSpPr>
          <p:cNvPr id="3" name="Content Placeholder 2"/>
          <p:cNvSpPr>
            <a:spLocks noGrp="1"/>
          </p:cNvSpPr>
          <p:nvPr>
            <p:ph idx="1"/>
          </p:nvPr>
        </p:nvSpPr>
        <p:spPr/>
        <p:txBody>
          <a:bodyPr/>
          <a:lstStyle/>
          <a:p>
            <a:r>
              <a:rPr lang="en-US" dirty="0" smtClean="0"/>
              <a:t>Privacy and Confidentiality in the NHIN (June 2006 letter)</a:t>
            </a:r>
          </a:p>
          <a:p>
            <a:r>
              <a:rPr lang="en-US" dirty="0" smtClean="0"/>
              <a:t>Update to Privacy Laws and Regulations Needed to Accommodate NHIN Data Sharing (June 2007 letter)</a:t>
            </a:r>
          </a:p>
          <a:p>
            <a:r>
              <a:rPr lang="en-US" dirty="0" smtClean="0"/>
              <a:t>Individual Control of Sensitive Health Information Accessible via the NHIN for Purposes of Treatment (February 2008 letter)</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Privacy and Confidentiality in the NHIN</a:t>
            </a:r>
            <a:endParaRPr lang="en-US" dirty="0"/>
          </a:p>
        </p:txBody>
      </p:sp>
      <p:sp>
        <p:nvSpPr>
          <p:cNvPr id="3" name="Content Placeholder 2"/>
          <p:cNvSpPr>
            <a:spLocks noGrp="1"/>
          </p:cNvSpPr>
          <p:nvPr>
            <p:ph idx="1"/>
          </p:nvPr>
        </p:nvSpPr>
        <p:spPr/>
        <p:txBody>
          <a:bodyPr>
            <a:normAutofit lnSpcReduction="10000"/>
          </a:bodyPr>
          <a:lstStyle/>
          <a:p>
            <a:r>
              <a:rPr lang="en-US" dirty="0" smtClean="0"/>
              <a:t>June 2006 letter:  touchstone treatment of these issues, before its time but of its time</a:t>
            </a:r>
          </a:p>
          <a:p>
            <a:r>
              <a:rPr lang="en-US" dirty="0" smtClean="0"/>
              <a:t>26 recommendations, including</a:t>
            </a:r>
          </a:p>
          <a:p>
            <a:pPr lvl="1"/>
            <a:r>
              <a:rPr lang="en-US" dirty="0" smtClean="0"/>
              <a:t>flexibility for providers in how to maintain records</a:t>
            </a:r>
          </a:p>
          <a:p>
            <a:pPr lvl="1"/>
            <a:r>
              <a:rPr lang="en-US" dirty="0" smtClean="0"/>
              <a:t> patient choice concerning participation in HIE </a:t>
            </a:r>
          </a:p>
          <a:p>
            <a:pPr lvl="1"/>
            <a:r>
              <a:rPr lang="en-US" dirty="0" smtClean="0"/>
              <a:t>study of individual control of sensitive information</a:t>
            </a:r>
          </a:p>
          <a:p>
            <a:pPr lvl="1"/>
            <a:r>
              <a:rPr lang="en-US" dirty="0" smtClean="0"/>
              <a:t>role-based access to records</a:t>
            </a:r>
          </a:p>
          <a:p>
            <a:pPr lvl="1"/>
            <a:r>
              <a:rPr lang="en-US" dirty="0" smtClean="0"/>
              <a:t>Implementation of fair information practices principles</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Privacy and Confidentiality in the NHIN</a:t>
            </a:r>
            <a:endParaRPr lang="en-US" dirty="0"/>
          </a:p>
        </p:txBody>
      </p:sp>
      <p:sp>
        <p:nvSpPr>
          <p:cNvPr id="3" name="Content Placeholder 2"/>
          <p:cNvSpPr>
            <a:spLocks noGrp="1"/>
          </p:cNvSpPr>
          <p:nvPr>
            <p:ph idx="1"/>
          </p:nvPr>
        </p:nvSpPr>
        <p:spPr/>
        <p:txBody>
          <a:bodyPr/>
          <a:lstStyle/>
          <a:p>
            <a:r>
              <a:rPr lang="en-US" dirty="0" smtClean="0"/>
              <a:t>Further recommendations</a:t>
            </a:r>
          </a:p>
          <a:p>
            <a:pPr lvl="1"/>
            <a:r>
              <a:rPr lang="en-US" dirty="0" smtClean="0"/>
              <a:t>Transparency</a:t>
            </a:r>
          </a:p>
          <a:p>
            <a:pPr lvl="1"/>
            <a:r>
              <a:rPr lang="en-US" dirty="0" smtClean="0"/>
              <a:t>Congruence between state and federal law</a:t>
            </a:r>
          </a:p>
          <a:p>
            <a:pPr lvl="2"/>
            <a:r>
              <a:rPr lang="en-US" dirty="0" smtClean="0"/>
              <a:t>Federal law needed to establish uniformity</a:t>
            </a:r>
          </a:p>
          <a:p>
            <a:pPr lvl="2"/>
            <a:r>
              <a:rPr lang="en-US" dirty="0" smtClean="0"/>
              <a:t>State law  may vary, consistently with needs for interchange and fundamental privacy protections</a:t>
            </a:r>
          </a:p>
          <a:p>
            <a:pPr lvl="2"/>
            <a:r>
              <a:rPr lang="en-US" dirty="0" smtClean="0"/>
              <a:t>Harmonization between NHIN and HIPAA</a:t>
            </a:r>
          </a:p>
          <a:p>
            <a:pPr lvl="1"/>
            <a:r>
              <a:rPr lang="en-US" dirty="0" smtClean="0"/>
              <a:t>Uniform and rigorous enforcement</a:t>
            </a:r>
          </a:p>
          <a:p>
            <a:pPr lvl="1"/>
            <a:r>
              <a:rPr lang="en-US" dirty="0" smtClean="0"/>
              <a:t>Education and research</a:t>
            </a:r>
          </a:p>
          <a:p>
            <a:pPr lvl="1"/>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Update to Privacy Laws and Regulations</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June 2007 letter, with one powerful recommendation</a:t>
            </a:r>
          </a:p>
          <a:p>
            <a:r>
              <a:rPr lang="en-US" dirty="0" smtClean="0"/>
              <a:t>“HHS and the Congress should move expeditiously to establish laws and regulations that will ensure that all entities that create, compile, store, transmit, or use personally identifiable health information are covered by a federal privacy law.  This is necessary to assure the public that the NHIN, and all of its components, are deserving of their trust.”</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Protecting Sensitive Information</a:t>
            </a:r>
            <a:endParaRPr lang="en-US" dirty="0"/>
          </a:p>
        </p:txBody>
      </p:sp>
      <p:sp>
        <p:nvSpPr>
          <p:cNvPr id="3" name="Content Placeholder 2"/>
          <p:cNvSpPr>
            <a:spLocks noGrp="1"/>
          </p:cNvSpPr>
          <p:nvPr>
            <p:ph idx="1"/>
          </p:nvPr>
        </p:nvSpPr>
        <p:spPr/>
        <p:txBody>
          <a:bodyPr>
            <a:normAutofit lnSpcReduction="10000"/>
          </a:bodyPr>
          <a:lstStyle/>
          <a:p>
            <a:r>
              <a:rPr lang="en-US" dirty="0" smtClean="0"/>
              <a:t>February 2008 letter</a:t>
            </a:r>
          </a:p>
          <a:p>
            <a:r>
              <a:rPr lang="en-US" dirty="0" smtClean="0"/>
              <a:t>Recommendations:</a:t>
            </a:r>
          </a:p>
          <a:p>
            <a:pPr lvl="1"/>
            <a:r>
              <a:rPr lang="en-US" dirty="0" smtClean="0"/>
              <a:t>NHIN design should permit sequestration of sensitive data types</a:t>
            </a:r>
          </a:p>
          <a:p>
            <a:pPr lvl="1"/>
            <a:r>
              <a:rPr lang="en-US" dirty="0" smtClean="0"/>
              <a:t>Open and transparent process for identifying categories</a:t>
            </a:r>
          </a:p>
          <a:p>
            <a:pPr lvl="1"/>
            <a:r>
              <a:rPr lang="en-US" dirty="0" smtClean="0"/>
              <a:t>Break the glass feature, with audit and ongoing privacy protections</a:t>
            </a:r>
          </a:p>
          <a:p>
            <a:pPr lvl="1"/>
            <a:r>
              <a:rPr lang="en-US" dirty="0" smtClean="0"/>
              <a:t>Continuing study of categories, clinical decision support, segmentation technologies</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Personal Health Records</a:t>
            </a:r>
            <a:endParaRPr lang="en-US" dirty="0"/>
          </a:p>
        </p:txBody>
      </p:sp>
      <p:sp>
        <p:nvSpPr>
          <p:cNvPr id="3" name="Content Placeholder 2"/>
          <p:cNvSpPr>
            <a:spLocks noGrp="1"/>
          </p:cNvSpPr>
          <p:nvPr>
            <p:ph idx="1"/>
          </p:nvPr>
        </p:nvSpPr>
        <p:spPr/>
        <p:txBody>
          <a:bodyPr/>
          <a:lstStyle/>
          <a:p>
            <a:r>
              <a:rPr lang="en-US" dirty="0" smtClean="0"/>
              <a:t>Personal Health Records and Personal Health Information Systems (2006 Report Recommendation)</a:t>
            </a:r>
          </a:p>
          <a:p>
            <a:r>
              <a:rPr lang="en-US" dirty="0" smtClean="0"/>
              <a:t>Protection of the Privacy and Security of Individual Health Information in Personal Health Records (2009 Letter)</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PHR Recommendations</a:t>
            </a:r>
            <a:endParaRPr lang="en-US" dirty="0"/>
          </a:p>
        </p:txBody>
      </p:sp>
      <p:sp>
        <p:nvSpPr>
          <p:cNvPr id="3" name="Content Placeholder 2"/>
          <p:cNvSpPr>
            <a:spLocks noGrp="1"/>
          </p:cNvSpPr>
          <p:nvPr>
            <p:ph idx="1"/>
          </p:nvPr>
        </p:nvSpPr>
        <p:spPr/>
        <p:txBody>
          <a:bodyPr>
            <a:normAutofit lnSpcReduction="10000"/>
          </a:bodyPr>
          <a:lstStyle/>
          <a:p>
            <a:r>
              <a:rPr lang="en-US" dirty="0" smtClean="0"/>
              <a:t>Benefits of PHRs:  record accessibility, record integration, patient self-management tools</a:t>
            </a:r>
          </a:p>
          <a:p>
            <a:r>
              <a:rPr lang="en-US" dirty="0" smtClean="0"/>
              <a:t>Need for security and privacy protections adequate to protect trust</a:t>
            </a:r>
          </a:p>
          <a:p>
            <a:r>
              <a:rPr lang="en-US" dirty="0" smtClean="0"/>
              <a:t>Importance for consumers of transparency and choice</a:t>
            </a:r>
          </a:p>
          <a:p>
            <a:r>
              <a:rPr lang="en-US" dirty="0" smtClean="0"/>
              <a:t>Need for interoperability and transferability of data</a:t>
            </a:r>
          </a:p>
          <a:p>
            <a:r>
              <a:rPr lang="en-US" dirty="0" smtClean="0"/>
              <a:t>Need for consumer education</a:t>
            </a:r>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490</TotalTime>
  <Words>986</Words>
  <Application>Microsoft Office PowerPoint</Application>
  <PresentationFormat>On-screen Show (4:3)</PresentationFormat>
  <Paragraphs>119</Paragraphs>
  <Slides>18</Slides>
  <Notes>0</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Office Theme</vt:lpstr>
      <vt:lpstr>NCVHS:  Privacy and Confidentiality</vt:lpstr>
      <vt:lpstr>Goals</vt:lpstr>
      <vt:lpstr>NCHVS Initiatives: NHIN and HIE</vt:lpstr>
      <vt:lpstr>Privacy and Confidentiality in the NHIN</vt:lpstr>
      <vt:lpstr>Privacy and Confidentiality in the NHIN</vt:lpstr>
      <vt:lpstr>Update to Privacy Laws and Regulations</vt:lpstr>
      <vt:lpstr>Protecting Sensitive Information</vt:lpstr>
      <vt:lpstr>Personal Health Records</vt:lpstr>
      <vt:lpstr>PHR Recommendations</vt:lpstr>
      <vt:lpstr>Secondary Uses of Data</vt:lpstr>
      <vt:lpstr>Data Stewardship Principles</vt:lpstr>
      <vt:lpstr>Data Stewardship: specific identified concerns in 2007 Report</vt:lpstr>
      <vt:lpstr>Major Achievements of these Letters</vt:lpstr>
      <vt:lpstr>Syndromic Surveillance</vt:lpstr>
      <vt:lpstr>Use of Data in Research</vt:lpstr>
      <vt:lpstr>HIPAA/Common Rule Disconnect</vt:lpstr>
      <vt:lpstr>Surveillance and Research: Common Ethical Concerns</vt:lpstr>
      <vt:lpstr>Slide 18</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NCVHS:  Privacy and Confidentiality</dc:title>
  <dc:creator>rabid_sloth</dc:creator>
  <cp:lastModifiedBy>dkj1</cp:lastModifiedBy>
  <cp:revision>5</cp:revision>
  <dcterms:created xsi:type="dcterms:W3CDTF">2010-08-15T20:43:46Z</dcterms:created>
  <dcterms:modified xsi:type="dcterms:W3CDTF">2010-08-16T21:18:34Z</dcterms:modified>
</cp:coreProperties>
</file>