
<file path=[Content_Types].xml><?xml version="1.0" encoding="utf-8"?>
<Types xmlns="http://schemas.openxmlformats.org/package/2006/content-types">
  <Override PartName="/ppt/tags/tag8.xml" ContentType="application/vnd.openxmlformats-officedocument.presentationml.tags+xml"/>
  <Override PartName="/ppt/slides/slide4.xml" ContentType="application/vnd.openxmlformats-officedocument.presentationml.slide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tags/tag89.xml" ContentType="application/vnd.openxmlformats-officedocument.presentationml.tags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ags/tag49.xml" ContentType="application/vnd.openxmlformats-officedocument.presentationml.tags+xml"/>
  <Override PartName="/ppt/tags/tag78.xml" ContentType="application/vnd.openxmlformats-officedocument.presentationml.tags+xml"/>
  <Override PartName="/ppt/tags/tag96.xml" ContentType="application/vnd.openxmlformats-officedocument.presentationml.tags+xml"/>
  <Default Extension="xml" ContentType="application/xml"/>
  <Override PartName="/ppt/slides/slide14.xml" ContentType="application/vnd.openxmlformats-officedocument.presentationml.slide+xml"/>
  <Override PartName="/ppt/tags/tag38.xml" ContentType="application/vnd.openxmlformats-officedocument.presentationml.tags+xml"/>
  <Override PartName="/ppt/tags/tag56.xml" ContentType="application/vnd.openxmlformats-officedocument.presentationml.tags+xml"/>
  <Override PartName="/ppt/tags/tag67.xml" ContentType="application/vnd.openxmlformats-officedocument.presentationml.tags+xml"/>
  <Override PartName="/ppt/tags/tag85.xml" ContentType="application/vnd.openxmlformats-officedocument.presentationml.tag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tags/tag16.xml" ContentType="application/vnd.openxmlformats-officedocument.presentationml.tags+xml"/>
  <Override PartName="/ppt/tags/tag27.xml" ContentType="application/vnd.openxmlformats-officedocument.presentationml.tags+xml"/>
  <Override PartName="/ppt/tags/tag45.xml" ContentType="application/vnd.openxmlformats-officedocument.presentationml.tags+xml"/>
  <Override PartName="/ppt/tags/tag63.xml" ContentType="application/vnd.openxmlformats-officedocument.presentationml.tags+xml"/>
  <Override PartName="/ppt/tags/tag74.xml" ContentType="application/vnd.openxmlformats-officedocument.presentationml.tags+xml"/>
  <Override PartName="/ppt/tags/tag92.xml" ContentType="application/vnd.openxmlformats-officedocument.presentationml.tags+xml"/>
  <Override PartName="/ppt/tags/tag34.xml" ContentType="application/vnd.openxmlformats-officedocument.presentationml.tags+xml"/>
  <Override PartName="/ppt/tags/tag52.xml" ContentType="application/vnd.openxmlformats-officedocument.presentationml.tags+xml"/>
  <Override PartName="/ppt/tags/tag81.xml" ContentType="application/vnd.openxmlformats-officedocument.presentationml.tags+xml"/>
  <Override PartName="/ppt/tags/tag12.xml" ContentType="application/vnd.openxmlformats-officedocument.presentationml.tags+xml"/>
  <Override PartName="/ppt/tags/tag23.xml" ContentType="application/vnd.openxmlformats-officedocument.presentationml.tags+xml"/>
  <Override PartName="/ppt/tags/tag41.xml" ContentType="application/vnd.openxmlformats-officedocument.presentationml.tags+xml"/>
  <Override PartName="/ppt/tags/tag70.xml" ContentType="application/vnd.openxmlformats-officedocument.presentationml.tags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tags/tag9.xml" ContentType="application/vnd.openxmlformats-officedocument.presentationml.tags+xml"/>
  <Override PartName="/ppt/tags/tag30.xml" ContentType="application/vnd.openxmlformats-officedocument.presentationml.tag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ags/tag7.xml" ContentType="application/vnd.openxmlformats-officedocument.presentationml.tags+xml"/>
  <Default Extension="bin" ContentType="application/vnd.openxmlformats-officedocument.oleObject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ags/tag5.xml" ContentType="application/vnd.openxmlformats-officedocument.presentationml.tags+xml"/>
  <Override PartName="/ppt/tags/tag79.xml" ContentType="application/vnd.openxmlformats-officedocument.presentationml.tags+xml"/>
  <Override PartName="/ppt/tags/tag99.xml" ContentType="application/vnd.openxmlformats-officedocument.presentationml.tag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tags/tag3.xml" ContentType="application/vnd.openxmlformats-officedocument.presentationml.tags+xml"/>
  <Default Extension="jpeg" ContentType="image/jpeg"/>
  <Override PartName="/ppt/tags/tag39.xml" ContentType="application/vnd.openxmlformats-officedocument.presentationml.tags+xml"/>
  <Override PartName="/ppt/tags/tag59.xml" ContentType="application/vnd.openxmlformats-officedocument.presentationml.tags+xml"/>
  <Override PartName="/ppt/tags/tag68.xml" ContentType="application/vnd.openxmlformats-officedocument.presentationml.tags+xml"/>
  <Override PartName="/ppt/tags/tag77.xml" ContentType="application/vnd.openxmlformats-officedocument.presentationml.tags+xml"/>
  <Override PartName="/ppt/tags/tag86.xml" ContentType="application/vnd.openxmlformats-officedocument.presentationml.tags+xml"/>
  <Override PartName="/ppt/tags/tag88.xml" ContentType="application/vnd.openxmlformats-officedocument.presentationml.tags+xml"/>
  <Override PartName="/ppt/tags/tag97.xml" ContentType="application/vnd.openxmlformats-officedocument.presentationml.tags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tags/tag19.xml" ContentType="application/vnd.openxmlformats-officedocument.presentationml.tags+xml"/>
  <Override PartName="/ppt/tags/tag28.xml" ContentType="application/vnd.openxmlformats-officedocument.presentationml.tags+xml"/>
  <Override PartName="/ppt/tags/tag37.xml" ContentType="application/vnd.openxmlformats-officedocument.presentationml.tags+xml"/>
  <Override PartName="/ppt/tags/tag48.xml" ContentType="application/vnd.openxmlformats-officedocument.presentationml.tags+xml"/>
  <Override PartName="/ppt/tags/tag57.xml" ContentType="application/vnd.openxmlformats-officedocument.presentationml.tags+xml"/>
  <Override PartName="/ppt/tags/tag66.xml" ContentType="application/vnd.openxmlformats-officedocument.presentationml.tags+xml"/>
  <Override PartName="/ppt/tags/tag75.xml" ContentType="application/vnd.openxmlformats-officedocument.presentationml.tags+xml"/>
  <Override PartName="/ppt/tags/tag84.xml" ContentType="application/vnd.openxmlformats-officedocument.presentationml.tags+xml"/>
  <Override PartName="/ppt/tags/tag95.xml" ContentType="application/vnd.openxmlformats-officedocument.presentationml.tags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tags/tag17.xml" ContentType="application/vnd.openxmlformats-officedocument.presentationml.tags+xml"/>
  <Override PartName="/ppt/tags/tag26.xml" ContentType="application/vnd.openxmlformats-officedocument.presentationml.tags+xml"/>
  <Override PartName="/ppt/tags/tag35.xml" ContentType="application/vnd.openxmlformats-officedocument.presentationml.tags+xml"/>
  <Override PartName="/ppt/tags/tag46.xml" ContentType="application/vnd.openxmlformats-officedocument.presentationml.tags+xml"/>
  <Override PartName="/ppt/tags/tag55.xml" ContentType="application/vnd.openxmlformats-officedocument.presentationml.tags+xml"/>
  <Override PartName="/ppt/tags/tag64.xml" ContentType="application/vnd.openxmlformats-officedocument.presentationml.tags+xml"/>
  <Override PartName="/ppt/tags/tag73.xml" ContentType="application/vnd.openxmlformats-officedocument.presentationml.tags+xml"/>
  <Override PartName="/ppt/tags/tag82.xml" ContentType="application/vnd.openxmlformats-officedocument.presentationml.tags+xml"/>
  <Override PartName="/ppt/tags/tag93.xml" ContentType="application/vnd.openxmlformats-officedocument.presentationml.tags+xml"/>
  <Override PartName="/ppt/slideLayouts/slideLayout10.xml" ContentType="application/vnd.openxmlformats-officedocument.presentationml.slideLayout+xml"/>
  <Override PartName="/ppt/tags/tag15.xml" ContentType="application/vnd.openxmlformats-officedocument.presentationml.tags+xml"/>
  <Override PartName="/ppt/tags/tag24.xml" ContentType="application/vnd.openxmlformats-officedocument.presentationml.tags+xml"/>
  <Default Extension="vml" ContentType="application/vnd.openxmlformats-officedocument.vmlDrawing"/>
  <Override PartName="/ppt/tags/tag33.xml" ContentType="application/vnd.openxmlformats-officedocument.presentationml.tags+xml"/>
  <Override PartName="/ppt/tags/tag44.xml" ContentType="application/vnd.openxmlformats-officedocument.presentationml.tags+xml"/>
  <Override PartName="/ppt/tags/tag53.xml" ContentType="application/vnd.openxmlformats-officedocument.presentationml.tags+xml"/>
  <Override PartName="/ppt/tags/tag62.xml" ContentType="application/vnd.openxmlformats-officedocument.presentationml.tags+xml"/>
  <Override PartName="/ppt/tags/tag71.xml" ContentType="application/vnd.openxmlformats-officedocument.presentationml.tags+xml"/>
  <Override PartName="/ppt/tags/tag80.xml" ContentType="application/vnd.openxmlformats-officedocument.presentationml.tags+xml"/>
  <Override PartName="/ppt/tags/tag91.xml" ContentType="application/vnd.openxmlformats-officedocument.presentationml.tags+xml"/>
  <Override PartName="/ppt/tags/tag13.xml" ContentType="application/vnd.openxmlformats-officedocument.presentationml.tags+xml"/>
  <Override PartName="/ppt/tags/tag22.xml" ContentType="application/vnd.openxmlformats-officedocument.presentationml.tags+xml"/>
  <Override PartName="/ppt/tags/tag31.xml" ContentType="application/vnd.openxmlformats-officedocument.presentationml.tags+xml"/>
  <Override PartName="/ppt/tags/tag40.xml" ContentType="application/vnd.openxmlformats-officedocument.presentationml.tags+xml"/>
  <Override PartName="/ppt/tags/tag42.xml" ContentType="application/vnd.openxmlformats-officedocument.presentationml.tags+xml"/>
  <Override PartName="/ppt/tags/tag51.xml" ContentType="application/vnd.openxmlformats-officedocument.presentationml.tags+xml"/>
  <Override PartName="/ppt/tags/tag60.xml" ContentType="application/vnd.openxmlformats-officedocument.presentationml.tags+xml"/>
  <Override PartName="/ppt/slides/slide8.xml" ContentType="application/vnd.openxmlformats-officedocument.presentationml.slide+xml"/>
  <Override PartName="/ppt/tags/tag11.xml" ContentType="application/vnd.openxmlformats-officedocument.presentationml.tags+xml"/>
  <Override PartName="/ppt/tags/tag20.xml" ContentType="application/vnd.openxmlformats-officedocument.presentationml.tags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tags/tag6.xml" ContentType="application/vnd.openxmlformats-officedocument.presentationml.tags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ags/tag98.xml" ContentType="application/vnd.openxmlformats-officedocument.presentationml.tags+xml"/>
  <Override PartName="/ppt/slides/slide2.xml" ContentType="application/vnd.openxmlformats-officedocument.presentationml.slide+xml"/>
  <Override PartName="/ppt/tags/tag2.xml" ContentType="application/vnd.openxmlformats-officedocument.presentationml.tags+xml"/>
  <Default Extension="wmf" ContentType="image/x-wmf"/>
  <Override PartName="/ppt/tags/tag58.xml" ContentType="application/vnd.openxmlformats-officedocument.presentationml.tags+xml"/>
  <Override PartName="/ppt/tags/tag69.xml" ContentType="application/vnd.openxmlformats-officedocument.presentationml.tags+xml"/>
  <Override PartName="/ppt/tags/tag87.xml" ContentType="application/vnd.openxmlformats-officedocument.presentationml.tags+xml"/>
  <Default Extension="rels" ContentType="application/vnd.openxmlformats-package.relationships+xml"/>
  <Override PartName="/ppt/tags/tag29.xml" ContentType="application/vnd.openxmlformats-officedocument.presentationml.tags+xml"/>
  <Override PartName="/ppt/tags/tag47.xml" ContentType="application/vnd.openxmlformats-officedocument.presentationml.tags+xml"/>
  <Override PartName="/ppt/tags/tag76.xml" ContentType="application/vnd.openxmlformats-officedocument.presentationml.tags+xml"/>
  <Override PartName="/ppt/tags/tag94.xml" ContentType="application/vnd.openxmlformats-officedocument.presentationml.tags+xml"/>
  <Override PartName="/ppt/slides/slide12.xml" ContentType="application/vnd.openxmlformats-officedocument.presentationml.slide+xml"/>
  <Override PartName="/ppt/slideLayouts/slideLayout11.xml" ContentType="application/vnd.openxmlformats-officedocument.presentationml.slideLayout+xml"/>
  <Override PartName="/ppt/tags/tag18.xml" ContentType="application/vnd.openxmlformats-officedocument.presentationml.tags+xml"/>
  <Override PartName="/ppt/tags/tag36.xml" ContentType="application/vnd.openxmlformats-officedocument.presentationml.tags+xml"/>
  <Override PartName="/ppt/tags/tag54.xml" ContentType="application/vnd.openxmlformats-officedocument.presentationml.tags+xml"/>
  <Override PartName="/ppt/tags/tag65.xml" ContentType="application/vnd.openxmlformats-officedocument.presentationml.tags+xml"/>
  <Override PartName="/ppt/tags/tag83.xml" ContentType="application/vnd.openxmlformats-officedocument.presentationml.tags+xml"/>
  <Override PartName="/ppt/tags/tag14.xml" ContentType="application/vnd.openxmlformats-officedocument.presentationml.tags+xml"/>
  <Override PartName="/ppt/tags/tag25.xml" ContentType="application/vnd.openxmlformats-officedocument.presentationml.tags+xml"/>
  <Override PartName="/ppt/tags/tag43.xml" ContentType="application/vnd.openxmlformats-officedocument.presentationml.tags+xml"/>
  <Override PartName="/ppt/tags/tag61.xml" ContentType="application/vnd.openxmlformats-officedocument.presentationml.tags+xml"/>
  <Override PartName="/ppt/tags/tag72.xml" ContentType="application/vnd.openxmlformats-officedocument.presentationml.tags+xml"/>
  <Override PartName="/ppt/tags/tag90.xml" ContentType="application/vnd.openxmlformats-officedocument.presentationml.tags+xml"/>
  <Override PartName="/ppt/tags/tag32.xml" ContentType="application/vnd.openxmlformats-officedocument.presentationml.tags+xml"/>
  <Override PartName="/ppt/tags/tag50.xml" ContentType="application/vnd.openxmlformats-officedocument.presentationml.tags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tags/tag10.xml" ContentType="application/vnd.openxmlformats-officedocument.presentationml.tags+xml"/>
  <Override PartName="/ppt/tags/tag21.xml" ContentType="application/vnd.openxmlformats-officedocument.presentationml.tag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8" r:id="rId11"/>
    <p:sldId id="271" r:id="rId12"/>
    <p:sldId id="272" r:id="rId13"/>
    <p:sldId id="273" r:id="rId14"/>
    <p:sldId id="269" r:id="rId15"/>
    <p:sldId id="270" r:id="rId16"/>
  </p:sldIdLst>
  <p:sldSz cx="9144000" cy="6858000" type="screen4x3"/>
  <p:notesSz cx="6858000" cy="9144000"/>
  <p:custDataLst>
    <p:tags r:id="rId17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603B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224" autoAdjust="0"/>
  </p:normalViewPr>
  <p:slideViewPr>
    <p:cSldViewPr>
      <p:cViewPr varScale="1">
        <p:scale>
          <a:sx n="50" d="100"/>
          <a:sy n="50" d="100"/>
        </p:scale>
        <p:origin x="-42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152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CCA97-284F-49A9-888D-829AD6192CF3}" type="datetimeFigureOut">
              <a:rPr lang="en-US" smtClean="0"/>
              <a:pPr/>
              <a:t>8/15/2010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77F6A-307F-4003-B6D4-A785B06A05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CCA97-284F-49A9-888D-829AD6192CF3}" type="datetimeFigureOut">
              <a:rPr lang="en-US" smtClean="0"/>
              <a:pPr/>
              <a:t>8/15/2010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77F6A-307F-4003-B6D4-A785B06A05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CCA97-284F-49A9-888D-829AD6192CF3}" type="datetimeFigureOut">
              <a:rPr lang="en-US" smtClean="0"/>
              <a:pPr/>
              <a:t>8/15/2010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77F6A-307F-4003-B6D4-A785B06A05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CCA97-284F-49A9-888D-829AD6192CF3}" type="datetimeFigureOut">
              <a:rPr lang="en-US" smtClean="0"/>
              <a:pPr/>
              <a:t>8/15/2010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77F6A-307F-4003-B6D4-A785B06A05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CCA97-284F-49A9-888D-829AD6192CF3}" type="datetimeFigureOut">
              <a:rPr lang="en-US" smtClean="0"/>
              <a:pPr/>
              <a:t>8/15/2010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77F6A-307F-4003-B6D4-A785B06A05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CCA97-284F-49A9-888D-829AD6192CF3}" type="datetimeFigureOut">
              <a:rPr lang="en-US" smtClean="0"/>
              <a:pPr/>
              <a:t>8/15/2010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77F6A-307F-4003-B6D4-A785B06A05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CCA97-284F-49A9-888D-829AD6192CF3}" type="datetimeFigureOut">
              <a:rPr lang="en-US" smtClean="0"/>
              <a:pPr/>
              <a:t>8/15/2010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77F6A-307F-4003-B6D4-A785B06A05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CCA97-284F-49A9-888D-829AD6192CF3}" type="datetimeFigureOut">
              <a:rPr lang="en-US" smtClean="0"/>
              <a:pPr/>
              <a:t>8/15/2010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77F6A-307F-4003-B6D4-A785B06A05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CCA97-284F-49A9-888D-829AD6192CF3}" type="datetimeFigureOut">
              <a:rPr lang="en-US" smtClean="0"/>
              <a:pPr/>
              <a:t>8/15/2010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77F6A-307F-4003-B6D4-A785B06A05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CCA97-284F-49A9-888D-829AD6192CF3}" type="datetimeFigureOut">
              <a:rPr lang="en-US" smtClean="0"/>
              <a:pPr/>
              <a:t>8/15/2010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77F6A-307F-4003-B6D4-A785B06A05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CCA97-284F-49A9-888D-829AD6192CF3}" type="datetimeFigureOut">
              <a:rPr lang="en-US" smtClean="0"/>
              <a:pPr/>
              <a:t>8/15/2010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77F6A-307F-4003-B6D4-A785B06A05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CCCA97-284F-49A9-888D-829AD6192CF3}" type="datetimeFigureOut">
              <a:rPr lang="en-US" smtClean="0"/>
              <a:pPr/>
              <a:t>8/15/2010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E77F6A-307F-4003-B6D4-A785B06A054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3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jpeg"/><Relationship Id="rId3" Type="http://schemas.openxmlformats.org/officeDocument/2006/relationships/tags" Target="../tags/tag46.xml"/><Relationship Id="rId7" Type="http://schemas.openxmlformats.org/officeDocument/2006/relationships/image" Target="../media/image12.jpeg"/><Relationship Id="rId2" Type="http://schemas.openxmlformats.org/officeDocument/2006/relationships/tags" Target="../tags/tag45.xml"/><Relationship Id="rId1" Type="http://schemas.openxmlformats.org/officeDocument/2006/relationships/tags" Target="../tags/tag44.xml"/><Relationship Id="rId6" Type="http://schemas.openxmlformats.org/officeDocument/2006/relationships/image" Target="../media/image11.jpeg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47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tags" Target="../tags/tag55.xml"/><Relationship Id="rId13" Type="http://schemas.openxmlformats.org/officeDocument/2006/relationships/tags" Target="../tags/tag60.xml"/><Relationship Id="rId18" Type="http://schemas.openxmlformats.org/officeDocument/2006/relationships/image" Target="../media/image1.jpeg"/><Relationship Id="rId3" Type="http://schemas.openxmlformats.org/officeDocument/2006/relationships/tags" Target="../tags/tag50.xml"/><Relationship Id="rId7" Type="http://schemas.openxmlformats.org/officeDocument/2006/relationships/tags" Target="../tags/tag54.xml"/><Relationship Id="rId12" Type="http://schemas.openxmlformats.org/officeDocument/2006/relationships/tags" Target="../tags/tag59.xml"/><Relationship Id="rId17" Type="http://schemas.openxmlformats.org/officeDocument/2006/relationships/slideLayout" Target="../slideLayouts/slideLayout2.xml"/><Relationship Id="rId2" Type="http://schemas.openxmlformats.org/officeDocument/2006/relationships/tags" Target="../tags/tag49.xml"/><Relationship Id="rId16" Type="http://schemas.openxmlformats.org/officeDocument/2006/relationships/tags" Target="../tags/tag63.xml"/><Relationship Id="rId1" Type="http://schemas.openxmlformats.org/officeDocument/2006/relationships/tags" Target="../tags/tag48.xml"/><Relationship Id="rId6" Type="http://schemas.openxmlformats.org/officeDocument/2006/relationships/tags" Target="../tags/tag53.xml"/><Relationship Id="rId11" Type="http://schemas.openxmlformats.org/officeDocument/2006/relationships/tags" Target="../tags/tag58.xml"/><Relationship Id="rId5" Type="http://schemas.openxmlformats.org/officeDocument/2006/relationships/tags" Target="../tags/tag52.xml"/><Relationship Id="rId15" Type="http://schemas.openxmlformats.org/officeDocument/2006/relationships/tags" Target="../tags/tag62.xml"/><Relationship Id="rId10" Type="http://schemas.openxmlformats.org/officeDocument/2006/relationships/tags" Target="../tags/tag57.xml"/><Relationship Id="rId4" Type="http://schemas.openxmlformats.org/officeDocument/2006/relationships/tags" Target="../tags/tag51.xml"/><Relationship Id="rId9" Type="http://schemas.openxmlformats.org/officeDocument/2006/relationships/tags" Target="../tags/tag56.xml"/><Relationship Id="rId14" Type="http://schemas.openxmlformats.org/officeDocument/2006/relationships/tags" Target="../tags/tag61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tags" Target="../tags/tag71.xml"/><Relationship Id="rId13" Type="http://schemas.openxmlformats.org/officeDocument/2006/relationships/tags" Target="../tags/tag76.xml"/><Relationship Id="rId18" Type="http://schemas.openxmlformats.org/officeDocument/2006/relationships/image" Target="../media/image8.jpeg"/><Relationship Id="rId3" Type="http://schemas.openxmlformats.org/officeDocument/2006/relationships/tags" Target="../tags/tag66.xml"/><Relationship Id="rId7" Type="http://schemas.openxmlformats.org/officeDocument/2006/relationships/tags" Target="../tags/tag70.xml"/><Relationship Id="rId12" Type="http://schemas.openxmlformats.org/officeDocument/2006/relationships/tags" Target="../tags/tag75.xml"/><Relationship Id="rId17" Type="http://schemas.openxmlformats.org/officeDocument/2006/relationships/slideLayout" Target="../slideLayouts/slideLayout2.xml"/><Relationship Id="rId2" Type="http://schemas.openxmlformats.org/officeDocument/2006/relationships/tags" Target="../tags/tag65.xml"/><Relationship Id="rId16" Type="http://schemas.openxmlformats.org/officeDocument/2006/relationships/tags" Target="../tags/tag79.xml"/><Relationship Id="rId1" Type="http://schemas.openxmlformats.org/officeDocument/2006/relationships/tags" Target="../tags/tag64.xml"/><Relationship Id="rId6" Type="http://schemas.openxmlformats.org/officeDocument/2006/relationships/tags" Target="../tags/tag69.xml"/><Relationship Id="rId11" Type="http://schemas.openxmlformats.org/officeDocument/2006/relationships/tags" Target="../tags/tag74.xml"/><Relationship Id="rId5" Type="http://schemas.openxmlformats.org/officeDocument/2006/relationships/tags" Target="../tags/tag68.xml"/><Relationship Id="rId15" Type="http://schemas.openxmlformats.org/officeDocument/2006/relationships/tags" Target="../tags/tag78.xml"/><Relationship Id="rId10" Type="http://schemas.openxmlformats.org/officeDocument/2006/relationships/tags" Target="../tags/tag73.xml"/><Relationship Id="rId4" Type="http://schemas.openxmlformats.org/officeDocument/2006/relationships/tags" Target="../tags/tag67.xml"/><Relationship Id="rId9" Type="http://schemas.openxmlformats.org/officeDocument/2006/relationships/tags" Target="../tags/tag72.xml"/><Relationship Id="rId14" Type="http://schemas.openxmlformats.org/officeDocument/2006/relationships/tags" Target="../tags/tag77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tags" Target="../tags/tag87.xml"/><Relationship Id="rId13" Type="http://schemas.openxmlformats.org/officeDocument/2006/relationships/tags" Target="../tags/tag92.xml"/><Relationship Id="rId18" Type="http://schemas.openxmlformats.org/officeDocument/2006/relationships/image" Target="../media/image11.jpeg"/><Relationship Id="rId3" Type="http://schemas.openxmlformats.org/officeDocument/2006/relationships/tags" Target="../tags/tag82.xml"/><Relationship Id="rId7" Type="http://schemas.openxmlformats.org/officeDocument/2006/relationships/tags" Target="../tags/tag86.xml"/><Relationship Id="rId12" Type="http://schemas.openxmlformats.org/officeDocument/2006/relationships/tags" Target="../tags/tag91.xml"/><Relationship Id="rId17" Type="http://schemas.openxmlformats.org/officeDocument/2006/relationships/slideLayout" Target="../slideLayouts/slideLayout2.xml"/><Relationship Id="rId2" Type="http://schemas.openxmlformats.org/officeDocument/2006/relationships/tags" Target="../tags/tag81.xml"/><Relationship Id="rId16" Type="http://schemas.openxmlformats.org/officeDocument/2006/relationships/tags" Target="../tags/tag95.xml"/><Relationship Id="rId1" Type="http://schemas.openxmlformats.org/officeDocument/2006/relationships/tags" Target="../tags/tag80.xml"/><Relationship Id="rId6" Type="http://schemas.openxmlformats.org/officeDocument/2006/relationships/tags" Target="../tags/tag85.xml"/><Relationship Id="rId11" Type="http://schemas.openxmlformats.org/officeDocument/2006/relationships/tags" Target="../tags/tag90.xml"/><Relationship Id="rId5" Type="http://schemas.openxmlformats.org/officeDocument/2006/relationships/tags" Target="../tags/tag84.xml"/><Relationship Id="rId15" Type="http://schemas.openxmlformats.org/officeDocument/2006/relationships/tags" Target="../tags/tag94.xml"/><Relationship Id="rId10" Type="http://schemas.openxmlformats.org/officeDocument/2006/relationships/tags" Target="../tags/tag89.xml"/><Relationship Id="rId4" Type="http://schemas.openxmlformats.org/officeDocument/2006/relationships/tags" Target="../tags/tag83.xml"/><Relationship Id="rId9" Type="http://schemas.openxmlformats.org/officeDocument/2006/relationships/tags" Target="../tags/tag88.xml"/><Relationship Id="rId14" Type="http://schemas.openxmlformats.org/officeDocument/2006/relationships/tags" Target="../tags/tag9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97.xml"/><Relationship Id="rId1" Type="http://schemas.openxmlformats.org/officeDocument/2006/relationships/tags" Target="../tags/tag9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99.xml"/><Relationship Id="rId1" Type="http://schemas.openxmlformats.org/officeDocument/2006/relationships/tags" Target="../tags/tag9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5.xml"/><Relationship Id="rId1" Type="http://schemas.openxmlformats.org/officeDocument/2006/relationships/tags" Target="../tags/tag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7.xml"/><Relationship Id="rId1" Type="http://schemas.openxmlformats.org/officeDocument/2006/relationships/tags" Target="../tags/tag6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tags" Target="../tags/tag15.xml"/><Relationship Id="rId13" Type="http://schemas.openxmlformats.org/officeDocument/2006/relationships/tags" Target="../tags/tag20.xml"/><Relationship Id="rId18" Type="http://schemas.openxmlformats.org/officeDocument/2006/relationships/tags" Target="../tags/tag25.xml"/><Relationship Id="rId3" Type="http://schemas.openxmlformats.org/officeDocument/2006/relationships/tags" Target="../tags/tag10.xml"/><Relationship Id="rId21" Type="http://schemas.openxmlformats.org/officeDocument/2006/relationships/tags" Target="../tags/tag28.xml"/><Relationship Id="rId7" Type="http://schemas.openxmlformats.org/officeDocument/2006/relationships/tags" Target="../tags/tag14.xml"/><Relationship Id="rId12" Type="http://schemas.openxmlformats.org/officeDocument/2006/relationships/tags" Target="../tags/tag19.xml"/><Relationship Id="rId17" Type="http://schemas.openxmlformats.org/officeDocument/2006/relationships/tags" Target="../tags/tag24.xml"/><Relationship Id="rId2" Type="http://schemas.openxmlformats.org/officeDocument/2006/relationships/tags" Target="../tags/tag9.xml"/><Relationship Id="rId16" Type="http://schemas.openxmlformats.org/officeDocument/2006/relationships/tags" Target="../tags/tag23.xml"/><Relationship Id="rId20" Type="http://schemas.openxmlformats.org/officeDocument/2006/relationships/tags" Target="../tags/tag27.xml"/><Relationship Id="rId1" Type="http://schemas.openxmlformats.org/officeDocument/2006/relationships/tags" Target="../tags/tag8.xml"/><Relationship Id="rId6" Type="http://schemas.openxmlformats.org/officeDocument/2006/relationships/tags" Target="../tags/tag13.xml"/><Relationship Id="rId11" Type="http://schemas.openxmlformats.org/officeDocument/2006/relationships/tags" Target="../tags/tag18.xml"/><Relationship Id="rId5" Type="http://schemas.openxmlformats.org/officeDocument/2006/relationships/tags" Target="../tags/tag12.xml"/><Relationship Id="rId15" Type="http://schemas.openxmlformats.org/officeDocument/2006/relationships/tags" Target="../tags/tag22.xml"/><Relationship Id="rId23" Type="http://schemas.openxmlformats.org/officeDocument/2006/relationships/image" Target="../media/image1.jpeg"/><Relationship Id="rId10" Type="http://schemas.openxmlformats.org/officeDocument/2006/relationships/tags" Target="../tags/tag17.xml"/><Relationship Id="rId19" Type="http://schemas.openxmlformats.org/officeDocument/2006/relationships/tags" Target="../tags/tag26.xml"/><Relationship Id="rId4" Type="http://schemas.openxmlformats.org/officeDocument/2006/relationships/tags" Target="../tags/tag11.xml"/><Relationship Id="rId9" Type="http://schemas.openxmlformats.org/officeDocument/2006/relationships/tags" Target="../tags/tag16.xml"/><Relationship Id="rId14" Type="http://schemas.openxmlformats.org/officeDocument/2006/relationships/tags" Target="../tags/tag21.xml"/><Relationship Id="rId22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.bin"/><Relationship Id="rId3" Type="http://schemas.openxmlformats.org/officeDocument/2006/relationships/tags" Target="../tags/tag30.xml"/><Relationship Id="rId7" Type="http://schemas.openxmlformats.org/officeDocument/2006/relationships/slideLayout" Target="../slideLayouts/slideLayout2.xml"/><Relationship Id="rId2" Type="http://schemas.openxmlformats.org/officeDocument/2006/relationships/tags" Target="../tags/tag29.xml"/><Relationship Id="rId1" Type="http://schemas.openxmlformats.org/officeDocument/2006/relationships/vmlDrawing" Target="../drawings/vmlDrawing1.vml"/><Relationship Id="rId6" Type="http://schemas.openxmlformats.org/officeDocument/2006/relationships/tags" Target="../tags/tag33.xml"/><Relationship Id="rId5" Type="http://schemas.openxmlformats.org/officeDocument/2006/relationships/tags" Target="../tags/tag32.xml"/><Relationship Id="rId10" Type="http://schemas.openxmlformats.org/officeDocument/2006/relationships/oleObject" Target="../embeddings/oleObject3.bin"/><Relationship Id="rId4" Type="http://schemas.openxmlformats.org/officeDocument/2006/relationships/tags" Target="../tags/tag31.xml"/><Relationship Id="rId9" Type="http://schemas.openxmlformats.org/officeDocument/2006/relationships/oleObject" Target="../embeddings/oleObject2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4.bin"/><Relationship Id="rId4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37.xml"/><Relationship Id="rId1" Type="http://schemas.openxmlformats.org/officeDocument/2006/relationships/tags" Target="../tags/tag36.xml"/><Relationship Id="rId4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39.xml"/><Relationship Id="rId1" Type="http://schemas.openxmlformats.org/officeDocument/2006/relationships/tags" Target="../tags/tag38.xml"/><Relationship Id="rId4" Type="http://schemas.openxmlformats.org/officeDocument/2006/relationships/image" Target="../media/image7.jpe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tags" Target="../tags/tag42.xml"/><Relationship Id="rId7" Type="http://schemas.openxmlformats.org/officeDocument/2006/relationships/image" Target="../media/image9.jpeg"/><Relationship Id="rId2" Type="http://schemas.openxmlformats.org/officeDocument/2006/relationships/tags" Target="../tags/tag41.xml"/><Relationship Id="rId1" Type="http://schemas.openxmlformats.org/officeDocument/2006/relationships/tags" Target="../tags/tag40.xml"/><Relationship Id="rId6" Type="http://schemas.openxmlformats.org/officeDocument/2006/relationships/image" Target="../media/image8.jpeg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4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>
          <a:xfrm>
            <a:off x="685800" y="304800"/>
            <a:ext cx="7848600" cy="1600199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 Bayesian change point analysis of prevalence rates of chronic diseases by gender and race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990600" y="2133600"/>
            <a:ext cx="7315200" cy="42672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Trivellore Raghunathan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Chair and Professor of Biostatistics, School of Public Health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Research Professor, Institute for Social Research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University of Michigan</a:t>
            </a:r>
          </a:p>
          <a:p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Presented at the National Conference on Health Statistics, August 16-18, 2010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57200" y="0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Prevalence rates of Hypertension</a:t>
            </a:r>
            <a:endParaRPr lang="en-US" dirty="0"/>
          </a:p>
        </p:txBody>
      </p:sp>
      <p:pic>
        <p:nvPicPr>
          <p:cNvPr id="4" name="Content Placeholder 3" descr="Hypertension5.jpeg"/>
          <p:cNvPicPr>
            <a:picLocks noGrp="1" noChangeAspect="1"/>
          </p:cNvPicPr>
          <p:nvPr>
            <p:ph idx="1"/>
            <p:custDataLst>
              <p:tags r:id="rId2"/>
            </p:custDataLst>
          </p:nvPr>
        </p:nvPicPr>
        <p:blipFill>
          <a:blip r:embed="rId6" cstate="print"/>
          <a:stretch>
            <a:fillRect/>
          </a:stretch>
        </p:blipFill>
        <p:spPr>
          <a:xfrm>
            <a:off x="76200" y="533400"/>
            <a:ext cx="3200400" cy="3200400"/>
          </a:xfrm>
        </p:spPr>
      </p:pic>
      <p:pic>
        <p:nvPicPr>
          <p:cNvPr id="5" name="Content Placeholder 3" descr="Hypertension_gender5.jpeg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7" cstate="print"/>
          <a:stretch>
            <a:fillRect/>
          </a:stretch>
        </p:blipFill>
        <p:spPr>
          <a:xfrm>
            <a:off x="4953001" y="533400"/>
            <a:ext cx="3276600" cy="3276600"/>
          </a:xfrm>
          <a:prstGeom prst="rect">
            <a:avLst/>
          </a:prstGeom>
        </p:spPr>
      </p:pic>
      <p:pic>
        <p:nvPicPr>
          <p:cNvPr id="6" name="Content Placeholder 3" descr="Hypertension_race5.jpeg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8" cstate="print"/>
          <a:stretch>
            <a:fillRect/>
          </a:stretch>
        </p:blipFill>
        <p:spPr>
          <a:xfrm>
            <a:off x="2590800" y="3505200"/>
            <a:ext cx="3276600" cy="3276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9" descr="Diabetes.jpeg"/>
          <p:cNvPicPr>
            <a:picLocks noGrp="1" noChangeAspect="1"/>
          </p:cNvPicPr>
          <p:nvPr>
            <p:ph idx="1"/>
            <p:custDataLst>
              <p:tags r:id="rId1"/>
            </p:custDataLst>
          </p:nvPr>
        </p:nvPicPr>
        <p:blipFill>
          <a:blip r:embed="rId18" cstate="print"/>
          <a:stretch>
            <a:fillRect/>
          </a:stretch>
        </p:blipFill>
        <p:spPr>
          <a:xfrm>
            <a:off x="0" y="685800"/>
            <a:ext cx="8839200" cy="5943600"/>
          </a:xfrm>
        </p:spPr>
      </p:pic>
      <p:sp>
        <p:nvSpPr>
          <p:cNvPr id="5" name="Rectangle 4"/>
          <p:cNvSpPr/>
          <p:nvPr>
            <p:custDataLst>
              <p:tags r:id="rId2"/>
            </p:custDataLst>
          </p:nvPr>
        </p:nvSpPr>
        <p:spPr>
          <a:xfrm>
            <a:off x="1981200" y="1447800"/>
            <a:ext cx="838200" cy="4267200"/>
          </a:xfrm>
          <a:prstGeom prst="rect">
            <a:avLst/>
          </a:prstGeom>
          <a:solidFill>
            <a:srgbClr val="2603BD">
              <a:alpha val="35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457200" y="0"/>
            <a:ext cx="8229600" cy="792162"/>
          </a:xfrm>
        </p:spPr>
        <p:txBody>
          <a:bodyPr/>
          <a:lstStyle/>
          <a:p>
            <a:r>
              <a:rPr lang="en-US" dirty="0" smtClean="0"/>
              <a:t>Diabetes by administration</a:t>
            </a:r>
            <a:endParaRPr lang="en-US" dirty="0"/>
          </a:p>
        </p:txBody>
      </p:sp>
      <p:sp>
        <p:nvSpPr>
          <p:cNvPr id="7" name="Rectangle 6"/>
          <p:cNvSpPr/>
          <p:nvPr>
            <p:custDataLst>
              <p:tags r:id="rId4"/>
            </p:custDataLst>
          </p:nvPr>
        </p:nvSpPr>
        <p:spPr>
          <a:xfrm>
            <a:off x="2819400" y="1447800"/>
            <a:ext cx="685800" cy="4267200"/>
          </a:xfrm>
          <a:prstGeom prst="rect">
            <a:avLst/>
          </a:prstGeom>
          <a:solidFill>
            <a:srgbClr val="FF0000">
              <a:alpha val="37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>
            <p:custDataLst>
              <p:tags r:id="rId5"/>
            </p:custDataLst>
          </p:nvPr>
        </p:nvSpPr>
        <p:spPr>
          <a:xfrm>
            <a:off x="3505200" y="1447800"/>
            <a:ext cx="381000" cy="4267200"/>
          </a:xfrm>
          <a:prstGeom prst="rect">
            <a:avLst/>
          </a:prstGeom>
          <a:solidFill>
            <a:srgbClr val="FF0000">
              <a:alpha val="37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>
            <p:custDataLst>
              <p:tags r:id="rId6"/>
            </p:custDataLst>
          </p:nvPr>
        </p:nvSpPr>
        <p:spPr>
          <a:xfrm>
            <a:off x="3886200" y="1447800"/>
            <a:ext cx="533400" cy="4267200"/>
          </a:xfrm>
          <a:prstGeom prst="rect">
            <a:avLst/>
          </a:prstGeom>
          <a:solidFill>
            <a:srgbClr val="2603BD">
              <a:alpha val="35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>
            <p:custDataLst>
              <p:tags r:id="rId7"/>
            </p:custDataLst>
          </p:nvPr>
        </p:nvSpPr>
        <p:spPr>
          <a:xfrm>
            <a:off x="4419600" y="1447800"/>
            <a:ext cx="1066800" cy="4267200"/>
          </a:xfrm>
          <a:prstGeom prst="rect">
            <a:avLst/>
          </a:prstGeom>
          <a:solidFill>
            <a:srgbClr val="FF0000">
              <a:alpha val="37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>
            <p:custDataLst>
              <p:tags r:id="rId8"/>
            </p:custDataLst>
          </p:nvPr>
        </p:nvSpPr>
        <p:spPr>
          <a:xfrm>
            <a:off x="5486400" y="1447800"/>
            <a:ext cx="533400" cy="4267200"/>
          </a:xfrm>
          <a:prstGeom prst="rect">
            <a:avLst/>
          </a:prstGeom>
          <a:solidFill>
            <a:srgbClr val="FF0000">
              <a:alpha val="37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>
            <p:custDataLst>
              <p:tags r:id="rId9"/>
            </p:custDataLst>
          </p:nvPr>
        </p:nvSpPr>
        <p:spPr>
          <a:xfrm>
            <a:off x="6019800" y="1447800"/>
            <a:ext cx="1066800" cy="4267200"/>
          </a:xfrm>
          <a:prstGeom prst="rect">
            <a:avLst/>
          </a:prstGeom>
          <a:solidFill>
            <a:srgbClr val="2603BD">
              <a:alpha val="35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>
            <p:custDataLst>
              <p:tags r:id="rId10"/>
            </p:custDataLst>
          </p:nvPr>
        </p:nvSpPr>
        <p:spPr>
          <a:xfrm>
            <a:off x="7086600" y="1447800"/>
            <a:ext cx="914400" cy="4267200"/>
          </a:xfrm>
          <a:prstGeom prst="rect">
            <a:avLst/>
          </a:prstGeom>
          <a:solidFill>
            <a:srgbClr val="FF0000">
              <a:alpha val="37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>
            <p:custDataLst>
              <p:tags r:id="rId11"/>
            </p:custDataLst>
          </p:nvPr>
        </p:nvSpPr>
        <p:spPr>
          <a:xfrm>
            <a:off x="1752600" y="838200"/>
            <a:ext cx="1066800" cy="381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Johnson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>
            <p:custDataLst>
              <p:tags r:id="rId12"/>
            </p:custDataLst>
          </p:nvPr>
        </p:nvSpPr>
        <p:spPr>
          <a:xfrm>
            <a:off x="2819400" y="685800"/>
            <a:ext cx="990600" cy="533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Nixon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/Ford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>
            <p:custDataLst>
              <p:tags r:id="rId13"/>
            </p:custDataLst>
          </p:nvPr>
        </p:nvSpPr>
        <p:spPr>
          <a:xfrm>
            <a:off x="3810000" y="685800"/>
            <a:ext cx="838200" cy="533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Carter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5" name="Rectangle 24"/>
          <p:cNvSpPr/>
          <p:nvPr>
            <p:custDataLst>
              <p:tags r:id="rId14"/>
            </p:custDataLst>
          </p:nvPr>
        </p:nvSpPr>
        <p:spPr>
          <a:xfrm>
            <a:off x="4648200" y="838200"/>
            <a:ext cx="10668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Reagan/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Bush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>
            <p:custDataLst>
              <p:tags r:id="rId15"/>
            </p:custDataLst>
          </p:nvPr>
        </p:nvSpPr>
        <p:spPr>
          <a:xfrm>
            <a:off x="6019800" y="838200"/>
            <a:ext cx="1066800" cy="381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Clinton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7" name="Rectangle 26"/>
          <p:cNvSpPr/>
          <p:nvPr>
            <p:custDataLst>
              <p:tags r:id="rId16"/>
            </p:custDataLst>
          </p:nvPr>
        </p:nvSpPr>
        <p:spPr>
          <a:xfrm>
            <a:off x="7086600" y="838200"/>
            <a:ext cx="1066800" cy="381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Bush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Asthma5.jpeg"/>
          <p:cNvPicPr>
            <a:picLocks noGrp="1"/>
          </p:cNvPicPr>
          <p:nvPr>
            <p:ph idx="1"/>
            <p:custDataLst>
              <p:tags r:id="rId1"/>
            </p:custDataLst>
          </p:nvPr>
        </p:nvPicPr>
        <p:blipFill>
          <a:blip r:embed="rId18" cstate="print"/>
          <a:stretch>
            <a:fillRect/>
          </a:stretch>
        </p:blipFill>
        <p:spPr>
          <a:xfrm>
            <a:off x="76200" y="914400"/>
            <a:ext cx="8763000" cy="5943600"/>
          </a:xfrm>
        </p:spPr>
      </p:pic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dirty="0" smtClean="0"/>
              <a:t>Asthma</a:t>
            </a:r>
            <a:endParaRPr lang="en-US" dirty="0"/>
          </a:p>
        </p:txBody>
      </p:sp>
      <p:sp>
        <p:nvSpPr>
          <p:cNvPr id="5" name="Rectangle 4"/>
          <p:cNvSpPr/>
          <p:nvPr>
            <p:custDataLst>
              <p:tags r:id="rId3"/>
            </p:custDataLst>
          </p:nvPr>
        </p:nvSpPr>
        <p:spPr>
          <a:xfrm>
            <a:off x="1447800" y="1676400"/>
            <a:ext cx="838200" cy="4267200"/>
          </a:xfrm>
          <a:prstGeom prst="rect">
            <a:avLst/>
          </a:prstGeom>
          <a:solidFill>
            <a:srgbClr val="2603BD">
              <a:alpha val="35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>
            <p:custDataLst>
              <p:tags r:id="rId4"/>
            </p:custDataLst>
          </p:nvPr>
        </p:nvSpPr>
        <p:spPr>
          <a:xfrm>
            <a:off x="2286000" y="1676400"/>
            <a:ext cx="762000" cy="4267200"/>
          </a:xfrm>
          <a:prstGeom prst="rect">
            <a:avLst/>
          </a:prstGeom>
          <a:solidFill>
            <a:srgbClr val="FF0000">
              <a:alpha val="37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>
            <p:custDataLst>
              <p:tags r:id="rId5"/>
            </p:custDataLst>
          </p:nvPr>
        </p:nvSpPr>
        <p:spPr>
          <a:xfrm>
            <a:off x="3048000" y="1676400"/>
            <a:ext cx="457200" cy="4267200"/>
          </a:xfrm>
          <a:prstGeom prst="rect">
            <a:avLst/>
          </a:prstGeom>
          <a:solidFill>
            <a:srgbClr val="FF0000">
              <a:alpha val="37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>
            <p:custDataLst>
              <p:tags r:id="rId6"/>
            </p:custDataLst>
          </p:nvPr>
        </p:nvSpPr>
        <p:spPr>
          <a:xfrm>
            <a:off x="3505200" y="1676400"/>
            <a:ext cx="533400" cy="4267200"/>
          </a:xfrm>
          <a:prstGeom prst="rect">
            <a:avLst/>
          </a:prstGeom>
          <a:solidFill>
            <a:srgbClr val="2603BD">
              <a:alpha val="35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>
            <p:custDataLst>
              <p:tags r:id="rId7"/>
            </p:custDataLst>
          </p:nvPr>
        </p:nvSpPr>
        <p:spPr>
          <a:xfrm>
            <a:off x="4038600" y="1676400"/>
            <a:ext cx="1143000" cy="4267200"/>
          </a:xfrm>
          <a:prstGeom prst="rect">
            <a:avLst/>
          </a:prstGeom>
          <a:solidFill>
            <a:srgbClr val="FF0000">
              <a:alpha val="37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>
            <p:custDataLst>
              <p:tags r:id="rId8"/>
            </p:custDataLst>
          </p:nvPr>
        </p:nvSpPr>
        <p:spPr>
          <a:xfrm>
            <a:off x="5181600" y="1676400"/>
            <a:ext cx="685800" cy="4267200"/>
          </a:xfrm>
          <a:prstGeom prst="rect">
            <a:avLst/>
          </a:prstGeom>
          <a:solidFill>
            <a:srgbClr val="FF0000">
              <a:alpha val="37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>
            <p:custDataLst>
              <p:tags r:id="rId9"/>
            </p:custDataLst>
          </p:nvPr>
        </p:nvSpPr>
        <p:spPr>
          <a:xfrm>
            <a:off x="5867400" y="1676400"/>
            <a:ext cx="1066800" cy="4267200"/>
          </a:xfrm>
          <a:prstGeom prst="rect">
            <a:avLst/>
          </a:prstGeom>
          <a:solidFill>
            <a:srgbClr val="2603BD">
              <a:alpha val="35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>
            <p:custDataLst>
              <p:tags r:id="rId10"/>
            </p:custDataLst>
          </p:nvPr>
        </p:nvSpPr>
        <p:spPr>
          <a:xfrm>
            <a:off x="6934200" y="1676400"/>
            <a:ext cx="1066800" cy="4267200"/>
          </a:xfrm>
          <a:prstGeom prst="rect">
            <a:avLst/>
          </a:prstGeom>
          <a:solidFill>
            <a:srgbClr val="FF0000">
              <a:alpha val="37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>
            <p:custDataLst>
              <p:tags r:id="rId11"/>
            </p:custDataLst>
          </p:nvPr>
        </p:nvSpPr>
        <p:spPr>
          <a:xfrm>
            <a:off x="1295400" y="1219200"/>
            <a:ext cx="1066800" cy="381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Johnson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>
            <p:custDataLst>
              <p:tags r:id="rId12"/>
            </p:custDataLst>
          </p:nvPr>
        </p:nvSpPr>
        <p:spPr>
          <a:xfrm>
            <a:off x="2362200" y="1066800"/>
            <a:ext cx="990600" cy="533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Nixon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/Ford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>
            <p:custDataLst>
              <p:tags r:id="rId13"/>
            </p:custDataLst>
          </p:nvPr>
        </p:nvSpPr>
        <p:spPr>
          <a:xfrm>
            <a:off x="3429000" y="1066800"/>
            <a:ext cx="838200" cy="533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Carter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>
            <p:custDataLst>
              <p:tags r:id="rId14"/>
            </p:custDataLst>
          </p:nvPr>
        </p:nvSpPr>
        <p:spPr>
          <a:xfrm>
            <a:off x="4495800" y="1219200"/>
            <a:ext cx="10668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Reagan/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Bush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>
            <p:custDataLst>
              <p:tags r:id="rId15"/>
            </p:custDataLst>
          </p:nvPr>
        </p:nvSpPr>
        <p:spPr>
          <a:xfrm>
            <a:off x="5867400" y="1219200"/>
            <a:ext cx="1066800" cy="381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Clinton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>
            <p:custDataLst>
              <p:tags r:id="rId16"/>
            </p:custDataLst>
          </p:nvPr>
        </p:nvSpPr>
        <p:spPr>
          <a:xfrm>
            <a:off x="6934200" y="1219200"/>
            <a:ext cx="1066800" cy="381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Bush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Hypertension5.jpeg"/>
          <p:cNvPicPr>
            <a:picLocks noGrp="1" noChangeAspect="1"/>
          </p:cNvPicPr>
          <p:nvPr>
            <p:ph idx="1"/>
            <p:custDataLst>
              <p:tags r:id="rId1"/>
            </p:custDataLst>
          </p:nvPr>
        </p:nvPicPr>
        <p:blipFill>
          <a:blip r:embed="rId18" cstate="print"/>
          <a:stretch>
            <a:fillRect/>
          </a:stretch>
        </p:blipFill>
        <p:spPr>
          <a:xfrm>
            <a:off x="0" y="381000"/>
            <a:ext cx="9144000" cy="5867400"/>
          </a:xfrm>
        </p:spPr>
      </p:pic>
      <p:sp>
        <p:nvSpPr>
          <p:cNvPr id="5" name="Rectangle 4"/>
          <p:cNvSpPr/>
          <p:nvPr>
            <p:custDataLst>
              <p:tags r:id="rId2"/>
            </p:custDataLst>
          </p:nvPr>
        </p:nvSpPr>
        <p:spPr>
          <a:xfrm>
            <a:off x="1447800" y="1066800"/>
            <a:ext cx="838200" cy="4267200"/>
          </a:xfrm>
          <a:prstGeom prst="rect">
            <a:avLst/>
          </a:prstGeom>
          <a:solidFill>
            <a:srgbClr val="2603BD">
              <a:alpha val="35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>
            <p:custDataLst>
              <p:tags r:id="rId3"/>
            </p:custDataLst>
          </p:nvPr>
        </p:nvSpPr>
        <p:spPr>
          <a:xfrm>
            <a:off x="2286000" y="1066800"/>
            <a:ext cx="762000" cy="4267200"/>
          </a:xfrm>
          <a:prstGeom prst="rect">
            <a:avLst/>
          </a:prstGeom>
          <a:solidFill>
            <a:srgbClr val="FF0000">
              <a:alpha val="37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>
            <p:custDataLst>
              <p:tags r:id="rId4"/>
            </p:custDataLst>
          </p:nvPr>
        </p:nvSpPr>
        <p:spPr>
          <a:xfrm>
            <a:off x="3048000" y="1066800"/>
            <a:ext cx="533400" cy="4267200"/>
          </a:xfrm>
          <a:prstGeom prst="rect">
            <a:avLst/>
          </a:prstGeom>
          <a:solidFill>
            <a:srgbClr val="FF0000">
              <a:alpha val="37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>
            <p:custDataLst>
              <p:tags r:id="rId5"/>
            </p:custDataLst>
          </p:nvPr>
        </p:nvSpPr>
        <p:spPr>
          <a:xfrm>
            <a:off x="3581400" y="1066800"/>
            <a:ext cx="533400" cy="4267200"/>
          </a:xfrm>
          <a:prstGeom prst="rect">
            <a:avLst/>
          </a:prstGeom>
          <a:solidFill>
            <a:srgbClr val="2603BD">
              <a:alpha val="35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>
            <p:custDataLst>
              <p:tags r:id="rId6"/>
            </p:custDataLst>
          </p:nvPr>
        </p:nvSpPr>
        <p:spPr>
          <a:xfrm>
            <a:off x="4114800" y="1066800"/>
            <a:ext cx="1295400" cy="4267200"/>
          </a:xfrm>
          <a:prstGeom prst="rect">
            <a:avLst/>
          </a:prstGeom>
          <a:solidFill>
            <a:srgbClr val="FF0000">
              <a:alpha val="37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>
            <p:custDataLst>
              <p:tags r:id="rId7"/>
            </p:custDataLst>
          </p:nvPr>
        </p:nvSpPr>
        <p:spPr>
          <a:xfrm>
            <a:off x="5410200" y="1066800"/>
            <a:ext cx="609600" cy="4267200"/>
          </a:xfrm>
          <a:prstGeom prst="rect">
            <a:avLst/>
          </a:prstGeom>
          <a:solidFill>
            <a:srgbClr val="FF0000">
              <a:alpha val="37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>
            <p:custDataLst>
              <p:tags r:id="rId8"/>
            </p:custDataLst>
          </p:nvPr>
        </p:nvSpPr>
        <p:spPr>
          <a:xfrm>
            <a:off x="6019800" y="1066800"/>
            <a:ext cx="1143000" cy="4267200"/>
          </a:xfrm>
          <a:prstGeom prst="rect">
            <a:avLst/>
          </a:prstGeom>
          <a:solidFill>
            <a:srgbClr val="2603BD">
              <a:alpha val="35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>
            <p:custDataLst>
              <p:tags r:id="rId9"/>
            </p:custDataLst>
          </p:nvPr>
        </p:nvSpPr>
        <p:spPr>
          <a:xfrm>
            <a:off x="7162800" y="1066800"/>
            <a:ext cx="1066800" cy="4267200"/>
          </a:xfrm>
          <a:prstGeom prst="rect">
            <a:avLst/>
          </a:prstGeom>
          <a:solidFill>
            <a:srgbClr val="FF0000">
              <a:alpha val="37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  <p:custDataLst>
              <p:tags r:id="rId10"/>
            </p:custDataLst>
          </p:nvPr>
        </p:nvSpPr>
        <p:spPr>
          <a:xfrm>
            <a:off x="457200" y="-152400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Hypertension</a:t>
            </a:r>
            <a:endParaRPr lang="en-US" dirty="0"/>
          </a:p>
        </p:txBody>
      </p:sp>
      <p:sp>
        <p:nvSpPr>
          <p:cNvPr id="13" name="Rectangle 12"/>
          <p:cNvSpPr/>
          <p:nvPr>
            <p:custDataLst>
              <p:tags r:id="rId11"/>
            </p:custDataLst>
          </p:nvPr>
        </p:nvSpPr>
        <p:spPr>
          <a:xfrm>
            <a:off x="1371600" y="685800"/>
            <a:ext cx="1066800" cy="381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Johnson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>
            <p:custDataLst>
              <p:tags r:id="rId12"/>
            </p:custDataLst>
          </p:nvPr>
        </p:nvSpPr>
        <p:spPr>
          <a:xfrm>
            <a:off x="2438400" y="533400"/>
            <a:ext cx="990600" cy="533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Nixon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/Ford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>
            <p:custDataLst>
              <p:tags r:id="rId13"/>
            </p:custDataLst>
          </p:nvPr>
        </p:nvSpPr>
        <p:spPr>
          <a:xfrm>
            <a:off x="3505200" y="533400"/>
            <a:ext cx="838200" cy="533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Carter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>
            <p:custDataLst>
              <p:tags r:id="rId14"/>
            </p:custDataLst>
          </p:nvPr>
        </p:nvSpPr>
        <p:spPr>
          <a:xfrm>
            <a:off x="4648200" y="609600"/>
            <a:ext cx="10668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Reagan/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Bush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>
            <p:custDataLst>
              <p:tags r:id="rId15"/>
            </p:custDataLst>
          </p:nvPr>
        </p:nvSpPr>
        <p:spPr>
          <a:xfrm>
            <a:off x="6096000" y="685800"/>
            <a:ext cx="1066800" cy="381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Clinton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>
            <p:custDataLst>
              <p:tags r:id="rId16"/>
            </p:custDataLst>
          </p:nvPr>
        </p:nvSpPr>
        <p:spPr>
          <a:xfrm>
            <a:off x="7239000" y="685800"/>
            <a:ext cx="1066800" cy="381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Bush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 smtClean="0"/>
              <a:t>Issues and Concerns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304800" y="1371600"/>
            <a:ext cx="8534400" cy="5029200"/>
          </a:xfrm>
        </p:spPr>
        <p:txBody>
          <a:bodyPr>
            <a:normAutofit/>
          </a:bodyPr>
          <a:lstStyle/>
          <a:p>
            <a:r>
              <a:rPr lang="en-US" dirty="0" smtClean="0"/>
              <a:t>Major design changes, instruments, definitions etc</a:t>
            </a:r>
          </a:p>
          <a:p>
            <a:pPr lvl="1"/>
            <a:r>
              <a:rPr lang="en-US" dirty="0" smtClean="0"/>
              <a:t>Reflecting such changes in the model development</a:t>
            </a:r>
          </a:p>
          <a:p>
            <a:r>
              <a:rPr lang="en-US" dirty="0" smtClean="0"/>
              <a:t>Any policy change takes time to have an impact. Incorporation of time lag in the model</a:t>
            </a:r>
          </a:p>
          <a:p>
            <a:r>
              <a:rPr lang="en-US" dirty="0" smtClean="0"/>
              <a:t>Outliers</a:t>
            </a:r>
          </a:p>
          <a:p>
            <a:r>
              <a:rPr lang="en-US" dirty="0" smtClean="0"/>
              <a:t>Regardless of these concerns:</a:t>
            </a:r>
          </a:p>
          <a:p>
            <a:pPr lvl="1"/>
            <a:r>
              <a:rPr lang="en-US" dirty="0" smtClean="0"/>
              <a:t>Persistent differences between race</a:t>
            </a:r>
          </a:p>
          <a:p>
            <a:pPr lvl="1"/>
            <a:r>
              <a:rPr lang="en-US" dirty="0" smtClean="0"/>
              <a:t>Lessening of differences between men and women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 smtClean="0"/>
              <a:t>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457200" y="1295400"/>
            <a:ext cx="8229600" cy="48307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Relating the time series data to important </a:t>
            </a:r>
            <a:r>
              <a:rPr lang="en-US" dirty="0" smtClean="0"/>
              <a:t>epics/events </a:t>
            </a:r>
            <a:r>
              <a:rPr lang="en-US" dirty="0" smtClean="0"/>
              <a:t>can be useful to understand potential </a:t>
            </a:r>
            <a:r>
              <a:rPr lang="en-US" dirty="0" smtClean="0"/>
              <a:t>effects </a:t>
            </a:r>
            <a:r>
              <a:rPr lang="en-US" dirty="0" smtClean="0"/>
              <a:t>of policy/cultural changes</a:t>
            </a:r>
          </a:p>
          <a:p>
            <a:r>
              <a:rPr lang="en-US" dirty="0" smtClean="0"/>
              <a:t>Investigation of </a:t>
            </a:r>
            <a:r>
              <a:rPr lang="en-US" dirty="0"/>
              <a:t>h</a:t>
            </a:r>
            <a:r>
              <a:rPr lang="en-US" dirty="0" smtClean="0"/>
              <a:t>ealth disparities across various </a:t>
            </a:r>
            <a:r>
              <a:rPr lang="en-US" dirty="0" smtClean="0"/>
              <a:t>subpopulations</a:t>
            </a:r>
            <a:endParaRPr lang="en-US" dirty="0" smtClean="0"/>
          </a:p>
          <a:p>
            <a:r>
              <a:rPr lang="en-US" dirty="0" smtClean="0"/>
              <a:t> Subgroups can be determined based on economic, social, cultural aspects of the society</a:t>
            </a:r>
          </a:p>
          <a:p>
            <a:r>
              <a:rPr lang="en-US" dirty="0" smtClean="0"/>
              <a:t>Useful exercise for any democratic society to look at the health of the nation</a:t>
            </a:r>
          </a:p>
          <a:p>
            <a:r>
              <a:rPr lang="en-US" dirty="0" smtClean="0"/>
              <a:t>Thank you NCHS, for this great data source!!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57200" y="0"/>
            <a:ext cx="8229600" cy="868362"/>
          </a:xfrm>
        </p:spPr>
        <p:txBody>
          <a:bodyPr/>
          <a:lstStyle/>
          <a:p>
            <a:r>
              <a:rPr lang="en-US" dirty="0" smtClean="0"/>
              <a:t>Setup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0" y="838200"/>
            <a:ext cx="9144000" cy="5715000"/>
          </a:xfrm>
        </p:spPr>
        <p:txBody>
          <a:bodyPr>
            <a:noAutofit/>
          </a:bodyPr>
          <a:lstStyle/>
          <a:p>
            <a:r>
              <a:rPr lang="en-US" dirty="0" smtClean="0"/>
              <a:t>Need for assessing the health of the nation cannot be understated</a:t>
            </a:r>
          </a:p>
          <a:p>
            <a:r>
              <a:rPr lang="en-US" dirty="0" smtClean="0"/>
              <a:t>NCHS has been in the forefront of collecting data needed</a:t>
            </a:r>
          </a:p>
          <a:p>
            <a:r>
              <a:rPr lang="en-US" dirty="0" smtClean="0"/>
              <a:t>A look back on one such long series</a:t>
            </a:r>
          </a:p>
          <a:p>
            <a:pPr lvl="1"/>
            <a:r>
              <a:rPr lang="en-US" sz="3200" dirty="0" smtClean="0"/>
              <a:t>National Health Interview Survey (as it is currently known)</a:t>
            </a:r>
          </a:p>
          <a:p>
            <a:pPr lvl="1"/>
            <a:r>
              <a:rPr lang="en-US" sz="3200" dirty="0" smtClean="0"/>
              <a:t>Began in 1957</a:t>
            </a:r>
          </a:p>
          <a:p>
            <a:pPr lvl="1"/>
            <a:r>
              <a:rPr lang="en-US" sz="3200" dirty="0" smtClean="0"/>
              <a:t>Limited Data available prior to 1962</a:t>
            </a:r>
          </a:p>
          <a:p>
            <a:r>
              <a:rPr lang="en-US" dirty="0" smtClean="0"/>
              <a:t>Relate the prevalence information to time line </a:t>
            </a:r>
            <a:r>
              <a:rPr lang="en-US" dirty="0" smtClean="0"/>
              <a:t>of our </a:t>
            </a:r>
            <a:r>
              <a:rPr lang="en-US" dirty="0" smtClean="0"/>
              <a:t>history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 smtClean="0"/>
              <a:t>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381000" y="1295400"/>
            <a:ext cx="8458200" cy="51816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Diseases</a:t>
            </a:r>
          </a:p>
          <a:p>
            <a:pPr lvl="1"/>
            <a:r>
              <a:rPr lang="en-US" dirty="0" smtClean="0"/>
              <a:t>Diabetes (1957-1959, 1962-2008)</a:t>
            </a:r>
          </a:p>
          <a:p>
            <a:pPr lvl="1"/>
            <a:r>
              <a:rPr lang="en-US" dirty="0" smtClean="0"/>
              <a:t>Asthma and Hypertension (1962-2008)</a:t>
            </a:r>
          </a:p>
          <a:p>
            <a:r>
              <a:rPr lang="en-US" dirty="0" smtClean="0"/>
              <a:t>Populations</a:t>
            </a:r>
          </a:p>
          <a:p>
            <a:pPr lvl="1"/>
            <a:r>
              <a:rPr lang="en-US" dirty="0" smtClean="0"/>
              <a:t>Overall</a:t>
            </a:r>
          </a:p>
          <a:p>
            <a:pPr lvl="1"/>
            <a:r>
              <a:rPr lang="en-US" dirty="0" smtClean="0"/>
              <a:t>Male/Female</a:t>
            </a:r>
          </a:p>
          <a:p>
            <a:pPr lvl="1"/>
            <a:r>
              <a:rPr lang="en-US" dirty="0" smtClean="0"/>
              <a:t>White/Black</a:t>
            </a:r>
          </a:p>
          <a:p>
            <a:r>
              <a:rPr lang="en-US" dirty="0" smtClean="0"/>
              <a:t>Time line</a:t>
            </a:r>
          </a:p>
          <a:p>
            <a:pPr lvl="1"/>
            <a:r>
              <a:rPr lang="en-US" dirty="0" smtClean="0"/>
              <a:t>Important events (health and economic)</a:t>
            </a:r>
          </a:p>
          <a:p>
            <a:r>
              <a:rPr lang="en-US" dirty="0" smtClean="0"/>
              <a:t>The analysis is preliminary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9" descr="Diabetes.jpeg"/>
          <p:cNvPicPr>
            <a:picLocks noGrp="1" noChangeAspect="1"/>
          </p:cNvPicPr>
          <p:nvPr>
            <p:ph idx="1"/>
            <p:custDataLst>
              <p:tags r:id="rId1"/>
            </p:custDataLst>
          </p:nvPr>
        </p:nvPicPr>
        <p:blipFill>
          <a:blip r:embed="rId23" cstate="print"/>
          <a:stretch>
            <a:fillRect/>
          </a:stretch>
        </p:blipFill>
        <p:spPr>
          <a:xfrm>
            <a:off x="152400" y="533400"/>
            <a:ext cx="8763000" cy="5387182"/>
          </a:xfrm>
        </p:spPr>
      </p:pic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457200" y="152400"/>
            <a:ext cx="8229600" cy="838200"/>
          </a:xfrm>
        </p:spPr>
        <p:txBody>
          <a:bodyPr/>
          <a:lstStyle/>
          <a:p>
            <a:r>
              <a:rPr lang="en-US" dirty="0" smtClean="0"/>
              <a:t>Prevalence of Diabetes</a:t>
            </a:r>
            <a:endParaRPr lang="en-US" dirty="0"/>
          </a:p>
        </p:txBody>
      </p:sp>
      <p:cxnSp>
        <p:nvCxnSpPr>
          <p:cNvPr id="7" name="Straight Arrow Connector 6"/>
          <p:cNvCxnSpPr/>
          <p:nvPr>
            <p:custDataLst>
              <p:tags r:id="rId3"/>
            </p:custDataLst>
          </p:nvPr>
        </p:nvCxnSpPr>
        <p:spPr>
          <a:xfrm rot="10800000" flipV="1">
            <a:off x="1371600" y="5105400"/>
            <a:ext cx="914400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>
            <p:custDataLst>
              <p:tags r:id="rId4"/>
            </p:custDataLst>
          </p:nvPr>
        </p:nvSpPr>
        <p:spPr>
          <a:xfrm>
            <a:off x="152400" y="5638800"/>
            <a:ext cx="14478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Civil Rights (64)</a:t>
            </a:r>
            <a:endParaRPr lang="en-US" dirty="0"/>
          </a:p>
        </p:txBody>
      </p:sp>
      <p:cxnSp>
        <p:nvCxnSpPr>
          <p:cNvPr id="12" name="Straight Arrow Connector 11"/>
          <p:cNvCxnSpPr/>
          <p:nvPr>
            <p:custDataLst>
              <p:tags r:id="rId5"/>
            </p:custDataLst>
          </p:nvPr>
        </p:nvCxnSpPr>
        <p:spPr>
          <a:xfrm rot="5400000">
            <a:off x="1562100" y="5372100"/>
            <a:ext cx="1143000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>
            <p:custDataLst>
              <p:tags r:id="rId6"/>
            </p:custDataLst>
          </p:nvPr>
        </p:nvSpPr>
        <p:spPr>
          <a:xfrm>
            <a:off x="990600" y="6248400"/>
            <a:ext cx="14478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Medicaid/AA (65)</a:t>
            </a:r>
            <a:endParaRPr lang="en-US" dirty="0"/>
          </a:p>
        </p:txBody>
      </p:sp>
      <p:cxnSp>
        <p:nvCxnSpPr>
          <p:cNvPr id="16" name="Straight Arrow Connector 15"/>
          <p:cNvCxnSpPr/>
          <p:nvPr>
            <p:custDataLst>
              <p:tags r:id="rId7"/>
            </p:custDataLst>
          </p:nvPr>
        </p:nvCxnSpPr>
        <p:spPr>
          <a:xfrm rot="5400000">
            <a:off x="2286794" y="5334000"/>
            <a:ext cx="457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>
            <p:custDataLst>
              <p:tags r:id="rId8"/>
            </p:custDataLst>
          </p:nvPr>
        </p:nvSpPr>
        <p:spPr>
          <a:xfrm>
            <a:off x="2133600" y="5562600"/>
            <a:ext cx="14478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Medicare (66)</a:t>
            </a:r>
            <a:endParaRPr lang="en-US" dirty="0"/>
          </a:p>
        </p:txBody>
      </p:sp>
      <p:cxnSp>
        <p:nvCxnSpPr>
          <p:cNvPr id="20" name="Straight Arrow Connector 19"/>
          <p:cNvCxnSpPr/>
          <p:nvPr>
            <p:custDataLst>
              <p:tags r:id="rId9"/>
            </p:custDataLst>
          </p:nvPr>
        </p:nvCxnSpPr>
        <p:spPr>
          <a:xfrm rot="16200000" flipH="1">
            <a:off x="3200400" y="5486400"/>
            <a:ext cx="914400" cy="152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>
            <p:custDataLst>
              <p:tags r:id="rId10"/>
            </p:custDataLst>
          </p:nvPr>
        </p:nvSpPr>
        <p:spPr>
          <a:xfrm>
            <a:off x="3048000" y="6096000"/>
            <a:ext cx="18288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Recession (74)</a:t>
            </a:r>
          </a:p>
          <a:p>
            <a:pPr algn="ctr"/>
            <a:r>
              <a:rPr lang="en-US" dirty="0" smtClean="0"/>
              <a:t>Oil crisis (73-75)</a:t>
            </a:r>
            <a:endParaRPr lang="en-US" dirty="0"/>
          </a:p>
        </p:txBody>
      </p:sp>
      <p:sp>
        <p:nvSpPr>
          <p:cNvPr id="22" name="Flowchart: Terminator 21"/>
          <p:cNvSpPr/>
          <p:nvPr>
            <p:custDataLst>
              <p:tags r:id="rId11"/>
            </p:custDataLst>
          </p:nvPr>
        </p:nvSpPr>
        <p:spPr>
          <a:xfrm>
            <a:off x="3429000" y="5059681"/>
            <a:ext cx="304800" cy="45719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lowchart: Terminator 22"/>
          <p:cNvSpPr/>
          <p:nvPr>
            <p:custDataLst>
              <p:tags r:id="rId12"/>
            </p:custDataLst>
          </p:nvPr>
        </p:nvSpPr>
        <p:spPr>
          <a:xfrm>
            <a:off x="4191000" y="5029200"/>
            <a:ext cx="228600" cy="45719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>
            <p:custDataLst>
              <p:tags r:id="rId13"/>
            </p:custDataLst>
          </p:nvPr>
        </p:nvSpPr>
        <p:spPr>
          <a:xfrm>
            <a:off x="4953000" y="4191000"/>
            <a:ext cx="18288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Hostage (79)</a:t>
            </a:r>
          </a:p>
          <a:p>
            <a:pPr algn="ctr"/>
            <a:r>
              <a:rPr lang="en-US" dirty="0" smtClean="0"/>
              <a:t>Recession (</a:t>
            </a:r>
            <a:r>
              <a:rPr lang="en-US" dirty="0" smtClean="0"/>
              <a:t>80)</a:t>
            </a:r>
            <a:endParaRPr lang="en-US" dirty="0"/>
          </a:p>
        </p:txBody>
      </p:sp>
      <p:cxnSp>
        <p:nvCxnSpPr>
          <p:cNvPr id="28" name="Straight Arrow Connector 27"/>
          <p:cNvCxnSpPr>
            <a:stCxn id="23" idx="0"/>
            <a:endCxn id="26" idx="1"/>
          </p:cNvCxnSpPr>
          <p:nvPr>
            <p:custDataLst>
              <p:tags r:id="rId14"/>
            </p:custDataLst>
          </p:nvPr>
        </p:nvCxnSpPr>
        <p:spPr>
          <a:xfrm rot="5400000" flipH="1" flipV="1">
            <a:off x="4381500" y="4457700"/>
            <a:ext cx="495300" cy="6477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>
            <p:custDataLst>
              <p:tags r:id="rId15"/>
            </p:custDataLst>
          </p:nvPr>
        </p:nvSpPr>
        <p:spPr>
          <a:xfrm>
            <a:off x="5562600" y="5638800"/>
            <a:ext cx="18288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Gulf war</a:t>
            </a:r>
          </a:p>
          <a:p>
            <a:pPr algn="ctr"/>
            <a:r>
              <a:rPr lang="en-US" dirty="0" smtClean="0"/>
              <a:t>Recession (90)</a:t>
            </a:r>
            <a:endParaRPr lang="en-US" dirty="0"/>
          </a:p>
        </p:txBody>
      </p:sp>
      <p:cxnSp>
        <p:nvCxnSpPr>
          <p:cNvPr id="31" name="Straight Arrow Connector 30"/>
          <p:cNvCxnSpPr/>
          <p:nvPr>
            <p:custDataLst>
              <p:tags r:id="rId16"/>
            </p:custDataLst>
          </p:nvPr>
        </p:nvCxnSpPr>
        <p:spPr>
          <a:xfrm rot="16200000" flipH="1">
            <a:off x="5676900" y="5143500"/>
            <a:ext cx="53340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Flowchart: Terminator 31"/>
          <p:cNvSpPr/>
          <p:nvPr>
            <p:custDataLst>
              <p:tags r:id="rId17"/>
            </p:custDataLst>
          </p:nvPr>
        </p:nvSpPr>
        <p:spPr>
          <a:xfrm>
            <a:off x="2438400" y="4876800"/>
            <a:ext cx="1219200" cy="381000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Vietnam </a:t>
            </a:r>
          </a:p>
          <a:p>
            <a:pPr algn="ctr"/>
            <a:r>
              <a:rPr lang="en-US" dirty="0" smtClean="0"/>
              <a:t>War</a:t>
            </a:r>
            <a:endParaRPr lang="en-US" dirty="0"/>
          </a:p>
        </p:txBody>
      </p:sp>
      <p:cxnSp>
        <p:nvCxnSpPr>
          <p:cNvPr id="34" name="Straight Arrow Connector 33"/>
          <p:cNvCxnSpPr/>
          <p:nvPr>
            <p:custDataLst>
              <p:tags r:id="rId18"/>
            </p:custDataLst>
          </p:nvPr>
        </p:nvCxnSpPr>
        <p:spPr>
          <a:xfrm rot="5400000" flipH="1" flipV="1">
            <a:off x="7620794" y="4800600"/>
            <a:ext cx="6096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ectangle 34"/>
          <p:cNvSpPr/>
          <p:nvPr>
            <p:custDataLst>
              <p:tags r:id="rId19"/>
            </p:custDataLst>
          </p:nvPr>
        </p:nvSpPr>
        <p:spPr>
          <a:xfrm>
            <a:off x="7010400" y="3810000"/>
            <a:ext cx="18288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Recession (97)</a:t>
            </a:r>
            <a:endParaRPr lang="en-US" dirty="0"/>
          </a:p>
        </p:txBody>
      </p:sp>
      <p:cxnSp>
        <p:nvCxnSpPr>
          <p:cNvPr id="37" name="Straight Arrow Connector 36"/>
          <p:cNvCxnSpPr/>
          <p:nvPr>
            <p:custDataLst>
              <p:tags r:id="rId20"/>
            </p:custDataLst>
          </p:nvPr>
        </p:nvCxnSpPr>
        <p:spPr>
          <a:xfrm rot="16200000" flipH="1">
            <a:off x="7162800" y="5105400"/>
            <a:ext cx="914400" cy="914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ectangle 37"/>
          <p:cNvSpPr/>
          <p:nvPr>
            <p:custDataLst>
              <p:tags r:id="rId21"/>
            </p:custDataLst>
          </p:nvPr>
        </p:nvSpPr>
        <p:spPr>
          <a:xfrm>
            <a:off x="7772400" y="6019800"/>
            <a:ext cx="10668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9/11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>
            <p:custDataLst>
              <p:tags r:id="rId2"/>
            </p:custDataLst>
          </p:nvPr>
        </p:nvSpPr>
        <p:spPr>
          <a:xfrm>
            <a:off x="5334000" y="1600200"/>
            <a:ext cx="2895600" cy="83820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>
            <p:custDataLst>
              <p:tags r:id="rId3"/>
            </p:custDataLst>
          </p:nvPr>
        </p:nvSpPr>
        <p:spPr>
          <a:xfrm>
            <a:off x="2209800" y="3276600"/>
            <a:ext cx="6858000" cy="3429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>
            <p:custDataLst>
              <p:tags r:id="rId4"/>
            </p:custDataLst>
          </p:nvPr>
        </p:nvSpPr>
        <p:spPr>
          <a:xfrm>
            <a:off x="228600" y="533400"/>
            <a:ext cx="4495800" cy="2743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  <p:custDataLst>
              <p:tags r:id="rId5"/>
            </p:custDataLst>
          </p:nvPr>
        </p:nvSpPr>
        <p:spPr>
          <a:xfrm>
            <a:off x="457200" y="-152400"/>
            <a:ext cx="8229600" cy="944562"/>
          </a:xfrm>
        </p:spPr>
        <p:txBody>
          <a:bodyPr/>
          <a:lstStyle/>
          <a:p>
            <a:r>
              <a:rPr lang="en-US" dirty="0" smtClean="0"/>
              <a:t>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6"/>
            </p:custDataLst>
          </p:nvPr>
        </p:nvSpPr>
        <p:spPr>
          <a:xfrm>
            <a:off x="457200" y="1219200"/>
            <a:ext cx="8458200" cy="49069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152400" y="457200"/>
          <a:ext cx="4495800" cy="2697480"/>
        </p:xfrm>
        <a:graphic>
          <a:graphicData uri="http://schemas.openxmlformats.org/presentationml/2006/ole">
            <p:oleObj spid="_x0000_s1026" name="Equation" r:id="rId8" imgW="1523880" imgH="914400" progId="Equation.DSMT4">
              <p:embed/>
            </p:oleObj>
          </a:graphicData>
        </a:graphic>
      </p:graphicFrame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2438400" y="3276600"/>
          <a:ext cx="6333153" cy="3429000"/>
        </p:xfrm>
        <a:graphic>
          <a:graphicData uri="http://schemas.openxmlformats.org/presentationml/2006/ole">
            <p:oleObj spid="_x0000_s1027" name="Equation" r:id="rId9" imgW="2298600" imgH="1244520" progId="Equation.DSMT4">
              <p:embed/>
            </p:oleObj>
          </a:graphicData>
        </a:graphic>
      </p:graphicFrame>
      <p:graphicFrame>
        <p:nvGraphicFramePr>
          <p:cNvPr id="1028" name="Object 4"/>
          <p:cNvGraphicFramePr>
            <a:graphicFrameLocks noChangeAspect="1"/>
          </p:cNvGraphicFramePr>
          <p:nvPr/>
        </p:nvGraphicFramePr>
        <p:xfrm>
          <a:off x="5321300" y="1600200"/>
          <a:ext cx="2755900" cy="800100"/>
        </p:xfrm>
        <a:graphic>
          <a:graphicData uri="http://schemas.openxmlformats.org/presentationml/2006/ole">
            <p:oleObj spid="_x0000_s1028" name="Equation" r:id="rId10" imgW="787320" imgH="2286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dirty="0" smtClean="0"/>
              <a:t>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457200" y="1295400"/>
            <a:ext cx="8229600" cy="4830763"/>
          </a:xfrm>
        </p:spPr>
        <p:txBody>
          <a:bodyPr/>
          <a:lstStyle/>
          <a:p>
            <a:r>
              <a:rPr lang="en-US" dirty="0" smtClean="0"/>
              <a:t>Fit the model using MCMC or MLE</a:t>
            </a:r>
          </a:p>
          <a:p>
            <a:r>
              <a:rPr lang="en-US" dirty="0" smtClean="0"/>
              <a:t>Calculate</a:t>
            </a:r>
          </a:p>
          <a:p>
            <a:r>
              <a:rPr lang="en-US" dirty="0" smtClean="0"/>
              <a:t>Choose knots based on the time-line</a:t>
            </a:r>
          </a:p>
          <a:p>
            <a:r>
              <a:rPr lang="en-US" dirty="0" smtClean="0"/>
              <a:t>For this analysis choose 5 knots (1965, 1974, 1980, 1990, 2001)</a:t>
            </a:r>
          </a:p>
          <a:p>
            <a:r>
              <a:rPr lang="en-US" dirty="0" smtClean="0"/>
              <a:t>Modification (in progress)</a:t>
            </a:r>
          </a:p>
          <a:p>
            <a:pPr lvl="1"/>
            <a:r>
              <a:rPr lang="en-US" dirty="0" smtClean="0"/>
              <a:t> Treat knots as unknown parameters and estimate them from the data</a:t>
            </a:r>
          </a:p>
          <a:p>
            <a:endParaRPr lang="en-US" dirty="0"/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2438400" y="1828800"/>
          <a:ext cx="2901950" cy="723900"/>
        </p:xfrm>
        <a:graphic>
          <a:graphicData uri="http://schemas.openxmlformats.org/presentationml/2006/ole">
            <p:oleObj spid="_x0000_s2050" name="Equation" r:id="rId5" imgW="774360" imgH="2286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 smtClean="0"/>
              <a:t>Diabetes by Gender</a:t>
            </a:r>
            <a:endParaRPr lang="en-US" dirty="0"/>
          </a:p>
        </p:txBody>
      </p:sp>
      <p:pic>
        <p:nvPicPr>
          <p:cNvPr id="4" name="Content Placeholder 3" descr="Diabetes_gender5.jpeg"/>
          <p:cNvPicPr>
            <a:picLocks noGrp="1" noChangeAspect="1"/>
          </p:cNvPicPr>
          <p:nvPr>
            <p:ph idx="1"/>
            <p:custDataLst>
              <p:tags r:id="rId2"/>
            </p:custDataLst>
          </p:nvPr>
        </p:nvPicPr>
        <p:blipFill>
          <a:blip r:embed="rId4" cstate="print"/>
          <a:stretch>
            <a:fillRect/>
          </a:stretch>
        </p:blipFill>
        <p:spPr>
          <a:xfrm>
            <a:off x="152400" y="1143000"/>
            <a:ext cx="8832850" cy="4953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 smtClean="0"/>
              <a:t>Diabetes by Race</a:t>
            </a:r>
            <a:endParaRPr lang="en-US" dirty="0"/>
          </a:p>
        </p:txBody>
      </p:sp>
      <p:pic>
        <p:nvPicPr>
          <p:cNvPr id="4" name="Content Placeholder 3" descr="Diabetes_race5.jpeg"/>
          <p:cNvPicPr>
            <a:picLocks noGrp="1" noChangeAspect="1"/>
          </p:cNvPicPr>
          <p:nvPr>
            <p:ph idx="1"/>
            <p:custDataLst>
              <p:tags r:id="rId2"/>
            </p:custDataLst>
          </p:nvPr>
        </p:nvPicPr>
        <p:blipFill>
          <a:blip r:embed="rId4" cstate="print"/>
          <a:stretch>
            <a:fillRect/>
          </a:stretch>
        </p:blipFill>
        <p:spPr>
          <a:xfrm>
            <a:off x="0" y="1143000"/>
            <a:ext cx="9144000" cy="52578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Asthma5.jpeg"/>
          <p:cNvPicPr>
            <a:picLocks noGrp="1" noChangeAspect="1"/>
          </p:cNvPicPr>
          <p:nvPr>
            <p:ph idx="1"/>
            <p:custDataLst>
              <p:tags r:id="rId1"/>
            </p:custDataLst>
          </p:nvPr>
        </p:nvPicPr>
        <p:blipFill>
          <a:blip r:embed="rId6" cstate="print"/>
          <a:stretch>
            <a:fillRect/>
          </a:stretch>
        </p:blipFill>
        <p:spPr>
          <a:xfrm>
            <a:off x="1" y="304800"/>
            <a:ext cx="3657600" cy="3657600"/>
          </a:xfrm>
        </p:spPr>
      </p:pic>
      <p:pic>
        <p:nvPicPr>
          <p:cNvPr id="5" name="Content Placeholder 3" descr="Asthma_gender5.jpeg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7" cstate="print"/>
          <a:stretch>
            <a:fillRect/>
          </a:stretch>
        </p:blipFill>
        <p:spPr>
          <a:xfrm>
            <a:off x="5257800" y="228600"/>
            <a:ext cx="3581400" cy="35814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457200" y="0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Prevalence rates of Asthma </a:t>
            </a:r>
            <a:endParaRPr lang="en-US" dirty="0"/>
          </a:p>
        </p:txBody>
      </p:sp>
      <p:pic>
        <p:nvPicPr>
          <p:cNvPr id="6" name="Content Placeholder 3" descr="Asthma_race5.jpeg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8" cstate="print"/>
          <a:stretch>
            <a:fillRect/>
          </a:stretch>
        </p:blipFill>
        <p:spPr>
          <a:xfrm>
            <a:off x="3352800" y="3505200"/>
            <a:ext cx="3200400" cy="3200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218</TotalTime>
  <Words>405</Words>
  <Application>Microsoft Office PowerPoint</Application>
  <PresentationFormat>On-screen Show (4:3)</PresentationFormat>
  <Paragraphs>94</Paragraphs>
  <Slides>15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Office Theme</vt:lpstr>
      <vt:lpstr>Equation</vt:lpstr>
      <vt:lpstr>A Bayesian change point analysis of prevalence rates of chronic diseases by gender and race</vt:lpstr>
      <vt:lpstr>Setup</vt:lpstr>
      <vt:lpstr>Data</vt:lpstr>
      <vt:lpstr>Prevalence of Diabetes</vt:lpstr>
      <vt:lpstr>Model</vt:lpstr>
      <vt:lpstr>Analysis</vt:lpstr>
      <vt:lpstr>Diabetes by Gender</vt:lpstr>
      <vt:lpstr>Diabetes by Race</vt:lpstr>
      <vt:lpstr>Prevalence rates of Asthma </vt:lpstr>
      <vt:lpstr>Prevalence rates of Hypertension</vt:lpstr>
      <vt:lpstr>Diabetes by administration</vt:lpstr>
      <vt:lpstr>Asthma</vt:lpstr>
      <vt:lpstr>Hypertension</vt:lpstr>
      <vt:lpstr>Issues and Concerns</vt:lpstr>
      <vt:lpstr>Discussion</vt:lpstr>
    </vt:vector>
  </TitlesOfParts>
  <Company>University of Michigan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Bayesian Change Point Analysis of Survey Data</dc:title>
  <dc:creator>Raghu</dc:creator>
  <cp:lastModifiedBy>Raghu</cp:lastModifiedBy>
  <cp:revision>26</cp:revision>
  <dcterms:created xsi:type="dcterms:W3CDTF">2010-08-15T16:00:42Z</dcterms:created>
  <dcterms:modified xsi:type="dcterms:W3CDTF">2010-08-16T01:53:41Z</dcterms:modified>
</cp:coreProperties>
</file>