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3"/>
  </p:notesMasterIdLst>
  <p:handoutMasterIdLst>
    <p:handoutMasterId r:id="rId24"/>
  </p:handoutMasterIdLst>
  <p:sldIdLst>
    <p:sldId id="256" r:id="rId2"/>
    <p:sldId id="260" r:id="rId3"/>
    <p:sldId id="261" r:id="rId4"/>
    <p:sldId id="263" r:id="rId5"/>
    <p:sldId id="287" r:id="rId6"/>
    <p:sldId id="292" r:id="rId7"/>
    <p:sldId id="273" r:id="rId8"/>
    <p:sldId id="288" r:id="rId9"/>
    <p:sldId id="283" r:id="rId10"/>
    <p:sldId id="275" r:id="rId11"/>
    <p:sldId id="289" r:id="rId12"/>
    <p:sldId id="290" r:id="rId13"/>
    <p:sldId id="291" r:id="rId14"/>
    <p:sldId id="274" r:id="rId15"/>
    <p:sldId id="285" r:id="rId16"/>
    <p:sldId id="294" r:id="rId17"/>
    <p:sldId id="276" r:id="rId18"/>
    <p:sldId id="295" r:id="rId19"/>
    <p:sldId id="270" r:id="rId20"/>
    <p:sldId id="282" r:id="rId21"/>
    <p:sldId id="284" r:id="rId22"/>
  </p:sldIdLst>
  <p:sldSz cx="9144000" cy="6858000" type="screen4x3"/>
  <p:notesSz cx="6997700" cy="9271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5F5F"/>
    <a:srgbClr val="FF9900"/>
    <a:srgbClr val="000B68"/>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44" autoAdjust="0"/>
    <p:restoredTop sz="94660"/>
  </p:normalViewPr>
  <p:slideViewPr>
    <p:cSldViewPr snapToGrid="0">
      <p:cViewPr varScale="1">
        <p:scale>
          <a:sx n="69" d="100"/>
          <a:sy n="69" d="100"/>
        </p:scale>
        <p:origin x="-41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5714285714285743E-2"/>
          <c:y val="6.363636363636363E-2"/>
          <c:w val="0.86825396825396828"/>
          <c:h val="0.58181818181818168"/>
        </c:manualLayout>
      </c:layout>
      <c:barChart>
        <c:barDir val="col"/>
        <c:grouping val="clustered"/>
        <c:ser>
          <c:idx val="0"/>
          <c:order val="0"/>
          <c:tx>
            <c:strRef>
              <c:f>Sheet1!$A$2</c:f>
              <c:strCache>
                <c:ptCount val="1"/>
                <c:pt idx="0">
                  <c:v>1960-62</c:v>
                </c:pt>
              </c:strCache>
            </c:strRef>
          </c:tx>
          <c:spPr>
            <a:solidFill>
              <a:schemeClr val="accent1"/>
            </a:solidFill>
            <a:ln w="12700">
              <a:solidFill>
                <a:schemeClr val="tx1"/>
              </a:solidFill>
              <a:prstDash val="solid"/>
            </a:ln>
          </c:spPr>
          <c:cat>
            <c:strRef>
              <c:f>Sheet1!$B$1:$C$1</c:f>
              <c:strCache>
                <c:ptCount val="2"/>
                <c:pt idx="0">
                  <c:v>Male</c:v>
                </c:pt>
                <c:pt idx="1">
                  <c:v>Female</c:v>
                </c:pt>
              </c:strCache>
            </c:strRef>
          </c:cat>
          <c:val>
            <c:numRef>
              <c:f>Sheet1!$B$2:$C$2</c:f>
              <c:numCache>
                <c:formatCode>General</c:formatCode>
                <c:ptCount val="2"/>
                <c:pt idx="0">
                  <c:v>220</c:v>
                </c:pt>
                <c:pt idx="1">
                  <c:v>225</c:v>
                </c:pt>
              </c:numCache>
            </c:numRef>
          </c:val>
        </c:ser>
        <c:ser>
          <c:idx val="5"/>
          <c:order val="1"/>
          <c:tx>
            <c:strRef>
              <c:f>Sheet1!$A$3</c:f>
              <c:strCache>
                <c:ptCount val="1"/>
                <c:pt idx="0">
                  <c:v>1971-74</c:v>
                </c:pt>
              </c:strCache>
            </c:strRef>
          </c:tx>
          <c:spPr>
            <a:solidFill>
              <a:schemeClr val="tx2"/>
            </a:solidFill>
            <a:ln w="12700">
              <a:solidFill>
                <a:schemeClr val="tx1"/>
              </a:solidFill>
              <a:prstDash val="solid"/>
            </a:ln>
          </c:spPr>
          <c:cat>
            <c:strRef>
              <c:f>Sheet1!$B$1:$C$1</c:f>
              <c:strCache>
                <c:ptCount val="2"/>
                <c:pt idx="0">
                  <c:v>Male</c:v>
                </c:pt>
                <c:pt idx="1">
                  <c:v>Female</c:v>
                </c:pt>
              </c:strCache>
            </c:strRef>
          </c:cat>
          <c:val>
            <c:numRef>
              <c:f>Sheet1!$B$3:$C$3</c:f>
              <c:numCache>
                <c:formatCode>General</c:formatCode>
                <c:ptCount val="2"/>
                <c:pt idx="0">
                  <c:v>215</c:v>
                </c:pt>
                <c:pt idx="1">
                  <c:v>217</c:v>
                </c:pt>
              </c:numCache>
            </c:numRef>
          </c:val>
        </c:ser>
        <c:ser>
          <c:idx val="1"/>
          <c:order val="2"/>
          <c:tx>
            <c:strRef>
              <c:f>Sheet1!$A$4</c:f>
              <c:strCache>
                <c:ptCount val="1"/>
                <c:pt idx="0">
                  <c:v>1976-80</c:v>
                </c:pt>
              </c:strCache>
            </c:strRef>
          </c:tx>
          <c:spPr>
            <a:solidFill>
              <a:srgbClr val="808080"/>
            </a:solidFill>
            <a:ln w="25399">
              <a:solidFill>
                <a:srgbClr val="808080"/>
              </a:solidFill>
              <a:prstDash val="solid"/>
            </a:ln>
          </c:spPr>
          <c:cat>
            <c:strRef>
              <c:f>Sheet1!$B$1:$C$1</c:f>
              <c:strCache>
                <c:ptCount val="2"/>
                <c:pt idx="0">
                  <c:v>Male</c:v>
                </c:pt>
                <c:pt idx="1">
                  <c:v>Female</c:v>
                </c:pt>
              </c:strCache>
            </c:strRef>
          </c:cat>
          <c:val>
            <c:numRef>
              <c:f>Sheet1!$B$4:$C$4</c:f>
              <c:numCache>
                <c:formatCode>General</c:formatCode>
                <c:ptCount val="2"/>
                <c:pt idx="0">
                  <c:v>213</c:v>
                </c:pt>
                <c:pt idx="1">
                  <c:v>216</c:v>
                </c:pt>
              </c:numCache>
            </c:numRef>
          </c:val>
        </c:ser>
        <c:ser>
          <c:idx val="2"/>
          <c:order val="3"/>
          <c:tx>
            <c:strRef>
              <c:f>Sheet1!$A$5</c:f>
              <c:strCache>
                <c:ptCount val="1"/>
                <c:pt idx="0">
                  <c:v>1988-94</c:v>
                </c:pt>
              </c:strCache>
            </c:strRef>
          </c:tx>
          <c:spPr>
            <a:solidFill>
              <a:srgbClr val="C0C0C0"/>
            </a:solidFill>
            <a:ln w="12700">
              <a:solidFill>
                <a:srgbClr val="333300"/>
              </a:solidFill>
              <a:prstDash val="solid"/>
            </a:ln>
          </c:spPr>
          <c:cat>
            <c:strRef>
              <c:f>Sheet1!$B$1:$C$1</c:f>
              <c:strCache>
                <c:ptCount val="2"/>
                <c:pt idx="0">
                  <c:v>Male</c:v>
                </c:pt>
                <c:pt idx="1">
                  <c:v>Female</c:v>
                </c:pt>
              </c:strCache>
            </c:strRef>
          </c:cat>
          <c:val>
            <c:numRef>
              <c:f>Sheet1!$B$5:$C$5</c:f>
              <c:numCache>
                <c:formatCode>General</c:formatCode>
                <c:ptCount val="2"/>
                <c:pt idx="0">
                  <c:v>204</c:v>
                </c:pt>
                <c:pt idx="1">
                  <c:v>205</c:v>
                </c:pt>
              </c:numCache>
            </c:numRef>
          </c:val>
        </c:ser>
        <c:ser>
          <c:idx val="3"/>
          <c:order val="4"/>
          <c:tx>
            <c:strRef>
              <c:f>Sheet1!$A$6</c:f>
              <c:strCache>
                <c:ptCount val="1"/>
                <c:pt idx="0">
                  <c:v>1999-02</c:v>
                </c:pt>
              </c:strCache>
            </c:strRef>
          </c:tx>
          <c:spPr>
            <a:solidFill>
              <a:srgbClr val="FFFFFF"/>
            </a:solidFill>
            <a:ln w="12700">
              <a:solidFill>
                <a:srgbClr val="000000"/>
              </a:solidFill>
              <a:prstDash val="solid"/>
            </a:ln>
          </c:spPr>
          <c:cat>
            <c:strRef>
              <c:f>Sheet1!$B$1:$C$1</c:f>
              <c:strCache>
                <c:ptCount val="2"/>
                <c:pt idx="0">
                  <c:v>Male</c:v>
                </c:pt>
                <c:pt idx="1">
                  <c:v>Female</c:v>
                </c:pt>
              </c:strCache>
            </c:strRef>
          </c:cat>
          <c:val>
            <c:numRef>
              <c:f>Sheet1!$B$6:$C$6</c:f>
              <c:numCache>
                <c:formatCode>General</c:formatCode>
                <c:ptCount val="2"/>
                <c:pt idx="0">
                  <c:v>203</c:v>
                </c:pt>
                <c:pt idx="1">
                  <c:v>202</c:v>
                </c:pt>
              </c:numCache>
            </c:numRef>
          </c:val>
        </c:ser>
        <c:axId val="163816960"/>
        <c:axId val="163818880"/>
      </c:barChart>
      <c:catAx>
        <c:axId val="163816960"/>
        <c:scaling>
          <c:orientation val="minMax"/>
        </c:scaling>
        <c:axPos val="b"/>
        <c:title>
          <c:tx>
            <c:rich>
              <a:bodyPr/>
              <a:lstStyle/>
              <a:p>
                <a:pPr>
                  <a:defRPr sz="1600" b="0" i="0" u="none" strike="noStrike" baseline="0">
                    <a:solidFill>
                      <a:schemeClr val="tx1"/>
                    </a:solidFill>
                    <a:latin typeface="Arial"/>
                    <a:ea typeface="Arial"/>
                    <a:cs typeface="Arial"/>
                  </a:defRPr>
                </a:pPr>
                <a:r>
                  <a:rPr lang="en-US"/>
                  <a:t>Years</a:t>
                </a:r>
              </a:p>
            </c:rich>
          </c:tx>
          <c:layout>
            <c:manualLayout>
              <c:xMode val="edge"/>
              <c:yMode val="edge"/>
              <c:x val="0.46825396825396831"/>
              <c:y val="0.77727272727272689"/>
            </c:manualLayout>
          </c:layout>
          <c:spPr>
            <a:noFill/>
            <a:ln w="25399">
              <a:noFill/>
            </a:ln>
          </c:spPr>
        </c:title>
        <c:numFmt formatCode="General" sourceLinked="1"/>
        <c:majorTickMark val="in"/>
        <c:tickLblPos val="nextTo"/>
        <c:spPr>
          <a:ln w="3175">
            <a:solidFill>
              <a:schemeClr val="tx1"/>
            </a:solidFill>
            <a:prstDash val="solid"/>
          </a:ln>
        </c:spPr>
        <c:txPr>
          <a:bodyPr rot="0" vert="horz"/>
          <a:lstStyle/>
          <a:p>
            <a:pPr>
              <a:defRPr sz="1800" b="0" i="0" u="none" strike="noStrike" baseline="0">
                <a:solidFill>
                  <a:schemeClr val="tx1"/>
                </a:solidFill>
                <a:latin typeface="Arial"/>
                <a:ea typeface="Arial"/>
                <a:cs typeface="Arial"/>
              </a:defRPr>
            </a:pPr>
            <a:endParaRPr lang="en-US"/>
          </a:p>
        </c:txPr>
        <c:crossAx val="163818880"/>
        <c:crossesAt val="0"/>
        <c:auto val="1"/>
        <c:lblAlgn val="ctr"/>
        <c:lblOffset val="100"/>
        <c:tickLblSkip val="1"/>
        <c:tickMarkSkip val="1"/>
      </c:catAx>
      <c:valAx>
        <c:axId val="163818880"/>
        <c:scaling>
          <c:orientation val="minMax"/>
          <c:max val="240"/>
          <c:min val="160"/>
        </c:scaling>
        <c:axPos val="l"/>
        <c:majorGridlines>
          <c:spPr>
            <a:ln w="12700">
              <a:solidFill>
                <a:schemeClr val="tx1"/>
              </a:solidFill>
              <a:prstDash val="sysDash"/>
            </a:ln>
          </c:spPr>
        </c:majorGridlines>
        <c:numFmt formatCode="#,##0" sourceLinked="0"/>
        <c:majorTickMark val="in"/>
        <c:tickLblPos val="nextTo"/>
        <c:spPr>
          <a:ln w="3175">
            <a:solidFill>
              <a:schemeClr val="tx1"/>
            </a:solidFill>
            <a:prstDash val="solid"/>
          </a:ln>
        </c:spPr>
        <c:txPr>
          <a:bodyPr rot="0" vert="horz"/>
          <a:lstStyle/>
          <a:p>
            <a:pPr>
              <a:defRPr sz="1800" b="0" i="0" u="none" strike="noStrike" baseline="0">
                <a:solidFill>
                  <a:schemeClr val="tx1"/>
                </a:solidFill>
                <a:latin typeface="Arial"/>
                <a:ea typeface="Arial"/>
                <a:cs typeface="Arial"/>
              </a:defRPr>
            </a:pPr>
            <a:endParaRPr lang="en-US"/>
          </a:p>
        </c:txPr>
        <c:crossAx val="163816960"/>
        <c:crosses val="autoZero"/>
        <c:crossBetween val="between"/>
        <c:majorUnit val="20"/>
        <c:minorUnit val="10"/>
      </c:valAx>
      <c:spPr>
        <a:noFill/>
        <a:ln w="25399">
          <a:solidFill>
            <a:schemeClr val="tx1"/>
          </a:solidFill>
          <a:prstDash val="solid"/>
        </a:ln>
      </c:spPr>
    </c:plotArea>
    <c:legend>
      <c:legendPos val="b"/>
      <c:layout>
        <c:manualLayout>
          <c:xMode val="edge"/>
          <c:yMode val="edge"/>
          <c:x val="0.12698412698412698"/>
          <c:y val="0.9"/>
          <c:w val="0.78730158730158761"/>
          <c:h val="0.10227272727272729"/>
        </c:manualLayout>
      </c:layout>
      <c:spPr>
        <a:noFill/>
        <a:ln w="3175">
          <a:solidFill>
            <a:schemeClr val="tx1"/>
          </a:solidFill>
          <a:prstDash val="solid"/>
        </a:ln>
      </c:spPr>
      <c:txPr>
        <a:bodyPr/>
        <a:lstStyle/>
        <a:p>
          <a:pPr>
            <a:defRPr sz="1285" b="0" i="0" u="none" strike="noStrike" baseline="0">
              <a:solidFill>
                <a:schemeClr val="tx1"/>
              </a:solidFill>
              <a:latin typeface="Arial"/>
              <a:ea typeface="Arial"/>
              <a:cs typeface="Arial"/>
            </a:defRPr>
          </a:pPr>
          <a:endParaRPr lang="en-US"/>
        </a:p>
      </c:txPr>
    </c:legend>
    <c:plotVisOnly val="1"/>
    <c:dispBlanksAs val="span"/>
  </c:chart>
  <c:spPr>
    <a:noFill/>
    <a:ln>
      <a:noFill/>
    </a:ln>
  </c:spPr>
  <c:txPr>
    <a:bodyPr/>
    <a:lstStyle/>
    <a:p>
      <a:pPr>
        <a:defRPr sz="800" b="0" i="0" u="none" strike="noStrike" baseline="0">
          <a:solidFill>
            <a:schemeClr val="tx1"/>
          </a:solidFill>
          <a:latin typeface="Arial"/>
          <a:ea typeface="Arial"/>
          <a:cs typeface="Arial"/>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defTabSz="930275">
              <a:defRPr sz="1200"/>
            </a:lvl1pPr>
          </a:lstStyle>
          <a:p>
            <a:endParaRPr lang="en-US"/>
          </a:p>
        </p:txBody>
      </p:sp>
      <p:sp>
        <p:nvSpPr>
          <p:cNvPr id="62467"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a:defRPr sz="1200"/>
            </a:lvl1pPr>
          </a:lstStyle>
          <a:p>
            <a:endParaRPr lang="en-US"/>
          </a:p>
        </p:txBody>
      </p:sp>
      <p:sp>
        <p:nvSpPr>
          <p:cNvPr id="62468" name="Rectangle 4"/>
          <p:cNvSpPr>
            <a:spLocks noGrp="1" noChangeArrowheads="1"/>
          </p:cNvSpPr>
          <p:nvPr>
            <p:ph type="ftr" sz="quarter" idx="2"/>
          </p:nvPr>
        </p:nvSpPr>
        <p:spPr bwMode="auto">
          <a:xfrm>
            <a:off x="0" y="88058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defTabSz="930275">
              <a:defRPr sz="1200"/>
            </a:lvl1pPr>
          </a:lstStyle>
          <a:p>
            <a:endParaRPr lang="en-US"/>
          </a:p>
        </p:txBody>
      </p:sp>
      <p:sp>
        <p:nvSpPr>
          <p:cNvPr id="62469" name="Rectangle 5"/>
          <p:cNvSpPr>
            <a:spLocks noGrp="1" noChangeArrowheads="1"/>
          </p:cNvSpPr>
          <p:nvPr>
            <p:ph type="sldNum" sz="quarter" idx="3"/>
          </p:nvPr>
        </p:nvSpPr>
        <p:spPr bwMode="auto">
          <a:xfrm>
            <a:off x="3963988" y="88058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a:defRPr sz="1200"/>
            </a:lvl1pPr>
          </a:lstStyle>
          <a:p>
            <a:fld id="{DCE4B6F6-3A30-4502-AAFB-C800738A63DB}"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defTabSz="930275">
              <a:defRPr sz="1200"/>
            </a:lvl1pPr>
          </a:lstStyle>
          <a:p>
            <a:endParaRPr lang="en-US"/>
          </a:p>
        </p:txBody>
      </p:sp>
      <p:sp>
        <p:nvSpPr>
          <p:cNvPr id="57347"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a:defRPr sz="1200"/>
            </a:lvl1pPr>
          </a:lstStyle>
          <a:p>
            <a:endParaRPr lang="en-US"/>
          </a:p>
        </p:txBody>
      </p:sp>
      <p:sp>
        <p:nvSpPr>
          <p:cNvPr id="57348"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a:effectLst/>
        </p:spPr>
      </p:sp>
      <p:sp>
        <p:nvSpPr>
          <p:cNvPr id="57349" name="Rectangle 5"/>
          <p:cNvSpPr>
            <a:spLocks noGrp="1" noChangeArrowheads="1"/>
          </p:cNvSpPr>
          <p:nvPr>
            <p:ph type="body" sz="quarter" idx="3"/>
          </p:nvPr>
        </p:nvSpPr>
        <p:spPr bwMode="auto">
          <a:xfrm>
            <a:off x="700088" y="4403725"/>
            <a:ext cx="5597525" cy="41719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350" name="Rectangle 6"/>
          <p:cNvSpPr>
            <a:spLocks noGrp="1" noChangeArrowheads="1"/>
          </p:cNvSpPr>
          <p:nvPr>
            <p:ph type="ftr" sz="quarter" idx="4"/>
          </p:nvPr>
        </p:nvSpPr>
        <p:spPr bwMode="auto">
          <a:xfrm>
            <a:off x="0" y="88058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defTabSz="930275">
              <a:defRPr sz="1200"/>
            </a:lvl1pPr>
          </a:lstStyle>
          <a:p>
            <a:endParaRPr lang="en-US"/>
          </a:p>
        </p:txBody>
      </p:sp>
      <p:sp>
        <p:nvSpPr>
          <p:cNvPr id="57351" name="Rectangle 7"/>
          <p:cNvSpPr>
            <a:spLocks noGrp="1" noChangeArrowheads="1"/>
          </p:cNvSpPr>
          <p:nvPr>
            <p:ph type="sldNum" sz="quarter" idx="5"/>
          </p:nvPr>
        </p:nvSpPr>
        <p:spPr bwMode="auto">
          <a:xfrm>
            <a:off x="3963988" y="88058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a:defRPr sz="1200"/>
            </a:lvl1pPr>
          </a:lstStyle>
          <a:p>
            <a:fld id="{B01F701A-1C5B-4174-AC01-F83480381CB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258AA9-2DD9-4190-B97D-AA819A6276D0}" type="slidenum">
              <a:rPr lang="en-US"/>
              <a:pPr/>
              <a:t>1</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7E4B24-57F5-405B-B36E-AA864292475F}" type="slidenum">
              <a:rPr lang="en-US"/>
              <a:pPr/>
              <a:t>10</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r>
              <a:rPr lang="en-US"/>
              <a:t>Improved estimates include patient characteristics, case mortality, and measures of treatment guideline implementation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5AB231-5135-4F62-8533-C42706969124}" type="slidenum">
              <a:rPr lang="en-US"/>
              <a:pPr/>
              <a:t>11</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a:t>Improved estimates include patient characteristics, case mortality, and measures of treatment guideline implementation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7E4B24-57F5-405B-B36E-AA864292475F}" type="slidenum">
              <a:rPr lang="en-US"/>
              <a:pPr/>
              <a:t>12</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r>
              <a:rPr lang="en-US"/>
              <a:t>Improved estimates include patient characteristics, case mortality, and measures of treatment guideline implementation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5AB231-5135-4F62-8533-C42706969124}" type="slidenum">
              <a:rPr lang="en-US"/>
              <a:pPr/>
              <a:t>13</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a:t>Improved estimates include patient characteristics, case mortality, and measures of treatment guideline implementation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B24A8C-2DAD-4FD7-A73E-142A869DA886}" type="slidenum">
              <a:rPr lang="en-US"/>
              <a:pPr/>
              <a:t>14</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r>
              <a:rPr lang="en-US"/>
              <a:t>Improved estimates include patient characteristics, case mortality, and measures of treatment guideline implementation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811D99-2D65-45D3-90DA-A8B7822F0C06}" type="slidenum">
              <a:rPr lang="en-US"/>
              <a:pPr/>
              <a:t>15</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r>
              <a:rPr lang="en-US"/>
              <a:t>Improved estimates include patient characteristics, case mortality, and measures of treatment guideline implementation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5AB231-5135-4F62-8533-C42706969124}" type="slidenum">
              <a:rPr lang="en-US"/>
              <a:pPr/>
              <a:t>16</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a:t>Improved estimates include patient characteristics, case mortality, and measures of treatment guideline implementation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084BC4-BF0D-45F1-A7CD-E3DC8BE204E8}" type="slidenum">
              <a:rPr lang="en-US"/>
              <a:pPr/>
              <a:t>17</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a:t>Improved estimates include patient characteristics, case mortality, and measures of treatment guideline implementation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5AB231-5135-4F62-8533-C42706969124}" type="slidenum">
              <a:rPr lang="en-US"/>
              <a:pPr/>
              <a:t>18</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a:t>Improved estimates include patient characteristics, case mortality, and measures of treatment guideline implementation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0FE1EA-9CD1-48CF-A876-1A9687C3F1C8}" type="slidenum">
              <a:rPr lang="en-US"/>
              <a:pPr/>
              <a:t>19</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2DBB3C-CA9A-4538-A2C3-FAA22988CF5B}" type="slidenum">
              <a:rPr lang="en-US"/>
              <a:pPr/>
              <a:t>2</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929427-FDCE-4203-BFF3-1738D5DAD8A6}" type="slidenum">
              <a:rPr lang="en-US"/>
              <a:pPr/>
              <a:t>20</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9CDFBC-4DC7-45D8-8C49-9A82FEA96287}" type="slidenum">
              <a:rPr lang="en-US"/>
              <a:pPr/>
              <a:t>21</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A17EC1-839F-4477-8E90-8730DBBD3FCE}" type="slidenum">
              <a:rPr lang="en-US"/>
              <a:pPr/>
              <a:t>3</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5AB231-5135-4F62-8533-C42706969124}" type="slidenum">
              <a:rPr lang="en-US"/>
              <a:pPr/>
              <a:t>4</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a:t>Improved estimates include patient characteristics, case mortality, and measures of treatment guideline implementation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5AB231-5135-4F62-8533-C42706969124}" type="slidenum">
              <a:rPr lang="en-US"/>
              <a:pPr/>
              <a:t>5</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a:t>Improved estimates include patient characteristics, case mortality, and measures of treatment guideline implementation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5AB231-5135-4F62-8533-C42706969124}" type="slidenum">
              <a:rPr lang="en-US"/>
              <a:pPr/>
              <a:t>6</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a:t>Improved estimates include patient characteristics, case mortality, and measures of treatment guideline implementation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E5BB70-39ED-4FE6-B358-F556EED291C5}" type="slidenum">
              <a:rPr lang="en-US"/>
              <a:pPr/>
              <a:t>7</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r>
              <a:rPr lang="en-US"/>
              <a:t>Improved estimates include patient characteristics, case mortality, and measures of treatment guideline implementation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5AB231-5135-4F62-8533-C42706969124}" type="slidenum">
              <a:rPr lang="en-US"/>
              <a:pPr/>
              <a:t>8</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a:t>Improved estimates include patient characteristics, case mortality, and measures of treatment guideline implementation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FB47E8-26AC-4FA4-9FD6-E94837B4D149}" type="slidenum">
              <a:rPr lang="en-US"/>
              <a:pPr/>
              <a:t>9</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r>
              <a:rPr lang="en-US"/>
              <a:t>Improved estimates include patient characteristics, case mortality, and measures of treatment guideline implementation</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7" name="Rectangle 3"/>
          <p:cNvSpPr>
            <a:spLocks noChangeArrowheads="1"/>
          </p:cNvSpPr>
          <p:nvPr/>
        </p:nvSpPr>
        <p:spPr bwMode="gray">
          <a:xfrm>
            <a:off x="0" y="1209675"/>
            <a:ext cx="9144000" cy="3646488"/>
          </a:xfrm>
          <a:prstGeom prst="rect">
            <a:avLst/>
          </a:prstGeom>
          <a:solidFill>
            <a:srgbClr val="3167D3"/>
          </a:solidFill>
          <a:ln w="0" algn="ctr">
            <a:noFill/>
            <a:miter lim="800000"/>
            <a:headEnd/>
            <a:tailEnd/>
          </a:ln>
          <a:effectLst/>
        </p:spPr>
        <p:txBody>
          <a:bodyPr wrap="none" anchor="ctr"/>
          <a:lstStyle/>
          <a:p>
            <a:endParaRPr lang="en-US"/>
          </a:p>
        </p:txBody>
      </p:sp>
      <p:sp>
        <p:nvSpPr>
          <p:cNvPr id="6148" name="Rectangle 4"/>
          <p:cNvSpPr>
            <a:spLocks noChangeArrowheads="1"/>
          </p:cNvSpPr>
          <p:nvPr/>
        </p:nvSpPr>
        <p:spPr bwMode="gray">
          <a:xfrm>
            <a:off x="1262063" y="1592263"/>
            <a:ext cx="2362200" cy="3168650"/>
          </a:xfrm>
          <a:prstGeom prst="rect">
            <a:avLst/>
          </a:prstGeom>
          <a:gradFill rotWithShape="1">
            <a:gsLst>
              <a:gs pos="0">
                <a:srgbClr val="3167D3"/>
              </a:gs>
              <a:gs pos="100000">
                <a:srgbClr val="3167D3">
                  <a:gamma/>
                  <a:shade val="72549"/>
                  <a:invGamma/>
                </a:srgbClr>
              </a:gs>
            </a:gsLst>
            <a:lin ang="5400000" scaled="1"/>
          </a:gradFill>
          <a:ln w="9525">
            <a:noFill/>
            <a:miter lim="800000"/>
            <a:headEnd/>
            <a:tailEnd/>
          </a:ln>
          <a:effectLst/>
        </p:spPr>
        <p:txBody>
          <a:bodyPr wrap="none" anchor="ctr"/>
          <a:lstStyle/>
          <a:p>
            <a:endParaRPr lang="en-US"/>
          </a:p>
        </p:txBody>
      </p:sp>
      <p:sp>
        <p:nvSpPr>
          <p:cNvPr id="6149" name="Rectangle 5"/>
          <p:cNvSpPr>
            <a:spLocks noChangeArrowheads="1"/>
          </p:cNvSpPr>
          <p:nvPr/>
        </p:nvSpPr>
        <p:spPr bwMode="gray">
          <a:xfrm>
            <a:off x="295275" y="1631950"/>
            <a:ext cx="8458200" cy="2584450"/>
          </a:xfrm>
          <a:prstGeom prst="rect">
            <a:avLst/>
          </a:prstGeom>
          <a:gradFill rotWithShape="1">
            <a:gsLst>
              <a:gs pos="0">
                <a:srgbClr val="1A1A70"/>
              </a:gs>
              <a:gs pos="100000">
                <a:srgbClr val="3167D3"/>
              </a:gs>
            </a:gsLst>
            <a:lin ang="0" scaled="1"/>
          </a:gradFill>
          <a:ln w="9525">
            <a:noFill/>
            <a:miter lim="800000"/>
            <a:headEnd/>
            <a:tailEnd/>
          </a:ln>
          <a:effectLst/>
        </p:spPr>
        <p:txBody>
          <a:bodyPr wrap="none" anchor="ctr"/>
          <a:lstStyle/>
          <a:p>
            <a:pPr algn="ctr"/>
            <a:endParaRPr lang="en-US" sz="3600" b="1">
              <a:solidFill>
                <a:schemeClr val="bg1"/>
              </a:solidFill>
            </a:endParaRPr>
          </a:p>
        </p:txBody>
      </p:sp>
      <p:sp>
        <p:nvSpPr>
          <p:cNvPr id="6151" name="Rectangle 7"/>
          <p:cNvSpPr>
            <a:spLocks noChangeArrowheads="1"/>
          </p:cNvSpPr>
          <p:nvPr/>
        </p:nvSpPr>
        <p:spPr bwMode="gray">
          <a:xfrm>
            <a:off x="7854950" y="585788"/>
            <a:ext cx="1208088" cy="1084262"/>
          </a:xfrm>
          <a:prstGeom prst="rect">
            <a:avLst/>
          </a:prstGeom>
          <a:noFill/>
          <a:ln w="9525">
            <a:solidFill>
              <a:srgbClr val="87A3E9"/>
            </a:solidFill>
            <a:miter lim="800000"/>
            <a:headEnd/>
            <a:tailEnd/>
          </a:ln>
          <a:effectLst/>
        </p:spPr>
        <p:txBody>
          <a:bodyPr wrap="none" anchor="ctr"/>
          <a:lstStyle/>
          <a:p>
            <a:endParaRPr lang="en-US"/>
          </a:p>
        </p:txBody>
      </p:sp>
      <p:sp>
        <p:nvSpPr>
          <p:cNvPr id="6152" name="Rectangle 8"/>
          <p:cNvSpPr>
            <a:spLocks noChangeArrowheads="1"/>
          </p:cNvSpPr>
          <p:nvPr/>
        </p:nvSpPr>
        <p:spPr bwMode="gray">
          <a:xfrm>
            <a:off x="8305800" y="0"/>
            <a:ext cx="92075" cy="1085850"/>
          </a:xfrm>
          <a:prstGeom prst="rect">
            <a:avLst/>
          </a:prstGeom>
          <a:solidFill>
            <a:srgbClr val="EF3124"/>
          </a:solidFill>
          <a:ln w="9525">
            <a:solidFill>
              <a:srgbClr val="EF3124"/>
            </a:solidFill>
            <a:miter lim="800000"/>
            <a:headEnd/>
            <a:tailEnd/>
          </a:ln>
          <a:effectLst/>
        </p:spPr>
        <p:txBody>
          <a:bodyPr wrap="none" anchor="ctr"/>
          <a:lstStyle/>
          <a:p>
            <a:endParaRPr lang="en-US"/>
          </a:p>
        </p:txBody>
      </p:sp>
      <p:sp>
        <p:nvSpPr>
          <p:cNvPr id="6153" name="Rectangle 9"/>
          <p:cNvSpPr>
            <a:spLocks noChangeArrowheads="1"/>
          </p:cNvSpPr>
          <p:nvPr/>
        </p:nvSpPr>
        <p:spPr bwMode="gray">
          <a:xfrm>
            <a:off x="1231900" y="4291013"/>
            <a:ext cx="7912100" cy="185737"/>
          </a:xfrm>
          <a:prstGeom prst="rect">
            <a:avLst/>
          </a:prstGeom>
          <a:solidFill>
            <a:srgbClr val="EF3124"/>
          </a:solidFill>
          <a:ln w="9525">
            <a:noFill/>
            <a:miter lim="800000"/>
            <a:headEnd/>
            <a:tailEnd/>
          </a:ln>
          <a:effectLst/>
        </p:spPr>
        <p:txBody>
          <a:bodyPr wrap="none" anchor="ctr"/>
          <a:lstStyle/>
          <a:p>
            <a:endParaRPr lang="en-US"/>
          </a:p>
        </p:txBody>
      </p:sp>
      <p:sp>
        <p:nvSpPr>
          <p:cNvPr id="6154" name="Rectangle 10"/>
          <p:cNvSpPr>
            <a:spLocks noGrp="1" noChangeArrowheads="1"/>
          </p:cNvSpPr>
          <p:nvPr>
            <p:ph type="dt" sz="half" idx="2"/>
          </p:nvPr>
        </p:nvSpPr>
        <p:spPr bwMode="auto">
          <a:xfrm>
            <a:off x="114300" y="6515100"/>
            <a:ext cx="2474913" cy="32067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solidFill>
                  <a:srgbClr val="1A1A70"/>
                </a:solidFill>
                <a:latin typeface="Franklin Gothic Demi Cond" pitchFamily="34" charset="0"/>
              </a:defRPr>
            </a:lvl1pPr>
          </a:lstStyle>
          <a:p>
            <a:endParaRPr lang="en-US"/>
          </a:p>
        </p:txBody>
      </p:sp>
      <p:sp>
        <p:nvSpPr>
          <p:cNvPr id="6155" name="Rectangle 11"/>
          <p:cNvSpPr>
            <a:spLocks noGrp="1" noChangeArrowheads="1"/>
          </p:cNvSpPr>
          <p:nvPr>
            <p:ph type="ftr" sz="quarter" idx="3"/>
          </p:nvPr>
        </p:nvSpPr>
        <p:spPr bwMode="auto">
          <a:xfrm>
            <a:off x="2774950" y="6515100"/>
            <a:ext cx="3636963" cy="32067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1000">
                <a:solidFill>
                  <a:srgbClr val="1A1A70"/>
                </a:solidFill>
                <a:latin typeface="Franklin Gothic Demi Cond" pitchFamily="34" charset="0"/>
              </a:defRPr>
            </a:lvl1pPr>
          </a:lstStyle>
          <a:p>
            <a:endParaRPr lang="en-US"/>
          </a:p>
        </p:txBody>
      </p:sp>
      <p:sp>
        <p:nvSpPr>
          <p:cNvPr id="6156" name="Rectangle 12"/>
          <p:cNvSpPr>
            <a:spLocks noGrp="1" noChangeArrowheads="1"/>
          </p:cNvSpPr>
          <p:nvPr>
            <p:ph type="sldNum" sz="quarter" idx="4"/>
          </p:nvPr>
        </p:nvSpPr>
        <p:spPr>
          <a:xfrm>
            <a:off x="6596063" y="6515100"/>
            <a:ext cx="2395537" cy="320675"/>
          </a:xfrm>
        </p:spPr>
        <p:txBody>
          <a:bodyPr/>
          <a:lstStyle>
            <a:lvl1pPr algn="r">
              <a:defRPr sz="1000">
                <a:solidFill>
                  <a:srgbClr val="1A1A70"/>
                </a:solidFill>
                <a:latin typeface="Franklin Gothic Demi Cond" pitchFamily="34" charset="0"/>
              </a:defRPr>
            </a:lvl1pPr>
          </a:lstStyle>
          <a:p>
            <a:fld id="{B428A0DE-BCF1-46A7-949D-0CE17EF02FD8}" type="slidenum">
              <a:rPr lang="en-US"/>
              <a:pPr/>
              <a:t>‹#›</a:t>
            </a:fld>
            <a:endParaRPr lang="en-US"/>
          </a:p>
        </p:txBody>
      </p:sp>
      <p:sp>
        <p:nvSpPr>
          <p:cNvPr id="6157" name="Rectangle 13"/>
          <p:cNvSpPr>
            <a:spLocks noChangeArrowheads="1"/>
          </p:cNvSpPr>
          <p:nvPr/>
        </p:nvSpPr>
        <p:spPr bwMode="gray">
          <a:xfrm>
            <a:off x="174625" y="128588"/>
            <a:ext cx="8766175" cy="4489450"/>
          </a:xfrm>
          <a:prstGeom prst="rect">
            <a:avLst/>
          </a:prstGeom>
          <a:noFill/>
          <a:ln w="9525">
            <a:solidFill>
              <a:srgbClr val="87A3E9"/>
            </a:solidFill>
            <a:miter lim="800000"/>
            <a:headEnd/>
            <a:tailEnd/>
          </a:ln>
          <a:effectLst/>
        </p:spPr>
        <p:txBody>
          <a:bodyPr wrap="none" anchor="ctr"/>
          <a:lstStyle/>
          <a:p>
            <a:endParaRPr lang="en-US"/>
          </a:p>
        </p:txBody>
      </p:sp>
      <p:sp>
        <p:nvSpPr>
          <p:cNvPr id="6160" name="Rectangle 16"/>
          <p:cNvSpPr>
            <a:spLocks noGrp="1" noChangeArrowheads="1"/>
          </p:cNvSpPr>
          <p:nvPr>
            <p:ph type="ctrTitle"/>
          </p:nvPr>
        </p:nvSpPr>
        <p:spPr>
          <a:xfrm>
            <a:off x="457200" y="1981200"/>
            <a:ext cx="8229600" cy="1470025"/>
          </a:xfrm>
        </p:spPr>
        <p:txBody>
          <a:bodyPr/>
          <a:lstStyle>
            <a:lvl1pPr algn="ctr">
              <a:defRPr b="1"/>
            </a:lvl1pPr>
          </a:lstStyle>
          <a:p>
            <a:r>
              <a:rPr lang="en-US"/>
              <a:t>Click to edit Master title style</a:t>
            </a:r>
          </a:p>
        </p:txBody>
      </p:sp>
      <p:sp>
        <p:nvSpPr>
          <p:cNvPr id="6146" name="Rectangle 2"/>
          <p:cNvSpPr>
            <a:spLocks noGrp="1" noChangeArrowheads="1"/>
          </p:cNvSpPr>
          <p:nvPr>
            <p:ph type="subTitle" idx="1"/>
          </p:nvPr>
        </p:nvSpPr>
        <p:spPr>
          <a:xfrm>
            <a:off x="1371600" y="4953000"/>
            <a:ext cx="6400800" cy="685800"/>
          </a:xfrm>
        </p:spPr>
        <p:txBody>
          <a:bodyPr wrap="none"/>
          <a:lstStyle>
            <a:lvl1pPr marL="0" indent="0" algn="ctr">
              <a:defRPr sz="2600"/>
            </a:lvl1pPr>
          </a:lstStyle>
          <a:p>
            <a:r>
              <a:rPr lang="en-US"/>
              <a:t>Click to edit Master subtitle style</a:t>
            </a:r>
          </a:p>
        </p:txBody>
      </p:sp>
      <p:pic>
        <p:nvPicPr>
          <p:cNvPr id="6161" name="Picture 16" descr="dhhs large.tiff"/>
          <p:cNvPicPr>
            <a:picLocks noChangeAspect="1"/>
          </p:cNvPicPr>
          <p:nvPr/>
        </p:nvPicPr>
        <p:blipFill>
          <a:blip r:embed="rId2" cstate="print"/>
          <a:srcRect/>
          <a:stretch>
            <a:fillRect/>
          </a:stretch>
        </p:blipFill>
        <p:spPr bwMode="auto">
          <a:xfrm>
            <a:off x="193675" y="152400"/>
            <a:ext cx="2406650" cy="1019175"/>
          </a:xfrm>
          <a:prstGeom prst="rect">
            <a:avLst/>
          </a:prstGeom>
          <a:noFill/>
          <a:ln w="9525">
            <a:noFill/>
            <a:miter lim="800000"/>
            <a:headEnd/>
            <a:tailEnd/>
          </a:ln>
        </p:spPr>
      </p:pic>
      <p:pic>
        <p:nvPicPr>
          <p:cNvPr id="6162" name="Picture 17" descr="nhlbi large.tiff"/>
          <p:cNvPicPr>
            <a:picLocks noChangeAspect="1"/>
          </p:cNvPicPr>
          <p:nvPr/>
        </p:nvPicPr>
        <p:blipFill>
          <a:blip r:embed="rId3" cstate="print"/>
          <a:srcRect/>
          <a:stretch>
            <a:fillRect/>
          </a:stretch>
        </p:blipFill>
        <p:spPr bwMode="auto">
          <a:xfrm>
            <a:off x="3413125" y="595313"/>
            <a:ext cx="1774825" cy="56832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3C116AF-8667-4040-81AE-EF0A172A648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625"/>
            <a:ext cx="2057400" cy="60086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7625"/>
            <a:ext cx="6019800" cy="6008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F03B0CD-A769-4FFE-A244-7C6D1EA8DB6F}"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3035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86873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374650" y="6457950"/>
            <a:ext cx="463550" cy="400050"/>
          </a:xfrm>
        </p:spPr>
        <p:txBody>
          <a:bodyPr/>
          <a:lstStyle>
            <a:lvl1pPr>
              <a:defRPr/>
            </a:lvl1pPr>
          </a:lstStyle>
          <a:p>
            <a:fld id="{596E96E3-26BF-4080-BC80-72CAD78EF57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530350"/>
            <a:ext cx="8229600" cy="4525963"/>
          </a:xfrm>
        </p:spPr>
        <p:txBody>
          <a:bodyPr/>
          <a:lstStyle/>
          <a:p>
            <a:endParaRPr lang="en-US"/>
          </a:p>
        </p:txBody>
      </p:sp>
      <p:sp>
        <p:nvSpPr>
          <p:cNvPr id="4" name="Slide Number Placeholder 3"/>
          <p:cNvSpPr>
            <a:spLocks noGrp="1"/>
          </p:cNvSpPr>
          <p:nvPr>
            <p:ph type="sldNum" sz="quarter" idx="10"/>
          </p:nvPr>
        </p:nvSpPr>
        <p:spPr>
          <a:xfrm>
            <a:off x="374650" y="6457950"/>
            <a:ext cx="463550" cy="400050"/>
          </a:xfrm>
        </p:spPr>
        <p:txBody>
          <a:bodyPr/>
          <a:lstStyle>
            <a:lvl1pPr>
              <a:defRPr/>
            </a:lvl1pPr>
          </a:lstStyle>
          <a:p>
            <a:fld id="{400918AC-E68E-4789-BD46-F537E901F321}"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3035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530350"/>
            <a:ext cx="4038600" cy="4525963"/>
          </a:xfrm>
        </p:spPr>
        <p:txBody>
          <a:bodyPr/>
          <a:lstStyle/>
          <a:p>
            <a:endParaRPr lang="en-US"/>
          </a:p>
        </p:txBody>
      </p:sp>
      <p:sp>
        <p:nvSpPr>
          <p:cNvPr id="5" name="Slide Number Placeholder 4"/>
          <p:cNvSpPr>
            <a:spLocks noGrp="1"/>
          </p:cNvSpPr>
          <p:nvPr>
            <p:ph type="sldNum" sz="quarter" idx="10"/>
          </p:nvPr>
        </p:nvSpPr>
        <p:spPr>
          <a:xfrm>
            <a:off x="374650" y="6457950"/>
            <a:ext cx="463550" cy="400050"/>
          </a:xfrm>
        </p:spPr>
        <p:txBody>
          <a:bodyPr/>
          <a:lstStyle>
            <a:lvl1pPr>
              <a:defRPr/>
            </a:lvl1pPr>
          </a:lstStyle>
          <a:p>
            <a:fld id="{7879929D-F77D-488F-B445-569F10D2D09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E7BCEA8-20CC-47D9-A8E3-1957F49D99E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A6280AC3-56AB-45CD-B7A7-4E6D87D2110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035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3035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1DF83F78-CC7A-4356-A437-1BC3AD00971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C75276BC-C314-4AEC-9CA4-12D78D67983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7D8FF717-10AA-41C3-B02C-544BAC17C9B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BB153AC-7EC2-4819-890B-36323783D79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0B3607E-530E-4650-8B10-9FB4AD7E91E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8FDEF28-FBF1-4BEA-94AE-6FA5EA29AD2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gray">
          <a:xfrm>
            <a:off x="0" y="1588"/>
            <a:ext cx="9144000" cy="1219200"/>
          </a:xfrm>
          <a:prstGeom prst="rect">
            <a:avLst/>
          </a:prstGeom>
          <a:gradFill rotWithShape="1">
            <a:gsLst>
              <a:gs pos="0">
                <a:srgbClr val="1A1A70"/>
              </a:gs>
              <a:gs pos="100000">
                <a:srgbClr val="3167D3"/>
              </a:gs>
            </a:gsLst>
            <a:lin ang="0" scaled="1"/>
          </a:gradFill>
          <a:ln w="9525">
            <a:noFill/>
            <a:miter lim="800000"/>
            <a:headEnd/>
            <a:tailEnd/>
          </a:ln>
          <a:effectLst/>
        </p:spPr>
        <p:txBody>
          <a:bodyPr wrap="none" anchor="ctr"/>
          <a:lstStyle/>
          <a:p>
            <a:endParaRPr lang="en-US"/>
          </a:p>
        </p:txBody>
      </p:sp>
      <p:sp>
        <p:nvSpPr>
          <p:cNvPr id="5123" name="Rectangle 3"/>
          <p:cNvSpPr>
            <a:spLocks noGrp="1" noChangeArrowheads="1"/>
          </p:cNvSpPr>
          <p:nvPr>
            <p:ph type="title"/>
          </p:nvPr>
        </p:nvSpPr>
        <p:spPr bwMode="auto">
          <a:xfrm>
            <a:off x="457200" y="47625"/>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4" name="Rectangle 4"/>
          <p:cNvSpPr>
            <a:spLocks noGrp="1" noChangeArrowheads="1"/>
          </p:cNvSpPr>
          <p:nvPr>
            <p:ph type="body" idx="1"/>
          </p:nvPr>
        </p:nvSpPr>
        <p:spPr bwMode="auto">
          <a:xfrm>
            <a:off x="457200" y="153035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 Third level</a:t>
            </a:r>
          </a:p>
          <a:p>
            <a:pPr lvl="3"/>
            <a:r>
              <a:rPr lang="en-US" smtClean="0"/>
              <a:t> Fourth level</a:t>
            </a:r>
          </a:p>
          <a:p>
            <a:pPr lvl="4"/>
            <a:r>
              <a:rPr lang="en-US" smtClean="0"/>
              <a:t> Fifth level</a:t>
            </a:r>
          </a:p>
        </p:txBody>
      </p:sp>
      <p:sp>
        <p:nvSpPr>
          <p:cNvPr id="5125" name="Rectangle 5"/>
          <p:cNvSpPr>
            <a:spLocks noGrp="1" noChangeArrowheads="1"/>
          </p:cNvSpPr>
          <p:nvPr>
            <p:ph type="sldNum" sz="quarter" idx="4"/>
          </p:nvPr>
        </p:nvSpPr>
        <p:spPr bwMode="auto">
          <a:xfrm>
            <a:off x="374650" y="6457950"/>
            <a:ext cx="463550" cy="400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9046D320-F94E-4275-AEF0-4BFAE68BA4C8}" type="slidenum">
              <a:rPr lang="en-US"/>
              <a:pPr/>
              <a:t>‹#›</a:t>
            </a:fld>
            <a:endParaRPr lang="en-US"/>
          </a:p>
        </p:txBody>
      </p:sp>
      <p:sp>
        <p:nvSpPr>
          <p:cNvPr id="5126" name="Rectangle 6"/>
          <p:cNvSpPr>
            <a:spLocks noChangeArrowheads="1"/>
          </p:cNvSpPr>
          <p:nvPr/>
        </p:nvSpPr>
        <p:spPr bwMode="gray">
          <a:xfrm>
            <a:off x="8812213" y="0"/>
            <a:ext cx="92075" cy="1085850"/>
          </a:xfrm>
          <a:prstGeom prst="rect">
            <a:avLst/>
          </a:prstGeom>
          <a:solidFill>
            <a:srgbClr val="EF3124"/>
          </a:solidFill>
          <a:ln w="9525">
            <a:solidFill>
              <a:srgbClr val="EF3124"/>
            </a:solidFill>
            <a:miter lim="800000"/>
            <a:headEnd/>
            <a:tailEnd/>
          </a:ln>
          <a:effectLst/>
        </p:spPr>
        <p:txBody>
          <a:bodyPr wrap="none" anchor="ctr"/>
          <a:lstStyle/>
          <a:p>
            <a:endParaRPr lang="en-US"/>
          </a:p>
        </p:txBody>
      </p:sp>
      <p:sp>
        <p:nvSpPr>
          <p:cNvPr id="5127" name="Rectangle 7"/>
          <p:cNvSpPr>
            <a:spLocks noChangeArrowheads="1"/>
          </p:cNvSpPr>
          <p:nvPr/>
        </p:nvSpPr>
        <p:spPr bwMode="gray">
          <a:xfrm>
            <a:off x="87313" y="74613"/>
            <a:ext cx="9004300" cy="1090612"/>
          </a:xfrm>
          <a:prstGeom prst="rect">
            <a:avLst/>
          </a:prstGeom>
          <a:noFill/>
          <a:ln w="9525">
            <a:solidFill>
              <a:schemeClr val="accent2"/>
            </a:solidFill>
            <a:miter lim="800000"/>
            <a:headEnd/>
            <a:tailEnd/>
          </a:ln>
          <a:effectLst/>
        </p:spPr>
        <p:txBody>
          <a:bodyPr wrap="none" anchor="ctr"/>
          <a:lstStyle/>
          <a:p>
            <a:endParaRPr lang="en-US"/>
          </a:p>
        </p:txBody>
      </p:sp>
      <p:pic>
        <p:nvPicPr>
          <p:cNvPr id="5128" name="Picture 8" descr="StackedLockup_CMYK"/>
          <p:cNvPicPr>
            <a:picLocks noChangeAspect="1" noChangeArrowheads="1"/>
          </p:cNvPicPr>
          <p:nvPr/>
        </p:nvPicPr>
        <p:blipFill>
          <a:blip r:embed="rId16" cstate="print">
            <a:clrChange>
              <a:clrFrom>
                <a:srgbClr val="FDFDFD"/>
              </a:clrFrom>
              <a:clrTo>
                <a:srgbClr val="FDFDFD">
                  <a:alpha val="0"/>
                </a:srgbClr>
              </a:clrTo>
            </a:clrChange>
          </a:blip>
          <a:srcRect t="62439" r="36699"/>
          <a:stretch>
            <a:fillRect/>
          </a:stretch>
        </p:blipFill>
        <p:spPr bwMode="auto">
          <a:xfrm>
            <a:off x="6754813" y="6192838"/>
            <a:ext cx="2063750" cy="700087"/>
          </a:xfrm>
          <a:prstGeom prst="rect">
            <a:avLst/>
          </a:prstGeom>
          <a:noFill/>
        </p:spPr>
      </p:pic>
      <p:sp>
        <p:nvSpPr>
          <p:cNvPr id="5129" name="Line 9"/>
          <p:cNvSpPr>
            <a:spLocks noChangeShapeType="1"/>
          </p:cNvSpPr>
          <p:nvPr/>
        </p:nvSpPr>
        <p:spPr bwMode="auto">
          <a:xfrm>
            <a:off x="473075" y="6400800"/>
            <a:ext cx="6248400" cy="0"/>
          </a:xfrm>
          <a:prstGeom prst="line">
            <a:avLst/>
          </a:prstGeom>
          <a:noFill/>
          <a:ln w="9525">
            <a:solidFill>
              <a:srgbClr val="003399"/>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xStyles>
    <p:titleStyle>
      <a:lvl1pPr algn="l" rtl="0" fontAlgn="base">
        <a:spcBef>
          <a:spcPct val="0"/>
        </a:spcBef>
        <a:spcAft>
          <a:spcPct val="0"/>
        </a:spcAft>
        <a:defRPr sz="3200">
          <a:solidFill>
            <a:schemeClr val="bg1"/>
          </a:solidFill>
          <a:latin typeface="+mj-lt"/>
          <a:ea typeface="+mj-ea"/>
          <a:cs typeface="+mj-cs"/>
        </a:defRPr>
      </a:lvl1pPr>
      <a:lvl2pPr algn="l" rtl="0" fontAlgn="base">
        <a:spcBef>
          <a:spcPct val="0"/>
        </a:spcBef>
        <a:spcAft>
          <a:spcPct val="0"/>
        </a:spcAft>
        <a:defRPr sz="3200">
          <a:solidFill>
            <a:schemeClr val="bg1"/>
          </a:solidFill>
          <a:latin typeface="Arial" charset="0"/>
        </a:defRPr>
      </a:lvl2pPr>
      <a:lvl3pPr algn="l" rtl="0" fontAlgn="base">
        <a:spcBef>
          <a:spcPct val="0"/>
        </a:spcBef>
        <a:spcAft>
          <a:spcPct val="0"/>
        </a:spcAft>
        <a:defRPr sz="3200">
          <a:solidFill>
            <a:schemeClr val="bg1"/>
          </a:solidFill>
          <a:latin typeface="Arial" charset="0"/>
        </a:defRPr>
      </a:lvl3pPr>
      <a:lvl4pPr algn="l" rtl="0" fontAlgn="base">
        <a:spcBef>
          <a:spcPct val="0"/>
        </a:spcBef>
        <a:spcAft>
          <a:spcPct val="0"/>
        </a:spcAft>
        <a:defRPr sz="3200">
          <a:solidFill>
            <a:schemeClr val="bg1"/>
          </a:solidFill>
          <a:latin typeface="Arial" charset="0"/>
        </a:defRPr>
      </a:lvl4pPr>
      <a:lvl5pPr algn="l" rtl="0" fontAlgn="base">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p:titleStyle>
    <p:bodyStyle>
      <a:lvl1pPr marL="342900" indent="-342900" algn="l" rtl="0" fontAlgn="base">
        <a:spcBef>
          <a:spcPct val="20000"/>
        </a:spcBef>
        <a:spcAft>
          <a:spcPct val="0"/>
        </a:spcAft>
        <a:buClr>
          <a:schemeClr val="bg1"/>
        </a:buClr>
        <a:buSzPct val="125000"/>
        <a:buFont typeface="Arial" charset="0"/>
        <a:defRPr sz="3200">
          <a:solidFill>
            <a:schemeClr val="tx1"/>
          </a:solidFill>
          <a:latin typeface="+mn-lt"/>
          <a:ea typeface="+mn-ea"/>
          <a:cs typeface="+mn-cs"/>
        </a:defRPr>
      </a:lvl1pPr>
      <a:lvl2pPr marL="742950" indent="-285750" algn="l" rtl="0" fontAlgn="base">
        <a:spcBef>
          <a:spcPct val="20000"/>
        </a:spcBef>
        <a:spcAft>
          <a:spcPct val="20000"/>
        </a:spcAft>
        <a:buClr>
          <a:srgbClr val="FF9900"/>
        </a:buClr>
        <a:buSzPct val="125000"/>
        <a:buFont typeface="Wingdings" pitchFamily="2" charset="2"/>
        <a:buChar char="§"/>
        <a:defRPr sz="2800">
          <a:solidFill>
            <a:srgbClr val="000B68"/>
          </a:solidFill>
          <a:latin typeface="+mn-lt"/>
        </a:defRPr>
      </a:lvl2pPr>
      <a:lvl3pPr marL="1143000" indent="-228600" algn="l" rtl="0" fontAlgn="base">
        <a:spcBef>
          <a:spcPct val="20000"/>
        </a:spcBef>
        <a:spcAft>
          <a:spcPct val="20000"/>
        </a:spcAft>
        <a:buClr>
          <a:srgbClr val="000B68"/>
        </a:buClr>
        <a:buSzPct val="115000"/>
        <a:buFont typeface="Wingdings" pitchFamily="2" charset="2"/>
        <a:buChar char="§"/>
        <a:defRPr sz="2400">
          <a:solidFill>
            <a:schemeClr val="tx1"/>
          </a:solidFill>
          <a:latin typeface="+mn-lt"/>
        </a:defRPr>
      </a:lvl3pPr>
      <a:lvl4pPr marL="1600200" indent="-228600" algn="l" rtl="0" fontAlgn="base">
        <a:spcBef>
          <a:spcPct val="20000"/>
        </a:spcBef>
        <a:spcAft>
          <a:spcPct val="20000"/>
        </a:spcAft>
        <a:buClr>
          <a:schemeClr val="tx1"/>
        </a:buClr>
        <a:buFont typeface="Arial" charset="0"/>
        <a:buChar char="●"/>
        <a:defRPr sz="2000">
          <a:solidFill>
            <a:schemeClr val="tx1"/>
          </a:solidFill>
          <a:latin typeface="+mn-lt"/>
        </a:defRPr>
      </a:lvl4pPr>
      <a:lvl5pPr marL="2057400" indent="-228600" algn="l" rtl="0" fontAlgn="base">
        <a:spcBef>
          <a:spcPct val="20000"/>
        </a:spcBef>
        <a:spcAft>
          <a:spcPct val="20000"/>
        </a:spcAft>
        <a:buClr>
          <a:schemeClr val="tx1"/>
        </a:buClr>
        <a:buSzPct val="150000"/>
        <a:buFont typeface="Arial" charset="0"/>
        <a:buChar char="»"/>
        <a:defRPr sz="2000">
          <a:solidFill>
            <a:schemeClr val="tx1"/>
          </a:solidFill>
          <a:latin typeface="+mn-lt"/>
        </a:defRPr>
      </a:lvl5pPr>
      <a:lvl6pPr marL="2514600" indent="-228600" algn="l" rtl="0" fontAlgn="base">
        <a:spcBef>
          <a:spcPct val="20000"/>
        </a:spcBef>
        <a:spcAft>
          <a:spcPct val="20000"/>
        </a:spcAft>
        <a:buClr>
          <a:schemeClr val="tx1"/>
        </a:buClr>
        <a:buSzPct val="150000"/>
        <a:buFont typeface="Arial" charset="0"/>
        <a:buChar char="»"/>
        <a:defRPr sz="2000">
          <a:solidFill>
            <a:schemeClr val="tx1"/>
          </a:solidFill>
          <a:latin typeface="+mn-lt"/>
        </a:defRPr>
      </a:lvl6pPr>
      <a:lvl7pPr marL="2971800" indent="-228600" algn="l" rtl="0" fontAlgn="base">
        <a:spcBef>
          <a:spcPct val="20000"/>
        </a:spcBef>
        <a:spcAft>
          <a:spcPct val="20000"/>
        </a:spcAft>
        <a:buClr>
          <a:schemeClr val="tx1"/>
        </a:buClr>
        <a:buSzPct val="150000"/>
        <a:buFont typeface="Arial" charset="0"/>
        <a:buChar char="»"/>
        <a:defRPr sz="2000">
          <a:solidFill>
            <a:schemeClr val="tx1"/>
          </a:solidFill>
          <a:latin typeface="+mn-lt"/>
        </a:defRPr>
      </a:lvl7pPr>
      <a:lvl8pPr marL="3429000" indent="-228600" algn="l" rtl="0" fontAlgn="base">
        <a:spcBef>
          <a:spcPct val="20000"/>
        </a:spcBef>
        <a:spcAft>
          <a:spcPct val="20000"/>
        </a:spcAft>
        <a:buClr>
          <a:schemeClr val="tx1"/>
        </a:buClr>
        <a:buSzPct val="150000"/>
        <a:buFont typeface="Arial" charset="0"/>
        <a:buChar char="»"/>
        <a:defRPr sz="2000">
          <a:solidFill>
            <a:schemeClr val="tx1"/>
          </a:solidFill>
          <a:latin typeface="+mn-lt"/>
        </a:defRPr>
      </a:lvl8pPr>
      <a:lvl9pPr marL="3886200" indent="-228600" algn="l" rtl="0" fontAlgn="base">
        <a:spcBef>
          <a:spcPct val="20000"/>
        </a:spcBef>
        <a:spcAft>
          <a:spcPct val="20000"/>
        </a:spcAft>
        <a:buClr>
          <a:schemeClr val="tx1"/>
        </a:buClr>
        <a:buSzPct val="150000"/>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smtClean="0">
                <a:solidFill>
                  <a:srgbClr val="FF9900"/>
                </a:solidFill>
              </a:rPr>
              <a:t>NCHS Data – Strengths and Weaknesses</a:t>
            </a:r>
            <a:br>
              <a:rPr lang="en-US" dirty="0" smtClean="0">
                <a:solidFill>
                  <a:srgbClr val="FF9900"/>
                </a:solidFill>
              </a:rPr>
            </a:br>
            <a:r>
              <a:rPr lang="en-US" dirty="0" smtClean="0">
                <a:solidFill>
                  <a:srgbClr val="FF9900"/>
                </a:solidFill>
              </a:rPr>
              <a:t>from the NHLBI Perspective</a:t>
            </a:r>
            <a:endParaRPr lang="en-US" dirty="0">
              <a:solidFill>
                <a:srgbClr val="FF9900"/>
              </a:solidFill>
            </a:endParaRPr>
          </a:p>
        </p:txBody>
      </p:sp>
      <p:sp>
        <p:nvSpPr>
          <p:cNvPr id="2051" name="Rectangle 3"/>
          <p:cNvSpPr>
            <a:spLocks noGrp="1" noChangeArrowheads="1"/>
          </p:cNvSpPr>
          <p:nvPr>
            <p:ph type="subTitle" idx="1"/>
          </p:nvPr>
        </p:nvSpPr>
        <p:spPr>
          <a:xfrm>
            <a:off x="1349375" y="5221288"/>
            <a:ext cx="6400800" cy="1084262"/>
          </a:xfrm>
        </p:spPr>
        <p:txBody>
          <a:bodyPr/>
          <a:lstStyle/>
          <a:p>
            <a:pPr>
              <a:lnSpc>
                <a:spcPct val="80000"/>
              </a:lnSpc>
            </a:pPr>
            <a:r>
              <a:rPr lang="en-US" sz="2200" dirty="0"/>
              <a:t>Paul Sorlie, Ph.D.</a:t>
            </a:r>
          </a:p>
          <a:p>
            <a:pPr>
              <a:lnSpc>
                <a:spcPct val="80000"/>
              </a:lnSpc>
            </a:pPr>
            <a:r>
              <a:rPr lang="en-US" sz="2200" dirty="0"/>
              <a:t>Chief, Epidemiology Branch</a:t>
            </a:r>
          </a:p>
          <a:p>
            <a:pPr>
              <a:lnSpc>
                <a:spcPct val="80000"/>
              </a:lnSpc>
            </a:pPr>
            <a:r>
              <a:rPr lang="en-US" sz="2200" dirty="0"/>
              <a:t>National Heart, Lung, and Blood Institute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b="1" dirty="0" smtClean="0">
                <a:solidFill>
                  <a:srgbClr val="FF9900"/>
                </a:solidFill>
              </a:rPr>
              <a:t>Prevalence Results </a:t>
            </a:r>
            <a:r>
              <a:rPr lang="en-US" b="1" dirty="0">
                <a:solidFill>
                  <a:srgbClr val="FF9900"/>
                </a:solidFill>
              </a:rPr>
              <a:t>from NHANES </a:t>
            </a:r>
          </a:p>
        </p:txBody>
      </p:sp>
      <p:sp>
        <p:nvSpPr>
          <p:cNvPr id="82950" name="Text Box 6"/>
          <p:cNvSpPr txBox="1">
            <a:spLocks noChangeArrowheads="1"/>
          </p:cNvSpPr>
          <p:nvPr/>
        </p:nvSpPr>
        <p:spPr bwMode="auto">
          <a:xfrm>
            <a:off x="1250950" y="1422400"/>
            <a:ext cx="6400800" cy="519113"/>
          </a:xfrm>
          <a:prstGeom prst="rect">
            <a:avLst/>
          </a:prstGeom>
          <a:noFill/>
          <a:ln w="9525">
            <a:noFill/>
            <a:miter lim="800000"/>
            <a:headEnd/>
            <a:tailEnd/>
          </a:ln>
          <a:effectLst/>
        </p:spPr>
        <p:txBody>
          <a:bodyPr wrap="none">
            <a:spAutoFit/>
          </a:bodyPr>
          <a:lstStyle/>
          <a:p>
            <a:r>
              <a:rPr lang="en-US" sz="2800"/>
              <a:t>Prevalence of Myocardial Infarction (%)</a:t>
            </a:r>
          </a:p>
        </p:txBody>
      </p:sp>
      <p:graphicFrame>
        <p:nvGraphicFramePr>
          <p:cNvPr id="82955" name="Object 11"/>
          <p:cNvGraphicFramePr>
            <a:graphicFrameLocks noChangeAspect="1"/>
          </p:cNvGraphicFramePr>
          <p:nvPr>
            <p:ph idx="1"/>
          </p:nvPr>
        </p:nvGraphicFramePr>
        <p:xfrm>
          <a:off x="1295400" y="1863725"/>
          <a:ext cx="6096000" cy="4286250"/>
        </p:xfrm>
        <a:graphic>
          <a:graphicData uri="http://schemas.openxmlformats.org/presentationml/2006/ole">
            <p:oleObj spid="_x0000_s82955" name="Chart" r:id="rId4" imgW="6096000" imgH="4286402" progId="MSGraph.Chart.8">
              <p:embed followColorScheme="full"/>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b="1" dirty="0" smtClean="0">
                <a:solidFill>
                  <a:srgbClr val="FF9900"/>
                </a:solidFill>
              </a:rPr>
              <a:t>Prevalence Results </a:t>
            </a:r>
            <a:r>
              <a:rPr lang="en-US" b="1" dirty="0">
                <a:solidFill>
                  <a:srgbClr val="FF9900"/>
                </a:solidFill>
              </a:rPr>
              <a:t>from </a:t>
            </a:r>
            <a:r>
              <a:rPr lang="en-US" b="1" dirty="0" smtClean="0">
                <a:solidFill>
                  <a:srgbClr val="FF9900"/>
                </a:solidFill>
              </a:rPr>
              <a:t>NHANES</a:t>
            </a:r>
            <a:endParaRPr lang="en-US" b="1" dirty="0">
              <a:solidFill>
                <a:srgbClr val="FF9900"/>
              </a:solidFill>
            </a:endParaRPr>
          </a:p>
        </p:txBody>
      </p:sp>
      <p:sp>
        <p:nvSpPr>
          <p:cNvPr id="3" name="TextBox 2"/>
          <p:cNvSpPr txBox="1"/>
          <p:nvPr/>
        </p:nvSpPr>
        <p:spPr>
          <a:xfrm>
            <a:off x="1150375" y="1622323"/>
            <a:ext cx="7152967" cy="4401205"/>
          </a:xfrm>
          <a:prstGeom prst="rect">
            <a:avLst/>
          </a:prstGeom>
          <a:noFill/>
        </p:spPr>
        <p:txBody>
          <a:bodyPr wrap="square" rtlCol="0">
            <a:spAutoFit/>
          </a:bodyPr>
          <a:lstStyle/>
          <a:p>
            <a:r>
              <a:rPr lang="en-US" sz="2800" dirty="0" smtClean="0"/>
              <a:t>Strengths:</a:t>
            </a:r>
          </a:p>
          <a:p>
            <a:r>
              <a:rPr lang="en-US" sz="2800" dirty="0" smtClean="0"/>
              <a:t>National sample, person based, standardized questionnaires, consistent content over time</a:t>
            </a:r>
          </a:p>
          <a:p>
            <a:endParaRPr lang="en-US" sz="2800" dirty="0"/>
          </a:p>
          <a:p>
            <a:r>
              <a:rPr lang="en-US" sz="2800" dirty="0" smtClean="0"/>
              <a:t>Weaknesses:</a:t>
            </a:r>
          </a:p>
          <a:p>
            <a:r>
              <a:rPr lang="en-US" sz="2800" dirty="0" smtClean="0"/>
              <a:t>Prevalence data from reported history, diagnosis not validated, influenced by recall etc, some race-ethnicity groups too small</a:t>
            </a: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b="1" dirty="0" smtClean="0">
                <a:solidFill>
                  <a:srgbClr val="FF9900"/>
                </a:solidFill>
              </a:rPr>
              <a:t>Measured Results </a:t>
            </a:r>
            <a:r>
              <a:rPr lang="en-US" b="1" dirty="0">
                <a:solidFill>
                  <a:srgbClr val="FF9900"/>
                </a:solidFill>
              </a:rPr>
              <a:t>from NHANES </a:t>
            </a:r>
          </a:p>
        </p:txBody>
      </p:sp>
      <p:sp>
        <p:nvSpPr>
          <p:cNvPr id="82950" name="Text Box 6"/>
          <p:cNvSpPr txBox="1">
            <a:spLocks noChangeArrowheads="1"/>
          </p:cNvSpPr>
          <p:nvPr/>
        </p:nvSpPr>
        <p:spPr bwMode="auto">
          <a:xfrm>
            <a:off x="720008" y="1422400"/>
            <a:ext cx="7750007" cy="523220"/>
          </a:xfrm>
          <a:prstGeom prst="rect">
            <a:avLst/>
          </a:prstGeom>
          <a:noFill/>
          <a:ln w="9525">
            <a:noFill/>
            <a:miter lim="800000"/>
            <a:headEnd/>
            <a:tailEnd/>
          </a:ln>
          <a:effectLst/>
        </p:spPr>
        <p:txBody>
          <a:bodyPr wrap="none">
            <a:spAutoFit/>
          </a:bodyPr>
          <a:lstStyle/>
          <a:p>
            <a:r>
              <a:rPr lang="en-US" sz="2800" dirty="0" smtClean="0"/>
              <a:t>Mean Value of Serum Total Cholesterol (mg/</a:t>
            </a:r>
            <a:r>
              <a:rPr lang="en-US" sz="2800" dirty="0" err="1" smtClean="0"/>
              <a:t>dL</a:t>
            </a:r>
            <a:r>
              <a:rPr lang="en-US" sz="2800" dirty="0" smtClean="0"/>
              <a:t>)</a:t>
            </a:r>
            <a:endParaRPr lang="en-US" sz="2800" dirty="0"/>
          </a:p>
        </p:txBody>
      </p:sp>
      <p:graphicFrame>
        <p:nvGraphicFramePr>
          <p:cNvPr id="5" name="Object 11"/>
          <p:cNvGraphicFramePr>
            <a:graphicFrameLocks noGrp="1" noChangeAspect="1"/>
          </p:cNvGraphicFramePr>
          <p:nvPr>
            <p:ph idx="1"/>
          </p:nvPr>
        </p:nvGraphicFramePr>
        <p:xfrm>
          <a:off x="1295400" y="1863725"/>
          <a:ext cx="6096000" cy="42862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b="1" dirty="0" smtClean="0">
                <a:solidFill>
                  <a:srgbClr val="FF9900"/>
                </a:solidFill>
              </a:rPr>
              <a:t>Measured Results </a:t>
            </a:r>
            <a:r>
              <a:rPr lang="en-US" b="1" dirty="0">
                <a:solidFill>
                  <a:srgbClr val="FF9900"/>
                </a:solidFill>
              </a:rPr>
              <a:t>from </a:t>
            </a:r>
            <a:r>
              <a:rPr lang="en-US" b="1" dirty="0" smtClean="0">
                <a:solidFill>
                  <a:srgbClr val="FF9900"/>
                </a:solidFill>
              </a:rPr>
              <a:t>NHANES</a:t>
            </a:r>
            <a:endParaRPr lang="en-US" b="1" dirty="0">
              <a:solidFill>
                <a:srgbClr val="FF9900"/>
              </a:solidFill>
            </a:endParaRPr>
          </a:p>
        </p:txBody>
      </p:sp>
      <p:sp>
        <p:nvSpPr>
          <p:cNvPr id="3" name="TextBox 2"/>
          <p:cNvSpPr txBox="1"/>
          <p:nvPr/>
        </p:nvSpPr>
        <p:spPr>
          <a:xfrm>
            <a:off x="1165123" y="2079523"/>
            <a:ext cx="7152967" cy="3108543"/>
          </a:xfrm>
          <a:prstGeom prst="rect">
            <a:avLst/>
          </a:prstGeom>
          <a:noFill/>
        </p:spPr>
        <p:txBody>
          <a:bodyPr wrap="square" rtlCol="0">
            <a:spAutoFit/>
          </a:bodyPr>
          <a:lstStyle/>
          <a:p>
            <a:r>
              <a:rPr lang="en-US" sz="2800" dirty="0" smtClean="0"/>
              <a:t>Strengths:</a:t>
            </a:r>
          </a:p>
          <a:p>
            <a:r>
              <a:rPr lang="en-US" sz="2800" dirty="0" smtClean="0"/>
              <a:t>National sample, person based, standardized laboratories, good QC</a:t>
            </a:r>
          </a:p>
          <a:p>
            <a:endParaRPr lang="en-US" sz="2800" dirty="0"/>
          </a:p>
          <a:p>
            <a:r>
              <a:rPr lang="en-US" sz="2800" dirty="0" smtClean="0"/>
              <a:t>Weaknesses:</a:t>
            </a:r>
          </a:p>
          <a:p>
            <a:r>
              <a:rPr lang="en-US" sz="2800" dirty="0" smtClean="0"/>
              <a:t>Small sample size for some race/ethnic subgroups, morning fasting samples only</a:t>
            </a:r>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b="1">
                <a:solidFill>
                  <a:srgbClr val="FF9900"/>
                </a:solidFill>
              </a:rPr>
              <a:t>Results from NHAMCS </a:t>
            </a:r>
          </a:p>
        </p:txBody>
      </p:sp>
      <p:graphicFrame>
        <p:nvGraphicFramePr>
          <p:cNvPr id="80900" name="Object 4"/>
          <p:cNvGraphicFramePr>
            <a:graphicFrameLocks noChangeAspect="1"/>
          </p:cNvGraphicFramePr>
          <p:nvPr>
            <p:ph idx="1"/>
          </p:nvPr>
        </p:nvGraphicFramePr>
        <p:xfrm>
          <a:off x="1182688" y="2430463"/>
          <a:ext cx="5862637" cy="3908425"/>
        </p:xfrm>
        <a:graphic>
          <a:graphicData uri="http://schemas.openxmlformats.org/presentationml/2006/ole">
            <p:oleObj spid="_x0000_s80900" name="Chart" r:id="rId4" imgW="4572000" imgH="3048000" progId="MSGraph.Chart.8">
              <p:embed followColorScheme="full"/>
            </p:oleObj>
          </a:graphicData>
        </a:graphic>
      </p:graphicFrame>
      <p:sp>
        <p:nvSpPr>
          <p:cNvPr id="80902" name="Text Box 6"/>
          <p:cNvSpPr txBox="1">
            <a:spLocks noChangeArrowheads="1"/>
          </p:cNvSpPr>
          <p:nvPr/>
        </p:nvSpPr>
        <p:spPr bwMode="auto">
          <a:xfrm>
            <a:off x="539750" y="1460500"/>
            <a:ext cx="7554913" cy="822325"/>
          </a:xfrm>
          <a:prstGeom prst="rect">
            <a:avLst/>
          </a:prstGeom>
          <a:noFill/>
          <a:ln w="9525">
            <a:noFill/>
            <a:miter lim="800000"/>
            <a:headEnd/>
            <a:tailEnd/>
          </a:ln>
          <a:effectLst/>
        </p:spPr>
        <p:txBody>
          <a:bodyPr wrap="none">
            <a:spAutoFit/>
          </a:bodyPr>
          <a:lstStyle/>
          <a:p>
            <a:pPr algn="ctr"/>
            <a:r>
              <a:rPr lang="en-US" sz="2400"/>
              <a:t>Emergency Department Visits (thousands)  for Asthma</a:t>
            </a:r>
          </a:p>
          <a:p>
            <a:pPr algn="ctr"/>
            <a:r>
              <a:rPr lang="en-US" sz="2400"/>
              <a:t>National Hospital Ambulatory Medical Care Survey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b="1">
                <a:solidFill>
                  <a:srgbClr val="FF9900"/>
                </a:solidFill>
              </a:rPr>
              <a:t>Results from NAMCS </a:t>
            </a:r>
          </a:p>
        </p:txBody>
      </p:sp>
      <p:sp>
        <p:nvSpPr>
          <p:cNvPr id="115716" name="Text Box 4"/>
          <p:cNvSpPr txBox="1">
            <a:spLocks noChangeArrowheads="1"/>
          </p:cNvSpPr>
          <p:nvPr/>
        </p:nvSpPr>
        <p:spPr bwMode="auto">
          <a:xfrm>
            <a:off x="981075" y="1460500"/>
            <a:ext cx="6672263" cy="822325"/>
          </a:xfrm>
          <a:prstGeom prst="rect">
            <a:avLst/>
          </a:prstGeom>
          <a:noFill/>
          <a:ln w="9525">
            <a:noFill/>
            <a:miter lim="800000"/>
            <a:headEnd/>
            <a:tailEnd/>
          </a:ln>
          <a:effectLst/>
        </p:spPr>
        <p:txBody>
          <a:bodyPr wrap="none">
            <a:spAutoFit/>
          </a:bodyPr>
          <a:lstStyle/>
          <a:p>
            <a:pPr algn="ctr"/>
            <a:r>
              <a:rPr lang="en-US" sz="2400"/>
              <a:t>Physicians Office Visits (thousands)  for Asthma</a:t>
            </a:r>
          </a:p>
          <a:p>
            <a:pPr algn="ctr"/>
            <a:r>
              <a:rPr lang="en-US" sz="2400"/>
              <a:t>National Ambulatory Medical Care Survey </a:t>
            </a:r>
          </a:p>
        </p:txBody>
      </p:sp>
      <p:graphicFrame>
        <p:nvGraphicFramePr>
          <p:cNvPr id="115718" name="Object 6"/>
          <p:cNvGraphicFramePr>
            <a:graphicFrameLocks noChangeAspect="1"/>
          </p:cNvGraphicFramePr>
          <p:nvPr>
            <p:ph idx="1"/>
          </p:nvPr>
        </p:nvGraphicFramePr>
        <p:xfrm>
          <a:off x="1762125" y="2763838"/>
          <a:ext cx="5016500" cy="3344862"/>
        </p:xfrm>
        <a:graphic>
          <a:graphicData uri="http://schemas.openxmlformats.org/presentationml/2006/ole">
            <p:oleObj spid="_x0000_s115718" name="Chart" r:id="rId4" imgW="4572000" imgH="3048000" progId="MSGraph.Chart.8">
              <p:embed followColorScheme="full"/>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b="1" dirty="0">
                <a:solidFill>
                  <a:srgbClr val="FF9900"/>
                </a:solidFill>
              </a:rPr>
              <a:t>Results from </a:t>
            </a:r>
            <a:r>
              <a:rPr lang="en-US" b="1" dirty="0" smtClean="0">
                <a:solidFill>
                  <a:srgbClr val="FF9900"/>
                </a:solidFill>
              </a:rPr>
              <a:t>Ambulatory Care Surveys</a:t>
            </a:r>
            <a:endParaRPr lang="en-US" b="1" dirty="0">
              <a:solidFill>
                <a:srgbClr val="FF9900"/>
              </a:solidFill>
            </a:endParaRPr>
          </a:p>
        </p:txBody>
      </p:sp>
      <p:sp>
        <p:nvSpPr>
          <p:cNvPr id="3" name="TextBox 2"/>
          <p:cNvSpPr txBox="1"/>
          <p:nvPr/>
        </p:nvSpPr>
        <p:spPr>
          <a:xfrm>
            <a:off x="1076632" y="2227006"/>
            <a:ext cx="7329949" cy="3416320"/>
          </a:xfrm>
          <a:prstGeom prst="rect">
            <a:avLst/>
          </a:prstGeom>
          <a:noFill/>
        </p:spPr>
        <p:txBody>
          <a:bodyPr wrap="square" rtlCol="0">
            <a:spAutoFit/>
          </a:bodyPr>
          <a:lstStyle/>
          <a:p>
            <a:r>
              <a:rPr lang="en-US" sz="2400" dirty="0" smtClean="0"/>
              <a:t>Strengths:</a:t>
            </a:r>
          </a:p>
          <a:p>
            <a:r>
              <a:rPr lang="en-US" sz="2400" dirty="0" smtClean="0"/>
              <a:t>National sample, provides data on diseases/conditions frequently seen in outpatient settings</a:t>
            </a:r>
          </a:p>
          <a:p>
            <a:endParaRPr lang="en-US" sz="2400" dirty="0" smtClean="0"/>
          </a:p>
          <a:p>
            <a:endParaRPr lang="en-US" sz="2400" dirty="0" smtClean="0"/>
          </a:p>
          <a:p>
            <a:r>
              <a:rPr lang="en-US" sz="2400" dirty="0" smtClean="0"/>
              <a:t>Weaknesses: </a:t>
            </a:r>
          </a:p>
          <a:p>
            <a:r>
              <a:rPr lang="en-US" sz="2400" dirty="0" smtClean="0"/>
              <a:t>Counts occurrences not persons, diagnoses not validated</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b="1">
                <a:solidFill>
                  <a:srgbClr val="FF9900"/>
                </a:solidFill>
              </a:rPr>
              <a:t>Results from NHIS </a:t>
            </a:r>
          </a:p>
        </p:txBody>
      </p:sp>
      <p:graphicFrame>
        <p:nvGraphicFramePr>
          <p:cNvPr id="84996" name="Object 4"/>
          <p:cNvGraphicFramePr>
            <a:graphicFrameLocks noChangeAspect="1"/>
          </p:cNvGraphicFramePr>
          <p:nvPr>
            <p:ph idx="1"/>
          </p:nvPr>
        </p:nvGraphicFramePr>
        <p:xfrm>
          <a:off x="1114425" y="1878013"/>
          <a:ext cx="6127750" cy="4084637"/>
        </p:xfrm>
        <a:graphic>
          <a:graphicData uri="http://schemas.openxmlformats.org/presentationml/2006/ole">
            <p:oleObj spid="_x0000_s84996" name="Chart" r:id="rId4" imgW="4572000" imgH="3048000" progId="MSGraph.Chart.8">
              <p:embed followColorScheme="full"/>
            </p:oleObj>
          </a:graphicData>
        </a:graphic>
      </p:graphicFrame>
      <p:sp>
        <p:nvSpPr>
          <p:cNvPr id="84998" name="Text Box 6"/>
          <p:cNvSpPr txBox="1">
            <a:spLocks noChangeArrowheads="1"/>
          </p:cNvSpPr>
          <p:nvPr/>
        </p:nvSpPr>
        <p:spPr bwMode="auto">
          <a:xfrm>
            <a:off x="1158875" y="1327150"/>
            <a:ext cx="6234113" cy="457200"/>
          </a:xfrm>
          <a:prstGeom prst="rect">
            <a:avLst/>
          </a:prstGeom>
          <a:noFill/>
          <a:ln w="9525">
            <a:noFill/>
            <a:miter lim="800000"/>
            <a:headEnd/>
            <a:tailEnd/>
          </a:ln>
          <a:effectLst/>
        </p:spPr>
        <p:txBody>
          <a:bodyPr wrap="none">
            <a:spAutoFit/>
          </a:bodyPr>
          <a:lstStyle/>
          <a:p>
            <a:r>
              <a:rPr lang="en-US" sz="2400"/>
              <a:t>Prevalence of Asthma (%), age 18 or greater</a:t>
            </a:r>
          </a:p>
        </p:txBody>
      </p:sp>
      <p:sp>
        <p:nvSpPr>
          <p:cNvPr id="84999" name="Text Box 7"/>
          <p:cNvSpPr txBox="1">
            <a:spLocks noChangeArrowheads="1"/>
          </p:cNvSpPr>
          <p:nvPr/>
        </p:nvSpPr>
        <p:spPr bwMode="auto">
          <a:xfrm>
            <a:off x="2005013" y="2393950"/>
            <a:ext cx="4997450" cy="366713"/>
          </a:xfrm>
          <a:prstGeom prst="rect">
            <a:avLst/>
          </a:prstGeom>
          <a:noFill/>
          <a:ln w="9525">
            <a:noFill/>
            <a:miter lim="800000"/>
            <a:headEnd/>
            <a:tailEnd/>
          </a:ln>
          <a:effectLst/>
        </p:spPr>
        <p:txBody>
          <a:bodyPr wrap="none">
            <a:spAutoFit/>
          </a:bodyPr>
          <a:lstStyle/>
          <a:p>
            <a:r>
              <a:rPr lang="en-US"/>
              <a:t>Lifetime prevalence              Current prevalence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b="1" dirty="0">
                <a:solidFill>
                  <a:srgbClr val="FF9900"/>
                </a:solidFill>
              </a:rPr>
              <a:t>Results </a:t>
            </a:r>
            <a:r>
              <a:rPr lang="en-US" b="1" dirty="0" smtClean="0">
                <a:solidFill>
                  <a:srgbClr val="FF9900"/>
                </a:solidFill>
              </a:rPr>
              <a:t>from Health Interview Survey</a:t>
            </a:r>
            <a:endParaRPr lang="en-US" b="1" dirty="0">
              <a:solidFill>
                <a:srgbClr val="FF9900"/>
              </a:solidFill>
            </a:endParaRPr>
          </a:p>
        </p:txBody>
      </p:sp>
      <p:sp>
        <p:nvSpPr>
          <p:cNvPr id="3" name="TextBox 2"/>
          <p:cNvSpPr txBox="1"/>
          <p:nvPr/>
        </p:nvSpPr>
        <p:spPr>
          <a:xfrm>
            <a:off x="1238865" y="2462981"/>
            <a:ext cx="7344696" cy="2677656"/>
          </a:xfrm>
          <a:prstGeom prst="rect">
            <a:avLst/>
          </a:prstGeom>
          <a:noFill/>
        </p:spPr>
        <p:txBody>
          <a:bodyPr wrap="square" rtlCol="0">
            <a:spAutoFit/>
          </a:bodyPr>
          <a:lstStyle/>
          <a:p>
            <a:r>
              <a:rPr lang="en-US" sz="2400" dirty="0" smtClean="0"/>
              <a:t>Strengths: </a:t>
            </a:r>
          </a:p>
          <a:p>
            <a:r>
              <a:rPr lang="en-US" sz="2400" dirty="0" smtClean="0"/>
              <a:t>National sample, larger size, mostly consistent questions</a:t>
            </a:r>
          </a:p>
          <a:p>
            <a:endParaRPr lang="en-US" sz="2400" dirty="0" smtClean="0"/>
          </a:p>
          <a:p>
            <a:r>
              <a:rPr lang="en-US" sz="2400" dirty="0" smtClean="0"/>
              <a:t>Weaknesses: </a:t>
            </a:r>
          </a:p>
          <a:p>
            <a:r>
              <a:rPr lang="en-US" sz="2400" dirty="0" smtClean="0"/>
              <a:t>Change in questions make trends difficult to interpret, data only based on questionnaires</a:t>
            </a: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b="1">
                <a:solidFill>
                  <a:srgbClr val="FF9900"/>
                </a:solidFill>
              </a:rPr>
              <a:t>Questions...</a:t>
            </a:r>
          </a:p>
        </p:txBody>
      </p:sp>
      <p:sp>
        <p:nvSpPr>
          <p:cNvPr id="56323" name="Rectangle 3"/>
          <p:cNvSpPr>
            <a:spLocks noGrp="1" noChangeArrowheads="1"/>
          </p:cNvSpPr>
          <p:nvPr>
            <p:ph type="body" idx="1"/>
          </p:nvPr>
        </p:nvSpPr>
        <p:spPr/>
        <p:txBody>
          <a:bodyPr/>
          <a:lstStyle/>
          <a:p>
            <a:pPr>
              <a:lnSpc>
                <a:spcPct val="90000"/>
              </a:lnSpc>
              <a:buClr>
                <a:srgbClr val="FF9900"/>
              </a:buClr>
              <a:buFont typeface="Arial" charset="0"/>
              <a:buChar char="■"/>
            </a:pPr>
            <a:r>
              <a:rPr lang="en-US" sz="2800">
                <a:solidFill>
                  <a:schemeClr val="accent2"/>
                </a:solidFill>
              </a:rPr>
              <a:t>Is there a need for a new surveillance and research infrastructure?</a:t>
            </a:r>
          </a:p>
          <a:p>
            <a:pPr lvl="1">
              <a:lnSpc>
                <a:spcPct val="90000"/>
              </a:lnSpc>
            </a:pPr>
            <a:r>
              <a:rPr lang="en-US" sz="2400">
                <a:solidFill>
                  <a:schemeClr val="accent2"/>
                </a:solidFill>
              </a:rPr>
              <a:t>Could existing data collection efforts be expanded and/or integrated?</a:t>
            </a:r>
          </a:p>
          <a:p>
            <a:pPr>
              <a:lnSpc>
                <a:spcPct val="90000"/>
              </a:lnSpc>
              <a:buClr>
                <a:srgbClr val="FF9900"/>
              </a:buClr>
              <a:buFont typeface="Arial" charset="0"/>
              <a:buChar char="■"/>
            </a:pPr>
            <a:r>
              <a:rPr lang="en-US" sz="2800">
                <a:solidFill>
                  <a:schemeClr val="accent2"/>
                </a:solidFill>
              </a:rPr>
              <a:t>How should surveillance data be collected and used to enhance research to address health disparities?</a:t>
            </a:r>
          </a:p>
          <a:p>
            <a:pPr>
              <a:lnSpc>
                <a:spcPct val="90000"/>
              </a:lnSpc>
              <a:buClr>
                <a:srgbClr val="FF9900"/>
              </a:buClr>
            </a:pPr>
            <a:endParaRPr lang="en-US" sz="800">
              <a:solidFill>
                <a:schemeClr val="accent2"/>
              </a:solidFill>
            </a:endParaRPr>
          </a:p>
          <a:p>
            <a:pPr>
              <a:lnSpc>
                <a:spcPct val="90000"/>
              </a:lnSpc>
              <a:buClr>
                <a:srgbClr val="FF9900"/>
              </a:buClr>
              <a:buFont typeface="Arial" charset="0"/>
              <a:buChar char="■"/>
            </a:pPr>
            <a:r>
              <a:rPr lang="en-US" sz="2800">
                <a:solidFill>
                  <a:schemeClr val="accent2"/>
                </a:solidFill>
              </a:rPr>
              <a:t>How might relevant stakeholders collaborate in surveillance, determination of research priorities, and development of public policy?</a:t>
            </a:r>
          </a:p>
          <a:p>
            <a:pPr>
              <a:lnSpc>
                <a:spcPct val="90000"/>
              </a:lnSpc>
              <a:buClr>
                <a:srgbClr val="FF9900"/>
              </a:buClr>
            </a:pPr>
            <a:endParaRPr lang="en-US" sz="2800">
              <a:solidFill>
                <a:schemeClr val="accent2"/>
              </a:solidFill>
            </a:endParaRPr>
          </a:p>
          <a:p>
            <a:pPr>
              <a:lnSpc>
                <a:spcPct val="90000"/>
              </a:lnSpc>
              <a:buClr>
                <a:srgbClr val="FF9900"/>
              </a:buClr>
              <a:buFont typeface="Arial" charset="0"/>
              <a:buChar char="■"/>
            </a:pPr>
            <a:endParaRPr lang="en-US" sz="28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b="1">
                <a:solidFill>
                  <a:srgbClr val="FF9900"/>
                </a:solidFill>
              </a:rPr>
              <a:t>NHLBI Strategic Plan</a:t>
            </a:r>
          </a:p>
        </p:txBody>
      </p:sp>
      <p:sp>
        <p:nvSpPr>
          <p:cNvPr id="36867" name="Rectangle 3"/>
          <p:cNvSpPr>
            <a:spLocks noGrp="1" noChangeArrowheads="1"/>
          </p:cNvSpPr>
          <p:nvPr>
            <p:ph type="body" idx="1"/>
          </p:nvPr>
        </p:nvSpPr>
        <p:spPr/>
        <p:txBody>
          <a:bodyPr/>
          <a:lstStyle/>
          <a:p>
            <a:r>
              <a:rPr lang="en-US" dirty="0" smtClean="0">
                <a:solidFill>
                  <a:srgbClr val="002060"/>
                </a:solidFill>
              </a:rPr>
              <a:t>Why does NHLBI need NCHS data?</a:t>
            </a:r>
          </a:p>
          <a:p>
            <a:endParaRPr lang="en-US" dirty="0"/>
          </a:p>
          <a:p>
            <a:pPr lvl="1"/>
            <a:r>
              <a:rPr lang="en-US" dirty="0"/>
              <a:t>Surveillance systems that allow for the rapid analysis and communication of health status </a:t>
            </a:r>
            <a:r>
              <a:rPr lang="en-US" dirty="0" smtClean="0"/>
              <a:t>are needed to </a:t>
            </a:r>
            <a:r>
              <a:rPr lang="en-US" dirty="0"/>
              <a:t>provide data on the effectiveness of community-based and population-based interventions.</a:t>
            </a:r>
          </a:p>
          <a:p>
            <a:pPr lvl="1">
              <a:buFont typeface="Wingdings" pitchFamily="2" charset="2"/>
              <a:buNone/>
            </a:pPr>
            <a:endParaRPr lang="en-US" dirty="0"/>
          </a:p>
          <a:p>
            <a:pPr lvl="1"/>
            <a:endParaRPr lang="en-US" dirty="0">
              <a:solidFill>
                <a:srgbClr val="FF99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b="1">
                <a:solidFill>
                  <a:srgbClr val="FF9900"/>
                </a:solidFill>
              </a:rPr>
              <a:t>IOM Charge</a:t>
            </a:r>
          </a:p>
        </p:txBody>
      </p:sp>
      <p:sp>
        <p:nvSpPr>
          <p:cNvPr id="109571" name="Rectangle 3"/>
          <p:cNvSpPr>
            <a:spLocks noGrp="1" noChangeArrowheads="1"/>
          </p:cNvSpPr>
          <p:nvPr>
            <p:ph type="body" idx="1"/>
          </p:nvPr>
        </p:nvSpPr>
        <p:spPr/>
        <p:txBody>
          <a:bodyPr/>
          <a:lstStyle/>
          <a:p>
            <a:pPr>
              <a:lnSpc>
                <a:spcPct val="90000"/>
              </a:lnSpc>
              <a:buClr>
                <a:srgbClr val="FF9900"/>
              </a:buClr>
            </a:pPr>
            <a:r>
              <a:rPr lang="en-US" dirty="0"/>
              <a:t>An Institute of Medicine committee </a:t>
            </a:r>
            <a:r>
              <a:rPr lang="en-US" dirty="0" smtClean="0"/>
              <a:t>is meeting </a:t>
            </a:r>
            <a:r>
              <a:rPr lang="en-US" dirty="0"/>
              <a:t>to develop a framework for building a national chronic disease surveillance system focused primarily on cardiovascular disease that is capable of providing data for analysis of race, ethnic, socioeconomic, and geographic region disparities in incidence and prevalence, functional health outcomes, measured risk factors, and clinical care delivery. </a:t>
            </a:r>
            <a:endParaRPr lang="en-US" dirty="0">
              <a:solidFill>
                <a:schemeClr val="accent2"/>
              </a:solidFill>
            </a:endParaRPr>
          </a:p>
          <a:p>
            <a:pPr>
              <a:lnSpc>
                <a:spcPct val="90000"/>
              </a:lnSpc>
              <a:buClr>
                <a:srgbClr val="FF9900"/>
              </a:buClr>
              <a:buFont typeface="Arial" charset="0"/>
              <a:buChar char="■"/>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endParaRPr lang="en-US" b="1">
              <a:solidFill>
                <a:srgbClr val="FF9900"/>
              </a:solidFill>
            </a:endParaRPr>
          </a:p>
        </p:txBody>
      </p:sp>
      <p:sp>
        <p:nvSpPr>
          <p:cNvPr id="113667" name="Rectangle 3"/>
          <p:cNvSpPr>
            <a:spLocks noGrp="1" noChangeArrowheads="1"/>
          </p:cNvSpPr>
          <p:nvPr>
            <p:ph type="body" idx="1"/>
          </p:nvPr>
        </p:nvSpPr>
        <p:spPr/>
        <p:txBody>
          <a:bodyPr/>
          <a:lstStyle/>
          <a:p>
            <a:pPr algn="ctr">
              <a:buClr>
                <a:srgbClr val="FF9900"/>
              </a:buClr>
            </a:pPr>
            <a:r>
              <a:rPr lang="en-US"/>
              <a:t>Thank you,</a:t>
            </a:r>
          </a:p>
          <a:p>
            <a:pPr algn="ctr">
              <a:buClr>
                <a:srgbClr val="FF9900"/>
              </a:buClr>
              <a:buFont typeface="Arial" charset="0"/>
              <a:buChar char="■"/>
            </a:pPr>
            <a:endParaRPr lang="en-US"/>
          </a:p>
          <a:p>
            <a:pPr algn="ctr">
              <a:buClr>
                <a:srgbClr val="FF9900"/>
              </a:buClr>
            </a:pPr>
            <a:r>
              <a:rPr lang="en-US"/>
              <a:t>Any questions?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b="1">
                <a:solidFill>
                  <a:srgbClr val="FF9900"/>
                </a:solidFill>
              </a:rPr>
              <a:t>Surveillance Systems used by NHLBI</a:t>
            </a:r>
          </a:p>
        </p:txBody>
      </p:sp>
      <p:sp>
        <p:nvSpPr>
          <p:cNvPr id="37891" name="Rectangle 3"/>
          <p:cNvSpPr>
            <a:spLocks noGrp="1" noChangeArrowheads="1"/>
          </p:cNvSpPr>
          <p:nvPr>
            <p:ph type="body" sz="half" idx="1"/>
          </p:nvPr>
        </p:nvSpPr>
        <p:spPr>
          <a:xfrm>
            <a:off x="475585" y="1378821"/>
            <a:ext cx="8329612" cy="4640262"/>
          </a:xfrm>
        </p:spPr>
        <p:txBody>
          <a:bodyPr/>
          <a:lstStyle/>
          <a:p>
            <a:pPr marL="0" indent="0"/>
            <a:r>
              <a:rPr lang="en-US" dirty="0">
                <a:solidFill>
                  <a:schemeClr val="tx2"/>
                </a:solidFill>
              </a:rPr>
              <a:t>National Systems </a:t>
            </a:r>
            <a:r>
              <a:rPr lang="en-US" dirty="0" smtClean="0">
                <a:solidFill>
                  <a:schemeClr val="tx2"/>
                </a:solidFill>
              </a:rPr>
              <a:t>– NCHS</a:t>
            </a:r>
          </a:p>
          <a:p>
            <a:pPr marL="0" indent="0">
              <a:buClr>
                <a:srgbClr val="FF9900"/>
              </a:buClr>
              <a:buFont typeface="Arial" charset="0"/>
              <a:buChar char="■"/>
            </a:pPr>
            <a:r>
              <a:rPr lang="en-US" sz="2400" dirty="0" smtClean="0">
                <a:solidFill>
                  <a:schemeClr val="accent2"/>
                </a:solidFill>
              </a:rPr>
              <a:t>National vital statistics system - NVSS</a:t>
            </a:r>
            <a:endParaRPr lang="en-US" sz="2400" dirty="0">
              <a:solidFill>
                <a:schemeClr val="accent2"/>
              </a:solidFill>
            </a:endParaRPr>
          </a:p>
          <a:p>
            <a:pPr marL="0" indent="0">
              <a:buClr>
                <a:srgbClr val="FF9900"/>
              </a:buClr>
              <a:buFont typeface="Arial" charset="0"/>
              <a:buChar char="■"/>
            </a:pPr>
            <a:r>
              <a:rPr lang="en-US" sz="2400" dirty="0">
                <a:solidFill>
                  <a:schemeClr val="accent2"/>
                </a:solidFill>
              </a:rPr>
              <a:t>Institution surveys – NHDS, NAMCS, NHAMCS, </a:t>
            </a:r>
          </a:p>
          <a:p>
            <a:pPr marL="0" indent="0">
              <a:buClr>
                <a:srgbClr val="FF9900"/>
              </a:buClr>
              <a:buFont typeface="Arial" charset="0"/>
              <a:buChar char="■"/>
            </a:pPr>
            <a:r>
              <a:rPr lang="en-US" sz="2400" dirty="0" smtClean="0">
                <a:solidFill>
                  <a:schemeClr val="accent2"/>
                </a:solidFill>
              </a:rPr>
              <a:t>Population surveys – NHANES, NHIS</a:t>
            </a:r>
          </a:p>
          <a:p>
            <a:pPr marL="0" indent="0">
              <a:buClr>
                <a:srgbClr val="FF9900"/>
              </a:buClr>
              <a:buFont typeface="Arial" charset="0"/>
              <a:buChar char="■"/>
            </a:pPr>
            <a:endParaRPr lang="en-US" dirty="0">
              <a:solidFill>
                <a:schemeClr val="accent2"/>
              </a:solidFill>
            </a:endParaRPr>
          </a:p>
          <a:p>
            <a:pPr marL="0" indent="0"/>
            <a:r>
              <a:rPr lang="en-US" dirty="0">
                <a:solidFill>
                  <a:schemeClr val="tx2"/>
                </a:solidFill>
              </a:rPr>
              <a:t>Community Systems - NHLBI</a:t>
            </a:r>
          </a:p>
          <a:p>
            <a:pPr marL="0" indent="0">
              <a:buClr>
                <a:srgbClr val="FF9900"/>
              </a:buClr>
              <a:buFont typeface="Arial" charset="0"/>
              <a:buChar char="■"/>
            </a:pPr>
            <a:r>
              <a:rPr lang="en-US" sz="2400" dirty="0">
                <a:solidFill>
                  <a:schemeClr val="accent2"/>
                </a:solidFill>
              </a:rPr>
              <a:t>ARIC – contract funded</a:t>
            </a:r>
          </a:p>
          <a:p>
            <a:pPr marL="0" indent="0">
              <a:buClr>
                <a:srgbClr val="FF9900"/>
              </a:buClr>
              <a:buFont typeface="Arial" charset="0"/>
              <a:buChar char="■"/>
            </a:pPr>
            <a:r>
              <a:rPr lang="en-US" sz="2400" dirty="0">
                <a:solidFill>
                  <a:schemeClr val="accent2"/>
                </a:solidFill>
              </a:rPr>
              <a:t>Minnesota Heart Survey, Worcester Heart Attack Study, </a:t>
            </a:r>
          </a:p>
          <a:p>
            <a:pPr marL="0" indent="0">
              <a:buClr>
                <a:srgbClr val="FF9900"/>
              </a:buClr>
            </a:pPr>
            <a:r>
              <a:rPr lang="en-US" sz="2400" dirty="0">
                <a:solidFill>
                  <a:schemeClr val="accent2"/>
                </a:solidFill>
              </a:rPr>
              <a:t>Rochester Epidemiology </a:t>
            </a:r>
            <a:r>
              <a:rPr lang="en-US" sz="2400" dirty="0" smtClean="0">
                <a:solidFill>
                  <a:schemeClr val="accent2"/>
                </a:solidFill>
              </a:rPr>
              <a:t>Project </a:t>
            </a:r>
            <a:r>
              <a:rPr lang="en-US" sz="2400" dirty="0">
                <a:solidFill>
                  <a:schemeClr val="accent2"/>
                </a:solidFill>
              </a:rPr>
              <a:t>– grant funded</a:t>
            </a:r>
          </a:p>
          <a:p>
            <a:pPr marL="0" indent="0">
              <a:buClr>
                <a:srgbClr val="FF9900"/>
              </a:buClr>
              <a:buFont typeface="Arial" charset="0"/>
              <a:buChar char="■"/>
            </a:pPr>
            <a:endParaRPr lang="en-US" sz="2400" dirty="0">
              <a:solidFill>
                <a:schemeClr val="accent2"/>
              </a:solidFill>
            </a:endParaRPr>
          </a:p>
          <a:p>
            <a:pPr marL="0" indent="0"/>
            <a:endParaRPr lang="en-US" dirty="0">
              <a:solidFill>
                <a:schemeClr val="accent2"/>
              </a:solidFill>
            </a:endParaRPr>
          </a:p>
          <a:p>
            <a:pPr marL="0" indent="0">
              <a:buFont typeface="Arial" charset="0"/>
              <a:buChar char="■"/>
            </a:pPr>
            <a:endParaRPr lang="en-US" dirty="0">
              <a:solidFill>
                <a:schemeClr val="accent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b="1">
                <a:solidFill>
                  <a:srgbClr val="FF9900"/>
                </a:solidFill>
              </a:rPr>
              <a:t>Results from Vital Statistics </a:t>
            </a:r>
          </a:p>
        </p:txBody>
      </p:sp>
      <p:graphicFrame>
        <p:nvGraphicFramePr>
          <p:cNvPr id="47107" name="Object 3"/>
          <p:cNvGraphicFramePr>
            <a:graphicFrameLocks noChangeAspect="1"/>
          </p:cNvGraphicFramePr>
          <p:nvPr>
            <p:ph idx="1"/>
          </p:nvPr>
        </p:nvGraphicFramePr>
        <p:xfrm>
          <a:off x="968375" y="1976438"/>
          <a:ext cx="7194550" cy="4125912"/>
        </p:xfrm>
        <a:graphic>
          <a:graphicData uri="http://schemas.openxmlformats.org/presentationml/2006/ole">
            <p:oleObj spid="_x0000_s47107" name="Chart" r:id="rId4" imgW="7772400" imgH="4457700" progId="MSGraph.Chart.8">
              <p:embed/>
            </p:oleObj>
          </a:graphicData>
        </a:graphic>
      </p:graphicFrame>
      <p:sp>
        <p:nvSpPr>
          <p:cNvPr id="47111" name="Text Box 7"/>
          <p:cNvSpPr txBox="1">
            <a:spLocks noChangeArrowheads="1"/>
          </p:cNvSpPr>
          <p:nvPr/>
        </p:nvSpPr>
        <p:spPr bwMode="auto">
          <a:xfrm>
            <a:off x="741363" y="1487488"/>
            <a:ext cx="7727950" cy="457200"/>
          </a:xfrm>
          <a:prstGeom prst="rect">
            <a:avLst/>
          </a:prstGeom>
          <a:noFill/>
          <a:ln w="9525">
            <a:noFill/>
            <a:miter lim="800000"/>
            <a:headEnd/>
            <a:tailEnd/>
          </a:ln>
          <a:effectLst/>
        </p:spPr>
        <p:txBody>
          <a:bodyPr wrap="none">
            <a:spAutoFit/>
          </a:bodyPr>
          <a:lstStyle/>
          <a:p>
            <a:r>
              <a:rPr lang="en-US" sz="2400"/>
              <a:t>Age-adjusted death rates/100,000 for heart disease, US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b="1">
                <a:solidFill>
                  <a:srgbClr val="FF9900"/>
                </a:solidFill>
              </a:rPr>
              <a:t>Results from Vital Statistics </a:t>
            </a:r>
          </a:p>
        </p:txBody>
      </p:sp>
      <p:sp>
        <p:nvSpPr>
          <p:cNvPr id="3" name="TextBox 2"/>
          <p:cNvSpPr txBox="1"/>
          <p:nvPr/>
        </p:nvSpPr>
        <p:spPr>
          <a:xfrm>
            <a:off x="1194619" y="2271250"/>
            <a:ext cx="7226710" cy="3108543"/>
          </a:xfrm>
          <a:prstGeom prst="rect">
            <a:avLst/>
          </a:prstGeom>
          <a:noFill/>
        </p:spPr>
        <p:txBody>
          <a:bodyPr wrap="square" rtlCol="0">
            <a:spAutoFit/>
          </a:bodyPr>
          <a:lstStyle/>
          <a:p>
            <a:r>
              <a:rPr lang="en-US" sz="2800" dirty="0" smtClean="0"/>
              <a:t>Strengths:  </a:t>
            </a:r>
          </a:p>
          <a:p>
            <a:r>
              <a:rPr lang="en-US" sz="2800" dirty="0" smtClean="0"/>
              <a:t>Complete data, Causes of death, Reasonably good age-sex-race data</a:t>
            </a:r>
          </a:p>
          <a:p>
            <a:endParaRPr lang="en-US" sz="2800" dirty="0"/>
          </a:p>
          <a:p>
            <a:r>
              <a:rPr lang="en-US" sz="2800" dirty="0" smtClean="0"/>
              <a:t>Weaknesses: </a:t>
            </a:r>
          </a:p>
          <a:p>
            <a:r>
              <a:rPr lang="en-US" sz="2800" dirty="0" smtClean="0"/>
              <a:t>Causes of death, Hispanic status, race identification, occupation classification.</a:t>
            </a: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b="1">
                <a:solidFill>
                  <a:srgbClr val="FF9900"/>
                </a:solidFill>
              </a:rPr>
              <a:t>Results from Vital Statistics </a:t>
            </a:r>
          </a:p>
        </p:txBody>
      </p:sp>
      <p:sp>
        <p:nvSpPr>
          <p:cNvPr id="4" name="TextBox 3"/>
          <p:cNvSpPr txBox="1"/>
          <p:nvPr/>
        </p:nvSpPr>
        <p:spPr>
          <a:xfrm>
            <a:off x="899652" y="2374490"/>
            <a:ext cx="7256207" cy="3877985"/>
          </a:xfrm>
          <a:prstGeom prst="rect">
            <a:avLst/>
          </a:prstGeom>
          <a:noFill/>
        </p:spPr>
        <p:txBody>
          <a:bodyPr wrap="square" rtlCol="0">
            <a:spAutoFit/>
          </a:bodyPr>
          <a:lstStyle/>
          <a:p>
            <a:r>
              <a:rPr lang="en-US" sz="2400" dirty="0" smtClean="0"/>
              <a:t>                  Ratio of Race/Ethnicity </a:t>
            </a:r>
          </a:p>
          <a:p>
            <a:r>
              <a:rPr lang="en-US" sz="2400" dirty="0" smtClean="0"/>
              <a:t>      Death Certificate to Prior Self Identification</a:t>
            </a:r>
          </a:p>
          <a:p>
            <a:endParaRPr lang="en-US" dirty="0" smtClean="0"/>
          </a:p>
          <a:p>
            <a:r>
              <a:rPr lang="en-US" dirty="0" smtClean="0"/>
              <a:t>		White		1.00</a:t>
            </a:r>
          </a:p>
          <a:p>
            <a:r>
              <a:rPr lang="en-US" dirty="0" smtClean="0"/>
              <a:t>		Black		0.99</a:t>
            </a:r>
          </a:p>
          <a:p>
            <a:r>
              <a:rPr lang="en-US" dirty="0" smtClean="0"/>
              <a:t>		AIAN		0.77</a:t>
            </a:r>
          </a:p>
          <a:p>
            <a:r>
              <a:rPr lang="en-US" dirty="0" smtClean="0"/>
              <a:t>		API		0.93</a:t>
            </a:r>
          </a:p>
          <a:p>
            <a:endParaRPr lang="en-US" dirty="0" smtClean="0"/>
          </a:p>
          <a:p>
            <a:r>
              <a:rPr lang="en-US" dirty="0" smtClean="0"/>
              <a:t>		Hispanic		0.95</a:t>
            </a:r>
          </a:p>
          <a:p>
            <a:endParaRPr lang="en-US" dirty="0" smtClean="0"/>
          </a:p>
          <a:p>
            <a:endParaRPr lang="en-US" dirty="0" smtClean="0"/>
          </a:p>
          <a:p>
            <a:r>
              <a:rPr lang="en-US" dirty="0" smtClean="0"/>
              <a:t>Source: National Longitudinal Mortality Study </a:t>
            </a:r>
          </a:p>
          <a:p>
            <a:r>
              <a:rPr lang="en-US" dirty="0" smtClean="0"/>
              <a:t>Vital and Health Statistics, Series 2, Number 148</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b="1">
                <a:solidFill>
                  <a:srgbClr val="FF9900"/>
                </a:solidFill>
              </a:rPr>
              <a:t>Results from Hospital Discharge Survey </a:t>
            </a:r>
          </a:p>
        </p:txBody>
      </p:sp>
      <p:graphicFrame>
        <p:nvGraphicFramePr>
          <p:cNvPr id="78852" name="Object 4"/>
          <p:cNvGraphicFramePr>
            <a:graphicFrameLocks noChangeAspect="1"/>
          </p:cNvGraphicFramePr>
          <p:nvPr>
            <p:ph idx="1"/>
          </p:nvPr>
        </p:nvGraphicFramePr>
        <p:xfrm>
          <a:off x="1628775" y="1762125"/>
          <a:ext cx="5745163" cy="4446588"/>
        </p:xfrm>
        <a:graphic>
          <a:graphicData uri="http://schemas.openxmlformats.org/presentationml/2006/ole">
            <p:oleObj spid="_x0000_s78852" name="Chart" r:id="rId4" imgW="3962400" imgH="3067202" progId="MSGraph.Chart.8">
              <p:embed followColorScheme="full"/>
            </p:oleObj>
          </a:graphicData>
        </a:graphic>
      </p:graphicFrame>
      <p:sp>
        <p:nvSpPr>
          <p:cNvPr id="78854" name="Text Box 6"/>
          <p:cNvSpPr txBox="1">
            <a:spLocks noChangeArrowheads="1"/>
          </p:cNvSpPr>
          <p:nvPr/>
        </p:nvSpPr>
        <p:spPr bwMode="auto">
          <a:xfrm>
            <a:off x="795338" y="1325563"/>
            <a:ext cx="7407275" cy="762000"/>
          </a:xfrm>
          <a:prstGeom prst="rect">
            <a:avLst/>
          </a:prstGeom>
          <a:noFill/>
          <a:ln w="9525">
            <a:noFill/>
            <a:miter lim="800000"/>
            <a:headEnd/>
            <a:tailEnd/>
          </a:ln>
          <a:effectLst/>
        </p:spPr>
        <p:txBody>
          <a:bodyPr wrap="none">
            <a:spAutoFit/>
          </a:bodyPr>
          <a:lstStyle/>
          <a:p>
            <a:pPr algn="ctr"/>
            <a:r>
              <a:rPr lang="en-US" sz="2400"/>
              <a:t>Hospitalization Rates/10,000 for Myocardial Infarction</a:t>
            </a:r>
          </a:p>
          <a:p>
            <a:pPr algn="ctr"/>
            <a:r>
              <a:rPr lang="en-US" sz="2000"/>
              <a:t>Men</a:t>
            </a:r>
            <a:r>
              <a:rPr lang="en-US"/>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b="1" dirty="0" smtClean="0">
                <a:solidFill>
                  <a:srgbClr val="FF9900"/>
                </a:solidFill>
              </a:rPr>
              <a:t>National Hospital Discharge Survey</a:t>
            </a:r>
            <a:endParaRPr lang="en-US" b="1" dirty="0">
              <a:solidFill>
                <a:srgbClr val="FF9900"/>
              </a:solidFill>
            </a:endParaRPr>
          </a:p>
        </p:txBody>
      </p:sp>
      <p:sp>
        <p:nvSpPr>
          <p:cNvPr id="3" name="TextBox 2"/>
          <p:cNvSpPr txBox="1"/>
          <p:nvPr/>
        </p:nvSpPr>
        <p:spPr>
          <a:xfrm>
            <a:off x="1150373" y="2035278"/>
            <a:ext cx="7580671" cy="3970318"/>
          </a:xfrm>
          <a:prstGeom prst="rect">
            <a:avLst/>
          </a:prstGeom>
          <a:noFill/>
        </p:spPr>
        <p:txBody>
          <a:bodyPr wrap="square" rtlCol="0">
            <a:spAutoFit/>
          </a:bodyPr>
          <a:lstStyle/>
          <a:p>
            <a:r>
              <a:rPr lang="en-US" sz="2800" dirty="0" smtClean="0"/>
              <a:t>Strengths: </a:t>
            </a:r>
          </a:p>
          <a:p>
            <a:r>
              <a:rPr lang="en-US" sz="2800" dirty="0" smtClean="0"/>
              <a:t>National sample of hospitals, discharge codes give reasonable disease classifications</a:t>
            </a:r>
          </a:p>
          <a:p>
            <a:endParaRPr lang="en-US" sz="2800" dirty="0"/>
          </a:p>
          <a:p>
            <a:r>
              <a:rPr lang="en-US" sz="2800" dirty="0" smtClean="0"/>
              <a:t>Weaknesses: </a:t>
            </a:r>
          </a:p>
          <a:p>
            <a:r>
              <a:rPr lang="en-US" sz="2800" dirty="0" smtClean="0"/>
              <a:t>Diagnoses are not validated, race incomplete, counts episodes of hospitalization so person could count more than once, quality of care indicators, redesign in 1988</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b="1">
                <a:solidFill>
                  <a:srgbClr val="FF9900"/>
                </a:solidFill>
              </a:rPr>
              <a:t>Validation of Hospital Discharge Codes </a:t>
            </a:r>
          </a:p>
        </p:txBody>
      </p:sp>
      <p:sp>
        <p:nvSpPr>
          <p:cNvPr id="111620" name="Text Box 4"/>
          <p:cNvSpPr txBox="1">
            <a:spLocks noChangeArrowheads="1"/>
          </p:cNvSpPr>
          <p:nvPr/>
        </p:nvSpPr>
        <p:spPr bwMode="auto">
          <a:xfrm>
            <a:off x="574675" y="1325563"/>
            <a:ext cx="7424738" cy="3652837"/>
          </a:xfrm>
          <a:prstGeom prst="rect">
            <a:avLst/>
          </a:prstGeom>
          <a:noFill/>
          <a:ln w="9525">
            <a:noFill/>
            <a:miter lim="800000"/>
            <a:headEnd/>
            <a:tailEnd/>
          </a:ln>
          <a:effectLst/>
        </p:spPr>
        <p:txBody>
          <a:bodyPr>
            <a:spAutoFit/>
          </a:bodyPr>
          <a:lstStyle/>
          <a:p>
            <a:pPr algn="ctr"/>
            <a:r>
              <a:rPr lang="en-US" sz="2400"/>
              <a:t>      Results from the ARIC Study  </a:t>
            </a:r>
          </a:p>
          <a:p>
            <a:pPr algn="ctr"/>
            <a:endParaRPr lang="en-US" sz="2400"/>
          </a:p>
          <a:p>
            <a:r>
              <a:rPr lang="en-US" sz="2400"/>
              <a:t>       ICD 9 CM Code		       %Def or Probable MI</a:t>
            </a:r>
          </a:p>
          <a:p>
            <a:endParaRPr lang="en-US" sz="2400"/>
          </a:p>
          <a:p>
            <a:r>
              <a:rPr lang="en-US" sz="2400"/>
              <a:t>                  410                                         65</a:t>
            </a:r>
          </a:p>
          <a:p>
            <a:r>
              <a:rPr lang="en-US" sz="2400"/>
              <a:t>                  411                                         14</a:t>
            </a:r>
          </a:p>
          <a:p>
            <a:r>
              <a:rPr lang="en-US" sz="2400"/>
              <a:t>                  412-414                                    5</a:t>
            </a:r>
          </a:p>
          <a:p>
            <a:r>
              <a:rPr lang="en-US" sz="2400"/>
              <a:t>                  Other                                        4                                    </a:t>
            </a:r>
          </a:p>
          <a:p>
            <a:pPr algn="ctr"/>
            <a:endParaRPr lang="en-US" sz="2400"/>
          </a:p>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008 Template 6.11">
  <a:themeElements>
    <a:clrScheme name="2008 Template 6.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08 Template 6.1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08 Template 6.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8 Template 6.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8 Template 6.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8 Template 6.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8 Template 6.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8 Template 6.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8 Template 6.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8 Template 6.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8 Template 6.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8 Template 6.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8 Template 6.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8 Template 6.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1566</TotalTime>
  <Words>824</Words>
  <Application>Microsoft Office PowerPoint</Application>
  <PresentationFormat>On-screen Show (4:3)</PresentationFormat>
  <Paragraphs>145</Paragraphs>
  <Slides>21</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2008 Template 6.11</vt:lpstr>
      <vt:lpstr>Chart</vt:lpstr>
      <vt:lpstr>NCHS Data – Strengths and Weaknesses from the NHLBI Perspective</vt:lpstr>
      <vt:lpstr>NHLBI Strategic Plan</vt:lpstr>
      <vt:lpstr>Surveillance Systems used by NHLBI</vt:lpstr>
      <vt:lpstr>Results from Vital Statistics </vt:lpstr>
      <vt:lpstr>Results from Vital Statistics </vt:lpstr>
      <vt:lpstr>Results from Vital Statistics </vt:lpstr>
      <vt:lpstr>Results from Hospital Discharge Survey </vt:lpstr>
      <vt:lpstr>National Hospital Discharge Survey</vt:lpstr>
      <vt:lpstr>Validation of Hospital Discharge Codes </vt:lpstr>
      <vt:lpstr>Prevalence Results from NHANES </vt:lpstr>
      <vt:lpstr>Prevalence Results from NHANES</vt:lpstr>
      <vt:lpstr>Measured Results from NHANES </vt:lpstr>
      <vt:lpstr>Measured Results from NHANES</vt:lpstr>
      <vt:lpstr>Results from NHAMCS </vt:lpstr>
      <vt:lpstr>Results from NAMCS </vt:lpstr>
      <vt:lpstr>Results from Ambulatory Care Surveys</vt:lpstr>
      <vt:lpstr>Results from NHIS </vt:lpstr>
      <vt:lpstr>Results from Health Interview Survey</vt:lpstr>
      <vt:lpstr>Questions...</vt:lpstr>
      <vt:lpstr>IOM Charge</vt:lpstr>
      <vt:lpstr>Slide 21</vt:lpstr>
    </vt:vector>
  </TitlesOfParts>
  <Company>vsb associates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w</dc:creator>
  <cp:lastModifiedBy>Clarice brown</cp:lastModifiedBy>
  <cp:revision>85</cp:revision>
  <dcterms:created xsi:type="dcterms:W3CDTF">2008-06-27T14:27:08Z</dcterms:created>
  <dcterms:modified xsi:type="dcterms:W3CDTF">2010-08-06T12:55:39Z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-2053556055</vt:i4>
  </property>
  <property fmtid="{D5CDD505-2E9C-101B-9397-08002B2CF9AE}" pid="3" name="_NewReviewCycle">
    <vt:lpwstr/>
  </property>
  <property fmtid="{D5CDD505-2E9C-101B-9397-08002B2CF9AE}" pid="4" name="_EmailSubject">
    <vt:lpwstr>Slides for the session at the National Conference on Health Statistics</vt:lpwstr>
  </property>
  <property fmtid="{D5CDD505-2E9C-101B-9397-08002B2CF9AE}" pid="5" name="_AuthorEmail">
    <vt:lpwstr>sorliep@nhlbi.nih.gov</vt:lpwstr>
  </property>
  <property fmtid="{D5CDD505-2E9C-101B-9397-08002B2CF9AE}" pid="6" name="_AuthorEmailDisplayName">
    <vt:lpwstr>Sorlie, Paul (NIH/NHLBI) [E]</vt:lpwstr>
  </property>
</Properties>
</file>