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</p:sldMasterIdLst>
  <p:notesMasterIdLst>
    <p:notesMasterId r:id="rId35"/>
  </p:notesMasterIdLst>
  <p:handoutMasterIdLst>
    <p:handoutMasterId r:id="rId36"/>
  </p:handoutMasterIdLst>
  <p:sldIdLst>
    <p:sldId id="257" r:id="rId3"/>
    <p:sldId id="349" r:id="rId4"/>
    <p:sldId id="372" r:id="rId5"/>
    <p:sldId id="286" r:id="rId6"/>
    <p:sldId id="347" r:id="rId7"/>
    <p:sldId id="320" r:id="rId8"/>
    <p:sldId id="330" r:id="rId9"/>
    <p:sldId id="352" r:id="rId10"/>
    <p:sldId id="353" r:id="rId11"/>
    <p:sldId id="368" r:id="rId12"/>
    <p:sldId id="378" r:id="rId13"/>
    <p:sldId id="267" r:id="rId14"/>
    <p:sldId id="306" r:id="rId15"/>
    <p:sldId id="338" r:id="rId16"/>
    <p:sldId id="380" r:id="rId17"/>
    <p:sldId id="381" r:id="rId18"/>
    <p:sldId id="382" r:id="rId19"/>
    <p:sldId id="383" r:id="rId20"/>
    <p:sldId id="379" r:id="rId21"/>
    <p:sldId id="371" r:id="rId22"/>
    <p:sldId id="313" r:id="rId23"/>
    <p:sldId id="369" r:id="rId24"/>
    <p:sldId id="359" r:id="rId25"/>
    <p:sldId id="387" r:id="rId26"/>
    <p:sldId id="388" r:id="rId27"/>
    <p:sldId id="339" r:id="rId28"/>
    <p:sldId id="334" r:id="rId29"/>
    <p:sldId id="373" r:id="rId30"/>
    <p:sldId id="374" r:id="rId31"/>
    <p:sldId id="375" r:id="rId32"/>
    <p:sldId id="377" r:id="rId33"/>
    <p:sldId id="259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4FF"/>
    <a:srgbClr val="CCECFF"/>
    <a:srgbClr val="99CCFF"/>
    <a:srgbClr val="F0EA00"/>
    <a:srgbClr val="BDE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42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742778193451274E-2"/>
          <c:y val="3.7414965986395071E-2"/>
          <c:w val="0.86839820729956818"/>
          <c:h val="0.71792895591441064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All Adults</c:v>
                </c:pt>
              </c:strCache>
            </c:strRef>
          </c:tx>
          <c:spPr>
            <a:ln w="22225">
              <a:solidFill>
                <a:srgbClr val="000000"/>
              </a:solidFill>
            </a:ln>
          </c:spPr>
          <c:cat>
            <c:strRef>
              <c:f>Sheet1!$B$1:$J$1</c:f>
              <c:strCache>
                <c:ptCount val="9"/>
                <c:pt idx="0">
                  <c:v>Grains</c:v>
                </c:pt>
                <c:pt idx="1">
                  <c:v>Meat, poultry, fish</c:v>
                </c:pt>
                <c:pt idx="2">
                  <c:v>Vegetables</c:v>
                </c:pt>
                <c:pt idx="3">
                  <c:v>Milk products</c:v>
                </c:pt>
                <c:pt idx="4">
                  <c:v>Fats, oils, dressings</c:v>
                </c:pt>
                <c:pt idx="5">
                  <c:v>Sugars, sweets</c:v>
                </c:pt>
                <c:pt idx="6">
                  <c:v>Legumes, nuts, seeds</c:v>
                </c:pt>
                <c:pt idx="7">
                  <c:v>Eggs</c:v>
                </c:pt>
                <c:pt idx="8">
                  <c:v>Fruits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36.9</c:v>
                </c:pt>
                <c:pt idx="1">
                  <c:v>27.9</c:v>
                </c:pt>
                <c:pt idx="2">
                  <c:v>12.4</c:v>
                </c:pt>
                <c:pt idx="3">
                  <c:v>8.4</c:v>
                </c:pt>
                <c:pt idx="4">
                  <c:v>4.2</c:v>
                </c:pt>
                <c:pt idx="5">
                  <c:v>3.9</c:v>
                </c:pt>
                <c:pt idx="6">
                  <c:v>3.1</c:v>
                </c:pt>
                <c:pt idx="7">
                  <c:v>2.8</c:v>
                </c:pt>
                <c:pt idx="8">
                  <c:v>0.2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&lt;2,300 mg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cat>
            <c:strRef>
              <c:f>Sheet1!$B$1:$J$1</c:f>
              <c:strCache>
                <c:ptCount val="9"/>
                <c:pt idx="0">
                  <c:v>Grains</c:v>
                </c:pt>
                <c:pt idx="1">
                  <c:v>Meat, poultry, fish</c:v>
                </c:pt>
                <c:pt idx="2">
                  <c:v>Vegetables</c:v>
                </c:pt>
                <c:pt idx="3">
                  <c:v>Milk products</c:v>
                </c:pt>
                <c:pt idx="4">
                  <c:v>Fats, oils, dressings</c:v>
                </c:pt>
                <c:pt idx="5">
                  <c:v>Sugars, sweets</c:v>
                </c:pt>
                <c:pt idx="6">
                  <c:v>Legumes, nuts, seeds</c:v>
                </c:pt>
                <c:pt idx="7">
                  <c:v>Eggs</c:v>
                </c:pt>
                <c:pt idx="8">
                  <c:v>Fruits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  <c:pt idx="0">
                  <c:v>39.300000000000004</c:v>
                </c:pt>
                <c:pt idx="1">
                  <c:v>26.9</c:v>
                </c:pt>
                <c:pt idx="2">
                  <c:v>11.4</c:v>
                </c:pt>
                <c:pt idx="3">
                  <c:v>8.4</c:v>
                </c:pt>
                <c:pt idx="4">
                  <c:v>4</c:v>
                </c:pt>
                <c:pt idx="5">
                  <c:v>4.3</c:v>
                </c:pt>
                <c:pt idx="6">
                  <c:v>3.2</c:v>
                </c:pt>
                <c:pt idx="7">
                  <c:v>2.4</c:v>
                </c:pt>
                <c:pt idx="8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&lt;1,500 mg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rgbClr val="000000"/>
              </a:solidFill>
            </a:ln>
          </c:spPr>
          <c:cat>
            <c:strRef>
              <c:f>Sheet1!$B$1:$J$1</c:f>
              <c:strCache>
                <c:ptCount val="9"/>
                <c:pt idx="0">
                  <c:v>Grains</c:v>
                </c:pt>
                <c:pt idx="1">
                  <c:v>Meat, poultry, fish</c:v>
                </c:pt>
                <c:pt idx="2">
                  <c:v>Vegetables</c:v>
                </c:pt>
                <c:pt idx="3">
                  <c:v>Milk products</c:v>
                </c:pt>
                <c:pt idx="4">
                  <c:v>Fats, oils, dressings</c:v>
                </c:pt>
                <c:pt idx="5">
                  <c:v>Sugars, sweets</c:v>
                </c:pt>
                <c:pt idx="6">
                  <c:v>Legumes, nuts, seeds</c:v>
                </c:pt>
                <c:pt idx="7">
                  <c:v>Eggs</c:v>
                </c:pt>
                <c:pt idx="8">
                  <c:v>Fruits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  <c:pt idx="0">
                  <c:v>35.9</c:v>
                </c:pt>
                <c:pt idx="1">
                  <c:v>28.4</c:v>
                </c:pt>
                <c:pt idx="2">
                  <c:v>12.9</c:v>
                </c:pt>
                <c:pt idx="3">
                  <c:v>8.4</c:v>
                </c:pt>
                <c:pt idx="4">
                  <c:v>4.3</c:v>
                </c:pt>
                <c:pt idx="5">
                  <c:v>3.8</c:v>
                </c:pt>
                <c:pt idx="6">
                  <c:v>3.1</c:v>
                </c:pt>
                <c:pt idx="7">
                  <c:v>3</c:v>
                </c:pt>
                <c:pt idx="8">
                  <c:v>0.2</c:v>
                </c:pt>
              </c:numCache>
            </c:numRef>
          </c:val>
        </c:ser>
        <c:axId val="66029440"/>
        <c:axId val="52089216"/>
      </c:barChart>
      <c:catAx>
        <c:axId val="66029440"/>
        <c:scaling>
          <c:orientation val="minMax"/>
        </c:scaling>
        <c:axPos val="b"/>
        <c:tickLblPos val="nextTo"/>
        <c:txPr>
          <a:bodyPr rot="-1500000"/>
          <a:lstStyle/>
          <a:p>
            <a:pPr>
              <a:defRPr sz="1400"/>
            </a:pPr>
            <a:endParaRPr lang="en-US"/>
          </a:p>
        </c:txPr>
        <c:crossAx val="52089216"/>
        <c:crosses val="autoZero"/>
        <c:lblAlgn val="ctr"/>
        <c:lblOffset val="0"/>
      </c:catAx>
      <c:valAx>
        <c:axId val="5208921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Percentage</a:t>
                </a:r>
                <a:r>
                  <a:rPr lang="en-US" sz="1400" baseline="0"/>
                  <a:t> of Daily Sodium Intake</a:t>
                </a:r>
                <a:endParaRPr lang="en-US" sz="1400"/>
              </a:p>
            </c:rich>
          </c:tx>
          <c:layout>
            <c:manualLayout>
              <c:xMode val="edge"/>
              <c:yMode val="edge"/>
              <c:x val="1.0346407170801798E-3"/>
              <c:y val="5.2466969171227305E-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6029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17019989155"/>
          <c:y val="0.13634742085810722"/>
          <c:w val="0.173081513395731"/>
          <c:h val="0.21929178344232855"/>
        </c:manualLayout>
      </c:layout>
      <c:spPr>
        <a:ln>
          <a:solidFill>
            <a:srgbClr val="000000"/>
          </a:solidFill>
        </a:ln>
      </c:spPr>
      <c:txPr>
        <a:bodyPr/>
        <a:lstStyle/>
        <a:p>
          <a:pPr>
            <a:defRPr sz="1600" b="1"/>
          </a:pPr>
          <a:endParaRPr lang="en-US"/>
        </a:p>
      </c:txPr>
    </c:legend>
    <c:plotVisOnly val="1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12DFC7-1496-43E4-B6C9-5D0D64F9D56D}" type="datetime1">
              <a:rPr lang="en-US"/>
              <a:pPr>
                <a:defRPr/>
              </a:pPr>
              <a:t>8/27/2010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209167-90E1-4CEA-9109-FD1A53648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546499D-022F-4EC0-8122-DA4AB3733E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80" charset="-128"/>
        <a:cs typeface="ＭＳ Ｐゴシック" pitchFamily="8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8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8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8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C66DF1-36DB-4019-B0DF-3FC0BC339FF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16B1890B-B727-48FC-BEDB-E26A40BE36AB}" type="slidenum">
              <a:rPr lang="en-US" sz="1200"/>
              <a:pPr algn="r" eaLnBrk="0" hangingPunct="0"/>
              <a:t>1</a:t>
            </a:fld>
            <a:endParaRPr lang="en-US" sz="1200"/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828746-4473-4704-B87B-F4AFE1CE07C9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6C4359-75CA-41C1-B1B3-D5EA2C948ED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r>
              <a:rPr lang="en-US" sz="1300" smtClean="0">
                <a:latin typeface="Arial" charset="0"/>
                <a:ea typeface="ＭＳ Ｐゴシック" pitchFamily="96" charset="-128"/>
              </a:rPr>
              <a:t>Generally, higher consumption of salt means higher blood pressure.</a:t>
            </a:r>
          </a:p>
          <a:p>
            <a:pPr eaLnBrk="1" hangingPunct="1">
              <a:buClr>
                <a:schemeClr val="accent2"/>
              </a:buClr>
            </a:pPr>
            <a:endParaRPr lang="en-US" sz="1300" smtClean="0">
              <a:latin typeface="Arial" charset="0"/>
              <a:ea typeface="ＭＳ Ｐゴシック" pitchFamily="96" charset="-128"/>
            </a:endParaRPr>
          </a:p>
          <a:p>
            <a:pPr eaLnBrk="1" hangingPunct="1">
              <a:buClr>
                <a:schemeClr val="accent2"/>
              </a:buClr>
            </a:pPr>
            <a:r>
              <a:rPr lang="en-US" sz="1300" smtClean="0">
                <a:latin typeface="Arial" charset="0"/>
                <a:ea typeface="ＭＳ Ｐゴシック" pitchFamily="96" charset="-128"/>
              </a:rPr>
              <a:t>Sodium intake is related to levels of blood pressure, the incremental rise in blood pressure with age, and the prevalence of hypertension across populations.</a:t>
            </a:r>
          </a:p>
          <a:p>
            <a:pPr eaLnBrk="1" hangingPunct="1">
              <a:buClr>
                <a:schemeClr val="accent2"/>
              </a:buClr>
            </a:pPr>
            <a:endParaRPr lang="en-US" sz="1300" smtClean="0">
              <a:latin typeface="Arial" charset="0"/>
              <a:ea typeface="ＭＳ Ｐゴシック" pitchFamily="96" charset="-128"/>
            </a:endParaRPr>
          </a:p>
          <a:p>
            <a:pPr eaLnBrk="1" hangingPunct="1">
              <a:buClr>
                <a:schemeClr val="accent2"/>
              </a:buClr>
            </a:pPr>
            <a:r>
              <a:rPr lang="en-US" sz="1300" smtClean="0">
                <a:latin typeface="Arial" charset="0"/>
                <a:ea typeface="ＭＳ Ｐゴシック" pitchFamily="96" charset="-128"/>
              </a:rPr>
              <a:t>Within the span of a few weeks, most people experience a reduction in blood pressure when salt intake is reduced.</a:t>
            </a:r>
          </a:p>
          <a:p>
            <a:pPr eaLnBrk="1" hangingPunct="1">
              <a:spcBef>
                <a:spcPct val="0"/>
              </a:spcBef>
              <a:buClr>
                <a:schemeClr val="bg2"/>
              </a:buClr>
            </a:pPr>
            <a:endParaRPr lang="en-US" sz="1300" smtClean="0">
              <a:solidFill>
                <a:srgbClr val="000099"/>
              </a:solidFill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151FB8-8192-4DC4-9D19-6B46036FDE73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6530F4-EEA1-410D-B4FE-C196AE69735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6531B9-335D-47D3-8790-AB014948B91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08673F-BB0F-4FFA-B2CF-23BE43856736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6E7C14-48B4-4730-ACFD-ED637E274460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91E347-26EB-4BF3-BB1E-58A745C777E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ea typeface="ＭＳ Ｐゴシック" pitchFamily="96" charset="-128"/>
              </a:rPr>
              <a:t>Just a few – many more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oter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21375"/>
            <a:ext cx="9158288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strip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76900"/>
            <a:ext cx="91440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header_s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5588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5000">
                <a:solidFill>
                  <a:srgbClr val="4B4B4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762000"/>
          </a:xfrm>
        </p:spPr>
        <p:txBody>
          <a:bodyPr/>
          <a:lstStyle>
            <a:lvl1pPr marL="0" indent="0" algn="ctr">
              <a:buFontTx/>
              <a:buNone/>
              <a:defRPr sz="26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304800"/>
            <a:ext cx="20193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59055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35814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70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B3EDE9F-8805-4164-82B6-7EAD84E7A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AEE8-58F5-404C-95FF-8C89B6EAB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D5A0A-84F1-4340-B4AD-049F5778D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8B164-592D-4185-B2A7-4CD7A4796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FA2C7-8FAC-4474-B959-40FCAE44C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CF40F-DAA0-436D-AAF3-793469D35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992B5-0F43-4988-A683-1826BF65D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EEA44-1030-490B-9F5D-E54B72CFF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28B27-5A62-4421-AF08-7CF63A86B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30AAA-17C3-4C43-B7D9-C65D6939C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2CEDF-C0E6-4A67-AB82-2DCDB06E4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BE86F-FEF6-4470-9D18-4CE04A9AD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footer_whit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5921375"/>
            <a:ext cx="9158288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0" descr="stripes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5676900"/>
            <a:ext cx="91440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90500"/>
          </a:xfrm>
          <a:prstGeom prst="rect">
            <a:avLst/>
          </a:prstGeom>
          <a:solidFill>
            <a:srgbClr val="40404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222250"/>
            <a:ext cx="9144000" cy="889000"/>
          </a:xfrm>
          <a:prstGeom prst="rect">
            <a:avLst/>
          </a:prstGeom>
          <a:solidFill>
            <a:srgbClr val="DD3B2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6" r:id="rId1"/>
    <p:sldLayoutId id="2147484434" r:id="rId2"/>
    <p:sldLayoutId id="2147484435" r:id="rId3"/>
    <p:sldLayoutId id="2147484436" r:id="rId4"/>
    <p:sldLayoutId id="2147484437" r:id="rId5"/>
    <p:sldLayoutId id="2147484438" r:id="rId6"/>
    <p:sldLayoutId id="2147484439" r:id="rId7"/>
    <p:sldLayoutId id="2147484440" r:id="rId8"/>
    <p:sldLayoutId id="2147484441" r:id="rId9"/>
    <p:sldLayoutId id="2147484442" r:id="rId10"/>
    <p:sldLayoutId id="2147484443" r:id="rId11"/>
    <p:sldLayoutId id="2147484444" r:id="rId12"/>
    <p:sldLayoutId id="214748445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8" charset="0"/>
          <a:ea typeface="ＭＳ Ｐゴシック" pitchFamily="16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8" charset="0"/>
          <a:ea typeface="ＭＳ Ｐゴシック" pitchFamily="16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8" charset="0"/>
          <a:ea typeface="ＭＳ Ｐゴシック" pitchFamily="16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8" charset="0"/>
          <a:ea typeface="ＭＳ Ｐゴシック" pitchFamily="16" charset="-128"/>
          <a:cs typeface="ＭＳ Ｐゴシック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8" charset="0"/>
          <a:ea typeface="ＭＳ Ｐゴシック" pitchFamily="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8" charset="0"/>
          <a:ea typeface="ＭＳ Ｐゴシック" pitchFamily="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8" charset="0"/>
          <a:ea typeface="ＭＳ Ｐゴシック" pitchFamily="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8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B4B4B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B4B4B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B4B4B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B4B4B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B4B4B"/>
          </a:solidFill>
          <a:latin typeface="+mn-lt"/>
          <a:ea typeface="+mn-ea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B4B4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B4B4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B4B4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B4B4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E74723-DAF8-424F-9F05-69D2996BF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80" charset="-128"/>
          <a:cs typeface="ＭＳ Ｐゴシック" pitchFamily="8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80" charset="-128"/>
          <a:cs typeface="ＭＳ Ｐゴシック" pitchFamily="8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80" charset="-128"/>
          <a:cs typeface="ＭＳ Ｐゴシック" pitchFamily="8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80" charset="-128"/>
          <a:cs typeface="ＭＳ Ｐゴシック" pitchFamily="8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pitchFamily="80" charset="-128"/>
          <a:cs typeface="ＭＳ Ｐゴシック" pitchFamily="8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80" charset="-128"/>
          <a:cs typeface="ＭＳ Ｐゴシック" pitchFamily="8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8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8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8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8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dhdsp/library/sodium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merritt@cdc.go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cience. Connections. Ac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905000" y="49530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 rot="10800000" flipV="1">
            <a:off x="381000" y="2054225"/>
            <a:ext cx="8485188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2D2D8A"/>
                </a:solidFill>
                <a:latin typeface="Times" pitchFamily="96" charset="0"/>
              </a:rPr>
              <a:t>Sodium Reduction: An Emerging Issue for Heart Disease and Stroke Surveillance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457200" y="4724400"/>
            <a:ext cx="76549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157" tIns="0" rIns="41157" bIns="41157">
            <a:spAutoFit/>
          </a:bodyPr>
          <a:lstStyle/>
          <a:p>
            <a:pPr marL="307975" indent="-307975" defTabSz="823913">
              <a:lnSpc>
                <a:spcPct val="90000"/>
              </a:lnSpc>
              <a:spcBef>
                <a:spcPct val="5000"/>
              </a:spcBef>
              <a:buClr>
                <a:srgbClr val="006EDC"/>
              </a:buClr>
              <a:buFont typeface="Wingdings" pitchFamily="96" charset="2"/>
              <a:buNone/>
            </a:pPr>
            <a:endParaRPr lang="en-US" b="1">
              <a:solidFill>
                <a:srgbClr val="333333"/>
              </a:solidFill>
              <a:cs typeface="Arial" charset="0"/>
            </a:endParaRP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990600" y="1592263"/>
            <a:ext cx="7391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381000" y="1524000"/>
            <a:ext cx="838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/>
              <a:t>2010 National Conference on Health Statistics</a:t>
            </a:r>
          </a:p>
        </p:txBody>
      </p:sp>
      <p:sp>
        <p:nvSpPr>
          <p:cNvPr id="6152" name="Subtitle 2"/>
          <p:cNvSpPr txBox="1">
            <a:spLocks/>
          </p:cNvSpPr>
          <p:nvPr/>
        </p:nvSpPr>
        <p:spPr bwMode="auto">
          <a:xfrm>
            <a:off x="1066800" y="4343400"/>
            <a:ext cx="7086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07975" indent="-307975" algn="ctr" defTabSz="823913">
              <a:lnSpc>
                <a:spcPct val="90000"/>
              </a:lnSpc>
              <a:spcBef>
                <a:spcPct val="5000"/>
              </a:spcBef>
              <a:buClr>
                <a:srgbClr val="006EDC"/>
              </a:buClr>
              <a:buFont typeface="Wingdings" pitchFamily="96" charset="2"/>
              <a:buNone/>
            </a:pPr>
            <a:r>
              <a:rPr lang="en-US" sz="2400" b="1">
                <a:cs typeface="Arial" charset="0"/>
              </a:rPr>
              <a:t>Robert K. Merritt</a:t>
            </a:r>
          </a:p>
          <a:p>
            <a:pPr marL="307975" indent="-307975" algn="ctr" defTabSz="823913">
              <a:lnSpc>
                <a:spcPct val="90000"/>
              </a:lnSpc>
              <a:spcBef>
                <a:spcPct val="5000"/>
              </a:spcBef>
              <a:buClr>
                <a:srgbClr val="006EDC"/>
              </a:buClr>
              <a:buFont typeface="Wingdings" pitchFamily="96" charset="2"/>
              <a:buNone/>
            </a:pPr>
            <a:r>
              <a:rPr lang="en-US" sz="2400">
                <a:cs typeface="Arial" charset="0"/>
              </a:rPr>
              <a:t>Chief, Epidemiology and Surveillance Branch</a:t>
            </a:r>
          </a:p>
          <a:p>
            <a:pPr marL="307975" indent="-307975" algn="ctr" defTabSz="823913">
              <a:lnSpc>
                <a:spcPct val="90000"/>
              </a:lnSpc>
              <a:spcBef>
                <a:spcPct val="5000"/>
              </a:spcBef>
              <a:buClr>
                <a:srgbClr val="006EDC"/>
              </a:buClr>
              <a:buFont typeface="Wingdings" pitchFamily="96" charset="2"/>
              <a:buNone/>
            </a:pPr>
            <a:r>
              <a:rPr lang="en-US" sz="2400">
                <a:cs typeface="Arial" charset="0"/>
              </a:rPr>
              <a:t>Division for Heart Disease and Stroke Prevention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/>
            <a:r>
              <a:rPr lang="en-US" smtClean="0">
                <a:latin typeface="Arial" charset="0"/>
              </a:rPr>
              <a:t>Limitations of Public Data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r>
              <a:rPr lang="en-US" sz="2400" smtClean="0">
                <a:solidFill>
                  <a:schemeClr val="tx1"/>
                </a:solidFill>
              </a:rPr>
              <a:t>Frequency of updates (i.e. white bread not analyzed since 1999).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5-25% variation between label claim and analytical.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Lack of brand name information for many food categories.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No private-label (generic) information.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No linkage to sales or market share data.</a:t>
            </a:r>
          </a:p>
          <a:p>
            <a:pPr eaLnBrk="1" hangingPunct="1">
              <a:spcBef>
                <a:spcPts val="1800"/>
              </a:spcBef>
              <a:buFontTx/>
              <a:buNone/>
            </a:pPr>
            <a:endParaRPr lang="en-US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latin typeface="Arial" charset="0"/>
              </a:rPr>
              <a:t>CDC Combined Database Approach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419600"/>
          </a:xfrm>
        </p:spPr>
        <p:txBody>
          <a:bodyPr/>
          <a:lstStyle/>
          <a:p>
            <a:r>
              <a:rPr lang="en-US" sz="2200" smtClean="0">
                <a:solidFill>
                  <a:schemeClr val="tx1"/>
                </a:solidFill>
              </a:rPr>
              <a:t>Expand the work of the NYC NSRI in establishing baseline values and exposure for packaged and restaurant foods.</a:t>
            </a:r>
          </a:p>
          <a:p>
            <a:r>
              <a:rPr lang="en-US" sz="2200" smtClean="0">
                <a:solidFill>
                  <a:schemeClr val="tx1"/>
                </a:solidFill>
              </a:rPr>
              <a:t>Utilize both public and commercial data sources.</a:t>
            </a:r>
          </a:p>
          <a:p>
            <a:r>
              <a:rPr lang="en-US" sz="2200" smtClean="0">
                <a:solidFill>
                  <a:schemeClr val="tx1"/>
                </a:solidFill>
              </a:rPr>
              <a:t>Advocate “Sentinel Food Surveillance” -- virtually impossible to effectively monitor all foods due to technical issues and cost.</a:t>
            </a:r>
          </a:p>
          <a:p>
            <a:r>
              <a:rPr lang="en-US" sz="2200" smtClean="0">
                <a:solidFill>
                  <a:schemeClr val="tx1"/>
                </a:solidFill>
              </a:rPr>
              <a:t>Identify and compile a list of “sentinel” packaged and restaurant foods that cover approximately 80% of sodium intake.</a:t>
            </a:r>
          </a:p>
          <a:p>
            <a:r>
              <a:rPr lang="en-US" sz="2200" smtClean="0">
                <a:solidFill>
                  <a:schemeClr val="tx1"/>
                </a:solidFill>
              </a:rPr>
              <a:t>Create the entire nutrient profile of the “sentinel foods.”</a:t>
            </a:r>
          </a:p>
          <a:p>
            <a:r>
              <a:rPr lang="en-US" sz="2200" smtClean="0">
                <a:solidFill>
                  <a:schemeClr val="tx1"/>
                </a:solidFill>
              </a:rPr>
              <a:t>Fund analyses by USDA to update selected foods (e.g., white bread) that are major contributors of sodium intake.</a:t>
            </a:r>
          </a:p>
          <a:p>
            <a:endParaRPr lang="en-US" sz="2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 eaLnBrk="1" hangingPunct="1"/>
            <a:r>
              <a:rPr lang="en-US" smtClean="0">
                <a:latin typeface="Arial" charset="0"/>
              </a:rPr>
              <a:t>How much sodium are we consuming?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153400" cy="39624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chemeClr val="tx1"/>
                </a:solidFill>
              </a:rPr>
              <a:t>Average intake = 3,466 mg/day (excludes table &amp; cooking salt)</a:t>
            </a:r>
          </a:p>
          <a:p>
            <a:pPr eaLnBrk="1" hangingPunct="1"/>
            <a:r>
              <a:rPr lang="en-US" sz="2400" smtClean="0">
                <a:solidFill>
                  <a:schemeClr val="tx1"/>
                </a:solidFill>
              </a:rPr>
              <a:t>2005 Dietary Guidelines for Americans (DGA) recommendation is &lt;2,300 mg/day. </a:t>
            </a:r>
            <a:endParaRPr lang="en-US" sz="1600" smtClean="0">
              <a:solidFill>
                <a:schemeClr val="tx1"/>
              </a:solidFill>
            </a:endParaRPr>
          </a:p>
          <a:p>
            <a:pPr eaLnBrk="1" hangingPunct="1"/>
            <a:r>
              <a:rPr lang="en-US" sz="2400" smtClean="0">
                <a:solidFill>
                  <a:schemeClr val="tx1"/>
                </a:solidFill>
              </a:rPr>
              <a:t>“Specific populations” recommended to consume </a:t>
            </a:r>
            <a:br>
              <a:rPr lang="en-US" sz="2400" smtClean="0">
                <a:solidFill>
                  <a:schemeClr val="tx1"/>
                </a:solidFill>
              </a:rPr>
            </a:br>
            <a:r>
              <a:rPr lang="en-US" sz="2400" smtClean="0">
                <a:solidFill>
                  <a:schemeClr val="tx1"/>
                </a:solidFill>
              </a:rPr>
              <a:t>≤1,500 mg/day:</a:t>
            </a:r>
          </a:p>
          <a:p>
            <a:pPr marL="908050" lvl="3" eaLnBrk="1" hangingPunct="1"/>
            <a:r>
              <a:rPr lang="en-US" smtClean="0">
                <a:solidFill>
                  <a:schemeClr val="tx1"/>
                </a:solidFill>
              </a:rPr>
              <a:t>Hypertensives</a:t>
            </a:r>
          </a:p>
          <a:p>
            <a:pPr marL="908050" lvl="3" eaLnBrk="1" hangingPunct="1"/>
            <a:r>
              <a:rPr lang="en-US" smtClean="0">
                <a:solidFill>
                  <a:schemeClr val="tx1"/>
                </a:solidFill>
              </a:rPr>
              <a:t>Blacks</a:t>
            </a:r>
          </a:p>
          <a:p>
            <a:pPr marL="908050" lvl="3" eaLnBrk="1" hangingPunct="1"/>
            <a:r>
              <a:rPr lang="en-US" smtClean="0">
                <a:solidFill>
                  <a:schemeClr val="tx1"/>
                </a:solidFill>
              </a:rPr>
              <a:t>Middle-aged (40) or older Americans</a:t>
            </a:r>
            <a:endParaRPr lang="en-US" sz="1600" smtClean="0">
              <a:solidFill>
                <a:schemeClr val="tx1"/>
              </a:solidFill>
            </a:endParaRPr>
          </a:p>
          <a:p>
            <a:pPr eaLnBrk="1" hangingPunct="1">
              <a:buSzPct val="98000"/>
            </a:pPr>
            <a:r>
              <a:rPr lang="en-US" sz="2400" smtClean="0">
                <a:solidFill>
                  <a:schemeClr val="tx1"/>
                </a:solidFill>
              </a:rPr>
              <a:t>“Specific populations” = 70% of American adults.</a:t>
            </a:r>
          </a:p>
        </p:txBody>
      </p:sp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1828800" y="6096000"/>
            <a:ext cx="48006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Source: Ayala C et al. Application of lower sodium intake recommendations to adults—United States, 1999–2006.  </a:t>
            </a:r>
            <a:r>
              <a:rPr lang="en-US" sz="1400" i="1"/>
              <a:t>MMWR </a:t>
            </a:r>
            <a:r>
              <a:rPr lang="en-US" sz="1400"/>
              <a:t>2009;58(11):281–283.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/>
            <a:r>
              <a:rPr lang="en-US" sz="2800" smtClean="0">
                <a:latin typeface="Arial" charset="0"/>
              </a:rPr>
              <a:t>NHANES 2007–2008, 2009–2010, 2011–2012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0386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en-US" sz="2400" b="1" smtClean="0">
                <a:solidFill>
                  <a:schemeClr val="tx1"/>
                </a:solidFill>
              </a:rPr>
              <a:t>Two 24-hour dietary recalls:</a:t>
            </a:r>
          </a:p>
          <a:p>
            <a:pPr marL="693738" lvl="1" indent="-346075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1800" smtClean="0">
                <a:solidFill>
                  <a:schemeClr val="tx1"/>
                </a:solidFill>
              </a:rPr>
              <a:t>Two nonconsecutive days.</a:t>
            </a:r>
          </a:p>
          <a:p>
            <a:pPr marL="693738" lvl="1" indent="-346075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1800" smtClean="0">
                <a:solidFill>
                  <a:schemeClr val="tx1"/>
                </a:solidFill>
              </a:rPr>
              <a:t>Day 1 in-person at the Mobile Exam Center.</a:t>
            </a:r>
          </a:p>
          <a:p>
            <a:pPr marL="693738" lvl="1" indent="-346075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1800" smtClean="0">
                <a:solidFill>
                  <a:schemeClr val="tx1"/>
                </a:solidFill>
              </a:rPr>
              <a:t>Day 2 from central NHANES telephone number.</a:t>
            </a:r>
          </a:p>
          <a:p>
            <a:pPr marL="693738" lvl="1" indent="-346075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1800" smtClean="0">
                <a:solidFill>
                  <a:schemeClr val="tx1"/>
                </a:solidFill>
              </a:rPr>
              <a:t>Includes questions on salt added during cooking and while at the table or eating.</a:t>
            </a:r>
          </a:p>
          <a:p>
            <a:pPr marL="693738" lvl="1" indent="-346075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1800" smtClean="0">
                <a:solidFill>
                  <a:schemeClr val="tx1"/>
                </a:solidFill>
              </a:rPr>
              <a:t>Includes questions on whether the food was eaten at home.</a:t>
            </a:r>
          </a:p>
          <a:p>
            <a:pPr marL="693738" lvl="1" indent="-346075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1800" smtClean="0">
                <a:solidFill>
                  <a:schemeClr val="tx1"/>
                </a:solidFill>
              </a:rPr>
              <a:t>Daily aggregates of food energy and 63 nutrient/food components.</a:t>
            </a:r>
          </a:p>
          <a:p>
            <a:pPr marL="693738" lvl="1" indent="-346075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1800" smtClean="0">
                <a:solidFill>
                  <a:schemeClr val="tx1"/>
                </a:solidFill>
              </a:rPr>
              <a:t>USDA database used to process data for </a:t>
            </a:r>
            <a:r>
              <a:rPr lang="en-US" sz="1800" i="1" smtClean="0">
                <a:solidFill>
                  <a:schemeClr val="tx1"/>
                </a:solidFill>
              </a:rPr>
              <a:t>What We Eat in America.</a:t>
            </a:r>
          </a:p>
          <a:p>
            <a:pPr marL="693738" lvl="1" indent="-346075">
              <a:lnSpc>
                <a:spcPct val="90000"/>
              </a:lnSpc>
              <a:buFontTx/>
              <a:buNone/>
            </a:pPr>
            <a:endParaRPr lang="en-US" sz="2000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/>
            <a:r>
              <a:rPr lang="en-US" sz="2800" smtClean="0">
                <a:latin typeface="Arial" charset="0"/>
              </a:rPr>
              <a:t>Advantages of Using NHANES for Nationally  Representative Data on Sodium Intake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814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NHANES is the only national survey with extensive nutritional information.</a:t>
            </a:r>
          </a:p>
          <a:p>
            <a:pPr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NHANES also collects urine specimens and measures blood pressure levels.</a:t>
            </a:r>
          </a:p>
          <a:p>
            <a:pPr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Since 1999, NHANES has stored urine samples of participants aged 6 years and older.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algn="ctr" eaLnBrk="1" hangingPunct="1"/>
            <a:r>
              <a:rPr lang="en-US" sz="2400" smtClean="0"/>
              <a:t>Percentage of Persons Who Met the Daily Sodium Recommendation </a:t>
            </a:r>
            <a:br>
              <a:rPr lang="en-US" sz="2400" smtClean="0"/>
            </a:br>
            <a:r>
              <a:rPr lang="en-US" sz="2400" smtClean="0"/>
              <a:t>and Average Sodium Intake, by Risk Group</a:t>
            </a:r>
          </a:p>
        </p:txBody>
      </p:sp>
      <p:graphicFrame>
        <p:nvGraphicFramePr>
          <p:cNvPr id="18471" name="Group 39"/>
          <p:cNvGraphicFramePr>
            <a:graphicFrameLocks noGrp="1"/>
          </p:cNvGraphicFramePr>
          <p:nvPr>
            <p:ph idx="1"/>
          </p:nvPr>
        </p:nvGraphicFramePr>
        <p:xfrm>
          <a:off x="381000" y="1371600"/>
          <a:ext cx="8382000" cy="4145282"/>
        </p:xfrm>
        <a:graphic>
          <a:graphicData uri="http://schemas.openxmlformats.org/drawingml/2006/table">
            <a:tbl>
              <a:tblPr/>
              <a:tblGrid>
                <a:gridCol w="3905250"/>
                <a:gridCol w="2433638"/>
                <a:gridCol w="2043112"/>
              </a:tblGrid>
              <a:tr h="1063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Met the 2005 DGA Recommendation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Daily Sodium Intake (Mean)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All Adults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9.6%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3,466 mg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&lt;2,300 mg/day Recommended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18.8%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3,691 mg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96" charset="0"/>
                          <a:ea typeface="ＭＳ Ｐゴシック" pitchFamily="96" charset="-128"/>
                          <a:cs typeface="Times New Roman" pitchFamily="96" charset="0"/>
                        </a:rPr>
                        <a:t>≤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1,500 mg/day Recommended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5.5%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3,366 mg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With hypertension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5.9%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3,299 mg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Without hypertension, aged 40 years and older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5.1%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3,410 mg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Without hypertension, black, aged 20–39 years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5.7%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3,511 mg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96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/>
                    </a:solidFill>
                  </a:tcPr>
                </a:tc>
              </a:tr>
            </a:tbl>
          </a:graphicData>
        </a:graphic>
      </p:graphicFrame>
      <p:sp>
        <p:nvSpPr>
          <p:cNvPr id="19494" name="TextBox 3"/>
          <p:cNvSpPr txBox="1">
            <a:spLocks noChangeArrowheads="1"/>
          </p:cNvSpPr>
          <p:nvPr/>
        </p:nvSpPr>
        <p:spPr bwMode="auto">
          <a:xfrm>
            <a:off x="1905000" y="6096000"/>
            <a:ext cx="480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Source: Peralez-Gunn et al. Sodium Intake Among Adults – United States, 2005-2006. </a:t>
            </a:r>
            <a:r>
              <a:rPr lang="en-US" sz="1400" i="1"/>
              <a:t>MMWR</a:t>
            </a:r>
            <a:r>
              <a:rPr lang="en-US" sz="1400"/>
              <a:t> 2010;59(24):746-749.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304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1200"/>
              </a:spcBef>
            </a:pPr>
            <a:r>
              <a:rPr lang="en-US" sz="3600">
                <a:solidFill>
                  <a:schemeClr val="bg1"/>
                </a:solidFill>
                <a:latin typeface="Times" pitchFamily="96" charset="0"/>
                <a:cs typeface="Times" pitchFamily="96" charset="0"/>
              </a:rPr>
              <a:t>Median U.S</a:t>
            </a:r>
            <a:r>
              <a:rPr lang="en-US" sz="2800">
                <a:solidFill>
                  <a:schemeClr val="bg1"/>
                </a:solidFill>
                <a:latin typeface="Times" pitchFamily="96" charset="0"/>
                <a:cs typeface="Times" pitchFamily="96" charset="0"/>
              </a:rPr>
              <a:t>. </a:t>
            </a:r>
            <a:r>
              <a:rPr lang="en-US" sz="3600">
                <a:solidFill>
                  <a:schemeClr val="bg1"/>
                </a:solidFill>
                <a:latin typeface="Times" pitchFamily="96" charset="0"/>
                <a:cs typeface="Times" pitchFamily="96" charset="0"/>
              </a:rPr>
              <a:t>Sodium Intake (mg/day)</a:t>
            </a:r>
            <a:endParaRPr lang="en-US" sz="2800">
              <a:solidFill>
                <a:schemeClr val="bg1"/>
              </a:solidFill>
              <a:latin typeface="Times" pitchFamily="96" charset="0"/>
              <a:cs typeface="Times" pitchFamily="96" charset="0"/>
            </a:endParaRPr>
          </a:p>
        </p:txBody>
      </p:sp>
      <p:graphicFrame>
        <p:nvGraphicFramePr>
          <p:cNvPr id="27684" name="Group 36"/>
          <p:cNvGraphicFramePr>
            <a:graphicFrameLocks noGrp="1"/>
          </p:cNvGraphicFramePr>
          <p:nvPr/>
        </p:nvGraphicFramePr>
        <p:xfrm>
          <a:off x="533400" y="1752600"/>
          <a:ext cx="7924800" cy="3555365"/>
        </p:xfrm>
        <a:graphic>
          <a:graphicData uri="http://schemas.openxmlformats.org/drawingml/2006/table">
            <a:tbl>
              <a:tblPr/>
              <a:tblGrid>
                <a:gridCol w="1890713"/>
                <a:gridCol w="2979737"/>
                <a:gridCol w="305435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Male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Female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9–13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3,321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3,068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14–18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3,909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2,953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19–30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4,139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3,114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31–50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4,222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2,986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51–70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3,568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2,710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71+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3,065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2,375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921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Source: NHANES, 2005-2006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14" name="Rectangle 3"/>
          <p:cNvSpPr>
            <a:spLocks noChangeArrowheads="1"/>
          </p:cNvSpPr>
          <p:nvPr/>
        </p:nvSpPr>
        <p:spPr bwMode="auto">
          <a:xfrm>
            <a:off x="2133600" y="5934075"/>
            <a:ext cx="4572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Source: Peralez-Gunn et al. Sodium Intake Among Adults – United States, 2005-2006. </a:t>
            </a:r>
            <a:r>
              <a:rPr lang="en-US" sz="1600" i="1"/>
              <a:t>MMWR</a:t>
            </a:r>
            <a:r>
              <a:rPr lang="en-US" sz="1600"/>
              <a:t> 2010;59(24):746-749.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pPr algn="ctr" eaLnBrk="1" hangingPunct="1"/>
            <a:r>
              <a:rPr lang="en-US" sz="2400" smtClean="0">
                <a:cs typeface="Times New Roman" pitchFamily="96" charset="0"/>
              </a:rPr>
              <a:t>Percentage of Daily Sodium Intake for Nine Major Food Categories, by Total Population and Risk Groups</a:t>
            </a:r>
            <a:endParaRPr lang="en-US" sz="2400" smtClean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3400" y="1143000"/>
          <a:ext cx="8077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1066800" y="5257800"/>
            <a:ext cx="6705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USDA Major Food Categories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133600" y="5934075"/>
            <a:ext cx="4572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Source: Peralez-Gunn et al. Sodium Intake Among Adults – United States, 2005-2006. </a:t>
            </a:r>
            <a:r>
              <a:rPr lang="en-US" sz="1600" i="1"/>
              <a:t>MMWR</a:t>
            </a:r>
            <a:r>
              <a:rPr lang="en-US" sz="1600"/>
              <a:t> 2010;59(24):746-749.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 txBox="1">
            <a:spLocks noChangeArrowheads="1"/>
          </p:cNvSpPr>
          <p:nvPr/>
        </p:nvSpPr>
        <p:spPr bwMode="auto">
          <a:xfrm>
            <a:off x="381000" y="304800"/>
            <a:ext cx="830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>
                <a:solidFill>
                  <a:schemeClr val="bg1"/>
                </a:solidFill>
                <a:latin typeface="Times" pitchFamily="96" charset="0"/>
              </a:rPr>
              <a:t>Added Salt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752600"/>
          <a:ext cx="8077200" cy="3246438"/>
        </p:xfrm>
        <a:graphic>
          <a:graphicData uri="http://schemas.openxmlformats.org/drawingml/2006/table">
            <a:tbl>
              <a:tblPr/>
              <a:tblGrid>
                <a:gridCol w="1981200"/>
                <a:gridCol w="990600"/>
                <a:gridCol w="1143000"/>
                <a:gridCol w="1704975"/>
                <a:gridCol w="1128713"/>
                <a:gridCol w="1128712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Frequency of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Rarely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Occasionally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Very Often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Don’t Know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Table salt use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28.2%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30.6%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23.6%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17.5%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0.1%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Salt use in food preparation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9.6%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19.1%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35.8%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34.6%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0.9%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921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 = 5,005) </a:t>
                      </a:r>
                      <a:b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</a:b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Source: NHANES 2005-2006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564" name="Rectangle 3"/>
          <p:cNvSpPr>
            <a:spLocks noChangeArrowheads="1"/>
          </p:cNvSpPr>
          <p:nvPr/>
        </p:nvSpPr>
        <p:spPr bwMode="auto">
          <a:xfrm>
            <a:off x="2057400" y="5934075"/>
            <a:ext cx="4572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Source: Peralez-Gunn et al. Sodium Intake Among Adults – United States, 2005-2006. </a:t>
            </a:r>
            <a:r>
              <a:rPr lang="en-US" sz="1600" i="1"/>
              <a:t>MMWR</a:t>
            </a:r>
            <a:r>
              <a:rPr lang="en-US" sz="1600"/>
              <a:t> 2010;59(24):746-749.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mtClean="0">
                <a:latin typeface="Arial" charset="0"/>
              </a:rPr>
              <a:t>CDC Approach to Biologics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143000"/>
            <a:ext cx="7772400" cy="44196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smtClean="0">
                <a:solidFill>
                  <a:schemeClr val="tx1"/>
                </a:solidFill>
              </a:rPr>
              <a:t>	Continue to evaluate the utility of 24-hour urine studies for national surveillance compared to other modalities:</a:t>
            </a:r>
          </a:p>
          <a:p>
            <a:pPr>
              <a:buFontTx/>
              <a:buNone/>
            </a:pPr>
            <a:endParaRPr lang="en-US" sz="2200" smtClean="0">
              <a:solidFill>
                <a:schemeClr val="tx1"/>
              </a:solidFill>
            </a:endParaRPr>
          </a:p>
          <a:p>
            <a:r>
              <a:rPr lang="en-US" sz="2200" smtClean="0">
                <a:solidFill>
                  <a:schemeClr val="tx1"/>
                </a:solidFill>
              </a:rPr>
              <a:t>Co-Fund pilot study to examine the utility of 24-hour urine studies compared to the existing urine studies in NHANES.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Provided funding support for testing 24-hour urine collection for sodium in the NYC NSRI.</a:t>
            </a:r>
          </a:p>
          <a:p>
            <a:r>
              <a:rPr lang="en-US" sz="2200" smtClean="0">
                <a:solidFill>
                  <a:schemeClr val="tx1"/>
                </a:solidFill>
              </a:rPr>
              <a:t>Collaborate on analysis of historic NHANES urine samples for sodium and other nutrients.</a:t>
            </a:r>
          </a:p>
          <a:p>
            <a:r>
              <a:rPr lang="en-US" sz="2200" smtClean="0">
                <a:solidFill>
                  <a:schemeClr val="tx1"/>
                </a:solidFill>
              </a:rPr>
              <a:t>Fund further analysis of InterSALT/InterMap data.</a:t>
            </a:r>
          </a:p>
          <a:p>
            <a:endParaRPr lang="en-US" sz="2200" smtClean="0">
              <a:solidFill>
                <a:schemeClr val="tx1"/>
              </a:solidFill>
            </a:endParaRPr>
          </a:p>
          <a:p>
            <a:endParaRPr lang="en-US" sz="2200" smtClean="0">
              <a:solidFill>
                <a:schemeClr val="tx1"/>
              </a:solidFill>
            </a:endParaRPr>
          </a:p>
          <a:p>
            <a:endParaRPr lang="en-US" sz="2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924800" cy="838200"/>
          </a:xfrm>
        </p:spPr>
        <p:txBody>
          <a:bodyPr/>
          <a:lstStyle/>
          <a:p>
            <a:r>
              <a:rPr lang="en-US" smtClean="0">
                <a:latin typeface="Arial" charset="0"/>
              </a:rPr>
              <a:t>CDC’s CVD Surveillance Imperative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381000" y="1447800"/>
            <a:ext cx="8763000" cy="4038600"/>
          </a:xfrm>
        </p:spPr>
        <p:txBody>
          <a:bodyPr/>
          <a:lstStyle/>
          <a:p>
            <a:pPr lvl="1"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Effectively tracking heart disease, stroke, and their risk factors is </a:t>
            </a:r>
            <a:r>
              <a:rPr lang="en-US" sz="2400" u="sng" smtClean="0">
                <a:solidFill>
                  <a:schemeClr val="tx1"/>
                </a:solidFill>
              </a:rPr>
              <a:t>essentia</a:t>
            </a:r>
            <a:r>
              <a:rPr lang="en-US" sz="2400" smtClean="0">
                <a:solidFill>
                  <a:schemeClr val="tx1"/>
                </a:solidFill>
              </a:rPr>
              <a:t>l to the planning, implementation, and evaluation of heart disease and stroke prevention programs and policies nationwide.  Sodium reduction is a key component of these efforts.</a:t>
            </a:r>
          </a:p>
          <a:p>
            <a:pPr lvl="1"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Whether voluntary or regulatory, tracking all aspects of sodium reduction is KEY and an important part of our National Cardiovascular Disease Surveillance efforts.</a:t>
            </a:r>
          </a:p>
          <a:p>
            <a:pPr lvl="1"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Uniquely positioned to coordinate sodium monitoring and surveillance by Federal agencies</a:t>
            </a:r>
            <a:r>
              <a:rPr lang="en-US" sz="2400" smtClean="0"/>
              <a:t>.</a:t>
            </a:r>
          </a:p>
          <a:p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1938"/>
            <a:ext cx="8305800" cy="884237"/>
          </a:xfrm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n-US" smtClean="0"/>
              <a:t>Urine Sodium in the US Population: </a:t>
            </a:r>
            <a:br>
              <a:rPr lang="en-US" smtClean="0"/>
            </a:br>
            <a:r>
              <a:rPr lang="en-US" smtClean="0"/>
              <a:t>NHANES 1988-2010</a:t>
            </a:r>
            <a:endParaRPr lang="en-US" smtClean="0">
              <a:solidFill>
                <a:srgbClr val="0099CC"/>
              </a:solidFill>
              <a:latin typeface="Calibri" pitchFamily="96" charset="0"/>
            </a:endParaRPr>
          </a:p>
        </p:txBody>
      </p:sp>
      <p:sp>
        <p:nvSpPr>
          <p:cNvPr id="24579" name="Text Placeholder 4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7831138" cy="4340225"/>
          </a:xfrm>
        </p:spPr>
        <p:txBody>
          <a:bodyPr/>
          <a:lstStyle/>
          <a:p>
            <a:r>
              <a:rPr lang="en-US" sz="2200" smtClean="0">
                <a:solidFill>
                  <a:schemeClr val="tx1"/>
                </a:solidFill>
                <a:cs typeface="Arial" charset="0"/>
              </a:rPr>
              <a:t>Using stored casual urine samples from different NHANES survey periods:</a:t>
            </a:r>
          </a:p>
          <a:p>
            <a:pPr lvl="1"/>
            <a:r>
              <a:rPr lang="en-US" sz="2200" smtClean="0">
                <a:solidFill>
                  <a:schemeClr val="tx1"/>
                </a:solidFill>
                <a:cs typeface="Arial" charset="0"/>
              </a:rPr>
              <a:t>Investigate potential trends in urine sodium in the adult US population (20-59 y) over approximately two decades (1988-2010) and </a:t>
            </a:r>
          </a:p>
          <a:p>
            <a:pPr lvl="1"/>
            <a:r>
              <a:rPr lang="en-US" sz="2200" smtClean="0">
                <a:solidFill>
                  <a:schemeClr val="tx1"/>
                </a:solidFill>
                <a:cs typeface="Arial" charset="0"/>
              </a:rPr>
              <a:t>Develop reference estimates of urine sodium in the US population (≥6 y) during 2010.</a:t>
            </a:r>
          </a:p>
          <a:p>
            <a:r>
              <a:rPr lang="en-US" sz="2200" smtClean="0">
                <a:solidFill>
                  <a:schemeClr val="tx1"/>
                </a:solidFill>
                <a:cs typeface="Arial" charset="0"/>
              </a:rPr>
              <a:t>Measure also urine potassium, another modulator of blood pressure, to allow calculation of Na/K excretion ratio.</a:t>
            </a:r>
          </a:p>
          <a:p>
            <a:r>
              <a:rPr lang="en-US" sz="2200" smtClean="0">
                <a:solidFill>
                  <a:schemeClr val="tx1"/>
                </a:solidFill>
                <a:cs typeface="Arial" charset="0"/>
              </a:rPr>
              <a:t>Measure also urine chloride to help evaluate  sodium intake in the context of salt intake (NaCl).</a:t>
            </a:r>
          </a:p>
          <a:p>
            <a:r>
              <a:rPr lang="en-US" sz="2200" smtClean="0">
                <a:solidFill>
                  <a:schemeClr val="tx1"/>
                </a:solidFill>
                <a:cs typeface="Arial" charset="0"/>
              </a:rPr>
              <a:t>Co-funded by NCCDPHP and NCEH (CDC).</a:t>
            </a:r>
          </a:p>
          <a:p>
            <a:endParaRPr lang="en-US" sz="2200" smtClean="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/>
            <a:r>
              <a:rPr lang="en-US" smtClean="0">
                <a:latin typeface="Arial" charset="0"/>
              </a:rPr>
              <a:t>Urinary Sodium Validation Study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36576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Collaborate</a:t>
            </a:r>
            <a:r>
              <a:rPr lang="en-US" sz="2400" b="1" smtClean="0">
                <a:solidFill>
                  <a:schemeClr val="tx1"/>
                </a:solidFill>
              </a:rPr>
              <a:t> </a:t>
            </a:r>
            <a:r>
              <a:rPr lang="en-US" sz="2400" smtClean="0">
                <a:solidFill>
                  <a:schemeClr val="tx1"/>
                </a:solidFill>
              </a:rPr>
              <a:t>on validation studies of several spot urine tests throughout a 24-hour period compared to the gold standard of a combined 24-hour urine collection using NHANES methodology.</a:t>
            </a:r>
          </a:p>
          <a:p>
            <a:pPr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24-hour</a:t>
            </a:r>
            <a:r>
              <a:rPr lang="en-US" sz="2400" b="1" smtClean="0">
                <a:solidFill>
                  <a:schemeClr val="tx1"/>
                </a:solidFill>
              </a:rPr>
              <a:t> </a:t>
            </a:r>
            <a:r>
              <a:rPr lang="en-US" sz="2400" smtClean="0">
                <a:solidFill>
                  <a:schemeClr val="tx1"/>
                </a:solidFill>
              </a:rPr>
              <a:t>dietary recall and BP measurement.</a:t>
            </a:r>
          </a:p>
          <a:p>
            <a:pPr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Sample</a:t>
            </a:r>
            <a:r>
              <a:rPr lang="en-US" sz="2400" b="1" smtClean="0">
                <a:solidFill>
                  <a:schemeClr val="tx1"/>
                </a:solidFill>
              </a:rPr>
              <a:t> </a:t>
            </a:r>
            <a:r>
              <a:rPr lang="en-US" sz="2400" smtClean="0">
                <a:solidFill>
                  <a:schemeClr val="tx1"/>
                </a:solidFill>
              </a:rPr>
              <a:t>size estimated at 450.</a:t>
            </a:r>
          </a:p>
          <a:p>
            <a:pPr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CDC will provide funding, collaborate on protocol development and resulting analyses.</a:t>
            </a:r>
            <a:endParaRPr lang="en-US" sz="2800" b="1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/>
            <a:r>
              <a:rPr lang="en-US" smtClean="0">
                <a:latin typeface="Arial" charset="0"/>
              </a:rPr>
              <a:t>InterSALT Data Analysis</a:t>
            </a:r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36576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Comparative analyses of a 24-hour urine samples,  spot urine samples and 24 hour dietary recall from US participants.</a:t>
            </a:r>
          </a:p>
          <a:p>
            <a:pPr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High volume and Statistical Power.</a:t>
            </a:r>
          </a:p>
          <a:p>
            <a:pPr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3 modalities exist in very few studies.</a:t>
            </a:r>
          </a:p>
          <a:p>
            <a:pPr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CDC requested and is funding this analysis.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305800" cy="304800"/>
          </a:xfrm>
        </p:spPr>
        <p:txBody>
          <a:bodyPr/>
          <a:lstStyle/>
          <a:p>
            <a:pPr marL="342900" indent="-342900" algn="ctr"/>
            <a:r>
              <a:rPr lang="en-US" sz="3000" smtClean="0">
                <a:latin typeface="Arial" charset="0"/>
              </a:rPr>
              <a:t>What are the knowledge, attitudes and behaviors regarding sodium?</a:t>
            </a:r>
            <a:r>
              <a:rPr lang="en-US" sz="2400" smtClean="0">
                <a:solidFill>
                  <a:schemeClr val="tx1"/>
                </a:solidFill>
              </a:rPr>
              <a:t/>
            </a:r>
            <a:br>
              <a:rPr lang="en-US" sz="2400" smtClean="0">
                <a:solidFill>
                  <a:schemeClr val="tx1"/>
                </a:solidFill>
              </a:rPr>
            </a:br>
            <a:r>
              <a:rPr lang="en-US" smtClean="0"/>
              <a:t>?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National Health Interview Survey (NHIS)</a:t>
            </a:r>
          </a:p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Behavioral Risk Factor Surveillance System (BRFSS)</a:t>
            </a:r>
          </a:p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HealthStyles, DocStyles and ConsumerStyles</a:t>
            </a:r>
          </a:p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Cardiovascular Health Examination Surveys (where available)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ctr"/>
            <a:r>
              <a:rPr lang="en-US" smtClean="0"/>
              <a:t>Buying Food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581400"/>
          </a:xfrm>
        </p:spPr>
        <p:txBody>
          <a:bodyPr/>
          <a:lstStyle/>
          <a:p>
            <a:pPr marL="0" indent="0">
              <a:spcBef>
                <a:spcPts val="600"/>
              </a:spcBef>
              <a:buFontTx/>
              <a:buNone/>
            </a:pPr>
            <a:r>
              <a:rPr lang="en-US" sz="2400" smtClean="0">
                <a:solidFill>
                  <a:schemeClr val="tx1"/>
                </a:solidFill>
              </a:rPr>
              <a:t>How often do you or the person who shops for your food buy items that are labeled “low salt” or “low sodium”?  Would you say: </a:t>
            </a:r>
          </a:p>
          <a:p>
            <a:pPr lvl="1">
              <a:spcBef>
                <a:spcPts val="1200"/>
              </a:spcBef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Always</a:t>
            </a:r>
          </a:p>
          <a:p>
            <a:pPr lvl="1">
              <a:spcBef>
                <a:spcPts val="1200"/>
              </a:spcBef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Often</a:t>
            </a:r>
          </a:p>
          <a:p>
            <a:pPr lvl="1">
              <a:spcBef>
                <a:spcPts val="1200"/>
              </a:spcBef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Sometimes</a:t>
            </a:r>
          </a:p>
          <a:p>
            <a:pPr lvl="1">
              <a:spcBef>
                <a:spcPts val="1200"/>
              </a:spcBef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Rarely</a:t>
            </a:r>
          </a:p>
          <a:p>
            <a:pPr lvl="1">
              <a:spcBef>
                <a:spcPts val="1200"/>
              </a:spcBef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Never</a:t>
            </a:r>
          </a:p>
          <a:p>
            <a:pPr lvl="1">
              <a:spcBef>
                <a:spcPts val="1200"/>
              </a:spcBef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Don’t shop for food</a:t>
            </a:r>
          </a:p>
          <a:p>
            <a:pPr marL="0" indent="0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8676" name="TextBox 3"/>
          <p:cNvSpPr txBox="1">
            <a:spLocks noChangeArrowheads="1"/>
          </p:cNvSpPr>
          <p:nvPr/>
        </p:nvSpPr>
        <p:spPr bwMode="auto">
          <a:xfrm>
            <a:off x="2057400" y="6096000"/>
            <a:ext cx="3359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Source: NHIS (1998) unpublished data.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algn="ctr"/>
            <a:r>
              <a:rPr lang="en-US" smtClean="0"/>
              <a:t>Frequency of Buying “Low Salt” Items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781175"/>
          <a:ext cx="8458200" cy="3159443"/>
        </p:xfrm>
        <a:graphic>
          <a:graphicData uri="http://schemas.openxmlformats.org/drawingml/2006/table">
            <a:tbl>
              <a:tblPr/>
              <a:tblGrid>
                <a:gridCol w="987425"/>
                <a:gridCol w="993775"/>
                <a:gridCol w="1066800"/>
                <a:gridCol w="1447800"/>
                <a:gridCol w="1143000"/>
                <a:gridCol w="1198563"/>
                <a:gridCol w="1620837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Frequency of Buying “Low Salt” Items by Gender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4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Often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Rarely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Don’t Shop for Food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All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11.7%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12.8%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22.8%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17.3%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</a:rPr>
                        <a:t>27.0%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96" charset="-128"/>
                        <a:cs typeface="Times New Roman" pitchFamily="9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8.4%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Male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10.5%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12.8%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11.4%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14.0%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19.9%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25.4%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16.0%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18.5%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27.8%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26.3%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14.4%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2.9%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9212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96" charset="-128"/>
                          <a:cs typeface="Times New Roman" pitchFamily="96" charset="0"/>
                        </a:rPr>
                        <a:t>SOURCE: NHIS (1998) unpublished data.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ctr"/>
            <a:r>
              <a:rPr lang="en-US" sz="3200" smtClean="0">
                <a:latin typeface="Arial" charset="0"/>
              </a:rPr>
              <a:t>National Health Interview Survey (NHIS)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581400"/>
          </a:xfrm>
        </p:spPr>
        <p:txBody>
          <a:bodyPr/>
          <a:lstStyle/>
          <a:p>
            <a:pPr marL="0" indent="0">
              <a:spcBef>
                <a:spcPts val="600"/>
              </a:spcBef>
              <a:buFontTx/>
              <a:buNone/>
            </a:pPr>
            <a:r>
              <a:rPr lang="en-US" sz="2400" smtClean="0">
                <a:solidFill>
                  <a:schemeClr val="tx1"/>
                </a:solidFill>
              </a:rPr>
              <a:t>How often do you or the person who shops for your food buy items that are labeled “low salt” or “low sodium”?  Would you say: </a:t>
            </a:r>
          </a:p>
          <a:p>
            <a:pPr lvl="1">
              <a:spcBef>
                <a:spcPts val="1200"/>
              </a:spcBef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Always</a:t>
            </a:r>
          </a:p>
          <a:p>
            <a:pPr lvl="1">
              <a:spcBef>
                <a:spcPts val="1200"/>
              </a:spcBef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Often</a:t>
            </a:r>
          </a:p>
          <a:p>
            <a:pPr lvl="1">
              <a:spcBef>
                <a:spcPts val="1200"/>
              </a:spcBef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Sometimes</a:t>
            </a:r>
          </a:p>
          <a:p>
            <a:pPr lvl="1">
              <a:spcBef>
                <a:spcPts val="1200"/>
              </a:spcBef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Rarely</a:t>
            </a:r>
          </a:p>
          <a:p>
            <a:pPr lvl="1">
              <a:spcBef>
                <a:spcPts val="1200"/>
              </a:spcBef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Never</a:t>
            </a:r>
          </a:p>
          <a:p>
            <a:pPr lvl="1">
              <a:spcBef>
                <a:spcPts val="1200"/>
              </a:spcBef>
              <a:buFont typeface="Arial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Don’t shop for food</a:t>
            </a:r>
          </a:p>
          <a:p>
            <a:pPr marL="0" indent="0"/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 eaLnBrk="1" hangingPunct="1"/>
            <a:r>
              <a:rPr lang="en-US" sz="3200" smtClean="0">
                <a:latin typeface="Arial" charset="0"/>
              </a:rPr>
              <a:t>Behavioral Risk Factor Surveillance System (BRFSS)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419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400" smtClean="0">
                <a:solidFill>
                  <a:schemeClr val="tx1"/>
                </a:solidFill>
              </a:rPr>
              <a:t>Has a doctor or other health professional ever advised you to do any of the following to help lower or control your high blood pressure: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000" smtClean="0">
                <a:solidFill>
                  <a:schemeClr val="tx1"/>
                </a:solidFill>
              </a:rPr>
              <a:t>Change your eating habits?</a:t>
            </a:r>
          </a:p>
          <a:p>
            <a:pPr lvl="1" eaLnBrk="1" hangingPunct="1">
              <a:spcBef>
                <a:spcPct val="0"/>
              </a:spcBef>
              <a:spcAft>
                <a:spcPts val="1800"/>
              </a:spcAft>
            </a:pPr>
            <a:r>
              <a:rPr lang="en-US" sz="2000" smtClean="0">
                <a:solidFill>
                  <a:schemeClr val="tx1"/>
                </a:solidFill>
              </a:rPr>
              <a:t>Cut down on salt?</a:t>
            </a:r>
            <a:endParaRPr lang="en-US" sz="240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400" smtClean="0">
                <a:solidFill>
                  <a:schemeClr val="tx1"/>
                </a:solidFill>
              </a:rPr>
              <a:t>Are you now doing any of the following to help lower or control your high blood pressure: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000" smtClean="0">
                <a:solidFill>
                  <a:schemeClr val="tx1"/>
                </a:solidFill>
              </a:rPr>
              <a:t>Changing your eating habits?</a:t>
            </a:r>
          </a:p>
          <a:p>
            <a:pPr lvl="1" eaLnBrk="1" hangingPunct="1">
              <a:spcBef>
                <a:spcPct val="0"/>
              </a:spcBef>
              <a:spcAft>
                <a:spcPts val="1800"/>
              </a:spcAft>
            </a:pPr>
            <a:r>
              <a:rPr lang="en-US" sz="2000" smtClean="0">
                <a:solidFill>
                  <a:schemeClr val="tx1"/>
                </a:solidFill>
              </a:rPr>
              <a:t>Cutting down on salt?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 eaLnBrk="1" hangingPunct="1"/>
            <a:r>
              <a:rPr lang="en-US" sz="3200" smtClean="0">
                <a:latin typeface="Arial" charset="0"/>
              </a:rPr>
              <a:t>Behavioral Risk Factor Surveillance System (BRFSS) Proposed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419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400" smtClean="0">
                <a:solidFill>
                  <a:schemeClr val="tx1"/>
                </a:solidFill>
              </a:rPr>
              <a:t>Doctor or health professional advice to reduce salt intake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400" smtClean="0">
                <a:solidFill>
                  <a:schemeClr val="tx1"/>
                </a:solidFill>
              </a:rPr>
              <a:t>Now cutting down salt intake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400" smtClean="0">
                <a:solidFill>
                  <a:schemeClr val="tx1"/>
                </a:solidFill>
              </a:rPr>
              <a:t>Buy items labeled “low salt” or “low sodium”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400" smtClean="0">
                <a:solidFill>
                  <a:schemeClr val="tx1"/>
                </a:solidFill>
              </a:rPr>
              <a:t>How often eat processed meats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400" smtClean="0">
                <a:solidFill>
                  <a:schemeClr val="tx1"/>
                </a:solidFill>
              </a:rPr>
              <a:t>How often eat ready-to-eat or fast foods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 eaLnBrk="1" hangingPunct="1"/>
            <a:r>
              <a:rPr lang="en-US" sz="3200" smtClean="0">
                <a:latin typeface="Arial" charset="0"/>
              </a:rPr>
              <a:t>“Styles” Surveys Proposed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419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400" smtClean="0">
                <a:solidFill>
                  <a:schemeClr val="tx1"/>
                </a:solidFill>
              </a:rPr>
              <a:t>ConsumerStyles, DocStyles and HealthStyles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000" smtClean="0">
                <a:solidFill>
                  <a:schemeClr val="tx1"/>
                </a:solidFill>
              </a:rPr>
              <a:t>Health provider advice to reduce and control hypertension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000" smtClean="0">
                <a:solidFill>
                  <a:schemeClr val="tx1"/>
                </a:solidFill>
              </a:rPr>
              <a:t>Health provider sodium reduction advice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000" smtClean="0">
                <a:solidFill>
                  <a:schemeClr val="tx1"/>
                </a:solidFill>
              </a:rPr>
              <a:t>Health provider advice on lifestyle changes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000" smtClean="0">
                <a:solidFill>
                  <a:schemeClr val="tx1"/>
                </a:solidFill>
              </a:rPr>
              <a:t>Consumer attitudes &amp; knowledge about sodium reduction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000" smtClean="0">
                <a:solidFill>
                  <a:schemeClr val="tx1"/>
                </a:solidFill>
              </a:rPr>
              <a:t>Consumer support of sodium reduction policies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000" smtClean="0">
                <a:solidFill>
                  <a:schemeClr val="tx1"/>
                </a:solidFill>
              </a:rPr>
              <a:t>Consumer diet behavior and choices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000" smtClean="0">
                <a:solidFill>
                  <a:schemeClr val="tx1"/>
                </a:solidFill>
              </a:rPr>
              <a:t>Consumer strategies to lower sodium in diet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000" smtClean="0">
                <a:solidFill>
                  <a:schemeClr val="tx1"/>
                </a:solidFill>
              </a:rPr>
              <a:t>Various other question types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endParaRPr lang="en-US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/>
            <a:r>
              <a:rPr lang="en-US" sz="3200" smtClean="0">
                <a:latin typeface="Arial" charset="0"/>
              </a:rPr>
              <a:t>National Sodium Reduction Initiative (NSRI)</a:t>
            </a: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2286000" y="2284413"/>
            <a:ext cx="457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6" name="Rectangle 8"/>
          <p:cNvSpPr>
            <a:spLocks noChangeArrowheads="1"/>
          </p:cNvSpPr>
          <p:nvPr/>
        </p:nvSpPr>
        <p:spPr bwMode="auto">
          <a:xfrm rot="10800000" flipV="1">
            <a:off x="1676400" y="6118225"/>
            <a:ext cx="43434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/>
              <a:t>Source: New York City Department of Health and Mental Hygiene.</a:t>
            </a:r>
          </a:p>
        </p:txBody>
      </p:sp>
      <p:sp>
        <p:nvSpPr>
          <p:cNvPr id="8197" name="TextBox 8"/>
          <p:cNvSpPr txBox="1">
            <a:spLocks noChangeArrowheads="1"/>
          </p:cNvSpPr>
          <p:nvPr/>
        </p:nvSpPr>
        <p:spPr bwMode="auto">
          <a:xfrm>
            <a:off x="609600" y="1524000"/>
            <a:ext cx="7408863" cy="36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b="1"/>
              <a:t>CDC support to NYC: </a:t>
            </a:r>
          </a:p>
          <a:p>
            <a:pPr>
              <a:spcBef>
                <a:spcPts val="1800"/>
              </a:spcBef>
            </a:pPr>
            <a:r>
              <a:rPr lang="en-US" sz="2400"/>
              <a:t>1) Statistical support in analyzing NHANES databases to determine baseline values of sodium for selected food groups. </a:t>
            </a:r>
          </a:p>
          <a:p>
            <a:pPr>
              <a:spcBef>
                <a:spcPts val="1800"/>
              </a:spcBef>
              <a:buFont typeface="Arial" charset="0"/>
              <a:buNone/>
            </a:pPr>
            <a:r>
              <a:rPr lang="en-US" sz="2400"/>
              <a:t>2) Financial support for testing 24-hour urine collection for sodium.</a:t>
            </a:r>
          </a:p>
          <a:p>
            <a:pPr>
              <a:spcBef>
                <a:spcPts val="1800"/>
              </a:spcBef>
              <a:buFont typeface="Arial" charset="0"/>
              <a:buNone/>
            </a:pPr>
            <a:r>
              <a:rPr lang="en-US" sz="2400"/>
              <a:t>3) Exchange of information on all aspects of sodium monitoring and surveillance.</a:t>
            </a:r>
            <a:endParaRPr lang="en-US" sz="24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/>
            <a:r>
              <a:rPr lang="en-US" smtClean="0"/>
              <a:t>Important Questions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How much sodium is in the foods we eat?</a:t>
            </a:r>
          </a:p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How much sodium are we consuming?</a:t>
            </a:r>
          </a:p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What are the knowledge, attitudes and behaviors regarding sodium?</a:t>
            </a:r>
          </a:p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b="1" i="1" smtClean="0">
                <a:solidFill>
                  <a:schemeClr val="tx1"/>
                </a:solidFill>
              </a:rPr>
              <a:t>What is the link with sodium reduction and health outcomes?</a:t>
            </a:r>
          </a:p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b="1" i="1" smtClean="0">
                <a:solidFill>
                  <a:schemeClr val="tx1"/>
                </a:solidFill>
              </a:rPr>
              <a:t>Can we measure changes over time?</a:t>
            </a:r>
          </a:p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/>
            <a:r>
              <a:rPr lang="en-US" smtClean="0"/>
              <a:t>Acknowledgments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81400"/>
          </a:xfrm>
        </p:spPr>
        <p:txBody>
          <a:bodyPr/>
          <a:lstStyle/>
          <a:p>
            <a:r>
              <a:rPr lang="en-US" sz="2400" smtClean="0">
                <a:solidFill>
                  <a:schemeClr val="tx1"/>
                </a:solidFill>
              </a:rPr>
              <a:t>Nora L. Keenan, PhD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Cathleen Gillespie, MS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Elena Kuklina, MD, PhD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Cindy Tong, MPH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Jing Fang, MD, MS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Amy Valderrama, PhD, RN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Janelle Peralez-Gunn, MPH, RD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Kate Shaw, MS</a:t>
            </a:r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 eaLnBrk="1" hangingPunct="1"/>
            <a:r>
              <a:rPr lang="en-US" smtClean="0">
                <a:latin typeface="Arial" charset="0"/>
              </a:rPr>
              <a:t>For More Information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3581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tx1"/>
                </a:solidFill>
              </a:rPr>
              <a:t>CDC Sodium Web Page: </a:t>
            </a:r>
            <a:r>
              <a:rPr lang="en-US" sz="2400" smtClean="0">
                <a:solidFill>
                  <a:schemeClr val="tx1"/>
                </a:solidFill>
                <a:hlinkClick r:id="rId3"/>
              </a:rPr>
              <a:t>http://www.cdc.gov/dhdsp/library/sodium.htm</a:t>
            </a:r>
            <a:r>
              <a:rPr lang="en-US" sz="240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tx1"/>
                </a:solidFill>
              </a:rPr>
              <a:t>Robert K. Merritt</a:t>
            </a:r>
            <a:br>
              <a:rPr lang="en-US" sz="2400" smtClean="0">
                <a:solidFill>
                  <a:schemeClr val="tx1"/>
                </a:solidFill>
              </a:rPr>
            </a:br>
            <a:r>
              <a:rPr lang="en-US" sz="2400" smtClean="0">
                <a:solidFill>
                  <a:schemeClr val="tx1"/>
                </a:solidFill>
                <a:hlinkClick r:id="rId4"/>
              </a:rPr>
              <a:t>rmerritt@cdc.gov</a:t>
            </a:r>
            <a:endParaRPr lang="en-US" sz="24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solidFill>
                <a:schemeClr val="tx1"/>
              </a:solidFill>
            </a:endParaRP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838200" y="4724400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/>
              <a:t>The findings and conclusions in this presentation are those of the author and do not necessarily represent the official position of the Centers for Disease Control and Prevention.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CDC’s Sodium Monitoring and Surveillance </a:t>
            </a:r>
          </a:p>
        </p:txBody>
      </p:sp>
      <p:grpSp>
        <p:nvGrpSpPr>
          <p:cNvPr id="9219" name="Group 21"/>
          <p:cNvGrpSpPr>
            <a:grpSpLocks/>
          </p:cNvGrpSpPr>
          <p:nvPr/>
        </p:nvGrpSpPr>
        <p:grpSpPr bwMode="auto">
          <a:xfrm>
            <a:off x="0" y="1066800"/>
            <a:ext cx="8915400" cy="4616450"/>
            <a:chOff x="0" y="1066798"/>
            <a:chExt cx="8915400" cy="4616276"/>
          </a:xfrm>
        </p:grpSpPr>
        <p:sp>
          <p:nvSpPr>
            <p:cNvPr id="9221" name="Oval 9"/>
            <p:cNvSpPr>
              <a:spLocks noChangeArrowheads="1"/>
            </p:cNvSpPr>
            <p:nvPr/>
          </p:nvSpPr>
          <p:spPr bwMode="auto">
            <a:xfrm>
              <a:off x="3048000" y="2590800"/>
              <a:ext cx="2667000" cy="1752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222" name="Text Box 17"/>
            <p:cNvSpPr txBox="1">
              <a:spLocks noChangeArrowheads="1"/>
            </p:cNvSpPr>
            <p:nvPr/>
          </p:nvSpPr>
          <p:spPr bwMode="auto">
            <a:xfrm>
              <a:off x="4038600" y="1066798"/>
              <a:ext cx="762000" cy="784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FDA</a:t>
              </a:r>
            </a:p>
            <a:p>
              <a:pPr algn="ctr">
                <a:spcBef>
                  <a:spcPct val="50000"/>
                </a:spcBef>
              </a:pPr>
              <a:r>
                <a:rPr lang="en-US" b="1"/>
                <a:t> </a:t>
              </a:r>
            </a:p>
          </p:txBody>
        </p:sp>
        <p:sp>
          <p:nvSpPr>
            <p:cNvPr id="9223" name="Text Box 18"/>
            <p:cNvSpPr txBox="1">
              <a:spLocks noChangeArrowheads="1"/>
            </p:cNvSpPr>
            <p:nvPr/>
          </p:nvSpPr>
          <p:spPr bwMode="auto">
            <a:xfrm>
              <a:off x="7010400" y="3124009"/>
              <a:ext cx="1905000" cy="892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CDC/NCCDPHP</a:t>
              </a:r>
            </a:p>
            <a:p>
              <a:r>
                <a:rPr lang="en-US"/>
                <a:t> </a:t>
              </a:r>
              <a:r>
                <a:rPr lang="en-US" sz="1600"/>
                <a:t>BRFSS</a:t>
              </a:r>
            </a:p>
            <a:p>
              <a:r>
                <a:rPr lang="en-US" sz="1600"/>
                <a:t> CVH Exam </a:t>
              </a:r>
            </a:p>
          </p:txBody>
        </p:sp>
        <p:sp>
          <p:nvSpPr>
            <p:cNvPr id="9224" name="Text Box 20"/>
            <p:cNvSpPr txBox="1">
              <a:spLocks noChangeArrowheads="1"/>
            </p:cNvSpPr>
            <p:nvPr/>
          </p:nvSpPr>
          <p:spPr bwMode="auto">
            <a:xfrm>
              <a:off x="0" y="2819400"/>
              <a:ext cx="1600200" cy="2077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/>
                <a:t>Commercial  Databases</a:t>
              </a:r>
            </a:p>
            <a:p>
              <a:pPr algn="r"/>
              <a:r>
                <a:rPr lang="en-US"/>
                <a:t>  </a:t>
              </a:r>
              <a:r>
                <a:rPr lang="en-US" sz="1600"/>
                <a:t>Gladson</a:t>
              </a:r>
            </a:p>
            <a:p>
              <a:pPr algn="r"/>
              <a:r>
                <a:rPr lang="en-US" sz="1600"/>
                <a:t>  UMN</a:t>
              </a:r>
            </a:p>
            <a:p>
              <a:pPr algn="r"/>
              <a:r>
                <a:rPr lang="en-US" sz="1600"/>
                <a:t>Publix</a:t>
              </a:r>
            </a:p>
            <a:p>
              <a:pPr algn="r"/>
              <a:r>
                <a:rPr lang="en-US" sz="1600"/>
                <a:t>Nielsen</a:t>
              </a:r>
            </a:p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9225" name="Text Box 21"/>
            <p:cNvSpPr txBox="1">
              <a:spLocks noChangeArrowheads="1"/>
            </p:cNvSpPr>
            <p:nvPr/>
          </p:nvSpPr>
          <p:spPr bwMode="auto">
            <a:xfrm>
              <a:off x="152400" y="4495476"/>
              <a:ext cx="2057400" cy="1138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/>
                <a:t>State and Local Agencies</a:t>
              </a:r>
            </a:p>
            <a:p>
              <a:pPr algn="r"/>
              <a:r>
                <a:rPr lang="en-US" sz="1600"/>
                <a:t>   NYC DOHMH</a:t>
              </a:r>
            </a:p>
            <a:p>
              <a:pPr algn="r"/>
              <a:r>
                <a:rPr lang="en-US" sz="1600"/>
                <a:t>   LA County DOH</a:t>
              </a:r>
            </a:p>
          </p:txBody>
        </p:sp>
        <p:sp>
          <p:nvSpPr>
            <p:cNvPr id="9226" name="Text Box 22"/>
            <p:cNvSpPr txBox="1">
              <a:spLocks noChangeArrowheads="1"/>
            </p:cNvSpPr>
            <p:nvPr/>
          </p:nvSpPr>
          <p:spPr bwMode="auto">
            <a:xfrm>
              <a:off x="6553200" y="4267270"/>
              <a:ext cx="2209800" cy="1415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CDC/NCHM and Porter Novelli</a:t>
              </a:r>
            </a:p>
            <a:p>
              <a:r>
                <a:rPr lang="en-US" sz="1600"/>
                <a:t> HealthStyles </a:t>
              </a:r>
            </a:p>
            <a:p>
              <a:r>
                <a:rPr lang="en-US" sz="1600"/>
                <a:t> DocStyles </a:t>
              </a:r>
            </a:p>
            <a:p>
              <a:r>
                <a:rPr lang="en-US" sz="1600"/>
                <a:t> ConsumerStyles</a:t>
              </a:r>
              <a:endParaRPr lang="en-US"/>
            </a:p>
          </p:txBody>
        </p:sp>
        <p:sp>
          <p:nvSpPr>
            <p:cNvPr id="9227" name="Text Box 26"/>
            <p:cNvSpPr txBox="1">
              <a:spLocks noChangeArrowheads="1"/>
            </p:cNvSpPr>
            <p:nvPr/>
          </p:nvSpPr>
          <p:spPr bwMode="auto">
            <a:xfrm>
              <a:off x="457200" y="1447800"/>
              <a:ext cx="1981200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 dirty="0"/>
                <a:t>USDA</a:t>
              </a:r>
            </a:p>
            <a:p>
              <a:pPr algn="r"/>
              <a:r>
                <a:rPr lang="en-US" sz="1600" dirty="0"/>
                <a:t>Food and Nutrient Databases</a:t>
              </a:r>
              <a:endParaRPr lang="en-US" dirty="0"/>
            </a:p>
          </p:txBody>
        </p:sp>
        <p:sp>
          <p:nvSpPr>
            <p:cNvPr id="9228" name="Text Box 30"/>
            <p:cNvSpPr txBox="1">
              <a:spLocks noChangeArrowheads="1"/>
            </p:cNvSpPr>
            <p:nvPr/>
          </p:nvSpPr>
          <p:spPr bwMode="auto">
            <a:xfrm>
              <a:off x="6400800" y="1523963"/>
              <a:ext cx="2362200" cy="12047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CDC/NCHS</a:t>
              </a:r>
              <a:r>
                <a:rPr lang="en-US"/>
                <a:t>  </a:t>
              </a:r>
            </a:p>
            <a:p>
              <a:r>
                <a:rPr lang="en-US" sz="1600"/>
                <a:t>NHANES</a:t>
              </a:r>
            </a:p>
            <a:p>
              <a:r>
                <a:rPr lang="en-US" sz="1600"/>
                <a:t>NHIS</a:t>
              </a:r>
            </a:p>
            <a:p>
              <a:pPr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9229" name="Text Box 31"/>
            <p:cNvSpPr txBox="1">
              <a:spLocks noChangeArrowheads="1"/>
            </p:cNvSpPr>
            <p:nvPr/>
          </p:nvSpPr>
          <p:spPr bwMode="auto">
            <a:xfrm>
              <a:off x="3124200" y="3048000"/>
              <a:ext cx="2514600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chemeClr val="accent1"/>
                  </a:solidFill>
                </a:rPr>
                <a:t>Monitoring and Surveillance</a:t>
              </a:r>
            </a:p>
          </p:txBody>
        </p:sp>
        <p:sp>
          <p:nvSpPr>
            <p:cNvPr id="9230" name="Down Arrow 20"/>
            <p:cNvSpPr>
              <a:spLocks noChangeArrowheads="1"/>
            </p:cNvSpPr>
            <p:nvPr/>
          </p:nvSpPr>
          <p:spPr bwMode="auto">
            <a:xfrm rot="3005135">
              <a:off x="5622879" y="1915185"/>
              <a:ext cx="484188" cy="979488"/>
            </a:xfrm>
            <a:prstGeom prst="downArrow">
              <a:avLst>
                <a:gd name="adj1" fmla="val 50000"/>
                <a:gd name="adj2" fmla="val 5010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/>
            </a:p>
          </p:txBody>
        </p:sp>
        <p:sp>
          <p:nvSpPr>
            <p:cNvPr id="9231" name="Down Arrow 21"/>
            <p:cNvSpPr>
              <a:spLocks noChangeArrowheads="1"/>
            </p:cNvSpPr>
            <p:nvPr/>
          </p:nvSpPr>
          <p:spPr bwMode="auto">
            <a:xfrm>
              <a:off x="4114800" y="1524008"/>
              <a:ext cx="484188" cy="938213"/>
            </a:xfrm>
            <a:prstGeom prst="downArrow">
              <a:avLst>
                <a:gd name="adj1" fmla="val 50000"/>
                <a:gd name="adj2" fmla="val 5004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/>
            </a:p>
          </p:txBody>
        </p:sp>
        <p:sp>
          <p:nvSpPr>
            <p:cNvPr id="9232" name="Down Arrow 22"/>
            <p:cNvSpPr>
              <a:spLocks noChangeArrowheads="1"/>
            </p:cNvSpPr>
            <p:nvPr/>
          </p:nvSpPr>
          <p:spPr bwMode="auto">
            <a:xfrm rot="5400000">
              <a:off x="6196806" y="2870994"/>
              <a:ext cx="484188" cy="1143000"/>
            </a:xfrm>
            <a:prstGeom prst="downArrow">
              <a:avLst>
                <a:gd name="adj1" fmla="val 50000"/>
                <a:gd name="adj2" fmla="val 5633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pPr eaLnBrk="0" hangingPunct="0"/>
              <a:endParaRPr lang="en-US" sz="2400"/>
            </a:p>
          </p:txBody>
        </p:sp>
        <p:sp>
          <p:nvSpPr>
            <p:cNvPr id="9233" name="Down Arrow 23"/>
            <p:cNvSpPr>
              <a:spLocks noChangeArrowheads="1"/>
            </p:cNvSpPr>
            <p:nvPr/>
          </p:nvSpPr>
          <p:spPr bwMode="auto">
            <a:xfrm rot="7678015">
              <a:off x="5811782" y="3948975"/>
              <a:ext cx="484188" cy="1061787"/>
            </a:xfrm>
            <a:prstGeom prst="downArrow">
              <a:avLst>
                <a:gd name="adj1" fmla="val 50000"/>
                <a:gd name="adj2" fmla="val 5007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pPr eaLnBrk="0" hangingPunct="0"/>
              <a:endParaRPr lang="en-US" sz="2400"/>
            </a:p>
          </p:txBody>
        </p:sp>
        <p:sp>
          <p:nvSpPr>
            <p:cNvPr id="9234" name="Down Arrow 25"/>
            <p:cNvSpPr>
              <a:spLocks noChangeArrowheads="1"/>
            </p:cNvSpPr>
            <p:nvPr/>
          </p:nvSpPr>
          <p:spPr bwMode="auto">
            <a:xfrm rot="-7550122">
              <a:off x="2569128" y="3999811"/>
              <a:ext cx="484187" cy="1134045"/>
            </a:xfrm>
            <a:prstGeom prst="downArrow">
              <a:avLst>
                <a:gd name="adj1" fmla="val 50000"/>
                <a:gd name="adj2" fmla="val 4998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/>
            </a:p>
          </p:txBody>
        </p:sp>
        <p:sp>
          <p:nvSpPr>
            <p:cNvPr id="9235" name="Down Arrow 26"/>
            <p:cNvSpPr>
              <a:spLocks noChangeArrowheads="1"/>
            </p:cNvSpPr>
            <p:nvPr/>
          </p:nvSpPr>
          <p:spPr bwMode="auto">
            <a:xfrm rot="-5400000">
              <a:off x="2037556" y="2839244"/>
              <a:ext cx="484188" cy="1206500"/>
            </a:xfrm>
            <a:prstGeom prst="downArrow">
              <a:avLst>
                <a:gd name="adj1" fmla="val 50000"/>
                <a:gd name="adj2" fmla="val 5002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/>
            <a:lstStyle/>
            <a:p>
              <a:pPr eaLnBrk="0" hangingPunct="0"/>
              <a:endParaRPr lang="en-US" sz="2400"/>
            </a:p>
          </p:txBody>
        </p:sp>
        <p:sp>
          <p:nvSpPr>
            <p:cNvPr id="9236" name="Down Arrow 27"/>
            <p:cNvSpPr>
              <a:spLocks noChangeArrowheads="1"/>
            </p:cNvSpPr>
            <p:nvPr/>
          </p:nvSpPr>
          <p:spPr bwMode="auto">
            <a:xfrm rot="-2772367">
              <a:off x="2700643" y="1936077"/>
              <a:ext cx="484188" cy="933157"/>
            </a:xfrm>
            <a:prstGeom prst="downArrow">
              <a:avLst>
                <a:gd name="adj1" fmla="val 50000"/>
                <a:gd name="adj2" fmla="val 5008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/>
            <a:lstStyle/>
            <a:p>
              <a:pPr eaLnBrk="0" hangingPunct="0"/>
              <a:endParaRPr lang="en-US" sz="2400"/>
            </a:p>
          </p:txBody>
        </p:sp>
        <p:sp>
          <p:nvSpPr>
            <p:cNvPr id="9237" name="Text Box 22"/>
            <p:cNvSpPr txBox="1">
              <a:spLocks noChangeArrowheads="1"/>
            </p:cNvSpPr>
            <p:nvPr/>
          </p:nvSpPr>
          <p:spPr bwMode="auto">
            <a:xfrm>
              <a:off x="3810000" y="52578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b="1"/>
            </a:p>
          </p:txBody>
        </p:sp>
      </p:grpSp>
      <p:sp>
        <p:nvSpPr>
          <p:cNvPr id="9220" name="TextBox 20"/>
          <p:cNvSpPr txBox="1">
            <a:spLocks noChangeArrowheads="1"/>
          </p:cNvSpPr>
          <p:nvPr/>
        </p:nvSpPr>
        <p:spPr bwMode="auto">
          <a:xfrm>
            <a:off x="4648200" y="1447800"/>
            <a:ext cx="16208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Total Diet 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/>
            <a:r>
              <a:rPr lang="en-US" smtClean="0"/>
              <a:t>Important Questions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How much sodium is in the foods we eat?</a:t>
            </a:r>
          </a:p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How much sodium are we consuming?</a:t>
            </a:r>
          </a:p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What are the knowledge, attitudes and behaviors regarding sodium?</a:t>
            </a:r>
          </a:p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What is the link with sodium reduction and health outcomes?</a:t>
            </a:r>
          </a:p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Can we measure changes over time?</a:t>
            </a:r>
          </a:p>
          <a:p>
            <a:pPr lvl="1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 eaLnBrk="1" hangingPunct="1"/>
            <a:r>
              <a:rPr lang="en-US" smtClean="0"/>
              <a:t>How much sodium is in the foods we eat?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Establish baseline values for milligrams of sodium in selected food categories and chain restaurant foods.</a:t>
            </a:r>
          </a:p>
          <a:p>
            <a:pPr eaLnBrk="1" hangingPunct="1"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Assess progress in lowering sodium content in these foods.</a:t>
            </a:r>
          </a:p>
          <a:p>
            <a:pPr eaLnBrk="1" hangingPunct="1">
              <a:spcBef>
                <a:spcPts val="1800"/>
              </a:spcBef>
            </a:pPr>
            <a:r>
              <a:rPr lang="en-US" sz="2400" smtClean="0">
                <a:solidFill>
                  <a:schemeClr val="tx1"/>
                </a:solidFill>
              </a:rPr>
              <a:t>Prepare an surveillance reports documenting progress in lowering sodium in selected products of food manufacturers and chain restaurants.</a:t>
            </a:r>
          </a:p>
          <a:p>
            <a:pPr eaLnBrk="1" hangingPunct="1"/>
            <a:endParaRPr lang="en-US" sz="2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 txBox="1">
            <a:spLocks noChangeArrowheads="1"/>
          </p:cNvSpPr>
          <p:nvPr/>
        </p:nvSpPr>
        <p:spPr bwMode="auto">
          <a:xfrm>
            <a:off x="381000" y="2286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600">
                <a:solidFill>
                  <a:schemeClr val="bg1"/>
                </a:solidFill>
                <a:latin typeface="Times" pitchFamily="96" charset="0"/>
              </a:rPr>
              <a:t>FDA Total Diet Study: 1991-2005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609600" y="1295400"/>
            <a:ext cx="8153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FontTx/>
              <a:buChar char="•"/>
            </a:pPr>
            <a:r>
              <a:rPr lang="en-US" sz="2400"/>
              <a:t>Purchase samples of food (market baskets) throughout the U.S. four times per year</a:t>
            </a:r>
          </a:p>
          <a:p>
            <a:pPr marL="342900" indent="-342900">
              <a:spcBef>
                <a:spcPts val="1200"/>
              </a:spcBef>
              <a:buFontTx/>
              <a:buChar char="•"/>
            </a:pPr>
            <a:r>
              <a:rPr lang="en-US" sz="2400"/>
              <a:t>Acquired from supermarkets, grocery stores and fast food restaurants in three cities in each region and shipped to a central FDA laboratory.</a:t>
            </a:r>
          </a:p>
          <a:p>
            <a:pPr marL="342900" indent="-342900">
              <a:spcBef>
                <a:spcPts val="1200"/>
              </a:spcBef>
              <a:buFontTx/>
              <a:buChar char="•"/>
            </a:pPr>
            <a:r>
              <a:rPr lang="en-US" sz="2400"/>
              <a:t>Prepare foods as they would be consumed (table-ready)</a:t>
            </a:r>
          </a:p>
          <a:p>
            <a:pPr marL="342900" indent="-342900">
              <a:spcBef>
                <a:spcPts val="1200"/>
              </a:spcBef>
              <a:buFontTx/>
              <a:buChar char="•"/>
            </a:pPr>
            <a:r>
              <a:rPr lang="en-US" sz="2400"/>
              <a:t>Analyze the foods to measure the levels of selected contaminants and nutrients</a:t>
            </a:r>
          </a:p>
          <a:p>
            <a:pPr marL="342900" indent="-342900">
              <a:spcBef>
                <a:spcPts val="1200"/>
              </a:spcBef>
              <a:buFontTx/>
              <a:buChar char="•"/>
            </a:pPr>
            <a:r>
              <a:rPr lang="en-US" sz="2400"/>
              <a:t>Approximately 300 Foods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pPr algn="ctr"/>
            <a:r>
              <a:rPr lang="en-US" sz="2800" smtClean="0"/>
              <a:t>USDA Food Composition Research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153400" cy="4038600"/>
          </a:xfrm>
        </p:spPr>
        <p:txBody>
          <a:bodyPr/>
          <a:lstStyle/>
          <a:p>
            <a:pPr marL="0" indent="0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en-US" sz="2400" b="1" smtClean="0">
                <a:solidFill>
                  <a:schemeClr val="tx1"/>
                </a:solidFill>
              </a:rPr>
              <a:t>USDA Food and Nutrient Database for Dietary Studies</a:t>
            </a:r>
          </a:p>
          <a:p>
            <a:pPr marL="693738" lvl="1" indent="-346075">
              <a:spcBef>
                <a:spcPct val="0"/>
              </a:spcBef>
              <a:spcAft>
                <a:spcPts val="1200"/>
              </a:spcAft>
              <a:buFontTx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Updated for each two-year survey data release.</a:t>
            </a:r>
          </a:p>
          <a:p>
            <a:pPr marL="693738" lvl="1" indent="-346075">
              <a:spcBef>
                <a:spcPct val="0"/>
              </a:spcBef>
              <a:spcAft>
                <a:spcPts val="1200"/>
              </a:spcAft>
              <a:buFontTx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Used to process </a:t>
            </a:r>
            <a:r>
              <a:rPr lang="en-US" sz="2000" i="1" smtClean="0">
                <a:solidFill>
                  <a:schemeClr val="tx1"/>
                </a:solidFill>
              </a:rPr>
              <a:t>What We Eat in America, NHANES 2005–2006.</a:t>
            </a:r>
            <a:endParaRPr lang="en-US" sz="2400" b="1" smtClean="0">
              <a:solidFill>
                <a:schemeClr val="tx1"/>
              </a:solidFill>
            </a:endParaRPr>
          </a:p>
          <a:p>
            <a:pPr marL="693738" lvl="1" indent="-346075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en-US" sz="2400" b="1" smtClean="0">
                <a:solidFill>
                  <a:schemeClr val="tx1"/>
                </a:solidFill>
              </a:rPr>
              <a:t>USDA Nutrient Database for Standard Reference</a:t>
            </a:r>
          </a:p>
          <a:p>
            <a:pPr marL="693738" lvl="1" indent="-346075">
              <a:spcBef>
                <a:spcPct val="0"/>
              </a:spcBef>
              <a:spcAft>
                <a:spcPts val="1200"/>
              </a:spcAft>
              <a:buFontTx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Updated yearly.</a:t>
            </a:r>
          </a:p>
          <a:p>
            <a:pPr marL="693738" lvl="1" indent="-346075">
              <a:spcBef>
                <a:spcPct val="0"/>
              </a:spcBef>
              <a:spcAft>
                <a:spcPts val="1200"/>
              </a:spcAft>
              <a:buFontTx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About 3,000 standard reference foods.</a:t>
            </a:r>
          </a:p>
          <a:p>
            <a:pPr marL="693738" lvl="1" indent="-346075">
              <a:spcBef>
                <a:spcPct val="0"/>
              </a:spcBef>
              <a:spcAft>
                <a:spcPts val="1200"/>
              </a:spcAft>
              <a:buFontTx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Used for about 7,000 foods in nutrient database.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Chart 2"/>
          <p:cNvGraphicFramePr>
            <a:graphicFrameLocks/>
          </p:cNvGraphicFramePr>
          <p:nvPr/>
        </p:nvGraphicFramePr>
        <p:xfrm>
          <a:off x="1003300" y="1466850"/>
          <a:ext cx="7213600" cy="3848100"/>
        </p:xfrm>
        <a:graphic>
          <a:graphicData uri="http://schemas.openxmlformats.org/presentationml/2006/ole">
            <p:oleObj spid="_x0000_s1026" name="Chart" r:id="rId3" imgW="21643821" imgH="11545912" progId="Excel.Sheet.8">
              <p:embed/>
            </p:oleObj>
          </a:graphicData>
        </a:graphic>
      </p:graphicFrame>
      <p:sp>
        <p:nvSpPr>
          <p:cNvPr id="1027" name="Rectangle 4"/>
          <p:cNvSpPr txBox="1">
            <a:spLocks noChangeArrowheads="1"/>
          </p:cNvSpPr>
          <p:nvPr/>
        </p:nvSpPr>
        <p:spPr bwMode="auto">
          <a:xfrm>
            <a:off x="381000" y="2286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800">
                <a:solidFill>
                  <a:schemeClr val="bg1"/>
                </a:solidFill>
                <a:latin typeface="Times" pitchFamily="96" charset="0"/>
              </a:rPr>
              <a:t>Sources of Sodium Data in Standard Reference </a:t>
            </a:r>
          </a:p>
          <a:p>
            <a:pPr algn="ctr" eaLnBrk="0" hangingPunct="0"/>
            <a:r>
              <a:rPr lang="en-US" sz="2800">
                <a:solidFill>
                  <a:schemeClr val="bg1"/>
                </a:solidFill>
                <a:latin typeface="Times" pitchFamily="96" charset="0"/>
              </a:rPr>
              <a:t>Release 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HDSP_gen_white08">
  <a:themeElements>
    <a:clrScheme name="DHDSP_gen_white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HDSP_gen_white08">
      <a:majorFont>
        <a:latin typeface="Times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16" charset="-128"/>
          </a:defRPr>
        </a:defPPr>
      </a:lstStyle>
    </a:lnDef>
  </a:objectDefaults>
  <a:extraClrSchemeLst>
    <a:extraClrScheme>
      <a:clrScheme name="DHDSP_gen_white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DSP_gen_white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DSP_gen_white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DSP_gen_white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DSP_gen_white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DSP_gen_white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DSP_gen_white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DSP_gen_white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DSP_gen_white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DSP_gen_white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DSP_gen_white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DSP_gen_white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16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HDSP_gen_white08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HDSP_gen_white08">
    <a:majorFont>
      <a:latin typeface="Times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DHDSP_gen_white</Template>
  <TotalTime>2694</TotalTime>
  <Words>1911</Words>
  <Application>Microsoft Office PowerPoint</Application>
  <PresentationFormat>On-screen Show (4:3)</PresentationFormat>
  <Paragraphs>307</Paragraphs>
  <Slides>32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DHDSP_gen_white08</vt:lpstr>
      <vt:lpstr>Default Design</vt:lpstr>
      <vt:lpstr>Chart</vt:lpstr>
      <vt:lpstr>Slide 1</vt:lpstr>
      <vt:lpstr>CDC’s CVD Surveillance Imperative</vt:lpstr>
      <vt:lpstr>National Sodium Reduction Initiative (NSRI)</vt:lpstr>
      <vt:lpstr>CDC’s Sodium Monitoring and Surveillance </vt:lpstr>
      <vt:lpstr>Important Questions</vt:lpstr>
      <vt:lpstr>How much sodium is in the foods we eat?</vt:lpstr>
      <vt:lpstr>Slide 7</vt:lpstr>
      <vt:lpstr>USDA Food Composition Research</vt:lpstr>
      <vt:lpstr>Slide 9</vt:lpstr>
      <vt:lpstr>Limitations of Public Data</vt:lpstr>
      <vt:lpstr>CDC Combined Database Approach</vt:lpstr>
      <vt:lpstr>How much sodium are we consuming?</vt:lpstr>
      <vt:lpstr>NHANES 2007–2008, 2009–2010, 2011–2012</vt:lpstr>
      <vt:lpstr>Advantages of Using NHANES for Nationally  Representative Data on Sodium Intake</vt:lpstr>
      <vt:lpstr>Percentage of Persons Who Met the Daily Sodium Recommendation  and Average Sodium Intake, by Risk Group</vt:lpstr>
      <vt:lpstr>Slide 16</vt:lpstr>
      <vt:lpstr>Percentage of Daily Sodium Intake for Nine Major Food Categories, by Total Population and Risk Groups</vt:lpstr>
      <vt:lpstr>Slide 18</vt:lpstr>
      <vt:lpstr>CDC Approach to Biologics</vt:lpstr>
      <vt:lpstr>Urine Sodium in the US Population:  NHANES 1988-2010</vt:lpstr>
      <vt:lpstr>Urinary Sodium Validation Study</vt:lpstr>
      <vt:lpstr>InterSALT Data Analysis</vt:lpstr>
      <vt:lpstr>What are the knowledge, attitudes and behaviors regarding sodium? ?</vt:lpstr>
      <vt:lpstr>Buying Food</vt:lpstr>
      <vt:lpstr>Frequency of Buying “Low Salt” Items</vt:lpstr>
      <vt:lpstr>National Health Interview Survey (NHIS)</vt:lpstr>
      <vt:lpstr>Behavioral Risk Factor Surveillance System (BRFSS)</vt:lpstr>
      <vt:lpstr>Behavioral Risk Factor Surveillance System (BRFSS) Proposed</vt:lpstr>
      <vt:lpstr>“Styles” Surveys Proposed</vt:lpstr>
      <vt:lpstr>Important Questions</vt:lpstr>
      <vt:lpstr>Acknowledgments</vt:lpstr>
      <vt:lpstr>For More Information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nlk0</dc:creator>
  <cp:lastModifiedBy>hku4</cp:lastModifiedBy>
  <cp:revision>284</cp:revision>
  <dcterms:created xsi:type="dcterms:W3CDTF">2010-06-10T00:56:27Z</dcterms:created>
  <dcterms:modified xsi:type="dcterms:W3CDTF">2010-08-27T18:15:49Z</dcterms:modified>
</cp:coreProperties>
</file>