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04" r:id="rId3"/>
    <p:sldId id="314" r:id="rId4"/>
    <p:sldId id="257" r:id="rId5"/>
    <p:sldId id="267" r:id="rId6"/>
    <p:sldId id="269" r:id="rId7"/>
    <p:sldId id="289" r:id="rId8"/>
    <p:sldId id="268" r:id="rId9"/>
    <p:sldId id="313" r:id="rId10"/>
    <p:sldId id="306" r:id="rId11"/>
    <p:sldId id="312" r:id="rId12"/>
    <p:sldId id="323" r:id="rId13"/>
    <p:sldId id="307" r:id="rId14"/>
    <p:sldId id="309" r:id="rId15"/>
    <p:sldId id="310" r:id="rId16"/>
    <p:sldId id="264" r:id="rId17"/>
    <p:sldId id="311" r:id="rId18"/>
    <p:sldId id="317" r:id="rId19"/>
    <p:sldId id="318" r:id="rId20"/>
    <p:sldId id="322" r:id="rId21"/>
    <p:sldId id="326" r:id="rId22"/>
    <p:sldId id="336" r:id="rId23"/>
    <p:sldId id="344" r:id="rId24"/>
    <p:sldId id="345" r:id="rId25"/>
    <p:sldId id="324" r:id="rId26"/>
    <p:sldId id="325" r:id="rId27"/>
    <p:sldId id="341" r:id="rId28"/>
    <p:sldId id="342" r:id="rId29"/>
    <p:sldId id="343" r:id="rId30"/>
    <p:sldId id="338" r:id="rId31"/>
    <p:sldId id="330" r:id="rId32"/>
    <p:sldId id="33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52C2-F1A1-4A1F-8C7A-44E9CA5A857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9E01-8316-4B62-8AF4-C27E48861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49BE-5C94-43C5-A0D4-66EA6BDA74E5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FD6E-BA18-424C-AB0C-EE3979166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67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00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19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7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8B68-9B98-4DB5-963E-D2261193C1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9362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3B1-2EEC-4007-BAE7-AA8A15EED3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4970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06A3-025D-41F1-94CB-C188E60DF9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436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90800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BA15B-30C8-4FE6-A0C5-62F7D118F2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2613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419F3-22E6-4663-BE1D-5EE3C1CF6B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387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017D5-D179-4C32-B279-C06F19D80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030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611C-DA15-4A37-B898-248C41B845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34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6F4B-A0A1-4F6A-8498-40EEA728C7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7284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54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785E-2DAE-4987-8738-75000B6F6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3053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56959-C7FD-408B-AA93-159D358E35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9624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371600"/>
            <a:ext cx="18859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71600"/>
            <a:ext cx="55054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5829-B448-435C-B28A-E344E94DA1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8812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1371600"/>
            <a:ext cx="7543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2Q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AF99D7-99AF-4ECB-9BAC-544F1CBB3D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2327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9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1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27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96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48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87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03428-2340-4D80-A16F-95BC46870128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91C0-AF13-480C-9297-DFD8920C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39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shade val="87059"/>
                <a:invGamma/>
              </a:schemeClr>
            </a:gs>
            <a:gs pos="50000">
              <a:schemeClr val="tx1"/>
            </a:gs>
            <a:gs pos="100000">
              <a:schemeClr val="tx1">
                <a:gamma/>
                <a:shade val="8705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7160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 </a:t>
            </a:r>
          </a:p>
          <a:p>
            <a:pPr lvl="4"/>
            <a:r>
              <a:rPr lang="en-US" altLang="en-US" dirty="0" smtClean="0"/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2Q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C9E1DDD-3C6B-4CC9-9248-0A00324956F2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82" name="Picture 10" descr="PPT Wav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HA_spot_blk+red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169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/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55000"/>
        <a:buFont typeface="Monotype Sorts" pitchFamily="2" charset="2"/>
        <a:buChar char="u"/>
        <a:defRPr sz="2400" b="1">
          <a:solidFill>
            <a:schemeClr val="tx1"/>
          </a:solidFill>
          <a:effectLst/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/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705554" TargetMode="External"/><Relationship Id="rId2" Type="http://schemas.openxmlformats.org/officeDocument/2006/relationships/hyperlink" Target="http://www.ncbi.nlm.nih.gov/pubmed?term=%22Berkman%20LF%22%5bAuthor%5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12192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Surveillance Data for Heart Disease</a:t>
            </a:r>
            <a:br>
              <a:rPr lang="en-US" dirty="0" smtClean="0"/>
            </a:br>
            <a:r>
              <a:rPr lang="en-US" dirty="0" smtClean="0"/>
              <a:t>And Stroke Prevention: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Clinician </a:t>
            </a:r>
            <a:r>
              <a:rPr lang="en-US" dirty="0" smtClean="0"/>
              <a:t>Educator’s Perspective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Charles K. Francis, MD, MACP, FACC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52400" y="5562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</a:rPr>
              <a:t>Prevalence of Physician Diagnosed Type 2 diabetes in Adults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age 20+ by Race/Ethnicity, and Years of Education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(NHANES: 2003-2006). 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NCHS and NHLBI.</a:t>
            </a:r>
            <a:r>
              <a:rPr lang="en-US" sz="2400" dirty="0">
                <a:solidFill>
                  <a:schemeClr val="hlink"/>
                </a:solidFill>
              </a:rPr>
              <a:t> NH – non-Hispanic.</a:t>
            </a:r>
          </a:p>
        </p:txBody>
      </p:sp>
      <p:graphicFrame>
        <p:nvGraphicFramePr>
          <p:cNvPr id="67587" name="Object 9"/>
          <p:cNvGraphicFramePr>
            <a:graphicFrameLocks noChangeAspect="1"/>
          </p:cNvGraphicFramePr>
          <p:nvPr/>
        </p:nvGraphicFramePr>
        <p:xfrm>
          <a:off x="533400" y="1066800"/>
          <a:ext cx="8001000" cy="4343400"/>
        </p:xfrm>
        <a:graphic>
          <a:graphicData uri="http://schemas.openxmlformats.org/presentationml/2006/ole">
            <p:oleObj spid="_x0000_s36877" name="Chart" r:id="rId3" imgW="4867351" imgH="245760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13538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228600" y="5562600"/>
            <a:ext cx="853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Diabetes Awareness, Treatment and Control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>(NHANES: 2003-2006). </a:t>
            </a:r>
            <a:r>
              <a:rPr lang="en-US" sz="2400" dirty="0">
                <a:solidFill>
                  <a:schemeClr val="hlink"/>
                </a:solidFill>
                <a:latin typeface="Arial" charset="0"/>
              </a:rPr>
              <a:t>Source: NHLBI.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531813" y="1284288"/>
          <a:ext cx="8156575" cy="3816350"/>
        </p:xfrm>
        <a:graphic>
          <a:graphicData uri="http://schemas.openxmlformats.org/presentationml/2006/ole">
            <p:oleObj spid="_x0000_s43021" name="Chart" r:id="rId3" imgW="5686349" imgH="374332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241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Age-adjusted prevalence trends for high blood pressure in Adults age 20 and older by race/ethnicity, sex and survey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(NHANES: 1988-94, 1999-02 and 2003-06).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Source: NCHS and NHLBI.  NH- non-Hispanic.</a:t>
            </a:r>
          </a:p>
        </p:txBody>
      </p:sp>
      <p:graphicFrame>
        <p:nvGraphicFramePr>
          <p:cNvPr id="48131" name="Object 15"/>
          <p:cNvGraphicFramePr>
            <a:graphicFrameLocks noChangeAspect="1"/>
          </p:cNvGraphicFramePr>
          <p:nvPr/>
        </p:nvGraphicFramePr>
        <p:xfrm>
          <a:off x="1219200" y="914400"/>
          <a:ext cx="6705600" cy="4837113"/>
        </p:xfrm>
        <a:graphic>
          <a:graphicData uri="http://schemas.openxmlformats.org/presentationml/2006/ole">
            <p:oleObj spid="_x0000_s31757" name="Chart" r:id="rId3" imgW="5153152" imgH="372442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83374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517525" y="5518150"/>
            <a:ext cx="7940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</a:rPr>
              <a:t>Extent of Awareness, Treatment and Control of High Blood Pressure by Race/Ethnicity and Sex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(NHANES: 1999-2006).</a:t>
            </a:r>
            <a:r>
              <a:rPr lang="en-US" sz="2400" dirty="0"/>
              <a:t> 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NCHS and NHLBI.</a:t>
            </a:r>
          </a:p>
        </p:txBody>
      </p:sp>
      <p:graphicFrame>
        <p:nvGraphicFramePr>
          <p:cNvPr id="50179" name="Object 7"/>
          <p:cNvGraphicFramePr>
            <a:graphicFrameLocks noGrp="1" noChangeAspect="1"/>
          </p:cNvGraphicFramePr>
          <p:nvPr>
            <p:ph/>
          </p:nvPr>
        </p:nvGraphicFramePr>
        <p:xfrm>
          <a:off x="1219200" y="990600"/>
          <a:ext cx="6692900" cy="4506913"/>
        </p:xfrm>
        <a:graphic>
          <a:graphicData uri="http://schemas.openxmlformats.org/presentationml/2006/ole">
            <p:oleObj spid="_x0000_s35853" name="Chart" r:id="rId3" imgW="5152981" imgH="372433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54969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077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Trends in mean total serum cholesterol among adolescents ages 12-17 by race, sex, and survey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(NHANES: 1976-80, 1988-94, 1999-02, 2003-04, and 2005-06).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Source: NCHS and NHLBI. </a:t>
            </a:r>
          </a:p>
        </p:txBody>
      </p:sp>
      <p:graphicFrame>
        <p:nvGraphicFramePr>
          <p:cNvPr id="56323" name="Object 19"/>
          <p:cNvGraphicFramePr>
            <a:graphicFrameLocks noChangeAspect="1"/>
          </p:cNvGraphicFramePr>
          <p:nvPr/>
        </p:nvGraphicFramePr>
        <p:xfrm>
          <a:off x="304800" y="1066800"/>
          <a:ext cx="8532813" cy="4570413"/>
        </p:xfrm>
        <a:graphic>
          <a:graphicData uri="http://schemas.openxmlformats.org/presentationml/2006/ole">
            <p:oleObj spid="_x0000_s37901" name="Chart" r:id="rId3" imgW="8410683" imgH="512449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3597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 Box 5"/>
          <p:cNvSpPr txBox="1">
            <a:spLocks noChangeArrowheads="1"/>
          </p:cNvSpPr>
          <p:nvPr/>
        </p:nvSpPr>
        <p:spPr bwMode="auto">
          <a:xfrm rot="10800000" flipV="1">
            <a:off x="377825" y="6248400"/>
            <a:ext cx="794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effectLst/>
                <a:latin typeface="Arial" charset="0"/>
              </a:rPr>
              <a:t>Note: Obesity is defined as a BMI of 30.0 or higher.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81000" y="513715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Age-adjusted prevalence of obesity in Adults ages 20-74 by sex and survey.</a:t>
            </a:r>
            <a:r>
              <a:rPr lang="en-US" sz="2000" dirty="0">
                <a:solidFill>
                  <a:srgbClr val="0000CC"/>
                </a:solidFill>
              </a:rPr>
              <a:t> (NHES, 1960-62; NHANES, 1971-74, 1976-80, 1988-94 and 2003-2006).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Health, United States, 2008.  NCHS</a:t>
            </a:r>
            <a:r>
              <a:rPr lang="en-US" sz="2000" i="1" dirty="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533400" y="990600"/>
          <a:ext cx="8153400" cy="4114800"/>
        </p:xfrm>
        <a:graphic>
          <a:graphicData uri="http://schemas.openxmlformats.org/presentationml/2006/ole">
            <p:oleObj spid="_x0000_s9250" name="Chart" r:id="rId3" imgW="5181600" imgH="244784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6405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81000" y="5348288"/>
            <a:ext cx="85344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</a:rPr>
              <a:t>Prevalence of regular leisure-time physical activity among adults age 18 and older by race/ethnicity, and sex.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(BRFSS: 2001 and 2005).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MMWR, 2007;56:No. 46.   </a:t>
            </a:r>
            <a:br>
              <a:rPr lang="en-US" sz="2000" dirty="0">
                <a:solidFill>
                  <a:schemeClr val="hlink"/>
                </a:solidFill>
                <a:latin typeface="Arial" charset="0"/>
              </a:rPr>
            </a:b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NH – non-Hispanic.</a:t>
            </a:r>
          </a:p>
        </p:txBody>
      </p:sp>
      <p:graphicFrame>
        <p:nvGraphicFramePr>
          <p:cNvPr id="60419" name="Object 12"/>
          <p:cNvGraphicFramePr>
            <a:graphicFrameLocks noChangeAspect="1"/>
          </p:cNvGraphicFramePr>
          <p:nvPr/>
        </p:nvGraphicFramePr>
        <p:xfrm>
          <a:off x="838200" y="1066800"/>
          <a:ext cx="7543800" cy="4191000"/>
        </p:xfrm>
        <a:graphic>
          <a:graphicData uri="http://schemas.openxmlformats.org/presentationml/2006/ole">
            <p:oleObj spid="_x0000_s38925" name="Chart" r:id="rId3" imgW="4848149" imgH="245760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9808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2708"/>
            <a:ext cx="7513228" cy="545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582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549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69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dirty="0" smtClean="0"/>
              <a:t>Issues</a:t>
            </a:r>
            <a:r>
              <a:rPr lang="en-US" sz="3600" dirty="0" smtClean="0"/>
              <a:t> </a:t>
            </a:r>
            <a:r>
              <a:rPr lang="en-US" sz="4000" dirty="0" smtClean="0"/>
              <a:t>In </a:t>
            </a:r>
            <a:r>
              <a:rPr lang="en-US" sz="4000" dirty="0"/>
              <a:t>Cardiovascular Health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14800" cy="464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r>
              <a:rPr lang="en-US" dirty="0" smtClean="0"/>
              <a:t>Race/ethnic admixture </a:t>
            </a:r>
          </a:p>
          <a:p>
            <a:r>
              <a:rPr lang="en-US" dirty="0" smtClean="0"/>
              <a:t>Acculturation</a:t>
            </a:r>
            <a:endParaRPr lang="en-US" dirty="0"/>
          </a:p>
          <a:p>
            <a:r>
              <a:rPr lang="en-US" dirty="0" smtClean="0"/>
              <a:t>Birthplace,</a:t>
            </a:r>
          </a:p>
          <a:p>
            <a:r>
              <a:rPr lang="en-US" dirty="0" smtClean="0"/>
              <a:t>Built environment</a:t>
            </a:r>
          </a:p>
          <a:p>
            <a:r>
              <a:rPr lang="en-US" dirty="0" smtClean="0"/>
              <a:t>Diet (salt, DASH diet)</a:t>
            </a:r>
            <a:endParaRPr lang="en-US" dirty="0"/>
          </a:p>
          <a:p>
            <a:pPr eaLnBrk="1" hangingPunct="1"/>
            <a:r>
              <a:rPr lang="en-US" dirty="0" smtClean="0"/>
              <a:t>Insurance coverage </a:t>
            </a:r>
          </a:p>
          <a:p>
            <a:pPr eaLnBrk="1" hangingPunct="1"/>
            <a:r>
              <a:rPr lang="en-US" dirty="0" smtClean="0"/>
              <a:t>Language</a:t>
            </a:r>
          </a:p>
          <a:p>
            <a:r>
              <a:rPr lang="en-US" dirty="0" smtClean="0"/>
              <a:t>Geography: urban-rural, neighborhood, city, state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Legal and regulatory policies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Health beliefs and attitudes</a:t>
            </a:r>
          </a:p>
          <a:p>
            <a:r>
              <a:rPr lang="en-US" dirty="0" smtClean="0"/>
              <a:t>Medication non-adherence</a:t>
            </a:r>
          </a:p>
          <a:p>
            <a:r>
              <a:rPr lang="en-US" dirty="0" smtClean="0"/>
              <a:t> Pharmacogenomics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05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81000" y="5516563"/>
            <a:ext cx="8382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Age-adjusted death rates for CHD, stroke, lung and breast for white and black females</a:t>
            </a:r>
            <a:r>
              <a:rPr lang="en-US" sz="2400" dirty="0"/>
              <a:t> </a:t>
            </a:r>
            <a:r>
              <a:rPr lang="en-US" dirty="0">
                <a:solidFill>
                  <a:srgbClr val="0000CC"/>
                </a:solidFill>
              </a:rPr>
              <a:t>(</a:t>
            </a:r>
            <a:r>
              <a:rPr lang="en-US" sz="2400" dirty="0">
                <a:solidFill>
                  <a:srgbClr val="0000CC"/>
                </a:solidFill>
              </a:rPr>
              <a:t>United States: 2006).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000" dirty="0">
                <a:solidFill>
                  <a:srgbClr val="660066"/>
                </a:solidFill>
                <a:latin typeface="Arial" charset="0"/>
              </a:rPr>
              <a:t>Source: NCHS. </a:t>
            </a:r>
          </a:p>
        </p:txBody>
      </p: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1066800" y="1143000"/>
          <a:ext cx="7391400" cy="4257675"/>
        </p:xfrm>
        <a:graphic>
          <a:graphicData uri="http://schemas.openxmlformats.org/presentationml/2006/ole">
            <p:oleObj spid="_x0000_s39950" name="Chart" r:id="rId3" imgW="4867351" imgH="241950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05774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943475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Lower </a:t>
            </a:r>
            <a:r>
              <a:rPr lang="en-US" sz="2800" dirty="0"/>
              <a:t>socioeconomic ranks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Lower quality schools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Poorer paying jobs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Mortgage lending denials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Employment and housing discrimination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Prior beliefs (clinical uncertainty relating to age, gender, socioeconomic status, and race or ethnicity)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Bias against certain </a:t>
            </a:r>
            <a:r>
              <a:rPr lang="en-US" sz="2800" dirty="0" smtClean="0"/>
              <a:t>groups (e.g. immigrants)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Beliefs (Stereotypes) held by the provider and patients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Patient mistrust and resistance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152400"/>
            <a:ext cx="8229599" cy="1143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Socioeconomic Issues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8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Cardiovascular</a:t>
            </a:r>
            <a:r>
              <a:rPr lang="en-US" dirty="0" smtClean="0"/>
              <a:t> Surveillance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Longitudinal data: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Impact of educational programs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Attainment of risk factor targets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Assessment of diagnostic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Performance indicators of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Clinical outcomes of therapeutic interventions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Adoption of electronic health record (EHR)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Changes in prevalence and incidence of CVD</a:t>
            </a:r>
          </a:p>
          <a:p>
            <a:r>
              <a:rPr lang="en-US" sz="3300" dirty="0"/>
              <a:t>Standard definitions of data</a:t>
            </a:r>
          </a:p>
          <a:p>
            <a:r>
              <a:rPr lang="en-US" sz="3300" dirty="0"/>
              <a:t>Linkage of </a:t>
            </a:r>
            <a:r>
              <a:rPr lang="en-US" sz="3300" dirty="0" smtClean="0"/>
              <a:t>national, state </a:t>
            </a:r>
            <a:r>
              <a:rPr lang="en-US" sz="3300" dirty="0"/>
              <a:t>and local data</a:t>
            </a:r>
          </a:p>
          <a:p>
            <a:r>
              <a:rPr lang="en-US" sz="3300" dirty="0"/>
              <a:t>Feed back to clinicians</a:t>
            </a:r>
          </a:p>
          <a:p>
            <a:r>
              <a:rPr lang="en-US" sz="3300" dirty="0"/>
              <a:t>Feedback to patients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38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451564" cy="539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6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1"/>
            <a:ext cx="7769831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1" y="5562600"/>
            <a:ext cx="776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 Population Projections: 2005-2050. Jeffrey S. Passel, </a:t>
            </a:r>
            <a:r>
              <a:rPr lang="en-US" dirty="0" err="1" smtClean="0">
                <a:solidFill>
                  <a:srgbClr val="002060"/>
                </a:solidFill>
              </a:rPr>
              <a:t>D’Vera</a:t>
            </a:r>
            <a:r>
              <a:rPr lang="en-US" dirty="0" smtClean="0">
                <a:solidFill>
                  <a:srgbClr val="002060"/>
                </a:solidFill>
              </a:rPr>
              <a:t> Cohn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Pew Research Center. Social and Demographic Trends. February 2008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6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The Association Between Birthplace and Mortality From Cardio-vascular Disease Among Black and White Residents of NYC* (1)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44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Methods: Mortality data for blacks born in the U.S. South, the Northeast and the </a:t>
            </a:r>
            <a:r>
              <a:rPr lang="en-US" sz="2400" dirty="0"/>
              <a:t>C</a:t>
            </a:r>
            <a:r>
              <a:rPr lang="en-US" sz="2400" dirty="0" smtClean="0"/>
              <a:t>aribbean were compared with those for whites born in the Northeast.</a:t>
            </a:r>
          </a:p>
          <a:p>
            <a:r>
              <a:rPr lang="en-US" sz="2400" dirty="0" smtClean="0"/>
              <a:t>Results: (1) Overall rates of mortality from CVD: blacks&gt;white;       (2) Persons born in the Northeast: CVD death rates similar for white men versus black men and white women versus black women. (3) Southern-born black men and women had higher mortality rates than their black counterparts born in the Northeast. (4) Caribbean-born blacks had mortality rates lower than their black counterparts born in the Northeast.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32223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*Fang </a:t>
            </a:r>
            <a:r>
              <a:rPr lang="en-US" dirty="0"/>
              <a:t>J, </a:t>
            </a:r>
            <a:r>
              <a:rPr lang="en-US" dirty="0" err="1"/>
              <a:t>Madhavan</a:t>
            </a:r>
            <a:r>
              <a:rPr lang="en-US" dirty="0"/>
              <a:t> S, Alderman MH.  N </a:t>
            </a:r>
            <a:r>
              <a:rPr lang="en-US" dirty="0" err="1"/>
              <a:t>Engl</a:t>
            </a:r>
            <a:r>
              <a:rPr lang="en-US" dirty="0"/>
              <a:t> J Med, 1996 Nov 21;335(21):1545-51</a:t>
            </a:r>
          </a:p>
        </p:txBody>
      </p:sp>
    </p:spTree>
    <p:extLst>
      <p:ext uri="{BB962C8B-B14F-4D97-AF65-F5344CB8AC3E}">
        <p14:creationId xmlns:p14="http://schemas.microsoft.com/office/powerpoint/2010/main" xmlns="" val="1407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The Association Between Birthplace and Mortality From Cardio-vascular Disease Among Black and White Residents of NYC*(2)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4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Results (continued) </a:t>
            </a:r>
          </a:p>
          <a:p>
            <a:r>
              <a:rPr lang="en-US" sz="2800" dirty="0" smtClean="0"/>
              <a:t>Black men born in the South had death rates 30 percent higher than Northeastern-born blacks and four times that of Caribbean-born blacks of the same sex and age.</a:t>
            </a:r>
          </a:p>
          <a:p>
            <a:r>
              <a:rPr lang="en-US" sz="2800" dirty="0" smtClean="0"/>
              <a:t>Higher rates of CVD mortality among blacks compared to whites masks substantial variation among blacks based on birthplace.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322235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*Fang </a:t>
            </a:r>
            <a:r>
              <a:rPr lang="en-US" dirty="0"/>
              <a:t>J, </a:t>
            </a:r>
            <a:r>
              <a:rPr lang="en-US" dirty="0" err="1"/>
              <a:t>Madhavan</a:t>
            </a:r>
            <a:r>
              <a:rPr lang="en-US" dirty="0"/>
              <a:t> S, Alderman MH.  N </a:t>
            </a:r>
            <a:r>
              <a:rPr lang="en-US" dirty="0" err="1"/>
              <a:t>Engl</a:t>
            </a:r>
            <a:r>
              <a:rPr lang="en-US" dirty="0"/>
              <a:t> J Med, 1996 Nov 21;335(21):1545-51</a:t>
            </a:r>
          </a:p>
        </p:txBody>
      </p:sp>
    </p:spTree>
    <p:extLst>
      <p:ext uri="{BB962C8B-B14F-4D97-AF65-F5344CB8AC3E}">
        <p14:creationId xmlns:p14="http://schemas.microsoft.com/office/powerpoint/2010/main" xmlns="" val="6434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2010 Census Questionnaire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Hispanic Identity:</a:t>
            </a:r>
          </a:p>
          <a:p>
            <a:r>
              <a:rPr lang="en-US" sz="2800" dirty="0" smtClean="0"/>
              <a:t>Is this person of Hispanic, Latino or Spanish origin?</a:t>
            </a:r>
          </a:p>
          <a:p>
            <a:pPr lvl="1"/>
            <a:r>
              <a:rPr lang="en-US" dirty="0" smtClean="0"/>
              <a:t>No, not of Hispanic, Latino or  Spanish origin</a:t>
            </a:r>
          </a:p>
          <a:p>
            <a:pPr lvl="1"/>
            <a:r>
              <a:rPr lang="en-US" dirty="0" smtClean="0"/>
              <a:t>Yes, Mexican, Mexican Am. Chicano</a:t>
            </a:r>
          </a:p>
          <a:p>
            <a:pPr lvl="1"/>
            <a:r>
              <a:rPr lang="en-US" dirty="0" smtClean="0"/>
              <a:t>Yes, Puerto Rican</a:t>
            </a:r>
          </a:p>
          <a:p>
            <a:pPr lvl="1"/>
            <a:r>
              <a:rPr lang="en-US" dirty="0" smtClean="0"/>
              <a:t>Yes, Cuban</a:t>
            </a:r>
          </a:p>
          <a:p>
            <a:pPr lvl="1"/>
            <a:r>
              <a:rPr lang="en-US" dirty="0" smtClean="0"/>
              <a:t>Yes, another Hispanic, Latino, or Spanish origin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200" dirty="0" smtClean="0"/>
              <a:t>*Population Reference Bureau: http/www.prb.org/Articles/2009/2009/questionnaire.aspx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15476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2010 Census Questionnaire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-What is the person’s race?: White, Black, African Am or Negro, American Indian or Alaska Native</a:t>
            </a:r>
          </a:p>
          <a:p>
            <a:pPr marL="457200" lvl="1" indent="0">
              <a:buNone/>
            </a:pPr>
            <a:r>
              <a:rPr lang="en-US" dirty="0" smtClean="0"/>
              <a:t>-Asian Indian, Chinese, Filipino, Japanese, Korean, Vietnamese, Native Hawaiian, Guamanian or Chamorro, Samoan, Other Pacific Islander</a:t>
            </a:r>
          </a:p>
          <a:p>
            <a:pPr marL="457200" lvl="1" indent="0">
              <a:buNone/>
            </a:pPr>
            <a:r>
              <a:rPr lang="en-US" dirty="0" smtClean="0"/>
              <a:t>-Other Asian: (print race: e.g. Hmong, Laotian, Thai, Pakistani, Cambodian and so on.</a:t>
            </a:r>
          </a:p>
          <a:p>
            <a:pPr marL="457200" lvl="1" indent="0">
              <a:buNone/>
            </a:pPr>
            <a:r>
              <a:rPr lang="en-US" dirty="0" smtClean="0"/>
              <a:t>-Some Other Race (print race)</a:t>
            </a:r>
            <a:endParaRPr lang="en-US" dirty="0"/>
          </a:p>
          <a:p>
            <a:pPr marL="457200" lvl="1" indent="0">
              <a:buNone/>
            </a:pPr>
            <a:r>
              <a:rPr lang="en-US" sz="2200" dirty="0" smtClean="0"/>
              <a:t>*Population Reference Bureau: http/www.prb.org/Articles/2009/2009/questionnaire.aspx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927085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Heterogeneity Within Racial and Ethnic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Asthma Example: </a:t>
            </a:r>
          </a:p>
          <a:p>
            <a:r>
              <a:rPr lang="en-US" sz="2400" dirty="0" smtClean="0"/>
              <a:t>Prevalence and mortality of asthma is highest in Puerto Ricans, African Americans, Filipinos and Hawaiians.  </a:t>
            </a:r>
          </a:p>
          <a:p>
            <a:r>
              <a:rPr lang="en-US" sz="2400" dirty="0" smtClean="0"/>
              <a:t>Prevalence is lowest in Mexicans and Koreans</a:t>
            </a:r>
          </a:p>
          <a:p>
            <a:r>
              <a:rPr lang="en-US" sz="2400" dirty="0" smtClean="0"/>
              <a:t>Albuterol response lower in Puerto Ricans vs. </a:t>
            </a:r>
            <a:r>
              <a:rPr lang="en-US" sz="2400" dirty="0" err="1" smtClean="0"/>
              <a:t>Af</a:t>
            </a:r>
            <a:r>
              <a:rPr lang="en-US" sz="2400" dirty="0" smtClean="0"/>
              <a:t> Am.</a:t>
            </a:r>
          </a:p>
          <a:p>
            <a:pPr marL="0" indent="0">
              <a:buNone/>
            </a:pPr>
            <a:r>
              <a:rPr lang="en-US" sz="2400" dirty="0" smtClean="0"/>
              <a:t>Genetic Admixture and Ancestry</a:t>
            </a:r>
          </a:p>
          <a:p>
            <a:r>
              <a:rPr lang="en-US" sz="2400" dirty="0" smtClean="0"/>
              <a:t>African American ancestry is on the average 20% European and 80% African.</a:t>
            </a:r>
          </a:p>
          <a:p>
            <a:r>
              <a:rPr lang="en-US" sz="2400" dirty="0" smtClean="0"/>
              <a:t>Latino populations are </a:t>
            </a:r>
            <a:r>
              <a:rPr lang="en-US" sz="2400" dirty="0" err="1" smtClean="0"/>
              <a:t>descendents</a:t>
            </a:r>
            <a:r>
              <a:rPr lang="en-US" sz="2400" dirty="0" smtClean="0"/>
              <a:t> of European, Native American and African ancestors.  The average proportion of these ancestral populations varies between Latino subgroups and among individuals  within the same group</a:t>
            </a:r>
          </a:p>
          <a:p>
            <a:pPr marL="0" indent="0">
              <a:buNone/>
            </a:pPr>
            <a:r>
              <a:rPr lang="en-US" sz="1800" dirty="0" smtClean="0"/>
              <a:t>*Drake KA, </a:t>
            </a:r>
            <a:r>
              <a:rPr lang="en-US" sz="1800" dirty="0" err="1" smtClean="0"/>
              <a:t>Galanter</a:t>
            </a:r>
            <a:r>
              <a:rPr lang="en-US" sz="1800" dirty="0" smtClean="0"/>
              <a:t> JM, </a:t>
            </a:r>
            <a:r>
              <a:rPr lang="en-US" sz="1800" dirty="0" err="1" smtClean="0"/>
              <a:t>Burchard</a:t>
            </a:r>
            <a:r>
              <a:rPr lang="en-US" sz="1800" dirty="0" smtClean="0"/>
              <a:t> EG. Race, ethnicity and social class and the complex etiologies of asthma. Pharmacogenomics 2008. 9(4);453-462</a:t>
            </a:r>
          </a:p>
        </p:txBody>
      </p:sp>
    </p:spTree>
    <p:extLst>
      <p:ext uri="{BB962C8B-B14F-4D97-AF65-F5344CB8AC3E}">
        <p14:creationId xmlns:p14="http://schemas.microsoft.com/office/powerpoint/2010/main" xmlns="" val="353715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3100" u="sng" dirty="0" err="1">
                <a:hlinkClick r:id="rId2"/>
              </a:rPr>
              <a:t>Berkman</a:t>
            </a:r>
            <a:r>
              <a:rPr lang="en-US" sz="3100" u="sng" dirty="0">
                <a:hlinkClick r:id="rId2"/>
              </a:rPr>
              <a:t> LF</a:t>
            </a:r>
            <a:r>
              <a:rPr lang="en-US" sz="3100" u="sng" dirty="0"/>
              <a:t>. </a:t>
            </a:r>
            <a:r>
              <a:rPr lang="en-US" sz="3100" dirty="0">
                <a:hlinkClick r:id="rId3"/>
              </a:rPr>
              <a:t>Social epidemiology: social determinants of health in the United States: are we losing ground?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Annu</a:t>
            </a:r>
            <a:r>
              <a:rPr lang="en-US" sz="3100" dirty="0"/>
              <a:t> Rev Public Health. 2009 Apr 29;30:27-41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Clinical Adaptation: </a:t>
            </a:r>
            <a:r>
              <a:rPr lang="en-US" sz="2800" dirty="0" smtClean="0"/>
              <a:t>We conclude that more attention needs to be devoted to (a) identifying the correct etiologic period within a life-course perspective and (b) understanding the dynamic interplay between </a:t>
            </a:r>
            <a:r>
              <a:rPr lang="en-US" sz="2800" b="1" i="1" dirty="0" smtClean="0"/>
              <a:t>preventive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diagnostic and therapeutic</a:t>
            </a:r>
            <a:r>
              <a:rPr lang="en-US" sz="2800" i="1" dirty="0" smtClean="0"/>
              <a:t> </a:t>
            </a:r>
            <a:r>
              <a:rPr lang="en-US" sz="2800" dirty="0" smtClean="0"/>
              <a:t>interventions </a:t>
            </a:r>
            <a:r>
              <a:rPr lang="en-US" sz="2800" b="1" i="1" dirty="0" smtClean="0"/>
              <a:t>and outcomes </a:t>
            </a:r>
            <a:r>
              <a:rPr lang="en-US" sz="2800" dirty="0" smtClean="0"/>
              <a:t>and the </a:t>
            </a:r>
            <a:r>
              <a:rPr lang="en-US" sz="2800" b="1" i="1" dirty="0" smtClean="0"/>
              <a:t>genetic,</a:t>
            </a:r>
            <a:r>
              <a:rPr lang="en-US" sz="2800" dirty="0" smtClean="0"/>
              <a:t> </a:t>
            </a:r>
            <a:r>
              <a:rPr lang="en-US" sz="2800" b="1" i="1" dirty="0" smtClean="0"/>
              <a:t>clinical, </a:t>
            </a:r>
            <a:r>
              <a:rPr lang="en-US" sz="2800" dirty="0" smtClean="0"/>
              <a:t>social, economic, and environmental contexts in which interventions are delivered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902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 rot="10799935" flipV="1">
            <a:off x="374650" y="5586939"/>
            <a:ext cx="84645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CVD disease mortality trends for males and females</a:t>
            </a:r>
            <a:b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(United States: 1979-2006).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2000" dirty="0">
                <a:solidFill>
                  <a:srgbClr val="660066"/>
                </a:solidFill>
              </a:rPr>
              <a:t>S</a:t>
            </a:r>
            <a:r>
              <a:rPr lang="en-US" sz="2000" b="1" dirty="0">
                <a:solidFill>
                  <a:srgbClr val="660066"/>
                </a:solidFill>
              </a:rPr>
              <a:t>ource: NCHS and NHLBI. </a:t>
            </a:r>
          </a:p>
        </p:txBody>
      </p:sp>
      <p:graphicFrame>
        <p:nvGraphicFramePr>
          <p:cNvPr id="242702" name="Object 14"/>
          <p:cNvGraphicFramePr>
            <a:graphicFrameLocks noChangeAspect="1"/>
          </p:cNvGraphicFramePr>
          <p:nvPr/>
        </p:nvGraphicFramePr>
        <p:xfrm>
          <a:off x="838200" y="1371600"/>
          <a:ext cx="7696200" cy="4114800"/>
        </p:xfrm>
        <a:graphic>
          <a:graphicData uri="http://schemas.openxmlformats.org/presentationml/2006/ole">
            <p:oleObj spid="_x0000_s1058" name="Chart" r:id="rId3" imgW="4648200" imgH="256214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38254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774" y="457200"/>
            <a:ext cx="5180226" cy="61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457200" y="5654675"/>
            <a:ext cx="8382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Percentage breakdown of deaths from cardiovascular diseases </a:t>
            </a:r>
            <a:r>
              <a:rPr lang="en-US" sz="2400" dirty="0" smtClean="0">
                <a:solidFill>
                  <a:srgbClr val="0000CC"/>
                </a:solidFill>
              </a:rPr>
              <a:t>(</a:t>
            </a:r>
            <a:r>
              <a:rPr lang="en-US" sz="2400" dirty="0">
                <a:solidFill>
                  <a:srgbClr val="0000CC"/>
                </a:solidFill>
              </a:rPr>
              <a:t>United States: 2006)</a:t>
            </a:r>
            <a:r>
              <a:rPr lang="en-US" sz="2400" dirty="0"/>
              <a:t> 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* - Not a true underlying cause.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solidFill>
                  <a:srgbClr val="660066"/>
                </a:solidFill>
                <a:latin typeface="Arial" charset="0"/>
              </a:rPr>
              <a:t>Source: NCHS. </a:t>
            </a:r>
          </a:p>
        </p:txBody>
      </p:sp>
      <p:graphicFrame>
        <p:nvGraphicFramePr>
          <p:cNvPr id="308227" name="Object 3"/>
          <p:cNvGraphicFramePr>
            <a:graphicFrameLocks noChangeAspect="1"/>
          </p:cNvGraphicFramePr>
          <p:nvPr/>
        </p:nvGraphicFramePr>
        <p:xfrm>
          <a:off x="685800" y="1042988"/>
          <a:ext cx="7772400" cy="4468812"/>
        </p:xfrm>
        <a:graphic>
          <a:graphicData uri="http://schemas.openxmlformats.org/presentationml/2006/ole">
            <p:oleObj spid="_x0000_s5154" name="Chart" r:id="rId3" imgW="4657601" imgH="261935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15192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Text Box 6"/>
          <p:cNvSpPr txBox="1">
            <a:spLocks noChangeArrowheads="1"/>
          </p:cNvSpPr>
          <p:nvPr/>
        </p:nvSpPr>
        <p:spPr bwMode="auto">
          <a:xfrm rot="10816832" flipV="1">
            <a:off x="379413" y="6096000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charset="0"/>
              </a:rPr>
              <a:t>Note: Hospital discharges include people discharged alive, dead, and status unknown.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81000" y="5273675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Hospital discharges for coronary heart disease by sex</a:t>
            </a:r>
          </a:p>
          <a:p>
            <a:r>
              <a:rPr lang="en-US" sz="2400" dirty="0">
                <a:solidFill>
                  <a:srgbClr val="0000CC"/>
                </a:solidFill>
              </a:rPr>
              <a:t>(United States: 1970-2006).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NHDS/NCHS. </a:t>
            </a:r>
          </a:p>
        </p:txBody>
      </p:sp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1436688" y="914400"/>
          <a:ext cx="6183312" cy="4381500"/>
        </p:xfrm>
        <a:graphic>
          <a:graphicData uri="http://schemas.openxmlformats.org/presentationml/2006/ole">
            <p:oleObj spid="_x0000_s7202" name="Chart" r:id="rId3" imgW="5153152" imgH="372442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99240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457200" y="5516563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Annual rate of first heart attack by age, sex and race. </a:t>
            </a:r>
            <a:r>
              <a:rPr lang="en-US" sz="2400" dirty="0">
                <a:solidFill>
                  <a:srgbClr val="0000CC"/>
                </a:solidFill>
              </a:rPr>
              <a:t>(ARIC Surveillance:1987-2004)</a:t>
            </a:r>
            <a:r>
              <a:rPr lang="en-US" dirty="0">
                <a:solidFill>
                  <a:srgbClr val="0000CC"/>
                </a:solidFill>
              </a:rPr>
              <a:t>.</a:t>
            </a:r>
            <a:r>
              <a:rPr lang="en-US" dirty="0"/>
              <a:t> 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NHLBI.</a:t>
            </a: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763588" y="1066800"/>
          <a:ext cx="7616825" cy="4344988"/>
        </p:xfrm>
        <a:graphic>
          <a:graphicData uri="http://schemas.openxmlformats.org/presentationml/2006/ole">
            <p:oleObj spid="_x0000_s27674" name="Chart" r:id="rId3" imgW="4676851" imgH="261935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4140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381000" y="5516563"/>
            <a:ext cx="7597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Trends in Cardiovascular Operations and Procedures </a:t>
            </a:r>
            <a:r>
              <a:rPr lang="en-US" sz="2400" dirty="0">
                <a:solidFill>
                  <a:srgbClr val="0000CC"/>
                </a:solidFill>
              </a:rPr>
              <a:t>(United States: 1979-2006)</a:t>
            </a:r>
            <a:r>
              <a:rPr lang="en-US" dirty="0">
                <a:solidFill>
                  <a:srgbClr val="0000CC"/>
                </a:solidFill>
              </a:rPr>
              <a:t>.</a:t>
            </a:r>
            <a:r>
              <a:rPr lang="en-US" dirty="0"/>
              <a:t>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Source: NCHS and NHLBI.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 rot="10800000" flipV="1">
            <a:off x="377825" y="63246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Arial" charset="0"/>
              </a:rPr>
              <a:t>Note: In-hospital procedures only.</a:t>
            </a:r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1066800" y="914400"/>
          <a:ext cx="7010400" cy="4532313"/>
        </p:xfrm>
        <a:graphic>
          <a:graphicData uri="http://schemas.openxmlformats.org/presentationml/2006/ole">
            <p:oleObj spid="_x0000_s6178" name="Chart" r:id="rId3" imgW="5534141" imgH="375282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30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533400" y="914400"/>
          <a:ext cx="8097838" cy="3054350"/>
        </p:xfrm>
        <a:graphic>
          <a:graphicData uri="http://schemas.openxmlformats.org/presentationml/2006/ole">
            <p:oleObj spid="_x0000_s34829" name="Chart" r:id="rId3" imgW="9479343" imgH="5234945" progId="Excel.Sheet.8">
              <p:embed/>
            </p:oleObj>
          </a:graphicData>
        </a:graphic>
      </p:graphicFrame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62000" y="4003675"/>
            <a:ext cx="7696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A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B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C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D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E	F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Systolic BP*	95-105	130-148	130-148	130-148	130-148	130-148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Diabetes		No	No	Yes	Yes	Yes	Yes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Cigarettes	No	No	No	Yes	Yes	Yes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Prior Atrial Fib.	No	No	No	No	Yes 	Yes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Prior CVD	No	No	No	No	No	Yes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533400" y="57912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/>
                </a:solidFill>
              </a:rPr>
              <a:t>Estimated 10-year stroke risk in 55-year-old adults according to levels of various risk factors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(FHS).</a:t>
            </a:r>
            <a:r>
              <a:rPr lang="en-US" sz="2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Source: Wolf et al., Stroke.1991;22:312-318.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295400" y="55626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2"/>
                </a:solidFill>
              </a:rPr>
              <a:t>*Closest ranges for women are: 95-104 and 115-124.</a:t>
            </a:r>
          </a:p>
        </p:txBody>
      </p:sp>
    </p:spTree>
    <p:extLst>
      <p:ext uri="{BB962C8B-B14F-4D97-AF65-F5344CB8AC3E}">
        <p14:creationId xmlns:p14="http://schemas.microsoft.com/office/powerpoint/2010/main" xmlns="" val="3745936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49" y="44306"/>
            <a:ext cx="7129051" cy="67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781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HA blue new logo">
  <a:themeElements>
    <a:clrScheme name="AHA blue new logo 9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660066"/>
      </a:hlink>
      <a:folHlink>
        <a:srgbClr val="969696"/>
      </a:folHlink>
    </a:clrScheme>
    <a:fontScheme name="AHA blue new log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AHA blue 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A blue new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A blue new logo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66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A blue new logo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6600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1095</Words>
  <Application>Microsoft Office PowerPoint</Application>
  <PresentationFormat>On-screen Show (4:3)</PresentationFormat>
  <Paragraphs>110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AHA blue new logo</vt:lpstr>
      <vt:lpstr>Chart</vt:lpstr>
      <vt:lpstr> Surveillance Data for Heart Disease And Stroke Prevention:  A Clinician Educator’s Perspective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Issues In Cardiovascular Health </vt:lpstr>
      <vt:lpstr>Socioeconomic Issues</vt:lpstr>
      <vt:lpstr>Cardiovascular Surveillance </vt:lpstr>
      <vt:lpstr>Slide 22</vt:lpstr>
      <vt:lpstr>Slide 23</vt:lpstr>
      <vt:lpstr>The Association Between Birthplace and Mortality From Cardio-vascular Disease Among Black and White Residents of NYC* (1)</vt:lpstr>
      <vt:lpstr>The Association Between Birthplace and Mortality From Cardio-vascular Disease Among Black and White Residents of NYC*(2)</vt:lpstr>
      <vt:lpstr>2010 Census Questionnaire</vt:lpstr>
      <vt:lpstr>2010 Census Questionnaire</vt:lpstr>
      <vt:lpstr>Heterogeneity Within Racial and Ethnic Groups</vt:lpstr>
      <vt:lpstr> Berkman LF. Social epidemiology: social determinants of health in the United States: are we losing ground? Annu Rev Public Health. 2009 Apr 29;30:27-41. </vt:lpstr>
      <vt:lpstr>Slide 30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</dc:creator>
  <cp:lastModifiedBy>hku4</cp:lastModifiedBy>
  <cp:revision>85</cp:revision>
  <dcterms:created xsi:type="dcterms:W3CDTF">2010-07-26T17:14:57Z</dcterms:created>
  <dcterms:modified xsi:type="dcterms:W3CDTF">2010-09-09T13:53:28Z</dcterms:modified>
</cp:coreProperties>
</file>