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8"/>
  </p:notesMasterIdLst>
  <p:handoutMasterIdLst>
    <p:handoutMasterId r:id="rId19"/>
  </p:handoutMasterIdLst>
  <p:sldIdLst>
    <p:sldId id="269" r:id="rId2"/>
    <p:sldId id="286" r:id="rId3"/>
    <p:sldId id="271" r:id="rId4"/>
    <p:sldId id="272" r:id="rId5"/>
    <p:sldId id="273" r:id="rId6"/>
    <p:sldId id="290" r:id="rId7"/>
    <p:sldId id="291" r:id="rId8"/>
    <p:sldId id="278" r:id="rId9"/>
    <p:sldId id="287" r:id="rId10"/>
    <p:sldId id="288" r:id="rId11"/>
    <p:sldId id="280" r:id="rId12"/>
    <p:sldId id="281" r:id="rId13"/>
    <p:sldId id="282" r:id="rId14"/>
    <p:sldId id="283" r:id="rId15"/>
    <p:sldId id="284" r:id="rId16"/>
    <p:sldId id="28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F76568"/>
    <a:srgbClr val="F3699E"/>
    <a:srgbClr val="99D05C"/>
    <a:srgbClr val="D7E0F1"/>
    <a:srgbClr val="DBCF85"/>
    <a:srgbClr val="375F92"/>
    <a:srgbClr val="558ED5"/>
    <a:srgbClr val="17375E"/>
    <a:srgbClr val="47A5F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92" autoAdjust="0"/>
    <p:restoredTop sz="62197" autoAdjust="0"/>
  </p:normalViewPr>
  <p:slideViewPr>
    <p:cSldViewPr>
      <p:cViewPr varScale="1">
        <p:scale>
          <a:sx n="95" d="100"/>
          <a:sy n="95" d="100"/>
        </p:scale>
        <p:origin x="-654" y="-90"/>
      </p:cViewPr>
      <p:guideLst>
        <p:guide orient="horz" pos="2160"/>
        <p:guide pos="2880"/>
      </p:guideLst>
    </p:cSldViewPr>
  </p:slideViewPr>
  <p:outlineViewPr>
    <p:cViewPr>
      <p:scale>
        <a:sx n="33" d="100"/>
        <a:sy n="33" d="100"/>
      </p:scale>
      <p:origin x="0" y="133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2" d="100"/>
          <a:sy n="52" d="100"/>
        </p:scale>
        <p:origin x="-1878"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6.6825775656324568E-2"/>
          <c:y val="0.11885245901639345"/>
          <c:w val="0.91646778042959431"/>
          <c:h val="0.81352459016393441"/>
        </c:manualLayout>
      </c:layout>
      <c:barChart>
        <c:barDir val="col"/>
        <c:grouping val="clustered"/>
        <c:ser>
          <c:idx val="1"/>
          <c:order val="0"/>
          <c:tx>
            <c:strRef>
              <c:f>Sheet1!$A$3</c:f>
              <c:strCache>
                <c:ptCount val="1"/>
                <c:pt idx="0">
                  <c:v>sun-b</c:v>
                </c:pt>
              </c:strCache>
            </c:strRef>
          </c:tx>
          <c:spPr>
            <a:solidFill>
              <a:schemeClr val="accent6">
                <a:lumMod val="60000"/>
                <a:lumOff val="40000"/>
              </a:schemeClr>
            </a:solidFill>
            <a:ln w="12665">
              <a:solidFill>
                <a:schemeClr val="tx1"/>
              </a:solidFill>
              <a:prstDash val="solid"/>
            </a:ln>
          </c:spPr>
          <c:cat>
            <c:numRef>
              <c:f>Sheet1!$B$1:$B$1</c:f>
              <c:numCache>
                <c:formatCode>General</c:formatCode>
                <c:ptCount val="1"/>
              </c:numCache>
            </c:numRef>
          </c:cat>
          <c:val>
            <c:numRef>
              <c:f>Sheet1!$B$3:$B$3</c:f>
              <c:numCache>
                <c:formatCode>General</c:formatCode>
                <c:ptCount val="1"/>
                <c:pt idx="0">
                  <c:v>49.3</c:v>
                </c:pt>
              </c:numCache>
            </c:numRef>
          </c:val>
        </c:ser>
        <c:ser>
          <c:idx val="2"/>
          <c:order val="1"/>
          <c:tx>
            <c:strRef>
              <c:f>Sheet1!$A$4</c:f>
              <c:strCache>
                <c:ptCount val="1"/>
                <c:pt idx="0">
                  <c:v>sun-c</c:v>
                </c:pt>
              </c:strCache>
            </c:strRef>
          </c:tx>
          <c:spPr>
            <a:solidFill>
              <a:schemeClr val="accent6">
                <a:lumMod val="60000"/>
                <a:lumOff val="40000"/>
              </a:schemeClr>
            </a:solidFill>
            <a:ln w="12665">
              <a:solidFill>
                <a:schemeClr val="tx1"/>
              </a:solidFill>
              <a:prstDash val="solid"/>
            </a:ln>
          </c:spPr>
          <c:cat>
            <c:numRef>
              <c:f>Sheet1!$B$1:$B$1</c:f>
              <c:numCache>
                <c:formatCode>General</c:formatCode>
                <c:ptCount val="1"/>
              </c:numCache>
            </c:numRef>
          </c:cat>
          <c:val>
            <c:numRef>
              <c:f>Sheet1!$B$4:$B$4</c:f>
              <c:numCache>
                <c:formatCode>General</c:formatCode>
                <c:ptCount val="1"/>
                <c:pt idx="0">
                  <c:v>40.800000000000004</c:v>
                </c:pt>
              </c:numCache>
            </c:numRef>
          </c:val>
        </c:ser>
        <c:ser>
          <c:idx val="3"/>
          <c:order val="2"/>
          <c:tx>
            <c:strRef>
              <c:f>Sheet1!$A$5</c:f>
              <c:strCache>
                <c:ptCount val="1"/>
                <c:pt idx="0">
                  <c:v>space</c:v>
                </c:pt>
              </c:strCache>
            </c:strRef>
          </c:tx>
          <c:spPr>
            <a:solidFill>
              <a:schemeClr val="accent6">
                <a:lumMod val="60000"/>
                <a:lumOff val="40000"/>
              </a:schemeClr>
            </a:solidFill>
            <a:ln w="12665">
              <a:solidFill>
                <a:schemeClr val="tx1"/>
              </a:solidFill>
              <a:prstDash val="solid"/>
            </a:ln>
          </c:spPr>
          <c:cat>
            <c:numRef>
              <c:f>Sheet1!$B$1:$B$1</c:f>
              <c:numCache>
                <c:formatCode>General</c:formatCode>
                <c:ptCount val="1"/>
              </c:numCache>
            </c:numRef>
          </c:cat>
          <c:val>
            <c:numRef>
              <c:f>Sheet1!$B$5:$B$5</c:f>
              <c:numCache>
                <c:formatCode>General</c:formatCode>
                <c:ptCount val="1"/>
                <c:pt idx="0">
                  <c:v>34.9</c:v>
                </c:pt>
              </c:numCache>
            </c:numRef>
          </c:val>
        </c:ser>
        <c:ser>
          <c:idx val="4"/>
          <c:order val="3"/>
          <c:tx>
            <c:strRef>
              <c:f>Sheet1!$A$6</c:f>
              <c:strCache>
                <c:ptCount val="1"/>
                <c:pt idx="0">
                  <c:v>sun-adol-b</c:v>
                </c:pt>
              </c:strCache>
            </c:strRef>
          </c:tx>
          <c:spPr>
            <a:solidFill>
              <a:schemeClr val="accent6">
                <a:lumMod val="60000"/>
                <a:lumOff val="40000"/>
              </a:schemeClr>
            </a:solidFill>
            <a:ln w="12665">
              <a:solidFill>
                <a:schemeClr val="tx1"/>
              </a:solidFill>
              <a:prstDash val="solid"/>
            </a:ln>
          </c:spPr>
          <c:cat>
            <c:numRef>
              <c:f>Sheet1!$B$1:$B$1</c:f>
              <c:numCache>
                <c:formatCode>General</c:formatCode>
                <c:ptCount val="1"/>
              </c:numCache>
            </c:numRef>
          </c:cat>
          <c:val>
            <c:numRef>
              <c:f>Sheet1!$B$6:$B$6</c:f>
              <c:numCache>
                <c:formatCode>General</c:formatCode>
                <c:ptCount val="1"/>
                <c:pt idx="0">
                  <c:v>29.5</c:v>
                </c:pt>
              </c:numCache>
            </c:numRef>
          </c:val>
        </c:ser>
        <c:ser>
          <c:idx val="5"/>
          <c:order val="4"/>
          <c:tx>
            <c:strRef>
              <c:f>Sheet1!$A$7</c:f>
              <c:strCache>
                <c:ptCount val="1"/>
                <c:pt idx="0">
                  <c:v>sun-adol-c</c:v>
                </c:pt>
              </c:strCache>
            </c:strRef>
          </c:tx>
          <c:spPr>
            <a:solidFill>
              <a:schemeClr val="accent6">
                <a:lumMod val="60000"/>
                <a:lumOff val="40000"/>
              </a:schemeClr>
            </a:solidFill>
            <a:ln w="12665">
              <a:solidFill>
                <a:schemeClr val="tx1"/>
              </a:solidFill>
              <a:prstDash val="solid"/>
            </a:ln>
          </c:spPr>
          <c:cat>
            <c:numRef>
              <c:f>Sheet1!$B$1:$B$1</c:f>
              <c:numCache>
                <c:formatCode>General</c:formatCode>
                <c:ptCount val="1"/>
              </c:numCache>
            </c:numRef>
          </c:cat>
          <c:val>
            <c:numRef>
              <c:f>Sheet1!$B$7:$B$7</c:f>
              <c:numCache>
                <c:formatCode>General</c:formatCode>
                <c:ptCount val="1"/>
                <c:pt idx="0">
                  <c:v>25.1</c:v>
                </c:pt>
              </c:numCache>
            </c:numRef>
          </c:val>
        </c:ser>
        <c:gapWidth val="80"/>
        <c:overlap val="-10"/>
        <c:axId val="44881024"/>
        <c:axId val="51150848"/>
      </c:barChart>
      <c:catAx>
        <c:axId val="44881024"/>
        <c:scaling>
          <c:orientation val="minMax"/>
        </c:scaling>
        <c:axPos val="b"/>
        <c:numFmt formatCode="General" sourceLinked="1"/>
        <c:majorTickMark val="none"/>
        <c:tickLblPos val="nextTo"/>
        <c:spPr>
          <a:ln w="3166">
            <a:solidFill>
              <a:schemeClr val="tx1"/>
            </a:solidFill>
            <a:prstDash val="solid"/>
          </a:ln>
        </c:spPr>
        <c:txPr>
          <a:bodyPr rot="0" vert="horz"/>
          <a:lstStyle/>
          <a:p>
            <a:pPr>
              <a:defRPr sz="1596" b="1" i="0" u="none" strike="noStrike" baseline="0">
                <a:solidFill>
                  <a:schemeClr val="tx1"/>
                </a:solidFill>
                <a:latin typeface="Arial Narrow"/>
                <a:ea typeface="Arial Narrow"/>
                <a:cs typeface="Arial Narrow"/>
              </a:defRPr>
            </a:pPr>
            <a:endParaRPr lang="en-US"/>
          </a:p>
        </c:txPr>
        <c:crossAx val="51150848"/>
        <c:crosses val="autoZero"/>
        <c:auto val="1"/>
        <c:lblAlgn val="ctr"/>
        <c:lblOffset val="100"/>
        <c:tickLblSkip val="1"/>
        <c:tickMarkSkip val="1"/>
      </c:catAx>
      <c:valAx>
        <c:axId val="51150848"/>
        <c:scaling>
          <c:orientation val="minMax"/>
          <c:max val="55"/>
        </c:scaling>
        <c:axPos val="l"/>
        <c:majorGridlines>
          <c:spPr>
            <a:ln w="12665">
              <a:solidFill>
                <a:schemeClr val="tx1"/>
              </a:solidFill>
              <a:prstDash val="sysDash"/>
            </a:ln>
          </c:spPr>
        </c:majorGridlines>
        <c:numFmt formatCode="General" sourceLinked="1"/>
        <c:majorTickMark val="in"/>
        <c:tickLblPos val="nextTo"/>
        <c:spPr>
          <a:ln w="3166">
            <a:solidFill>
              <a:schemeClr val="tx1"/>
            </a:solidFill>
            <a:prstDash val="solid"/>
          </a:ln>
        </c:spPr>
        <c:txPr>
          <a:bodyPr rot="0" vert="horz"/>
          <a:lstStyle/>
          <a:p>
            <a:pPr>
              <a:defRPr sz="1396" b="1" i="0" u="none" strike="noStrike" baseline="0">
                <a:solidFill>
                  <a:schemeClr val="tx1"/>
                </a:solidFill>
                <a:latin typeface="Arial"/>
                <a:ea typeface="Arial"/>
                <a:cs typeface="Arial"/>
              </a:defRPr>
            </a:pPr>
            <a:endParaRPr lang="en-US"/>
          </a:p>
        </c:txPr>
        <c:crossAx val="44881024"/>
        <c:crosses val="autoZero"/>
        <c:crossBetween val="between"/>
        <c:majorUnit val="5"/>
        <c:minorUnit val="5"/>
      </c:valAx>
      <c:spPr>
        <a:noFill/>
        <a:ln w="25330">
          <a:noFill/>
        </a:ln>
      </c:spPr>
    </c:plotArea>
    <c:plotVisOnly val="1"/>
    <c:dispBlanksAs val="gap"/>
  </c:chart>
  <c:spPr>
    <a:noFill/>
    <a:ln>
      <a:noFill/>
    </a:ln>
  </c:spPr>
  <c:txPr>
    <a:bodyPr/>
    <a:lstStyle/>
    <a:p>
      <a:pPr>
        <a:defRPr sz="1870" b="1" i="0" u="none" strike="noStrike" baseline="0">
          <a:solidFill>
            <a:schemeClr val="tx1"/>
          </a:solidFill>
          <a:latin typeface="Times New Roman"/>
          <a:ea typeface="Times New Roman"/>
          <a:cs typeface="Times New Roman"/>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C1B96CA-D62D-4D4A-8DBE-FEE09C336DDF}" type="datetimeFigureOut">
              <a:rPr lang="en-US" smtClean="0"/>
              <a:pPr/>
              <a:t>8/27/2010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2A89126-8ED2-4EA8-AC0B-F51C606AB76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idx="1"/>
          </p:nvPr>
        </p:nvSpPr>
        <p:spPr>
          <a:xfrm>
            <a:off x="3970436" y="0"/>
            <a:ext cx="3038372" cy="464184"/>
          </a:xfrm>
          <a:prstGeom prst="rect">
            <a:avLst/>
          </a:prstGeom>
        </p:spPr>
        <p:txBody>
          <a:bodyPr vert="horz" lIns="91650" tIns="45825" rIns="91650" bIns="45825" rtlCol="0"/>
          <a:lstStyle>
            <a:lvl1pPr algn="r">
              <a:defRPr sz="1200"/>
            </a:lvl1pPr>
          </a:lstStyle>
          <a:p>
            <a:fld id="{1234A808-2B50-473B-9991-E9C53D624AC7}" type="datetimeFigureOut">
              <a:rPr lang="en-US" smtClean="0"/>
              <a:pPr/>
              <a:t>8/27/2010</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1650" tIns="45825" rIns="91650" bIns="45825" rtlCol="0" anchor="ctr"/>
          <a:lstStyle/>
          <a:p>
            <a:endParaRPr lang="en-US"/>
          </a:p>
        </p:txBody>
      </p:sp>
      <p:sp>
        <p:nvSpPr>
          <p:cNvPr id="5" name="Notes Placeholder 4"/>
          <p:cNvSpPr>
            <a:spLocks noGrp="1"/>
          </p:cNvSpPr>
          <p:nvPr>
            <p:ph type="body" sz="quarter" idx="3"/>
          </p:nvPr>
        </p:nvSpPr>
        <p:spPr>
          <a:xfrm>
            <a:off x="701040" y="4416108"/>
            <a:ext cx="5608320" cy="4182427"/>
          </a:xfrm>
          <a:prstGeom prst="rect">
            <a:avLst/>
          </a:prstGeom>
        </p:spPr>
        <p:txBody>
          <a:bodyPr vert="horz" lIns="91650" tIns="45825" rIns="91650" bIns="458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7" name="Slide Number Placeholder 6"/>
          <p:cNvSpPr>
            <a:spLocks noGrp="1"/>
          </p:cNvSpPr>
          <p:nvPr>
            <p:ph type="sldNum" sz="quarter" idx="5"/>
          </p:nvPr>
        </p:nvSpPr>
        <p:spPr>
          <a:xfrm>
            <a:off x="3970436" y="8830627"/>
            <a:ext cx="3038372" cy="464184"/>
          </a:xfrm>
          <a:prstGeom prst="rect">
            <a:avLst/>
          </a:prstGeom>
        </p:spPr>
        <p:txBody>
          <a:bodyPr vert="horz" lIns="91650" tIns="45825" rIns="91650" bIns="45825" rtlCol="0" anchor="b"/>
          <a:lstStyle>
            <a:lvl1pPr algn="r">
              <a:defRPr sz="1200"/>
            </a:lvl1pPr>
          </a:lstStyle>
          <a:p>
            <a:fld id="{479B2BAB-88AA-40D4-AF50-845D0F6AA6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a:t>
            </a:r>
            <a:r>
              <a:rPr lang="en-US" baseline="0" dirty="0" smtClean="0"/>
              <a:t> for the introduction Richard.</a:t>
            </a:r>
          </a:p>
          <a:p>
            <a:endParaRPr lang="en-US" baseline="0" dirty="0" smtClean="0"/>
          </a:p>
          <a:p>
            <a:r>
              <a:rPr lang="en-US" baseline="0" dirty="0" smtClean="0"/>
              <a:t>My presentation today will focus on the methodological approach to Healthy People 2020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B8CA2-AA3F-49E0-8572-D8528851D555}" type="slidenum">
              <a:rPr lang="en-US"/>
              <a:pPr/>
              <a:t>10</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r>
              <a:rPr lang="en-US" dirty="0" smtClean="0"/>
              <a:t>The results</a:t>
            </a:r>
            <a:r>
              <a:rPr lang="en-US" baseline="0" dirty="0" smtClean="0"/>
              <a:t> of the progress calculation in the previous slide led us to investigate how many objectives would have met their hp2010 targets  if the targets were based on various levels of percent improvement over the baseline.   </a:t>
            </a:r>
          </a:p>
          <a:p>
            <a:endParaRPr lang="en-US" baseline="0" dirty="0" smtClean="0"/>
          </a:p>
          <a:p>
            <a:r>
              <a:rPr lang="en-US" baseline="0" dirty="0" smtClean="0"/>
              <a:t> If 10 percent improvement was used as a target setting method,  almost half the objectives with tracking data would have met their hp2010 targets.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results from this study led to having 10 percent improvement as one of target setting methodologies for hp2020 objectives.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Guidance for</a:t>
            </a:r>
            <a:r>
              <a:rPr lang="en-US" baseline="0" dirty="0" smtClean="0"/>
              <a:t> setting targets for hp2020 came </a:t>
            </a:r>
            <a:r>
              <a:rPr lang="en-US" dirty="0" smtClean="0"/>
              <a:t>from the federal</a:t>
            </a:r>
            <a:r>
              <a:rPr lang="en-US" baseline="0" dirty="0" smtClean="0"/>
              <a:t> interagency workgroup and the Secretary’s advisory committee on National health promotion and disease prevention.</a:t>
            </a:r>
          </a:p>
          <a:p>
            <a:endParaRPr lang="en-US" baseline="0" dirty="0" smtClean="0"/>
          </a:p>
          <a:p>
            <a:r>
              <a:rPr lang="en-US" baseline="0" dirty="0" smtClean="0"/>
              <a:t>They agreed that the aim for hp2020 was to have targets that were both realistic and achievable. </a:t>
            </a:r>
          </a:p>
          <a:p>
            <a:endParaRPr lang="en-US" baseline="0" dirty="0" smtClean="0"/>
          </a:p>
          <a:p>
            <a:r>
              <a:rPr lang="en-US" dirty="0" smtClean="0"/>
              <a:t>BTTB was not an option in</a:t>
            </a:r>
            <a:r>
              <a:rPr lang="en-US" baseline="0" dirty="0" smtClean="0"/>
              <a:t> hp2020 it could lead to unrealistic targets. </a:t>
            </a:r>
            <a:endParaRPr lang="en-US" dirty="0"/>
          </a:p>
        </p:txBody>
      </p:sp>
      <p:sp>
        <p:nvSpPr>
          <p:cNvPr id="4" name="Slide Number Placeholder 3"/>
          <p:cNvSpPr>
            <a:spLocks noGrp="1"/>
          </p:cNvSpPr>
          <p:nvPr>
            <p:ph type="sldNum" sz="quarter" idx="10"/>
          </p:nvPr>
        </p:nvSpPr>
        <p:spPr/>
        <p:txBody>
          <a:bodyPr/>
          <a:lstStyle/>
          <a:p>
            <a:fld id="{A49DFCBC-1D4F-43E9-9AEA-26F9A862123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patterns</a:t>
            </a:r>
            <a:r>
              <a:rPr lang="en-US" baseline="0" dirty="0" smtClean="0"/>
              <a:t> of previous decades hold,  progress toward achieving targets will continue to be challenging.  </a:t>
            </a:r>
            <a:r>
              <a:rPr lang="en-US" dirty="0" smtClean="0"/>
              <a:t>The lack</a:t>
            </a:r>
            <a:r>
              <a:rPr lang="en-US" baseline="0" dirty="0" smtClean="0"/>
              <a:t> of significant progress attainment that shown in the pie chart led to the selection of the following target setting methodologies for HP2020:</a:t>
            </a:r>
            <a:endParaRPr lang="en-US" dirty="0" smtClean="0"/>
          </a:p>
          <a:p>
            <a:endParaRPr lang="en-US" dirty="0" smtClean="0"/>
          </a:p>
          <a:p>
            <a:r>
              <a:rPr lang="en-US" dirty="0" smtClean="0"/>
              <a:t>the </a:t>
            </a:r>
            <a:r>
              <a:rPr lang="en-US" b="1" baseline="0" dirty="0" smtClean="0"/>
              <a:t> preferred</a:t>
            </a:r>
            <a:r>
              <a:rPr lang="en-US" b="1" dirty="0" smtClean="0"/>
              <a:t> approach</a:t>
            </a:r>
            <a:r>
              <a:rPr lang="en-US" dirty="0" smtClean="0"/>
              <a:t> to setting targets for Healthy People 2020 objectives is</a:t>
            </a:r>
            <a:r>
              <a:rPr lang="en-US" baseline="0" dirty="0" smtClean="0"/>
              <a:t> the </a:t>
            </a:r>
            <a:r>
              <a:rPr lang="en-US" dirty="0" smtClean="0"/>
              <a:t> application</a:t>
            </a:r>
            <a:r>
              <a:rPr lang="en-US" baseline="0" dirty="0" smtClean="0"/>
              <a:t> of </a:t>
            </a:r>
            <a:r>
              <a:rPr lang="en-US" dirty="0" smtClean="0"/>
              <a:t> science- or evidence-based methods, such as modeling and  trend projection. </a:t>
            </a:r>
          </a:p>
          <a:p>
            <a:endParaRPr lang="en-US" dirty="0" smtClean="0"/>
          </a:p>
          <a:p>
            <a:r>
              <a:rPr lang="en-US" b="1" dirty="0" smtClean="0"/>
              <a:t>	</a:t>
            </a:r>
            <a:r>
              <a:rPr lang="en-US" b="1" baseline="0" dirty="0" smtClean="0"/>
              <a:t>required to 	be</a:t>
            </a:r>
            <a:r>
              <a:rPr lang="en-US" b="1" dirty="0" smtClean="0"/>
              <a:t> clearly documented</a:t>
            </a:r>
          </a:p>
          <a:p>
            <a:endParaRPr lang="en-US" dirty="0" smtClean="0"/>
          </a:p>
          <a:p>
            <a:r>
              <a:rPr lang="en-US" dirty="0" smtClean="0"/>
              <a:t>In the</a:t>
            </a:r>
            <a:r>
              <a:rPr lang="en-US" baseline="0" dirty="0" smtClean="0"/>
              <a:t> preferred method was not possible, </a:t>
            </a:r>
            <a:r>
              <a:rPr lang="en-US" dirty="0" smtClean="0"/>
              <a:t> Healthy People 2020 targets were set using a standard percentage improvement of</a:t>
            </a:r>
            <a:r>
              <a:rPr lang="en-US" baseline="0" dirty="0" smtClean="0"/>
              <a:t> </a:t>
            </a:r>
            <a:r>
              <a:rPr lang="en-US" dirty="0" smtClean="0"/>
              <a:t> “10 percent improvement over the baseline.”</a:t>
            </a:r>
          </a:p>
          <a:p>
            <a:endParaRPr lang="en-US" dirty="0" smtClean="0"/>
          </a:p>
          <a:p>
            <a:r>
              <a:rPr lang="en-US" dirty="0" smtClean="0"/>
              <a:t>Alternative methods</a:t>
            </a:r>
            <a:r>
              <a:rPr lang="en-US" baseline="0" dirty="0" smtClean="0"/>
              <a:t> could also be used, </a:t>
            </a:r>
            <a:r>
              <a:rPr lang="en-US" b="1" baseline="0" dirty="0" smtClean="0"/>
              <a:t>but justification was required and was to be approved by the FIW </a:t>
            </a:r>
          </a:p>
          <a:p>
            <a:endParaRPr lang="en-US" baseline="0" dirty="0" smtClean="0"/>
          </a:p>
          <a:p>
            <a:r>
              <a:rPr lang="en-US" baseline="0" dirty="0" smtClean="0"/>
              <a:t>As you can see, BTTB was not an option in hp2020</a:t>
            </a:r>
            <a:endParaRPr lang="en-US" dirty="0"/>
          </a:p>
        </p:txBody>
      </p:sp>
      <p:sp>
        <p:nvSpPr>
          <p:cNvPr id="4" name="Slide Number Placeholder 3"/>
          <p:cNvSpPr>
            <a:spLocks noGrp="1"/>
          </p:cNvSpPr>
          <p:nvPr>
            <p:ph type="sldNum" sz="quarter" idx="10"/>
          </p:nvPr>
        </p:nvSpPr>
        <p:spPr/>
        <p:txBody>
          <a:bodyPr/>
          <a:lstStyle/>
          <a:p>
            <a:fld id="{A49DFCBC-1D4F-43E9-9AEA-26F9A862123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New for HP2020, the Foundation section provides a general overview of health</a:t>
            </a:r>
          </a:p>
          <a:p>
            <a:endParaRPr lang="en-US" dirty="0" smtClean="0"/>
          </a:p>
          <a:p>
            <a:r>
              <a:rPr lang="en-US" dirty="0" smtClean="0"/>
              <a:t>They</a:t>
            </a:r>
            <a:r>
              <a:rPr lang="en-US" baseline="0" dirty="0" smtClean="0"/>
              <a:t> </a:t>
            </a:r>
            <a:r>
              <a:rPr lang="en-US" dirty="0" smtClean="0"/>
              <a:t>do not have targets because they relate to overarching Healthy People 2020 goals, which are open ended.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t>They consist of General health status </a:t>
            </a:r>
            <a:r>
              <a:rPr lang="en-US" sz="1200" dirty="0" smtClean="0"/>
              <a:t>including life expectancy,  global health status, chronic disease prevalence, and international comparisons</a:t>
            </a:r>
          </a:p>
        </p:txBody>
      </p:sp>
      <p:sp>
        <p:nvSpPr>
          <p:cNvPr id="4" name="Slide Number Placeholder 3"/>
          <p:cNvSpPr>
            <a:spLocks noGrp="1"/>
          </p:cNvSpPr>
          <p:nvPr>
            <p:ph type="sldNum" sz="quarter" idx="10"/>
          </p:nvPr>
        </p:nvSpPr>
        <p:spPr/>
        <p:txBody>
          <a:bodyPr/>
          <a:lstStyle/>
          <a:p>
            <a:fld id="{479B2BAB-88AA-40D4-AF50-845D0F6AA6F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67200"/>
            <a:ext cx="6309360" cy="5029200"/>
          </a:xfrm>
        </p:spPr>
        <p:txBody>
          <a:bodyPr>
            <a:noAutofit/>
          </a:bodyPr>
          <a:lstStyle/>
          <a:p>
            <a:endParaRPr lang="en-US" sz="1000" dirty="0" smtClean="0"/>
          </a:p>
          <a:p>
            <a:r>
              <a:rPr lang="en-US" sz="1000" b="1" dirty="0" smtClean="0"/>
              <a:t>Measuring progress</a:t>
            </a:r>
            <a:endParaRPr lang="en-US" sz="10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aseline="0" dirty="0" smtClean="0"/>
              <a:t>progress could be assessed for ~ 65% of the objectives </a:t>
            </a:r>
            <a:r>
              <a:rPr lang="en-US" sz="1000" dirty="0" smtClean="0"/>
              <a:t>Of</a:t>
            </a:r>
            <a:r>
              <a:rPr lang="en-US" sz="1000" baseline="0" dirty="0" smtClean="0"/>
              <a:t> the </a:t>
            </a:r>
            <a:r>
              <a:rPr lang="en-US" sz="1000" dirty="0" smtClean="0"/>
              <a:t>969 Healthy People 2010</a:t>
            </a:r>
            <a:r>
              <a:rPr lang="en-US" sz="1000" baseline="0" dirty="0" smtClean="0"/>
              <a:t>  objectives and </a:t>
            </a:r>
            <a:r>
              <a:rPr lang="en-US" sz="1000" baseline="0" dirty="0" err="1" smtClean="0"/>
              <a:t>subobjectives</a:t>
            </a:r>
            <a:r>
              <a:rPr lang="en-US" sz="1000" baseline="0" dirty="0" smtClean="0"/>
              <a:t>.  </a:t>
            </a:r>
            <a:r>
              <a:rPr lang="en-US" sz="1000" b="1" i="1" dirty="0" smtClean="0"/>
              <a:t>Having a baseline and one anticipated follow-up data point  for Healthy People 2020 is needed </a:t>
            </a:r>
            <a:r>
              <a:rPr lang="en-US" sz="1000" b="1" i="1" baseline="0" dirty="0" smtClean="0"/>
              <a:t>for assessing progress</a:t>
            </a:r>
            <a:r>
              <a:rPr lang="en-US" sz="1000" b="1" i="1" dirty="0" smtClean="0"/>
              <a:t>.</a:t>
            </a:r>
            <a:endParaRPr lang="en-US" sz="1000" dirty="0" smtClean="0"/>
          </a:p>
          <a:p>
            <a:endParaRPr lang="en-US" sz="1000" dirty="0" smtClean="0"/>
          </a:p>
          <a:p>
            <a:r>
              <a:rPr lang="en-US" sz="1000" dirty="0" smtClean="0"/>
              <a:t> </a:t>
            </a:r>
            <a:r>
              <a:rPr lang="en-US" sz="1000" b="1" baseline="0" dirty="0" smtClean="0"/>
              <a:t>Baseline year </a:t>
            </a:r>
            <a:endParaRPr lang="en-US" sz="1000" dirty="0" smtClean="0"/>
          </a:p>
          <a:p>
            <a:pPr>
              <a:buFont typeface="Arial" pitchFamily="34" charset="0"/>
              <a:buChar char="•"/>
            </a:pPr>
            <a:r>
              <a:rPr lang="en-US" sz="1000" dirty="0" smtClean="0"/>
              <a:t>Data should be representative of the Healthy People tracking period. </a:t>
            </a:r>
          </a:p>
          <a:p>
            <a:pPr>
              <a:buFont typeface="Arial" pitchFamily="34" charset="0"/>
              <a:buNone/>
            </a:pPr>
            <a:endParaRPr lang="en-US" sz="1000" dirty="0" smtClean="0"/>
          </a:p>
          <a:p>
            <a:pPr>
              <a:buFont typeface="Arial" pitchFamily="34" charset="0"/>
              <a:buChar char="•"/>
            </a:pPr>
            <a:r>
              <a:rPr lang="en-US" sz="1000" dirty="0" smtClean="0"/>
              <a:t>Baselines that</a:t>
            </a:r>
            <a:r>
              <a:rPr lang="en-US" sz="1000" baseline="0" dirty="0" smtClean="0"/>
              <a:t> are </a:t>
            </a:r>
            <a:r>
              <a:rPr lang="en-US" sz="1000" dirty="0" smtClean="0"/>
              <a:t>older than tracking period by many years may not be representative of conditions that currently exist. </a:t>
            </a:r>
          </a:p>
          <a:p>
            <a:pPr>
              <a:buFont typeface="Arial" pitchFamily="34" charset="0"/>
              <a:buChar char="•"/>
            </a:pPr>
            <a:r>
              <a:rPr lang="en-US" sz="1000" dirty="0" smtClean="0"/>
              <a:t>Baselines which are established too close to the end of the tracking period may not provide sufficient time to detect change or assess change in a statistically reliable manner.</a:t>
            </a:r>
          </a:p>
          <a:p>
            <a:pPr>
              <a:buFont typeface="Arial" pitchFamily="34" charset="0"/>
              <a:buChar char="•"/>
            </a:pPr>
            <a:r>
              <a:rPr lang="en-US" sz="1000" i="0" dirty="0" smtClean="0"/>
              <a:t>For HP2020</a:t>
            </a:r>
            <a:r>
              <a:rPr lang="en-US" sz="1000" i="0" baseline="0" dirty="0" smtClean="0"/>
              <a:t> - </a:t>
            </a:r>
            <a:r>
              <a:rPr lang="en-US" sz="1000" i="0" dirty="0" smtClean="0"/>
              <a:t>It was strongly encouraged that baselines use data for the year 2006 or later</a:t>
            </a:r>
            <a:r>
              <a:rPr lang="en-US" sz="1000" i="0" baseline="0" dirty="0" smtClean="0"/>
              <a:t> (BUT NO LATER THAN 2012)</a:t>
            </a:r>
            <a:r>
              <a:rPr lang="en-US" sz="1000" i="0" dirty="0" smtClean="0"/>
              <a:t> . </a:t>
            </a:r>
          </a:p>
          <a:p>
            <a:endParaRPr lang="en-US" sz="1000" i="0" dirty="0" smtClean="0"/>
          </a:p>
          <a:p>
            <a:r>
              <a:rPr lang="en-US" sz="1000" b="1" i="0" dirty="0" smtClean="0"/>
              <a:t>Population groups</a:t>
            </a:r>
            <a:endParaRPr lang="en-US" sz="1000" i="0" dirty="0" smtClean="0"/>
          </a:p>
          <a:p>
            <a:r>
              <a:rPr lang="en-US" sz="1000" i="0" dirty="0" smtClean="0"/>
              <a:t>One of the</a:t>
            </a:r>
            <a:r>
              <a:rPr lang="en-US" sz="1000" i="0" baseline="0" dirty="0" smtClean="0"/>
              <a:t> biggest data challenge is obtaining r</a:t>
            </a:r>
            <a:r>
              <a:rPr lang="en-US" sz="1000" i="0" dirty="0" smtClean="0"/>
              <a:t>eliable estimates</a:t>
            </a:r>
            <a:r>
              <a:rPr lang="en-US" sz="1000" i="0" baseline="0" dirty="0" smtClean="0"/>
              <a:t> for </a:t>
            </a:r>
            <a:r>
              <a:rPr lang="en-US" sz="1000" i="0" dirty="0" smtClean="0"/>
              <a:t>small subpopulation data . </a:t>
            </a:r>
          </a:p>
          <a:p>
            <a:r>
              <a:rPr lang="en-US" sz="1000" i="0" dirty="0" smtClean="0"/>
              <a:t>In</a:t>
            </a:r>
            <a:r>
              <a:rPr lang="en-US" sz="1000" i="0" baseline="0" dirty="0" smtClean="0"/>
              <a:t> </a:t>
            </a:r>
            <a:r>
              <a:rPr lang="en-US" sz="1000" i="0" dirty="0" smtClean="0"/>
              <a:t>order improve the reliability of historically small population groups, the use of multi-year estimates was recommended.</a:t>
            </a:r>
          </a:p>
          <a:p>
            <a:endParaRPr lang="en-US" sz="1000" i="0" dirty="0" smtClean="0"/>
          </a:p>
          <a:p>
            <a:r>
              <a:rPr lang="en-US" sz="1000" b="1" i="0" dirty="0" smtClean="0"/>
              <a:t>Data Sources</a:t>
            </a:r>
            <a:r>
              <a:rPr lang="en-US" sz="1000" i="0" dirty="0" smtClean="0"/>
              <a:t> </a:t>
            </a:r>
          </a:p>
          <a:p>
            <a:r>
              <a:rPr lang="en-US" sz="1000" i="0" dirty="0" smtClean="0"/>
              <a:t>Over 190 data sources are utilized in Healthy People 2010 and they had varying</a:t>
            </a:r>
            <a:r>
              <a:rPr lang="en-US" sz="1000" i="0" baseline="0" dirty="0" smtClean="0"/>
              <a:t> degrees of quality.</a:t>
            </a:r>
            <a:endParaRPr lang="en-US" sz="1000" i="0" dirty="0" smtClean="0"/>
          </a:p>
          <a:p>
            <a:r>
              <a:rPr lang="en-US" sz="1000" i="0" dirty="0" smtClean="0"/>
              <a:t>it was strongly recommended that data sources:</a:t>
            </a:r>
          </a:p>
          <a:p>
            <a:pPr>
              <a:buFont typeface="Arial" pitchFamily="34" charset="0"/>
              <a:buChar char="•"/>
            </a:pPr>
            <a:r>
              <a:rPr lang="en-US" sz="1000" i="0" dirty="0" smtClean="0"/>
              <a:t> be able to produce nationally representative estimates for the United States population.  </a:t>
            </a:r>
          </a:p>
          <a:p>
            <a:pPr>
              <a:buFont typeface="Arial" pitchFamily="34" charset="0"/>
              <a:buChar char="•"/>
            </a:pPr>
            <a:r>
              <a:rPr lang="en-US" sz="1000" i="0" dirty="0" smtClean="0"/>
              <a:t>There was</a:t>
            </a:r>
            <a:r>
              <a:rPr lang="en-US" sz="1000" i="0" baseline="0" dirty="0" smtClean="0"/>
              <a:t> a much more concise effort to obtain variance estimates (SE) for data points. </a:t>
            </a:r>
          </a:p>
          <a:p>
            <a:pPr>
              <a:buFont typeface="Arial" pitchFamily="34" charset="0"/>
              <a:buChar char="•"/>
            </a:pPr>
            <a:r>
              <a:rPr lang="en-US" sz="1000" i="0" dirty="0" smtClean="0"/>
              <a:t>Data sources which can provide variance estimates for data points, or produce tracking data on an annual or biennial basis provide greater analytic power to track progress.</a:t>
            </a:r>
          </a:p>
          <a:p>
            <a:endParaRPr lang="en-US" sz="1000" dirty="0" smtClean="0"/>
          </a:p>
          <a:p>
            <a:endParaRPr lang="en-US" sz="1000" dirty="0" smtClean="0"/>
          </a:p>
          <a:p>
            <a:endParaRPr lang="en-US" sz="1000" dirty="0" smtClean="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9B2BAB-88AA-40D4-AF50-845D0F6AA6F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9B2BAB-88AA-40D4-AF50-845D0F6AA6FC}"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will</a:t>
            </a:r>
            <a:r>
              <a:rPr lang="en-US" baseline="0" dirty="0" smtClean="0"/>
              <a:t> discuss:</a:t>
            </a:r>
          </a:p>
          <a:p>
            <a:endParaRPr lang="en-US" baseline="0" dirty="0" smtClean="0"/>
          </a:p>
          <a:p>
            <a:pPr>
              <a:buFont typeface="Arial" pitchFamily="34" charset="0"/>
              <a:buChar char="•"/>
            </a:pPr>
            <a:r>
              <a:rPr lang="en-US" baseline="0" dirty="0" smtClean="0"/>
              <a:t>  The role of  NCHS in Healthy People </a:t>
            </a:r>
          </a:p>
          <a:p>
            <a:pPr>
              <a:buFont typeface="Arial" pitchFamily="34" charset="0"/>
              <a:buNone/>
            </a:pPr>
            <a:endParaRPr lang="en-US" baseline="0" dirty="0" smtClean="0"/>
          </a:p>
          <a:p>
            <a:pPr>
              <a:buFont typeface="Arial" pitchFamily="34" charset="0"/>
              <a:buChar char="•"/>
            </a:pPr>
            <a:r>
              <a:rPr lang="en-US" baseline="0" dirty="0" smtClean="0"/>
              <a:t> the criteria that were taken into consideration when developing objectives</a:t>
            </a:r>
          </a:p>
          <a:p>
            <a:pPr>
              <a:buFont typeface="Arial" pitchFamily="34" charset="0"/>
              <a:buNone/>
            </a:pPr>
            <a:endParaRPr lang="en-US" baseline="0" dirty="0" smtClean="0"/>
          </a:p>
          <a:p>
            <a:pPr>
              <a:buFont typeface="Arial" pitchFamily="34" charset="0"/>
              <a:buChar char="•"/>
            </a:pPr>
            <a:r>
              <a:rPr lang="en-US" baseline="0" dirty="0" smtClean="0"/>
              <a:t>The hp population categories</a:t>
            </a:r>
          </a:p>
          <a:p>
            <a:pPr>
              <a:buFont typeface="Arial" pitchFamily="34" charset="0"/>
              <a:buNone/>
            </a:pPr>
            <a:endParaRPr lang="en-US" baseline="0" dirty="0" smtClean="0"/>
          </a:p>
          <a:p>
            <a:pPr>
              <a:buFont typeface="Arial" pitchFamily="34" charset="0"/>
              <a:buChar char="•"/>
            </a:pPr>
            <a:r>
              <a:rPr lang="en-US" baseline="0" dirty="0" smtClean="0"/>
              <a:t>how disparities were defined and calculated in hp2010 and how disparity will be defined in hp2020</a:t>
            </a:r>
          </a:p>
          <a:p>
            <a:pPr>
              <a:buFont typeface="Arial" pitchFamily="34" charset="0"/>
              <a:buNone/>
            </a:pPr>
            <a:endParaRPr lang="en-US" baseline="0" dirty="0" smtClean="0"/>
          </a:p>
          <a:p>
            <a:pPr>
              <a:buFont typeface="Arial" pitchFamily="34" charset="0"/>
              <a:buChar char="•"/>
            </a:pPr>
            <a:r>
              <a:rPr lang="en-US" baseline="0" dirty="0" smtClean="0"/>
              <a:t>discuss the guiding principles research that have been used to set targets</a:t>
            </a:r>
          </a:p>
          <a:p>
            <a:pPr>
              <a:buFont typeface="Arial" pitchFamily="34" charset="0"/>
              <a:buNone/>
            </a:pPr>
            <a:endParaRPr lang="en-US" baseline="0" dirty="0" smtClean="0"/>
          </a:p>
          <a:p>
            <a:pPr>
              <a:buFont typeface="Arial" pitchFamily="34" charset="0"/>
              <a:buChar char="•"/>
            </a:pPr>
            <a:r>
              <a:rPr lang="en-US" baseline="0" dirty="0" smtClean="0"/>
              <a:t>Conclude with the data challenges facing hp2020</a:t>
            </a:r>
          </a:p>
          <a:p>
            <a:pPr>
              <a:buFont typeface="Arial" pitchFamily="34" charset="0"/>
              <a:buChar char="•"/>
            </a:pPr>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79B2BAB-88AA-40D4-AF50-845D0F6AA6F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Aft>
                <a:spcPct val="50000"/>
              </a:spcAft>
            </a:pPr>
            <a:r>
              <a:rPr lang="en-US" dirty="0" smtClean="0"/>
              <a:t>NCHS plays</a:t>
            </a:r>
            <a:r>
              <a:rPr lang="en-US" baseline="0" dirty="0" smtClean="0"/>
              <a:t> an integral role in hp </a:t>
            </a:r>
          </a:p>
          <a:p>
            <a:pPr>
              <a:spcAft>
                <a:spcPct val="50000"/>
              </a:spcAft>
            </a:pPr>
            <a:endParaRPr lang="en-US" dirty="0"/>
          </a:p>
          <a:p>
            <a:pPr>
              <a:spcAft>
                <a:spcPct val="50000"/>
              </a:spcAft>
              <a:buFontTx/>
              <a:buChar char="•"/>
            </a:pPr>
            <a:r>
              <a:rPr lang="en-US" dirty="0" smtClean="0"/>
              <a:t> we serve  </a:t>
            </a:r>
            <a:r>
              <a:rPr lang="en-US" dirty="0"/>
              <a:t>as the statistical advisor to </a:t>
            </a:r>
            <a:r>
              <a:rPr lang="en-US" dirty="0" smtClean="0"/>
              <a:t>the Office of Disease Prevention and Health Promotion </a:t>
            </a:r>
            <a:r>
              <a:rPr lang="en-US" dirty="0"/>
              <a:t>and the interagency focus area workgroups on health promotion </a:t>
            </a:r>
            <a:r>
              <a:rPr lang="en-US" dirty="0" smtClean="0"/>
              <a:t>data</a:t>
            </a:r>
          </a:p>
          <a:p>
            <a:pPr>
              <a:spcAft>
                <a:spcPct val="50000"/>
              </a:spcAft>
              <a:buFontTx/>
              <a:buNone/>
            </a:pPr>
            <a:endParaRPr lang="en-US" dirty="0"/>
          </a:p>
          <a:p>
            <a:pPr>
              <a:spcAft>
                <a:spcPct val="50000"/>
              </a:spcAft>
              <a:buFontTx/>
              <a:buChar char="•"/>
            </a:pPr>
            <a:r>
              <a:rPr lang="en-US" dirty="0" smtClean="0"/>
              <a:t>We Maintain </a:t>
            </a:r>
            <a:r>
              <a:rPr lang="en-US" dirty="0"/>
              <a:t>a comprehensive database and extensive documentation for all objectives online</a:t>
            </a:r>
            <a:r>
              <a:rPr lang="en-US" dirty="0" smtClean="0"/>
              <a:t>. The</a:t>
            </a:r>
            <a:r>
              <a:rPr lang="en-US" baseline="0" dirty="0" smtClean="0"/>
              <a:t> healthy people 2010 database is called </a:t>
            </a:r>
            <a:r>
              <a:rPr lang="en-US" dirty="0" smtClean="0"/>
              <a:t>Data2010</a:t>
            </a:r>
            <a:r>
              <a:rPr lang="en-US" baseline="0" dirty="0" smtClean="0"/>
              <a:t>  - the healthy people 2020 data will be house online at the  Health Indicator Warehouse – my colleague </a:t>
            </a:r>
            <a:r>
              <a:rPr lang="en-US" baseline="0" dirty="0" err="1" smtClean="0"/>
              <a:t>Ritu</a:t>
            </a:r>
            <a:r>
              <a:rPr lang="en-US" baseline="0" dirty="0" smtClean="0"/>
              <a:t> will go into further detail in a few minutes….</a:t>
            </a:r>
            <a:endParaRPr lang="en-US" dirty="0" smtClean="0"/>
          </a:p>
          <a:p>
            <a:pPr>
              <a:spcAft>
                <a:spcPct val="50000"/>
              </a:spcAft>
              <a:buFontTx/>
              <a:buNone/>
            </a:pPr>
            <a:endParaRPr lang="en-US" dirty="0" smtClean="0"/>
          </a:p>
          <a:p>
            <a:pPr>
              <a:spcAft>
                <a:spcPct val="50000"/>
              </a:spcAft>
              <a:buFont typeface="Arial" pitchFamily="34" charset="0"/>
              <a:buChar char="•"/>
            </a:pPr>
            <a:r>
              <a:rPr lang="en-US" dirty="0" smtClean="0"/>
              <a:t>Develop research on the measurement</a:t>
            </a:r>
            <a:r>
              <a:rPr lang="en-US" baseline="0" dirty="0" smtClean="0"/>
              <a:t> of the healthy people </a:t>
            </a:r>
            <a:r>
              <a:rPr lang="en-US" baseline="0" dirty="0" err="1" smtClean="0"/>
              <a:t>overaching</a:t>
            </a:r>
            <a:r>
              <a:rPr lang="en-US" baseline="0" dirty="0" smtClean="0"/>
              <a:t> goals </a:t>
            </a:r>
          </a:p>
          <a:p>
            <a:pPr>
              <a:spcAft>
                <a:spcPct val="50000"/>
              </a:spcAft>
              <a:buFontTx/>
              <a:buNone/>
            </a:pPr>
            <a:endParaRPr lang="en-US" baseline="0" dirty="0" smtClean="0"/>
          </a:p>
          <a:p>
            <a:pPr>
              <a:spcAft>
                <a:spcPct val="50000"/>
              </a:spcAft>
              <a:buFont typeface="Arial" pitchFamily="34" charset="0"/>
              <a:buChar char="•"/>
            </a:pPr>
            <a:r>
              <a:rPr lang="en-US" dirty="0" smtClean="0"/>
              <a:t>As well as tabular and graphical</a:t>
            </a:r>
            <a:r>
              <a:rPr lang="en-US" baseline="0" dirty="0" smtClean="0"/>
              <a:t> </a:t>
            </a:r>
            <a:r>
              <a:rPr lang="en-US" baseline="0" dirty="0" err="1" smtClean="0"/>
              <a:t>presentaions</a:t>
            </a:r>
            <a:r>
              <a:rPr lang="en-US" baseline="0" dirty="0" smtClean="0"/>
              <a:t> to display progress toward these goals….</a:t>
            </a:r>
          </a:p>
          <a:p>
            <a:pPr>
              <a:spcAft>
                <a:spcPct val="50000"/>
              </a:spcAft>
              <a:buFontTx/>
              <a:buNone/>
            </a:pPr>
            <a:r>
              <a:rPr lang="en-US" baseline="0" dirty="0" smtClean="0"/>
              <a:t>	</a:t>
            </a:r>
            <a:r>
              <a:rPr lang="en-US" dirty="0" smtClean="0"/>
              <a:t>presentations </a:t>
            </a:r>
            <a:r>
              <a:rPr lang="en-US" dirty="0"/>
              <a:t>are shown during progress reviews with the Assistant secretary of health as </a:t>
            </a:r>
            <a:r>
              <a:rPr lang="en-US" dirty="0" smtClean="0"/>
              <a:t>	well </a:t>
            </a:r>
            <a:r>
              <a:rPr lang="en-US" dirty="0"/>
              <a:t>as conferences, universities, regional meetings etc…</a:t>
            </a:r>
          </a:p>
          <a:p>
            <a:pPr>
              <a:spcAft>
                <a:spcPct val="50000"/>
              </a:spcAft>
              <a:buFontTx/>
              <a:buChar char="•"/>
            </a:pPr>
            <a:endParaRPr lang="en-US" dirty="0"/>
          </a:p>
          <a:p>
            <a:pPr defTabSz="914303" eaLnBrk="0" fontAlgn="base" hangingPunct="0">
              <a:spcBef>
                <a:spcPct val="30000"/>
              </a:spcBef>
              <a:spcAft>
                <a:spcPct val="50000"/>
              </a:spcAft>
              <a:buFontTx/>
              <a:buNone/>
            </a:pPr>
            <a:endParaRPr lang="en-US" dirty="0"/>
          </a:p>
          <a:p>
            <a:pPr>
              <a:spcAft>
                <a:spcPct val="50000"/>
              </a:spcAft>
              <a:buFontTx/>
              <a:buChar cha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As the</a:t>
            </a:r>
            <a:r>
              <a:rPr lang="en-US" baseline="0" dirty="0" smtClean="0"/>
              <a:t> statistical advisor to the department, </a:t>
            </a:r>
            <a:r>
              <a:rPr lang="en-US" dirty="0" smtClean="0"/>
              <a:t>NCHS</a:t>
            </a:r>
            <a:r>
              <a:rPr lang="en-US" baseline="0" dirty="0" smtClean="0"/>
              <a:t> plays a major role in proving statistical expertise  during the selection process of healthy people objectives. </a:t>
            </a:r>
            <a:endParaRPr lang="en-US" dirty="0" smtClean="0"/>
          </a:p>
          <a:p>
            <a:r>
              <a:rPr lang="en-US" dirty="0" smtClean="0"/>
              <a:t>One of the major</a:t>
            </a:r>
            <a:r>
              <a:rPr lang="en-US" baseline="0" dirty="0" smtClean="0"/>
              <a:t> criteria for selecting objectives for healthy people is that the</a:t>
            </a:r>
          </a:p>
          <a:p>
            <a:endParaRPr lang="en-US" dirty="0" smtClean="0"/>
          </a:p>
          <a:p>
            <a:pPr>
              <a:buFont typeface="Arial" pitchFamily="34" charset="0"/>
              <a:buChar char="•"/>
            </a:pPr>
            <a:r>
              <a:rPr lang="en-US" dirty="0" smtClean="0"/>
              <a:t>Objectives</a:t>
            </a:r>
            <a:r>
              <a:rPr lang="en-US" baseline="0" dirty="0" smtClean="0"/>
              <a:t> must be </a:t>
            </a:r>
            <a:r>
              <a:rPr lang="en-US" sz="1400" b="1" dirty="0" smtClean="0"/>
              <a:t> heavily data driven. </a:t>
            </a:r>
          </a:p>
          <a:p>
            <a:pPr>
              <a:buFont typeface="Arial" pitchFamily="34" charset="0"/>
              <a:buChar char="•"/>
            </a:pPr>
            <a:endParaRPr lang="en-US" sz="1400" b="1" dirty="0" smtClean="0"/>
          </a:p>
          <a:p>
            <a:pPr lvl="2">
              <a:buFont typeface="Arial" pitchFamily="34" charset="0"/>
              <a:buNone/>
            </a:pPr>
            <a:r>
              <a:rPr lang="en-US" b="1" dirty="0" smtClean="0"/>
              <a:t>The data must be Valid, reliable, nationally representative data</a:t>
            </a:r>
            <a:r>
              <a:rPr lang="en-US" dirty="0" smtClean="0"/>
              <a:t>.</a:t>
            </a:r>
          </a:p>
          <a:p>
            <a:pPr lvl="2">
              <a:buFont typeface="Arial" pitchFamily="34" charset="0"/>
              <a:buNone/>
            </a:pPr>
            <a:r>
              <a:rPr lang="en-US" dirty="0" smtClean="0"/>
              <a:t> </a:t>
            </a:r>
            <a:endParaRPr lang="en-US" b="1" dirty="0" smtClean="0"/>
          </a:p>
          <a:p>
            <a:pPr lvl="2">
              <a:buFont typeface="Arial" pitchFamily="34" charset="0"/>
              <a:buNone/>
            </a:pPr>
            <a:endParaRPr lang="en-US" dirty="0" smtClean="0"/>
          </a:p>
          <a:p>
            <a:pPr defTabSz="916503">
              <a:buFont typeface="Arial" pitchFamily="34" charset="0"/>
              <a:buChar char="•"/>
              <a:defRPr/>
            </a:pPr>
            <a:r>
              <a:rPr lang="en-US" b="1" dirty="0" smtClean="0"/>
              <a:t>Objectives should measurable at</a:t>
            </a:r>
            <a:r>
              <a:rPr lang="en-US" b="1" baseline="0" dirty="0" smtClean="0"/>
              <a:t> least at the national level </a:t>
            </a:r>
            <a:r>
              <a:rPr lang="en-US" b="1" dirty="0" smtClean="0"/>
              <a:t>and should address a range of issues that are</a:t>
            </a:r>
            <a:r>
              <a:rPr lang="en-US" b="1" baseline="0" dirty="0" smtClean="0"/>
              <a:t> of national importance</a:t>
            </a:r>
            <a:endParaRPr lang="en-US" b="1" dirty="0" smtClean="0"/>
          </a:p>
          <a:p>
            <a:pPr defTabSz="916503">
              <a:buFont typeface="Arial" pitchFamily="34" charset="0"/>
              <a:buNone/>
              <a:defRPr/>
            </a:pPr>
            <a:endParaRPr lang="en-US" dirty="0" smtClean="0"/>
          </a:p>
          <a:p>
            <a:pPr>
              <a:buFont typeface="Arial" pitchFamily="34" charset="0"/>
              <a:buChar char="•"/>
            </a:pPr>
            <a:r>
              <a:rPr lang="en-US" dirty="0" smtClean="0"/>
              <a:t>The objectives should be </a:t>
            </a:r>
            <a:r>
              <a:rPr lang="en-US" b="1" dirty="0" smtClean="0"/>
              <a:t>supported by the best available scientific evidence</a:t>
            </a:r>
            <a:r>
              <a:rPr lang="en-US" dirty="0" smtClean="0"/>
              <a:t>..</a:t>
            </a:r>
          </a:p>
          <a:p>
            <a:endParaRPr lang="en-US" dirty="0" smtClean="0"/>
          </a:p>
          <a:p>
            <a:pPr>
              <a:buFont typeface="Arial" pitchFamily="34" charset="0"/>
              <a:buChar char="•"/>
            </a:pPr>
            <a:r>
              <a:rPr lang="en-US" dirty="0" smtClean="0"/>
              <a:t>Objectives should be </a:t>
            </a:r>
            <a:r>
              <a:rPr lang="en-US" b="1" dirty="0" smtClean="0"/>
              <a:t>prevention oriented and/or should address health improvements</a:t>
            </a:r>
            <a:r>
              <a:rPr lang="en-US" dirty="0" smtClean="0"/>
              <a:t> that can be achieved through population-based as well as individual actions, systems-based, environmental, health-service, or policy interventions.</a:t>
            </a:r>
          </a:p>
          <a:p>
            <a:pPr>
              <a:buFont typeface="Arial" pitchFamily="34" charset="0"/>
              <a:buChar char="•"/>
            </a:pPr>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t>important and understandable to a broad audience</a:t>
            </a:r>
            <a:r>
              <a:rPr lang="en-US" dirty="0" smtClean="0"/>
              <a:t> and support the Healthy People 2020 goals.</a:t>
            </a:r>
            <a:r>
              <a:rPr lang="en-US" baseline="0" dirty="0" smtClean="0"/>
              <a:t> </a:t>
            </a:r>
          </a:p>
          <a:p>
            <a:pPr>
              <a:buFont typeface="Arial" pitchFamily="34" charset="0"/>
              <a:buNone/>
            </a:pPr>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Objectives should </a:t>
            </a:r>
            <a:r>
              <a:rPr lang="en-US" b="1" dirty="0" smtClean="0"/>
              <a:t>address population disparities</a:t>
            </a:r>
            <a:r>
              <a:rPr lang="en-US" dirty="0" smtClean="0"/>
              <a:t>. These include populations categorized by race/ethnicity, socioeconomic status, gender, disability status, and geographic location. </a:t>
            </a:r>
          </a:p>
          <a:p>
            <a:pPr>
              <a:buFont typeface="Arial" pitchFamily="34" charset="0"/>
              <a:buChar char="•"/>
            </a:pPr>
            <a:endParaRPr lang="en-US" dirty="0" smtClean="0"/>
          </a:p>
          <a:p>
            <a:pPr defTabSz="916503">
              <a:defRPr/>
            </a:pPr>
            <a:endParaRPr lang="en-US" b="1" dirty="0" smtClean="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baseline="0" dirty="0" smtClean="0"/>
              <a:t>t</a:t>
            </a:r>
            <a:r>
              <a:rPr lang="en-US" b="1" i="1" dirty="0" smtClean="0"/>
              <a:t>he need for greater consistency in tracking population groups became apparent when</a:t>
            </a:r>
            <a:r>
              <a:rPr lang="en-US" b="1" i="1" baseline="0" dirty="0" smtClean="0"/>
              <a:t> the department reviewed  the </a:t>
            </a:r>
            <a:r>
              <a:rPr lang="en-US" i="1" dirty="0" smtClean="0"/>
              <a:t>Healthy People 2010 draft Public Comments</a:t>
            </a:r>
            <a:r>
              <a:rPr lang="en-US" i="1" baseline="0" dirty="0" smtClean="0"/>
              <a:t>. </a:t>
            </a:r>
          </a:p>
          <a:p>
            <a:endParaRPr lang="en-US" b="1" i="1" baseline="0" dirty="0" smtClean="0"/>
          </a:p>
          <a:p>
            <a:r>
              <a:rPr lang="en-US" b="1" i="1" dirty="0" smtClean="0"/>
              <a:t>To </a:t>
            </a:r>
            <a:r>
              <a:rPr lang="en-US" b="1" i="1" dirty="0"/>
              <a:t>address this issue, </a:t>
            </a:r>
            <a:r>
              <a:rPr lang="en-US" b="1" i="1" dirty="0" smtClean="0"/>
              <a:t>  standard  categories</a:t>
            </a:r>
            <a:r>
              <a:rPr lang="en-US" b="1" i="1" baseline="0" dirty="0" smtClean="0"/>
              <a:t> </a:t>
            </a:r>
            <a:r>
              <a:rPr lang="en-US" b="1" i="1" dirty="0" smtClean="0"/>
              <a:t>for </a:t>
            </a:r>
            <a:r>
              <a:rPr lang="en-US" b="1" i="1" dirty="0"/>
              <a:t>all Healthy People 2010 population-based objectives </a:t>
            </a:r>
            <a:r>
              <a:rPr lang="en-US" b="1" i="1" dirty="0" smtClean="0"/>
              <a:t>were</a:t>
            </a:r>
            <a:r>
              <a:rPr lang="en-US" b="1" i="1" baseline="0" dirty="0" smtClean="0"/>
              <a:t> </a:t>
            </a:r>
            <a:r>
              <a:rPr lang="en-US" b="1" i="1" dirty="0" smtClean="0"/>
              <a:t>adopted</a:t>
            </a:r>
            <a:r>
              <a:rPr lang="en-US" b="1" i="1" dirty="0"/>
              <a:t>. </a:t>
            </a:r>
            <a:r>
              <a:rPr lang="en-US" b="1" i="1" dirty="0" smtClean="0"/>
              <a:t> </a:t>
            </a:r>
          </a:p>
          <a:p>
            <a:r>
              <a:rPr lang="en-US" dirty="0" smtClean="0"/>
              <a:t> </a:t>
            </a:r>
          </a:p>
          <a:p>
            <a:r>
              <a:rPr lang="en-US" dirty="0" smtClean="0"/>
              <a:t>Data</a:t>
            </a:r>
            <a:r>
              <a:rPr lang="en-US" baseline="0" dirty="0" smtClean="0"/>
              <a:t> were required to be produced for the </a:t>
            </a:r>
            <a:r>
              <a:rPr lang="en-US" dirty="0" smtClean="0"/>
              <a:t>categories</a:t>
            </a:r>
            <a:r>
              <a:rPr lang="en-US" baseline="0" dirty="0" smtClean="0"/>
              <a:t> shown in this slide. </a:t>
            </a:r>
          </a:p>
          <a:p>
            <a:endParaRPr lang="en-US" dirty="0" smtClean="0"/>
          </a:p>
          <a:p>
            <a:pPr defTabSz="914303" eaLnBrk="0" fontAlgn="base" hangingPunct="0">
              <a:spcBef>
                <a:spcPct val="30000"/>
              </a:spcBef>
              <a:spcAft>
                <a:spcPct val="0"/>
              </a:spcAft>
              <a:defRPr/>
            </a:pPr>
            <a:r>
              <a:rPr lang="en-US" b="1" dirty="0"/>
              <a:t>Additional </a:t>
            </a:r>
            <a:r>
              <a:rPr lang="en-US" b="1" dirty="0" smtClean="0"/>
              <a:t>categories identified </a:t>
            </a:r>
            <a:r>
              <a:rPr lang="en-US" b="1" dirty="0"/>
              <a:t>by</a:t>
            </a:r>
            <a:r>
              <a:rPr lang="en-US" dirty="0"/>
              <a:t> the HP2010 </a:t>
            </a:r>
            <a:r>
              <a:rPr lang="en-US" b="1" dirty="0"/>
              <a:t>Workgroups</a:t>
            </a:r>
            <a:r>
              <a:rPr lang="en-US" dirty="0"/>
              <a:t> </a:t>
            </a:r>
            <a:r>
              <a:rPr lang="en-US" dirty="0" smtClean="0"/>
              <a:t>were</a:t>
            </a:r>
            <a:r>
              <a:rPr lang="en-US" baseline="0" dirty="0" smtClean="0"/>
              <a:t> also added: </a:t>
            </a:r>
            <a:endParaRPr lang="en-US" dirty="0" smtClean="0"/>
          </a:p>
          <a:p>
            <a:pPr defTabSz="914303" eaLnBrk="0" fontAlgn="base" hangingPunct="0">
              <a:spcBef>
                <a:spcPct val="30000"/>
              </a:spcBef>
              <a:spcAft>
                <a:spcPct val="0"/>
              </a:spcAft>
              <a:defRPr/>
            </a:pPr>
            <a:endParaRPr lang="en-US" dirty="0" smtClean="0"/>
          </a:p>
          <a:p>
            <a:pPr defTabSz="914303" eaLnBrk="0" fontAlgn="base" hangingPunct="0">
              <a:spcBef>
                <a:spcPct val="30000"/>
              </a:spcBef>
              <a:spcAft>
                <a:spcPct val="0"/>
              </a:spcAft>
              <a:defRPr/>
            </a:pPr>
            <a:r>
              <a:rPr lang="en-US" dirty="0" smtClean="0"/>
              <a:t>including</a:t>
            </a:r>
            <a:r>
              <a:rPr lang="en-US" dirty="0"/>
              <a:t>: </a:t>
            </a:r>
            <a:endParaRPr lang="en-US" dirty="0" smtClean="0"/>
          </a:p>
          <a:p>
            <a:pPr defTabSz="914303" eaLnBrk="0" fontAlgn="base" hangingPunct="0">
              <a:spcBef>
                <a:spcPct val="30000"/>
              </a:spcBef>
              <a:spcAft>
                <a:spcPct val="0"/>
              </a:spcAft>
              <a:defRPr/>
            </a:pPr>
            <a:endParaRPr lang="en-US" b="1" dirty="0" smtClean="0"/>
          </a:p>
          <a:p>
            <a:pPr defTabSz="914303" eaLnBrk="0" fontAlgn="base" hangingPunct="0">
              <a:spcBef>
                <a:spcPct val="30000"/>
              </a:spcBef>
              <a:spcAft>
                <a:spcPct val="0"/>
              </a:spcAft>
              <a:defRPr/>
            </a:pPr>
            <a:r>
              <a:rPr lang="en-US" b="1" dirty="0" smtClean="0"/>
              <a:t>geographic </a:t>
            </a:r>
            <a:r>
              <a:rPr lang="en-US" b="1" dirty="0"/>
              <a:t>location (urban/rural), health insurance status, disability status, chronic disease status, sexual orientation, and specific age groups</a:t>
            </a:r>
            <a:r>
              <a:rPr lang="en-US" b="1" dirty="0" smtClean="0"/>
              <a:t>.</a:t>
            </a:r>
          </a:p>
          <a:p>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03" eaLnBrk="0" fontAlgn="base" hangingPunct="0">
              <a:spcBef>
                <a:spcPct val="30000"/>
              </a:spcBef>
              <a:spcAft>
                <a:spcPct val="0"/>
              </a:spcAft>
              <a:defRPr/>
            </a:pPr>
            <a:endParaRPr lang="en-US" dirty="0" smtClean="0"/>
          </a:p>
          <a:p>
            <a:pPr defTabSz="914303" eaLnBrk="0" fontAlgn="base" hangingPunct="0">
              <a:spcBef>
                <a:spcPct val="30000"/>
              </a:spcBef>
              <a:spcAft>
                <a:spcPct val="0"/>
              </a:spcAft>
              <a:defRPr/>
            </a:pPr>
            <a:r>
              <a:rPr lang="en-US" dirty="0" smtClean="0"/>
              <a:t>For </a:t>
            </a:r>
            <a:r>
              <a:rPr lang="en-US" dirty="0"/>
              <a:t>Healthy People 2020 (HP2020), </a:t>
            </a:r>
            <a:r>
              <a:rPr lang="en-US" b="1" dirty="0" smtClean="0"/>
              <a:t>in response to increasing demand for data for </a:t>
            </a:r>
            <a:r>
              <a:rPr lang="en-US" b="1" dirty="0"/>
              <a:t>subgroups of the population</a:t>
            </a:r>
            <a:r>
              <a:rPr lang="en-US" dirty="0"/>
              <a:t>, </a:t>
            </a:r>
            <a:r>
              <a:rPr lang="en-US" b="1" dirty="0" smtClean="0"/>
              <a:t>the population categories</a:t>
            </a:r>
            <a:r>
              <a:rPr lang="en-US" b="1" baseline="0" dirty="0" smtClean="0"/>
              <a:t> </a:t>
            </a:r>
            <a:r>
              <a:rPr lang="en-US" b="1" dirty="0" smtClean="0"/>
              <a:t>have</a:t>
            </a:r>
            <a:r>
              <a:rPr lang="en-US" b="1" baseline="0" dirty="0" smtClean="0"/>
              <a:t> </a:t>
            </a:r>
            <a:r>
              <a:rPr lang="en-US" b="1" dirty="0" smtClean="0"/>
              <a:t> been expanded</a:t>
            </a:r>
            <a:r>
              <a:rPr lang="en-US" b="1" baseline="0" dirty="0" smtClean="0"/>
              <a:t> and new categories added.  </a:t>
            </a:r>
          </a:p>
          <a:p>
            <a:pPr defTabSz="914303" eaLnBrk="0" fontAlgn="base" hangingPunct="0">
              <a:spcBef>
                <a:spcPct val="30000"/>
              </a:spcBef>
              <a:spcAft>
                <a:spcPct val="0"/>
              </a:spcAft>
              <a:defRPr/>
            </a:pPr>
            <a:endParaRPr lang="en-US" b="1" baseline="0" dirty="0" smtClean="0"/>
          </a:p>
          <a:p>
            <a:pPr defTabSz="914303" eaLnBrk="0" fontAlgn="base" hangingPunct="0">
              <a:spcBef>
                <a:spcPct val="30000"/>
              </a:spcBef>
              <a:spcAft>
                <a:spcPct val="0"/>
              </a:spcAf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The  Categories that have been expanded include education and income.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workgroups were asked to provide data on as many categories as possible and also had the option of adapting categories to best represent reporting by the data system or developing new categories.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123BB9-2FA6-49AE-892C-A758AEE60222}" type="slidenum">
              <a:rPr lang="en-US"/>
              <a:pPr fontAlgn="base">
                <a:spcBef>
                  <a:spcPct val="0"/>
                </a:spcBef>
                <a:spcAft>
                  <a:spcPct val="0"/>
                </a:spcAft>
                <a:defRPr/>
              </a:pPr>
              <a:t>8</a:t>
            </a:fld>
            <a:endParaRPr lang="en-US"/>
          </a:p>
        </p:txBody>
      </p:sp>
      <p:sp>
        <p:nvSpPr>
          <p:cNvPr id="163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t>Severa</a:t>
            </a:r>
            <a:r>
              <a:rPr lang="en-US" b="1" baseline="0" dirty="0" smtClean="0"/>
              <a:t>l target setting methods were used in hp2010.</a:t>
            </a:r>
            <a:endParaRPr lang="en-US" b="1" dirty="0" smtClean="0"/>
          </a:p>
          <a:p>
            <a:pPr marL="0" marR="0" indent="0" algn="l" defTabSz="914400" rtl="0" eaLnBrk="1" fontAlgn="auto" latinLnBrk="0" hangingPunct="1">
              <a:lnSpc>
                <a:spcPct val="100000"/>
              </a:lnSpc>
              <a:spcBef>
                <a:spcPct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t>As this slide shows, the majority of Healthy People objectives use the Better than the Best and percent improvement  as the target</a:t>
            </a:r>
            <a:r>
              <a:rPr lang="en-US" b="1" baseline="0" dirty="0" smtClean="0"/>
              <a:t> setting </a:t>
            </a:r>
            <a:r>
              <a:rPr lang="en-US" b="1" dirty="0" smtClean="0"/>
              <a:t>methods…</a:t>
            </a:r>
          </a:p>
          <a:p>
            <a:pPr eaLnBrk="1" hangingPunct="1">
              <a:spcBef>
                <a:spcPct val="0"/>
              </a:spcBef>
            </a:pPr>
            <a:endParaRPr lang="en-US" b="1" baseline="0" dirty="0" smtClean="0"/>
          </a:p>
          <a:p>
            <a:pPr eaLnBrk="1" hangingPunct="1">
              <a:spcBef>
                <a:spcPct val="0"/>
              </a:spcBef>
            </a:pPr>
            <a:endParaRPr lang="en-US" b="1" dirty="0" smtClean="0"/>
          </a:p>
          <a:p>
            <a:pPr eaLnBrk="1" hangingPunct="1">
              <a:spcBef>
                <a:spcPct val="0"/>
              </a:spcBef>
            </a:pPr>
            <a:r>
              <a:rPr lang="en-US" b="1" dirty="0" smtClean="0"/>
              <a:t>For population</a:t>
            </a:r>
            <a:r>
              <a:rPr lang="en-US" b="1" baseline="0" dirty="0" smtClean="0"/>
              <a:t> based </a:t>
            </a:r>
            <a:r>
              <a:rPr lang="en-US" b="1" dirty="0" smtClean="0"/>
              <a:t>objectives</a:t>
            </a:r>
            <a:r>
              <a:rPr lang="en-US" b="1" baseline="0" dirty="0" smtClean="0"/>
              <a:t> </a:t>
            </a:r>
            <a:r>
              <a:rPr lang="en-US" b="0" baseline="0" dirty="0" smtClean="0"/>
              <a:t>(these are objectives that address people – and have demographic breakouts such as race/ethnicity) </a:t>
            </a:r>
          </a:p>
          <a:p>
            <a:pPr eaLnBrk="1" hangingPunct="1">
              <a:spcBef>
                <a:spcPct val="0"/>
              </a:spcBef>
            </a:pPr>
            <a:r>
              <a:rPr lang="en-US" b="1" dirty="0" smtClean="0"/>
              <a:t>the targets are set to “better than the best” racial/ethnic subgroup shown for the objective.  In order</a:t>
            </a:r>
            <a:r>
              <a:rPr lang="en-US" b="1" baseline="0" dirty="0" smtClean="0"/>
              <a:t> words the targets were set at a certain percent better than the rate for the best group. The hp focus area workgroup members actually decided “how much” </a:t>
            </a:r>
            <a:r>
              <a:rPr lang="en-US" b="1" baseline="0" dirty="0" err="1" smtClean="0"/>
              <a:t>bttb</a:t>
            </a:r>
            <a:r>
              <a:rPr lang="en-US" b="1" baseline="0" dirty="0" smtClean="0"/>
              <a:t> the targets should be. This lead to some targets being very </a:t>
            </a:r>
            <a:r>
              <a:rPr lang="en-US" b="1" baseline="0" dirty="0" err="1" smtClean="0"/>
              <a:t>aspirational</a:t>
            </a:r>
            <a:r>
              <a:rPr lang="en-US" b="1" baseline="0" dirty="0" smtClean="0"/>
              <a:t> and challenging.</a:t>
            </a:r>
          </a:p>
          <a:p>
            <a:pPr eaLnBrk="1" hangingPunct="1">
              <a:spcBef>
                <a:spcPct val="0"/>
              </a:spcBef>
            </a:pPr>
            <a:endParaRPr lang="en-US" dirty="0" smtClean="0"/>
          </a:p>
          <a:p>
            <a:pPr eaLnBrk="1" hangingPunct="1">
              <a:spcBef>
                <a:spcPct val="0"/>
              </a:spcBef>
            </a:pPr>
            <a:r>
              <a:rPr lang="en-US" dirty="0" smtClean="0"/>
              <a:t> </a:t>
            </a:r>
            <a:r>
              <a:rPr lang="en-US" b="1" dirty="0" smtClean="0"/>
              <a:t>Percent improvement </a:t>
            </a:r>
            <a:r>
              <a:rPr lang="en-US" b="1" baseline="0" dirty="0" smtClean="0"/>
              <a:t>was mostly used for non-population based objectives or objectives that were unlikely to achieve an equal health outcome regardless of investment</a:t>
            </a:r>
            <a:endParaRPr lang="en-US" b="1" dirty="0" smtClean="0"/>
          </a:p>
          <a:p>
            <a:pPr eaLnBrk="1" hangingPunct="1">
              <a:spcBef>
                <a:spcPct val="0"/>
              </a:spcBef>
            </a:pPr>
            <a:endParaRPr lang="en-US" dirty="0" smtClean="0"/>
          </a:p>
          <a:p>
            <a:pPr eaLnBrk="1" hangingPunct="1">
              <a:spcBef>
                <a:spcPct val="0"/>
              </a:spcBef>
            </a:pPr>
            <a:endParaRPr lang="en-US" b="1"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Based</a:t>
            </a:r>
            <a:r>
              <a:rPr lang="en-US" baseline="0" dirty="0" smtClean="0"/>
              <a:t> on the way the targets were set, we calculated how much progress towards the targets the hp2010 objectives made. As you can see, although 71% of the objectives with tracking data are moving towards the target, relatively few of these have actually met their hp2010 targets – 19 % to be exact…</a:t>
            </a:r>
            <a:endParaRPr lang="en-US" dirty="0"/>
          </a:p>
          <a:p>
            <a:pPr eaLnBrk="1" hangingPunct="1"/>
            <a:endParaRPr lang="en-US" dirty="0" smtClean="0"/>
          </a:p>
          <a:p>
            <a:pPr eaLnBrk="1" hangingPunct="1"/>
            <a:r>
              <a:rPr lang="en-US" dirty="0" smtClean="0"/>
              <a:t>23 %</a:t>
            </a:r>
            <a:r>
              <a:rPr lang="en-US" baseline="0" dirty="0" smtClean="0"/>
              <a:t> of the objectives were moving in the wrong direction, and 6 % showed no change. </a:t>
            </a:r>
          </a:p>
          <a:p>
            <a:pPr eaLnBrk="1" hangingPunct="1"/>
            <a:endParaRPr lang="en-US" dirty="0"/>
          </a:p>
          <a:p>
            <a:pPr eaLnBrk="1" hangingPunct="1"/>
            <a:r>
              <a:rPr lang="en-US" b="1" dirty="0" smtClean="0"/>
              <a:t>This</a:t>
            </a:r>
            <a:r>
              <a:rPr lang="en-US" b="1" baseline="0" dirty="0" smtClean="0"/>
              <a:t> data was as </a:t>
            </a:r>
            <a:r>
              <a:rPr lang="en-US" b="1" dirty="0" smtClean="0"/>
              <a:t>of </a:t>
            </a:r>
            <a:r>
              <a:rPr lang="en-US" b="1" dirty="0"/>
              <a:t>late </a:t>
            </a:r>
            <a:r>
              <a:rPr lang="en-US" b="1" dirty="0" smtClean="0"/>
              <a:t>2009.</a:t>
            </a:r>
            <a:endParaRPr lang="en-US" dirty="0"/>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pPr>
              <a:defRPr/>
            </a:pPr>
            <a:fld id="{E5FB3850-4390-45C7-8337-9FB756CCD4F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279775"/>
            <a:ext cx="77724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8365C24-1BF0-4E43-B37C-6781DB52BDB6}" type="datetimeFigureOut">
              <a:rPr lang="en-US" smtClean="0"/>
              <a:pPr/>
              <a:t>8/27/2010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9" name="Picture 8" descr="2010-NCHS-Conference-Motif-[PPTdarkbg].png"/>
          <p:cNvPicPr>
            <a:picLocks noChangeAspect="1"/>
          </p:cNvPicPr>
          <p:nvPr/>
        </p:nvPicPr>
        <p:blipFill>
          <a:blip r:embed="rId2" cstate="print"/>
          <a:stretch>
            <a:fillRect/>
          </a:stretch>
        </p:blipFill>
        <p:spPr>
          <a:xfrm>
            <a:off x="7543800" y="5105400"/>
            <a:ext cx="1371600" cy="157734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52463" y="201613"/>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2819400"/>
            <a:ext cx="7772400" cy="26670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8365C24-1BF0-4E43-B37C-6781DB52BDB6}" type="datetimeFigureOut">
              <a:rPr lang="en-US" smtClean="0"/>
              <a:pPr/>
              <a:t>8/27/2010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457200" y="1295400"/>
            <a:ext cx="8229600" cy="4724400"/>
          </a:xfrm>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fld id="{E8365C24-1BF0-4E43-B37C-6781DB52BDB6}" type="datetimeFigureOut">
              <a:rPr lang="en-US" smtClean="0"/>
              <a:pPr/>
              <a:t>8/27/2010</a:t>
            </a:fld>
            <a:endParaRPr lang="en-US"/>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a:p>
        </p:txBody>
      </p:sp>
      <p:sp>
        <p:nvSpPr>
          <p:cNvPr id="13" name="Footer Placeholder 12"/>
          <p:cNvSpPr>
            <a:spLocks noGrp="1"/>
          </p:cNvSpPr>
          <p:nvPr>
            <p:ph type="ftr" sz="quarter" idx="17"/>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6669087"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8365C24-1BF0-4E43-B37C-6781DB52BDB6}" type="datetimeFigureOut">
              <a:rPr lang="en-US" smtClean="0"/>
              <a:pPr/>
              <a:t>8/27/2010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7" name="Picture 6" descr="2010-NCHS-Conference-Motif-[PPTdarkbg].png"/>
          <p:cNvPicPr>
            <a:picLocks noChangeAspect="1"/>
          </p:cNvPicPr>
          <p:nvPr userDrawn="1"/>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8365C24-1BF0-4E43-B37C-6781DB52BDB6}" type="datetimeFigureOut">
              <a:rPr lang="en-US" smtClean="0"/>
              <a:pPr/>
              <a:t>8/27/2010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a:p>
        </p:txBody>
      </p:sp>
      <p:sp>
        <p:nvSpPr>
          <p:cNvPr id="10"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65C24-1BF0-4E43-B37C-6781DB52BDB6}" type="datetimeFigureOut">
              <a:rPr lang="en-US" smtClean="0"/>
              <a:pPr/>
              <a:t>8/27/2010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
        <p:nvSpPr>
          <p:cNvPr id="8"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65C24-1BF0-4E43-B37C-6781DB52BDB6}" type="datetimeFigureOut">
              <a:rPr lang="en-US" smtClean="0"/>
              <a:pPr/>
              <a:t>8/27/2010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E8365C24-1BF0-4E43-B37C-6781DB52BDB6}" type="datetimeFigureOut">
              <a:rPr lang="en-US" smtClean="0"/>
              <a:pPr/>
              <a:t>8/27/2010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65C24-1BF0-4E43-B37C-6781DB52BDB6}" type="datetimeFigureOut">
              <a:rPr lang="en-US" smtClean="0"/>
              <a:pPr/>
              <a:t>8/27/2010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39999">
              <a:srgbClr val="17375E"/>
            </a:gs>
            <a:gs pos="7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fld id="{E8365C24-1BF0-4E43-B37C-6781DB52BDB6}" type="datetimeFigureOut">
              <a:rPr lang="en-US" smtClean="0"/>
              <a:pPr/>
              <a:t>8/27/2010</a:t>
            </a:fld>
            <a:endParaRPr lang="en-US"/>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a:p>
        </p:txBody>
      </p:sp>
      <p:sp>
        <p:nvSpPr>
          <p:cNvPr id="9" name="Parallelogram 8"/>
          <p:cNvSpPr/>
          <p:nvPr/>
        </p:nvSpPr>
        <p:spPr>
          <a:xfrm flipH="1">
            <a:off x="7772400"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p:nvSpPr>
        <p:spPr>
          <a:xfrm flipH="1">
            <a:off x="6886222"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p:nvSpPr>
        <p:spPr>
          <a:xfrm flipH="1">
            <a:off x="6000044"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p:nvSpPr>
        <p:spPr>
          <a:xfrm flipH="1">
            <a:off x="5113866"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Parallelogram 10"/>
          <p:cNvSpPr/>
          <p:nvPr userDrawn="1"/>
        </p:nvSpPr>
        <p:spPr>
          <a:xfrm flipH="1">
            <a:off x="7772400"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Parallelogram 11"/>
          <p:cNvSpPr/>
          <p:nvPr userDrawn="1"/>
        </p:nvSpPr>
        <p:spPr>
          <a:xfrm flipH="1">
            <a:off x="6886222"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Parallelogram 15"/>
          <p:cNvSpPr/>
          <p:nvPr userDrawn="1"/>
        </p:nvSpPr>
        <p:spPr>
          <a:xfrm flipH="1">
            <a:off x="6000044"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Parallelogram 16"/>
          <p:cNvSpPr/>
          <p:nvPr userDrawn="1"/>
        </p:nvSpPr>
        <p:spPr>
          <a:xfrm flipH="1">
            <a:off x="5113866"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40" r:id="rId3"/>
    <p:sldLayoutId id="2147483733" r:id="rId4"/>
    <p:sldLayoutId id="2147483735" r:id="rId5"/>
    <p:sldLayoutId id="2147483738" r:id="rId6"/>
    <p:sldLayoutId id="2147483739" r:id="rId7"/>
    <p:sldLayoutId id="2147483736" r:id="rId8"/>
    <p:sldLayoutId id="2147483737" r:id="rId9"/>
    <p:sldLayoutId id="2147483741" r:id="rId10"/>
  </p:sldLayoutIdLst>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50"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5675313"/>
            <a:ext cx="1524000" cy="954087"/>
          </a:xfrm>
          <a:prstGeom prst="rect">
            <a:avLst/>
          </a:prstGeom>
          <a:noFill/>
          <a:ln w="9525">
            <a:noFill/>
            <a:miter lim="800000"/>
            <a:headEnd/>
            <a:tailEnd/>
          </a:ln>
        </p:spPr>
      </p:pic>
      <p:sp>
        <p:nvSpPr>
          <p:cNvPr id="134151" name="Rectangle 19"/>
          <p:cNvSpPr>
            <a:spLocks noChangeArrowheads="1"/>
          </p:cNvSpPr>
          <p:nvPr/>
        </p:nvSpPr>
        <p:spPr bwMode="auto">
          <a:xfrm>
            <a:off x="-7938" y="351432"/>
            <a:ext cx="9151938" cy="1371600"/>
          </a:xfrm>
          <a:prstGeom prst="rect">
            <a:avLst/>
          </a:prstGeom>
          <a:noFill/>
          <a:ln w="9525">
            <a:noFill/>
            <a:miter lim="800000"/>
            <a:headEnd/>
            <a:tailEnd/>
          </a:ln>
        </p:spPr>
        <p:txBody>
          <a:bodyPr anchor="ctr" anchorCtr="1"/>
          <a:lstStyle/>
          <a:p>
            <a:pPr marL="342900" indent="-342900" algn="ctr" eaLnBrk="0" hangingPunct="0"/>
            <a:r>
              <a:rPr lang="en-US" sz="4400" b="1" dirty="0" smtClean="0">
                <a:solidFill>
                  <a:srgbClr val="D7E0F1"/>
                </a:solidFill>
                <a:latin typeface="Tahoma" pitchFamily="34" charset="0"/>
                <a:cs typeface="Tahoma" pitchFamily="34" charset="0"/>
              </a:rPr>
              <a:t>Healthy People 2020:</a:t>
            </a:r>
          </a:p>
          <a:p>
            <a:pPr marL="342900" indent="-342900" algn="ctr" eaLnBrk="0" hangingPunct="0"/>
            <a:r>
              <a:rPr lang="en-US" sz="4400" b="1" dirty="0" smtClean="0">
                <a:solidFill>
                  <a:srgbClr val="D7E0F1"/>
                </a:solidFill>
                <a:latin typeface="Tahoma" pitchFamily="34" charset="0"/>
                <a:cs typeface="Tahoma" pitchFamily="34" charset="0"/>
              </a:rPr>
              <a:t> A Methodological Approach </a:t>
            </a:r>
          </a:p>
        </p:txBody>
      </p:sp>
      <p:sp>
        <p:nvSpPr>
          <p:cNvPr id="8" name="Rectangle 3"/>
          <p:cNvSpPr txBox="1">
            <a:spLocks noChangeArrowheads="1"/>
          </p:cNvSpPr>
          <p:nvPr/>
        </p:nvSpPr>
        <p:spPr bwMode="auto">
          <a:xfrm>
            <a:off x="190500" y="2819400"/>
            <a:ext cx="876300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90000"/>
              </a:lnSpc>
              <a:spcBef>
                <a:spcPct val="0"/>
              </a:spcBef>
              <a:spcAft>
                <a:spcPct val="0"/>
              </a:spcAft>
              <a:buClrTx/>
              <a:buSzTx/>
              <a:buFont typeface="Arial" charset="0"/>
              <a:buNone/>
              <a:tabLst/>
              <a:defRPr/>
            </a:pPr>
            <a:r>
              <a:rPr kumimoji="0" lang="en-US" sz="3400" b="1" i="0" u="none" strike="noStrike" kern="1200" cap="none" spc="0" normalizeH="0" baseline="0" noProof="0" dirty="0" smtClean="0">
                <a:ln>
                  <a:noFill/>
                </a:ln>
                <a:effectLst/>
                <a:uLnTx/>
                <a:uFillTx/>
                <a:latin typeface="Tahoma" pitchFamily="34" charset="0"/>
                <a:cs typeface="Tahoma" pitchFamily="34" charset="0"/>
              </a:rPr>
              <a:t>2010 National</a:t>
            </a:r>
            <a:r>
              <a:rPr kumimoji="0" lang="en-US" sz="3400" b="1" i="0" u="none" strike="noStrike" kern="1200" cap="none" spc="0" normalizeH="0" noProof="0" dirty="0" smtClean="0">
                <a:ln>
                  <a:noFill/>
                </a:ln>
                <a:effectLst/>
                <a:uLnTx/>
                <a:uFillTx/>
                <a:latin typeface="Tahoma" pitchFamily="34" charset="0"/>
                <a:cs typeface="Tahoma" pitchFamily="34" charset="0"/>
              </a:rPr>
              <a:t> Conference on </a:t>
            </a:r>
            <a:r>
              <a:rPr lang="en-US" sz="3400" b="1" dirty="0" smtClean="0">
                <a:latin typeface="Tahoma" pitchFamily="34" charset="0"/>
                <a:cs typeface="Tahoma" pitchFamily="34" charset="0"/>
              </a:rPr>
              <a:t>Health Statistics</a:t>
            </a: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endParaRPr lang="en-US" sz="3200" b="1" dirty="0" smtClean="0">
              <a:latin typeface="Tahoma" pitchFamily="34" charset="0"/>
              <a:cs typeface="Tahoma" pitchFamily="34" charset="0"/>
            </a:endParaRP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endParaRPr lang="en-US" sz="3200" b="1" dirty="0" smtClean="0">
              <a:latin typeface="Tahoma" pitchFamily="34" charset="0"/>
              <a:cs typeface="Tahoma" pitchFamily="34" charset="0"/>
            </a:endParaRP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r>
              <a:rPr kumimoji="0" lang="en-US" sz="2400" b="1" i="0" u="none" strike="noStrike" kern="1200" cap="none" spc="0" normalizeH="0" baseline="0" noProof="0" dirty="0" smtClean="0">
                <a:ln>
                  <a:noFill/>
                </a:ln>
                <a:solidFill>
                  <a:srgbClr val="FFC000"/>
                </a:solidFill>
                <a:effectLst/>
                <a:uLnTx/>
                <a:uFillTx/>
                <a:latin typeface="Tahoma" pitchFamily="34" charset="0"/>
                <a:cs typeface="Tahoma" pitchFamily="34" charset="0"/>
              </a:rPr>
              <a:t>Leda Gurley, MPH</a:t>
            </a: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r>
              <a:rPr lang="en-US" sz="2400" b="1" dirty="0" smtClean="0">
                <a:solidFill>
                  <a:srgbClr val="FFC000"/>
                </a:solidFill>
                <a:latin typeface="Tahoma" pitchFamily="34" charset="0"/>
                <a:cs typeface="Tahoma" pitchFamily="34" charset="0"/>
              </a:rPr>
              <a:t>NCHS/ Office of Analysis </a:t>
            </a:r>
            <a:br>
              <a:rPr lang="en-US" sz="2400" b="1" dirty="0" smtClean="0">
                <a:solidFill>
                  <a:srgbClr val="FFC000"/>
                </a:solidFill>
                <a:latin typeface="Tahoma" pitchFamily="34" charset="0"/>
                <a:cs typeface="Tahoma" pitchFamily="34" charset="0"/>
              </a:rPr>
            </a:br>
            <a:r>
              <a:rPr lang="en-US" sz="2400" b="1" dirty="0" smtClean="0">
                <a:solidFill>
                  <a:srgbClr val="FFC000"/>
                </a:solidFill>
                <a:latin typeface="Tahoma" pitchFamily="34" charset="0"/>
                <a:cs typeface="Tahoma" pitchFamily="34" charset="0"/>
              </a:rPr>
              <a:t>and Epidemiology </a:t>
            </a:r>
            <a:endParaRPr kumimoji="0" lang="en-US" sz="2400" b="1" i="0" u="none" strike="noStrike" kern="1200" cap="none" spc="0" normalizeH="0" baseline="0" noProof="0" dirty="0" smtClean="0">
              <a:ln>
                <a:noFill/>
              </a:ln>
              <a:solidFill>
                <a:srgbClr val="FFC000"/>
              </a:solidFill>
              <a:effectLst/>
              <a:uLnTx/>
              <a:uFillTx/>
              <a:latin typeface="Tahoma" pitchFamily="34" charset="0"/>
              <a:cs typeface="Tahoma" pitchFamily="34" charset="0"/>
            </a:endParaRP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endParaRPr kumimoji="0" lang="en-US" sz="2400" b="1" i="0" u="none" strike="noStrike" kern="1200" cap="none" spc="0" normalizeH="0" baseline="0" noProof="0" dirty="0" smtClean="0">
              <a:ln>
                <a:noFill/>
              </a:ln>
              <a:solidFill>
                <a:srgbClr val="FFC000"/>
              </a:solidFill>
              <a:effectLst/>
              <a:uLnTx/>
              <a:uFillTx/>
              <a:latin typeface="Tahoma" pitchFamily="34" charset="0"/>
              <a:cs typeface="Tahoma" pitchFamily="34" charset="0"/>
            </a:endParaRP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endParaRPr kumimoji="0" lang="en-US" sz="2400" b="1" i="0" u="none" strike="noStrike" kern="1200" cap="none" spc="0" normalizeH="0" baseline="0" noProof="0" dirty="0" smtClean="0">
              <a:ln>
                <a:noFill/>
              </a:ln>
              <a:solidFill>
                <a:srgbClr val="FFC000"/>
              </a:solidFill>
              <a:effectLst/>
              <a:uLnTx/>
              <a:uFillTx/>
              <a:latin typeface="Tahoma" pitchFamily="34" charset="0"/>
              <a:cs typeface="Tahoma" pitchFamily="34" charset="0"/>
            </a:endParaRPr>
          </a:p>
          <a:p>
            <a:pPr algn="ctr">
              <a:lnSpc>
                <a:spcPct val="90000"/>
              </a:lnSpc>
            </a:pPr>
            <a:r>
              <a:rPr lang="en-US" sz="2400" b="1" dirty="0" smtClean="0">
                <a:solidFill>
                  <a:srgbClr val="FFC000"/>
                </a:solidFill>
                <a:latin typeface="Tahoma" pitchFamily="34" charset="0"/>
                <a:cs typeface="Tahoma" pitchFamily="34" charset="0"/>
              </a:rPr>
              <a:t>August 18, 2010</a:t>
            </a: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endParaRPr kumimoji="0" lang="en-US" sz="3200" b="1" i="0" u="none" strike="noStrike" kern="1200" cap="none" spc="0" normalizeH="0" baseline="0" noProof="0" dirty="0" smtClean="0">
              <a:ln>
                <a:noFill/>
              </a:ln>
              <a:effectLst/>
              <a:uLnTx/>
              <a:uFillTx/>
              <a:latin typeface="Tahoma" pitchFamily="34" charset="0"/>
              <a:cs typeface="Tahoma" pitchFamily="34" charset="0"/>
            </a:endParaRPr>
          </a:p>
          <a:p>
            <a:pPr marL="0" marR="0" lvl="0" indent="0" algn="ctr" defTabSz="914400" rtl="0" eaLnBrk="1" fontAlgn="base" latinLnBrk="0" hangingPunct="1">
              <a:lnSpc>
                <a:spcPct val="90000"/>
              </a:lnSpc>
              <a:spcBef>
                <a:spcPct val="0"/>
              </a:spcBef>
              <a:spcAft>
                <a:spcPct val="0"/>
              </a:spcAft>
              <a:buClrTx/>
              <a:buSzTx/>
              <a:buFont typeface="Arial" charset="0"/>
              <a:buNone/>
              <a:tabLst/>
              <a:defRPr/>
            </a:pPr>
            <a:r>
              <a:rPr kumimoji="0" lang="en-US" sz="3200" b="1" i="0" u="none" strike="noStrike" kern="1200" cap="none" spc="0" normalizeH="0" noProof="0" dirty="0" smtClean="0">
                <a:ln>
                  <a:noFill/>
                </a:ln>
                <a:effectLst/>
                <a:uLnTx/>
                <a:uFillTx/>
                <a:latin typeface="Tahoma" pitchFamily="34" charset="0"/>
                <a:cs typeface="Tahoma" pitchFamily="34" charset="0"/>
              </a:rPr>
              <a:t> </a:t>
            </a:r>
            <a:endParaRPr kumimoji="0" lang="en-US" sz="3200" b="1" i="0" u="none" strike="noStrike" kern="1200" cap="none" spc="0" normalizeH="0" baseline="0" noProof="0" dirty="0" smtClean="0">
              <a:ln>
                <a:noFill/>
              </a:ln>
              <a:effectLst/>
              <a:uLnTx/>
              <a:uFillTx/>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
          <p:cNvGraphicFramePr>
            <a:graphicFrameLocks noGrp="1" noChangeAspect="1"/>
          </p:cNvGraphicFramePr>
          <p:nvPr>
            <p:ph type="chart" idx="1"/>
          </p:nvPr>
        </p:nvGraphicFramePr>
        <p:xfrm>
          <a:off x="595312" y="1524000"/>
          <a:ext cx="7953375" cy="4629150"/>
        </p:xfrm>
        <a:graphic>
          <a:graphicData uri="http://schemas.openxmlformats.org/drawingml/2006/chart">
            <c:chart xmlns:c="http://schemas.openxmlformats.org/drawingml/2006/chart" xmlns:r="http://schemas.openxmlformats.org/officeDocument/2006/relationships" r:id="rId3"/>
          </a:graphicData>
        </a:graphic>
      </p:graphicFrame>
      <p:sp>
        <p:nvSpPr>
          <p:cNvPr id="150532" name="Text Box 4"/>
          <p:cNvSpPr txBox="1">
            <a:spLocks noChangeArrowheads="1"/>
          </p:cNvSpPr>
          <p:nvPr/>
        </p:nvSpPr>
        <p:spPr bwMode="auto">
          <a:xfrm>
            <a:off x="680167" y="1567167"/>
            <a:ext cx="2438400" cy="338554"/>
          </a:xfrm>
          <a:prstGeom prst="rect">
            <a:avLst/>
          </a:prstGeom>
          <a:noFill/>
          <a:ln w="9525">
            <a:noFill/>
            <a:miter lim="800000"/>
            <a:headEnd/>
            <a:tailEnd/>
          </a:ln>
          <a:effectLst/>
        </p:spPr>
        <p:txBody>
          <a:bodyPr>
            <a:spAutoFit/>
          </a:bodyPr>
          <a:lstStyle/>
          <a:p>
            <a:pPr algn="l"/>
            <a:r>
              <a:rPr lang="en-US" sz="1600" b="1" dirty="0" smtClean="0"/>
              <a:t>Percent </a:t>
            </a:r>
            <a:endParaRPr lang="en-US" sz="1600" b="1" dirty="0"/>
          </a:p>
        </p:txBody>
      </p:sp>
      <p:sp>
        <p:nvSpPr>
          <p:cNvPr id="150537" name="Text Box 9"/>
          <p:cNvSpPr txBox="1">
            <a:spLocks noChangeArrowheads="1"/>
          </p:cNvSpPr>
          <p:nvPr/>
        </p:nvSpPr>
        <p:spPr bwMode="auto">
          <a:xfrm>
            <a:off x="2133600" y="2743200"/>
            <a:ext cx="184150" cy="304800"/>
          </a:xfrm>
          <a:prstGeom prst="rect">
            <a:avLst/>
          </a:prstGeom>
          <a:noFill/>
          <a:ln w="19050">
            <a:noFill/>
            <a:miter lim="800000"/>
            <a:headEnd/>
            <a:tailEnd/>
          </a:ln>
          <a:effectLst/>
        </p:spPr>
        <p:txBody>
          <a:bodyPr wrap="none">
            <a:spAutoFit/>
          </a:bodyPr>
          <a:lstStyle/>
          <a:p>
            <a:endParaRPr lang="en-US" sz="1400" b="1"/>
          </a:p>
        </p:txBody>
      </p:sp>
      <p:sp>
        <p:nvSpPr>
          <p:cNvPr id="150551" name="Text Box 23"/>
          <p:cNvSpPr txBox="1">
            <a:spLocks noChangeArrowheads="1"/>
          </p:cNvSpPr>
          <p:nvPr/>
        </p:nvSpPr>
        <p:spPr bwMode="auto">
          <a:xfrm>
            <a:off x="7467600" y="6492875"/>
            <a:ext cx="1739900" cy="304800"/>
          </a:xfrm>
          <a:prstGeom prst="rect">
            <a:avLst/>
          </a:prstGeom>
          <a:noFill/>
          <a:ln w="9525">
            <a:noFill/>
            <a:miter lim="800000"/>
            <a:headEnd/>
            <a:tailEnd/>
          </a:ln>
          <a:effectLst/>
        </p:spPr>
        <p:txBody>
          <a:bodyPr>
            <a:spAutoFit/>
          </a:bodyPr>
          <a:lstStyle/>
          <a:p>
            <a:pPr algn="l"/>
            <a:r>
              <a:rPr lang="en-US" sz="1400" b="1">
                <a:latin typeface="Tahoma" pitchFamily="34" charset="0"/>
              </a:rPr>
              <a:t>Objs. 3-9a, 3-9b</a:t>
            </a:r>
          </a:p>
        </p:txBody>
      </p:sp>
      <p:sp>
        <p:nvSpPr>
          <p:cNvPr id="150553" name="Text Box 25"/>
          <p:cNvSpPr txBox="1">
            <a:spLocks noChangeArrowheads="1"/>
          </p:cNvSpPr>
          <p:nvPr/>
        </p:nvSpPr>
        <p:spPr bwMode="auto">
          <a:xfrm>
            <a:off x="1809750" y="5799466"/>
            <a:ext cx="409086" cy="338554"/>
          </a:xfrm>
          <a:prstGeom prst="rect">
            <a:avLst/>
          </a:prstGeom>
          <a:noFill/>
          <a:ln w="9525">
            <a:noFill/>
            <a:miter lim="800000"/>
            <a:headEnd/>
            <a:tailEnd/>
          </a:ln>
          <a:effectLst/>
        </p:spPr>
        <p:txBody>
          <a:bodyPr wrap="none">
            <a:spAutoFit/>
          </a:bodyPr>
          <a:lstStyle/>
          <a:p>
            <a:pPr algn="l"/>
            <a:r>
              <a:rPr lang="en-US" sz="1600" dirty="0" smtClean="0">
                <a:latin typeface="Tahoma" pitchFamily="34" charset="0"/>
              </a:rPr>
              <a:t>10</a:t>
            </a:r>
            <a:endParaRPr lang="en-US" sz="1600" dirty="0">
              <a:latin typeface="Tahoma" pitchFamily="34" charset="0"/>
            </a:endParaRPr>
          </a:p>
        </p:txBody>
      </p:sp>
      <p:sp>
        <p:nvSpPr>
          <p:cNvPr id="150554" name="Text Box 26"/>
          <p:cNvSpPr txBox="1">
            <a:spLocks noChangeArrowheads="1"/>
          </p:cNvSpPr>
          <p:nvPr/>
        </p:nvSpPr>
        <p:spPr bwMode="auto">
          <a:xfrm>
            <a:off x="4572000" y="5832803"/>
            <a:ext cx="409086" cy="338554"/>
          </a:xfrm>
          <a:prstGeom prst="rect">
            <a:avLst/>
          </a:prstGeom>
          <a:noFill/>
          <a:ln w="9525">
            <a:noFill/>
            <a:miter lim="800000"/>
            <a:headEnd/>
            <a:tailEnd/>
          </a:ln>
          <a:effectLst/>
        </p:spPr>
        <p:txBody>
          <a:bodyPr wrap="none">
            <a:spAutoFit/>
          </a:bodyPr>
          <a:lstStyle/>
          <a:p>
            <a:pPr algn="l"/>
            <a:r>
              <a:rPr lang="en-US" sz="1600" dirty="0" smtClean="0">
                <a:latin typeface="Tahoma" pitchFamily="34" charset="0"/>
              </a:rPr>
              <a:t>20</a:t>
            </a:r>
            <a:endParaRPr lang="en-US" sz="1600" dirty="0">
              <a:latin typeface="Tahoma" pitchFamily="34" charset="0"/>
            </a:endParaRPr>
          </a:p>
        </p:txBody>
      </p:sp>
      <p:sp>
        <p:nvSpPr>
          <p:cNvPr id="150558" name="Text Box 30"/>
          <p:cNvSpPr txBox="1">
            <a:spLocks noChangeArrowheads="1"/>
          </p:cNvSpPr>
          <p:nvPr/>
        </p:nvSpPr>
        <p:spPr bwMode="auto">
          <a:xfrm>
            <a:off x="5791200" y="5820103"/>
            <a:ext cx="409086" cy="338554"/>
          </a:xfrm>
          <a:prstGeom prst="rect">
            <a:avLst/>
          </a:prstGeom>
          <a:noFill/>
          <a:ln w="9525">
            <a:noFill/>
            <a:miter lim="800000"/>
            <a:headEnd/>
            <a:tailEnd/>
          </a:ln>
          <a:effectLst/>
        </p:spPr>
        <p:txBody>
          <a:bodyPr wrap="none">
            <a:spAutoFit/>
          </a:bodyPr>
          <a:lstStyle/>
          <a:p>
            <a:pPr algn="l"/>
            <a:r>
              <a:rPr lang="en-US" sz="1600" dirty="0" smtClean="0">
                <a:latin typeface="Tahoma" pitchFamily="34" charset="0"/>
              </a:rPr>
              <a:t>25</a:t>
            </a:r>
            <a:endParaRPr lang="en-US" sz="1600" dirty="0">
              <a:latin typeface="Tahoma" pitchFamily="34" charset="0"/>
            </a:endParaRPr>
          </a:p>
        </p:txBody>
      </p:sp>
      <p:sp>
        <p:nvSpPr>
          <p:cNvPr id="19" name="Text Box 25"/>
          <p:cNvSpPr txBox="1">
            <a:spLocks noChangeArrowheads="1"/>
          </p:cNvSpPr>
          <p:nvPr/>
        </p:nvSpPr>
        <p:spPr bwMode="auto">
          <a:xfrm>
            <a:off x="3200400" y="5820103"/>
            <a:ext cx="473206" cy="338554"/>
          </a:xfrm>
          <a:prstGeom prst="rect">
            <a:avLst/>
          </a:prstGeom>
          <a:noFill/>
          <a:ln w="9525">
            <a:noFill/>
            <a:miter lim="800000"/>
            <a:headEnd/>
            <a:tailEnd/>
          </a:ln>
          <a:effectLst/>
        </p:spPr>
        <p:txBody>
          <a:bodyPr wrap="none">
            <a:spAutoFit/>
          </a:bodyPr>
          <a:lstStyle/>
          <a:p>
            <a:pPr algn="l"/>
            <a:r>
              <a:rPr lang="en-US" sz="1600" dirty="0" smtClean="0">
                <a:latin typeface="Tahoma" pitchFamily="34" charset="0"/>
              </a:rPr>
              <a:t>15 </a:t>
            </a:r>
            <a:endParaRPr lang="en-US" sz="1600" dirty="0">
              <a:latin typeface="Tahoma" pitchFamily="34" charset="0"/>
            </a:endParaRPr>
          </a:p>
        </p:txBody>
      </p:sp>
      <p:sp>
        <p:nvSpPr>
          <p:cNvPr id="20" name="Text Box 30"/>
          <p:cNvSpPr txBox="1">
            <a:spLocks noChangeArrowheads="1"/>
          </p:cNvSpPr>
          <p:nvPr/>
        </p:nvSpPr>
        <p:spPr bwMode="auto">
          <a:xfrm>
            <a:off x="7175500" y="5832803"/>
            <a:ext cx="409086" cy="338554"/>
          </a:xfrm>
          <a:prstGeom prst="rect">
            <a:avLst/>
          </a:prstGeom>
          <a:noFill/>
          <a:ln w="9525">
            <a:noFill/>
            <a:miter lim="800000"/>
            <a:headEnd/>
            <a:tailEnd/>
          </a:ln>
          <a:effectLst/>
        </p:spPr>
        <p:txBody>
          <a:bodyPr wrap="none">
            <a:spAutoFit/>
          </a:bodyPr>
          <a:lstStyle/>
          <a:p>
            <a:pPr algn="l"/>
            <a:r>
              <a:rPr lang="en-US" sz="1600" dirty="0" smtClean="0">
                <a:latin typeface="Tahoma" pitchFamily="34" charset="0"/>
              </a:rPr>
              <a:t>30</a:t>
            </a:r>
            <a:endParaRPr lang="en-US" sz="1600" dirty="0">
              <a:latin typeface="Tahoma" pitchFamily="34" charset="0"/>
            </a:endParaRPr>
          </a:p>
        </p:txBody>
      </p:sp>
      <p:sp>
        <p:nvSpPr>
          <p:cNvPr id="17" name="Rectangle 19"/>
          <p:cNvSpPr>
            <a:spLocks noChangeArrowheads="1"/>
          </p:cNvSpPr>
          <p:nvPr/>
        </p:nvSpPr>
        <p:spPr bwMode="auto">
          <a:xfrm>
            <a:off x="0" y="260131"/>
            <a:ext cx="9151938" cy="914400"/>
          </a:xfrm>
          <a:prstGeom prst="rect">
            <a:avLst/>
          </a:prstGeom>
          <a:noFill/>
          <a:ln w="9525">
            <a:noFill/>
            <a:miter lim="800000"/>
            <a:headEnd/>
            <a:tailEnd/>
          </a:ln>
        </p:spPr>
        <p:txBody>
          <a:bodyPr anchor="ctr" anchorCtr="1"/>
          <a:lstStyle/>
          <a:p>
            <a:pPr marL="342900" indent="-342900" algn="ctr" eaLnBrk="0" hangingPunct="0"/>
            <a:r>
              <a:rPr lang="en-US" sz="3600" b="1" dirty="0" smtClean="0">
                <a:solidFill>
                  <a:srgbClr val="FFC000"/>
                </a:solidFill>
                <a:latin typeface="Tahoma" pitchFamily="34" charset="0"/>
                <a:cs typeface="Tahoma" pitchFamily="34" charset="0"/>
              </a:rPr>
              <a:t>HP2010 Objectives Meeting </a:t>
            </a:r>
          </a:p>
          <a:p>
            <a:pPr marL="342900" indent="-342900" algn="ctr" eaLnBrk="0" hangingPunct="0"/>
            <a:r>
              <a:rPr lang="en-US" sz="3600" b="1" dirty="0" smtClean="0">
                <a:solidFill>
                  <a:srgbClr val="FFC000"/>
                </a:solidFill>
                <a:latin typeface="Tahoma" pitchFamily="34" charset="0"/>
                <a:cs typeface="Tahoma" pitchFamily="34" charset="0"/>
              </a:rPr>
              <a:t>Hypothetical Targets</a:t>
            </a:r>
            <a:endParaRPr lang="en-US" sz="3600" b="1" dirty="0">
              <a:solidFill>
                <a:srgbClr val="FFC000"/>
              </a:solidFill>
              <a:latin typeface="Tahoma" pitchFamily="34" charset="0"/>
              <a:cs typeface="Tahoma" pitchFamily="34" charset="0"/>
            </a:endParaRPr>
          </a:p>
        </p:txBody>
      </p:sp>
      <p:sp>
        <p:nvSpPr>
          <p:cNvPr id="18" name="TextBox 7"/>
          <p:cNvSpPr txBox="1">
            <a:spLocks noChangeArrowheads="1"/>
          </p:cNvSpPr>
          <p:nvPr/>
        </p:nvSpPr>
        <p:spPr bwMode="auto">
          <a:xfrm>
            <a:off x="0" y="6334780"/>
            <a:ext cx="8458200" cy="523220"/>
          </a:xfrm>
          <a:prstGeom prst="rect">
            <a:avLst/>
          </a:prstGeom>
          <a:noFill/>
          <a:ln w="9525">
            <a:noFill/>
            <a:miter lim="800000"/>
            <a:headEnd/>
            <a:tailEnd/>
          </a:ln>
        </p:spPr>
        <p:txBody>
          <a:bodyPr>
            <a:spAutoFit/>
          </a:bodyPr>
          <a:lstStyle/>
          <a:p>
            <a:r>
              <a:rPr lang="en-US" sz="1400" dirty="0">
                <a:latin typeface="Calibri" pitchFamily="34" charset="0"/>
              </a:rPr>
              <a:t>NOTE:  Includes measurable objectives and </a:t>
            </a:r>
            <a:r>
              <a:rPr lang="en-US" sz="1400" dirty="0" err="1">
                <a:latin typeface="Calibri" pitchFamily="34" charset="0"/>
              </a:rPr>
              <a:t>subobjectives</a:t>
            </a:r>
            <a:r>
              <a:rPr lang="en-US" sz="1400" dirty="0">
                <a:latin typeface="Calibri" pitchFamily="34" charset="0"/>
              </a:rPr>
              <a:t> (n=635) that have at least 2 data points during the decade as of Quarter 4, 2009.  </a:t>
            </a:r>
          </a:p>
        </p:txBody>
      </p:sp>
      <p:sp>
        <p:nvSpPr>
          <p:cNvPr id="22" name="TextBox 21"/>
          <p:cNvSpPr txBox="1"/>
          <p:nvPr/>
        </p:nvSpPr>
        <p:spPr>
          <a:xfrm>
            <a:off x="2000250" y="6019800"/>
            <a:ext cx="5143500" cy="369332"/>
          </a:xfrm>
          <a:prstGeom prst="rect">
            <a:avLst/>
          </a:prstGeom>
          <a:noFill/>
        </p:spPr>
        <p:txBody>
          <a:bodyPr wrap="square" rtlCol="0">
            <a:spAutoFit/>
          </a:bodyPr>
          <a:lstStyle/>
          <a:p>
            <a:r>
              <a:rPr lang="en-US" dirty="0" smtClean="0"/>
              <a:t>Target setting method (Percent Improvement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p:cNvSpPr>
          <p:nvPr>
            <p:ph idx="1"/>
          </p:nvPr>
        </p:nvSpPr>
        <p:spPr>
          <a:xfrm>
            <a:off x="228600" y="914400"/>
            <a:ext cx="8229600" cy="5334000"/>
          </a:xfrm>
        </p:spPr>
        <p:txBody>
          <a:bodyPr>
            <a:normAutofit/>
          </a:bodyPr>
          <a:lstStyle/>
          <a:p>
            <a:endParaRPr lang="en-US" dirty="0" smtClean="0">
              <a:solidFill>
                <a:schemeClr val="tx1"/>
              </a:solidFill>
            </a:endParaRPr>
          </a:p>
          <a:p>
            <a:pPr>
              <a:buFont typeface="Arial" pitchFamily="34" charset="0"/>
              <a:buChar char="•"/>
            </a:pPr>
            <a:r>
              <a:rPr lang="en-US" sz="3600" dirty="0" smtClean="0">
                <a:solidFill>
                  <a:schemeClr val="tx1"/>
                </a:solidFill>
              </a:rPr>
              <a:t>Guidance: </a:t>
            </a:r>
          </a:p>
          <a:p>
            <a:endParaRPr lang="en-US" sz="3600" dirty="0" smtClean="0">
              <a:solidFill>
                <a:schemeClr val="tx1"/>
              </a:solidFill>
            </a:endParaRPr>
          </a:p>
          <a:p>
            <a:pPr lvl="1"/>
            <a:r>
              <a:rPr lang="en-US" sz="3600" dirty="0" smtClean="0">
                <a:solidFill>
                  <a:schemeClr val="tx1"/>
                </a:solidFill>
              </a:rPr>
              <a:t>targets need to be more realistic, systematic and transparent than HP2010 targets </a:t>
            </a:r>
          </a:p>
          <a:p>
            <a:pPr lvl="2"/>
            <a:endParaRPr lang="en-US" sz="3200" dirty="0" smtClean="0"/>
          </a:p>
          <a:p>
            <a:pPr lvl="1"/>
            <a:endParaRPr lang="en-US" sz="3200" dirty="0" smtClean="0"/>
          </a:p>
          <a:p>
            <a:pPr>
              <a:buNone/>
            </a:pPr>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fld id="{2179AE53-32EE-40FE-83B5-FCB3621622DB}" type="slidenum">
              <a:rPr lang="en-US" smtClean="0"/>
              <a:pPr>
                <a:defRPr/>
              </a:pPr>
              <a:t>11</a:t>
            </a:fld>
            <a:endParaRPr lang="en-US"/>
          </a:p>
        </p:txBody>
      </p:sp>
      <p:sp>
        <p:nvSpPr>
          <p:cNvPr id="4" name="Rectangle 19"/>
          <p:cNvSpPr>
            <a:spLocks noChangeArrowheads="1"/>
          </p:cNvSpPr>
          <p:nvPr/>
        </p:nvSpPr>
        <p:spPr bwMode="auto">
          <a:xfrm>
            <a:off x="-7938" y="0"/>
            <a:ext cx="9151938" cy="914400"/>
          </a:xfrm>
          <a:prstGeom prst="rect">
            <a:avLst/>
          </a:prstGeom>
          <a:noFill/>
          <a:ln w="9525">
            <a:noFill/>
            <a:miter lim="800000"/>
            <a:headEnd/>
            <a:tailEnd/>
          </a:ln>
        </p:spPr>
        <p:txBody>
          <a:bodyPr anchor="ctr" anchorCtr="1"/>
          <a:lstStyle/>
          <a:p>
            <a:pPr marL="342900" indent="-342900" algn="ctr" eaLnBrk="0" hangingPunct="0"/>
            <a:r>
              <a:rPr lang="en-US" sz="4400" b="1" dirty="0" smtClean="0">
                <a:solidFill>
                  <a:srgbClr val="FFC000"/>
                </a:solidFill>
                <a:latin typeface="Tahoma" pitchFamily="34" charset="0"/>
                <a:cs typeface="Tahoma" pitchFamily="34" charset="0"/>
              </a:rPr>
              <a:t>HP2020 Target Setting</a:t>
            </a:r>
            <a:endParaRPr lang="en-US" sz="4400" b="1" dirty="0">
              <a:solidFill>
                <a:srgbClr val="FFC000"/>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95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933450"/>
            <a:ext cx="7848600" cy="5695950"/>
          </a:xfrm>
        </p:spPr>
        <p:txBody>
          <a:bodyPr>
            <a:normAutofit lnSpcReduction="10000"/>
          </a:bodyPr>
          <a:lstStyle/>
          <a:p>
            <a:pPr>
              <a:buFont typeface="Arial" pitchFamily="34" charset="0"/>
              <a:buChar char="•"/>
            </a:pPr>
            <a:endParaRPr lang="en-US" dirty="0" smtClean="0">
              <a:solidFill>
                <a:schemeClr val="tx1"/>
              </a:solidFill>
            </a:endParaRPr>
          </a:p>
          <a:p>
            <a:pPr>
              <a:buFont typeface="Arial" pitchFamily="34" charset="0"/>
              <a:buChar char="•"/>
            </a:pPr>
            <a:r>
              <a:rPr lang="en-US" dirty="0" smtClean="0">
                <a:solidFill>
                  <a:schemeClr val="tx1"/>
                </a:solidFill>
              </a:rPr>
              <a:t>Preferred</a:t>
            </a:r>
          </a:p>
          <a:p>
            <a:pPr lvl="1"/>
            <a:r>
              <a:rPr lang="en-US" sz="3200" dirty="0" smtClean="0"/>
              <a:t>modeling/projection – scientific basis</a:t>
            </a:r>
          </a:p>
          <a:p>
            <a:pPr>
              <a:buFont typeface="Arial" pitchFamily="34" charset="0"/>
              <a:buChar char="•"/>
            </a:pPr>
            <a:r>
              <a:rPr lang="en-US" dirty="0" smtClean="0">
                <a:solidFill>
                  <a:schemeClr val="tx1"/>
                </a:solidFill>
              </a:rPr>
              <a:t>Default </a:t>
            </a:r>
          </a:p>
          <a:p>
            <a:pPr lvl="1"/>
            <a:r>
              <a:rPr lang="en-US" sz="3200" dirty="0" smtClean="0"/>
              <a:t>10 percent improvement over baseline</a:t>
            </a:r>
          </a:p>
          <a:p>
            <a:pPr>
              <a:buFont typeface="Arial" pitchFamily="34" charset="0"/>
              <a:buChar char="•"/>
            </a:pPr>
            <a:r>
              <a:rPr lang="en-US" dirty="0" smtClean="0">
                <a:solidFill>
                  <a:schemeClr val="tx1"/>
                </a:solidFill>
              </a:rPr>
              <a:t>Alternative </a:t>
            </a:r>
          </a:p>
          <a:p>
            <a:pPr lvl="1"/>
            <a:r>
              <a:rPr lang="en-US" sz="3200" dirty="0" smtClean="0"/>
              <a:t>consistency with national programs/regulations/policies/laws</a:t>
            </a:r>
          </a:p>
          <a:p>
            <a:pPr lvl="1"/>
            <a:r>
              <a:rPr lang="en-US" sz="3200" dirty="0" smtClean="0"/>
              <a:t>total elimination or coverage</a:t>
            </a:r>
          </a:p>
          <a:p>
            <a:pPr lvl="1"/>
            <a:r>
              <a:rPr lang="en-US" sz="3200" dirty="0" smtClean="0"/>
              <a:t>other</a:t>
            </a:r>
          </a:p>
          <a:p>
            <a:pPr>
              <a:buFont typeface="Arial"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fld id="{2179AE53-32EE-40FE-83B5-FCB3621622DB}" type="slidenum">
              <a:rPr lang="en-US" smtClean="0"/>
              <a:pPr>
                <a:defRPr/>
              </a:pPr>
              <a:t>12</a:t>
            </a:fld>
            <a:endParaRPr lang="en-US"/>
          </a:p>
        </p:txBody>
      </p:sp>
      <p:sp>
        <p:nvSpPr>
          <p:cNvPr id="5" name="Rectangle 19"/>
          <p:cNvSpPr>
            <a:spLocks noChangeArrowheads="1"/>
          </p:cNvSpPr>
          <p:nvPr/>
        </p:nvSpPr>
        <p:spPr bwMode="auto">
          <a:xfrm>
            <a:off x="-7938" y="0"/>
            <a:ext cx="9151938" cy="914400"/>
          </a:xfrm>
          <a:prstGeom prst="rect">
            <a:avLst/>
          </a:prstGeom>
          <a:noFill/>
          <a:ln w="9525">
            <a:noFill/>
            <a:miter lim="800000"/>
            <a:headEnd/>
            <a:tailEnd/>
          </a:ln>
        </p:spPr>
        <p:txBody>
          <a:bodyPr anchor="ctr" anchorCtr="1"/>
          <a:lstStyle/>
          <a:p>
            <a:pPr marL="342900" indent="-342900" algn="ctr" eaLnBrk="0" hangingPunct="0"/>
            <a:r>
              <a:rPr lang="en-US" sz="3600" b="1" dirty="0" smtClean="0">
                <a:solidFill>
                  <a:srgbClr val="FFC000"/>
                </a:solidFill>
                <a:latin typeface="Tahoma" pitchFamily="34" charset="0"/>
                <a:cs typeface="Tahoma" pitchFamily="34" charset="0"/>
              </a:rPr>
              <a:t>HP2020 Target-Setting Methodologies</a:t>
            </a:r>
            <a:endParaRPr lang="en-US" sz="3600" b="1" dirty="0">
              <a:solidFill>
                <a:srgbClr val="FFC000"/>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381000" y="1600200"/>
            <a:ext cx="8305800" cy="5562600"/>
          </a:xfrm>
        </p:spPr>
        <p:txBody>
          <a:bodyPr>
            <a:normAutofit/>
          </a:bodyPr>
          <a:lstStyle/>
          <a:p>
            <a:pPr eaLnBrk="1" hangingPunct="1">
              <a:lnSpc>
                <a:spcPct val="90000"/>
              </a:lnSpc>
              <a:buFont typeface="Arial" pitchFamily="34" charset="0"/>
              <a:buChar char="•"/>
            </a:pPr>
            <a:r>
              <a:rPr lang="en-US" dirty="0" smtClean="0">
                <a:solidFill>
                  <a:schemeClr val="tx1"/>
                </a:solidFill>
              </a:rPr>
              <a:t>New for HP2020</a:t>
            </a:r>
          </a:p>
          <a:p>
            <a:pPr eaLnBrk="1" hangingPunct="1">
              <a:lnSpc>
                <a:spcPct val="90000"/>
              </a:lnSpc>
            </a:pPr>
            <a:endParaRPr lang="en-US" dirty="0" smtClean="0">
              <a:solidFill>
                <a:schemeClr val="tx1"/>
              </a:solidFill>
            </a:endParaRPr>
          </a:p>
          <a:p>
            <a:pPr eaLnBrk="1" hangingPunct="1">
              <a:lnSpc>
                <a:spcPct val="90000"/>
              </a:lnSpc>
              <a:buFont typeface="Arial" pitchFamily="34" charset="0"/>
              <a:buChar char="•"/>
            </a:pPr>
            <a:r>
              <a:rPr lang="en-US" dirty="0" smtClean="0">
                <a:solidFill>
                  <a:schemeClr val="tx1"/>
                </a:solidFill>
              </a:rPr>
              <a:t>Provides a general overview of Health </a:t>
            </a:r>
          </a:p>
          <a:p>
            <a:pPr eaLnBrk="1" hangingPunct="1">
              <a:lnSpc>
                <a:spcPct val="90000"/>
              </a:lnSpc>
              <a:buFont typeface="Arial" pitchFamily="34" charset="0"/>
              <a:buChar char="•"/>
            </a:pPr>
            <a:endParaRPr lang="en-US" dirty="0" smtClean="0">
              <a:solidFill>
                <a:schemeClr val="tx1"/>
              </a:solidFill>
            </a:endParaRPr>
          </a:p>
          <a:p>
            <a:pPr eaLnBrk="1" hangingPunct="1">
              <a:lnSpc>
                <a:spcPct val="90000"/>
              </a:lnSpc>
              <a:buFont typeface="Arial" pitchFamily="34" charset="0"/>
              <a:buChar char="•"/>
            </a:pPr>
            <a:r>
              <a:rPr lang="en-US" dirty="0" smtClean="0">
                <a:solidFill>
                  <a:schemeClr val="tx1"/>
                </a:solidFill>
              </a:rPr>
              <a:t>Do not have targets</a:t>
            </a:r>
          </a:p>
          <a:p>
            <a:pPr eaLnBrk="1" hangingPunct="1">
              <a:lnSpc>
                <a:spcPct val="90000"/>
              </a:lnSpc>
              <a:buFont typeface="Arial" pitchFamily="34" charset="0"/>
              <a:buChar char="•"/>
            </a:pPr>
            <a:endParaRPr lang="en-US" dirty="0" smtClean="0">
              <a:solidFill>
                <a:schemeClr val="tx1"/>
              </a:solidFill>
            </a:endParaRPr>
          </a:p>
          <a:p>
            <a:pPr eaLnBrk="1" hangingPunct="1">
              <a:lnSpc>
                <a:spcPct val="90000"/>
              </a:lnSpc>
              <a:buFont typeface="Arial" pitchFamily="34" charset="0"/>
              <a:buChar char="•"/>
            </a:pPr>
            <a:r>
              <a:rPr lang="en-US" dirty="0" smtClean="0">
                <a:solidFill>
                  <a:schemeClr val="tx1"/>
                </a:solidFill>
              </a:rPr>
              <a:t>Consist of general health status</a:t>
            </a:r>
          </a:p>
          <a:p>
            <a:pPr eaLnBrk="1" hangingPunct="1">
              <a:lnSpc>
                <a:spcPct val="90000"/>
              </a:lnSpc>
            </a:pPr>
            <a:endParaRPr lang="en-US" dirty="0" smtClean="0">
              <a:solidFill>
                <a:schemeClr val="tx1"/>
              </a:solidFill>
            </a:endParaRPr>
          </a:p>
          <a:p>
            <a:pPr eaLnBrk="1" hangingPunct="1">
              <a:lnSpc>
                <a:spcPct val="90000"/>
              </a:lnSpc>
            </a:pPr>
            <a:endParaRPr lang="en-US"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EE5C4594-8A3F-4FB8-B8E1-F219004E2104}" type="slidenum">
              <a:rPr lang="en-US"/>
              <a:pPr>
                <a:defRPr/>
              </a:pPr>
              <a:t>13</a:t>
            </a:fld>
            <a:endParaRPr lang="en-US"/>
          </a:p>
        </p:txBody>
      </p:sp>
      <p:sp>
        <p:nvSpPr>
          <p:cNvPr id="5" name="Rectangle 20"/>
          <p:cNvSpPr>
            <a:spLocks noChangeArrowheads="1"/>
          </p:cNvSpPr>
          <p:nvPr/>
        </p:nvSpPr>
        <p:spPr bwMode="auto">
          <a:xfrm>
            <a:off x="0" y="0"/>
            <a:ext cx="9151938" cy="914400"/>
          </a:xfrm>
          <a:prstGeom prst="rect">
            <a:avLst/>
          </a:prstGeom>
          <a:noFill/>
          <a:ln w="9525">
            <a:noFill/>
            <a:miter lim="800000"/>
            <a:headEnd/>
            <a:tailEnd/>
          </a:ln>
        </p:spPr>
        <p:txBody>
          <a:bodyPr anchor="ctr" anchorCtr="1"/>
          <a:lstStyle/>
          <a:p>
            <a:pPr marL="342900" indent="-342900" algn="ctr" eaLnBrk="0" hangingPunct="0"/>
            <a:r>
              <a:rPr lang="en-US" sz="4400" b="1" dirty="0" smtClean="0">
                <a:solidFill>
                  <a:srgbClr val="FFC000"/>
                </a:solidFill>
                <a:latin typeface="Tahoma" pitchFamily="34" charset="0"/>
                <a:cs typeface="Tahoma" pitchFamily="34" charset="0"/>
              </a:rPr>
              <a:t>Foundation</a:t>
            </a:r>
            <a:endParaRPr lang="en-US" sz="4400" b="1" dirty="0">
              <a:solidFill>
                <a:srgbClr val="FFC000"/>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P spid="5" grpId="0"/>
      <p:bldP spid="5"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1417638"/>
          </a:xfrm>
          <a:noFill/>
        </p:spPr>
        <p:txBody>
          <a:bodyPr>
            <a:normAutofit/>
          </a:bodyPr>
          <a:lstStyle/>
          <a:p>
            <a:r>
              <a:rPr lang="en-US" sz="4400" dirty="0" smtClean="0">
                <a:solidFill>
                  <a:srgbClr val="FFC000"/>
                </a:solidFill>
              </a:rPr>
              <a:t>Data Challenges</a:t>
            </a:r>
            <a:endParaRPr lang="en-US" sz="4400" dirty="0">
              <a:solidFill>
                <a:srgbClr val="FFC000"/>
              </a:solidFill>
            </a:endParaRPr>
          </a:p>
        </p:txBody>
      </p:sp>
      <p:sp>
        <p:nvSpPr>
          <p:cNvPr id="29699" name="Rectangle 3"/>
          <p:cNvSpPr>
            <a:spLocks noGrp="1" noChangeArrowheads="1"/>
          </p:cNvSpPr>
          <p:nvPr>
            <p:ph idx="1"/>
          </p:nvPr>
        </p:nvSpPr>
        <p:spPr>
          <a:xfrm>
            <a:off x="457200" y="1676400"/>
            <a:ext cx="7696200" cy="4648200"/>
          </a:xfrm>
        </p:spPr>
        <p:txBody>
          <a:bodyPr>
            <a:normAutofit/>
          </a:bodyPr>
          <a:lstStyle/>
          <a:p>
            <a:pPr>
              <a:lnSpc>
                <a:spcPct val="90000"/>
              </a:lnSpc>
              <a:buFont typeface="Arial" pitchFamily="34" charset="0"/>
              <a:buChar char="•"/>
            </a:pPr>
            <a:r>
              <a:rPr lang="en-US" dirty="0" smtClean="0">
                <a:solidFill>
                  <a:schemeClr val="tx1"/>
                </a:solidFill>
              </a:rPr>
              <a:t>Measuring Progress</a:t>
            </a:r>
          </a:p>
          <a:p>
            <a:pPr>
              <a:lnSpc>
                <a:spcPct val="90000"/>
              </a:lnSpc>
            </a:pPr>
            <a:endParaRPr lang="en-US" dirty="0" smtClean="0">
              <a:solidFill>
                <a:schemeClr val="tx1"/>
              </a:solidFill>
            </a:endParaRPr>
          </a:p>
          <a:p>
            <a:pPr>
              <a:lnSpc>
                <a:spcPct val="90000"/>
              </a:lnSpc>
              <a:buFont typeface="Arial" pitchFamily="34" charset="0"/>
              <a:buChar char="•"/>
            </a:pPr>
            <a:r>
              <a:rPr lang="en-US" dirty="0" smtClean="0">
                <a:solidFill>
                  <a:schemeClr val="tx1"/>
                </a:solidFill>
              </a:rPr>
              <a:t>Baseline year  </a:t>
            </a:r>
          </a:p>
          <a:p>
            <a:pPr>
              <a:lnSpc>
                <a:spcPct val="90000"/>
              </a:lnSpc>
            </a:pPr>
            <a:endParaRPr lang="en-US" dirty="0" smtClean="0">
              <a:solidFill>
                <a:schemeClr val="tx1"/>
              </a:solidFill>
            </a:endParaRPr>
          </a:p>
          <a:p>
            <a:pPr>
              <a:lnSpc>
                <a:spcPct val="90000"/>
              </a:lnSpc>
              <a:buFont typeface="Arial" pitchFamily="34" charset="0"/>
              <a:buChar char="•"/>
            </a:pPr>
            <a:r>
              <a:rPr lang="en-US" dirty="0" smtClean="0">
                <a:solidFill>
                  <a:schemeClr val="tx1"/>
                </a:solidFill>
              </a:rPr>
              <a:t>Population  groups</a:t>
            </a:r>
          </a:p>
          <a:p>
            <a:pPr>
              <a:lnSpc>
                <a:spcPct val="90000"/>
              </a:lnSpc>
            </a:pPr>
            <a:endParaRPr lang="en-US" dirty="0" smtClean="0">
              <a:solidFill>
                <a:schemeClr val="tx1"/>
              </a:solidFill>
            </a:endParaRPr>
          </a:p>
          <a:p>
            <a:pPr>
              <a:lnSpc>
                <a:spcPct val="90000"/>
              </a:lnSpc>
              <a:buFont typeface="Arial" pitchFamily="34" charset="0"/>
              <a:buChar char="•"/>
            </a:pPr>
            <a:r>
              <a:rPr lang="en-US" dirty="0" smtClean="0">
                <a:solidFill>
                  <a:schemeClr val="tx1"/>
                </a:solidFill>
              </a:rPr>
              <a:t>Data source quality</a:t>
            </a:r>
          </a:p>
          <a:p>
            <a:pPr>
              <a:lnSpc>
                <a:spcPct val="90000"/>
              </a:lnSpc>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Content Placeholder 2"/>
          <p:cNvSpPr>
            <a:spLocks noGrp="1"/>
          </p:cNvSpPr>
          <p:nvPr>
            <p:ph idx="1"/>
          </p:nvPr>
        </p:nvSpPr>
        <p:spPr>
          <a:xfrm>
            <a:off x="0" y="1166018"/>
            <a:ext cx="9144000" cy="4525963"/>
          </a:xfrm>
        </p:spPr>
        <p:txBody>
          <a:bodyPr/>
          <a:lstStyle/>
          <a:p>
            <a:pPr eaLnBrk="1" hangingPunct="1">
              <a:buFont typeface="Arial" charset="0"/>
              <a:buNone/>
            </a:pPr>
            <a:endParaRPr lang="en-US" b="1" dirty="0" smtClean="0">
              <a:solidFill>
                <a:schemeClr val="tx1"/>
              </a:solidFill>
            </a:endParaRPr>
          </a:p>
          <a:p>
            <a:pPr eaLnBrk="1" hangingPunct="1">
              <a:buNone/>
            </a:pPr>
            <a:r>
              <a:rPr lang="en-US" sz="2800" b="1" dirty="0" smtClean="0">
                <a:solidFill>
                  <a:schemeClr val="tx1"/>
                </a:solidFill>
              </a:rPr>
              <a:t>http://www.cdc.gov/nchs/healthy_people.htm</a:t>
            </a:r>
          </a:p>
          <a:p>
            <a:pPr eaLnBrk="1" hangingPunct="1">
              <a:buNone/>
            </a:pPr>
            <a:endParaRPr lang="en-US" sz="2800" b="1" dirty="0" smtClean="0">
              <a:solidFill>
                <a:schemeClr val="tx1"/>
              </a:solidFill>
            </a:endParaRPr>
          </a:p>
          <a:p>
            <a:pPr eaLnBrk="1" hangingPunct="1">
              <a:buNone/>
            </a:pPr>
            <a:r>
              <a:rPr lang="en-US" sz="2800" b="1" dirty="0" smtClean="0">
                <a:solidFill>
                  <a:schemeClr val="tx1"/>
                </a:solidFill>
              </a:rPr>
              <a:t>http://www.healthypeople.gov</a:t>
            </a:r>
          </a:p>
          <a:p>
            <a:pPr eaLnBrk="1" hangingPunct="1">
              <a:buFont typeface="Arial" charset="0"/>
              <a:buNone/>
            </a:pPr>
            <a:endParaRPr lang="en-US" sz="2800" b="1" dirty="0" smtClean="0">
              <a:solidFill>
                <a:schemeClr val="tx1"/>
              </a:solidFill>
            </a:endParaRPr>
          </a:p>
          <a:p>
            <a:pPr eaLnBrk="1" hangingPunct="1">
              <a:buFont typeface="Arial" charset="0"/>
              <a:buNone/>
            </a:pPr>
            <a:r>
              <a:rPr lang="en-US" sz="2800" b="1" dirty="0" smtClean="0">
                <a:solidFill>
                  <a:schemeClr val="tx1"/>
                </a:solidFill>
              </a:rPr>
              <a:t>http://wonder.cdc.gov/data2010</a:t>
            </a:r>
          </a:p>
        </p:txBody>
      </p:sp>
      <p:sp>
        <p:nvSpPr>
          <p:cNvPr id="4" name="Slide Number Placeholder 3"/>
          <p:cNvSpPr>
            <a:spLocks noGrp="1"/>
          </p:cNvSpPr>
          <p:nvPr>
            <p:ph type="sldNum" sz="quarter" idx="12"/>
          </p:nvPr>
        </p:nvSpPr>
        <p:spPr/>
        <p:txBody>
          <a:bodyPr/>
          <a:lstStyle/>
          <a:p>
            <a:pPr>
              <a:defRPr/>
            </a:pPr>
            <a:fld id="{AF258914-7817-4ED4-91FC-D3319381B8FC}" type="slidenum">
              <a:rPr lang="en-US"/>
              <a:pPr>
                <a:defRPr/>
              </a:pPr>
              <a:t>15</a:t>
            </a:fld>
            <a:endParaRPr lang="en-US" dirty="0"/>
          </a:p>
        </p:txBody>
      </p:sp>
      <p:sp>
        <p:nvSpPr>
          <p:cNvPr id="5" name="Rectangle 20"/>
          <p:cNvSpPr>
            <a:spLocks noChangeArrowheads="1"/>
          </p:cNvSpPr>
          <p:nvPr/>
        </p:nvSpPr>
        <p:spPr bwMode="auto">
          <a:xfrm>
            <a:off x="0" y="0"/>
            <a:ext cx="9151938" cy="914400"/>
          </a:xfrm>
          <a:prstGeom prst="rect">
            <a:avLst/>
          </a:prstGeom>
          <a:noFill/>
          <a:ln w="9525">
            <a:noFill/>
            <a:miter lim="800000"/>
            <a:headEnd/>
            <a:tailEnd/>
          </a:ln>
        </p:spPr>
        <p:txBody>
          <a:bodyPr anchor="ctr" anchorCtr="1"/>
          <a:lstStyle/>
          <a:p>
            <a:pPr marL="342900" indent="-342900" algn="ctr" eaLnBrk="0" hangingPunct="0"/>
            <a:r>
              <a:rPr lang="en-US" sz="4400" b="1" dirty="0" smtClean="0">
                <a:solidFill>
                  <a:srgbClr val="FFC000"/>
                </a:solidFill>
                <a:latin typeface="Tahoma" pitchFamily="34" charset="0"/>
                <a:cs typeface="Tahoma" pitchFamily="34" charset="0"/>
              </a:rPr>
              <a:t>Healthy People Online</a:t>
            </a:r>
            <a:endParaRPr lang="en-US" sz="4400" b="1" dirty="0">
              <a:solidFill>
                <a:srgbClr val="FFC000"/>
              </a:solidFill>
              <a:latin typeface="Tahoma" pitchFamily="34" charset="0"/>
              <a:cs typeface="Tahoma" pitchFamily="34" charset="0"/>
            </a:endParaRPr>
          </a:p>
        </p:txBody>
      </p:sp>
      <p:pic>
        <p:nvPicPr>
          <p:cNvPr id="201732"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00800" y="5618162"/>
            <a:ext cx="1981200" cy="12398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76200"/>
            <a:ext cx="9144000" cy="1295400"/>
          </a:xfrm>
          <a:noFill/>
        </p:spPr>
        <p:txBody>
          <a:bodyPr>
            <a:normAutofit/>
          </a:bodyPr>
          <a:lstStyle/>
          <a:p>
            <a:pPr eaLnBrk="1" hangingPunct="1"/>
            <a:r>
              <a:rPr lang="en-US" sz="4400" dirty="0" smtClean="0">
                <a:solidFill>
                  <a:srgbClr val="FFC000"/>
                </a:solidFill>
              </a:rPr>
              <a:t>Contact Information</a:t>
            </a:r>
          </a:p>
        </p:txBody>
      </p:sp>
      <p:sp>
        <p:nvSpPr>
          <p:cNvPr id="57347" name="Rectangle 3"/>
          <p:cNvSpPr>
            <a:spLocks noGrp="1" noChangeArrowheads="1"/>
          </p:cNvSpPr>
          <p:nvPr>
            <p:ph idx="1"/>
          </p:nvPr>
        </p:nvSpPr>
        <p:spPr>
          <a:xfrm>
            <a:off x="190500" y="1752600"/>
            <a:ext cx="8953500" cy="4114800"/>
          </a:xfrm>
          <a:noFill/>
        </p:spPr>
        <p:txBody>
          <a:bodyPr/>
          <a:lstStyle/>
          <a:p>
            <a:pPr algn="ctr" eaLnBrk="1" hangingPunct="1">
              <a:spcBef>
                <a:spcPct val="5000"/>
              </a:spcBef>
              <a:spcAft>
                <a:spcPct val="5000"/>
              </a:spcAft>
              <a:buFont typeface="Arial" charset="0"/>
              <a:buNone/>
            </a:pPr>
            <a:r>
              <a:rPr lang="en-US" b="1" dirty="0" smtClean="0">
                <a:solidFill>
                  <a:schemeClr val="tx1"/>
                </a:solidFill>
              </a:rPr>
              <a:t>Leda Gurley, MPH </a:t>
            </a:r>
          </a:p>
          <a:p>
            <a:pPr algn="ctr" eaLnBrk="1" hangingPunct="1">
              <a:spcBef>
                <a:spcPct val="5000"/>
              </a:spcBef>
              <a:spcAft>
                <a:spcPct val="5000"/>
              </a:spcAft>
              <a:buFont typeface="Arial" charset="0"/>
              <a:buNone/>
            </a:pPr>
            <a:r>
              <a:rPr lang="en-US" b="1" dirty="0" smtClean="0">
                <a:solidFill>
                  <a:schemeClr val="tx1"/>
                </a:solidFill>
              </a:rPr>
              <a:t>CDC/National Center for Health Statistics</a:t>
            </a:r>
          </a:p>
          <a:p>
            <a:pPr algn="ctr" eaLnBrk="1" hangingPunct="1">
              <a:spcBef>
                <a:spcPct val="5000"/>
              </a:spcBef>
              <a:spcAft>
                <a:spcPct val="5000"/>
              </a:spcAft>
              <a:buFont typeface="Arial" charset="0"/>
              <a:buNone/>
            </a:pPr>
            <a:r>
              <a:rPr lang="en-US" b="1" dirty="0" smtClean="0">
                <a:solidFill>
                  <a:schemeClr val="tx1"/>
                </a:solidFill>
              </a:rPr>
              <a:t>3311 Toledo Road, Room 6312</a:t>
            </a:r>
          </a:p>
          <a:p>
            <a:pPr algn="ctr" eaLnBrk="1" hangingPunct="1">
              <a:spcBef>
                <a:spcPct val="5000"/>
              </a:spcBef>
              <a:spcAft>
                <a:spcPct val="5000"/>
              </a:spcAft>
              <a:buFont typeface="Arial" charset="0"/>
              <a:buNone/>
            </a:pPr>
            <a:r>
              <a:rPr lang="en-US" b="1" dirty="0" smtClean="0">
                <a:solidFill>
                  <a:schemeClr val="tx1"/>
                </a:solidFill>
              </a:rPr>
              <a:t>Hyattsville, MD 20782</a:t>
            </a:r>
          </a:p>
          <a:p>
            <a:pPr algn="ctr" eaLnBrk="1" hangingPunct="1">
              <a:spcBef>
                <a:spcPct val="5000"/>
              </a:spcBef>
              <a:spcAft>
                <a:spcPct val="5000"/>
              </a:spcAft>
              <a:buFont typeface="Arial" charset="0"/>
              <a:buNone/>
            </a:pPr>
            <a:endParaRPr lang="en-US" sz="1500" b="1" dirty="0" smtClean="0">
              <a:solidFill>
                <a:schemeClr val="tx1"/>
              </a:solidFill>
            </a:endParaRPr>
          </a:p>
          <a:p>
            <a:pPr algn="ctr" eaLnBrk="1" hangingPunct="1">
              <a:buFont typeface="Arial" charset="0"/>
              <a:buNone/>
            </a:pPr>
            <a:r>
              <a:rPr lang="en-US" b="1" u="sng" dirty="0" smtClean="0">
                <a:solidFill>
                  <a:schemeClr val="tx1"/>
                </a:solidFill>
              </a:rPr>
              <a:t>lug1@cdc.gov</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a:xfrm>
            <a:off x="818316" y="79514"/>
            <a:ext cx="7543800" cy="1295400"/>
          </a:xfrm>
        </p:spPr>
        <p:txBody>
          <a:bodyPr>
            <a:normAutofit/>
          </a:bodyPr>
          <a:lstStyle/>
          <a:p>
            <a:r>
              <a:rPr lang="en-US" sz="4400" dirty="0">
                <a:solidFill>
                  <a:srgbClr val="FFC000"/>
                </a:solidFill>
              </a:rPr>
              <a:t>Presentation Overview</a:t>
            </a:r>
          </a:p>
        </p:txBody>
      </p:sp>
      <p:sp>
        <p:nvSpPr>
          <p:cNvPr id="988163" name="Rectangle 3"/>
          <p:cNvSpPr>
            <a:spLocks noGrp="1" noChangeArrowheads="1"/>
          </p:cNvSpPr>
          <p:nvPr>
            <p:ph type="body" idx="1"/>
          </p:nvPr>
        </p:nvSpPr>
        <p:spPr>
          <a:xfrm>
            <a:off x="533400" y="1676400"/>
            <a:ext cx="9144000" cy="5029200"/>
          </a:xfrm>
        </p:spPr>
        <p:txBody>
          <a:bodyPr>
            <a:normAutofit/>
          </a:bodyPr>
          <a:lstStyle/>
          <a:p>
            <a:pPr>
              <a:spcBef>
                <a:spcPct val="5000"/>
              </a:spcBef>
              <a:spcAft>
                <a:spcPct val="5000"/>
              </a:spcAft>
              <a:buFont typeface="Arial" pitchFamily="34" charset="0"/>
              <a:buChar char="•"/>
            </a:pPr>
            <a:r>
              <a:rPr lang="en-US" b="1" dirty="0" smtClean="0">
                <a:solidFill>
                  <a:schemeClr val="tx1"/>
                </a:solidFill>
              </a:rPr>
              <a:t>Role of NCHS</a:t>
            </a:r>
          </a:p>
          <a:p>
            <a:pPr>
              <a:spcBef>
                <a:spcPct val="5000"/>
              </a:spcBef>
              <a:spcAft>
                <a:spcPct val="5000"/>
              </a:spcAft>
              <a:buFont typeface="Arial" pitchFamily="34" charset="0"/>
              <a:buChar char="•"/>
            </a:pPr>
            <a:r>
              <a:rPr lang="en-US" b="1" dirty="0" smtClean="0">
                <a:solidFill>
                  <a:schemeClr val="tx1"/>
                </a:solidFill>
              </a:rPr>
              <a:t>Selection criteria for objectives</a:t>
            </a:r>
          </a:p>
          <a:p>
            <a:pPr>
              <a:spcBef>
                <a:spcPct val="5000"/>
              </a:spcBef>
              <a:spcAft>
                <a:spcPct val="5000"/>
              </a:spcAft>
              <a:buFont typeface="Arial" pitchFamily="34" charset="0"/>
              <a:buChar char="•"/>
            </a:pPr>
            <a:r>
              <a:rPr lang="en-US" b="1" dirty="0" smtClean="0">
                <a:solidFill>
                  <a:schemeClr val="tx1"/>
                </a:solidFill>
              </a:rPr>
              <a:t>Healthy People population categories</a:t>
            </a:r>
          </a:p>
          <a:p>
            <a:pPr>
              <a:spcBef>
                <a:spcPct val="5000"/>
              </a:spcBef>
              <a:spcAft>
                <a:spcPct val="5000"/>
              </a:spcAft>
              <a:buFont typeface="Arial" pitchFamily="34" charset="0"/>
              <a:buChar char="•"/>
            </a:pPr>
            <a:r>
              <a:rPr lang="en-US" b="1" dirty="0" smtClean="0">
                <a:solidFill>
                  <a:schemeClr val="tx1"/>
                </a:solidFill>
              </a:rPr>
              <a:t>Target setting</a:t>
            </a:r>
          </a:p>
          <a:p>
            <a:pPr>
              <a:spcBef>
                <a:spcPct val="5000"/>
              </a:spcBef>
              <a:spcAft>
                <a:spcPct val="5000"/>
              </a:spcAft>
              <a:buFont typeface="Arial" pitchFamily="34" charset="0"/>
              <a:buChar char="•"/>
            </a:pPr>
            <a:r>
              <a:rPr lang="en-US" b="1" dirty="0" smtClean="0">
                <a:solidFill>
                  <a:schemeClr val="tx1"/>
                </a:solidFill>
              </a:rPr>
              <a:t>Data challenges</a:t>
            </a:r>
          </a:p>
          <a:p>
            <a:pPr>
              <a:spcBef>
                <a:spcPct val="5000"/>
              </a:spcBef>
              <a:spcAft>
                <a:spcPct val="5000"/>
              </a:spcAft>
              <a:buFont typeface="Arial" pitchFamily="34" charset="0"/>
              <a:buChar char="•"/>
            </a:pPr>
            <a:endParaRPr lang="en-US"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8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8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8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81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81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816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05400"/>
          </a:xfrm>
        </p:spPr>
        <p:txBody>
          <a:bodyPr rtlCol="0">
            <a:normAutofit/>
          </a:bodyPr>
          <a:lstStyle/>
          <a:p>
            <a:pPr eaLnBrk="1" fontAlgn="auto" hangingPunct="1">
              <a:spcAft>
                <a:spcPts val="0"/>
              </a:spcAft>
              <a:buFont typeface="Arial" pitchFamily="34" charset="0"/>
              <a:buChar char="•"/>
              <a:defRPr/>
            </a:pPr>
            <a:r>
              <a:rPr lang="en-US" b="1" dirty="0" smtClean="0">
                <a:solidFill>
                  <a:schemeClr val="tx1"/>
                </a:solidFill>
              </a:rPr>
              <a:t>Statistical advisor </a:t>
            </a:r>
            <a:r>
              <a:rPr lang="en-US" dirty="0" smtClean="0">
                <a:solidFill>
                  <a:schemeClr val="tx1"/>
                </a:solidFill>
              </a:rPr>
              <a:t>to HHS and the focus area workgroups on health promotion data</a:t>
            </a:r>
          </a:p>
          <a:p>
            <a:pPr eaLnBrk="1" fontAlgn="auto" hangingPunct="1">
              <a:spcAft>
                <a:spcPts val="0"/>
              </a:spcAft>
              <a:buFont typeface="Arial" pitchFamily="34" charset="0"/>
              <a:buChar char="•"/>
              <a:defRPr/>
            </a:pPr>
            <a:r>
              <a:rPr lang="en-US" dirty="0" smtClean="0">
                <a:solidFill>
                  <a:schemeClr val="tx1"/>
                </a:solidFill>
              </a:rPr>
              <a:t>Maintains comprehensive </a:t>
            </a:r>
            <a:r>
              <a:rPr lang="en-US" b="1" dirty="0" smtClean="0">
                <a:solidFill>
                  <a:schemeClr val="tx1"/>
                </a:solidFill>
              </a:rPr>
              <a:t>database</a:t>
            </a:r>
            <a:r>
              <a:rPr lang="en-US" dirty="0" smtClean="0">
                <a:solidFill>
                  <a:schemeClr val="tx1"/>
                </a:solidFill>
              </a:rPr>
              <a:t> for all the Healthy People objectives</a:t>
            </a:r>
          </a:p>
          <a:p>
            <a:pPr eaLnBrk="1" fontAlgn="auto" hangingPunct="1">
              <a:spcAft>
                <a:spcPts val="0"/>
              </a:spcAft>
              <a:buFont typeface="Arial" pitchFamily="34" charset="0"/>
              <a:buChar char="•"/>
              <a:defRPr/>
            </a:pPr>
            <a:r>
              <a:rPr lang="en-US" dirty="0" smtClean="0">
                <a:solidFill>
                  <a:schemeClr val="tx1"/>
                </a:solidFill>
              </a:rPr>
              <a:t>Develops research on measuring the </a:t>
            </a:r>
            <a:r>
              <a:rPr lang="en-US" b="1" dirty="0" smtClean="0">
                <a:solidFill>
                  <a:schemeClr val="tx1"/>
                </a:solidFill>
              </a:rPr>
              <a:t>overarching goals </a:t>
            </a:r>
            <a:r>
              <a:rPr lang="en-US" dirty="0" smtClean="0">
                <a:solidFill>
                  <a:schemeClr val="tx1"/>
                </a:solidFill>
              </a:rPr>
              <a:t>of Healthy People</a:t>
            </a:r>
          </a:p>
          <a:p>
            <a:pPr eaLnBrk="1" fontAlgn="auto" hangingPunct="1">
              <a:spcAft>
                <a:spcPts val="0"/>
              </a:spcAft>
              <a:buFont typeface="Arial" pitchFamily="34" charset="0"/>
              <a:buChar char="•"/>
              <a:defRPr/>
            </a:pPr>
            <a:r>
              <a:rPr lang="en-US" dirty="0" smtClean="0">
                <a:solidFill>
                  <a:schemeClr val="tx1"/>
                </a:solidFill>
              </a:rPr>
              <a:t>Develops tabular and </a:t>
            </a:r>
            <a:r>
              <a:rPr lang="en-US" b="1" dirty="0" smtClean="0">
                <a:solidFill>
                  <a:schemeClr val="tx1"/>
                </a:solidFill>
              </a:rPr>
              <a:t>graphical presentations </a:t>
            </a:r>
            <a:r>
              <a:rPr lang="en-US" dirty="0" smtClean="0">
                <a:solidFill>
                  <a:schemeClr val="tx1"/>
                </a:solidFill>
              </a:rPr>
              <a:t>to display progress towards reaching the goals/objectives</a:t>
            </a:r>
          </a:p>
        </p:txBody>
      </p:sp>
      <p:sp>
        <p:nvSpPr>
          <p:cNvPr id="4" name="Slide Number Placeholder 3"/>
          <p:cNvSpPr>
            <a:spLocks noGrp="1"/>
          </p:cNvSpPr>
          <p:nvPr>
            <p:ph type="sldNum" sz="quarter" idx="12"/>
          </p:nvPr>
        </p:nvSpPr>
        <p:spPr/>
        <p:txBody>
          <a:bodyPr/>
          <a:lstStyle/>
          <a:p>
            <a:pPr>
              <a:defRPr/>
            </a:pPr>
            <a:fld id="{0D2CCD72-C3E9-4FB2-871C-D06890CF1A58}" type="slidenum">
              <a:rPr lang="en-US"/>
              <a:pPr>
                <a:defRPr/>
              </a:pPr>
              <a:t>3</a:t>
            </a:fld>
            <a:endParaRPr lang="en-US" dirty="0"/>
          </a:p>
        </p:txBody>
      </p:sp>
      <p:sp>
        <p:nvSpPr>
          <p:cNvPr id="147459" name="Rectangle 19"/>
          <p:cNvSpPr>
            <a:spLocks noChangeArrowheads="1"/>
          </p:cNvSpPr>
          <p:nvPr/>
        </p:nvSpPr>
        <p:spPr bwMode="auto">
          <a:xfrm>
            <a:off x="-47695" y="173863"/>
            <a:ext cx="9151938" cy="914400"/>
          </a:xfrm>
          <a:prstGeom prst="rect">
            <a:avLst/>
          </a:prstGeom>
          <a:noFill/>
          <a:ln w="9525">
            <a:noFill/>
            <a:miter lim="800000"/>
            <a:headEnd/>
            <a:tailEnd/>
          </a:ln>
        </p:spPr>
        <p:txBody>
          <a:bodyPr anchor="ctr" anchorCtr="1"/>
          <a:lstStyle/>
          <a:p>
            <a:pPr marL="342900" indent="-342900" algn="ctr" eaLnBrk="0" hangingPunct="0"/>
            <a:r>
              <a:rPr lang="en-US" sz="4400" b="1" dirty="0">
                <a:solidFill>
                  <a:srgbClr val="FFC000"/>
                </a:solidFill>
                <a:latin typeface="Tahoma" pitchFamily="34" charset="0"/>
                <a:cs typeface="Tahoma" pitchFamily="34" charset="0"/>
              </a:rPr>
              <a:t>Role of NCHS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9514" y="76200"/>
            <a:ext cx="9144000" cy="1143000"/>
          </a:xfrm>
          <a:noFill/>
        </p:spPr>
        <p:txBody>
          <a:bodyPr>
            <a:normAutofit/>
          </a:bodyPr>
          <a:lstStyle/>
          <a:p>
            <a:r>
              <a:rPr lang="en-US" sz="4100" dirty="0" smtClean="0">
                <a:solidFill>
                  <a:srgbClr val="FFC000"/>
                </a:solidFill>
              </a:rPr>
              <a:t>Selection Criteria for Objectives</a:t>
            </a:r>
            <a:endParaRPr lang="en-US" sz="4100" dirty="0">
              <a:solidFill>
                <a:srgbClr val="FFC000"/>
              </a:solidFill>
            </a:endParaRPr>
          </a:p>
        </p:txBody>
      </p:sp>
      <p:sp>
        <p:nvSpPr>
          <p:cNvPr id="28675" name="Rectangle 3"/>
          <p:cNvSpPr>
            <a:spLocks noGrp="1" noChangeArrowheads="1"/>
          </p:cNvSpPr>
          <p:nvPr>
            <p:ph idx="1"/>
          </p:nvPr>
        </p:nvSpPr>
        <p:spPr>
          <a:xfrm>
            <a:off x="533400" y="1295400"/>
            <a:ext cx="8077200" cy="5638800"/>
          </a:xfrm>
        </p:spPr>
        <p:txBody>
          <a:bodyPr>
            <a:normAutofit/>
          </a:bodyPr>
          <a:lstStyle/>
          <a:p>
            <a:pPr>
              <a:lnSpc>
                <a:spcPct val="130000"/>
              </a:lnSpc>
              <a:buFont typeface="Arial" pitchFamily="34" charset="0"/>
              <a:buChar char="•"/>
            </a:pPr>
            <a:r>
              <a:rPr lang="en-US" dirty="0" smtClean="0">
                <a:solidFill>
                  <a:schemeClr val="tx1"/>
                </a:solidFill>
              </a:rPr>
              <a:t>Data-driven</a:t>
            </a:r>
          </a:p>
          <a:p>
            <a:pPr>
              <a:lnSpc>
                <a:spcPct val="130000"/>
              </a:lnSpc>
              <a:buFont typeface="Arial" pitchFamily="34" charset="0"/>
              <a:buChar char="•"/>
            </a:pPr>
            <a:r>
              <a:rPr lang="en-US" dirty="0" smtClean="0">
                <a:solidFill>
                  <a:schemeClr val="tx1"/>
                </a:solidFill>
              </a:rPr>
              <a:t>Measurable at least at the national level</a:t>
            </a:r>
          </a:p>
          <a:p>
            <a:pPr>
              <a:lnSpc>
                <a:spcPct val="130000"/>
              </a:lnSpc>
              <a:buFont typeface="Arial" pitchFamily="34" charset="0"/>
              <a:buChar char="•"/>
            </a:pPr>
            <a:r>
              <a:rPr lang="en-US" dirty="0" smtClean="0">
                <a:solidFill>
                  <a:schemeClr val="tx1"/>
                </a:solidFill>
              </a:rPr>
              <a:t>Based on sound scientific evidence</a:t>
            </a:r>
          </a:p>
          <a:p>
            <a:pPr>
              <a:lnSpc>
                <a:spcPct val="130000"/>
              </a:lnSpc>
              <a:buFont typeface="Arial" pitchFamily="34" charset="0"/>
              <a:buChar char="•"/>
            </a:pPr>
            <a:r>
              <a:rPr lang="en-US" dirty="0" smtClean="0">
                <a:solidFill>
                  <a:schemeClr val="tx1"/>
                </a:solidFill>
              </a:rPr>
              <a:t>Prevention oriented </a:t>
            </a:r>
          </a:p>
          <a:p>
            <a:pPr>
              <a:lnSpc>
                <a:spcPct val="130000"/>
              </a:lnSpc>
              <a:buFont typeface="Arial" pitchFamily="34" charset="0"/>
              <a:buChar char="•"/>
            </a:pPr>
            <a:r>
              <a:rPr lang="en-US" dirty="0" smtClean="0">
                <a:solidFill>
                  <a:schemeClr val="tx1"/>
                </a:solidFill>
              </a:rPr>
              <a:t>Important &amp; understandable to a broad audience</a:t>
            </a:r>
          </a:p>
          <a:p>
            <a:pPr>
              <a:lnSpc>
                <a:spcPct val="130000"/>
              </a:lnSpc>
              <a:buFont typeface="Arial" pitchFamily="34" charset="0"/>
              <a:buChar char="•"/>
            </a:pPr>
            <a:r>
              <a:rPr lang="en-US" dirty="0" smtClean="0">
                <a:solidFill>
                  <a:schemeClr val="tx1"/>
                </a:solidFill>
              </a:rPr>
              <a:t>Address population disparities</a:t>
            </a:r>
          </a:p>
          <a:p>
            <a:pPr>
              <a:lnSpc>
                <a:spcPct val="130000"/>
              </a:lnSpc>
              <a:buFont typeface="Arial" pitchFamily="34" charset="0"/>
              <a:buChar char="•"/>
            </a:pPr>
            <a:endParaRPr lang="en-US" dirty="0" smtClean="0">
              <a:solidFill>
                <a:schemeClr val="tx1"/>
              </a:solidFill>
            </a:endParaRPr>
          </a:p>
          <a:p>
            <a:pPr>
              <a:lnSpc>
                <a:spcPct val="130000"/>
              </a:lnSpc>
              <a:buFont typeface="Arial" pitchFamily="34" charset="0"/>
              <a:buChar char="•"/>
            </a:pPr>
            <a:endParaRPr lang="en-US" dirty="0" smtClean="0">
              <a:solidFill>
                <a:schemeClr val="tx1"/>
              </a:solidFill>
            </a:endParaRPr>
          </a:p>
          <a:p>
            <a:pPr lvl="1">
              <a:lnSpc>
                <a:spcPct val="130000"/>
              </a:lnSpc>
            </a:pPr>
            <a:endParaRPr lang="en-US" sz="3200" b="1" dirty="0"/>
          </a:p>
          <a:p>
            <a:pPr>
              <a:lnSpc>
                <a:spcPct val="80000"/>
              </a:lnSpc>
              <a:buFont typeface="Arial" pitchFamily="34" charset="0"/>
              <a:buChar char="•"/>
            </a:pP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Effect transition="in" filter="fade">
                                      <p:cBhvr>
                                        <p:cTn id="11" dur="2000"/>
                                        <p:tgtEl>
                                          <p:spTgt spid="2867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8675">
                                            <p:txEl>
                                              <p:pRg st="2" end="2"/>
                                            </p:txEl>
                                          </p:spTgt>
                                        </p:tgtEl>
                                        <p:attrNameLst>
                                          <p:attrName>style.visibility</p:attrName>
                                        </p:attrNameLst>
                                      </p:cBhvr>
                                      <p:to>
                                        <p:strVal val="visible"/>
                                      </p:to>
                                    </p:set>
                                    <p:animEffect transition="in" filter="fade">
                                      <p:cBhvr>
                                        <p:cTn id="16" dur="2000"/>
                                        <p:tgtEl>
                                          <p:spTgt spid="2867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8675">
                                            <p:txEl>
                                              <p:pRg st="3" end="3"/>
                                            </p:txEl>
                                          </p:spTgt>
                                        </p:tgtEl>
                                        <p:attrNameLst>
                                          <p:attrName>style.visibility</p:attrName>
                                        </p:attrNameLst>
                                      </p:cBhvr>
                                      <p:to>
                                        <p:strVal val="visible"/>
                                      </p:to>
                                    </p:set>
                                    <p:animEffect transition="in" filter="fade">
                                      <p:cBhvr>
                                        <p:cTn id="21" dur="2000"/>
                                        <p:tgtEl>
                                          <p:spTgt spid="2867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675">
                                            <p:txEl>
                                              <p:pRg st="4" end="4"/>
                                            </p:txEl>
                                          </p:spTgt>
                                        </p:tgtEl>
                                        <p:attrNameLst>
                                          <p:attrName>style.visibility</p:attrName>
                                        </p:attrNameLst>
                                      </p:cBhvr>
                                      <p:to>
                                        <p:strVal val="visible"/>
                                      </p:to>
                                    </p:set>
                                    <p:animEffect transition="in" filter="fade">
                                      <p:cBhvr>
                                        <p:cTn id="26" dur="2000"/>
                                        <p:tgtEl>
                                          <p:spTgt spid="2867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8675">
                                            <p:txEl>
                                              <p:pRg st="5" end="5"/>
                                            </p:txEl>
                                          </p:spTgt>
                                        </p:tgtEl>
                                        <p:attrNameLst>
                                          <p:attrName>style.visibility</p:attrName>
                                        </p:attrNameLst>
                                      </p:cBhvr>
                                      <p:to>
                                        <p:strVal val="visible"/>
                                      </p:to>
                                    </p:set>
                                    <p:animEffect transition="in" filter="fade">
                                      <p:cBhvr>
                                        <p:cTn id="31" dur="20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p:cNvSpPr>
            <a:spLocks noChangeArrowheads="1"/>
          </p:cNvSpPr>
          <p:nvPr/>
        </p:nvSpPr>
        <p:spPr bwMode="auto">
          <a:xfrm>
            <a:off x="-7938" y="82828"/>
            <a:ext cx="9151938" cy="914400"/>
          </a:xfrm>
          <a:prstGeom prst="rect">
            <a:avLst/>
          </a:prstGeom>
          <a:noFill/>
          <a:ln w="9525">
            <a:noFill/>
            <a:miter lim="800000"/>
            <a:headEnd/>
            <a:tailEnd/>
          </a:ln>
        </p:spPr>
        <p:txBody>
          <a:bodyPr anchor="ctr" anchorCtr="1"/>
          <a:lstStyle/>
          <a:p>
            <a:pPr marL="342900" indent="-342900" algn="ctr" eaLnBrk="0" hangingPunct="0"/>
            <a:endParaRPr lang="en-US" sz="3200" b="1" dirty="0" smtClean="0">
              <a:solidFill>
                <a:srgbClr val="FFC000"/>
              </a:solidFill>
              <a:latin typeface="Tahoma" pitchFamily="34" charset="0"/>
              <a:cs typeface="Tahoma" pitchFamily="34" charset="0"/>
            </a:endParaRPr>
          </a:p>
          <a:p>
            <a:pPr marL="342900" indent="-342900" algn="ctr" eaLnBrk="0" hangingPunct="0"/>
            <a:r>
              <a:rPr lang="en-US" sz="4400" b="1" dirty="0" smtClean="0">
                <a:solidFill>
                  <a:srgbClr val="FFC000"/>
                </a:solidFill>
                <a:latin typeface="Tahoma" pitchFamily="34" charset="0"/>
                <a:cs typeface="Tahoma" pitchFamily="34" charset="0"/>
              </a:rPr>
              <a:t>HP2010 Population Categories</a:t>
            </a:r>
          </a:p>
          <a:p>
            <a:pPr marL="342900" indent="-342900" algn="ctr" eaLnBrk="0" hangingPunct="0"/>
            <a:endParaRPr lang="en-US" sz="3200" b="1" dirty="0">
              <a:solidFill>
                <a:srgbClr val="FFC000"/>
              </a:solidFill>
              <a:latin typeface="Tahoma" pitchFamily="34" charset="0"/>
              <a:cs typeface="Tahoma" pitchFamily="34" charset="0"/>
            </a:endParaRPr>
          </a:p>
        </p:txBody>
      </p:sp>
      <p:sp>
        <p:nvSpPr>
          <p:cNvPr id="11" name="Text Box 8"/>
          <p:cNvSpPr txBox="1">
            <a:spLocks noChangeArrowheads="1"/>
          </p:cNvSpPr>
          <p:nvPr/>
        </p:nvSpPr>
        <p:spPr bwMode="auto">
          <a:xfrm>
            <a:off x="4882891" y="5181600"/>
            <a:ext cx="184731" cy="461665"/>
          </a:xfrm>
          <a:prstGeom prst="rect">
            <a:avLst/>
          </a:prstGeom>
          <a:noFill/>
          <a:ln w="9525">
            <a:noFill/>
            <a:miter lim="800000"/>
            <a:headEnd/>
            <a:tailEnd/>
          </a:ln>
        </p:spPr>
        <p:txBody>
          <a:bodyPr wrap="none">
            <a:spAutoFit/>
          </a:bodyPr>
          <a:lstStyle/>
          <a:p>
            <a:endParaRPr lang="en-US" sz="2400" dirty="0"/>
          </a:p>
        </p:txBody>
      </p:sp>
      <p:sp>
        <p:nvSpPr>
          <p:cNvPr id="5" name="Slide Number Placeholder 4"/>
          <p:cNvSpPr>
            <a:spLocks noGrp="1"/>
          </p:cNvSpPr>
          <p:nvPr>
            <p:ph type="sldNum" sz="quarter" idx="12"/>
          </p:nvPr>
        </p:nvSpPr>
        <p:spPr/>
        <p:txBody>
          <a:bodyPr/>
          <a:lstStyle/>
          <a:p>
            <a:pPr>
              <a:defRPr/>
            </a:pPr>
            <a:fld id="{2179AE53-32EE-40FE-83B5-FCB3621622DB}" type="slidenum">
              <a:rPr lang="en-US" smtClean="0"/>
              <a:pPr>
                <a:defRPr/>
              </a:pPr>
              <a:t>5</a:t>
            </a:fld>
            <a:endParaRPr lang="en-US" dirty="0"/>
          </a:p>
        </p:txBody>
      </p:sp>
      <p:sp>
        <p:nvSpPr>
          <p:cNvPr id="7" name="Rectangle 3"/>
          <p:cNvSpPr>
            <a:spLocks noChangeArrowheads="1"/>
          </p:cNvSpPr>
          <p:nvPr/>
        </p:nvSpPr>
        <p:spPr bwMode="auto">
          <a:xfrm>
            <a:off x="0" y="748635"/>
            <a:ext cx="10058400" cy="6109365"/>
          </a:xfrm>
          <a:prstGeom prst="rect">
            <a:avLst/>
          </a:prstGeom>
          <a:noFill/>
          <a:ln w="9525">
            <a:noFill/>
            <a:miter lim="800000"/>
            <a:headEnd/>
            <a:tailEnd/>
          </a:ln>
          <a:effectLst/>
        </p:spPr>
        <p:txBody>
          <a:bodyPr wrap="square">
            <a:spAutoFit/>
          </a:bodyPr>
          <a:lstStyle/>
          <a:p>
            <a:pPr indent="217488" algn="ctr" fontAlgn="base">
              <a:spcBef>
                <a:spcPct val="0"/>
              </a:spcBef>
              <a:spcAft>
                <a:spcPct val="0"/>
              </a:spcAft>
              <a:tabLst>
                <a:tab pos="217488" algn="l"/>
                <a:tab pos="469900" algn="l"/>
              </a:tabLst>
            </a:pPr>
            <a:endParaRPr lang="en-US" sz="2900"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sz="1400" dirty="0">
                <a:latin typeface="Tahoma" pitchFamily="34" charset="0"/>
                <a:cs typeface="Tahoma" pitchFamily="34" charset="0"/>
              </a:rPr>
              <a:t> </a:t>
            </a:r>
            <a:r>
              <a:rPr lang="en-US" dirty="0">
                <a:latin typeface="Tahoma" pitchFamily="34" charset="0"/>
                <a:cs typeface="Tahoma" pitchFamily="34" charset="0"/>
              </a:rPr>
              <a:t> </a:t>
            </a:r>
            <a:endParaRPr lang="en-US" sz="1400" dirty="0" smtClean="0">
              <a:latin typeface="Tahoma" pitchFamily="34" charset="0"/>
              <a:cs typeface="Tahoma" pitchFamily="34" charset="0"/>
            </a:endParaRPr>
          </a:p>
          <a:p>
            <a:pPr indent="217488" eaLnBrk="0" hangingPunct="0">
              <a:tabLst>
                <a:tab pos="217488" algn="l"/>
                <a:tab pos="469900" algn="l"/>
              </a:tabLst>
            </a:pPr>
            <a:r>
              <a:rPr lang="en-US" sz="2400" b="1" dirty="0" smtClean="0">
                <a:solidFill>
                  <a:srgbClr val="FFC000"/>
                </a:solidFill>
                <a:latin typeface="Tahoma" pitchFamily="34" charset="0"/>
                <a:cs typeface="Tahoma" pitchFamily="34" charset="0"/>
              </a:rPr>
              <a:t>Race:</a:t>
            </a:r>
            <a:r>
              <a:rPr lang="en-US" sz="2400" b="1" dirty="0" smtClean="0">
                <a:latin typeface="Tahoma" pitchFamily="34" charset="0"/>
                <a:cs typeface="Tahoma" pitchFamily="34" charset="0"/>
              </a:rPr>
              <a:t>	</a:t>
            </a:r>
            <a:r>
              <a:rPr lang="en-US" b="1" dirty="0" smtClean="0">
                <a:latin typeface="Tahoma" pitchFamily="34" charset="0"/>
                <a:cs typeface="Tahoma" pitchFamily="34" charset="0"/>
              </a:rPr>
              <a:t>			           </a:t>
            </a:r>
            <a:r>
              <a:rPr lang="en-US" sz="2400" b="1" dirty="0" smtClean="0">
                <a:solidFill>
                  <a:srgbClr val="FFC000"/>
                </a:solidFill>
                <a:latin typeface="Tahoma" pitchFamily="34" charset="0"/>
                <a:cs typeface="Tahoma" pitchFamily="34" charset="0"/>
              </a:rPr>
              <a:t>Socioeconomic Status:</a:t>
            </a:r>
            <a:endParaRPr lang="en-US" sz="2400" dirty="0" smtClean="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dirty="0" smtClean="0">
                <a:latin typeface="Tahoma" pitchFamily="34" charset="0"/>
                <a:cs typeface="Tahoma" pitchFamily="34" charset="0"/>
              </a:rPr>
              <a:t>	</a:t>
            </a:r>
          </a:p>
          <a:p>
            <a:pPr indent="217488" eaLnBrk="0" fontAlgn="base" hangingPunct="0">
              <a:spcBef>
                <a:spcPct val="0"/>
              </a:spcBef>
              <a:spcAft>
                <a:spcPct val="0"/>
              </a:spcAft>
              <a:tabLst>
                <a:tab pos="217488" algn="l"/>
                <a:tab pos="469900" algn="l"/>
              </a:tabLst>
            </a:pPr>
            <a:r>
              <a:rPr lang="en-US" dirty="0" smtClean="0">
                <a:latin typeface="Tahoma" pitchFamily="34" charset="0"/>
                <a:cs typeface="Tahoma" pitchFamily="34" charset="0"/>
              </a:rPr>
              <a:t>	American </a:t>
            </a:r>
            <a:r>
              <a:rPr lang="en-US" dirty="0">
                <a:latin typeface="Tahoma" pitchFamily="34" charset="0"/>
                <a:cs typeface="Tahoma" pitchFamily="34" charset="0"/>
              </a:rPr>
              <a:t>Indian or Alaska Native		   </a:t>
            </a:r>
            <a:r>
              <a:rPr lang="en-US" dirty="0" smtClean="0">
                <a:latin typeface="Tahoma" pitchFamily="34" charset="0"/>
                <a:cs typeface="Tahoma" pitchFamily="34" charset="0"/>
              </a:rPr>
              <a:t>      </a:t>
            </a:r>
            <a:r>
              <a:rPr lang="en-US" b="1" dirty="0" smtClean="0">
                <a:solidFill>
                  <a:srgbClr val="FFC000"/>
                </a:solidFill>
                <a:latin typeface="Tahoma" pitchFamily="34" charset="0"/>
                <a:cs typeface="Tahoma" pitchFamily="34" charset="0"/>
              </a:rPr>
              <a:t>Family </a:t>
            </a:r>
            <a:r>
              <a:rPr lang="en-US" b="1" dirty="0">
                <a:solidFill>
                  <a:srgbClr val="FFC000"/>
                </a:solidFill>
                <a:latin typeface="Tahoma" pitchFamily="34" charset="0"/>
                <a:cs typeface="Tahoma" pitchFamily="34" charset="0"/>
              </a:rPr>
              <a:t>Income </a:t>
            </a:r>
            <a:r>
              <a:rPr lang="en-US" b="1" dirty="0" smtClean="0">
                <a:solidFill>
                  <a:srgbClr val="FFC000"/>
                </a:solidFill>
                <a:latin typeface="Tahoma" pitchFamily="34" charset="0"/>
                <a:cs typeface="Tahoma" pitchFamily="34" charset="0"/>
              </a:rPr>
              <a:t>Level</a:t>
            </a:r>
            <a:r>
              <a:rPr lang="en-US" dirty="0">
                <a:latin typeface="Tahoma" pitchFamily="34" charset="0"/>
                <a:cs typeface="Tahoma" pitchFamily="34" charset="0"/>
              </a:rPr>
              <a:t>	</a:t>
            </a: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Asian					          Poor</a:t>
            </a: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Native Hawaiian or Other Pacific Islander	          Near poor</a:t>
            </a: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Black or African American			          Middle/high income</a:t>
            </a: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White					</a:t>
            </a: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a:t>
            </a:r>
            <a:r>
              <a:rPr lang="en-US" b="1" i="1" dirty="0" smtClean="0">
                <a:latin typeface="Tahoma" pitchFamily="34" charset="0"/>
                <a:cs typeface="Tahoma" pitchFamily="34" charset="0"/>
              </a:rPr>
              <a:t>or</a:t>
            </a:r>
            <a:endParaRPr lang="en-US" sz="1000"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sz="2400" b="1" dirty="0">
                <a:solidFill>
                  <a:srgbClr val="FFC000"/>
                </a:solidFill>
                <a:latin typeface="Tahoma" pitchFamily="34" charset="0"/>
                <a:cs typeface="Tahoma" pitchFamily="34" charset="0"/>
              </a:rPr>
              <a:t>Hispanic origin and race:</a:t>
            </a:r>
            <a:r>
              <a:rPr lang="en-US" b="1" dirty="0">
                <a:latin typeface="Tahoma" pitchFamily="34" charset="0"/>
                <a:cs typeface="Tahoma" pitchFamily="34" charset="0"/>
              </a:rPr>
              <a:t>	</a:t>
            </a:r>
            <a:r>
              <a:rPr lang="en-US" dirty="0">
                <a:latin typeface="Tahoma" pitchFamily="34" charset="0"/>
                <a:cs typeface="Tahoma" pitchFamily="34" charset="0"/>
              </a:rPr>
              <a:t>	 </a:t>
            </a:r>
            <a:r>
              <a:rPr lang="en-US" dirty="0" smtClean="0">
                <a:latin typeface="Tahoma" pitchFamily="34" charset="0"/>
                <a:cs typeface="Tahoma" pitchFamily="34" charset="0"/>
              </a:rPr>
              <a:t>          </a:t>
            </a:r>
            <a:r>
              <a:rPr lang="en-US" b="1" dirty="0" smtClean="0">
                <a:solidFill>
                  <a:srgbClr val="FFC000"/>
                </a:solidFill>
                <a:latin typeface="Tahoma" pitchFamily="34" charset="0"/>
                <a:cs typeface="Tahoma" pitchFamily="34" charset="0"/>
              </a:rPr>
              <a:t>Education Level</a:t>
            </a:r>
            <a:endParaRPr lang="en-US"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b="1" dirty="0">
                <a:latin typeface="Tahoma" pitchFamily="34" charset="0"/>
                <a:cs typeface="Tahoma" pitchFamily="34" charset="0"/>
              </a:rPr>
              <a:t>	</a:t>
            </a:r>
            <a:endParaRPr lang="en-US" b="1" dirty="0" smtClean="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b="1" dirty="0" smtClean="0">
                <a:latin typeface="Tahoma" pitchFamily="34" charset="0"/>
                <a:cs typeface="Tahoma" pitchFamily="34" charset="0"/>
              </a:rPr>
              <a:t>	</a:t>
            </a:r>
            <a:r>
              <a:rPr lang="en-US" dirty="0" smtClean="0">
                <a:latin typeface="Tahoma" pitchFamily="34" charset="0"/>
                <a:cs typeface="Tahoma" pitchFamily="34" charset="0"/>
              </a:rPr>
              <a:t>Hispanic </a:t>
            </a:r>
            <a:r>
              <a:rPr lang="en-US" dirty="0">
                <a:latin typeface="Tahoma" pitchFamily="34" charset="0"/>
                <a:cs typeface="Tahoma" pitchFamily="34" charset="0"/>
              </a:rPr>
              <a:t>or Latino	</a:t>
            </a:r>
            <a:r>
              <a:rPr lang="en-US" dirty="0" smtClean="0">
                <a:latin typeface="Tahoma" pitchFamily="34" charset="0"/>
                <a:cs typeface="Tahoma" pitchFamily="34" charset="0"/>
              </a:rPr>
              <a:t>			           Less than high school</a:t>
            </a:r>
            <a:endParaRPr lang="en-US"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Not Hispanic </a:t>
            </a:r>
            <a:r>
              <a:rPr lang="en-US" dirty="0" smtClean="0">
                <a:latin typeface="Tahoma" pitchFamily="34" charset="0"/>
                <a:cs typeface="Tahoma" pitchFamily="34" charset="0"/>
              </a:rPr>
              <a:t>or Latino  			           High school graduate</a:t>
            </a:r>
            <a:endParaRPr lang="en-US"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Black or African American	</a:t>
            </a:r>
            <a:r>
              <a:rPr lang="en-US" dirty="0" smtClean="0">
                <a:latin typeface="Tahoma" pitchFamily="34" charset="0"/>
                <a:cs typeface="Tahoma" pitchFamily="34" charset="0"/>
              </a:rPr>
              <a:t>		           At least some college</a:t>
            </a:r>
            <a:r>
              <a:rPr lang="en-US" dirty="0">
                <a:latin typeface="Tahoma" pitchFamily="34" charset="0"/>
                <a:cs typeface="Tahoma" pitchFamily="34" charset="0"/>
              </a:rPr>
              <a:t>		</a:t>
            </a:r>
            <a:r>
              <a:rPr lang="en-US" dirty="0" smtClean="0">
                <a:latin typeface="Tahoma" pitchFamily="34" charset="0"/>
                <a:cs typeface="Tahoma" pitchFamily="34" charset="0"/>
              </a:rPr>
              <a:t>        White</a:t>
            </a:r>
            <a:r>
              <a:rPr lang="en-US" dirty="0">
                <a:latin typeface="Tahoma" pitchFamily="34" charset="0"/>
                <a:cs typeface="Tahoma" pitchFamily="34" charset="0"/>
              </a:rPr>
              <a:t>					</a:t>
            </a:r>
          </a:p>
          <a:p>
            <a:pPr indent="217488" eaLnBrk="0" fontAlgn="base" hangingPunct="0">
              <a:spcBef>
                <a:spcPct val="0"/>
              </a:spcBef>
              <a:spcAft>
                <a:spcPct val="0"/>
              </a:spcAft>
              <a:tabLst>
                <a:tab pos="217488" algn="l"/>
                <a:tab pos="469900" algn="l"/>
              </a:tabLst>
            </a:pPr>
            <a:r>
              <a:rPr lang="en-US" sz="2400" dirty="0">
                <a:effectLst>
                  <a:outerShdw blurRad="38100" dist="38100" dir="2700000" algn="tl">
                    <a:srgbClr val="000000">
                      <a:alpha val="43137"/>
                    </a:srgbClr>
                  </a:outerShdw>
                </a:effectLst>
                <a:latin typeface="Tahoma" pitchFamily="34" charset="0"/>
                <a:cs typeface="Tahoma" pitchFamily="34" charset="0"/>
              </a:rPr>
              <a:t> </a:t>
            </a:r>
            <a:r>
              <a:rPr lang="en-US" sz="2400" b="1" dirty="0" smtClean="0">
                <a:solidFill>
                  <a:srgbClr val="FFC000"/>
                </a:solidFill>
                <a:latin typeface="Tahoma" pitchFamily="34" charset="0"/>
                <a:cs typeface="Tahoma" pitchFamily="34" charset="0"/>
              </a:rPr>
              <a:t>Sex:</a:t>
            </a:r>
          </a:p>
          <a:p>
            <a:pPr indent="217488" eaLnBrk="0" fontAlgn="base" hangingPunct="0">
              <a:spcBef>
                <a:spcPct val="0"/>
              </a:spcBef>
              <a:spcAft>
                <a:spcPct val="0"/>
              </a:spcAft>
              <a:tabLst>
                <a:tab pos="217488" algn="l"/>
                <a:tab pos="469900" algn="l"/>
              </a:tabLst>
            </a:pPr>
            <a:endParaRPr lang="en-US" sz="800" b="1" dirty="0" smtClean="0">
              <a:solidFill>
                <a:srgbClr val="FFC000"/>
              </a:solidFill>
              <a:effectLst>
                <a:outerShdw blurRad="38100" dist="38100" dir="2700000" algn="tl">
                  <a:srgbClr val="000000"/>
                </a:outerShdw>
              </a:effectLst>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dirty="0" smtClean="0">
                <a:latin typeface="Tahoma" pitchFamily="34" charset="0"/>
                <a:cs typeface="Tahoma" pitchFamily="34" charset="0"/>
              </a:rPr>
              <a:t>   Female </a:t>
            </a:r>
            <a:endParaRPr lang="en-US" dirty="0">
              <a:latin typeface="Tahoma" pitchFamily="34" charset="0"/>
              <a:cs typeface="Tahoma" pitchFamily="34" charset="0"/>
            </a:endParaRPr>
          </a:p>
          <a:p>
            <a:pPr indent="217488" eaLnBrk="0" fontAlgn="base" hangingPunct="0">
              <a:spcBef>
                <a:spcPct val="0"/>
              </a:spcBef>
              <a:spcAft>
                <a:spcPct val="0"/>
              </a:spcAft>
              <a:tabLst>
                <a:tab pos="217488" algn="l"/>
                <a:tab pos="469900" algn="l"/>
              </a:tabLst>
            </a:pPr>
            <a:r>
              <a:rPr lang="en-US" dirty="0">
                <a:latin typeface="Tahoma" pitchFamily="34" charset="0"/>
                <a:cs typeface="Tahoma" pitchFamily="34" charset="0"/>
              </a:rPr>
              <a:t>	Male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p:cNvSpPr>
            <a:spLocks noChangeArrowheads="1"/>
          </p:cNvSpPr>
          <p:nvPr/>
        </p:nvSpPr>
        <p:spPr bwMode="auto">
          <a:xfrm>
            <a:off x="-7938" y="0"/>
            <a:ext cx="9151938" cy="914400"/>
          </a:xfrm>
          <a:prstGeom prst="rect">
            <a:avLst/>
          </a:prstGeom>
          <a:noFill/>
          <a:ln w="9525">
            <a:noFill/>
            <a:miter lim="800000"/>
            <a:headEnd/>
            <a:tailEnd/>
          </a:ln>
        </p:spPr>
        <p:txBody>
          <a:bodyPr anchor="ctr" anchorCtr="1"/>
          <a:lstStyle/>
          <a:p>
            <a:pPr marL="342900" indent="-342900" algn="ctr" eaLnBrk="0" hangingPunct="0"/>
            <a:endParaRPr lang="en-US" sz="3200" b="1" dirty="0" smtClean="0">
              <a:latin typeface="Tahoma" pitchFamily="34" charset="0"/>
              <a:cs typeface="Tahoma" pitchFamily="34" charset="0"/>
            </a:endParaRPr>
          </a:p>
          <a:p>
            <a:pPr marL="342900" indent="-342900" algn="ctr" eaLnBrk="0" hangingPunct="0"/>
            <a:r>
              <a:rPr lang="en-US" sz="4400" b="1" dirty="0" smtClean="0">
                <a:solidFill>
                  <a:srgbClr val="FFC000"/>
                </a:solidFill>
                <a:latin typeface="Tahoma" pitchFamily="34" charset="0"/>
                <a:cs typeface="Tahoma" pitchFamily="34" charset="0"/>
              </a:rPr>
              <a:t>HP2020 Population Categories</a:t>
            </a:r>
          </a:p>
          <a:p>
            <a:pPr marL="342900" indent="-342900" algn="ctr" eaLnBrk="0" hangingPunct="0"/>
            <a:endParaRPr lang="en-US" sz="3200" b="1" dirty="0">
              <a:latin typeface="Tahoma" pitchFamily="34" charset="0"/>
              <a:cs typeface="Tahoma" pitchFamily="34" charset="0"/>
            </a:endParaRPr>
          </a:p>
        </p:txBody>
      </p:sp>
      <p:sp>
        <p:nvSpPr>
          <p:cNvPr id="19" name="Text Box 3"/>
          <p:cNvSpPr txBox="1">
            <a:spLocks noChangeArrowheads="1"/>
          </p:cNvSpPr>
          <p:nvPr/>
        </p:nvSpPr>
        <p:spPr bwMode="auto">
          <a:xfrm>
            <a:off x="0" y="1219200"/>
            <a:ext cx="13868400" cy="6863417"/>
          </a:xfrm>
          <a:prstGeom prst="rect">
            <a:avLst/>
          </a:prstGeom>
          <a:noFill/>
          <a:ln w="9525">
            <a:noFill/>
            <a:miter lim="800000"/>
            <a:headEnd/>
            <a:tailEnd/>
          </a:ln>
        </p:spPr>
        <p:txBody>
          <a:bodyPr wrap="square" numCol="3">
            <a:spAutoFit/>
          </a:bodyPr>
          <a:lstStyle/>
          <a:p>
            <a:endParaRPr lang="en-US" sz="2400" b="1" dirty="0" smtClean="0">
              <a:latin typeface="Tahoma" pitchFamily="34" charset="0"/>
              <a:cs typeface="Tahoma" pitchFamily="34" charset="0"/>
            </a:endParaRPr>
          </a:p>
          <a:p>
            <a:r>
              <a:rPr lang="en-US" sz="2400" b="1" u="sng" dirty="0" smtClean="0">
                <a:solidFill>
                  <a:srgbClr val="FFC000"/>
                </a:solidFill>
                <a:latin typeface="Tahoma" pitchFamily="34" charset="0"/>
                <a:cs typeface="Tahoma" pitchFamily="34" charset="0"/>
              </a:rPr>
              <a:t>Retained from HP2010                </a:t>
            </a:r>
          </a:p>
          <a:p>
            <a:endParaRPr lang="en-US" sz="2000" b="1" u="sng" dirty="0" smtClean="0">
              <a:solidFill>
                <a:srgbClr val="FFC000"/>
              </a:solidFill>
              <a:latin typeface="Tahoma" pitchFamily="34" charset="0"/>
              <a:cs typeface="Tahoma" pitchFamily="34" charset="0"/>
            </a:endParaRPr>
          </a:p>
          <a:p>
            <a:r>
              <a:rPr lang="en-US" sz="2000" b="1" dirty="0" smtClean="0">
                <a:latin typeface="Tahoma" pitchFamily="34" charset="0"/>
                <a:cs typeface="Tahoma" pitchFamily="34" charset="0"/>
              </a:rPr>
              <a:t>Race </a:t>
            </a:r>
            <a:r>
              <a:rPr lang="en-US" sz="2000" b="1" dirty="0">
                <a:latin typeface="Tahoma" pitchFamily="34" charset="0"/>
                <a:cs typeface="Tahoma" pitchFamily="34" charset="0"/>
              </a:rPr>
              <a:t>and </a:t>
            </a:r>
            <a:r>
              <a:rPr lang="en-US" sz="2000" b="1" dirty="0" smtClean="0">
                <a:latin typeface="Tahoma" pitchFamily="34" charset="0"/>
                <a:cs typeface="Tahoma" pitchFamily="34" charset="0"/>
              </a:rPr>
              <a:t>ethnicity</a:t>
            </a:r>
          </a:p>
          <a:p>
            <a:r>
              <a:rPr lang="en-US" sz="2000" b="1" dirty="0" smtClean="0">
                <a:latin typeface="Tahoma" pitchFamily="34" charset="0"/>
                <a:cs typeface="Tahoma" pitchFamily="34" charset="0"/>
              </a:rPr>
              <a:t>Sex</a:t>
            </a:r>
          </a:p>
          <a:p>
            <a:r>
              <a:rPr lang="en-US" sz="2000" b="1" dirty="0" smtClean="0">
                <a:latin typeface="Tahoma" pitchFamily="34" charset="0"/>
                <a:cs typeface="Tahoma" pitchFamily="34" charset="0"/>
              </a:rPr>
              <a:t>Disability status   </a:t>
            </a:r>
            <a:endParaRPr lang="en-US" sz="2000" dirty="0" smtClean="0">
              <a:latin typeface="Tahoma" pitchFamily="34" charset="0"/>
              <a:cs typeface="Tahoma" pitchFamily="34" charset="0"/>
            </a:endParaRPr>
          </a:p>
          <a:p>
            <a:r>
              <a:rPr lang="en-US" sz="2000" b="1" dirty="0" smtClean="0">
                <a:latin typeface="Tahoma" pitchFamily="34" charset="0"/>
                <a:cs typeface="Tahoma" pitchFamily="34" charset="0"/>
              </a:rPr>
              <a:t>Age</a:t>
            </a:r>
          </a:p>
          <a:p>
            <a:r>
              <a:rPr lang="en-US" sz="2000" b="1" dirty="0" smtClean="0">
                <a:latin typeface="Tahoma" pitchFamily="34" charset="0"/>
                <a:cs typeface="Tahoma" pitchFamily="34" charset="0"/>
              </a:rPr>
              <a:t>Geographic location</a:t>
            </a:r>
            <a:endParaRPr lang="en-US" sz="2000" dirty="0" smtClean="0">
              <a:latin typeface="Tahoma" pitchFamily="34" charset="0"/>
              <a:cs typeface="Tahoma" pitchFamily="34" charset="0"/>
            </a:endParaRPr>
          </a:p>
          <a:p>
            <a:r>
              <a:rPr lang="en-US" sz="2000" b="1" dirty="0" smtClean="0">
                <a:latin typeface="Tahoma" pitchFamily="34" charset="0"/>
                <a:cs typeface="Tahoma" pitchFamily="34" charset="0"/>
              </a:rPr>
              <a:t>People with chronic conditions</a:t>
            </a:r>
          </a:p>
          <a:p>
            <a:r>
              <a:rPr lang="en-US" sz="2000" b="1" dirty="0" smtClean="0">
                <a:latin typeface="Tahoma" pitchFamily="34" charset="0"/>
                <a:cs typeface="Tahoma" pitchFamily="34" charset="0"/>
              </a:rPr>
              <a:t>Sexual orientation</a:t>
            </a:r>
          </a:p>
          <a:p>
            <a:r>
              <a:rPr lang="en-US" sz="2000" b="1" dirty="0" smtClean="0">
                <a:latin typeface="Tahoma" pitchFamily="34" charset="0"/>
                <a:cs typeface="Tahoma" pitchFamily="34" charset="0"/>
              </a:rPr>
              <a:t>Health insurance  status</a:t>
            </a:r>
          </a:p>
          <a:p>
            <a:r>
              <a:rPr lang="en-US" sz="2000" b="1" dirty="0" smtClean="0">
                <a:latin typeface="Tahoma" pitchFamily="34" charset="0"/>
                <a:cs typeface="Tahoma" pitchFamily="34" charset="0"/>
              </a:rPr>
              <a:t>People in nursing homes</a:t>
            </a:r>
          </a:p>
          <a:p>
            <a:endParaRPr lang="en-US" sz="2400" b="1" dirty="0" smtClean="0">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endParaRPr lang="en-US" sz="2400" b="1" u="sng" dirty="0" smtClean="0">
              <a:solidFill>
                <a:srgbClr val="FFC000"/>
              </a:solidFill>
              <a:latin typeface="Tahoma" pitchFamily="34" charset="0"/>
              <a:cs typeface="Tahoma" pitchFamily="34" charset="0"/>
            </a:endParaRPr>
          </a:p>
          <a:p>
            <a:r>
              <a:rPr lang="en-US" sz="2400" b="1" u="sng" dirty="0" smtClean="0">
                <a:solidFill>
                  <a:srgbClr val="FFC000"/>
                </a:solidFill>
                <a:latin typeface="Tahoma" pitchFamily="34" charset="0"/>
                <a:cs typeface="Tahoma" pitchFamily="34" charset="0"/>
              </a:rPr>
              <a:t> New</a:t>
            </a:r>
            <a:r>
              <a:rPr lang="en-US" sz="2400" b="1" dirty="0" smtClean="0">
                <a:latin typeface="Tahoma" pitchFamily="34" charset="0"/>
                <a:cs typeface="Tahoma" pitchFamily="34" charset="0"/>
              </a:rPr>
              <a:t> </a:t>
            </a:r>
          </a:p>
          <a:p>
            <a:endParaRPr lang="en-US" sz="2400" b="1" dirty="0" smtClean="0">
              <a:latin typeface="Tahoma" pitchFamily="34" charset="0"/>
              <a:cs typeface="Tahoma" pitchFamily="34" charset="0"/>
            </a:endParaRPr>
          </a:p>
          <a:p>
            <a:r>
              <a:rPr lang="en-US" sz="2000" b="1" dirty="0" smtClean="0">
                <a:latin typeface="Tahoma" pitchFamily="34" charset="0"/>
                <a:cs typeface="Tahoma" pitchFamily="34" charset="0"/>
              </a:rPr>
              <a:t>Family type</a:t>
            </a:r>
          </a:p>
          <a:p>
            <a:r>
              <a:rPr lang="en-US" sz="2000" b="1" dirty="0" smtClean="0">
                <a:latin typeface="Tahoma" pitchFamily="34" charset="0"/>
                <a:cs typeface="Tahoma" pitchFamily="34" charset="0"/>
              </a:rPr>
              <a:t>Country of birth</a:t>
            </a:r>
          </a:p>
          <a:p>
            <a:r>
              <a:rPr lang="en-US" sz="2000" b="1" dirty="0" smtClean="0">
                <a:latin typeface="Tahoma" pitchFamily="34" charset="0"/>
                <a:cs typeface="Tahoma" pitchFamily="34" charset="0"/>
              </a:rPr>
              <a:t>People in active military service</a:t>
            </a:r>
          </a:p>
          <a:p>
            <a:r>
              <a:rPr lang="en-US" sz="2000" b="1" dirty="0" smtClean="0">
                <a:latin typeface="Tahoma" pitchFamily="34" charset="0"/>
                <a:cs typeface="Tahoma" pitchFamily="34" charset="0"/>
              </a:rPr>
              <a:t>People in prisons</a:t>
            </a:r>
          </a:p>
          <a:p>
            <a:r>
              <a:rPr lang="en-US" sz="2000" b="1" dirty="0" smtClean="0">
                <a:latin typeface="Tahoma" pitchFamily="34" charset="0"/>
                <a:cs typeface="Tahoma" pitchFamily="34" charset="0"/>
              </a:rPr>
              <a:t>Marital status</a:t>
            </a:r>
          </a:p>
          <a:p>
            <a:r>
              <a:rPr lang="en-US" sz="2000" b="1" dirty="0" smtClean="0">
                <a:latin typeface="Tahoma" pitchFamily="34" charset="0"/>
                <a:cs typeface="Tahoma" pitchFamily="34" charset="0"/>
              </a:rPr>
              <a:t> Veteran status</a:t>
            </a:r>
          </a:p>
          <a:p>
            <a:r>
              <a:rPr lang="en-US" sz="2000" b="1" dirty="0" smtClean="0">
                <a:latin typeface="Tahoma" pitchFamily="34" charset="0"/>
                <a:cs typeface="Tahoma" pitchFamily="34" charset="0"/>
              </a:rPr>
              <a:t>Obesity status</a:t>
            </a:r>
          </a:p>
          <a:p>
            <a:endParaRPr lang="en-US" sz="2400" b="1" dirty="0" smtClean="0">
              <a:latin typeface="Tahoma" pitchFamily="34" charset="0"/>
              <a:cs typeface="Tahoma" pitchFamily="34" charset="0"/>
            </a:endParaRPr>
          </a:p>
          <a:p>
            <a:endParaRPr lang="en-US" sz="2400" b="1" dirty="0" smtClean="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2179AE53-32EE-40FE-83B5-FCB3621622DB}" type="slidenum">
              <a:rPr lang="en-US" smtClean="0"/>
              <a:pPr>
                <a:defRPr/>
              </a:pPr>
              <a:t>6</a:t>
            </a:fld>
            <a:endParaRPr lang="en-US"/>
          </a:p>
        </p:txBody>
      </p:sp>
      <p:sp>
        <p:nvSpPr>
          <p:cNvPr id="5" name="Rectangle 4"/>
          <p:cNvSpPr/>
          <p:nvPr/>
        </p:nvSpPr>
        <p:spPr>
          <a:xfrm>
            <a:off x="5410200" y="825579"/>
            <a:ext cx="4572000" cy="1938992"/>
          </a:xfrm>
          <a:prstGeom prst="rect">
            <a:avLst/>
          </a:prstGeom>
        </p:spPr>
        <p:txBody>
          <a:bodyPr>
            <a:spAutoFit/>
          </a:bodyPr>
          <a:lstStyle/>
          <a:p>
            <a:endParaRPr lang="en-US" sz="2000" b="1" u="sng" dirty="0" smtClean="0">
              <a:solidFill>
                <a:srgbClr val="FFC000"/>
              </a:solidFill>
            </a:endParaRPr>
          </a:p>
          <a:p>
            <a:endParaRPr lang="en-US" sz="2000" b="1" u="sng" dirty="0" smtClean="0">
              <a:solidFill>
                <a:srgbClr val="FFC000"/>
              </a:solidFill>
            </a:endParaRPr>
          </a:p>
          <a:p>
            <a:endParaRPr lang="en-US" sz="2000" b="1" u="sng" dirty="0" smtClean="0">
              <a:solidFill>
                <a:srgbClr val="FFC000"/>
              </a:solidFill>
            </a:endParaRPr>
          </a:p>
          <a:p>
            <a:endParaRPr lang="en-US" sz="2000" b="1" u="sng" dirty="0" smtClean="0">
              <a:solidFill>
                <a:srgbClr val="FFC000"/>
              </a:solidFill>
            </a:endParaRPr>
          </a:p>
          <a:p>
            <a:endParaRPr lang="en-US" sz="2000" b="1" u="sng" dirty="0" smtClean="0">
              <a:solidFill>
                <a:srgbClr val="FFC000"/>
              </a:solidFill>
            </a:endParaRPr>
          </a:p>
          <a:p>
            <a:endParaRPr lang="en-US" sz="20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xEl>
                                              <p:pRg st="21" end="2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xEl>
                                              <p:pRg st="23" end="2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xEl>
                                              <p:pRg st="24" end="2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xEl>
                                              <p:pRg st="25" end="25"/>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xEl>
                                              <p:pRg st="26" end="26"/>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xEl>
                                              <p:pRg st="27" end="27"/>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xEl>
                                              <p:pRg st="28" end="2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xEl>
                                              <p:pRg st="29" end="2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p:cNvSpPr>
            <a:spLocks noChangeArrowheads="1"/>
          </p:cNvSpPr>
          <p:nvPr/>
        </p:nvSpPr>
        <p:spPr bwMode="auto">
          <a:xfrm>
            <a:off x="-7938" y="0"/>
            <a:ext cx="9151938" cy="914400"/>
          </a:xfrm>
          <a:prstGeom prst="rect">
            <a:avLst/>
          </a:prstGeom>
          <a:noFill/>
          <a:ln w="9525">
            <a:noFill/>
            <a:miter lim="800000"/>
            <a:headEnd/>
            <a:tailEnd/>
          </a:ln>
        </p:spPr>
        <p:txBody>
          <a:bodyPr anchor="ctr" anchorCtr="1"/>
          <a:lstStyle/>
          <a:p>
            <a:pPr marL="342900" indent="-342900" algn="ctr" eaLnBrk="0" hangingPunct="0"/>
            <a:endParaRPr lang="en-US" sz="3200" b="1" dirty="0" smtClean="0">
              <a:latin typeface="Tahoma" pitchFamily="34" charset="0"/>
              <a:cs typeface="Tahoma" pitchFamily="34" charset="0"/>
            </a:endParaRPr>
          </a:p>
          <a:p>
            <a:pPr marL="342900" indent="-342900" algn="ctr" eaLnBrk="0" hangingPunct="0"/>
            <a:r>
              <a:rPr lang="en-US" sz="4400" b="1" dirty="0" smtClean="0">
                <a:solidFill>
                  <a:srgbClr val="FFC000"/>
                </a:solidFill>
                <a:latin typeface="Tahoma" pitchFamily="34" charset="0"/>
                <a:cs typeface="Tahoma" pitchFamily="34" charset="0"/>
              </a:rPr>
              <a:t>HP2020 Population Categories</a:t>
            </a:r>
          </a:p>
          <a:p>
            <a:pPr marL="342900" indent="-342900" algn="ctr" eaLnBrk="0" hangingPunct="0"/>
            <a:endParaRPr lang="en-US" sz="3200" b="1"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2179AE53-32EE-40FE-83B5-FCB3621622DB}" type="slidenum">
              <a:rPr lang="en-US" smtClean="0">
                <a:latin typeface="Tahoma" pitchFamily="34" charset="0"/>
                <a:cs typeface="Tahoma" pitchFamily="34" charset="0"/>
              </a:rPr>
              <a:pPr>
                <a:defRPr/>
              </a:pPr>
              <a:t>7</a:t>
            </a:fld>
            <a:endParaRPr lang="en-US">
              <a:latin typeface="Tahoma" pitchFamily="34" charset="0"/>
              <a:cs typeface="Tahoma" pitchFamily="34" charset="0"/>
            </a:endParaRPr>
          </a:p>
        </p:txBody>
      </p:sp>
      <p:sp>
        <p:nvSpPr>
          <p:cNvPr id="5" name="Rectangle 4"/>
          <p:cNvSpPr/>
          <p:nvPr/>
        </p:nvSpPr>
        <p:spPr>
          <a:xfrm>
            <a:off x="0" y="1964353"/>
            <a:ext cx="4572000" cy="4154984"/>
          </a:xfrm>
          <a:prstGeom prst="rect">
            <a:avLst/>
          </a:prstGeom>
        </p:spPr>
        <p:txBody>
          <a:bodyPr wrap="square">
            <a:spAutoFit/>
          </a:bodyPr>
          <a:lstStyle/>
          <a:p>
            <a:endParaRPr lang="en-US" sz="2400" b="1" dirty="0" smtClean="0">
              <a:solidFill>
                <a:srgbClr val="FFC000"/>
              </a:solidFill>
              <a:latin typeface="Tahoma" pitchFamily="34" charset="0"/>
              <a:cs typeface="Tahoma" pitchFamily="34" charset="0"/>
            </a:endParaRPr>
          </a:p>
          <a:p>
            <a:r>
              <a:rPr lang="en-US" sz="2400" b="1" dirty="0" smtClean="0">
                <a:latin typeface="Tahoma" pitchFamily="34" charset="0"/>
                <a:cs typeface="Tahoma" pitchFamily="34" charset="0"/>
              </a:rPr>
              <a:t>Education level</a:t>
            </a:r>
          </a:p>
          <a:p>
            <a:endParaRPr lang="en-US" sz="2400" dirty="0" smtClean="0">
              <a:latin typeface="Tahoma" pitchFamily="34" charset="0"/>
              <a:cs typeface="Tahoma" pitchFamily="34" charset="0"/>
            </a:endParaRPr>
          </a:p>
          <a:p>
            <a:r>
              <a:rPr lang="en-US" sz="2400" dirty="0" smtClean="0">
                <a:latin typeface="Tahoma" pitchFamily="34" charset="0"/>
                <a:cs typeface="Tahoma" pitchFamily="34" charset="0"/>
              </a:rPr>
              <a:t>Less than high school</a:t>
            </a:r>
          </a:p>
          <a:p>
            <a:r>
              <a:rPr lang="en-US" sz="2400" dirty="0" smtClean="0">
                <a:latin typeface="Tahoma" pitchFamily="34" charset="0"/>
                <a:cs typeface="Tahoma" pitchFamily="34" charset="0"/>
              </a:rPr>
              <a:t>High school graduate</a:t>
            </a:r>
          </a:p>
          <a:p>
            <a:r>
              <a:rPr lang="en-US" sz="2400" dirty="0" smtClean="0">
                <a:latin typeface="Tahoma" pitchFamily="34" charset="0"/>
                <a:cs typeface="Tahoma" pitchFamily="34" charset="0"/>
              </a:rPr>
              <a:t>At least some college</a:t>
            </a:r>
          </a:p>
          <a:p>
            <a:r>
              <a:rPr lang="en-US" sz="2400" dirty="0" smtClean="0">
                <a:latin typeface="Tahoma" pitchFamily="34" charset="0"/>
                <a:cs typeface="Tahoma" pitchFamily="34" charset="0"/>
              </a:rPr>
              <a:t>Associates degree</a:t>
            </a:r>
          </a:p>
          <a:p>
            <a:r>
              <a:rPr lang="en-US" sz="2400" dirty="0" smtClean="0">
                <a:latin typeface="Tahoma" pitchFamily="34" charset="0"/>
                <a:cs typeface="Tahoma" pitchFamily="34" charset="0"/>
              </a:rPr>
              <a:t>4 year college degree</a:t>
            </a:r>
          </a:p>
          <a:p>
            <a:r>
              <a:rPr lang="en-US" sz="2400" dirty="0" smtClean="0">
                <a:latin typeface="Tahoma" pitchFamily="34" charset="0"/>
                <a:cs typeface="Tahoma" pitchFamily="34" charset="0"/>
              </a:rPr>
              <a:t>Advanced degree</a:t>
            </a:r>
          </a:p>
          <a:p>
            <a:endParaRPr lang="en-US" sz="2400" b="1" dirty="0" smtClean="0">
              <a:latin typeface="Tahoma" pitchFamily="34" charset="0"/>
              <a:cs typeface="Tahoma" pitchFamily="34" charset="0"/>
            </a:endParaRPr>
          </a:p>
          <a:p>
            <a:endParaRPr lang="en-US" sz="2400" b="1" dirty="0" smtClean="0">
              <a:latin typeface="Tahoma" pitchFamily="34" charset="0"/>
              <a:cs typeface="Tahoma" pitchFamily="34" charset="0"/>
            </a:endParaRPr>
          </a:p>
        </p:txBody>
      </p:sp>
      <p:sp>
        <p:nvSpPr>
          <p:cNvPr id="7" name="TextBox 6"/>
          <p:cNvSpPr txBox="1"/>
          <p:nvPr/>
        </p:nvSpPr>
        <p:spPr>
          <a:xfrm>
            <a:off x="4419600" y="2249557"/>
            <a:ext cx="5171658" cy="3046988"/>
          </a:xfrm>
          <a:prstGeom prst="rect">
            <a:avLst/>
          </a:prstGeom>
          <a:noFill/>
        </p:spPr>
        <p:txBody>
          <a:bodyPr wrap="square" rtlCol="0">
            <a:spAutoFit/>
          </a:bodyPr>
          <a:lstStyle/>
          <a:p>
            <a:r>
              <a:rPr lang="en-US" sz="2400" b="1" dirty="0" smtClean="0">
                <a:latin typeface="Tahoma" pitchFamily="34" charset="0"/>
                <a:cs typeface="Tahoma" pitchFamily="34" charset="0"/>
              </a:rPr>
              <a:t>Family income level  (percent Federal Poverty Limit)</a:t>
            </a:r>
          </a:p>
          <a:p>
            <a:endParaRPr lang="en-US" sz="2400" b="1" dirty="0" smtClean="0">
              <a:latin typeface="Tahoma" pitchFamily="34" charset="0"/>
              <a:cs typeface="Tahoma" pitchFamily="34" charset="0"/>
            </a:endParaRPr>
          </a:p>
          <a:p>
            <a:r>
              <a:rPr lang="en-US" sz="2400" dirty="0" smtClean="0">
                <a:latin typeface="Tahoma" pitchFamily="34" charset="0"/>
                <a:cs typeface="Tahoma" pitchFamily="34" charset="0"/>
              </a:rPr>
              <a:t>&lt;100</a:t>
            </a:r>
          </a:p>
          <a:p>
            <a:r>
              <a:rPr lang="en-US" sz="2400" dirty="0" smtClean="0">
                <a:latin typeface="Tahoma" pitchFamily="34" charset="0"/>
                <a:cs typeface="Tahoma" pitchFamily="34" charset="0"/>
              </a:rPr>
              <a:t>100-199</a:t>
            </a:r>
          </a:p>
          <a:p>
            <a:r>
              <a:rPr lang="en-US" sz="2400" dirty="0" smtClean="0">
                <a:latin typeface="Tahoma" pitchFamily="34" charset="0"/>
                <a:cs typeface="Tahoma" pitchFamily="34" charset="0"/>
              </a:rPr>
              <a:t>200-399</a:t>
            </a:r>
          </a:p>
          <a:p>
            <a:r>
              <a:rPr lang="en-US" sz="2400" dirty="0" smtClean="0">
                <a:latin typeface="Tahoma" pitchFamily="34" charset="0"/>
                <a:cs typeface="Tahoma" pitchFamily="34" charset="0"/>
              </a:rPr>
              <a:t>400-599</a:t>
            </a:r>
          </a:p>
          <a:p>
            <a:r>
              <a:rPr lang="en-US" sz="2400" dirty="0" smtClean="0">
                <a:latin typeface="Tahoma" pitchFamily="34" charset="0"/>
                <a:cs typeface="Tahoma" pitchFamily="34" charset="0"/>
              </a:rPr>
              <a:t>600+</a:t>
            </a:r>
          </a:p>
        </p:txBody>
      </p:sp>
      <p:sp>
        <p:nvSpPr>
          <p:cNvPr id="9" name="TextBox 8"/>
          <p:cNvSpPr txBox="1"/>
          <p:nvPr/>
        </p:nvSpPr>
        <p:spPr>
          <a:xfrm>
            <a:off x="1524000" y="1381780"/>
            <a:ext cx="6096000" cy="461665"/>
          </a:xfrm>
          <a:prstGeom prst="rect">
            <a:avLst/>
          </a:prstGeom>
          <a:noFill/>
        </p:spPr>
        <p:txBody>
          <a:bodyPr wrap="square" rtlCol="0">
            <a:spAutoFit/>
          </a:bodyPr>
          <a:lstStyle/>
          <a:p>
            <a:pPr algn="ctr"/>
            <a:r>
              <a:rPr lang="en-US" sz="2400" b="1" u="sng" dirty="0" smtClean="0">
                <a:solidFill>
                  <a:srgbClr val="FFC000"/>
                </a:solidFill>
                <a:latin typeface="Tahoma" pitchFamily="34" charset="0"/>
                <a:cs typeface="Tahoma" pitchFamily="34" charset="0"/>
              </a:rPr>
              <a:t>Expanded from HP2010</a:t>
            </a:r>
            <a:endParaRPr lang="en-US" sz="2400" b="1" u="sng" dirty="0">
              <a:solidFill>
                <a:srgbClr val="FFC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91"/>
          <p:cNvSpPr>
            <a:spLocks noChangeArrowheads="1"/>
          </p:cNvSpPr>
          <p:nvPr/>
        </p:nvSpPr>
        <p:spPr bwMode="auto">
          <a:xfrm>
            <a:off x="0" y="6248400"/>
            <a:ext cx="9144000" cy="609600"/>
          </a:xfrm>
          <a:prstGeom prst="rect">
            <a:avLst/>
          </a:prstGeom>
          <a:noFill/>
          <a:ln w="9525">
            <a:noFill/>
            <a:miter lim="800000"/>
            <a:headEnd/>
            <a:tailEnd/>
          </a:ln>
        </p:spPr>
        <p:txBody>
          <a:bodyPr wrap="none" anchor="ctr"/>
          <a:lstStyle/>
          <a:p>
            <a:pPr algn="ctr"/>
            <a:endParaRPr lang="en-US" dirty="0">
              <a:latin typeface="Calibri" pitchFamily="34" charset="0"/>
            </a:endParaRPr>
          </a:p>
        </p:txBody>
      </p:sp>
      <p:sp>
        <p:nvSpPr>
          <p:cNvPr id="162818" name="Rectangle 3"/>
          <p:cNvSpPr>
            <a:spLocks noGrp="1" noChangeArrowheads="1"/>
          </p:cNvSpPr>
          <p:nvPr>
            <p:ph idx="1"/>
          </p:nvPr>
        </p:nvSpPr>
        <p:spPr/>
        <p:txBody>
          <a:bodyPr/>
          <a:lstStyle/>
          <a:p>
            <a:pPr eaLnBrk="1" hangingPunct="1">
              <a:lnSpc>
                <a:spcPct val="90000"/>
              </a:lnSpc>
              <a:spcAft>
                <a:spcPct val="20000"/>
              </a:spcAft>
              <a:buFont typeface="Arial" charset="0"/>
              <a:buNone/>
            </a:pPr>
            <a:r>
              <a:rPr lang="en-US" sz="2600" b="1" dirty="0" smtClean="0">
                <a:solidFill>
                  <a:schemeClr val="tx1"/>
                </a:solidFill>
              </a:rPr>
              <a:t>Method				   No. (%) measures</a:t>
            </a:r>
          </a:p>
          <a:p>
            <a:pPr eaLnBrk="1" hangingPunct="1">
              <a:lnSpc>
                <a:spcPct val="90000"/>
              </a:lnSpc>
              <a:spcAft>
                <a:spcPct val="20000"/>
              </a:spcAft>
              <a:buFont typeface="Arial" charset="0"/>
              <a:buNone/>
            </a:pPr>
            <a:endParaRPr lang="en-US" sz="1200" b="1" dirty="0" smtClean="0">
              <a:solidFill>
                <a:schemeClr val="tx1"/>
              </a:solidFill>
            </a:endParaRPr>
          </a:p>
          <a:p>
            <a:pPr eaLnBrk="1" hangingPunct="1">
              <a:lnSpc>
                <a:spcPct val="90000"/>
              </a:lnSpc>
              <a:spcBef>
                <a:spcPct val="0"/>
              </a:spcBef>
              <a:spcAft>
                <a:spcPct val="20000"/>
              </a:spcAft>
              <a:buFont typeface="Arial" charset="0"/>
              <a:buNone/>
            </a:pPr>
            <a:r>
              <a:rPr lang="en-US" sz="2100" b="1" dirty="0" smtClean="0">
                <a:solidFill>
                  <a:schemeClr val="tx1"/>
                </a:solidFill>
              </a:rPr>
              <a:t>Better than the best racial/ethnic group	       291 (45.8)</a:t>
            </a:r>
          </a:p>
          <a:p>
            <a:pPr eaLnBrk="1" hangingPunct="1">
              <a:lnSpc>
                <a:spcPct val="90000"/>
              </a:lnSpc>
              <a:spcBef>
                <a:spcPct val="0"/>
              </a:spcBef>
              <a:spcAft>
                <a:spcPct val="20000"/>
              </a:spcAft>
              <a:buFont typeface="Arial" charset="0"/>
              <a:buNone/>
            </a:pPr>
            <a:r>
              <a:rPr lang="en-US" sz="2100" b="1" dirty="0" smtClean="0">
                <a:solidFill>
                  <a:schemeClr val="tx1"/>
                </a:solidFill>
              </a:rPr>
              <a:t>Percent improvement			       191 (30.1)</a:t>
            </a:r>
          </a:p>
          <a:p>
            <a:pPr eaLnBrk="1" hangingPunct="1">
              <a:lnSpc>
                <a:spcPct val="90000"/>
              </a:lnSpc>
              <a:spcBef>
                <a:spcPct val="0"/>
              </a:spcBef>
              <a:spcAft>
                <a:spcPct val="20000"/>
              </a:spcAft>
              <a:buFont typeface="Arial" charset="0"/>
              <a:buNone/>
            </a:pPr>
            <a:r>
              <a:rPr lang="en-US" sz="2100" b="1" dirty="0" smtClean="0">
                <a:solidFill>
                  <a:schemeClr val="tx1"/>
                </a:solidFill>
              </a:rPr>
              <a:t>Total coverage or elimination		         60 (9.4)</a:t>
            </a:r>
          </a:p>
          <a:p>
            <a:pPr eaLnBrk="1" hangingPunct="1">
              <a:lnSpc>
                <a:spcPct val="90000"/>
              </a:lnSpc>
              <a:spcBef>
                <a:spcPct val="0"/>
              </a:spcBef>
              <a:spcAft>
                <a:spcPct val="20000"/>
              </a:spcAft>
              <a:buFont typeface="Arial" charset="0"/>
              <a:buNone/>
            </a:pPr>
            <a:r>
              <a:rPr lang="en-US" sz="2100" b="1" dirty="0" smtClean="0">
                <a:solidFill>
                  <a:schemeClr val="tx1"/>
                </a:solidFill>
              </a:rPr>
              <a:t>Consistent with another program	         	         29 (4.6)</a:t>
            </a:r>
          </a:p>
          <a:p>
            <a:pPr eaLnBrk="1" hangingPunct="1">
              <a:lnSpc>
                <a:spcPct val="90000"/>
              </a:lnSpc>
              <a:spcBef>
                <a:spcPct val="0"/>
              </a:spcBef>
              <a:spcAft>
                <a:spcPct val="20000"/>
              </a:spcAft>
              <a:buFont typeface="Arial" charset="0"/>
              <a:buNone/>
            </a:pPr>
            <a:r>
              <a:rPr lang="en-US" sz="2100" b="1" dirty="0" smtClean="0">
                <a:solidFill>
                  <a:schemeClr val="tx1"/>
                </a:solidFill>
              </a:rPr>
              <a:t>Projection of trend			         	         25 (3.9)</a:t>
            </a:r>
          </a:p>
          <a:p>
            <a:pPr eaLnBrk="1" hangingPunct="1">
              <a:lnSpc>
                <a:spcPct val="90000"/>
              </a:lnSpc>
              <a:spcBef>
                <a:spcPct val="0"/>
              </a:spcBef>
              <a:spcAft>
                <a:spcPct val="20000"/>
              </a:spcAft>
              <a:buFont typeface="Arial" charset="0"/>
              <a:buNone/>
            </a:pPr>
            <a:r>
              <a:rPr lang="en-US" sz="2100" b="1" dirty="0" smtClean="0">
                <a:solidFill>
                  <a:schemeClr val="tx1"/>
                </a:solidFill>
              </a:rPr>
              <a:t>Expert opinion				         19 (3.0)</a:t>
            </a:r>
          </a:p>
          <a:p>
            <a:pPr eaLnBrk="1" hangingPunct="1">
              <a:lnSpc>
                <a:spcPct val="90000"/>
              </a:lnSpc>
              <a:spcBef>
                <a:spcPct val="0"/>
              </a:spcBef>
              <a:spcAft>
                <a:spcPct val="20000"/>
              </a:spcAft>
              <a:buFont typeface="Arial" charset="0"/>
              <a:buNone/>
            </a:pPr>
            <a:r>
              <a:rPr lang="en-US" sz="2100" b="1" dirty="0" smtClean="0">
                <a:solidFill>
                  <a:schemeClr val="tx1"/>
                </a:solidFill>
              </a:rPr>
              <a:t>Retain year 2000 target			         15 (2.4)</a:t>
            </a:r>
          </a:p>
          <a:p>
            <a:pPr eaLnBrk="1" hangingPunct="1">
              <a:lnSpc>
                <a:spcPct val="90000"/>
              </a:lnSpc>
              <a:spcBef>
                <a:spcPct val="0"/>
              </a:spcBef>
              <a:spcAft>
                <a:spcPct val="20000"/>
              </a:spcAft>
              <a:buFont typeface="Arial" charset="0"/>
              <a:buNone/>
            </a:pPr>
            <a:r>
              <a:rPr lang="en-US" sz="2100" b="1" dirty="0" smtClean="0">
                <a:solidFill>
                  <a:schemeClr val="tx1"/>
                </a:solidFill>
              </a:rPr>
              <a:t>No increase from baseline		           		5 (0.8)</a:t>
            </a:r>
          </a:p>
          <a:p>
            <a:pPr eaLnBrk="1" hangingPunct="1">
              <a:lnSpc>
                <a:spcPct val="90000"/>
              </a:lnSpc>
              <a:spcBef>
                <a:spcPct val="0"/>
              </a:spcBef>
              <a:spcAft>
                <a:spcPct val="20000"/>
              </a:spcAft>
              <a:buFont typeface="Arial" charset="0"/>
              <a:buNone/>
            </a:pPr>
            <a:r>
              <a:rPr lang="en-US" sz="2100" b="1" dirty="0" smtClean="0">
                <a:solidFill>
                  <a:schemeClr val="tx1"/>
                </a:solidFill>
              </a:rPr>
              <a:t>Total 	</a:t>
            </a:r>
            <a:r>
              <a:rPr lang="en-US" sz="2600" b="1" dirty="0" smtClean="0">
                <a:solidFill>
                  <a:schemeClr val="tx1"/>
                </a:solidFill>
              </a:rPr>
              <a:t>                                                       </a:t>
            </a:r>
            <a:r>
              <a:rPr lang="en-US" sz="2100" b="1" dirty="0" smtClean="0">
                <a:solidFill>
                  <a:schemeClr val="tx1"/>
                </a:solidFill>
              </a:rPr>
              <a:t>635 (100)</a:t>
            </a:r>
          </a:p>
        </p:txBody>
      </p:sp>
      <p:sp>
        <p:nvSpPr>
          <p:cNvPr id="6" name="Slide Number Placeholder 5"/>
          <p:cNvSpPr>
            <a:spLocks noGrp="1"/>
          </p:cNvSpPr>
          <p:nvPr>
            <p:ph type="sldNum" sz="quarter" idx="12"/>
          </p:nvPr>
        </p:nvSpPr>
        <p:spPr/>
        <p:txBody>
          <a:bodyPr/>
          <a:lstStyle/>
          <a:p>
            <a:pPr>
              <a:defRPr/>
            </a:pPr>
            <a:fld id="{D28E1B76-9CBB-4858-BE99-90374B24DD3C}" type="slidenum">
              <a:rPr lang="en-US"/>
              <a:pPr>
                <a:defRPr/>
              </a:pPr>
              <a:t>8</a:t>
            </a:fld>
            <a:endParaRPr lang="en-US" dirty="0"/>
          </a:p>
        </p:txBody>
      </p:sp>
      <p:sp>
        <p:nvSpPr>
          <p:cNvPr id="162820" name="Line 4"/>
          <p:cNvSpPr>
            <a:spLocks noChangeShapeType="1"/>
          </p:cNvSpPr>
          <p:nvPr/>
        </p:nvSpPr>
        <p:spPr bwMode="auto">
          <a:xfrm>
            <a:off x="457200" y="2209800"/>
            <a:ext cx="8229600" cy="0"/>
          </a:xfrm>
          <a:prstGeom prst="line">
            <a:avLst/>
          </a:prstGeom>
          <a:noFill/>
          <a:ln w="9525">
            <a:solidFill>
              <a:schemeClr val="tx1"/>
            </a:solidFill>
            <a:round/>
            <a:headEnd type="none" w="sm" len="sm"/>
            <a:tailEnd type="none" w="sm" len="sm"/>
          </a:ln>
        </p:spPr>
        <p:txBody>
          <a:bodyPr wrap="none"/>
          <a:lstStyle/>
          <a:p>
            <a:endParaRPr lang="en-US" dirty="0"/>
          </a:p>
        </p:txBody>
      </p:sp>
      <p:sp>
        <p:nvSpPr>
          <p:cNvPr id="162821" name="Line 5"/>
          <p:cNvSpPr>
            <a:spLocks noChangeShapeType="1"/>
          </p:cNvSpPr>
          <p:nvPr/>
        </p:nvSpPr>
        <p:spPr bwMode="auto">
          <a:xfrm>
            <a:off x="457200" y="5138738"/>
            <a:ext cx="8229600" cy="0"/>
          </a:xfrm>
          <a:prstGeom prst="line">
            <a:avLst/>
          </a:prstGeom>
          <a:noFill/>
          <a:ln w="9525">
            <a:solidFill>
              <a:schemeClr val="tx1"/>
            </a:solidFill>
            <a:round/>
            <a:headEnd type="none" w="sm" len="sm"/>
            <a:tailEnd type="none" w="sm" len="sm"/>
          </a:ln>
        </p:spPr>
        <p:txBody>
          <a:bodyPr wrap="none"/>
          <a:lstStyle/>
          <a:p>
            <a:endParaRPr lang="en-US" dirty="0"/>
          </a:p>
        </p:txBody>
      </p:sp>
      <p:sp>
        <p:nvSpPr>
          <p:cNvPr id="162822" name="Rectangle 19"/>
          <p:cNvSpPr>
            <a:spLocks noChangeArrowheads="1"/>
          </p:cNvSpPr>
          <p:nvPr/>
        </p:nvSpPr>
        <p:spPr bwMode="auto">
          <a:xfrm>
            <a:off x="0" y="0"/>
            <a:ext cx="9151938" cy="914400"/>
          </a:xfrm>
          <a:prstGeom prst="rect">
            <a:avLst/>
          </a:prstGeom>
          <a:noFill/>
          <a:ln w="9525">
            <a:noFill/>
            <a:miter lim="800000"/>
            <a:headEnd/>
            <a:tailEnd/>
          </a:ln>
        </p:spPr>
        <p:txBody>
          <a:bodyPr anchor="ctr" anchorCtr="1"/>
          <a:lstStyle/>
          <a:p>
            <a:pPr marL="342900" indent="-342900" algn="ctr" eaLnBrk="0" hangingPunct="0"/>
            <a:r>
              <a:rPr lang="en-US" sz="4200" b="1" dirty="0" smtClean="0">
                <a:solidFill>
                  <a:srgbClr val="FFC000"/>
                </a:solidFill>
                <a:latin typeface="Tahoma" pitchFamily="34" charset="0"/>
                <a:cs typeface="Tahoma" pitchFamily="34" charset="0"/>
              </a:rPr>
              <a:t>HP2010 Target-Setting </a:t>
            </a:r>
            <a:r>
              <a:rPr lang="en-US" sz="4200" b="1" dirty="0">
                <a:solidFill>
                  <a:srgbClr val="FFC000"/>
                </a:solidFill>
                <a:latin typeface="Tahoma" pitchFamily="34" charset="0"/>
                <a:cs typeface="Tahoma" pitchFamily="34" charset="0"/>
              </a:rPr>
              <a:t>Methods</a:t>
            </a:r>
          </a:p>
        </p:txBody>
      </p:sp>
      <p:sp>
        <p:nvSpPr>
          <p:cNvPr id="162823" name="TextBox 7"/>
          <p:cNvSpPr txBox="1">
            <a:spLocks noChangeArrowheads="1"/>
          </p:cNvSpPr>
          <p:nvPr/>
        </p:nvSpPr>
        <p:spPr bwMode="auto">
          <a:xfrm>
            <a:off x="304800" y="6334125"/>
            <a:ext cx="8458200" cy="523220"/>
          </a:xfrm>
          <a:prstGeom prst="rect">
            <a:avLst/>
          </a:prstGeom>
          <a:noFill/>
          <a:ln w="9525">
            <a:noFill/>
            <a:miter lim="800000"/>
            <a:headEnd/>
            <a:tailEnd/>
          </a:ln>
        </p:spPr>
        <p:txBody>
          <a:bodyPr>
            <a:spAutoFit/>
          </a:bodyPr>
          <a:lstStyle/>
          <a:p>
            <a:r>
              <a:rPr lang="en-US" sz="1400" dirty="0">
                <a:latin typeface="Calibri" pitchFamily="34" charset="0"/>
              </a:rPr>
              <a:t>NOTE:  Includes measurable objectives and </a:t>
            </a:r>
            <a:r>
              <a:rPr lang="en-US" sz="1400" dirty="0" err="1">
                <a:latin typeface="Calibri" pitchFamily="34" charset="0"/>
              </a:rPr>
              <a:t>subobjectives</a:t>
            </a:r>
            <a:r>
              <a:rPr lang="en-US" sz="1400" dirty="0">
                <a:latin typeface="Calibri" pitchFamily="34" charset="0"/>
              </a:rPr>
              <a:t> (n=635) that have at least 2 data points during the decade as of Quarter 4, 2009.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91"/>
          <p:cNvSpPr>
            <a:spLocks noChangeArrowheads="1"/>
          </p:cNvSpPr>
          <p:nvPr/>
        </p:nvSpPr>
        <p:spPr bwMode="auto">
          <a:xfrm>
            <a:off x="0" y="6172200"/>
            <a:ext cx="9144000" cy="685800"/>
          </a:xfrm>
          <a:prstGeom prst="rect">
            <a:avLst/>
          </a:prstGeom>
          <a:noFill/>
          <a:ln w="9525">
            <a:noFill/>
            <a:miter lim="800000"/>
            <a:headEnd/>
            <a:tailEnd/>
          </a:ln>
        </p:spPr>
        <p:txBody>
          <a:bodyPr wrap="none" anchor="ctr"/>
          <a:lstStyle/>
          <a:p>
            <a:pPr algn="ctr"/>
            <a:endParaRPr lang="en-US">
              <a:latin typeface="Calibri" pitchFamily="34" charset="0"/>
            </a:endParaRPr>
          </a:p>
        </p:txBody>
      </p:sp>
      <p:sp>
        <p:nvSpPr>
          <p:cNvPr id="54278" name="TextBox 7"/>
          <p:cNvSpPr txBox="1">
            <a:spLocks noChangeArrowheads="1"/>
          </p:cNvSpPr>
          <p:nvPr/>
        </p:nvSpPr>
        <p:spPr bwMode="auto">
          <a:xfrm>
            <a:off x="304800" y="6172200"/>
            <a:ext cx="7772400" cy="738188"/>
          </a:xfrm>
          <a:prstGeom prst="rect">
            <a:avLst/>
          </a:prstGeom>
          <a:noFill/>
          <a:ln w="9525">
            <a:noFill/>
            <a:miter lim="800000"/>
            <a:headEnd/>
            <a:tailEnd/>
          </a:ln>
        </p:spPr>
        <p:txBody>
          <a:bodyPr>
            <a:spAutoFit/>
          </a:bodyPr>
          <a:lstStyle/>
          <a:p>
            <a:r>
              <a:rPr lang="en-US" sz="1400">
                <a:latin typeface="Calibri" pitchFamily="34" charset="0"/>
              </a:rPr>
              <a:t>NOTE:  Includes measurable objectives and subobjectives (n=635) that have at least 2 data points during the decade as of Quarter 4, 2009.  Categories do not take into account statistical significance, which will be considered in the HP2010 Final Review.</a:t>
            </a:r>
          </a:p>
        </p:txBody>
      </p:sp>
      <p:sp>
        <p:nvSpPr>
          <p:cNvPr id="54279" name="Rectangle 19"/>
          <p:cNvSpPr>
            <a:spLocks noChangeArrowheads="1"/>
          </p:cNvSpPr>
          <p:nvPr/>
        </p:nvSpPr>
        <p:spPr bwMode="auto">
          <a:xfrm>
            <a:off x="-465138" y="0"/>
            <a:ext cx="10066338" cy="914400"/>
          </a:xfrm>
          <a:prstGeom prst="rect">
            <a:avLst/>
          </a:prstGeom>
          <a:noFill/>
          <a:ln w="9525">
            <a:noFill/>
            <a:miter lim="800000"/>
            <a:headEnd/>
            <a:tailEnd/>
          </a:ln>
        </p:spPr>
        <p:txBody>
          <a:bodyPr anchor="ctr" anchorCtr="1"/>
          <a:lstStyle/>
          <a:p>
            <a:pPr marL="342900" indent="-342900" algn="ctr" eaLnBrk="0" hangingPunct="0"/>
            <a:r>
              <a:rPr lang="en-US" sz="3700" b="1" dirty="0">
                <a:solidFill>
                  <a:srgbClr val="FFC000"/>
                </a:solidFill>
                <a:latin typeface="Tahoma" pitchFamily="34" charset="0"/>
                <a:cs typeface="Tahoma" pitchFamily="34" charset="0"/>
              </a:rPr>
              <a:t>Overall Healthy People 2010 Progress</a:t>
            </a:r>
          </a:p>
        </p:txBody>
      </p:sp>
      <p:graphicFrame>
        <p:nvGraphicFramePr>
          <p:cNvPr id="54276" name="Content Placeholder 11"/>
          <p:cNvGraphicFramePr>
            <a:graphicFrameLocks noGrp="1"/>
          </p:cNvGraphicFramePr>
          <p:nvPr>
            <p:ph idx="1"/>
          </p:nvPr>
        </p:nvGraphicFramePr>
        <p:xfrm>
          <a:off x="457200" y="1066800"/>
          <a:ext cx="8229600" cy="5059363"/>
        </p:xfrm>
        <a:graphic>
          <a:graphicData uri="http://schemas.openxmlformats.org/presentationml/2006/ole">
            <p:oleObj spid="_x0000_s23554" name="Worksheet" r:id="rId4" imgW="8230313" imgH="5060119" progId="Excel.Sheet.8">
              <p:embed/>
            </p:oleObj>
          </a:graphicData>
        </a:graphic>
      </p:graphicFrame>
      <p:sp>
        <p:nvSpPr>
          <p:cNvPr id="11" name="Slide Number Placeholder 10"/>
          <p:cNvSpPr>
            <a:spLocks noGrp="1"/>
          </p:cNvSpPr>
          <p:nvPr>
            <p:ph type="sldNum" sz="quarter" idx="12"/>
          </p:nvPr>
        </p:nvSpPr>
        <p:spPr/>
        <p:txBody>
          <a:bodyPr/>
          <a:lstStyle/>
          <a:p>
            <a:pPr>
              <a:defRPr/>
            </a:pPr>
            <a:fld id="{FEA9EC33-757B-4519-A5FB-5CE0E7D52E8E}" type="slidenum">
              <a:rPr lang="en-US" smtClean="0"/>
              <a:pPr>
                <a:defRPr/>
              </a:pPr>
              <a:t>9</a:t>
            </a:fld>
            <a:endParaRPr lang="en-US"/>
          </a:p>
        </p:txBody>
      </p:sp>
      <p:sp>
        <p:nvSpPr>
          <p:cNvPr id="54280" name="Oval 21"/>
          <p:cNvSpPr>
            <a:spLocks noChangeArrowheads="1"/>
          </p:cNvSpPr>
          <p:nvPr/>
        </p:nvSpPr>
        <p:spPr bwMode="auto">
          <a:xfrm>
            <a:off x="7172325" y="4267200"/>
            <a:ext cx="153988" cy="144463"/>
          </a:xfrm>
          <a:prstGeom prst="ellipse">
            <a:avLst/>
          </a:prstGeom>
          <a:solidFill>
            <a:srgbClr val="F76568"/>
          </a:solidFill>
          <a:ln w="9525">
            <a:solidFill>
              <a:schemeClr val="tx1"/>
            </a:solidFill>
            <a:round/>
            <a:headEnd/>
            <a:tailEnd/>
          </a:ln>
        </p:spPr>
        <p:txBody>
          <a:bodyPr wrap="none" anchor="ctr"/>
          <a:lstStyle/>
          <a:p>
            <a:endParaRPr lang="en-US">
              <a:latin typeface="Calibri" pitchFamily="34" charset="0"/>
            </a:endParaRPr>
          </a:p>
        </p:txBody>
      </p:sp>
      <p:sp>
        <p:nvSpPr>
          <p:cNvPr id="54281" name="Oval 22"/>
          <p:cNvSpPr>
            <a:spLocks noChangeArrowheads="1"/>
          </p:cNvSpPr>
          <p:nvPr/>
        </p:nvSpPr>
        <p:spPr bwMode="auto">
          <a:xfrm>
            <a:off x="7162800" y="3886200"/>
            <a:ext cx="153988" cy="144463"/>
          </a:xfrm>
          <a:prstGeom prst="ellipse">
            <a:avLst/>
          </a:prstGeom>
          <a:solidFill>
            <a:srgbClr val="FFCC00"/>
          </a:solidFill>
          <a:ln w="9525">
            <a:solidFill>
              <a:schemeClr val="tx1"/>
            </a:solidFill>
            <a:round/>
            <a:headEnd/>
            <a:tailEnd/>
          </a:ln>
        </p:spPr>
        <p:txBody>
          <a:bodyPr wrap="none" anchor="ctr"/>
          <a:lstStyle/>
          <a:p>
            <a:endParaRPr lang="en-US">
              <a:latin typeface="Calibri" pitchFamily="34" charset="0"/>
            </a:endParaRPr>
          </a:p>
        </p:txBody>
      </p:sp>
      <p:sp>
        <p:nvSpPr>
          <p:cNvPr id="15" name="Oval 23"/>
          <p:cNvSpPr>
            <a:spLocks noChangeArrowheads="1"/>
          </p:cNvSpPr>
          <p:nvPr/>
        </p:nvSpPr>
        <p:spPr bwMode="auto">
          <a:xfrm>
            <a:off x="7162800" y="3513138"/>
            <a:ext cx="153988" cy="144462"/>
          </a:xfrm>
          <a:prstGeom prst="ellipse">
            <a:avLst/>
          </a:prstGeom>
          <a:solidFill>
            <a:srgbClr val="99D05C"/>
          </a:solidFill>
          <a:ln w="9525">
            <a:solidFill>
              <a:schemeClr val="tx1"/>
            </a:solidFill>
            <a:round/>
            <a:headEnd/>
            <a:tailEnd/>
          </a:ln>
        </p:spPr>
        <p:txBody>
          <a:bodyPr wrap="none" anchor="ctr"/>
          <a:lstStyle/>
          <a:p>
            <a:pPr fontAlgn="auto">
              <a:spcBef>
                <a:spcPts val="0"/>
              </a:spcBef>
              <a:spcAft>
                <a:spcPts val="0"/>
              </a:spcAft>
              <a:defRPr/>
            </a:pPr>
            <a:endParaRPr lang="en-US">
              <a:latin typeface="+mn-lt"/>
            </a:endParaRPr>
          </a:p>
        </p:txBody>
      </p:sp>
      <p:sp>
        <p:nvSpPr>
          <p:cNvPr id="54283" name="Text Box 24"/>
          <p:cNvSpPr txBox="1">
            <a:spLocks noChangeArrowheads="1"/>
          </p:cNvSpPr>
          <p:nvPr/>
        </p:nvSpPr>
        <p:spPr bwMode="auto">
          <a:xfrm>
            <a:off x="7315200" y="3048000"/>
            <a:ext cx="1524000" cy="1446213"/>
          </a:xfrm>
          <a:prstGeom prst="rect">
            <a:avLst/>
          </a:prstGeom>
          <a:noFill/>
          <a:ln w="9525">
            <a:noFill/>
            <a:miter lim="800000"/>
            <a:headEnd/>
            <a:tailEnd/>
          </a:ln>
        </p:spPr>
        <p:txBody>
          <a:bodyPr>
            <a:spAutoFit/>
          </a:bodyPr>
          <a:lstStyle/>
          <a:p>
            <a:pPr>
              <a:spcBef>
                <a:spcPct val="50000"/>
              </a:spcBef>
            </a:pPr>
            <a:r>
              <a:rPr lang="en-US" sz="1600" dirty="0">
                <a:latin typeface="Tahoma" pitchFamily="34" charset="0"/>
              </a:rPr>
              <a:t>Target met</a:t>
            </a:r>
          </a:p>
          <a:p>
            <a:pPr>
              <a:spcBef>
                <a:spcPct val="50000"/>
              </a:spcBef>
            </a:pPr>
            <a:r>
              <a:rPr lang="en-US" sz="1600" dirty="0">
                <a:latin typeface="Tahoma" pitchFamily="34" charset="0"/>
              </a:rPr>
              <a:t>Improving</a:t>
            </a:r>
          </a:p>
          <a:p>
            <a:pPr>
              <a:spcBef>
                <a:spcPct val="50000"/>
              </a:spcBef>
            </a:pPr>
            <a:r>
              <a:rPr lang="en-US" sz="1600" dirty="0">
                <a:latin typeface="Tahoma" pitchFamily="34" charset="0"/>
              </a:rPr>
              <a:t>No change</a:t>
            </a:r>
          </a:p>
          <a:p>
            <a:pPr>
              <a:spcBef>
                <a:spcPct val="50000"/>
              </a:spcBef>
            </a:pPr>
            <a:r>
              <a:rPr lang="en-US" sz="1600" dirty="0">
                <a:latin typeface="Tahoma" pitchFamily="34" charset="0"/>
              </a:rPr>
              <a:t>Getting worse</a:t>
            </a:r>
          </a:p>
        </p:txBody>
      </p:sp>
      <p:sp>
        <p:nvSpPr>
          <p:cNvPr id="54284" name="Oval 25"/>
          <p:cNvSpPr>
            <a:spLocks noChangeArrowheads="1"/>
          </p:cNvSpPr>
          <p:nvPr/>
        </p:nvSpPr>
        <p:spPr bwMode="auto">
          <a:xfrm>
            <a:off x="7162800" y="3124200"/>
            <a:ext cx="153988" cy="144463"/>
          </a:xfrm>
          <a:prstGeom prst="ellipse">
            <a:avLst/>
          </a:prstGeom>
          <a:solidFill>
            <a:schemeClr val="tx2">
              <a:lumMod val="75000"/>
            </a:schemeClr>
          </a:solidFill>
          <a:ln w="9525">
            <a:solidFill>
              <a:schemeClr val="tx1"/>
            </a:solidFill>
            <a:round/>
            <a:headEnd/>
            <a:tailEnd/>
          </a:ln>
        </p:spPr>
        <p:txBody>
          <a:bodyPr wrap="none" anchor="ctr"/>
          <a:lstStyle/>
          <a:p>
            <a:endParaRPr lang="en-US">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1801</TotalTime>
  <Words>1549</Words>
  <Application>Microsoft Office PowerPoint</Application>
  <PresentationFormat>On-screen Show (4:3)</PresentationFormat>
  <Paragraphs>341</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NCHS2010conference</vt:lpstr>
      <vt:lpstr>Worksheet</vt:lpstr>
      <vt:lpstr>Slide 1</vt:lpstr>
      <vt:lpstr>Presentation Overview</vt:lpstr>
      <vt:lpstr>Slide 3</vt:lpstr>
      <vt:lpstr>Selection Criteria for Objectives</vt:lpstr>
      <vt:lpstr>Slide 5</vt:lpstr>
      <vt:lpstr>Slide 6</vt:lpstr>
      <vt:lpstr>Slide 7</vt:lpstr>
      <vt:lpstr>Slide 8</vt:lpstr>
      <vt:lpstr>Slide 9</vt:lpstr>
      <vt:lpstr>Slide 10</vt:lpstr>
      <vt:lpstr>Slide 11</vt:lpstr>
      <vt:lpstr>Slide 12</vt:lpstr>
      <vt:lpstr>Slide 13</vt:lpstr>
      <vt:lpstr>Data Challenges</vt:lpstr>
      <vt:lpstr>Slide 15</vt:lpstr>
      <vt:lpstr>Contact Information</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 Seibert</dc:creator>
  <cp:lastModifiedBy>hku4</cp:lastModifiedBy>
  <cp:revision>187</cp:revision>
  <dcterms:created xsi:type="dcterms:W3CDTF">2010-07-23T19:51:19Z</dcterms:created>
  <dcterms:modified xsi:type="dcterms:W3CDTF">2010-08-27T15:26:50Z</dcterms:modified>
</cp:coreProperties>
</file>