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notesMasterIdLst>
    <p:notesMasterId r:id="rId28"/>
  </p:notesMasterIdLst>
  <p:sldIdLst>
    <p:sldId id="256" r:id="rId2"/>
    <p:sldId id="269" r:id="rId3"/>
    <p:sldId id="373" r:id="rId4"/>
    <p:sldId id="374" r:id="rId5"/>
    <p:sldId id="375" r:id="rId6"/>
    <p:sldId id="376" r:id="rId7"/>
    <p:sldId id="380" r:id="rId8"/>
    <p:sldId id="382" r:id="rId9"/>
    <p:sldId id="383" r:id="rId10"/>
    <p:sldId id="390" r:id="rId11"/>
    <p:sldId id="402" r:id="rId12"/>
    <p:sldId id="387" r:id="rId13"/>
    <p:sldId id="388" r:id="rId14"/>
    <p:sldId id="389" r:id="rId15"/>
    <p:sldId id="391" r:id="rId16"/>
    <p:sldId id="379" r:id="rId17"/>
    <p:sldId id="403" r:id="rId18"/>
    <p:sldId id="385" r:id="rId19"/>
    <p:sldId id="393" r:id="rId20"/>
    <p:sldId id="386" r:id="rId21"/>
    <p:sldId id="392" r:id="rId22"/>
    <p:sldId id="396" r:id="rId23"/>
    <p:sldId id="407" r:id="rId24"/>
    <p:sldId id="399" r:id="rId25"/>
    <p:sldId id="411" r:id="rId26"/>
    <p:sldId id="408"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D67E"/>
    <a:srgbClr val="05CB63"/>
    <a:srgbClr val="1F6F2C"/>
    <a:srgbClr val="9550F2"/>
    <a:srgbClr val="F6F2A6"/>
    <a:srgbClr val="000000"/>
    <a:srgbClr val="6A2D97"/>
    <a:srgbClr val="64B41C"/>
    <a:srgbClr val="33B34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7" autoAdjust="0"/>
    <p:restoredTop sz="71930" autoAdjust="0"/>
  </p:normalViewPr>
  <p:slideViewPr>
    <p:cSldViewPr>
      <p:cViewPr varScale="1">
        <p:scale>
          <a:sx n="61" d="100"/>
          <a:sy n="61" d="100"/>
        </p:scale>
        <p:origin x="-1080" y="-96"/>
      </p:cViewPr>
      <p:guideLst>
        <p:guide orient="horz" pos="2160"/>
        <p:guide pos="2880"/>
      </p:guideLst>
    </p:cSldViewPr>
  </p:slideViewPr>
  <p:notesTextViewPr>
    <p:cViewPr>
      <p:scale>
        <a:sx n="75" d="100"/>
        <a:sy n="75" d="100"/>
      </p:scale>
      <p:origin x="0" y="0"/>
    </p:cViewPr>
  </p:notesTextViewPr>
  <p:sorterViewPr>
    <p:cViewPr>
      <p:scale>
        <a:sx n="33" d="100"/>
        <a:sy n="33" d="100"/>
      </p:scale>
      <p:origin x="0" y="0"/>
    </p:cViewPr>
  </p:sorterViewPr>
  <p:notesViewPr>
    <p:cSldViewPr>
      <p:cViewPr>
        <p:scale>
          <a:sx n="90" d="100"/>
          <a:sy n="90" d="100"/>
        </p:scale>
        <p:origin x="-1092" y="136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9"/>
  <c:chart>
    <c:autoTitleDeleted val="1"/>
    <c:plotArea>
      <c:layout>
        <c:manualLayout>
          <c:layoutTarget val="inner"/>
          <c:xMode val="edge"/>
          <c:yMode val="edge"/>
          <c:x val="0.11978516574317161"/>
          <c:y val="3.6443293946503974E-2"/>
          <c:w val="0.7069354525128847"/>
          <c:h val="0.77498910176684854"/>
        </c:manualLayout>
      </c:layout>
      <c:lineChart>
        <c:grouping val="standard"/>
        <c:ser>
          <c:idx val="0"/>
          <c:order val="0"/>
          <c:tx>
            <c:strRef>
              <c:f>Sheet1!$B$1</c:f>
              <c:strCache>
                <c:ptCount val="1"/>
                <c:pt idx="0">
                  <c:v>% Ineligible</c:v>
                </c:pt>
              </c:strCache>
            </c:strRef>
          </c:tx>
          <c:spPr>
            <a:ln>
              <a:solidFill>
                <a:schemeClr val="accent3"/>
              </a:solidFill>
            </a:ln>
            <a:effectLst>
              <a:innerShdw blurRad="114300">
                <a:prstClr val="black"/>
              </a:innerShdw>
            </a:effectLst>
          </c:spPr>
          <c:marker>
            <c:symbol val="none"/>
          </c:marker>
          <c:cat>
            <c:numRef>
              <c:f>Sheet1!$A$2:$A$20</c:f>
              <c:numCache>
                <c:formatCode>General</c:formatCode>
                <c:ptCount val="19"/>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numCache>
            </c:numRef>
          </c:cat>
          <c:val>
            <c:numRef>
              <c:f>Sheet1!$B$2:$B$20</c:f>
              <c:numCache>
                <c:formatCode>0.0</c:formatCode>
                <c:ptCount val="19"/>
                <c:pt idx="0">
                  <c:v>1.8</c:v>
                </c:pt>
                <c:pt idx="1">
                  <c:v>1.8</c:v>
                </c:pt>
                <c:pt idx="2">
                  <c:v>1.8</c:v>
                </c:pt>
                <c:pt idx="3">
                  <c:v>2</c:v>
                </c:pt>
                <c:pt idx="4">
                  <c:v>1.5</c:v>
                </c:pt>
                <c:pt idx="5">
                  <c:v>1.9000000000000001</c:v>
                </c:pt>
                <c:pt idx="6">
                  <c:v>2.1</c:v>
                </c:pt>
                <c:pt idx="7">
                  <c:v>2.2000000000000002</c:v>
                </c:pt>
                <c:pt idx="8">
                  <c:v>2.7</c:v>
                </c:pt>
                <c:pt idx="9">
                  <c:v>2.5</c:v>
                </c:pt>
                <c:pt idx="10">
                  <c:v>3.1</c:v>
                </c:pt>
                <c:pt idx="11">
                  <c:v>8.3000000000000007</c:v>
                </c:pt>
                <c:pt idx="12">
                  <c:v>10.4</c:v>
                </c:pt>
                <c:pt idx="13">
                  <c:v>10.6</c:v>
                </c:pt>
                <c:pt idx="14">
                  <c:v>10.3</c:v>
                </c:pt>
                <c:pt idx="15">
                  <c:v>11.1</c:v>
                </c:pt>
                <c:pt idx="16">
                  <c:v>11.8</c:v>
                </c:pt>
                <c:pt idx="17">
                  <c:v>13.9</c:v>
                </c:pt>
                <c:pt idx="18">
                  <c:v>12.1</c:v>
                </c:pt>
              </c:numCache>
            </c:numRef>
          </c:val>
        </c:ser>
        <c:marker val="1"/>
        <c:axId val="84748160"/>
        <c:axId val="84749696"/>
      </c:lineChart>
      <c:catAx>
        <c:axId val="84748160"/>
        <c:scaling>
          <c:orientation val="minMax"/>
        </c:scaling>
        <c:axPos val="b"/>
        <c:numFmt formatCode="General" sourceLinked="1"/>
        <c:tickLblPos val="nextTo"/>
        <c:crossAx val="84749696"/>
        <c:crosses val="autoZero"/>
        <c:auto val="1"/>
        <c:lblAlgn val="ctr"/>
        <c:lblOffset val="100"/>
      </c:catAx>
      <c:valAx>
        <c:axId val="84749696"/>
        <c:scaling>
          <c:orientation val="minMax"/>
          <c:max val="25"/>
        </c:scaling>
        <c:axPos val="l"/>
        <c:majorGridlines/>
        <c:numFmt formatCode="0.0" sourceLinked="1"/>
        <c:tickLblPos val="nextTo"/>
        <c:crossAx val="84748160"/>
        <c:crosses val="autoZero"/>
        <c:crossBetween val="between"/>
      </c:valAx>
    </c:plotArea>
    <c:legend>
      <c:legendPos val="r"/>
      <c:layout>
        <c:manualLayout>
          <c:xMode val="edge"/>
          <c:yMode val="edge"/>
          <c:x val="0.17548605035481676"/>
          <c:y val="0.23657639269256125"/>
          <c:w val="0.23963740643530729"/>
          <c:h val="0.10033025015891668"/>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EC9BC21-B161-4BE4-B9EC-178CA85F343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533D005-3C86-46CB-A9CE-9B5F72362D65}" type="slidenum">
              <a:rPr lang="en-US" smtClean="0"/>
              <a:pPr/>
              <a:t>1</a:t>
            </a:fld>
            <a:endParaRPr lang="en-US" smtClean="0"/>
          </a:p>
        </p:txBody>
      </p:sp>
      <p:sp>
        <p:nvSpPr>
          <p:cNvPr id="27651" name="Rectangle 2"/>
          <p:cNvSpPr>
            <a:spLocks noGrp="1" noRot="1" noChangeAspect="1" noChangeArrowheads="1" noTextEdit="1"/>
          </p:cNvSpPr>
          <p:nvPr>
            <p:ph type="sldImg"/>
          </p:nvPr>
        </p:nvSpPr>
        <p:spPr>
          <a:xfrm>
            <a:off x="1092200" y="685800"/>
            <a:ext cx="4673600" cy="3505200"/>
          </a:xfrm>
          <a:ln/>
        </p:spPr>
      </p:sp>
      <p:sp>
        <p:nvSpPr>
          <p:cNvPr id="27652" name="Rectangle 3"/>
          <p:cNvSpPr>
            <a:spLocks noGrp="1" noChangeArrowheads="1"/>
          </p:cNvSpPr>
          <p:nvPr>
            <p:ph type="body" idx="1"/>
          </p:nvPr>
        </p:nvSpPr>
        <p:spPr>
          <a:noFill/>
          <a:ln/>
        </p:spPr>
        <p:txBody>
          <a:bodyPr/>
          <a:lstStyle/>
          <a:p>
            <a:pPr eaLnBrk="1" hangingPunct="1"/>
            <a:endParaRPr lang="en-US" dirty="0" smtClean="0"/>
          </a:p>
          <a:p>
            <a:pPr eaLnBrk="1" hangingPunct="1"/>
            <a:r>
              <a:rPr lang="en-US" dirty="0" smtClean="0"/>
              <a:t>This presentation will</a:t>
            </a:r>
            <a:r>
              <a:rPr lang="en-US" baseline="0" dirty="0" smtClean="0"/>
              <a:t> be concerned with</a:t>
            </a:r>
            <a:r>
              <a:rPr lang="en-US" dirty="0" smtClean="0"/>
              <a:t> a single health indicator: Life expectancy….</a:t>
            </a:r>
          </a:p>
          <a:p>
            <a:pPr eaLnBrk="1" hangingPunct="1"/>
            <a:endParaRPr lang="en-US" dirty="0" smtClean="0"/>
          </a:p>
          <a:p>
            <a:pPr eaLnBrk="1" hangingPunct="1"/>
            <a:r>
              <a:rPr lang="en-US" dirty="0" smtClean="0"/>
              <a:t>…with a particular type of data – mortality as assessed by follow-up of survey participants.</a:t>
            </a:r>
          </a:p>
          <a:p>
            <a:pPr eaLnBrk="1" hangingPunct="1"/>
            <a:endParaRPr lang="en-US" dirty="0" smtClean="0"/>
          </a:p>
          <a:p>
            <a:pPr eaLnBrk="1" hangingPunct="1"/>
            <a:r>
              <a:rPr lang="en-US" dirty="0" smtClean="0"/>
              <a:t>And although</a:t>
            </a:r>
            <a:r>
              <a:rPr lang="en-US" baseline="0" dirty="0" smtClean="0"/>
              <a:t> much of what I have to say can be generalized….the focus here will be on examining socioeconomic differences in life expectancy. </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issue is, of course, the quality of the longitudinal data……</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7FB48D-C7F4-4CB1-8C95-43E82230AA3A}" type="slidenum">
              <a:rPr lang="en-US">
                <a:solidFill>
                  <a:prstClr val="black"/>
                </a:solidFill>
              </a:rPr>
              <a:pPr/>
              <a:t>11</a:t>
            </a:fld>
            <a:endParaRPr lang="en-US">
              <a:solidFill>
                <a:prstClr val="black"/>
              </a:solidFill>
            </a:endParaRPr>
          </a:p>
        </p:txBody>
      </p:sp>
      <p:sp>
        <p:nvSpPr>
          <p:cNvPr id="1027074" name="Rectangle 2"/>
          <p:cNvSpPr>
            <a:spLocks noGrp="1" noRot="1" noChangeAspect="1" noChangeArrowheads="1" noTextEdit="1"/>
          </p:cNvSpPr>
          <p:nvPr>
            <p:ph type="sldImg"/>
          </p:nvPr>
        </p:nvSpPr>
        <p:spPr>
          <a:ln/>
        </p:spPr>
      </p:sp>
      <p:sp>
        <p:nvSpPr>
          <p:cNvPr id="1027075" name="Rectangle 3"/>
          <p:cNvSpPr>
            <a:spLocks noGrp="1" noChangeArrowheads="1"/>
          </p:cNvSpPr>
          <p:nvPr>
            <p:ph type="body" idx="1"/>
          </p:nvPr>
        </p:nvSpPr>
        <p:spPr>
          <a:xfrm>
            <a:off x="914712" y="4344025"/>
            <a:ext cx="5562807" cy="6973549"/>
          </a:xfrm>
        </p:spPr>
        <p:txBody>
          <a:bodyPr/>
          <a:lstStyle/>
          <a:p>
            <a:pPr>
              <a:spcBef>
                <a:spcPts val="687"/>
              </a:spcBef>
            </a:pPr>
            <a:r>
              <a:rPr lang="en-GB" sz="1800" dirty="0" smtClean="0"/>
              <a:t>The correct matching of the survey respondent to </a:t>
            </a:r>
            <a:r>
              <a:rPr lang="en-GB" sz="1800" baseline="0" dirty="0" smtClean="0"/>
              <a:t>a death certificate is dependent on the completeness and accuracy of the information obtained from the respondent at the time of interview used for matching to the NDI .........</a:t>
            </a:r>
          </a:p>
          <a:p>
            <a:pPr>
              <a:spcBef>
                <a:spcPts val="687"/>
              </a:spcBef>
            </a:pPr>
            <a:endParaRPr lang="en-GB" sz="1800" baseline="0" dirty="0" smtClean="0"/>
          </a:p>
          <a:p>
            <a:pPr>
              <a:spcBef>
                <a:spcPts val="687"/>
              </a:spcBef>
            </a:pPr>
            <a:r>
              <a:rPr lang="en-GB" sz="1800" baseline="0" dirty="0" smtClean="0"/>
              <a:t>This information is combined within a </a:t>
            </a:r>
            <a:r>
              <a:rPr lang="en-GB" sz="1800" dirty="0" smtClean="0"/>
              <a:t>matching </a:t>
            </a:r>
            <a:r>
              <a:rPr lang="en-GB" sz="1800" dirty="0"/>
              <a:t>algorithm, </a:t>
            </a:r>
            <a:r>
              <a:rPr lang="en-GB" sz="1800" dirty="0" smtClean="0"/>
              <a:t>that weights on the degree of uniqueness</a:t>
            </a:r>
            <a:r>
              <a:rPr lang="en-GB" sz="1800" baseline="0" dirty="0" smtClean="0"/>
              <a:t> of the item.  </a:t>
            </a:r>
            <a:endParaRPr lang="en-GB" sz="1800" dirty="0"/>
          </a:p>
          <a:p>
            <a:pPr>
              <a:spcBef>
                <a:spcPts val="687"/>
              </a:spcBef>
            </a:pPr>
            <a:r>
              <a:rPr lang="en-GB" sz="1800" dirty="0" smtClean="0"/>
              <a:t>A </a:t>
            </a:r>
            <a:r>
              <a:rPr lang="en-GB" sz="1800" dirty="0"/>
              <a:t>scoring </a:t>
            </a:r>
            <a:r>
              <a:rPr lang="en-GB" sz="1800" dirty="0" smtClean="0"/>
              <a:t>methodology is used to determine potential matches...which</a:t>
            </a:r>
            <a:r>
              <a:rPr lang="en-GB" sz="1800" baseline="0" dirty="0" smtClean="0"/>
              <a:t> can lead to a </a:t>
            </a:r>
            <a:r>
              <a:rPr lang="en-GB" sz="1800" dirty="0" smtClean="0"/>
              <a:t>‘by hand’ review  for problematic cases.  </a:t>
            </a:r>
          </a:p>
          <a:p>
            <a:r>
              <a:rPr lang="en-US" sz="1800" dirty="0"/>
              <a:t>	</a:t>
            </a:r>
          </a:p>
          <a:p>
            <a:endParaRPr lang="en-US" sz="1800" dirty="0"/>
          </a:p>
          <a:p>
            <a:r>
              <a:rPr lang="en-US" sz="1800" dirty="0"/>
              <a:t>First and last name, plus SSN</a:t>
            </a:r>
          </a:p>
          <a:p>
            <a:r>
              <a:rPr lang="en-US" sz="1800" dirty="0"/>
              <a:t>Sex, date of birth, plus SSN</a:t>
            </a:r>
          </a:p>
          <a:p>
            <a:r>
              <a:rPr lang="en-US" sz="1800" dirty="0"/>
              <a:t>Or first and last name, plus month and year of birth</a:t>
            </a:r>
          </a:p>
          <a:p>
            <a:pPr>
              <a:spcBef>
                <a:spcPct val="0"/>
              </a:spcBef>
            </a:pPr>
            <a:endParaRPr lang="en-US" sz="18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dirty="0" smtClean="0"/>
              <a:t>If a respondent has</a:t>
            </a:r>
            <a:r>
              <a:rPr lang="en-US" baseline="0" dirty="0" smtClean="0"/>
              <a:t> not provided sufficient information for the matching process….they are deemed “ineligible” and excluded from the matched file.  </a:t>
            </a:r>
          </a:p>
          <a:p>
            <a:endParaRPr lang="en-US" baseline="0" dirty="0" smtClean="0"/>
          </a:p>
        </p:txBody>
      </p:sp>
      <p:sp>
        <p:nvSpPr>
          <p:cNvPr id="36868" name="Slide Number Placeholder 3"/>
          <p:cNvSpPr>
            <a:spLocks noGrp="1"/>
          </p:cNvSpPr>
          <p:nvPr>
            <p:ph type="sldNum" sz="quarter" idx="5"/>
          </p:nvPr>
        </p:nvSpPr>
        <p:spPr>
          <a:noFill/>
        </p:spPr>
        <p:txBody>
          <a:bodyPr/>
          <a:lstStyle/>
          <a:p>
            <a:fld id="{B1D593C0-62BB-4111-9676-BCA8E70C3B74}"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t>
            </a:r>
            <a:r>
              <a:rPr lang="en-US" baseline="0" dirty="0" smtClean="0"/>
              <a:t>Privacy concerns  are an issue in collecting the type of information used in matching…and changes in survey procedures for insuring confidentiality have changed over time.</a:t>
            </a:r>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because the</a:t>
            </a:r>
            <a:r>
              <a:rPr lang="en-US" baseline="0" dirty="0" smtClean="0"/>
              <a:t> survey provides other information on these ineligibles…</a:t>
            </a:r>
          </a:p>
          <a:p>
            <a:endParaRPr lang="en-US" baseline="0" dirty="0" smtClean="0"/>
          </a:p>
          <a:p>
            <a:r>
              <a:rPr lang="en-US" baseline="0" dirty="0" smtClean="0"/>
              <a:t>The survey weights can be readjusted to insure that the longitudinal files remain nationally representative.</a:t>
            </a:r>
          </a:p>
          <a:p>
            <a:endParaRPr lang="en-US" baseline="0" dirty="0" smtClean="0"/>
          </a:p>
          <a:p>
            <a:r>
              <a:rPr lang="en-US" baseline="0" dirty="0" smtClean="0"/>
              <a:t>However, we still have problems with groups with a high proportion of ineligibles….such as Hispanics </a:t>
            </a:r>
          </a:p>
          <a:p>
            <a:r>
              <a:rPr lang="en-US" baseline="0" dirty="0" smtClean="0"/>
              <a:t>Which means that they cannot be analyzed  separately</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issue that has to</a:t>
            </a:r>
            <a:r>
              <a:rPr lang="en-US" baseline="0" dirty="0" smtClean="0"/>
              <a:t> be confronted is insuring that we have appropriate measures of sampling variability.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dirty="0" smtClean="0"/>
              <a:t>To make the most efficient use of the longitudinal design….</a:t>
            </a:r>
          </a:p>
          <a:p>
            <a:endParaRPr lang="en-US" dirty="0" smtClean="0"/>
          </a:p>
          <a:p>
            <a:r>
              <a:rPr lang="en-US" dirty="0" smtClean="0"/>
              <a:t>We calculate</a:t>
            </a:r>
            <a:r>
              <a:rPr lang="en-US" baseline="0" dirty="0" smtClean="0"/>
              <a:t> mortality rates using all of the information available. </a:t>
            </a:r>
          </a:p>
          <a:p>
            <a:endParaRPr lang="en-US" baseline="0" dirty="0" smtClean="0"/>
          </a:p>
          <a:p>
            <a:r>
              <a:rPr lang="en-US" baseline="0" dirty="0" smtClean="0"/>
              <a:t>That is, how many person-years – and at what ages – did the respondent contribute to observation before he or she died or reached the end of the follow-up period.   </a:t>
            </a:r>
            <a:endParaRPr lang="en-US" dirty="0" smtClean="0"/>
          </a:p>
        </p:txBody>
      </p:sp>
      <p:sp>
        <p:nvSpPr>
          <p:cNvPr id="37892" name="Slide Number Placeholder 3"/>
          <p:cNvSpPr>
            <a:spLocks noGrp="1"/>
          </p:cNvSpPr>
          <p:nvPr>
            <p:ph type="sldNum" sz="quarter" idx="5"/>
          </p:nvPr>
        </p:nvSpPr>
        <p:spPr>
          <a:noFill/>
        </p:spPr>
        <p:txBody>
          <a:bodyPr/>
          <a:lstStyle/>
          <a:p>
            <a:fld id="{BBD7D552-AB3B-4BDC-B64C-3CB648EC2EC7}"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changes the input into the life table slightly in that the “population at risk” is determined by the person-years contributed by each respondent….</a:t>
            </a:r>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ideally, our measures of sampling</a:t>
            </a:r>
            <a:r>
              <a:rPr lang="en-US" baseline="0" dirty="0" smtClean="0"/>
              <a:t> variability need to take into account, not only the complex sample design…that is, the correlation among respondents within age-groups ….</a:t>
            </a:r>
          </a:p>
          <a:p>
            <a:endParaRPr lang="en-US" baseline="0" dirty="0" smtClean="0"/>
          </a:p>
          <a:p>
            <a:r>
              <a:rPr lang="en-US" baseline="0" dirty="0" smtClean="0"/>
              <a:t>But also the fact that the same individual can contribute to more than one age group.</a:t>
            </a:r>
          </a:p>
          <a:p>
            <a:endParaRPr lang="en-US" baseline="0" dirty="0" smtClean="0"/>
          </a:p>
          <a:p>
            <a:r>
              <a:rPr lang="en-US" baseline="0" dirty="0" smtClean="0"/>
              <a:t>The traditional method of determining variability for life expectancy estimates do not take either of these sets of correlations into account.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Nat </a:t>
            </a:r>
            <a:r>
              <a:rPr lang="en-US" dirty="0" err="1" smtClean="0"/>
              <a:t>Schenker</a:t>
            </a:r>
            <a:r>
              <a:rPr lang="en-US" dirty="0" smtClean="0"/>
              <a:t> and Van Parsons with the</a:t>
            </a:r>
            <a:r>
              <a:rPr lang="en-US" baseline="0" dirty="0" smtClean="0"/>
              <a:t> Office of Research and Methodology at NCHS looked at this issue by conducting a case study of the sensitivity of life expectancy standard errors to this lack of independence, </a:t>
            </a:r>
          </a:p>
          <a:p>
            <a:endParaRPr lang="en-US" baseline="0" dirty="0" smtClean="0"/>
          </a:p>
          <a:p>
            <a:r>
              <a:rPr lang="en-US" baseline="0" dirty="0" smtClean="0"/>
              <a:t>By comparing results from the traditional method of obtaining standard errors for life table estimates developed by Chiang with those obtained through Balanced Repeated Replication…and 2 intermediate hybrid methods that account for the survey design, but not for the lack of independence across age groups.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CC199CF-8C77-4B28-A80C-7C053741789D}" type="slidenum">
              <a:rPr lang="en-US" smtClean="0"/>
              <a:pPr/>
              <a:t>2</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b="1" dirty="0" smtClean="0"/>
              <a:t>So why this particular</a:t>
            </a:r>
            <a:r>
              <a:rPr lang="en-US" b="1" baseline="0" dirty="0" smtClean="0"/>
              <a:t> focus?</a:t>
            </a:r>
          </a:p>
          <a:p>
            <a:pPr eaLnBrk="1" hangingPunct="1"/>
            <a:endParaRPr lang="en-US" dirty="0" smtClean="0"/>
          </a:p>
          <a:p>
            <a:pPr eaLnBrk="1" hangingPunct="1"/>
            <a:r>
              <a:rPr lang="en-US" dirty="0" smtClean="0"/>
              <a:t>Perhaps the best</a:t>
            </a:r>
            <a:r>
              <a:rPr lang="en-US" baseline="0" dirty="0" smtClean="0"/>
              <a:t> way to justify this is to provide justification for each of these specific components…</a:t>
            </a:r>
          </a:p>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study combined NHIS surveys over 11 years to generate 53 life tables by dividing</a:t>
            </a:r>
            <a:r>
              <a:rPr lang="en-US" baseline="0" dirty="0" smtClean="0"/>
              <a:t> </a:t>
            </a:r>
            <a:r>
              <a:rPr lang="en-US" dirty="0" smtClean="0"/>
              <a:t> the</a:t>
            </a:r>
            <a:r>
              <a:rPr lang="en-US" baseline="0" dirty="0" smtClean="0"/>
              <a:t> population into </a:t>
            </a:r>
            <a:r>
              <a:rPr lang="en-US" dirty="0" smtClean="0"/>
              <a:t>increasingly finer groups </a:t>
            </a:r>
          </a:p>
          <a:p>
            <a:r>
              <a:rPr lang="en-US" dirty="0" smtClean="0"/>
              <a:t>based on sex, race-ethnicity, and education or income-poverty</a:t>
            </a:r>
            <a:r>
              <a:rPr lang="en-US" baseline="0" dirty="0" smtClean="0"/>
              <a:t> ratio.</a:t>
            </a:r>
          </a:p>
          <a:p>
            <a:endParaRPr lang="en-US" baseline="0" dirty="0" smtClean="0"/>
          </a:p>
          <a:p>
            <a:r>
              <a:rPr lang="en-US" dirty="0" smtClean="0"/>
              <a:t>Here is just a small sample of</a:t>
            </a:r>
            <a:r>
              <a:rPr lang="en-US" baseline="0" dirty="0" smtClean="0"/>
              <a:t> the results:</a:t>
            </a:r>
          </a:p>
          <a:p>
            <a:endParaRPr lang="en-US" baseline="0" dirty="0" smtClean="0"/>
          </a:p>
          <a:p>
            <a:r>
              <a:rPr lang="en-US" baseline="0" dirty="0" smtClean="0"/>
              <a:t>The traditional method developed by </a:t>
            </a:r>
            <a:r>
              <a:rPr lang="en-US" dirty="0" smtClean="0"/>
              <a:t>Chiang consistently produces smaller standard errors because it does not take into account the sample design and lack</a:t>
            </a:r>
            <a:r>
              <a:rPr lang="en-US" baseline="0" dirty="0" smtClean="0"/>
              <a:t> of independence across age groups.</a:t>
            </a:r>
          </a:p>
          <a:p>
            <a:endParaRPr lang="en-US" baseline="0" dirty="0" smtClean="0"/>
          </a:p>
          <a:p>
            <a:r>
              <a:rPr lang="en-US" baseline="0" dirty="0" smtClean="0"/>
              <a:t>Whereas balanced repeated replication generally produces the largest….</a:t>
            </a:r>
          </a:p>
          <a:p>
            <a:endParaRPr lang="en-US" baseline="0" dirty="0" smtClean="0"/>
          </a:p>
          <a:p>
            <a:r>
              <a:rPr lang="en-US" baseline="0" dirty="0" smtClean="0"/>
              <a:t>What is interesting about the hybrid methods…both of which account for the sample design – but not the lack of age independence – </a:t>
            </a:r>
          </a:p>
          <a:p>
            <a:r>
              <a:rPr lang="en-US" baseline="0" dirty="0" smtClean="0"/>
              <a:t>Is that they produce nearly identical results.</a:t>
            </a:r>
          </a:p>
          <a:p>
            <a:endParaRPr lang="en-US" baseline="0" dirty="0" smtClean="0"/>
          </a:p>
          <a:p>
            <a:r>
              <a:rPr lang="en-US" baseline="0" dirty="0" smtClean="0"/>
              <a:t>And within finer subgroups – at least the ones based on these demographic characteristics - they tend to produce standard errors that are very close to the “pure” BRR method.</a:t>
            </a:r>
          </a:p>
          <a:p>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in brief, </a:t>
            </a:r>
          </a:p>
          <a:p>
            <a:endParaRPr lang="en-US" dirty="0" smtClean="0"/>
          </a:p>
          <a:p>
            <a:r>
              <a:rPr lang="en-US" baseline="0" dirty="0" smtClean="0"/>
              <a:t>Accounting for the survey design alone….using appropriate software such as SUDAAN or STATA  combined with the Chiang methods for combining across age groups, can yield reasonably accurate and unbiased results for finer subgroups…</a:t>
            </a:r>
          </a:p>
          <a:p>
            <a:endParaRPr lang="en-US" baseline="0" dirty="0" smtClean="0"/>
          </a:p>
          <a:p>
            <a:r>
              <a:rPr lang="en-US" baseline="0" dirty="0" smtClean="0"/>
              <a:t>Which is – of course – important if the main interest is in examining </a:t>
            </a:r>
            <a:r>
              <a:rPr lang="en-US" baseline="0" dirty="0" err="1" smtClean="0"/>
              <a:t>disparties</a:t>
            </a:r>
            <a:r>
              <a:rPr lang="en-US" baseline="0" dirty="0" smtClean="0"/>
              <a: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issue I want to address is the exclusion of the institutionalized population from most surveys used to create longitudinal mortality files.</a:t>
            </a:r>
          </a:p>
          <a:p>
            <a:endParaRPr lang="en-US" dirty="0" smtClean="0"/>
          </a:p>
          <a:p>
            <a:r>
              <a:rPr lang="en-US" baseline="0" dirty="0" smtClean="0"/>
              <a:t>Generally, we tend to simply acknowledge the exclusion of the institutionalized population….</a:t>
            </a:r>
          </a:p>
          <a:p>
            <a:endParaRPr lang="en-US" baseline="0" dirty="0" smtClean="0"/>
          </a:p>
          <a:p>
            <a:r>
              <a:rPr lang="en-US" baseline="0" dirty="0" smtClean="0"/>
              <a:t>But if we want to assess the trend in socioeconomic disparities in life expectancy, we would want to know how sensitive the identified trend is to this exclusion.</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examination of education level differences in life expectancy at age 25 revealed  an increase in disparity between the early 1990s and the early 2000s </a:t>
            </a:r>
          </a:p>
          <a:p>
            <a:endParaRPr lang="en-US" baseline="0" dirty="0" smtClean="0"/>
          </a:p>
          <a:p>
            <a:r>
              <a:rPr lang="en-US" baseline="0" dirty="0" smtClean="0"/>
              <a:t> specifically, and increase of 1.2 years in the life expectancy difference between men with a college education and those who did not complete high school.  </a:t>
            </a:r>
          </a:p>
          <a:p>
            <a:endParaRPr lang="en-US" baseline="0" dirty="0" smtClean="0"/>
          </a:p>
          <a:p>
            <a:r>
              <a:rPr lang="en-US" baseline="0" dirty="0" smtClean="0"/>
              <a:t>For women, the increase was even larger….and increase of 2.5 years in the gap between the lowest and highest groups.</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the collaboration</a:t>
            </a:r>
            <a:r>
              <a:rPr lang="en-US" baseline="0" dirty="0" smtClean="0"/>
              <a:t> of Ellen </a:t>
            </a:r>
            <a:r>
              <a:rPr lang="en-US" baseline="0" dirty="0" err="1" smtClean="0"/>
              <a:t>Kramarow</a:t>
            </a:r>
            <a:r>
              <a:rPr lang="en-US" baseline="0" dirty="0" smtClean="0"/>
              <a:t>, we were able to use longitudinal data from the Medicare Current Beneficiaries Survey </a:t>
            </a:r>
          </a:p>
          <a:p>
            <a:r>
              <a:rPr lang="en-US" baseline="0" dirty="0" smtClean="0"/>
              <a:t>And combine it with the NHIS/NDI files – </a:t>
            </a:r>
          </a:p>
          <a:p>
            <a:endParaRPr lang="en-US" baseline="0" dirty="0" smtClean="0"/>
          </a:p>
          <a:p>
            <a:r>
              <a:rPr lang="en-US" baseline="0" dirty="0" smtClean="0"/>
              <a:t>With only a slight mismatch in the time period for the early 1990s…</a:t>
            </a:r>
          </a:p>
          <a:p>
            <a:endParaRPr lang="en-US" baseline="0" dirty="0" smtClean="0"/>
          </a:p>
          <a:p>
            <a:r>
              <a:rPr lang="en-US" baseline="0" dirty="0" smtClean="0"/>
              <a:t>In order to look at the effect of excluding the nursing home population.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we see</a:t>
            </a:r>
            <a:r>
              <a:rPr lang="en-US" baseline="0" dirty="0" smtClean="0"/>
              <a:t> is that exclusion of the facility-dwelling elderly somewhat overestimates life expectancy for each education group at each point in time</a:t>
            </a:r>
          </a:p>
          <a:p>
            <a:endParaRPr lang="en-US" baseline="0" dirty="0" smtClean="0"/>
          </a:p>
          <a:p>
            <a:r>
              <a:rPr lang="en-US" baseline="0" dirty="0" smtClean="0"/>
              <a:t>And tends to underestimate education differences….particularly in the 1990s.</a:t>
            </a:r>
          </a:p>
          <a:p>
            <a:endParaRPr lang="en-US" baseline="0" dirty="0" smtClean="0"/>
          </a:p>
          <a:p>
            <a:r>
              <a:rPr lang="en-US" baseline="0" dirty="0" smtClean="0"/>
              <a:t>In addition, the change in the proportion and education distribution of the facility dwelling elderly reduces – but does not eliminate – the increase in the education differences in life expectancy over time….</a:t>
            </a:r>
          </a:p>
          <a:p>
            <a:endParaRPr lang="en-US" baseline="0" dirty="0" smtClean="0"/>
          </a:p>
          <a:p>
            <a:r>
              <a:rPr lang="en-US" baseline="0" dirty="0" smtClean="0"/>
              <a:t>The estimated increase in the disparity between the least and most educated is reduced  from 1.2 years to .8 years for men, and from 2.5 years to 1.8 years for women.    </a:t>
            </a:r>
          </a:p>
          <a:p>
            <a:endParaRPr lang="en-US" baseline="0" dirty="0" smtClean="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basically, it seems fair to conclude</a:t>
            </a:r>
            <a:r>
              <a:rPr lang="en-US" baseline="0" dirty="0" smtClean="0"/>
              <a:t> </a:t>
            </a:r>
          </a:p>
          <a:p>
            <a:r>
              <a:rPr lang="en-US" baseline="0" dirty="0" smtClean="0"/>
              <a:t>that although using longitudinal data to generate life expectancies introduces several new methodological challenges </a:t>
            </a:r>
          </a:p>
          <a:p>
            <a:endParaRPr lang="en-US" baseline="0" dirty="0" smtClean="0"/>
          </a:p>
          <a:p>
            <a:r>
              <a:rPr lang="en-US" baseline="0" dirty="0" smtClean="0"/>
              <a:t>There are techniques available for addressing these challenges ….and the use of longitudinal data from sample surveys adds considerably to our ability to routinely monitor and attempt to understand  socioeconomic </a:t>
            </a:r>
            <a:r>
              <a:rPr lang="en-US" baseline="0" smtClean="0"/>
              <a:t>differences in health.    </a:t>
            </a:r>
            <a:endParaRPr lang="en-US" dirty="0"/>
          </a:p>
        </p:txBody>
      </p:sp>
      <p:sp>
        <p:nvSpPr>
          <p:cNvPr id="4" name="Slide Number Placeholder 3"/>
          <p:cNvSpPr>
            <a:spLocks noGrp="1"/>
          </p:cNvSpPr>
          <p:nvPr>
            <p:ph type="sldNum" sz="quarter" idx="10"/>
          </p:nvPr>
        </p:nvSpPr>
        <p:spPr/>
        <p:txBody>
          <a:bodyPr/>
          <a:lstStyle/>
          <a:p>
            <a:pPr>
              <a:defRPr/>
            </a:pPr>
            <a:fld id="{EEC9BC21-B161-4BE4-B9EC-178CA85F3438}"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CC4A1B3-0BE9-4BE1-BAF6-9196862770FE}" type="slidenum">
              <a:rPr lang="en-US" smtClean="0"/>
              <a:pPr/>
              <a:t>3</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First, socioeconomic disparities in health are now and have for some time been a major focus of health policy in the United States.</a:t>
            </a:r>
          </a:p>
          <a:p>
            <a:pPr eaLnBrk="1" hangingPunct="1"/>
            <a:endParaRPr lang="en-US" dirty="0" smtClean="0"/>
          </a:p>
          <a:p>
            <a:pPr eaLnBrk="1" hangingPunct="1"/>
            <a:r>
              <a:rPr lang="en-US" dirty="0" smtClean="0"/>
              <a:t>For example, </a:t>
            </a:r>
            <a:r>
              <a:rPr lang="en-US" b="1" dirty="0" smtClean="0"/>
              <a:t>Healthy People 2010  </a:t>
            </a:r>
            <a:r>
              <a:rPr lang="en-US" dirty="0" smtClean="0"/>
              <a:t>- the ‘road map’ for public health policy in the U.S. explicitly acknowledged the central role played by differences in education and income in generating other types of health disparities within the U.S…..</a:t>
            </a:r>
            <a:endParaRPr lang="en-US" b="1"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CC1C79A-5C3E-450B-9F44-F555F22C81A0}" type="slidenum">
              <a:rPr lang="en-US" smtClean="0"/>
              <a:pPr/>
              <a:t>4</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a:p>
            <a:r>
              <a:rPr lang="en-US" dirty="0" smtClean="0"/>
              <a:t>As for</a:t>
            </a:r>
            <a:r>
              <a:rPr lang="en-US" baseline="0" dirty="0" smtClean="0"/>
              <a:t> </a:t>
            </a:r>
            <a:r>
              <a:rPr lang="en-US" dirty="0" smtClean="0"/>
              <a:t>Life Expectancy….</a:t>
            </a:r>
          </a:p>
          <a:p>
            <a:r>
              <a:rPr lang="en-US" dirty="0" smtClean="0"/>
              <a:t>It is,</a:t>
            </a:r>
            <a:r>
              <a:rPr lang="en-US" baseline="0" dirty="0" smtClean="0"/>
              <a:t> or course,</a:t>
            </a:r>
            <a:r>
              <a:rPr lang="en-US" dirty="0" smtClean="0"/>
              <a:t> a summary statistic measuring mortality within a population. </a:t>
            </a:r>
          </a:p>
          <a:p>
            <a:endParaRPr lang="en-US" dirty="0" smtClean="0"/>
          </a:p>
          <a:p>
            <a:r>
              <a:rPr lang="en-US" dirty="0" smtClean="0"/>
              <a:t>And because it is not sensitive to the age distribution of the population…..it is easily compared across populations or across</a:t>
            </a:r>
            <a:r>
              <a:rPr lang="en-US" baseline="0" dirty="0" smtClean="0"/>
              <a:t> population subgroups.</a:t>
            </a:r>
          </a:p>
          <a:p>
            <a:endParaRPr lang="en-US" baseline="0" dirty="0" smtClean="0"/>
          </a:p>
          <a:p>
            <a:r>
              <a:rPr lang="en-US" dirty="0" smtClean="0"/>
              <a:t>Some would argue that</a:t>
            </a:r>
            <a:r>
              <a:rPr lang="en-US" baseline="0" dirty="0" smtClean="0"/>
              <a:t> it is, in fact, the most widely accepted measure of population health, but at a minimum  it forms an integral component of more complex summary measures ….such as Healthy Life Expectancy or Disability Free Life Expectancy.</a:t>
            </a:r>
          </a:p>
          <a:p>
            <a:endParaRPr lang="en-US" baseline="0" dirty="0" smtClean="0"/>
          </a:p>
          <a:p>
            <a:r>
              <a:rPr lang="en-US" dirty="0" smtClean="0"/>
              <a:t>Life expectancy is derived from a life table…..an actuarial tool….</a:t>
            </a:r>
          </a:p>
          <a:p>
            <a:r>
              <a:rPr lang="en-US" dirty="0" smtClean="0"/>
              <a:t> </a:t>
            </a:r>
          </a:p>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r>
              <a:rPr lang="en-US" dirty="0" smtClean="0"/>
              <a:t>The basic unit of which is the probability of dying at specific ages….the </a:t>
            </a:r>
            <a:r>
              <a:rPr lang="en-US" b="1" dirty="0" err="1" smtClean="0"/>
              <a:t>qx</a:t>
            </a:r>
            <a:r>
              <a:rPr lang="en-US" b="1" dirty="0" smtClean="0"/>
              <a:t> </a:t>
            </a:r>
            <a:r>
              <a:rPr lang="en-US" b="0" dirty="0" smtClean="0"/>
              <a:t>column.</a:t>
            </a:r>
            <a:endParaRPr lang="en-US" b="1" dirty="0" smtClean="0"/>
          </a:p>
          <a:p>
            <a:pPr>
              <a:defRPr/>
            </a:pPr>
            <a:r>
              <a:rPr lang="en-US" b="1" dirty="0" smtClean="0"/>
              <a:t>  </a:t>
            </a:r>
          </a:p>
          <a:p>
            <a:pPr>
              <a:defRPr/>
            </a:pPr>
            <a:r>
              <a:rPr lang="en-US" dirty="0" smtClean="0"/>
              <a:t>For cohort, or generational, life tables, age specific probabilities of death are determined using the actual mortality experience from a group of individuals born in the same year and followed until all cohort members have died.</a:t>
            </a:r>
          </a:p>
          <a:p>
            <a:pPr>
              <a:defRPr/>
            </a:pPr>
            <a:endParaRPr lang="en-US" b="1" dirty="0" smtClean="0"/>
          </a:p>
          <a:p>
            <a:pPr>
              <a:defRPr/>
            </a:pPr>
            <a:r>
              <a:rPr lang="en-US" dirty="0" smtClean="0"/>
              <a:t>These probabilities of dying are then applied to a standard number of births… to derive the deaths that would have occurred at</a:t>
            </a:r>
            <a:r>
              <a:rPr lang="en-US" baseline="0" dirty="0" smtClean="0"/>
              <a:t> each age …</a:t>
            </a:r>
          </a:p>
          <a:p>
            <a:pPr>
              <a:defRPr/>
            </a:pPr>
            <a:r>
              <a:rPr lang="en-US" baseline="0" dirty="0" smtClean="0"/>
              <a:t>And by subtraction,  the number surviving to each subsequent age.  The survivors provide the population at risk for the next </a:t>
            </a:r>
            <a:r>
              <a:rPr lang="en-US" baseline="0" dirty="0" err="1" smtClean="0"/>
              <a:t>qx</a:t>
            </a:r>
            <a:r>
              <a:rPr lang="en-US" baseline="0" dirty="0" smtClean="0"/>
              <a:t>…and so on</a:t>
            </a:r>
            <a:r>
              <a:rPr lang="en-US" dirty="0" smtClean="0"/>
              <a:t> until the entire cohort is dead.  </a:t>
            </a:r>
          </a:p>
          <a:p>
            <a:pPr>
              <a:defRPr/>
            </a:pPr>
            <a:endParaRPr lang="en-US" dirty="0" smtClean="0"/>
          </a:p>
          <a:p>
            <a:pPr>
              <a:defRPr/>
            </a:pPr>
            <a:r>
              <a:rPr lang="en-US" dirty="0" smtClean="0"/>
              <a:t>Further manipulations give the total years lived in each interval….which can be cumulated backwards</a:t>
            </a:r>
            <a:r>
              <a:rPr lang="en-US" baseline="0" dirty="0" smtClean="0"/>
              <a:t> and divided by the survivors to yield </a:t>
            </a:r>
            <a:r>
              <a:rPr lang="en-US" dirty="0" smtClean="0"/>
              <a:t>the </a:t>
            </a:r>
            <a:r>
              <a:rPr lang="en-US" b="1" dirty="0" smtClean="0"/>
              <a:t>ex </a:t>
            </a:r>
            <a:r>
              <a:rPr lang="en-US" dirty="0" smtClean="0"/>
              <a:t>column (average years of life remaining at each age….or </a:t>
            </a:r>
            <a:r>
              <a:rPr lang="en-US" b="1" dirty="0" smtClean="0"/>
              <a:t>life expectancy at age x</a:t>
            </a:r>
            <a:r>
              <a:rPr lang="en-US" b="0" dirty="0" smtClean="0"/>
              <a:t>)</a:t>
            </a:r>
            <a:endParaRPr lang="en-US" dirty="0" smtClean="0"/>
          </a:p>
          <a:p>
            <a:pPr>
              <a:defRPr/>
            </a:pPr>
            <a:endParaRPr lang="en-US" dirty="0" smtClean="0"/>
          </a:p>
          <a:p>
            <a:pPr>
              <a:defRPr/>
            </a:pPr>
            <a:r>
              <a:rPr lang="en-US" dirty="0" smtClean="0"/>
              <a:t>Of course, generational life tables are of limited usefulness …..since the cohort needs to have been born nearly a century ago for us to have the data to construct it.  </a:t>
            </a:r>
          </a:p>
          <a:p>
            <a:pPr>
              <a:defRPr/>
            </a:pPr>
            <a:endParaRPr lang="en-US" dirty="0" smtClean="0"/>
          </a:p>
          <a:p>
            <a:pPr>
              <a:defRPr/>
            </a:pPr>
            <a:r>
              <a:rPr lang="en-US" dirty="0" smtClean="0"/>
              <a:t>The kind of life table we are usually interested in  - and most familiar with – is a </a:t>
            </a:r>
            <a:r>
              <a:rPr lang="en-US" b="1" dirty="0" smtClean="0"/>
              <a:t>Period Life Table </a:t>
            </a:r>
            <a:endParaRPr lang="en-US" b="1" dirty="0"/>
          </a:p>
        </p:txBody>
      </p:sp>
      <p:sp>
        <p:nvSpPr>
          <p:cNvPr id="31748" name="Slide Number Placeholder 3"/>
          <p:cNvSpPr>
            <a:spLocks noGrp="1"/>
          </p:cNvSpPr>
          <p:nvPr>
            <p:ph type="sldNum" sz="quarter" idx="5"/>
          </p:nvPr>
        </p:nvSpPr>
        <p:spPr>
          <a:noFill/>
        </p:spPr>
        <p:txBody>
          <a:bodyPr/>
          <a:lstStyle/>
          <a:p>
            <a:fld id="{EDB4C992-BD93-4FB3-AECC-717FEF147513}"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r>
              <a:rPr lang="en-US" dirty="0" smtClean="0"/>
              <a:t>Period life tables are something of a hybrid in that they take the mortality experience of persons at all ages </a:t>
            </a:r>
            <a:r>
              <a:rPr lang="en-US" b="1" dirty="0" smtClean="0"/>
              <a:t>in a given year </a:t>
            </a:r>
            <a:r>
              <a:rPr lang="en-US" dirty="0" smtClean="0"/>
              <a:t>(or specified time period), and treat this information as though it applied to a cohort …..in order to generate life expectancy.  </a:t>
            </a:r>
          </a:p>
          <a:p>
            <a:pPr>
              <a:defRPr/>
            </a:pPr>
            <a:endParaRPr lang="en-US" dirty="0" smtClean="0"/>
          </a:p>
          <a:p>
            <a:pPr>
              <a:defRPr/>
            </a:pPr>
            <a:r>
              <a:rPr lang="en-US" dirty="0" smtClean="0"/>
              <a:t>Specifically, the deaths that occur at each age (taken from death certificates) and population estimates at each age are combined to form age-specific death rates (</a:t>
            </a:r>
            <a:r>
              <a:rPr lang="en-US" dirty="0" err="1" smtClean="0"/>
              <a:t>Mx</a:t>
            </a:r>
            <a:r>
              <a:rPr lang="en-US" dirty="0" smtClean="0"/>
              <a:t>)…..and these death rates are then converted into the probability of dying at a given age….the </a:t>
            </a:r>
            <a:r>
              <a:rPr lang="en-US" b="1" dirty="0" err="1" smtClean="0"/>
              <a:t>qx</a:t>
            </a:r>
            <a:r>
              <a:rPr lang="en-US" dirty="0" smtClean="0"/>
              <a:t> s that we saw on the generational life table.  </a:t>
            </a:r>
          </a:p>
          <a:p>
            <a:pPr>
              <a:defRPr/>
            </a:pPr>
            <a:endParaRPr lang="en-US" dirty="0" smtClean="0"/>
          </a:p>
          <a:p>
            <a:pPr>
              <a:defRPr/>
            </a:pPr>
            <a:r>
              <a:rPr lang="en-US" dirty="0" smtClean="0"/>
              <a:t>Again,</a:t>
            </a:r>
            <a:r>
              <a:rPr lang="en-US" baseline="0" dirty="0" smtClean="0"/>
              <a:t> a</a:t>
            </a:r>
            <a:r>
              <a:rPr lang="en-US" dirty="0" smtClean="0"/>
              <a:t>ll of this manipulation is done in order to derive the </a:t>
            </a:r>
            <a:r>
              <a:rPr lang="en-US" sz="1000" b="1" dirty="0" smtClean="0"/>
              <a:t>e</a:t>
            </a:r>
            <a:r>
              <a:rPr lang="en-US" sz="1000" b="1" baseline="-25000" dirty="0" smtClean="0"/>
              <a:t>x</a:t>
            </a:r>
            <a:r>
              <a:rPr lang="en-US" sz="1000" baseline="-25000" dirty="0" smtClean="0"/>
              <a:t> </a:t>
            </a:r>
            <a:r>
              <a:rPr lang="en-US" sz="1000" dirty="0" smtClean="0"/>
              <a:t>column…with most interest usually focused on the </a:t>
            </a:r>
            <a:r>
              <a:rPr lang="en-US" dirty="0" smtClean="0"/>
              <a:t>period-specific life expectancy at birth …</a:t>
            </a:r>
            <a:endParaRPr lang="en-US" sz="2000" dirty="0" smtClean="0"/>
          </a:p>
          <a:p>
            <a:pPr>
              <a:defRPr/>
            </a:pPr>
            <a:endParaRPr lang="en-US" dirty="0" smtClean="0"/>
          </a:p>
          <a:p>
            <a:pPr>
              <a:defRPr/>
            </a:pPr>
            <a:r>
              <a:rPr lang="en-US" dirty="0" smtClean="0"/>
              <a:t>..which is number of years that someone could expect to live if they were subject – throughout their life -  to the age-specific death rates of the given year (or period).  </a:t>
            </a:r>
          </a:p>
          <a:p>
            <a:pPr>
              <a:defRPr/>
            </a:pPr>
            <a:endParaRPr lang="en-US" dirty="0" smtClean="0"/>
          </a:p>
          <a:p>
            <a:pPr>
              <a:defRPr/>
            </a:pPr>
            <a:r>
              <a:rPr lang="en-US" b="1" dirty="0" smtClean="0"/>
              <a:t>Thus, although life expectancy appears to apply to an individual….it is really just an easily interpretable way of summarizing the age-specific death rates of a given year</a:t>
            </a:r>
            <a:r>
              <a:rPr lang="en-US" dirty="0" smtClean="0"/>
              <a:t>.</a:t>
            </a:r>
          </a:p>
          <a:p>
            <a:pPr>
              <a:defRPr/>
            </a:pPr>
            <a:endParaRPr lang="en-US" dirty="0" smtClean="0"/>
          </a:p>
          <a:p>
            <a:pPr>
              <a:defRPr/>
            </a:pPr>
            <a:endParaRPr lang="en-US" dirty="0" smtClean="0"/>
          </a:p>
          <a:p>
            <a:pPr>
              <a:defRPr/>
            </a:pPr>
            <a:r>
              <a:rPr lang="en-US" b="1" dirty="0" smtClean="0"/>
              <a:t>SO…since life tables were clearly designed for use with vital statistics data – why then, use longitudinal data?</a:t>
            </a:r>
          </a:p>
          <a:p>
            <a:pPr>
              <a:defRPr/>
            </a:pPr>
            <a:endParaRPr lang="en-US" dirty="0" smtClean="0"/>
          </a:p>
          <a:p>
            <a:pPr>
              <a:defRPr/>
            </a:pPr>
            <a:r>
              <a:rPr lang="en-US" dirty="0" smtClean="0"/>
              <a:t>  </a:t>
            </a:r>
            <a:endParaRPr lang="en-US" dirty="0"/>
          </a:p>
        </p:txBody>
      </p:sp>
      <p:sp>
        <p:nvSpPr>
          <p:cNvPr id="32772" name="Slide Number Placeholder 3"/>
          <p:cNvSpPr>
            <a:spLocks noGrp="1"/>
          </p:cNvSpPr>
          <p:nvPr>
            <p:ph type="sldNum" sz="quarter" idx="5"/>
          </p:nvPr>
        </p:nvSpPr>
        <p:spPr>
          <a:noFill/>
        </p:spPr>
        <p:txBody>
          <a:bodyPr/>
          <a:lstStyle/>
          <a:p>
            <a:fld id="{E0F42D78-CAF7-4C2B-B711-87DD4E2A699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9FDCE6B-63E3-4805-92AB-81A10967926B}" type="slidenum">
              <a:rPr lang="en-US" smtClean="0"/>
              <a:pPr/>
              <a:t>7</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dirty="0" smtClean="0"/>
          </a:p>
          <a:p>
            <a:r>
              <a:rPr lang="en-US" dirty="0" smtClean="0"/>
              <a:t>The most obvious reason is that longitudinal studies can overcome deficiencies in vital statistics data.</a:t>
            </a:r>
          </a:p>
          <a:p>
            <a:endParaRPr lang="en-US" dirty="0" smtClean="0"/>
          </a:p>
          <a:p>
            <a:r>
              <a:rPr lang="en-US" dirty="0" smtClean="0"/>
              <a:t>If we take survey respondents and determine whether or not they have died – either through follow-up interviews or - increasingly - through probabilistic matching to death certificates using the National Death Index – then we can determine mortality rates for groups defined by information collected by the</a:t>
            </a:r>
            <a:r>
              <a:rPr lang="en-US" baseline="0" dirty="0" smtClean="0"/>
              <a:t> </a:t>
            </a:r>
            <a:r>
              <a:rPr lang="en-US" dirty="0" smtClean="0"/>
              <a:t>survey, but not available on the death certificate.  </a:t>
            </a:r>
          </a:p>
          <a:p>
            <a:endParaRPr lang="en-US" dirty="0" smtClean="0"/>
          </a:p>
          <a:p>
            <a:r>
              <a:rPr lang="en-US" dirty="0" smtClean="0"/>
              <a:t>An obvious example – with respect to socioeconomic status - is </a:t>
            </a:r>
            <a:r>
              <a:rPr lang="en-US" b="1" dirty="0" smtClean="0"/>
              <a:t>income</a:t>
            </a:r>
            <a:r>
              <a:rPr lang="en-US" dirty="0" smtClean="0"/>
              <a:t>.    </a:t>
            </a:r>
          </a:p>
          <a:p>
            <a:endParaRPr lang="en-US" dirty="0" smtClean="0"/>
          </a:p>
          <a:p>
            <a:r>
              <a:rPr lang="en-US" dirty="0" smtClean="0"/>
              <a:t>But even for information that does appear on the death certificate…such as the decedent’s </a:t>
            </a:r>
            <a:r>
              <a:rPr lang="en-US" b="1" dirty="0" smtClean="0"/>
              <a:t>education</a:t>
            </a:r>
            <a:r>
              <a:rPr lang="en-US" dirty="0" smtClean="0"/>
              <a:t>….there are often problems arising from inconsistencies between this numerator information -  that has to be obtained from someone other than the decedent - and the information used to construct the denominator of a death rate.</a:t>
            </a:r>
          </a:p>
          <a:p>
            <a:endParaRPr lang="en-US" dirty="0" smtClean="0"/>
          </a:p>
          <a:p>
            <a:endParaRPr lang="en-US" dirty="0" smtClean="0"/>
          </a:p>
          <a:p>
            <a:endParaRPr lang="en-US" dirty="0" smtClean="0"/>
          </a:p>
          <a:p>
            <a:endParaRPr lang="en-US" dirty="0" smtClean="0"/>
          </a:p>
          <a:p>
            <a:r>
              <a:rPr lang="en-US" dirty="0"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t>This problem in constructing education-specific death rates has been recognized for as long as we have had longitudinal data permitting</a:t>
            </a:r>
            <a:r>
              <a:rPr lang="en-US" baseline="0" dirty="0" smtClean="0"/>
              <a:t> </a:t>
            </a:r>
            <a:r>
              <a:rPr lang="en-US" dirty="0" smtClean="0"/>
              <a:t>comparison of the information on the death certificate with that obtained from the respondent.</a:t>
            </a:r>
          </a:p>
          <a:p>
            <a:endParaRPr lang="en-US" b="1" dirty="0" smtClean="0"/>
          </a:p>
          <a:p>
            <a:r>
              <a:rPr lang="en-US" dirty="0" smtClean="0"/>
              <a:t>Routinely reported mortality rates by education level based on vital statistics data have been limited in both the age range covered and the number of education groups…..</a:t>
            </a:r>
          </a:p>
          <a:p>
            <a:endParaRPr lang="en-US" dirty="0" smtClean="0"/>
          </a:p>
          <a:p>
            <a:r>
              <a:rPr lang="en-US" b="1" dirty="0" smtClean="0"/>
              <a:t>* So there is much to be gained from using longitudinal data to examine mortality by social groups….and particularly in calculating summary measures such as life expectancies</a:t>
            </a:r>
          </a:p>
        </p:txBody>
      </p:sp>
      <p:sp>
        <p:nvSpPr>
          <p:cNvPr id="34820" name="Slide Number Placeholder 3"/>
          <p:cNvSpPr>
            <a:spLocks noGrp="1"/>
          </p:cNvSpPr>
          <p:nvPr>
            <p:ph type="sldNum" sz="quarter" idx="5"/>
          </p:nvPr>
        </p:nvSpPr>
        <p:spPr>
          <a:noFill/>
        </p:spPr>
        <p:txBody>
          <a:bodyPr/>
          <a:lstStyle/>
          <a:p>
            <a:fld id="{1417C3E2-798B-4FAA-AF8D-8687EB5EC242}"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dirty="0" smtClean="0"/>
              <a:t>However, this does not mean that longitudinal data is issue-free….</a:t>
            </a:r>
          </a:p>
          <a:p>
            <a:endParaRPr lang="en-US" dirty="0" smtClean="0"/>
          </a:p>
          <a:p>
            <a:r>
              <a:rPr lang="en-US" dirty="0" smtClean="0"/>
              <a:t>And, in fact, the purpose of this presentation is to introduce some of those concerns…..</a:t>
            </a:r>
          </a:p>
          <a:p>
            <a:endParaRPr lang="en-US" dirty="0" smtClean="0"/>
          </a:p>
          <a:p>
            <a:r>
              <a:rPr lang="en-US" dirty="0" smtClean="0"/>
              <a:t>With a focus on the type of longitudinal mortality data we have been creating  most recently at The National Center for Health Statistics </a:t>
            </a:r>
          </a:p>
          <a:p>
            <a:r>
              <a:rPr lang="en-US" dirty="0" smtClean="0"/>
              <a:t>by routinely matching survey respondents to the National Death Index.</a:t>
            </a:r>
          </a:p>
          <a:p>
            <a:endParaRPr lang="en-US" dirty="0" smtClean="0"/>
          </a:p>
          <a:p>
            <a:endParaRPr lang="en-US" dirty="0" smtClean="0"/>
          </a:p>
        </p:txBody>
      </p:sp>
      <p:sp>
        <p:nvSpPr>
          <p:cNvPr id="35844" name="Slide Number Placeholder 3"/>
          <p:cNvSpPr>
            <a:spLocks noGrp="1"/>
          </p:cNvSpPr>
          <p:nvPr>
            <p:ph type="sldNum" sz="quarter" idx="5"/>
          </p:nvPr>
        </p:nvSpPr>
        <p:spPr>
          <a:noFill/>
        </p:spPr>
        <p:txBody>
          <a:bodyPr/>
          <a:lstStyle/>
          <a:p>
            <a:fld id="{8A73DBEC-BBA8-4A74-90AD-0BFF23282A0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B7F910-6DC9-4D2F-A895-9F2B2542A9C8}" type="datetimeFigureOut">
              <a:rPr lang="en-US" smtClean="0">
                <a:solidFill>
                  <a:prstClr val="white">
                    <a:tint val="75000"/>
                  </a:prstClr>
                </a:solidFill>
              </a:rPr>
              <a:pPr/>
              <a:t>8/26/2010</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5D6AF36F-8BEE-4DDE-9B3B-00F6216A5C85}" type="slidenum">
              <a:rPr lang="en-US" smtClean="0">
                <a:solidFill>
                  <a:prstClr val="white">
                    <a:tint val="75000"/>
                  </a:prstClr>
                </a:solidFill>
              </a:rPr>
              <a:pPr/>
              <a:t>‹#›</a:t>
            </a:fld>
            <a:endParaRPr lang="en-US">
              <a:solidFill>
                <a:prstClr val="white">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7633FCC-ED48-4BFE-95DA-E5DEF482165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BD733D-237E-4543-B8B8-C60F180900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79B7F910-6DC9-4D2F-A895-9F2B2542A9C8}" type="datetimeFigureOut">
              <a:rPr lang="en-US" smtClean="0">
                <a:solidFill>
                  <a:prstClr val="white">
                    <a:tint val="75000"/>
                  </a:prstClr>
                </a:solidFill>
                <a:latin typeface="Calibri"/>
              </a:rPr>
              <a:pPr eaLnBrk="1" fontAlgn="auto" hangingPunct="1">
                <a:spcBef>
                  <a:spcPts val="0"/>
                </a:spcBef>
                <a:spcAft>
                  <a:spcPts val="0"/>
                </a:spcAft>
              </a:pPr>
              <a:t>8/26/2010</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5D6AF36F-8BEE-4DDE-9B3B-00F6216A5C85}" type="slidenum">
              <a:rPr lang="en-US" smtClean="0">
                <a:solidFill>
                  <a:prstClr val="white">
                    <a:tint val="75000"/>
                  </a:prstClr>
                </a:solidFill>
                <a:latin typeface="Calibri"/>
              </a:rPr>
              <a:pPr eaLnBrk="1" fontAlgn="auto" hangingPunct="1">
                <a:spcBef>
                  <a:spcPts val="0"/>
                </a:spcBef>
                <a:spcAft>
                  <a:spcPts val="0"/>
                </a:spcAft>
              </a:pPr>
              <a:t>‹#›</a:t>
            </a:fld>
            <a:endParaRPr lang="en-US">
              <a:solidFill>
                <a:prstClr val="white">
                  <a:tint val="75000"/>
                </a:prstClr>
              </a:solidFill>
              <a:latin typeface="Calibri"/>
            </a:endParaRPr>
          </a:p>
        </p:txBody>
      </p:sp>
    </p:spTree>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09600" y="304800"/>
            <a:ext cx="8229600" cy="2819400"/>
          </a:xfrm>
        </p:spPr>
        <p:txBody>
          <a:bodyPr>
            <a:normAutofit/>
          </a:bodyPr>
          <a:lstStyle/>
          <a:p>
            <a:pPr eaLnBrk="1" hangingPunct="1"/>
            <a:r>
              <a:rPr lang="en-US" dirty="0" smtClean="0"/>
              <a:t>Assessing SES differences </a:t>
            </a:r>
            <a:br>
              <a:rPr lang="en-US" dirty="0" smtClean="0"/>
            </a:br>
            <a:r>
              <a:rPr lang="en-US" dirty="0" smtClean="0"/>
              <a:t>in life expectancy: </a:t>
            </a:r>
            <a:br>
              <a:rPr lang="en-US" dirty="0" smtClean="0"/>
            </a:br>
            <a:r>
              <a:rPr lang="en-US" dirty="0" smtClean="0"/>
              <a:t>Issues in using longitudinal data</a:t>
            </a:r>
          </a:p>
        </p:txBody>
      </p:sp>
      <p:sp>
        <p:nvSpPr>
          <p:cNvPr id="2051" name="Rectangle 3"/>
          <p:cNvSpPr>
            <a:spLocks noGrp="1" noChangeArrowheads="1"/>
          </p:cNvSpPr>
          <p:nvPr>
            <p:ph type="subTitle" idx="4294967295"/>
          </p:nvPr>
        </p:nvSpPr>
        <p:spPr>
          <a:xfrm>
            <a:off x="304800" y="3581400"/>
            <a:ext cx="8458200" cy="1828800"/>
          </a:xfrm>
        </p:spPr>
        <p:txBody>
          <a:bodyPr>
            <a:normAutofit/>
          </a:bodyPr>
          <a:lstStyle/>
          <a:p>
            <a:pPr algn="ctr" eaLnBrk="1" hangingPunct="1">
              <a:lnSpc>
                <a:spcPct val="80000"/>
              </a:lnSpc>
              <a:buNone/>
            </a:pPr>
            <a:r>
              <a:rPr lang="en-US" sz="2800" dirty="0" smtClean="0">
                <a:solidFill>
                  <a:schemeClr val="bg2">
                    <a:lumMod val="20000"/>
                    <a:lumOff val="80000"/>
                  </a:schemeClr>
                </a:solidFill>
              </a:rPr>
              <a:t>Elsie Pamuk, Kim Lochner, Nat Schenker, </a:t>
            </a:r>
          </a:p>
          <a:p>
            <a:pPr algn="ctr" eaLnBrk="1" hangingPunct="1">
              <a:lnSpc>
                <a:spcPct val="80000"/>
              </a:lnSpc>
              <a:buNone/>
            </a:pPr>
            <a:r>
              <a:rPr lang="en-US" sz="2800" dirty="0" smtClean="0">
                <a:solidFill>
                  <a:schemeClr val="bg2">
                    <a:lumMod val="20000"/>
                    <a:lumOff val="80000"/>
                  </a:schemeClr>
                </a:solidFill>
              </a:rPr>
              <a:t>Van Parsons, Ellen </a:t>
            </a:r>
            <a:r>
              <a:rPr lang="en-US" sz="2800" dirty="0" err="1" smtClean="0">
                <a:solidFill>
                  <a:schemeClr val="bg2">
                    <a:lumMod val="20000"/>
                    <a:lumOff val="80000"/>
                  </a:schemeClr>
                </a:solidFill>
              </a:rPr>
              <a:t>Kramarow</a:t>
            </a:r>
            <a:endParaRPr lang="en-US" sz="2800" dirty="0" smtClean="0">
              <a:solidFill>
                <a:schemeClr val="bg2">
                  <a:lumMod val="20000"/>
                  <a:lumOff val="80000"/>
                </a:schemeClr>
              </a:solidFill>
            </a:endParaRPr>
          </a:p>
          <a:p>
            <a:pPr algn="ctr" eaLnBrk="1" hangingPunct="1">
              <a:lnSpc>
                <a:spcPct val="80000"/>
              </a:lnSpc>
              <a:buNone/>
            </a:pPr>
            <a:r>
              <a:rPr lang="en-US" sz="2400" dirty="0" smtClean="0">
                <a:solidFill>
                  <a:schemeClr val="bg2">
                    <a:lumMod val="20000"/>
                    <a:lumOff val="80000"/>
                  </a:schemeClr>
                </a:solidFill>
              </a:rPr>
              <a:t>National Center for Health Statistics </a:t>
            </a:r>
          </a:p>
          <a:p>
            <a:pPr algn="ctr" eaLnBrk="1" hangingPunct="1">
              <a:lnSpc>
                <a:spcPct val="80000"/>
              </a:lnSpc>
              <a:buNone/>
            </a:pPr>
            <a:r>
              <a:rPr lang="en-US" sz="2400" dirty="0" smtClean="0">
                <a:solidFill>
                  <a:schemeClr val="bg2">
                    <a:lumMod val="20000"/>
                    <a:lumOff val="80000"/>
                  </a:schemeClr>
                </a:solidFill>
              </a:rPr>
              <a:t>Centers for Disease Control and Prevention</a:t>
            </a:r>
          </a:p>
        </p:txBody>
      </p:sp>
      <p:pic>
        <p:nvPicPr>
          <p:cNvPr id="2052" name="Picture 4" descr="CDC logo"/>
          <p:cNvPicPr>
            <a:picLocks noChangeAspect="1" noChangeArrowheads="1"/>
          </p:cNvPicPr>
          <p:nvPr/>
        </p:nvPicPr>
        <p:blipFill>
          <a:blip r:embed="rId3" cstate="print"/>
          <a:srcRect l="2061" t="1997" r="2095" b="11980"/>
          <a:stretch>
            <a:fillRect/>
          </a:stretch>
        </p:blipFill>
        <p:spPr bwMode="auto">
          <a:xfrm>
            <a:off x="457200" y="5715000"/>
            <a:ext cx="1016000" cy="627063"/>
          </a:xfrm>
          <a:prstGeom prst="rect">
            <a:avLst/>
          </a:prstGeom>
          <a:noFill/>
          <a:ln w="9525">
            <a:noFill/>
            <a:miter lim="800000"/>
            <a:headEnd/>
            <a:tailEnd/>
          </a:ln>
        </p:spPr>
      </p:pic>
      <p:grpSp>
        <p:nvGrpSpPr>
          <p:cNvPr id="2053" name="Group 5"/>
          <p:cNvGrpSpPr>
            <a:grpSpLocks/>
          </p:cNvGrpSpPr>
          <p:nvPr/>
        </p:nvGrpSpPr>
        <p:grpSpPr bwMode="auto">
          <a:xfrm>
            <a:off x="1600200" y="5943600"/>
            <a:ext cx="2590800" cy="152400"/>
            <a:chOff x="226" y="1710"/>
            <a:chExt cx="5989" cy="259"/>
          </a:xfrm>
        </p:grpSpPr>
        <p:sp>
          <p:nvSpPr>
            <p:cNvPr id="2054" name="Freeform 6"/>
            <p:cNvSpPr>
              <a:spLocks noEditPoints="1"/>
            </p:cNvSpPr>
            <p:nvPr/>
          </p:nvSpPr>
          <p:spPr bwMode="auto">
            <a:xfrm>
              <a:off x="226" y="1739"/>
              <a:ext cx="1316" cy="230"/>
            </a:xfrm>
            <a:custGeom>
              <a:avLst/>
              <a:gdLst>
                <a:gd name="T0" fmla="*/ 0 w 3948"/>
                <a:gd name="T1" fmla="*/ 0 h 691"/>
                <a:gd name="T2" fmla="*/ 0 w 3948"/>
                <a:gd name="T3" fmla="*/ 0 h 691"/>
                <a:gd name="T4" fmla="*/ 0 w 3948"/>
                <a:gd name="T5" fmla="*/ 0 h 691"/>
                <a:gd name="T6" fmla="*/ 0 w 3948"/>
                <a:gd name="T7" fmla="*/ 0 h 691"/>
                <a:gd name="T8" fmla="*/ 0 w 3948"/>
                <a:gd name="T9" fmla="*/ 0 h 691"/>
                <a:gd name="T10" fmla="*/ 0 w 3948"/>
                <a:gd name="T11" fmla="*/ 0 h 691"/>
                <a:gd name="T12" fmla="*/ 0 w 3948"/>
                <a:gd name="T13" fmla="*/ 0 h 691"/>
                <a:gd name="T14" fmla="*/ 0 w 3948"/>
                <a:gd name="T15" fmla="*/ 0 h 691"/>
                <a:gd name="T16" fmla="*/ 0 w 3948"/>
                <a:gd name="T17" fmla="*/ 0 h 691"/>
                <a:gd name="T18" fmla="*/ 0 w 3948"/>
                <a:gd name="T19" fmla="*/ 0 h 691"/>
                <a:gd name="T20" fmla="*/ 0 w 3948"/>
                <a:gd name="T21" fmla="*/ 0 h 691"/>
                <a:gd name="T22" fmla="*/ 0 w 3948"/>
                <a:gd name="T23" fmla="*/ 0 h 691"/>
                <a:gd name="T24" fmla="*/ 0 w 3948"/>
                <a:gd name="T25" fmla="*/ 0 h 691"/>
                <a:gd name="T26" fmla="*/ 0 w 3948"/>
                <a:gd name="T27" fmla="*/ 0 h 691"/>
                <a:gd name="T28" fmla="*/ 0 w 3948"/>
                <a:gd name="T29" fmla="*/ 0 h 691"/>
                <a:gd name="T30" fmla="*/ 0 w 3948"/>
                <a:gd name="T31" fmla="*/ 0 h 691"/>
                <a:gd name="T32" fmla="*/ 0 w 3948"/>
                <a:gd name="T33" fmla="*/ 0 h 691"/>
                <a:gd name="T34" fmla="*/ 0 w 3948"/>
                <a:gd name="T35" fmla="*/ 0 h 691"/>
                <a:gd name="T36" fmla="*/ 0 w 3948"/>
                <a:gd name="T37" fmla="*/ 0 h 691"/>
                <a:gd name="T38" fmla="*/ 0 w 3948"/>
                <a:gd name="T39" fmla="*/ 0 h 691"/>
                <a:gd name="T40" fmla="*/ 0 w 3948"/>
                <a:gd name="T41" fmla="*/ 0 h 691"/>
                <a:gd name="T42" fmla="*/ 0 w 3948"/>
                <a:gd name="T43" fmla="*/ 0 h 691"/>
                <a:gd name="T44" fmla="*/ 0 w 3948"/>
                <a:gd name="T45" fmla="*/ 0 h 691"/>
                <a:gd name="T46" fmla="*/ 0 w 3948"/>
                <a:gd name="T47" fmla="*/ 0 h 691"/>
                <a:gd name="T48" fmla="*/ 0 w 3948"/>
                <a:gd name="T49" fmla="*/ 0 h 691"/>
                <a:gd name="T50" fmla="*/ 0 w 3948"/>
                <a:gd name="T51" fmla="*/ 0 h 691"/>
                <a:gd name="T52" fmla="*/ 0 w 3948"/>
                <a:gd name="T53" fmla="*/ 0 h 691"/>
                <a:gd name="T54" fmla="*/ 0 w 3948"/>
                <a:gd name="T55" fmla="*/ 0 h 691"/>
                <a:gd name="T56" fmla="*/ 0 w 3948"/>
                <a:gd name="T57" fmla="*/ 0 h 691"/>
                <a:gd name="T58" fmla="*/ 0 w 3948"/>
                <a:gd name="T59" fmla="*/ 0 h 691"/>
                <a:gd name="T60" fmla="*/ 0 w 3948"/>
                <a:gd name="T61" fmla="*/ 0 h 691"/>
                <a:gd name="T62" fmla="*/ 0 w 3948"/>
                <a:gd name="T63" fmla="*/ 0 h 691"/>
                <a:gd name="T64" fmla="*/ 0 w 3948"/>
                <a:gd name="T65" fmla="*/ 0 h 691"/>
                <a:gd name="T66" fmla="*/ 0 w 3948"/>
                <a:gd name="T67" fmla="*/ 0 h 691"/>
                <a:gd name="T68" fmla="*/ 0 w 3948"/>
                <a:gd name="T69" fmla="*/ 0 h 691"/>
                <a:gd name="T70" fmla="*/ 0 w 3948"/>
                <a:gd name="T71" fmla="*/ 0 h 691"/>
                <a:gd name="T72" fmla="*/ 0 w 3948"/>
                <a:gd name="T73" fmla="*/ 0 h 691"/>
                <a:gd name="T74" fmla="*/ 0 w 3948"/>
                <a:gd name="T75" fmla="*/ 0 h 691"/>
                <a:gd name="T76" fmla="*/ 0 w 3948"/>
                <a:gd name="T77" fmla="*/ 0 h 691"/>
                <a:gd name="T78" fmla="*/ 0 w 3948"/>
                <a:gd name="T79" fmla="*/ 0 h 691"/>
                <a:gd name="T80" fmla="*/ 0 w 3948"/>
                <a:gd name="T81" fmla="*/ 0 h 691"/>
                <a:gd name="T82" fmla="*/ 0 w 3948"/>
                <a:gd name="T83" fmla="*/ 0 h 691"/>
                <a:gd name="T84" fmla="*/ 0 w 3948"/>
                <a:gd name="T85" fmla="*/ 0 h 691"/>
                <a:gd name="T86" fmla="*/ 0 w 3948"/>
                <a:gd name="T87" fmla="*/ 0 h 691"/>
                <a:gd name="T88" fmla="*/ 0 w 3948"/>
                <a:gd name="T89" fmla="*/ 0 h 691"/>
                <a:gd name="T90" fmla="*/ 0 w 3948"/>
                <a:gd name="T91" fmla="*/ 0 h 691"/>
                <a:gd name="T92" fmla="*/ 0 w 3948"/>
                <a:gd name="T93" fmla="*/ 0 h 691"/>
                <a:gd name="T94" fmla="*/ 0 w 3948"/>
                <a:gd name="T95" fmla="*/ 0 h 691"/>
                <a:gd name="T96" fmla="*/ 0 w 3948"/>
                <a:gd name="T97" fmla="*/ 0 h 691"/>
                <a:gd name="T98" fmla="*/ 0 w 3948"/>
                <a:gd name="T99" fmla="*/ 0 h 691"/>
                <a:gd name="T100" fmla="*/ 0 w 3948"/>
                <a:gd name="T101" fmla="*/ 0 h 691"/>
                <a:gd name="T102" fmla="*/ 0 w 3948"/>
                <a:gd name="T103" fmla="*/ 0 h 691"/>
                <a:gd name="T104" fmla="*/ 0 w 3948"/>
                <a:gd name="T105" fmla="*/ 0 h 691"/>
                <a:gd name="T106" fmla="*/ 0 w 3948"/>
                <a:gd name="T107" fmla="*/ 0 h 691"/>
                <a:gd name="T108" fmla="*/ 0 w 3948"/>
                <a:gd name="T109" fmla="*/ 0 h 691"/>
                <a:gd name="T110" fmla="*/ 0 w 3948"/>
                <a:gd name="T111" fmla="*/ 0 h 691"/>
                <a:gd name="T112" fmla="*/ 0 w 3948"/>
                <a:gd name="T113" fmla="*/ 0 h 691"/>
                <a:gd name="T114" fmla="*/ 0 w 3948"/>
                <a:gd name="T115" fmla="*/ 0 h 691"/>
                <a:gd name="T116" fmla="*/ 0 w 3948"/>
                <a:gd name="T117" fmla="*/ 0 h 691"/>
                <a:gd name="T118" fmla="*/ 0 w 3948"/>
                <a:gd name="T119" fmla="*/ 0 h 691"/>
                <a:gd name="T120" fmla="*/ 0 w 3948"/>
                <a:gd name="T121" fmla="*/ 0 h 691"/>
                <a:gd name="T122" fmla="*/ 0 w 3948"/>
                <a:gd name="T123" fmla="*/ 0 h 69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948"/>
                <a:gd name="T187" fmla="*/ 0 h 691"/>
                <a:gd name="T188" fmla="*/ 3948 w 3948"/>
                <a:gd name="T189" fmla="*/ 691 h 69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2055" name="Freeform 7"/>
            <p:cNvSpPr>
              <a:spLocks noEditPoints="1"/>
            </p:cNvSpPr>
            <p:nvPr/>
          </p:nvSpPr>
          <p:spPr bwMode="auto">
            <a:xfrm>
              <a:off x="1876" y="1738"/>
              <a:ext cx="2293" cy="230"/>
            </a:xfrm>
            <a:custGeom>
              <a:avLst/>
              <a:gdLst>
                <a:gd name="T0" fmla="*/ 0 w 6877"/>
                <a:gd name="T1" fmla="*/ 0 h 691"/>
                <a:gd name="T2" fmla="*/ 0 w 6877"/>
                <a:gd name="T3" fmla="*/ 0 h 691"/>
                <a:gd name="T4" fmla="*/ 0 w 6877"/>
                <a:gd name="T5" fmla="*/ 0 h 691"/>
                <a:gd name="T6" fmla="*/ 0 w 6877"/>
                <a:gd name="T7" fmla="*/ 0 h 691"/>
                <a:gd name="T8" fmla="*/ 0 w 6877"/>
                <a:gd name="T9" fmla="*/ 0 h 691"/>
                <a:gd name="T10" fmla="*/ 0 w 6877"/>
                <a:gd name="T11" fmla="*/ 0 h 691"/>
                <a:gd name="T12" fmla="*/ 0 w 6877"/>
                <a:gd name="T13" fmla="*/ 0 h 691"/>
                <a:gd name="T14" fmla="*/ 0 w 6877"/>
                <a:gd name="T15" fmla="*/ 0 h 691"/>
                <a:gd name="T16" fmla="*/ 0 w 6877"/>
                <a:gd name="T17" fmla="*/ 0 h 691"/>
                <a:gd name="T18" fmla="*/ 0 w 6877"/>
                <a:gd name="T19" fmla="*/ 0 h 691"/>
                <a:gd name="T20" fmla="*/ 0 w 6877"/>
                <a:gd name="T21" fmla="*/ 0 h 691"/>
                <a:gd name="T22" fmla="*/ 0 w 6877"/>
                <a:gd name="T23" fmla="*/ 0 h 691"/>
                <a:gd name="T24" fmla="*/ 0 w 6877"/>
                <a:gd name="T25" fmla="*/ 0 h 691"/>
                <a:gd name="T26" fmla="*/ 0 w 6877"/>
                <a:gd name="T27" fmla="*/ 0 h 691"/>
                <a:gd name="T28" fmla="*/ 0 w 6877"/>
                <a:gd name="T29" fmla="*/ 0 h 691"/>
                <a:gd name="T30" fmla="*/ 0 w 6877"/>
                <a:gd name="T31" fmla="*/ 0 h 691"/>
                <a:gd name="T32" fmla="*/ 0 w 6877"/>
                <a:gd name="T33" fmla="*/ 0 h 691"/>
                <a:gd name="T34" fmla="*/ 0 w 6877"/>
                <a:gd name="T35" fmla="*/ 0 h 691"/>
                <a:gd name="T36" fmla="*/ 0 w 6877"/>
                <a:gd name="T37" fmla="*/ 0 h 691"/>
                <a:gd name="T38" fmla="*/ 0 w 6877"/>
                <a:gd name="T39" fmla="*/ 0 h 691"/>
                <a:gd name="T40" fmla="*/ 0 w 6877"/>
                <a:gd name="T41" fmla="*/ 0 h 691"/>
                <a:gd name="T42" fmla="*/ 0 w 6877"/>
                <a:gd name="T43" fmla="*/ 0 h 691"/>
                <a:gd name="T44" fmla="*/ 0 w 6877"/>
                <a:gd name="T45" fmla="*/ 0 h 691"/>
                <a:gd name="T46" fmla="*/ 0 w 6877"/>
                <a:gd name="T47" fmla="*/ 0 h 691"/>
                <a:gd name="T48" fmla="*/ 0 w 6877"/>
                <a:gd name="T49" fmla="*/ 0 h 691"/>
                <a:gd name="T50" fmla="*/ 0 w 6877"/>
                <a:gd name="T51" fmla="*/ 0 h 691"/>
                <a:gd name="T52" fmla="*/ 0 w 6877"/>
                <a:gd name="T53" fmla="*/ 0 h 691"/>
                <a:gd name="T54" fmla="*/ 0 w 6877"/>
                <a:gd name="T55" fmla="*/ 0 h 691"/>
                <a:gd name="T56" fmla="*/ 0 w 6877"/>
                <a:gd name="T57" fmla="*/ 0 h 691"/>
                <a:gd name="T58" fmla="*/ 0 w 6877"/>
                <a:gd name="T59" fmla="*/ 0 h 691"/>
                <a:gd name="T60" fmla="*/ 0 w 6877"/>
                <a:gd name="T61" fmla="*/ 0 h 691"/>
                <a:gd name="T62" fmla="*/ 0 w 6877"/>
                <a:gd name="T63" fmla="*/ 0 h 691"/>
                <a:gd name="T64" fmla="*/ 0 w 6877"/>
                <a:gd name="T65" fmla="*/ 0 h 691"/>
                <a:gd name="T66" fmla="*/ 0 w 6877"/>
                <a:gd name="T67" fmla="*/ 0 h 691"/>
                <a:gd name="T68" fmla="*/ 0 w 6877"/>
                <a:gd name="T69" fmla="*/ 0 h 691"/>
                <a:gd name="T70" fmla="*/ 0 w 6877"/>
                <a:gd name="T71" fmla="*/ 0 h 691"/>
                <a:gd name="T72" fmla="*/ 0 w 6877"/>
                <a:gd name="T73" fmla="*/ 0 h 691"/>
                <a:gd name="T74" fmla="*/ 0 w 6877"/>
                <a:gd name="T75" fmla="*/ 0 h 691"/>
                <a:gd name="T76" fmla="*/ 0 w 6877"/>
                <a:gd name="T77" fmla="*/ 0 h 691"/>
                <a:gd name="T78" fmla="*/ 0 w 6877"/>
                <a:gd name="T79" fmla="*/ 0 h 691"/>
                <a:gd name="T80" fmla="*/ 0 w 6877"/>
                <a:gd name="T81" fmla="*/ 0 h 691"/>
                <a:gd name="T82" fmla="*/ 0 w 6877"/>
                <a:gd name="T83" fmla="*/ 0 h 691"/>
                <a:gd name="T84" fmla="*/ 0 w 6877"/>
                <a:gd name="T85" fmla="*/ 0 h 691"/>
                <a:gd name="T86" fmla="*/ 0 w 6877"/>
                <a:gd name="T87" fmla="*/ 0 h 691"/>
                <a:gd name="T88" fmla="*/ 0 w 6877"/>
                <a:gd name="T89" fmla="*/ 0 h 691"/>
                <a:gd name="T90" fmla="*/ 0 w 6877"/>
                <a:gd name="T91" fmla="*/ 0 h 691"/>
                <a:gd name="T92" fmla="*/ 0 w 6877"/>
                <a:gd name="T93" fmla="*/ 0 h 691"/>
                <a:gd name="T94" fmla="*/ 0 w 6877"/>
                <a:gd name="T95" fmla="*/ 0 h 691"/>
                <a:gd name="T96" fmla="*/ 0 w 6877"/>
                <a:gd name="T97" fmla="*/ 0 h 691"/>
                <a:gd name="T98" fmla="*/ 0 w 6877"/>
                <a:gd name="T99" fmla="*/ 0 h 691"/>
                <a:gd name="T100" fmla="*/ 0 w 6877"/>
                <a:gd name="T101" fmla="*/ 0 h 691"/>
                <a:gd name="T102" fmla="*/ 0 w 6877"/>
                <a:gd name="T103" fmla="*/ 0 h 691"/>
                <a:gd name="T104" fmla="*/ 0 w 6877"/>
                <a:gd name="T105" fmla="*/ 0 h 691"/>
                <a:gd name="T106" fmla="*/ 0 w 6877"/>
                <a:gd name="T107" fmla="*/ 0 h 691"/>
                <a:gd name="T108" fmla="*/ 0 w 6877"/>
                <a:gd name="T109" fmla="*/ 0 h 691"/>
                <a:gd name="T110" fmla="*/ 0 w 6877"/>
                <a:gd name="T111" fmla="*/ 0 h 691"/>
                <a:gd name="T112" fmla="*/ 0 w 6877"/>
                <a:gd name="T113" fmla="*/ 0 h 691"/>
                <a:gd name="T114" fmla="*/ 0 w 6877"/>
                <a:gd name="T115" fmla="*/ 0 h 691"/>
                <a:gd name="T116" fmla="*/ 0 w 6877"/>
                <a:gd name="T117" fmla="*/ 0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877"/>
                <a:gd name="T178" fmla="*/ 0 h 691"/>
                <a:gd name="T179" fmla="*/ 6877 w 687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2056" name="Freeform 8"/>
            <p:cNvSpPr>
              <a:spLocks noEditPoints="1"/>
            </p:cNvSpPr>
            <p:nvPr/>
          </p:nvSpPr>
          <p:spPr bwMode="auto">
            <a:xfrm>
              <a:off x="4471" y="1738"/>
              <a:ext cx="1566" cy="230"/>
            </a:xfrm>
            <a:custGeom>
              <a:avLst/>
              <a:gdLst>
                <a:gd name="T0" fmla="*/ 0 w 4697"/>
                <a:gd name="T1" fmla="*/ 0 h 691"/>
                <a:gd name="T2" fmla="*/ 0 w 4697"/>
                <a:gd name="T3" fmla="*/ 0 h 691"/>
                <a:gd name="T4" fmla="*/ 0 w 4697"/>
                <a:gd name="T5" fmla="*/ 0 h 691"/>
                <a:gd name="T6" fmla="*/ 0 w 4697"/>
                <a:gd name="T7" fmla="*/ 0 h 691"/>
                <a:gd name="T8" fmla="*/ 0 w 4697"/>
                <a:gd name="T9" fmla="*/ 0 h 691"/>
                <a:gd name="T10" fmla="*/ 0 w 4697"/>
                <a:gd name="T11" fmla="*/ 0 h 691"/>
                <a:gd name="T12" fmla="*/ 0 w 4697"/>
                <a:gd name="T13" fmla="*/ 0 h 691"/>
                <a:gd name="T14" fmla="*/ 0 w 4697"/>
                <a:gd name="T15" fmla="*/ 0 h 691"/>
                <a:gd name="T16" fmla="*/ 0 w 4697"/>
                <a:gd name="T17" fmla="*/ 0 h 691"/>
                <a:gd name="T18" fmla="*/ 0 w 4697"/>
                <a:gd name="T19" fmla="*/ 0 h 691"/>
                <a:gd name="T20" fmla="*/ 0 w 4697"/>
                <a:gd name="T21" fmla="*/ 0 h 691"/>
                <a:gd name="T22" fmla="*/ 0 w 4697"/>
                <a:gd name="T23" fmla="*/ 0 h 691"/>
                <a:gd name="T24" fmla="*/ 0 w 4697"/>
                <a:gd name="T25" fmla="*/ 0 h 691"/>
                <a:gd name="T26" fmla="*/ 0 w 4697"/>
                <a:gd name="T27" fmla="*/ 0 h 691"/>
                <a:gd name="T28" fmla="*/ 0 w 4697"/>
                <a:gd name="T29" fmla="*/ 0 h 691"/>
                <a:gd name="T30" fmla="*/ 0 w 4697"/>
                <a:gd name="T31" fmla="*/ 0 h 691"/>
                <a:gd name="T32" fmla="*/ 0 w 4697"/>
                <a:gd name="T33" fmla="*/ 0 h 691"/>
                <a:gd name="T34" fmla="*/ 0 w 4697"/>
                <a:gd name="T35" fmla="*/ 0 h 691"/>
                <a:gd name="T36" fmla="*/ 0 w 4697"/>
                <a:gd name="T37" fmla="*/ 0 h 691"/>
                <a:gd name="T38" fmla="*/ 0 w 4697"/>
                <a:gd name="T39" fmla="*/ 0 h 691"/>
                <a:gd name="T40" fmla="*/ 0 w 4697"/>
                <a:gd name="T41" fmla="*/ 0 h 691"/>
                <a:gd name="T42" fmla="*/ 0 w 4697"/>
                <a:gd name="T43" fmla="*/ 0 h 691"/>
                <a:gd name="T44" fmla="*/ 0 w 4697"/>
                <a:gd name="T45" fmla="*/ 0 h 691"/>
                <a:gd name="T46" fmla="*/ 0 w 4697"/>
                <a:gd name="T47" fmla="*/ 0 h 691"/>
                <a:gd name="T48" fmla="*/ 0 w 4697"/>
                <a:gd name="T49" fmla="*/ 0 h 691"/>
                <a:gd name="T50" fmla="*/ 0 w 4697"/>
                <a:gd name="T51" fmla="*/ 0 h 691"/>
                <a:gd name="T52" fmla="*/ 0 w 4697"/>
                <a:gd name="T53" fmla="*/ 0 h 691"/>
                <a:gd name="T54" fmla="*/ 0 w 4697"/>
                <a:gd name="T55" fmla="*/ 0 h 691"/>
                <a:gd name="T56" fmla="*/ 0 w 4697"/>
                <a:gd name="T57" fmla="*/ 0 h 691"/>
                <a:gd name="T58" fmla="*/ 0 w 4697"/>
                <a:gd name="T59" fmla="*/ 0 h 691"/>
                <a:gd name="T60" fmla="*/ 0 w 4697"/>
                <a:gd name="T61" fmla="*/ 0 h 691"/>
                <a:gd name="T62" fmla="*/ 0 w 4697"/>
                <a:gd name="T63" fmla="*/ 0 h 691"/>
                <a:gd name="T64" fmla="*/ 0 w 4697"/>
                <a:gd name="T65" fmla="*/ 0 h 691"/>
                <a:gd name="T66" fmla="*/ 0 w 4697"/>
                <a:gd name="T67" fmla="*/ 0 h 691"/>
                <a:gd name="T68" fmla="*/ 0 w 4697"/>
                <a:gd name="T69" fmla="*/ 0 h 691"/>
                <a:gd name="T70" fmla="*/ 0 w 4697"/>
                <a:gd name="T71" fmla="*/ 0 h 691"/>
                <a:gd name="T72" fmla="*/ 0 w 4697"/>
                <a:gd name="T73" fmla="*/ 0 h 691"/>
                <a:gd name="T74" fmla="*/ 0 w 4697"/>
                <a:gd name="T75" fmla="*/ 0 h 691"/>
                <a:gd name="T76" fmla="*/ 0 w 4697"/>
                <a:gd name="T77" fmla="*/ 0 h 691"/>
                <a:gd name="T78" fmla="*/ 0 w 4697"/>
                <a:gd name="T79" fmla="*/ 0 h 691"/>
                <a:gd name="T80" fmla="*/ 0 w 4697"/>
                <a:gd name="T81" fmla="*/ 0 h 691"/>
                <a:gd name="T82" fmla="*/ 0 w 4697"/>
                <a:gd name="T83" fmla="*/ 0 h 691"/>
                <a:gd name="T84" fmla="*/ 0 w 4697"/>
                <a:gd name="T85" fmla="*/ 0 h 691"/>
                <a:gd name="T86" fmla="*/ 0 w 4697"/>
                <a:gd name="T87" fmla="*/ 0 h 691"/>
                <a:gd name="T88" fmla="*/ 0 w 4697"/>
                <a:gd name="T89" fmla="*/ 0 h 691"/>
                <a:gd name="T90" fmla="*/ 0 w 4697"/>
                <a:gd name="T91" fmla="*/ 0 h 691"/>
                <a:gd name="T92" fmla="*/ 0 w 4697"/>
                <a:gd name="T93" fmla="*/ 0 h 691"/>
                <a:gd name="T94" fmla="*/ 0 w 4697"/>
                <a:gd name="T95" fmla="*/ 0 h 691"/>
                <a:gd name="T96" fmla="*/ 0 w 4697"/>
                <a:gd name="T97" fmla="*/ 0 h 691"/>
                <a:gd name="T98" fmla="*/ 0 w 4697"/>
                <a:gd name="T99" fmla="*/ 0 h 691"/>
                <a:gd name="T100" fmla="*/ 0 w 4697"/>
                <a:gd name="T101" fmla="*/ 0 h 691"/>
                <a:gd name="T102" fmla="*/ 0 w 4697"/>
                <a:gd name="T103" fmla="*/ 0 h 691"/>
                <a:gd name="T104" fmla="*/ 0 w 4697"/>
                <a:gd name="T105" fmla="*/ 0 h 691"/>
                <a:gd name="T106" fmla="*/ 0 w 4697"/>
                <a:gd name="T107" fmla="*/ 0 h 691"/>
                <a:gd name="T108" fmla="*/ 0 w 4697"/>
                <a:gd name="T109" fmla="*/ 0 h 691"/>
                <a:gd name="T110" fmla="*/ 0 w 4697"/>
                <a:gd name="T111" fmla="*/ 0 h 691"/>
                <a:gd name="T112" fmla="*/ 0 w 4697"/>
                <a:gd name="T113" fmla="*/ 0 h 691"/>
                <a:gd name="T114" fmla="*/ 0 w 4697"/>
                <a:gd name="T115" fmla="*/ 0 h 691"/>
                <a:gd name="T116" fmla="*/ 0 w 4697"/>
                <a:gd name="T117" fmla="*/ 0 h 69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697"/>
                <a:gd name="T178" fmla="*/ 0 h 691"/>
                <a:gd name="T179" fmla="*/ 4697 w 4697"/>
                <a:gd name="T180" fmla="*/ 691 h 69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2057" name="Freeform 9"/>
            <p:cNvSpPr>
              <a:spLocks/>
            </p:cNvSpPr>
            <p:nvPr/>
          </p:nvSpPr>
          <p:spPr bwMode="auto">
            <a:xfrm>
              <a:off x="1654" y="1802"/>
              <a:ext cx="93" cy="93"/>
            </a:xfrm>
            <a:custGeom>
              <a:avLst/>
              <a:gdLst>
                <a:gd name="T0" fmla="*/ 0 w 281"/>
                <a:gd name="T1" fmla="*/ 0 h 280"/>
                <a:gd name="T2" fmla="*/ 0 w 281"/>
                <a:gd name="T3" fmla="*/ 0 h 280"/>
                <a:gd name="T4" fmla="*/ 0 w 281"/>
                <a:gd name="T5" fmla="*/ 0 h 280"/>
                <a:gd name="T6" fmla="*/ 0 w 281"/>
                <a:gd name="T7" fmla="*/ 0 h 280"/>
                <a:gd name="T8" fmla="*/ 0 w 281"/>
                <a:gd name="T9" fmla="*/ 0 h 280"/>
                <a:gd name="T10" fmla="*/ 0 w 281"/>
                <a:gd name="T11" fmla="*/ 0 h 280"/>
                <a:gd name="T12" fmla="*/ 0 w 281"/>
                <a:gd name="T13" fmla="*/ 0 h 280"/>
                <a:gd name="T14" fmla="*/ 0 w 281"/>
                <a:gd name="T15" fmla="*/ 0 h 280"/>
                <a:gd name="T16" fmla="*/ 0 w 281"/>
                <a:gd name="T17" fmla="*/ 0 h 280"/>
                <a:gd name="T18" fmla="*/ 0 w 281"/>
                <a:gd name="T19" fmla="*/ 0 h 280"/>
                <a:gd name="T20" fmla="*/ 0 w 281"/>
                <a:gd name="T21" fmla="*/ 0 h 280"/>
                <a:gd name="T22" fmla="*/ 0 w 281"/>
                <a:gd name="T23" fmla="*/ 0 h 280"/>
                <a:gd name="T24" fmla="*/ 0 w 281"/>
                <a:gd name="T25" fmla="*/ 0 h 280"/>
                <a:gd name="T26" fmla="*/ 0 w 281"/>
                <a:gd name="T27" fmla="*/ 0 h 280"/>
                <a:gd name="T28" fmla="*/ 0 w 281"/>
                <a:gd name="T29" fmla="*/ 0 h 280"/>
                <a:gd name="T30" fmla="*/ 0 w 281"/>
                <a:gd name="T31" fmla="*/ 0 h 280"/>
                <a:gd name="T32" fmla="*/ 0 w 281"/>
                <a:gd name="T33" fmla="*/ 0 h 280"/>
                <a:gd name="T34" fmla="*/ 0 w 281"/>
                <a:gd name="T35" fmla="*/ 0 h 280"/>
                <a:gd name="T36" fmla="*/ 0 w 281"/>
                <a:gd name="T37" fmla="*/ 0 h 280"/>
                <a:gd name="T38" fmla="*/ 0 w 281"/>
                <a:gd name="T39" fmla="*/ 0 h 280"/>
                <a:gd name="T40" fmla="*/ 0 w 281"/>
                <a:gd name="T41" fmla="*/ 0 h 280"/>
                <a:gd name="T42" fmla="*/ 0 w 281"/>
                <a:gd name="T43" fmla="*/ 0 h 280"/>
                <a:gd name="T44" fmla="*/ 0 w 281"/>
                <a:gd name="T45" fmla="*/ 0 h 280"/>
                <a:gd name="T46" fmla="*/ 0 w 281"/>
                <a:gd name="T47" fmla="*/ 0 h 280"/>
                <a:gd name="T48" fmla="*/ 0 w 281"/>
                <a:gd name="T49" fmla="*/ 0 h 280"/>
                <a:gd name="T50" fmla="*/ 0 w 281"/>
                <a:gd name="T51" fmla="*/ 0 h 280"/>
                <a:gd name="T52" fmla="*/ 0 w 281"/>
                <a:gd name="T53" fmla="*/ 0 h 280"/>
                <a:gd name="T54" fmla="*/ 0 w 281"/>
                <a:gd name="T55" fmla="*/ 0 h 280"/>
                <a:gd name="T56" fmla="*/ 0 w 281"/>
                <a:gd name="T57" fmla="*/ 0 h 280"/>
                <a:gd name="T58" fmla="*/ 0 w 281"/>
                <a:gd name="T59" fmla="*/ 0 h 280"/>
                <a:gd name="T60" fmla="*/ 0 w 281"/>
                <a:gd name="T61" fmla="*/ 0 h 280"/>
                <a:gd name="T62" fmla="*/ 0 w 281"/>
                <a:gd name="T63" fmla="*/ 0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2058" name="Freeform 10"/>
            <p:cNvSpPr>
              <a:spLocks/>
            </p:cNvSpPr>
            <p:nvPr/>
          </p:nvSpPr>
          <p:spPr bwMode="auto">
            <a:xfrm>
              <a:off x="4251" y="1802"/>
              <a:ext cx="94" cy="93"/>
            </a:xfrm>
            <a:custGeom>
              <a:avLst/>
              <a:gdLst>
                <a:gd name="T0" fmla="*/ 0 w 281"/>
                <a:gd name="T1" fmla="*/ 0 h 280"/>
                <a:gd name="T2" fmla="*/ 0 w 281"/>
                <a:gd name="T3" fmla="*/ 0 h 280"/>
                <a:gd name="T4" fmla="*/ 0 w 281"/>
                <a:gd name="T5" fmla="*/ 0 h 280"/>
                <a:gd name="T6" fmla="*/ 0 w 281"/>
                <a:gd name="T7" fmla="*/ 0 h 280"/>
                <a:gd name="T8" fmla="*/ 0 w 281"/>
                <a:gd name="T9" fmla="*/ 0 h 280"/>
                <a:gd name="T10" fmla="*/ 0 w 281"/>
                <a:gd name="T11" fmla="*/ 0 h 280"/>
                <a:gd name="T12" fmla="*/ 0 w 281"/>
                <a:gd name="T13" fmla="*/ 0 h 280"/>
                <a:gd name="T14" fmla="*/ 0 w 281"/>
                <a:gd name="T15" fmla="*/ 0 h 280"/>
                <a:gd name="T16" fmla="*/ 0 w 281"/>
                <a:gd name="T17" fmla="*/ 0 h 280"/>
                <a:gd name="T18" fmla="*/ 0 w 281"/>
                <a:gd name="T19" fmla="*/ 0 h 280"/>
                <a:gd name="T20" fmla="*/ 0 w 281"/>
                <a:gd name="T21" fmla="*/ 0 h 280"/>
                <a:gd name="T22" fmla="*/ 0 w 281"/>
                <a:gd name="T23" fmla="*/ 0 h 280"/>
                <a:gd name="T24" fmla="*/ 0 w 281"/>
                <a:gd name="T25" fmla="*/ 0 h 280"/>
                <a:gd name="T26" fmla="*/ 0 w 281"/>
                <a:gd name="T27" fmla="*/ 0 h 280"/>
                <a:gd name="T28" fmla="*/ 0 w 281"/>
                <a:gd name="T29" fmla="*/ 0 h 280"/>
                <a:gd name="T30" fmla="*/ 0 w 281"/>
                <a:gd name="T31" fmla="*/ 0 h 280"/>
                <a:gd name="T32" fmla="*/ 0 w 281"/>
                <a:gd name="T33" fmla="*/ 0 h 280"/>
                <a:gd name="T34" fmla="*/ 0 w 281"/>
                <a:gd name="T35" fmla="*/ 0 h 280"/>
                <a:gd name="T36" fmla="*/ 0 w 281"/>
                <a:gd name="T37" fmla="*/ 0 h 280"/>
                <a:gd name="T38" fmla="*/ 0 w 281"/>
                <a:gd name="T39" fmla="*/ 0 h 280"/>
                <a:gd name="T40" fmla="*/ 0 w 281"/>
                <a:gd name="T41" fmla="*/ 0 h 280"/>
                <a:gd name="T42" fmla="*/ 0 w 281"/>
                <a:gd name="T43" fmla="*/ 0 h 280"/>
                <a:gd name="T44" fmla="*/ 0 w 281"/>
                <a:gd name="T45" fmla="*/ 0 h 280"/>
                <a:gd name="T46" fmla="*/ 0 w 281"/>
                <a:gd name="T47" fmla="*/ 0 h 280"/>
                <a:gd name="T48" fmla="*/ 0 w 281"/>
                <a:gd name="T49" fmla="*/ 0 h 280"/>
                <a:gd name="T50" fmla="*/ 0 w 281"/>
                <a:gd name="T51" fmla="*/ 0 h 280"/>
                <a:gd name="T52" fmla="*/ 0 w 281"/>
                <a:gd name="T53" fmla="*/ 0 h 280"/>
                <a:gd name="T54" fmla="*/ 0 w 281"/>
                <a:gd name="T55" fmla="*/ 0 h 280"/>
                <a:gd name="T56" fmla="*/ 0 w 281"/>
                <a:gd name="T57" fmla="*/ 0 h 280"/>
                <a:gd name="T58" fmla="*/ 0 w 281"/>
                <a:gd name="T59" fmla="*/ 0 h 280"/>
                <a:gd name="T60" fmla="*/ 0 w 281"/>
                <a:gd name="T61" fmla="*/ 0 h 280"/>
                <a:gd name="T62" fmla="*/ 0 w 281"/>
                <a:gd name="T63" fmla="*/ 0 h 2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81"/>
                <a:gd name="T97" fmla="*/ 0 h 280"/>
                <a:gd name="T98" fmla="*/ 281 w 281"/>
                <a:gd name="T99" fmla="*/ 280 h 2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2059" name="Freeform 11"/>
            <p:cNvSpPr>
              <a:spLocks noEditPoints="1"/>
            </p:cNvSpPr>
            <p:nvPr/>
          </p:nvSpPr>
          <p:spPr bwMode="auto">
            <a:xfrm>
              <a:off x="6052" y="1710"/>
              <a:ext cx="163" cy="87"/>
            </a:xfrm>
            <a:custGeom>
              <a:avLst/>
              <a:gdLst>
                <a:gd name="T0" fmla="*/ 0 w 490"/>
                <a:gd name="T1" fmla="*/ 0 h 260"/>
                <a:gd name="T2" fmla="*/ 0 w 490"/>
                <a:gd name="T3" fmla="*/ 0 h 260"/>
                <a:gd name="T4" fmla="*/ 0 w 490"/>
                <a:gd name="T5" fmla="*/ 0 h 260"/>
                <a:gd name="T6" fmla="*/ 0 w 490"/>
                <a:gd name="T7" fmla="*/ 0 h 260"/>
                <a:gd name="T8" fmla="*/ 0 w 490"/>
                <a:gd name="T9" fmla="*/ 0 h 260"/>
                <a:gd name="T10" fmla="*/ 0 w 490"/>
                <a:gd name="T11" fmla="*/ 0 h 260"/>
                <a:gd name="T12" fmla="*/ 0 w 490"/>
                <a:gd name="T13" fmla="*/ 0 h 260"/>
                <a:gd name="T14" fmla="*/ 0 w 490"/>
                <a:gd name="T15" fmla="*/ 0 h 260"/>
                <a:gd name="T16" fmla="*/ 0 w 490"/>
                <a:gd name="T17" fmla="*/ 0 h 260"/>
                <a:gd name="T18" fmla="*/ 0 w 490"/>
                <a:gd name="T19" fmla="*/ 0 h 260"/>
                <a:gd name="T20" fmla="*/ 0 w 490"/>
                <a:gd name="T21" fmla="*/ 0 h 260"/>
                <a:gd name="T22" fmla="*/ 0 w 490"/>
                <a:gd name="T23" fmla="*/ 0 h 260"/>
                <a:gd name="T24" fmla="*/ 0 w 490"/>
                <a:gd name="T25" fmla="*/ 0 h 260"/>
                <a:gd name="T26" fmla="*/ 0 w 490"/>
                <a:gd name="T27" fmla="*/ 0 h 260"/>
                <a:gd name="T28" fmla="*/ 0 w 490"/>
                <a:gd name="T29" fmla="*/ 0 h 260"/>
                <a:gd name="T30" fmla="*/ 0 w 490"/>
                <a:gd name="T31" fmla="*/ 0 h 260"/>
                <a:gd name="T32" fmla="*/ 0 w 490"/>
                <a:gd name="T33" fmla="*/ 0 h 260"/>
                <a:gd name="T34" fmla="*/ 0 w 490"/>
                <a:gd name="T35" fmla="*/ 0 h 260"/>
                <a:gd name="T36" fmla="*/ 0 w 490"/>
                <a:gd name="T37" fmla="*/ 0 h 260"/>
                <a:gd name="T38" fmla="*/ 0 w 490"/>
                <a:gd name="T39" fmla="*/ 0 h 260"/>
                <a:gd name="T40" fmla="*/ 0 w 490"/>
                <a:gd name="T41" fmla="*/ 0 h 260"/>
                <a:gd name="T42" fmla="*/ 0 w 490"/>
                <a:gd name="T43" fmla="*/ 0 h 260"/>
                <a:gd name="T44" fmla="*/ 0 w 490"/>
                <a:gd name="T45" fmla="*/ 0 h 260"/>
                <a:gd name="T46" fmla="*/ 0 w 490"/>
                <a:gd name="T47" fmla="*/ 0 h 260"/>
                <a:gd name="T48" fmla="*/ 0 w 490"/>
                <a:gd name="T49" fmla="*/ 0 h 260"/>
                <a:gd name="T50" fmla="*/ 0 w 490"/>
                <a:gd name="T51" fmla="*/ 0 h 260"/>
                <a:gd name="T52" fmla="*/ 0 w 490"/>
                <a:gd name="T53" fmla="*/ 0 h 260"/>
                <a:gd name="T54" fmla="*/ 0 w 490"/>
                <a:gd name="T55" fmla="*/ 0 h 260"/>
                <a:gd name="T56" fmla="*/ 0 w 490"/>
                <a:gd name="T57" fmla="*/ 0 h 260"/>
                <a:gd name="T58" fmla="*/ 0 w 490"/>
                <a:gd name="T59" fmla="*/ 0 h 260"/>
                <a:gd name="T60" fmla="*/ 0 w 490"/>
                <a:gd name="T61" fmla="*/ 0 h 26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90"/>
                <a:gd name="T94" fmla="*/ 0 h 260"/>
                <a:gd name="T95" fmla="*/ 490 w 490"/>
                <a:gd name="T96" fmla="*/ 260 h 26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2362200"/>
            <a:ext cx="3196324" cy="830997"/>
          </a:xfrm>
          <a:prstGeom prst="rect">
            <a:avLst/>
          </a:prstGeom>
          <a:noFill/>
        </p:spPr>
        <p:txBody>
          <a:bodyPr wrap="none">
            <a:spAutoFit/>
          </a:bodyPr>
          <a:lstStyle/>
          <a:p>
            <a:pPr>
              <a:defRPr/>
            </a:pPr>
            <a:r>
              <a:rPr lang="en-US" sz="4800" dirty="0">
                <a:latin typeface="+mj-lt"/>
              </a:rPr>
              <a:t>Data quality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157" name="Rectangle 109"/>
          <p:cNvSpPr>
            <a:spLocks noGrp="1" noRot="1" noChangeArrowheads="1"/>
          </p:cNvSpPr>
          <p:nvPr>
            <p:ph type="title"/>
          </p:nvPr>
        </p:nvSpPr>
        <p:spPr>
          <a:xfrm>
            <a:off x="457200" y="76200"/>
            <a:ext cx="8229600" cy="1143000"/>
          </a:xfrm>
        </p:spPr>
        <p:txBody>
          <a:bodyPr/>
          <a:lstStyle/>
          <a:p>
            <a:r>
              <a:rPr lang="en-US" dirty="0"/>
              <a:t>How Records are Linked</a:t>
            </a:r>
          </a:p>
        </p:txBody>
      </p:sp>
      <p:sp>
        <p:nvSpPr>
          <p:cNvPr id="113" name="Slide Number Placeholder 3"/>
          <p:cNvSpPr>
            <a:spLocks noGrp="1"/>
          </p:cNvSpPr>
          <p:nvPr>
            <p:ph type="sldNum" sz="quarter" idx="12"/>
          </p:nvPr>
        </p:nvSpPr>
        <p:spPr/>
        <p:txBody>
          <a:bodyPr/>
          <a:lstStyle/>
          <a:p>
            <a:fld id="{D0EFF2AB-3C86-4D8E-AB80-F0045E268270}" type="slidenum">
              <a:rPr lang="en-US">
                <a:solidFill>
                  <a:prstClr val="white">
                    <a:tint val="75000"/>
                  </a:prstClr>
                </a:solidFill>
              </a:rPr>
              <a:pPr/>
              <a:t>11</a:t>
            </a:fld>
            <a:endParaRPr lang="en-US">
              <a:solidFill>
                <a:prstClr val="white">
                  <a:tint val="75000"/>
                </a:prstClr>
              </a:solidFill>
            </a:endParaRPr>
          </a:p>
        </p:txBody>
      </p:sp>
      <p:sp>
        <p:nvSpPr>
          <p:cNvPr id="1026078" name="Rectangle 30"/>
          <p:cNvSpPr>
            <a:spLocks noChangeArrowheads="1"/>
          </p:cNvSpPr>
          <p:nvPr/>
        </p:nvSpPr>
        <p:spPr bwMode="auto">
          <a:xfrm>
            <a:off x="155575" y="4295775"/>
            <a:ext cx="1847850" cy="5143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33" name="Rectangle 85"/>
          <p:cNvSpPr>
            <a:spLocks noChangeArrowheads="1"/>
          </p:cNvSpPr>
          <p:nvPr/>
        </p:nvSpPr>
        <p:spPr bwMode="auto">
          <a:xfrm>
            <a:off x="155575" y="4295775"/>
            <a:ext cx="1847850" cy="5143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nvGrpSpPr>
          <p:cNvPr id="114" name="Group 113" descr="How Records are linked"/>
          <p:cNvGrpSpPr/>
          <p:nvPr/>
        </p:nvGrpSpPr>
        <p:grpSpPr>
          <a:xfrm>
            <a:off x="441325" y="1247775"/>
            <a:ext cx="8478838" cy="5410200"/>
            <a:chOff x="441325" y="1247775"/>
            <a:chExt cx="8478838" cy="5410200"/>
          </a:xfrm>
        </p:grpSpPr>
        <p:sp>
          <p:nvSpPr>
            <p:cNvPr id="1026050" name="Rectangle 2"/>
            <p:cNvSpPr>
              <a:spLocks noChangeArrowheads="1"/>
            </p:cNvSpPr>
            <p:nvPr/>
          </p:nvSpPr>
          <p:spPr bwMode="auto">
            <a:xfrm>
              <a:off x="1069975" y="1247775"/>
              <a:ext cx="2133600" cy="2590800"/>
            </a:xfrm>
            <a:prstGeom prst="rect">
              <a:avLst/>
            </a:prstGeom>
            <a:noFill/>
            <a:ln w="9525">
              <a:solidFill>
                <a:srgbClr val="000000"/>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51" name="Rectangle 3"/>
            <p:cNvSpPr>
              <a:spLocks noChangeArrowheads="1"/>
            </p:cNvSpPr>
            <p:nvPr/>
          </p:nvSpPr>
          <p:spPr bwMode="auto">
            <a:xfrm>
              <a:off x="1165225" y="1304925"/>
              <a:ext cx="1625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a:solidFill>
                    <a:srgbClr val="4D4D4D"/>
                  </a:solidFill>
                  <a:effectLst>
                    <a:outerShdw blurRad="38100" dist="38100" dir="2700000" algn="tl">
                      <a:srgbClr val="000000"/>
                    </a:outerShdw>
                  </a:effectLst>
                  <a:latin typeface="Calibri"/>
                </a:rPr>
                <a:t>NCHS Records</a:t>
              </a:r>
              <a:endParaRPr lang="en-US">
                <a:solidFill>
                  <a:prstClr val="white"/>
                </a:solidFill>
                <a:effectLst>
                  <a:outerShdw blurRad="38100" dist="38100" dir="2700000" algn="tl">
                    <a:srgbClr val="000000"/>
                  </a:outerShdw>
                </a:effectLst>
                <a:latin typeface="Calibri"/>
              </a:endParaRPr>
            </a:p>
          </p:txBody>
        </p:sp>
        <p:sp>
          <p:nvSpPr>
            <p:cNvPr id="1026052" name="Rectangle 4"/>
            <p:cNvSpPr>
              <a:spLocks noChangeArrowheads="1"/>
            </p:cNvSpPr>
            <p:nvPr/>
          </p:nvSpPr>
          <p:spPr bwMode="auto">
            <a:xfrm>
              <a:off x="1165225" y="1609725"/>
              <a:ext cx="4699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SSN</a:t>
              </a:r>
              <a:endParaRPr lang="en-US">
                <a:solidFill>
                  <a:prstClr val="white"/>
                </a:solidFill>
                <a:latin typeface="Calibri"/>
              </a:endParaRPr>
            </a:p>
          </p:txBody>
        </p:sp>
        <p:sp>
          <p:nvSpPr>
            <p:cNvPr id="1026053" name="Rectangle 5"/>
            <p:cNvSpPr>
              <a:spLocks noChangeArrowheads="1"/>
            </p:cNvSpPr>
            <p:nvPr/>
          </p:nvSpPr>
          <p:spPr bwMode="auto">
            <a:xfrm>
              <a:off x="1165225" y="1885950"/>
              <a:ext cx="609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Name</a:t>
              </a:r>
              <a:endParaRPr lang="en-US">
                <a:solidFill>
                  <a:prstClr val="white"/>
                </a:solidFill>
                <a:latin typeface="Calibri"/>
              </a:endParaRPr>
            </a:p>
          </p:txBody>
        </p:sp>
        <p:sp>
          <p:nvSpPr>
            <p:cNvPr id="1026054" name="Rectangle 6"/>
            <p:cNvSpPr>
              <a:spLocks noChangeArrowheads="1"/>
            </p:cNvSpPr>
            <p:nvPr/>
          </p:nvSpPr>
          <p:spPr bwMode="auto">
            <a:xfrm>
              <a:off x="1165225" y="2162175"/>
              <a:ext cx="4445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DoB</a:t>
              </a:r>
              <a:endParaRPr lang="en-US">
                <a:solidFill>
                  <a:prstClr val="white"/>
                </a:solidFill>
                <a:latin typeface="Calibri"/>
              </a:endParaRPr>
            </a:p>
          </p:txBody>
        </p:sp>
        <p:sp>
          <p:nvSpPr>
            <p:cNvPr id="1026055" name="Rectangle 7"/>
            <p:cNvSpPr>
              <a:spLocks noChangeArrowheads="1"/>
            </p:cNvSpPr>
            <p:nvPr/>
          </p:nvSpPr>
          <p:spPr bwMode="auto">
            <a:xfrm>
              <a:off x="1165225" y="2438400"/>
              <a:ext cx="3937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Sex</a:t>
              </a:r>
              <a:endParaRPr lang="en-US">
                <a:solidFill>
                  <a:prstClr val="white"/>
                </a:solidFill>
                <a:latin typeface="Calibri"/>
              </a:endParaRPr>
            </a:p>
          </p:txBody>
        </p:sp>
        <p:sp>
          <p:nvSpPr>
            <p:cNvPr id="1026056" name="Rectangle 8"/>
            <p:cNvSpPr>
              <a:spLocks noChangeArrowheads="1"/>
            </p:cNvSpPr>
            <p:nvPr/>
          </p:nvSpPr>
          <p:spPr bwMode="auto">
            <a:xfrm>
              <a:off x="1165225" y="2714625"/>
              <a:ext cx="13208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State of Birth</a:t>
              </a:r>
              <a:endParaRPr lang="en-US">
                <a:solidFill>
                  <a:prstClr val="white"/>
                </a:solidFill>
                <a:latin typeface="Calibri"/>
              </a:endParaRPr>
            </a:p>
          </p:txBody>
        </p:sp>
        <p:sp>
          <p:nvSpPr>
            <p:cNvPr id="1026057" name="Rectangle 9"/>
            <p:cNvSpPr>
              <a:spLocks noChangeArrowheads="1"/>
            </p:cNvSpPr>
            <p:nvPr/>
          </p:nvSpPr>
          <p:spPr bwMode="auto">
            <a:xfrm>
              <a:off x="1165225" y="2990850"/>
              <a:ext cx="533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Race</a:t>
              </a:r>
              <a:endParaRPr lang="en-US">
                <a:solidFill>
                  <a:prstClr val="white"/>
                </a:solidFill>
                <a:latin typeface="Calibri"/>
              </a:endParaRPr>
            </a:p>
          </p:txBody>
        </p:sp>
        <p:sp>
          <p:nvSpPr>
            <p:cNvPr id="1026058" name="Rectangle 10"/>
            <p:cNvSpPr>
              <a:spLocks noChangeArrowheads="1"/>
            </p:cNvSpPr>
            <p:nvPr/>
          </p:nvSpPr>
          <p:spPr bwMode="auto">
            <a:xfrm>
              <a:off x="1165225" y="3267075"/>
              <a:ext cx="1930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State of Residence</a:t>
              </a:r>
              <a:endParaRPr lang="en-US">
                <a:solidFill>
                  <a:prstClr val="white"/>
                </a:solidFill>
                <a:latin typeface="Calibri"/>
              </a:endParaRPr>
            </a:p>
          </p:txBody>
        </p:sp>
        <p:sp>
          <p:nvSpPr>
            <p:cNvPr id="1026059" name="Rectangle 11"/>
            <p:cNvSpPr>
              <a:spLocks noChangeArrowheads="1"/>
            </p:cNvSpPr>
            <p:nvPr/>
          </p:nvSpPr>
          <p:spPr bwMode="auto">
            <a:xfrm>
              <a:off x="1165225" y="3543300"/>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Marital Status</a:t>
              </a:r>
              <a:endParaRPr lang="en-US">
                <a:solidFill>
                  <a:prstClr val="white"/>
                </a:solidFill>
                <a:latin typeface="Calibri"/>
              </a:endParaRPr>
            </a:p>
          </p:txBody>
        </p:sp>
        <p:sp>
          <p:nvSpPr>
            <p:cNvPr id="1026060" name="Rectangle 12"/>
            <p:cNvSpPr>
              <a:spLocks noChangeArrowheads="1"/>
            </p:cNvSpPr>
            <p:nvPr/>
          </p:nvSpPr>
          <p:spPr bwMode="auto">
            <a:xfrm>
              <a:off x="5432425" y="1323975"/>
              <a:ext cx="2565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a:solidFill>
                    <a:srgbClr val="4D4D4D"/>
                  </a:solidFill>
                  <a:effectLst>
                    <a:outerShdw blurRad="38100" dist="38100" dir="2700000" algn="tl">
                      <a:srgbClr val="000000"/>
                    </a:outerShdw>
                  </a:effectLst>
                  <a:latin typeface="Calibri"/>
                </a:rPr>
                <a:t>Administrative Records</a:t>
              </a:r>
              <a:endParaRPr lang="en-US">
                <a:solidFill>
                  <a:prstClr val="white"/>
                </a:solidFill>
                <a:effectLst>
                  <a:outerShdw blurRad="38100" dist="38100" dir="2700000" algn="tl">
                    <a:srgbClr val="000000"/>
                  </a:outerShdw>
                </a:effectLst>
                <a:latin typeface="Calibri"/>
              </a:endParaRPr>
            </a:p>
          </p:txBody>
        </p:sp>
        <p:sp>
          <p:nvSpPr>
            <p:cNvPr id="1026061" name="Rectangle 13"/>
            <p:cNvSpPr>
              <a:spLocks noChangeArrowheads="1"/>
            </p:cNvSpPr>
            <p:nvPr/>
          </p:nvSpPr>
          <p:spPr bwMode="auto">
            <a:xfrm>
              <a:off x="5432425" y="1876425"/>
              <a:ext cx="609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Name</a:t>
              </a:r>
              <a:endParaRPr lang="en-US">
                <a:solidFill>
                  <a:prstClr val="white"/>
                </a:solidFill>
                <a:latin typeface="Calibri"/>
              </a:endParaRPr>
            </a:p>
          </p:txBody>
        </p:sp>
        <p:sp>
          <p:nvSpPr>
            <p:cNvPr id="1026062" name="Rectangle 14"/>
            <p:cNvSpPr>
              <a:spLocks noChangeArrowheads="1"/>
            </p:cNvSpPr>
            <p:nvPr/>
          </p:nvSpPr>
          <p:spPr bwMode="auto">
            <a:xfrm>
              <a:off x="5432425" y="2152650"/>
              <a:ext cx="4445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DoB</a:t>
              </a:r>
              <a:endParaRPr lang="en-US">
                <a:solidFill>
                  <a:prstClr val="white"/>
                </a:solidFill>
                <a:latin typeface="Calibri"/>
              </a:endParaRPr>
            </a:p>
          </p:txBody>
        </p:sp>
        <p:sp>
          <p:nvSpPr>
            <p:cNvPr id="1026063" name="Rectangle 15"/>
            <p:cNvSpPr>
              <a:spLocks noChangeArrowheads="1"/>
            </p:cNvSpPr>
            <p:nvPr/>
          </p:nvSpPr>
          <p:spPr bwMode="auto">
            <a:xfrm>
              <a:off x="5432425" y="2428875"/>
              <a:ext cx="3937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Sex</a:t>
              </a:r>
              <a:endParaRPr lang="en-US">
                <a:solidFill>
                  <a:prstClr val="white"/>
                </a:solidFill>
                <a:latin typeface="Calibri"/>
              </a:endParaRPr>
            </a:p>
          </p:txBody>
        </p:sp>
        <p:sp>
          <p:nvSpPr>
            <p:cNvPr id="1026064" name="Rectangle 16"/>
            <p:cNvSpPr>
              <a:spLocks noChangeArrowheads="1"/>
            </p:cNvSpPr>
            <p:nvPr/>
          </p:nvSpPr>
          <p:spPr bwMode="auto">
            <a:xfrm>
              <a:off x="5432425" y="2705100"/>
              <a:ext cx="13208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State of Birth</a:t>
              </a:r>
              <a:endParaRPr lang="en-US">
                <a:solidFill>
                  <a:prstClr val="white"/>
                </a:solidFill>
                <a:latin typeface="Calibri"/>
              </a:endParaRPr>
            </a:p>
          </p:txBody>
        </p:sp>
        <p:sp>
          <p:nvSpPr>
            <p:cNvPr id="1026065" name="Rectangle 17"/>
            <p:cNvSpPr>
              <a:spLocks noChangeArrowheads="1"/>
            </p:cNvSpPr>
            <p:nvPr/>
          </p:nvSpPr>
          <p:spPr bwMode="auto">
            <a:xfrm>
              <a:off x="5432425" y="2981325"/>
              <a:ext cx="533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Race</a:t>
              </a:r>
              <a:endParaRPr lang="en-US">
                <a:solidFill>
                  <a:prstClr val="white"/>
                </a:solidFill>
                <a:latin typeface="Calibri"/>
              </a:endParaRPr>
            </a:p>
          </p:txBody>
        </p:sp>
        <p:sp>
          <p:nvSpPr>
            <p:cNvPr id="1026066" name="Rectangle 18"/>
            <p:cNvSpPr>
              <a:spLocks noChangeArrowheads="1"/>
            </p:cNvSpPr>
            <p:nvPr/>
          </p:nvSpPr>
          <p:spPr bwMode="auto">
            <a:xfrm>
              <a:off x="5432425" y="3257550"/>
              <a:ext cx="1930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State of Residence</a:t>
              </a:r>
              <a:endParaRPr lang="en-US">
                <a:solidFill>
                  <a:prstClr val="white"/>
                </a:solidFill>
                <a:latin typeface="Calibri"/>
              </a:endParaRPr>
            </a:p>
          </p:txBody>
        </p:sp>
        <p:sp>
          <p:nvSpPr>
            <p:cNvPr id="1026067" name="Rectangle 19"/>
            <p:cNvSpPr>
              <a:spLocks noChangeArrowheads="1"/>
            </p:cNvSpPr>
            <p:nvPr/>
          </p:nvSpPr>
          <p:spPr bwMode="auto">
            <a:xfrm>
              <a:off x="5432425" y="3533775"/>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Marital Status</a:t>
              </a:r>
              <a:endParaRPr lang="en-US">
                <a:solidFill>
                  <a:prstClr val="white"/>
                </a:solidFill>
                <a:latin typeface="Calibri"/>
              </a:endParaRPr>
            </a:p>
          </p:txBody>
        </p:sp>
        <p:grpSp>
          <p:nvGrpSpPr>
            <p:cNvPr id="2" name="Group 20"/>
            <p:cNvGrpSpPr>
              <a:grpSpLocks/>
            </p:cNvGrpSpPr>
            <p:nvPr/>
          </p:nvGrpSpPr>
          <p:grpSpPr bwMode="auto">
            <a:xfrm>
              <a:off x="3203575" y="2162175"/>
              <a:ext cx="2133600" cy="685800"/>
              <a:chOff x="2018" y="1362"/>
              <a:chExt cx="1344" cy="432"/>
            </a:xfrm>
          </p:grpSpPr>
          <p:sp>
            <p:nvSpPr>
              <p:cNvPr id="1026069" name="Freeform 21"/>
              <p:cNvSpPr>
                <a:spLocks/>
              </p:cNvSpPr>
              <p:nvPr/>
            </p:nvSpPr>
            <p:spPr bwMode="auto">
              <a:xfrm>
                <a:off x="2018" y="1410"/>
                <a:ext cx="1254" cy="384"/>
              </a:xfrm>
              <a:custGeom>
                <a:avLst/>
                <a:gdLst/>
                <a:ahLst/>
                <a:cxnLst>
                  <a:cxn ang="0">
                    <a:pos x="0" y="384"/>
                  </a:cxn>
                  <a:cxn ang="0">
                    <a:pos x="672" y="384"/>
                  </a:cxn>
                  <a:cxn ang="0">
                    <a:pos x="672" y="0"/>
                  </a:cxn>
                  <a:cxn ang="0">
                    <a:pos x="1254" y="0"/>
                  </a:cxn>
                </a:cxnLst>
                <a:rect l="0" t="0" r="r" b="b"/>
                <a:pathLst>
                  <a:path w="1254" h="384">
                    <a:moveTo>
                      <a:pt x="0" y="384"/>
                    </a:moveTo>
                    <a:lnTo>
                      <a:pt x="672" y="384"/>
                    </a:lnTo>
                    <a:lnTo>
                      <a:pt x="672" y="0"/>
                    </a:lnTo>
                    <a:lnTo>
                      <a:pt x="1254" y="0"/>
                    </a:lnTo>
                  </a:path>
                </a:pathLst>
              </a:custGeom>
              <a:noFill/>
              <a:ln w="38100" cap="flat">
                <a:solidFill>
                  <a:srgbClr val="808080"/>
                </a:solidFill>
                <a:prstDash val="solid"/>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0" name="Freeform 22"/>
              <p:cNvSpPr>
                <a:spLocks/>
              </p:cNvSpPr>
              <p:nvPr/>
            </p:nvSpPr>
            <p:spPr bwMode="auto">
              <a:xfrm>
                <a:off x="3260" y="1362"/>
                <a:ext cx="102" cy="102"/>
              </a:xfrm>
              <a:custGeom>
                <a:avLst/>
                <a:gdLst/>
                <a:ahLst/>
                <a:cxnLst>
                  <a:cxn ang="0">
                    <a:pos x="0" y="102"/>
                  </a:cxn>
                  <a:cxn ang="0">
                    <a:pos x="102" y="48"/>
                  </a:cxn>
                  <a:cxn ang="0">
                    <a:pos x="0" y="0"/>
                  </a:cxn>
                  <a:cxn ang="0">
                    <a:pos x="0" y="102"/>
                  </a:cxn>
                </a:cxnLst>
                <a:rect l="0" t="0" r="r" b="b"/>
                <a:pathLst>
                  <a:path w="102" h="102">
                    <a:moveTo>
                      <a:pt x="0" y="102"/>
                    </a:moveTo>
                    <a:lnTo>
                      <a:pt x="102" y="48"/>
                    </a:lnTo>
                    <a:lnTo>
                      <a:pt x="0" y="0"/>
                    </a:lnTo>
                    <a:lnTo>
                      <a:pt x="0" y="102"/>
                    </a:lnTo>
                    <a:close/>
                  </a:path>
                </a:pathLst>
              </a:custGeom>
              <a:solidFill>
                <a:srgbClr val="808080"/>
              </a:solidFill>
              <a:ln w="9525">
                <a:no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071" name="Line 23"/>
            <p:cNvSpPr>
              <a:spLocks noChangeShapeType="1"/>
            </p:cNvSpPr>
            <p:nvPr/>
          </p:nvSpPr>
          <p:spPr bwMode="auto">
            <a:xfrm>
              <a:off x="8232775" y="2619375"/>
              <a:ext cx="685800" cy="1588"/>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2" name="Line 24"/>
            <p:cNvSpPr>
              <a:spLocks noChangeShapeType="1"/>
            </p:cNvSpPr>
            <p:nvPr/>
          </p:nvSpPr>
          <p:spPr bwMode="auto">
            <a:xfrm>
              <a:off x="8918575" y="2619375"/>
              <a:ext cx="1588" cy="1371600"/>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3" name="Line 25"/>
            <p:cNvSpPr>
              <a:spLocks noChangeShapeType="1"/>
            </p:cNvSpPr>
            <p:nvPr/>
          </p:nvSpPr>
          <p:spPr bwMode="auto">
            <a:xfrm flipH="1">
              <a:off x="4194175" y="3990975"/>
              <a:ext cx="4724400" cy="1588"/>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4" name="Rectangle 26"/>
            <p:cNvSpPr>
              <a:spLocks noChangeArrowheads="1"/>
            </p:cNvSpPr>
            <p:nvPr/>
          </p:nvSpPr>
          <p:spPr bwMode="auto">
            <a:xfrm>
              <a:off x="4575175" y="4314825"/>
              <a:ext cx="1533525" cy="3619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5" name="Rectangle 27"/>
            <p:cNvSpPr>
              <a:spLocks noChangeArrowheads="1"/>
            </p:cNvSpPr>
            <p:nvPr/>
          </p:nvSpPr>
          <p:spPr bwMode="auto">
            <a:xfrm>
              <a:off x="4670425" y="4362450"/>
              <a:ext cx="13462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Non matches</a:t>
              </a:r>
              <a:endParaRPr lang="en-US">
                <a:solidFill>
                  <a:prstClr val="white"/>
                </a:solidFill>
                <a:latin typeface="Calibri"/>
              </a:endParaRPr>
            </a:p>
          </p:txBody>
        </p:sp>
        <p:sp>
          <p:nvSpPr>
            <p:cNvPr id="1026076" name="Rectangle 28"/>
            <p:cNvSpPr>
              <a:spLocks noChangeArrowheads="1"/>
            </p:cNvSpPr>
            <p:nvPr/>
          </p:nvSpPr>
          <p:spPr bwMode="auto">
            <a:xfrm>
              <a:off x="2136775" y="4314825"/>
              <a:ext cx="2286000" cy="3619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77" name="Rectangle 29"/>
            <p:cNvSpPr>
              <a:spLocks noChangeArrowheads="1"/>
            </p:cNvSpPr>
            <p:nvPr/>
          </p:nvSpPr>
          <p:spPr bwMode="auto">
            <a:xfrm>
              <a:off x="2374900" y="4362450"/>
              <a:ext cx="18161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Potential matches</a:t>
              </a:r>
              <a:endParaRPr lang="en-US">
                <a:solidFill>
                  <a:prstClr val="white"/>
                </a:solidFill>
                <a:latin typeface="Calibri"/>
              </a:endParaRPr>
            </a:p>
          </p:txBody>
        </p:sp>
        <p:sp>
          <p:nvSpPr>
            <p:cNvPr id="1026079" name="Rectangle 31"/>
            <p:cNvSpPr>
              <a:spLocks noChangeArrowheads="1"/>
            </p:cNvSpPr>
            <p:nvPr/>
          </p:nvSpPr>
          <p:spPr bwMode="auto">
            <a:xfrm>
              <a:off x="441325" y="4352925"/>
              <a:ext cx="1311275" cy="212725"/>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sz="1400" i="1">
                  <a:solidFill>
                    <a:srgbClr val="808080"/>
                  </a:solidFill>
                  <a:latin typeface="Calibri"/>
                </a:rPr>
                <a:t>Scoring system, </a:t>
              </a:r>
              <a:endParaRPr lang="en-US">
                <a:solidFill>
                  <a:prstClr val="white"/>
                </a:solidFill>
                <a:latin typeface="Calibri"/>
              </a:endParaRPr>
            </a:p>
          </p:txBody>
        </p:sp>
        <p:sp>
          <p:nvSpPr>
            <p:cNvPr id="1026080" name="Rectangle 32"/>
            <p:cNvSpPr>
              <a:spLocks noChangeArrowheads="1"/>
            </p:cNvSpPr>
            <p:nvPr/>
          </p:nvSpPr>
          <p:spPr bwMode="auto">
            <a:xfrm>
              <a:off x="517525" y="4572000"/>
              <a:ext cx="1114425" cy="212725"/>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sz="1400" i="1">
                  <a:solidFill>
                    <a:srgbClr val="808080"/>
                  </a:solidFill>
                  <a:latin typeface="Calibri"/>
                </a:rPr>
                <a:t>clerical review</a:t>
              </a:r>
              <a:endParaRPr lang="en-US">
                <a:solidFill>
                  <a:prstClr val="white"/>
                </a:solidFill>
                <a:latin typeface="Calibri"/>
              </a:endParaRPr>
            </a:p>
          </p:txBody>
        </p:sp>
        <p:sp>
          <p:nvSpPr>
            <p:cNvPr id="1026081" name="Rectangle 33"/>
            <p:cNvSpPr>
              <a:spLocks noChangeArrowheads="1"/>
            </p:cNvSpPr>
            <p:nvPr/>
          </p:nvSpPr>
          <p:spPr bwMode="auto">
            <a:xfrm>
              <a:off x="1698625" y="5133975"/>
              <a:ext cx="1581150"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82" name="Rectangle 34"/>
            <p:cNvSpPr>
              <a:spLocks noChangeArrowheads="1"/>
            </p:cNvSpPr>
            <p:nvPr/>
          </p:nvSpPr>
          <p:spPr bwMode="auto">
            <a:xfrm>
              <a:off x="1793875" y="5191125"/>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True matches</a:t>
              </a:r>
              <a:endParaRPr lang="en-US">
                <a:solidFill>
                  <a:prstClr val="white"/>
                </a:solidFill>
                <a:latin typeface="Calibri"/>
              </a:endParaRPr>
            </a:p>
          </p:txBody>
        </p:sp>
        <p:sp>
          <p:nvSpPr>
            <p:cNvPr id="1026083" name="Rectangle 35"/>
            <p:cNvSpPr>
              <a:spLocks noChangeArrowheads="1"/>
            </p:cNvSpPr>
            <p:nvPr/>
          </p:nvSpPr>
          <p:spPr bwMode="auto">
            <a:xfrm>
              <a:off x="3575050" y="5133975"/>
              <a:ext cx="1533525"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84" name="Rectangle 36"/>
            <p:cNvSpPr>
              <a:spLocks noChangeArrowheads="1"/>
            </p:cNvSpPr>
            <p:nvPr/>
          </p:nvSpPr>
          <p:spPr bwMode="auto">
            <a:xfrm>
              <a:off x="3670300" y="5191125"/>
              <a:ext cx="13462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srgbClr val="000000"/>
                  </a:solidFill>
                  <a:latin typeface="Calibri"/>
                </a:rPr>
                <a:t>Non matches</a:t>
              </a:r>
              <a:endParaRPr lang="en-US">
                <a:solidFill>
                  <a:prstClr val="white"/>
                </a:solidFill>
                <a:latin typeface="Calibri"/>
              </a:endParaRPr>
            </a:p>
          </p:txBody>
        </p:sp>
        <p:grpSp>
          <p:nvGrpSpPr>
            <p:cNvPr id="3" name="Group 37"/>
            <p:cNvGrpSpPr>
              <a:grpSpLocks/>
            </p:cNvGrpSpPr>
            <p:nvPr/>
          </p:nvGrpSpPr>
          <p:grpSpPr bwMode="auto">
            <a:xfrm>
              <a:off x="2441575" y="5438775"/>
              <a:ext cx="161925" cy="381000"/>
              <a:chOff x="1538" y="3426"/>
              <a:chExt cx="102" cy="240"/>
            </a:xfrm>
          </p:grpSpPr>
          <p:sp>
            <p:nvSpPr>
              <p:cNvPr id="1026086" name="Line 38"/>
              <p:cNvSpPr>
                <a:spLocks noChangeShapeType="1"/>
              </p:cNvSpPr>
              <p:nvPr/>
            </p:nvSpPr>
            <p:spPr bwMode="auto">
              <a:xfrm>
                <a:off x="1586" y="3426"/>
                <a:ext cx="1" cy="150"/>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87" name="Freeform 39"/>
              <p:cNvSpPr>
                <a:spLocks/>
              </p:cNvSpPr>
              <p:nvPr/>
            </p:nvSpPr>
            <p:spPr bwMode="auto">
              <a:xfrm>
                <a:off x="1538" y="3564"/>
                <a:ext cx="102" cy="102"/>
              </a:xfrm>
              <a:custGeom>
                <a:avLst/>
                <a:gdLst/>
                <a:ahLst/>
                <a:cxnLst>
                  <a:cxn ang="0">
                    <a:pos x="0" y="0"/>
                  </a:cxn>
                  <a:cxn ang="0">
                    <a:pos x="48" y="102"/>
                  </a:cxn>
                  <a:cxn ang="0">
                    <a:pos x="102" y="0"/>
                  </a:cxn>
                  <a:cxn ang="0">
                    <a:pos x="0" y="0"/>
                  </a:cxn>
                </a:cxnLst>
                <a:rect l="0" t="0" r="r" b="b"/>
                <a:pathLst>
                  <a:path w="102" h="102">
                    <a:moveTo>
                      <a:pt x="0" y="0"/>
                    </a:moveTo>
                    <a:lnTo>
                      <a:pt x="48" y="102"/>
                    </a:lnTo>
                    <a:lnTo>
                      <a:pt x="102" y="0"/>
                    </a:lnTo>
                    <a:lnTo>
                      <a:pt x="0" y="0"/>
                    </a:lnTo>
                    <a:close/>
                  </a:path>
                </a:pathLst>
              </a:custGeom>
              <a:solidFill>
                <a:srgbClr val="808080"/>
              </a:solidFill>
              <a:ln w="9525">
                <a:no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088" name="Rectangle 40"/>
            <p:cNvSpPr>
              <a:spLocks noChangeArrowheads="1"/>
            </p:cNvSpPr>
            <p:nvPr/>
          </p:nvSpPr>
          <p:spPr bwMode="auto">
            <a:xfrm>
              <a:off x="1574800" y="6048375"/>
              <a:ext cx="1933575"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89" name="Rectangle 41"/>
            <p:cNvSpPr>
              <a:spLocks noChangeArrowheads="1"/>
            </p:cNvSpPr>
            <p:nvPr/>
          </p:nvSpPr>
          <p:spPr bwMode="auto">
            <a:xfrm>
              <a:off x="1660525" y="6105525"/>
              <a:ext cx="1752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a:solidFill>
                    <a:srgbClr val="4D4D4D"/>
                  </a:solidFill>
                  <a:effectLst>
                    <a:outerShdw blurRad="38100" dist="38100" dir="2700000" algn="tl">
                      <a:srgbClr val="000000"/>
                    </a:outerShdw>
                  </a:effectLst>
                  <a:latin typeface="Calibri"/>
                </a:rPr>
                <a:t>Linked Data File</a:t>
              </a:r>
              <a:endParaRPr lang="en-US">
                <a:solidFill>
                  <a:prstClr val="white"/>
                </a:solidFill>
                <a:effectLst>
                  <a:outerShdw blurRad="38100" dist="38100" dir="2700000" algn="tl">
                    <a:srgbClr val="000000"/>
                  </a:outerShdw>
                </a:effectLst>
                <a:latin typeface="Calibri"/>
              </a:endParaRPr>
            </a:p>
          </p:txBody>
        </p:sp>
        <p:sp>
          <p:nvSpPr>
            <p:cNvPr id="1026090" name="Oval 42"/>
            <p:cNvSpPr>
              <a:spLocks noChangeArrowheads="1"/>
            </p:cNvSpPr>
            <p:nvPr/>
          </p:nvSpPr>
          <p:spPr bwMode="auto">
            <a:xfrm>
              <a:off x="1450975" y="5895975"/>
              <a:ext cx="2209800" cy="762000"/>
            </a:xfrm>
            <a:prstGeom prst="ellipse">
              <a:avLst/>
            </a:prstGeom>
            <a:noFill/>
            <a:ln w="28575">
              <a:solidFill>
                <a:srgbClr val="00000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1" name="Line 43"/>
            <p:cNvSpPr>
              <a:spLocks noChangeShapeType="1"/>
            </p:cNvSpPr>
            <p:nvPr/>
          </p:nvSpPr>
          <p:spPr bwMode="auto">
            <a:xfrm>
              <a:off x="4194175" y="3990975"/>
              <a:ext cx="1588" cy="228600"/>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2" name="Line 44"/>
            <p:cNvSpPr>
              <a:spLocks noChangeShapeType="1"/>
            </p:cNvSpPr>
            <p:nvPr/>
          </p:nvSpPr>
          <p:spPr bwMode="auto">
            <a:xfrm>
              <a:off x="3355975" y="4219575"/>
              <a:ext cx="1676400" cy="1588"/>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3" name="Line 45"/>
            <p:cNvSpPr>
              <a:spLocks noChangeShapeType="1"/>
            </p:cNvSpPr>
            <p:nvPr/>
          </p:nvSpPr>
          <p:spPr bwMode="auto">
            <a:xfrm>
              <a:off x="5032375" y="4219575"/>
              <a:ext cx="1588" cy="152400"/>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4" name="Line 46"/>
            <p:cNvSpPr>
              <a:spLocks noChangeShapeType="1"/>
            </p:cNvSpPr>
            <p:nvPr/>
          </p:nvSpPr>
          <p:spPr bwMode="auto">
            <a:xfrm>
              <a:off x="3355975" y="4676775"/>
              <a:ext cx="1588" cy="304800"/>
            </a:xfrm>
            <a:prstGeom prst="line">
              <a:avLst/>
            </a:prstGeom>
            <a:noFill/>
            <a:ln w="38100">
              <a:solidFill>
                <a:srgbClr val="808080"/>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5" name="Line 47"/>
            <p:cNvSpPr>
              <a:spLocks noChangeShapeType="1"/>
            </p:cNvSpPr>
            <p:nvPr/>
          </p:nvSpPr>
          <p:spPr bwMode="auto">
            <a:xfrm>
              <a:off x="2517775" y="4953000"/>
              <a:ext cx="1676400" cy="1588"/>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nvGrpSpPr>
            <p:cNvPr id="4" name="Group 48"/>
            <p:cNvGrpSpPr>
              <a:grpSpLocks/>
            </p:cNvGrpSpPr>
            <p:nvPr/>
          </p:nvGrpSpPr>
          <p:grpSpPr bwMode="auto">
            <a:xfrm>
              <a:off x="1755775" y="4467225"/>
              <a:ext cx="533400" cy="123825"/>
              <a:chOff x="1106" y="2814"/>
              <a:chExt cx="336" cy="78"/>
            </a:xfrm>
          </p:grpSpPr>
          <p:sp>
            <p:nvSpPr>
              <p:cNvPr id="1026097" name="Rectangle 49"/>
              <p:cNvSpPr>
                <a:spLocks noChangeArrowheads="1"/>
              </p:cNvSpPr>
              <p:nvPr/>
            </p:nvSpPr>
            <p:spPr bwMode="auto">
              <a:xfrm>
                <a:off x="1106" y="2844"/>
                <a:ext cx="48" cy="12"/>
              </a:xfrm>
              <a:prstGeom prst="rect">
                <a:avLst/>
              </a:prstGeom>
              <a:solidFill>
                <a:srgbClr val="000000"/>
              </a:solid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8" name="Rectangle 50"/>
              <p:cNvSpPr>
                <a:spLocks noChangeArrowheads="1"/>
              </p:cNvSpPr>
              <p:nvPr/>
            </p:nvSpPr>
            <p:spPr bwMode="auto">
              <a:xfrm>
                <a:off x="1190" y="2844"/>
                <a:ext cx="12" cy="12"/>
              </a:xfrm>
              <a:prstGeom prst="rect">
                <a:avLst/>
              </a:prstGeom>
              <a:solidFill>
                <a:srgbClr val="000000"/>
              </a:solid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099" name="Rectangle 51"/>
              <p:cNvSpPr>
                <a:spLocks noChangeArrowheads="1"/>
              </p:cNvSpPr>
              <p:nvPr/>
            </p:nvSpPr>
            <p:spPr bwMode="auto">
              <a:xfrm>
                <a:off x="1238" y="2844"/>
                <a:ext cx="48" cy="12"/>
              </a:xfrm>
              <a:prstGeom prst="rect">
                <a:avLst/>
              </a:prstGeom>
              <a:solidFill>
                <a:srgbClr val="000000"/>
              </a:solid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00" name="Rectangle 52"/>
              <p:cNvSpPr>
                <a:spLocks noChangeArrowheads="1"/>
              </p:cNvSpPr>
              <p:nvPr/>
            </p:nvSpPr>
            <p:spPr bwMode="auto">
              <a:xfrm>
                <a:off x="1322" y="2844"/>
                <a:ext cx="12" cy="12"/>
              </a:xfrm>
              <a:prstGeom prst="rect">
                <a:avLst/>
              </a:prstGeom>
              <a:solidFill>
                <a:srgbClr val="000000"/>
              </a:solid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01" name="Rectangle 53"/>
              <p:cNvSpPr>
                <a:spLocks noChangeArrowheads="1"/>
              </p:cNvSpPr>
              <p:nvPr/>
            </p:nvSpPr>
            <p:spPr bwMode="auto">
              <a:xfrm>
                <a:off x="1370" y="2844"/>
                <a:ext cx="12" cy="12"/>
              </a:xfrm>
              <a:prstGeom prst="rect">
                <a:avLst/>
              </a:prstGeom>
              <a:solidFill>
                <a:srgbClr val="000000"/>
              </a:solid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02" name="Freeform 54"/>
              <p:cNvSpPr>
                <a:spLocks/>
              </p:cNvSpPr>
              <p:nvPr/>
            </p:nvSpPr>
            <p:spPr bwMode="auto">
              <a:xfrm>
                <a:off x="1370" y="2814"/>
                <a:ext cx="72" cy="78"/>
              </a:xfrm>
              <a:custGeom>
                <a:avLst/>
                <a:gdLst/>
                <a:ahLst/>
                <a:cxnLst>
                  <a:cxn ang="0">
                    <a:pos x="0" y="78"/>
                  </a:cxn>
                  <a:cxn ang="0">
                    <a:pos x="72" y="36"/>
                  </a:cxn>
                  <a:cxn ang="0">
                    <a:pos x="0" y="0"/>
                  </a:cxn>
                  <a:cxn ang="0">
                    <a:pos x="0" y="78"/>
                  </a:cxn>
                </a:cxnLst>
                <a:rect l="0" t="0" r="r" b="b"/>
                <a:pathLst>
                  <a:path w="72" h="78">
                    <a:moveTo>
                      <a:pt x="0" y="78"/>
                    </a:moveTo>
                    <a:lnTo>
                      <a:pt x="72" y="36"/>
                    </a:lnTo>
                    <a:lnTo>
                      <a:pt x="0" y="0"/>
                    </a:lnTo>
                    <a:lnTo>
                      <a:pt x="0" y="78"/>
                    </a:lnTo>
                    <a:close/>
                  </a:path>
                </a:pathLst>
              </a:custGeom>
              <a:solidFill>
                <a:srgbClr val="000000"/>
              </a:solidFill>
              <a:ln w="9525">
                <a:no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103" name="Rectangle 55"/>
            <p:cNvSpPr>
              <a:spLocks noChangeArrowheads="1"/>
            </p:cNvSpPr>
            <p:nvPr/>
          </p:nvSpPr>
          <p:spPr bwMode="auto">
            <a:xfrm>
              <a:off x="1069975" y="1247775"/>
              <a:ext cx="2133600" cy="2590800"/>
            </a:xfrm>
            <a:prstGeom prst="rect">
              <a:avLst/>
            </a:prstGeom>
            <a:noFill/>
            <a:ln w="28575">
              <a:solidFill>
                <a:schemeClr val="accent1"/>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04" name="Rectangle 56"/>
            <p:cNvSpPr>
              <a:spLocks noChangeArrowheads="1"/>
            </p:cNvSpPr>
            <p:nvPr/>
          </p:nvSpPr>
          <p:spPr bwMode="auto">
            <a:xfrm>
              <a:off x="1165225" y="1304925"/>
              <a:ext cx="1625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dirty="0">
                  <a:solidFill>
                    <a:srgbClr val="FFFF99"/>
                  </a:solidFill>
                  <a:effectLst>
                    <a:outerShdw blurRad="38100" dist="38100" dir="2700000" algn="tl">
                      <a:srgbClr val="000000"/>
                    </a:outerShdw>
                  </a:effectLst>
                  <a:latin typeface="Calibri"/>
                </a:rPr>
                <a:t>NCHS Records</a:t>
              </a:r>
              <a:endParaRPr lang="en-US" dirty="0">
                <a:solidFill>
                  <a:srgbClr val="FFFF99"/>
                </a:solidFill>
                <a:effectLst>
                  <a:outerShdw blurRad="38100" dist="38100" dir="2700000" algn="tl">
                    <a:srgbClr val="000000"/>
                  </a:outerShdw>
                </a:effectLst>
                <a:latin typeface="Calibri"/>
              </a:endParaRPr>
            </a:p>
          </p:txBody>
        </p:sp>
        <p:sp>
          <p:nvSpPr>
            <p:cNvPr id="1026105" name="Rectangle 57"/>
            <p:cNvSpPr>
              <a:spLocks noChangeArrowheads="1"/>
            </p:cNvSpPr>
            <p:nvPr/>
          </p:nvSpPr>
          <p:spPr bwMode="auto">
            <a:xfrm>
              <a:off x="1165225" y="1609725"/>
              <a:ext cx="4699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SSN</a:t>
              </a:r>
            </a:p>
          </p:txBody>
        </p:sp>
        <p:sp>
          <p:nvSpPr>
            <p:cNvPr id="1026106" name="Rectangle 58"/>
            <p:cNvSpPr>
              <a:spLocks noChangeArrowheads="1"/>
            </p:cNvSpPr>
            <p:nvPr/>
          </p:nvSpPr>
          <p:spPr bwMode="auto">
            <a:xfrm>
              <a:off x="1165225" y="1885950"/>
              <a:ext cx="609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Name</a:t>
              </a:r>
            </a:p>
          </p:txBody>
        </p:sp>
        <p:sp>
          <p:nvSpPr>
            <p:cNvPr id="1026107" name="Rectangle 59"/>
            <p:cNvSpPr>
              <a:spLocks noChangeArrowheads="1"/>
            </p:cNvSpPr>
            <p:nvPr/>
          </p:nvSpPr>
          <p:spPr bwMode="auto">
            <a:xfrm>
              <a:off x="1165225" y="2162175"/>
              <a:ext cx="4445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DoB</a:t>
              </a:r>
            </a:p>
          </p:txBody>
        </p:sp>
        <p:sp>
          <p:nvSpPr>
            <p:cNvPr id="1026108" name="Rectangle 60"/>
            <p:cNvSpPr>
              <a:spLocks noChangeArrowheads="1"/>
            </p:cNvSpPr>
            <p:nvPr/>
          </p:nvSpPr>
          <p:spPr bwMode="auto">
            <a:xfrm>
              <a:off x="1165225" y="2438400"/>
              <a:ext cx="3937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Sex</a:t>
              </a:r>
            </a:p>
          </p:txBody>
        </p:sp>
        <p:sp>
          <p:nvSpPr>
            <p:cNvPr id="1026109" name="Rectangle 61"/>
            <p:cNvSpPr>
              <a:spLocks noChangeArrowheads="1"/>
            </p:cNvSpPr>
            <p:nvPr/>
          </p:nvSpPr>
          <p:spPr bwMode="auto">
            <a:xfrm>
              <a:off x="1165225" y="2714625"/>
              <a:ext cx="13208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State of Birth</a:t>
              </a:r>
            </a:p>
          </p:txBody>
        </p:sp>
        <p:sp>
          <p:nvSpPr>
            <p:cNvPr id="1026110" name="Rectangle 62"/>
            <p:cNvSpPr>
              <a:spLocks noChangeArrowheads="1"/>
            </p:cNvSpPr>
            <p:nvPr/>
          </p:nvSpPr>
          <p:spPr bwMode="auto">
            <a:xfrm>
              <a:off x="1165225" y="2990850"/>
              <a:ext cx="533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Race</a:t>
              </a:r>
            </a:p>
          </p:txBody>
        </p:sp>
        <p:sp>
          <p:nvSpPr>
            <p:cNvPr id="1026111" name="Rectangle 63"/>
            <p:cNvSpPr>
              <a:spLocks noChangeArrowheads="1"/>
            </p:cNvSpPr>
            <p:nvPr/>
          </p:nvSpPr>
          <p:spPr bwMode="auto">
            <a:xfrm>
              <a:off x="1165225" y="3267075"/>
              <a:ext cx="1930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State of Residence</a:t>
              </a:r>
            </a:p>
          </p:txBody>
        </p:sp>
        <p:sp>
          <p:nvSpPr>
            <p:cNvPr id="1026112" name="Rectangle 64"/>
            <p:cNvSpPr>
              <a:spLocks noChangeArrowheads="1"/>
            </p:cNvSpPr>
            <p:nvPr/>
          </p:nvSpPr>
          <p:spPr bwMode="auto">
            <a:xfrm>
              <a:off x="1165225" y="3543300"/>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Marital Status</a:t>
              </a:r>
            </a:p>
          </p:txBody>
        </p:sp>
        <p:sp>
          <p:nvSpPr>
            <p:cNvPr id="1026113" name="Rectangle 65"/>
            <p:cNvSpPr>
              <a:spLocks noChangeArrowheads="1"/>
            </p:cNvSpPr>
            <p:nvPr/>
          </p:nvSpPr>
          <p:spPr bwMode="auto">
            <a:xfrm>
              <a:off x="5337175" y="1247775"/>
              <a:ext cx="2895600" cy="2590800"/>
            </a:xfrm>
            <a:prstGeom prst="rect">
              <a:avLst/>
            </a:prstGeom>
            <a:noFill/>
            <a:ln w="28575">
              <a:solidFill>
                <a:schemeClr val="accent1"/>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14" name="Rectangle 66"/>
            <p:cNvSpPr>
              <a:spLocks noChangeArrowheads="1"/>
            </p:cNvSpPr>
            <p:nvPr/>
          </p:nvSpPr>
          <p:spPr bwMode="auto">
            <a:xfrm>
              <a:off x="5432425" y="1323975"/>
              <a:ext cx="2565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a:solidFill>
                    <a:srgbClr val="FFFF99"/>
                  </a:solidFill>
                  <a:effectLst>
                    <a:outerShdw blurRad="38100" dist="38100" dir="2700000" algn="tl">
                      <a:srgbClr val="000000"/>
                    </a:outerShdw>
                  </a:effectLst>
                  <a:latin typeface="Calibri"/>
                </a:rPr>
                <a:t>Administrative Records</a:t>
              </a:r>
              <a:endParaRPr lang="en-US">
                <a:solidFill>
                  <a:srgbClr val="FFFF99"/>
                </a:solidFill>
                <a:effectLst>
                  <a:outerShdw blurRad="38100" dist="38100" dir="2700000" algn="tl">
                    <a:srgbClr val="000000"/>
                  </a:outerShdw>
                </a:effectLst>
                <a:latin typeface="Calibri"/>
              </a:endParaRPr>
            </a:p>
          </p:txBody>
        </p:sp>
        <p:sp>
          <p:nvSpPr>
            <p:cNvPr id="1026115" name="Rectangle 67"/>
            <p:cNvSpPr>
              <a:spLocks noChangeArrowheads="1"/>
            </p:cNvSpPr>
            <p:nvPr/>
          </p:nvSpPr>
          <p:spPr bwMode="auto">
            <a:xfrm>
              <a:off x="5410200" y="1600200"/>
              <a:ext cx="4699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SSN</a:t>
              </a:r>
            </a:p>
          </p:txBody>
        </p:sp>
        <p:sp>
          <p:nvSpPr>
            <p:cNvPr id="1026116" name="Rectangle 68"/>
            <p:cNvSpPr>
              <a:spLocks noChangeArrowheads="1"/>
            </p:cNvSpPr>
            <p:nvPr/>
          </p:nvSpPr>
          <p:spPr bwMode="auto">
            <a:xfrm>
              <a:off x="5432425" y="1876425"/>
              <a:ext cx="609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Name</a:t>
              </a:r>
            </a:p>
          </p:txBody>
        </p:sp>
        <p:sp>
          <p:nvSpPr>
            <p:cNvPr id="1026117" name="Rectangle 69"/>
            <p:cNvSpPr>
              <a:spLocks noChangeArrowheads="1"/>
            </p:cNvSpPr>
            <p:nvPr/>
          </p:nvSpPr>
          <p:spPr bwMode="auto">
            <a:xfrm>
              <a:off x="5432425" y="2152650"/>
              <a:ext cx="4445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DoB</a:t>
              </a:r>
            </a:p>
          </p:txBody>
        </p:sp>
        <p:sp>
          <p:nvSpPr>
            <p:cNvPr id="1026118" name="Rectangle 70"/>
            <p:cNvSpPr>
              <a:spLocks noChangeArrowheads="1"/>
            </p:cNvSpPr>
            <p:nvPr/>
          </p:nvSpPr>
          <p:spPr bwMode="auto">
            <a:xfrm>
              <a:off x="5432425" y="2428875"/>
              <a:ext cx="3937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Sex</a:t>
              </a:r>
            </a:p>
          </p:txBody>
        </p:sp>
        <p:sp>
          <p:nvSpPr>
            <p:cNvPr id="1026119" name="Rectangle 71"/>
            <p:cNvSpPr>
              <a:spLocks noChangeArrowheads="1"/>
            </p:cNvSpPr>
            <p:nvPr/>
          </p:nvSpPr>
          <p:spPr bwMode="auto">
            <a:xfrm>
              <a:off x="5432425" y="2705100"/>
              <a:ext cx="13208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State of</a:t>
              </a:r>
              <a:r>
                <a:rPr lang="en-US">
                  <a:solidFill>
                    <a:srgbClr val="000000"/>
                  </a:solidFill>
                  <a:latin typeface="Calibri"/>
                </a:rPr>
                <a:t> </a:t>
              </a:r>
              <a:r>
                <a:rPr lang="en-US">
                  <a:solidFill>
                    <a:prstClr val="white"/>
                  </a:solidFill>
                  <a:latin typeface="Calibri"/>
                </a:rPr>
                <a:t>Birth</a:t>
              </a:r>
            </a:p>
          </p:txBody>
        </p:sp>
        <p:sp>
          <p:nvSpPr>
            <p:cNvPr id="1026120" name="Rectangle 72"/>
            <p:cNvSpPr>
              <a:spLocks noChangeArrowheads="1"/>
            </p:cNvSpPr>
            <p:nvPr/>
          </p:nvSpPr>
          <p:spPr bwMode="auto">
            <a:xfrm>
              <a:off x="5432425" y="2981325"/>
              <a:ext cx="533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Race</a:t>
              </a:r>
            </a:p>
          </p:txBody>
        </p:sp>
        <p:sp>
          <p:nvSpPr>
            <p:cNvPr id="1026121" name="Rectangle 73"/>
            <p:cNvSpPr>
              <a:spLocks noChangeArrowheads="1"/>
            </p:cNvSpPr>
            <p:nvPr/>
          </p:nvSpPr>
          <p:spPr bwMode="auto">
            <a:xfrm>
              <a:off x="5432425" y="3257550"/>
              <a:ext cx="19304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State of Residence</a:t>
              </a:r>
            </a:p>
          </p:txBody>
        </p:sp>
        <p:sp>
          <p:nvSpPr>
            <p:cNvPr id="1026122" name="Rectangle 74"/>
            <p:cNvSpPr>
              <a:spLocks noChangeArrowheads="1"/>
            </p:cNvSpPr>
            <p:nvPr/>
          </p:nvSpPr>
          <p:spPr bwMode="auto">
            <a:xfrm>
              <a:off x="5432425" y="3533775"/>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Marital</a:t>
              </a:r>
              <a:r>
                <a:rPr lang="en-US">
                  <a:solidFill>
                    <a:srgbClr val="000000"/>
                  </a:solidFill>
                  <a:latin typeface="Calibri"/>
                </a:rPr>
                <a:t> </a:t>
              </a:r>
              <a:r>
                <a:rPr lang="en-US">
                  <a:solidFill>
                    <a:prstClr val="white"/>
                  </a:solidFill>
                  <a:latin typeface="Calibri"/>
                </a:rPr>
                <a:t>Status</a:t>
              </a:r>
            </a:p>
          </p:txBody>
        </p:sp>
        <p:grpSp>
          <p:nvGrpSpPr>
            <p:cNvPr id="5" name="Group 75"/>
            <p:cNvGrpSpPr>
              <a:grpSpLocks/>
            </p:cNvGrpSpPr>
            <p:nvPr/>
          </p:nvGrpSpPr>
          <p:grpSpPr bwMode="auto">
            <a:xfrm>
              <a:off x="3203575" y="2162175"/>
              <a:ext cx="2133600" cy="685800"/>
              <a:chOff x="2018" y="1362"/>
              <a:chExt cx="1344" cy="432"/>
            </a:xfrm>
          </p:grpSpPr>
          <p:sp>
            <p:nvSpPr>
              <p:cNvPr id="1026124" name="Freeform 76"/>
              <p:cNvSpPr>
                <a:spLocks/>
              </p:cNvSpPr>
              <p:nvPr/>
            </p:nvSpPr>
            <p:spPr bwMode="auto">
              <a:xfrm>
                <a:off x="2018" y="1410"/>
                <a:ext cx="1254" cy="384"/>
              </a:xfrm>
              <a:custGeom>
                <a:avLst/>
                <a:gdLst/>
                <a:ahLst/>
                <a:cxnLst>
                  <a:cxn ang="0">
                    <a:pos x="0" y="384"/>
                  </a:cxn>
                  <a:cxn ang="0">
                    <a:pos x="672" y="384"/>
                  </a:cxn>
                  <a:cxn ang="0">
                    <a:pos x="672" y="0"/>
                  </a:cxn>
                  <a:cxn ang="0">
                    <a:pos x="1254" y="0"/>
                  </a:cxn>
                </a:cxnLst>
                <a:rect l="0" t="0" r="r" b="b"/>
                <a:pathLst>
                  <a:path w="1254" h="384">
                    <a:moveTo>
                      <a:pt x="0" y="384"/>
                    </a:moveTo>
                    <a:lnTo>
                      <a:pt x="672" y="384"/>
                    </a:lnTo>
                    <a:lnTo>
                      <a:pt x="672" y="0"/>
                    </a:lnTo>
                    <a:lnTo>
                      <a:pt x="1254" y="0"/>
                    </a:lnTo>
                  </a:path>
                </a:pathLst>
              </a:custGeom>
              <a:noFill/>
              <a:ln w="38100" cap="flat">
                <a:solidFill>
                  <a:srgbClr val="FFFF99"/>
                </a:solidFill>
                <a:prstDash val="solid"/>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25" name="Freeform 77"/>
              <p:cNvSpPr>
                <a:spLocks/>
              </p:cNvSpPr>
              <p:nvPr/>
            </p:nvSpPr>
            <p:spPr bwMode="auto">
              <a:xfrm>
                <a:off x="3260" y="1362"/>
                <a:ext cx="102" cy="102"/>
              </a:xfrm>
              <a:custGeom>
                <a:avLst/>
                <a:gdLst/>
                <a:ahLst/>
                <a:cxnLst>
                  <a:cxn ang="0">
                    <a:pos x="0" y="102"/>
                  </a:cxn>
                  <a:cxn ang="0">
                    <a:pos x="102" y="48"/>
                  </a:cxn>
                  <a:cxn ang="0">
                    <a:pos x="0" y="0"/>
                  </a:cxn>
                  <a:cxn ang="0">
                    <a:pos x="0" y="102"/>
                  </a:cxn>
                </a:cxnLst>
                <a:rect l="0" t="0" r="r" b="b"/>
                <a:pathLst>
                  <a:path w="102" h="102">
                    <a:moveTo>
                      <a:pt x="0" y="102"/>
                    </a:moveTo>
                    <a:lnTo>
                      <a:pt x="102" y="48"/>
                    </a:lnTo>
                    <a:lnTo>
                      <a:pt x="0" y="0"/>
                    </a:lnTo>
                    <a:lnTo>
                      <a:pt x="0" y="102"/>
                    </a:lnTo>
                    <a:close/>
                  </a:path>
                </a:pathLst>
              </a:custGeom>
              <a:solidFill>
                <a:srgbClr val="808080"/>
              </a:solidFill>
              <a:ln w="9525">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126" name="Line 78"/>
            <p:cNvSpPr>
              <a:spLocks noChangeShapeType="1"/>
            </p:cNvSpPr>
            <p:nvPr/>
          </p:nvSpPr>
          <p:spPr bwMode="auto">
            <a:xfrm>
              <a:off x="8232775" y="2619375"/>
              <a:ext cx="685800" cy="1588"/>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27" name="Line 79"/>
            <p:cNvSpPr>
              <a:spLocks noChangeShapeType="1"/>
            </p:cNvSpPr>
            <p:nvPr/>
          </p:nvSpPr>
          <p:spPr bwMode="auto">
            <a:xfrm>
              <a:off x="8918575" y="2619375"/>
              <a:ext cx="1588" cy="13716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28" name="Line 80"/>
            <p:cNvSpPr>
              <a:spLocks noChangeShapeType="1"/>
            </p:cNvSpPr>
            <p:nvPr/>
          </p:nvSpPr>
          <p:spPr bwMode="auto">
            <a:xfrm flipH="1">
              <a:off x="4194175" y="3990975"/>
              <a:ext cx="4724400" cy="1588"/>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29" name="Rectangle 81"/>
            <p:cNvSpPr>
              <a:spLocks noChangeArrowheads="1"/>
            </p:cNvSpPr>
            <p:nvPr/>
          </p:nvSpPr>
          <p:spPr bwMode="auto">
            <a:xfrm>
              <a:off x="4575175" y="4314825"/>
              <a:ext cx="1533525" cy="3619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30" name="Rectangle 82"/>
            <p:cNvSpPr>
              <a:spLocks noChangeArrowheads="1"/>
            </p:cNvSpPr>
            <p:nvPr/>
          </p:nvSpPr>
          <p:spPr bwMode="auto">
            <a:xfrm>
              <a:off x="4670425" y="4362450"/>
              <a:ext cx="13462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Non matches</a:t>
              </a:r>
            </a:p>
          </p:txBody>
        </p:sp>
        <p:sp>
          <p:nvSpPr>
            <p:cNvPr id="1026131" name="Rectangle 83"/>
            <p:cNvSpPr>
              <a:spLocks noChangeArrowheads="1"/>
            </p:cNvSpPr>
            <p:nvPr/>
          </p:nvSpPr>
          <p:spPr bwMode="auto">
            <a:xfrm>
              <a:off x="2136775" y="4314825"/>
              <a:ext cx="2286000" cy="361950"/>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32" name="Rectangle 84"/>
            <p:cNvSpPr>
              <a:spLocks noChangeArrowheads="1"/>
            </p:cNvSpPr>
            <p:nvPr/>
          </p:nvSpPr>
          <p:spPr bwMode="auto">
            <a:xfrm>
              <a:off x="2374900" y="4362450"/>
              <a:ext cx="18161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Potential matches</a:t>
              </a:r>
            </a:p>
          </p:txBody>
        </p:sp>
        <p:sp>
          <p:nvSpPr>
            <p:cNvPr id="1026134" name="Rectangle 86"/>
            <p:cNvSpPr>
              <a:spLocks noChangeArrowheads="1"/>
            </p:cNvSpPr>
            <p:nvPr/>
          </p:nvSpPr>
          <p:spPr bwMode="auto">
            <a:xfrm>
              <a:off x="441325" y="4352925"/>
              <a:ext cx="1311275" cy="212725"/>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sz="1400" i="1">
                  <a:solidFill>
                    <a:srgbClr val="FFFF99"/>
                  </a:solidFill>
                  <a:latin typeface="Calibri"/>
                </a:rPr>
                <a:t>Scoring system, </a:t>
              </a:r>
              <a:endParaRPr lang="en-US">
                <a:solidFill>
                  <a:srgbClr val="FFFF99"/>
                </a:solidFill>
                <a:latin typeface="Calibri"/>
              </a:endParaRPr>
            </a:p>
          </p:txBody>
        </p:sp>
        <p:sp>
          <p:nvSpPr>
            <p:cNvPr id="1026135" name="Rectangle 87"/>
            <p:cNvSpPr>
              <a:spLocks noChangeArrowheads="1"/>
            </p:cNvSpPr>
            <p:nvPr/>
          </p:nvSpPr>
          <p:spPr bwMode="auto">
            <a:xfrm>
              <a:off x="517525" y="4572000"/>
              <a:ext cx="1114425" cy="212725"/>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sz="1400" i="1">
                  <a:solidFill>
                    <a:srgbClr val="FFFF99"/>
                  </a:solidFill>
                  <a:latin typeface="Calibri"/>
                </a:rPr>
                <a:t>clerical review</a:t>
              </a:r>
              <a:endParaRPr lang="en-US">
                <a:solidFill>
                  <a:srgbClr val="FFFF99"/>
                </a:solidFill>
                <a:latin typeface="Calibri"/>
              </a:endParaRPr>
            </a:p>
          </p:txBody>
        </p:sp>
        <p:sp>
          <p:nvSpPr>
            <p:cNvPr id="1026136" name="Rectangle 88"/>
            <p:cNvSpPr>
              <a:spLocks noChangeArrowheads="1"/>
            </p:cNvSpPr>
            <p:nvPr/>
          </p:nvSpPr>
          <p:spPr bwMode="auto">
            <a:xfrm>
              <a:off x="1698625" y="5133975"/>
              <a:ext cx="1581150"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37" name="Rectangle 89"/>
            <p:cNvSpPr>
              <a:spLocks noChangeArrowheads="1"/>
            </p:cNvSpPr>
            <p:nvPr/>
          </p:nvSpPr>
          <p:spPr bwMode="auto">
            <a:xfrm>
              <a:off x="1793875" y="5191125"/>
              <a:ext cx="13970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True matches</a:t>
              </a:r>
            </a:p>
          </p:txBody>
        </p:sp>
        <p:sp>
          <p:nvSpPr>
            <p:cNvPr id="1026138" name="Rectangle 90"/>
            <p:cNvSpPr>
              <a:spLocks noChangeArrowheads="1"/>
            </p:cNvSpPr>
            <p:nvPr/>
          </p:nvSpPr>
          <p:spPr bwMode="auto">
            <a:xfrm>
              <a:off x="3575050" y="5133975"/>
              <a:ext cx="1533525"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39" name="Rectangle 91"/>
            <p:cNvSpPr>
              <a:spLocks noChangeArrowheads="1"/>
            </p:cNvSpPr>
            <p:nvPr/>
          </p:nvSpPr>
          <p:spPr bwMode="auto">
            <a:xfrm>
              <a:off x="3670300" y="5191125"/>
              <a:ext cx="13462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a:solidFill>
                    <a:prstClr val="white"/>
                  </a:solidFill>
                  <a:latin typeface="Calibri"/>
                </a:rPr>
                <a:t>Non matches</a:t>
              </a:r>
            </a:p>
          </p:txBody>
        </p:sp>
        <p:grpSp>
          <p:nvGrpSpPr>
            <p:cNvPr id="6" name="Group 92"/>
            <p:cNvGrpSpPr>
              <a:grpSpLocks/>
            </p:cNvGrpSpPr>
            <p:nvPr/>
          </p:nvGrpSpPr>
          <p:grpSpPr bwMode="auto">
            <a:xfrm>
              <a:off x="2441575" y="5438775"/>
              <a:ext cx="161925" cy="381000"/>
              <a:chOff x="1538" y="3426"/>
              <a:chExt cx="102" cy="240"/>
            </a:xfrm>
          </p:grpSpPr>
          <p:sp>
            <p:nvSpPr>
              <p:cNvPr id="1026141" name="Line 93"/>
              <p:cNvSpPr>
                <a:spLocks noChangeShapeType="1"/>
              </p:cNvSpPr>
              <p:nvPr/>
            </p:nvSpPr>
            <p:spPr bwMode="auto">
              <a:xfrm>
                <a:off x="1586" y="3426"/>
                <a:ext cx="1" cy="15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2" name="Freeform 94"/>
              <p:cNvSpPr>
                <a:spLocks/>
              </p:cNvSpPr>
              <p:nvPr/>
            </p:nvSpPr>
            <p:spPr bwMode="auto">
              <a:xfrm>
                <a:off x="1538" y="3564"/>
                <a:ext cx="102" cy="102"/>
              </a:xfrm>
              <a:custGeom>
                <a:avLst/>
                <a:gdLst/>
                <a:ahLst/>
                <a:cxnLst>
                  <a:cxn ang="0">
                    <a:pos x="0" y="0"/>
                  </a:cxn>
                  <a:cxn ang="0">
                    <a:pos x="48" y="102"/>
                  </a:cxn>
                  <a:cxn ang="0">
                    <a:pos x="102" y="0"/>
                  </a:cxn>
                  <a:cxn ang="0">
                    <a:pos x="0" y="0"/>
                  </a:cxn>
                </a:cxnLst>
                <a:rect l="0" t="0" r="r" b="b"/>
                <a:pathLst>
                  <a:path w="102" h="102">
                    <a:moveTo>
                      <a:pt x="0" y="0"/>
                    </a:moveTo>
                    <a:lnTo>
                      <a:pt x="48" y="102"/>
                    </a:lnTo>
                    <a:lnTo>
                      <a:pt x="102" y="0"/>
                    </a:lnTo>
                    <a:lnTo>
                      <a:pt x="0" y="0"/>
                    </a:lnTo>
                    <a:close/>
                  </a:path>
                </a:pathLst>
              </a:custGeom>
              <a:solidFill>
                <a:srgbClr val="FFFF00"/>
              </a:solidFill>
              <a:ln w="9525">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143" name="Rectangle 95"/>
            <p:cNvSpPr>
              <a:spLocks noChangeArrowheads="1"/>
            </p:cNvSpPr>
            <p:nvPr/>
          </p:nvSpPr>
          <p:spPr bwMode="auto">
            <a:xfrm>
              <a:off x="1574800" y="6048375"/>
              <a:ext cx="1933575" cy="371475"/>
            </a:xfrm>
            <a:prstGeom prst="rect">
              <a:avLst/>
            </a:prstGeom>
            <a:noFill/>
            <a:ln w="9525">
              <a:no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4" name="Rectangle 96"/>
            <p:cNvSpPr>
              <a:spLocks noChangeArrowheads="1"/>
            </p:cNvSpPr>
            <p:nvPr/>
          </p:nvSpPr>
          <p:spPr bwMode="auto">
            <a:xfrm>
              <a:off x="1660525" y="6105525"/>
              <a:ext cx="1752600" cy="274638"/>
            </a:xfrm>
            <a:prstGeom prst="rect">
              <a:avLst/>
            </a:prstGeom>
            <a:noFill/>
            <a:ln w="9525">
              <a:noFill/>
              <a:miter lim="800000"/>
              <a:headEnd/>
              <a:tailEnd/>
            </a:ln>
          </p:spPr>
          <p:txBody>
            <a:bodyPr wrap="none" lIns="0" tIns="0" rIns="0" bIns="0">
              <a:spAutoFit/>
            </a:bodyPr>
            <a:lstStyle/>
            <a:p>
              <a:pPr eaLnBrk="1" fontAlgn="auto" hangingPunct="1">
                <a:spcBef>
                  <a:spcPts val="0"/>
                </a:spcBef>
                <a:spcAft>
                  <a:spcPts val="0"/>
                </a:spcAft>
              </a:pPr>
              <a:r>
                <a:rPr lang="en-US" b="1">
                  <a:solidFill>
                    <a:srgbClr val="FFFF99"/>
                  </a:solidFill>
                  <a:effectLst>
                    <a:outerShdw blurRad="38100" dist="38100" dir="2700000" algn="tl">
                      <a:srgbClr val="000000"/>
                    </a:outerShdw>
                  </a:effectLst>
                  <a:latin typeface="Calibri"/>
                </a:rPr>
                <a:t>Linked Data File</a:t>
              </a:r>
              <a:endParaRPr lang="en-US">
                <a:solidFill>
                  <a:srgbClr val="FFFF99"/>
                </a:solidFill>
                <a:effectLst>
                  <a:outerShdw blurRad="38100" dist="38100" dir="2700000" algn="tl">
                    <a:srgbClr val="000000"/>
                  </a:outerShdw>
                </a:effectLst>
                <a:latin typeface="Calibri"/>
              </a:endParaRPr>
            </a:p>
          </p:txBody>
        </p:sp>
        <p:sp>
          <p:nvSpPr>
            <p:cNvPr id="1026145" name="Oval 97"/>
            <p:cNvSpPr>
              <a:spLocks noChangeArrowheads="1"/>
            </p:cNvSpPr>
            <p:nvPr/>
          </p:nvSpPr>
          <p:spPr bwMode="auto">
            <a:xfrm>
              <a:off x="1450975" y="5895975"/>
              <a:ext cx="2209800" cy="762000"/>
            </a:xfrm>
            <a:prstGeom prst="ellipse">
              <a:avLst/>
            </a:prstGeom>
            <a:noFill/>
            <a:ln w="38100">
              <a:solidFill>
                <a:schemeClr val="accent1"/>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6" name="Line 98"/>
            <p:cNvSpPr>
              <a:spLocks noChangeShapeType="1"/>
            </p:cNvSpPr>
            <p:nvPr/>
          </p:nvSpPr>
          <p:spPr bwMode="auto">
            <a:xfrm>
              <a:off x="4194175" y="3990975"/>
              <a:ext cx="1588" cy="2286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7" name="Line 99"/>
            <p:cNvSpPr>
              <a:spLocks noChangeShapeType="1"/>
            </p:cNvSpPr>
            <p:nvPr/>
          </p:nvSpPr>
          <p:spPr bwMode="auto">
            <a:xfrm>
              <a:off x="3355975" y="4219575"/>
              <a:ext cx="1676400" cy="1588"/>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8" name="Line 100"/>
            <p:cNvSpPr>
              <a:spLocks noChangeShapeType="1"/>
            </p:cNvSpPr>
            <p:nvPr/>
          </p:nvSpPr>
          <p:spPr bwMode="auto">
            <a:xfrm>
              <a:off x="5032375" y="4191000"/>
              <a:ext cx="1588" cy="1524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49" name="Line 101"/>
            <p:cNvSpPr>
              <a:spLocks noChangeShapeType="1"/>
            </p:cNvSpPr>
            <p:nvPr/>
          </p:nvSpPr>
          <p:spPr bwMode="auto">
            <a:xfrm>
              <a:off x="3355975" y="4676775"/>
              <a:ext cx="1588" cy="3048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nvGrpSpPr>
            <p:cNvPr id="7" name="Group 102"/>
            <p:cNvGrpSpPr>
              <a:grpSpLocks/>
            </p:cNvGrpSpPr>
            <p:nvPr/>
          </p:nvGrpSpPr>
          <p:grpSpPr bwMode="auto">
            <a:xfrm>
              <a:off x="1755775" y="4467225"/>
              <a:ext cx="533400" cy="123825"/>
              <a:chOff x="1106" y="2814"/>
              <a:chExt cx="336" cy="78"/>
            </a:xfrm>
          </p:grpSpPr>
          <p:sp>
            <p:nvSpPr>
              <p:cNvPr id="1026151" name="Rectangle 103"/>
              <p:cNvSpPr>
                <a:spLocks noChangeArrowheads="1"/>
              </p:cNvSpPr>
              <p:nvPr/>
            </p:nvSpPr>
            <p:spPr bwMode="auto">
              <a:xfrm>
                <a:off x="1106" y="2844"/>
                <a:ext cx="48" cy="12"/>
              </a:xfrm>
              <a:prstGeom prst="rect">
                <a:avLst/>
              </a:prstGeom>
              <a:solidFill>
                <a:srgbClr val="FFFF00"/>
              </a:solidFill>
              <a:ln w="9525">
                <a:solidFill>
                  <a:srgbClr val="FFFF99"/>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2" name="Rectangle 104"/>
              <p:cNvSpPr>
                <a:spLocks noChangeArrowheads="1"/>
              </p:cNvSpPr>
              <p:nvPr/>
            </p:nvSpPr>
            <p:spPr bwMode="auto">
              <a:xfrm>
                <a:off x="1190" y="2844"/>
                <a:ext cx="12" cy="12"/>
              </a:xfrm>
              <a:prstGeom prst="rect">
                <a:avLst/>
              </a:prstGeom>
              <a:solidFill>
                <a:srgbClr val="FFFF00"/>
              </a:solidFill>
              <a:ln w="9525">
                <a:solidFill>
                  <a:srgbClr val="FFFF99"/>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3" name="Rectangle 105"/>
              <p:cNvSpPr>
                <a:spLocks noChangeArrowheads="1"/>
              </p:cNvSpPr>
              <p:nvPr/>
            </p:nvSpPr>
            <p:spPr bwMode="auto">
              <a:xfrm>
                <a:off x="1238" y="2844"/>
                <a:ext cx="48" cy="12"/>
              </a:xfrm>
              <a:prstGeom prst="rect">
                <a:avLst/>
              </a:prstGeom>
              <a:solidFill>
                <a:srgbClr val="FFFF00"/>
              </a:solidFill>
              <a:ln w="9525">
                <a:solidFill>
                  <a:srgbClr val="FFFF99"/>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4" name="Rectangle 106"/>
              <p:cNvSpPr>
                <a:spLocks noChangeArrowheads="1"/>
              </p:cNvSpPr>
              <p:nvPr/>
            </p:nvSpPr>
            <p:spPr bwMode="auto">
              <a:xfrm>
                <a:off x="1322" y="2844"/>
                <a:ext cx="12" cy="12"/>
              </a:xfrm>
              <a:prstGeom prst="rect">
                <a:avLst/>
              </a:prstGeom>
              <a:solidFill>
                <a:srgbClr val="FFFF00"/>
              </a:solidFill>
              <a:ln w="9525">
                <a:solidFill>
                  <a:srgbClr val="FFFF99"/>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5" name="Rectangle 107"/>
              <p:cNvSpPr>
                <a:spLocks noChangeArrowheads="1"/>
              </p:cNvSpPr>
              <p:nvPr/>
            </p:nvSpPr>
            <p:spPr bwMode="auto">
              <a:xfrm>
                <a:off x="1370" y="2844"/>
                <a:ext cx="12" cy="12"/>
              </a:xfrm>
              <a:prstGeom prst="rect">
                <a:avLst/>
              </a:prstGeom>
              <a:solidFill>
                <a:srgbClr val="FFFF00"/>
              </a:solidFill>
              <a:ln w="9525">
                <a:solidFill>
                  <a:srgbClr val="FFFF99"/>
                </a:solidFill>
                <a:miter lim="800000"/>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6" name="Freeform 108"/>
              <p:cNvSpPr>
                <a:spLocks/>
              </p:cNvSpPr>
              <p:nvPr/>
            </p:nvSpPr>
            <p:spPr bwMode="auto">
              <a:xfrm>
                <a:off x="1370" y="2814"/>
                <a:ext cx="72" cy="78"/>
              </a:xfrm>
              <a:custGeom>
                <a:avLst/>
                <a:gdLst/>
                <a:ahLst/>
                <a:cxnLst>
                  <a:cxn ang="0">
                    <a:pos x="0" y="78"/>
                  </a:cxn>
                  <a:cxn ang="0">
                    <a:pos x="72" y="36"/>
                  </a:cxn>
                  <a:cxn ang="0">
                    <a:pos x="0" y="0"/>
                  </a:cxn>
                  <a:cxn ang="0">
                    <a:pos x="0" y="78"/>
                  </a:cxn>
                </a:cxnLst>
                <a:rect l="0" t="0" r="r" b="b"/>
                <a:pathLst>
                  <a:path w="72" h="78">
                    <a:moveTo>
                      <a:pt x="0" y="78"/>
                    </a:moveTo>
                    <a:lnTo>
                      <a:pt x="72" y="36"/>
                    </a:lnTo>
                    <a:lnTo>
                      <a:pt x="0" y="0"/>
                    </a:lnTo>
                    <a:lnTo>
                      <a:pt x="0" y="78"/>
                    </a:lnTo>
                    <a:close/>
                  </a:path>
                </a:pathLst>
              </a:custGeom>
              <a:solidFill>
                <a:srgbClr val="FFFF00"/>
              </a:solidFill>
              <a:ln w="9525">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
          <p:nvSpPr>
            <p:cNvPr id="1026158" name="Line 110"/>
            <p:cNvSpPr>
              <a:spLocks noChangeShapeType="1"/>
            </p:cNvSpPr>
            <p:nvPr/>
          </p:nvSpPr>
          <p:spPr bwMode="auto">
            <a:xfrm>
              <a:off x="3352800" y="4191000"/>
              <a:ext cx="1588" cy="1524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59" name="Line 111"/>
            <p:cNvSpPr>
              <a:spLocks noChangeShapeType="1"/>
            </p:cNvSpPr>
            <p:nvPr/>
          </p:nvSpPr>
          <p:spPr bwMode="auto">
            <a:xfrm>
              <a:off x="2514600" y="4953000"/>
              <a:ext cx="1588" cy="1524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sp>
          <p:nvSpPr>
            <p:cNvPr id="1026160" name="Line 112"/>
            <p:cNvSpPr>
              <a:spLocks noChangeShapeType="1"/>
            </p:cNvSpPr>
            <p:nvPr/>
          </p:nvSpPr>
          <p:spPr bwMode="auto">
            <a:xfrm>
              <a:off x="4191000" y="4953000"/>
              <a:ext cx="1588" cy="152400"/>
            </a:xfrm>
            <a:prstGeom prst="line">
              <a:avLst/>
            </a:prstGeom>
            <a:noFill/>
            <a:ln w="38100">
              <a:solidFill>
                <a:srgbClr val="FFFF99"/>
              </a:solidFill>
              <a:round/>
              <a:headEnd/>
              <a:tailEnd/>
            </a:ln>
          </p:spPr>
          <p:txBody>
            <a:bodyPr/>
            <a:lstStyle/>
            <a:p>
              <a:pPr eaLnBrk="1" fontAlgn="auto" hangingPunct="1">
                <a:spcBef>
                  <a:spcPts val="0"/>
                </a:spcBef>
                <a:spcAft>
                  <a:spcPts val="0"/>
                </a:spcAft>
              </a:pPr>
              <a:endParaRPr lang="en-US">
                <a:solidFill>
                  <a:prstClr val="white"/>
                </a:solidFill>
                <a:latin typeface="Calibri"/>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Probabilistic Matching Procedure</a:t>
            </a:r>
          </a:p>
        </p:txBody>
      </p:sp>
      <p:sp>
        <p:nvSpPr>
          <p:cNvPr id="12291" name="Content Placeholder 2"/>
          <p:cNvSpPr>
            <a:spLocks noGrp="1"/>
          </p:cNvSpPr>
          <p:nvPr>
            <p:ph idx="1"/>
          </p:nvPr>
        </p:nvSpPr>
        <p:spPr>
          <a:xfrm>
            <a:off x="533400" y="2057400"/>
            <a:ext cx="8229600" cy="3581400"/>
          </a:xfrm>
        </p:spPr>
        <p:txBody>
          <a:bodyPr/>
          <a:lstStyle/>
          <a:p>
            <a:pPr>
              <a:buFont typeface="Wingdings" pitchFamily="2" charset="2"/>
              <a:buChar char="Ø"/>
            </a:pPr>
            <a:r>
              <a:rPr lang="en-US" dirty="0" smtClean="0"/>
              <a:t>Missing identifying information from survey respondent	</a:t>
            </a:r>
            <a:r>
              <a:rPr lang="en-US" dirty="0" smtClean="0">
                <a:sym typeface="Wingdings" pitchFamily="2" charset="2"/>
              </a:rPr>
              <a:t>	ineligible for matching 				</a:t>
            </a:r>
          </a:p>
          <a:p>
            <a:pPr>
              <a:buFont typeface="Wingdings" pitchFamily="2" charset="2"/>
              <a:buChar char="Ø"/>
            </a:pPr>
            <a:r>
              <a:rPr lang="en-US" dirty="0" smtClean="0">
                <a:sym typeface="Wingdings" pitchFamily="2" charset="2"/>
              </a:rPr>
              <a:t>Ineligibility not random across groups</a:t>
            </a:r>
            <a:r>
              <a:rPr lang="en-US" dirty="0" smtClean="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600" dirty="0" smtClean="0"/>
              <a:t>Percent of survey participants ineligible for NDI match: NHIS 1986-2004 survey years </a:t>
            </a:r>
            <a:r>
              <a:rPr lang="en-US" sz="3600" b="1" dirty="0" smtClean="0"/>
              <a:t> </a:t>
            </a:r>
            <a:r>
              <a:rPr lang="en-US" sz="3600" dirty="0" smtClean="0"/>
              <a:t> </a:t>
            </a:r>
            <a:endParaRPr lang="en-US" sz="3600" dirty="0"/>
          </a:p>
        </p:txBody>
      </p:sp>
      <p:graphicFrame>
        <p:nvGraphicFramePr>
          <p:cNvPr id="5" name="Content Placeholder 4"/>
          <p:cNvGraphicFramePr>
            <a:graphicFrameLocks noGrp="1"/>
          </p:cNvGraphicFramePr>
          <p:nvPr>
            <p:ph idx="1"/>
          </p:nvPr>
        </p:nvGraphicFramePr>
        <p:xfrm>
          <a:off x="533400" y="18288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85800"/>
            <a:ext cx="8229600" cy="1143000"/>
          </a:xfrm>
        </p:spPr>
        <p:txBody>
          <a:bodyPr>
            <a:normAutofit fontScale="90000"/>
          </a:bodyPr>
          <a:lstStyle/>
          <a:p>
            <a:pPr algn="l"/>
            <a:r>
              <a:rPr lang="en-US" dirty="0" smtClean="0"/>
              <a:t>Addressing insufficient information for matching: </a:t>
            </a:r>
          </a:p>
        </p:txBody>
      </p:sp>
      <p:sp>
        <p:nvSpPr>
          <p:cNvPr id="14339" name="Content Placeholder 2"/>
          <p:cNvSpPr>
            <a:spLocks noGrp="1"/>
          </p:cNvSpPr>
          <p:nvPr>
            <p:ph idx="1"/>
          </p:nvPr>
        </p:nvSpPr>
        <p:spPr>
          <a:xfrm>
            <a:off x="762000" y="2286000"/>
            <a:ext cx="8001000" cy="3535363"/>
          </a:xfrm>
        </p:spPr>
        <p:txBody>
          <a:bodyPr/>
          <a:lstStyle/>
          <a:p>
            <a:pPr>
              <a:buFont typeface="Wingdings" pitchFamily="2" charset="2"/>
              <a:buChar char="Ø"/>
            </a:pPr>
            <a:r>
              <a:rPr lang="en-US" sz="3600" dirty="0" smtClean="0"/>
              <a:t>Ineligibility-adjusted weights </a:t>
            </a:r>
          </a:p>
          <a:p>
            <a:pPr lvl="1">
              <a:buFont typeface="Wingdings" pitchFamily="2" charset="2"/>
              <a:buChar char="§"/>
            </a:pPr>
            <a:r>
              <a:rPr lang="en-US" dirty="0" smtClean="0"/>
              <a:t>Reweighting of matched respondents to be representative of civilian, non-institutionalized population</a:t>
            </a:r>
          </a:p>
          <a:p>
            <a:pPr>
              <a:spcBef>
                <a:spcPts val="1800"/>
              </a:spcBef>
              <a:buFont typeface="Wingdings" pitchFamily="2" charset="2"/>
              <a:buChar char="Ø"/>
            </a:pPr>
            <a:r>
              <a:rPr lang="en-US" sz="3600" dirty="0" smtClean="0"/>
              <a:t>Exclusion of problem groups</a:t>
            </a:r>
          </a:p>
          <a:p>
            <a:pPr lvl="1">
              <a:buFont typeface="Wingdings" pitchFamily="2" charset="2"/>
              <a:buChar char="§"/>
            </a:pPr>
            <a:r>
              <a:rPr lang="en-US" dirty="0" smtClean="0"/>
              <a:t>No separate analysis of Hispanics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924800" cy="4525963"/>
          </a:xfrm>
        </p:spPr>
        <p:txBody>
          <a:bodyPr/>
          <a:lstStyle/>
          <a:p>
            <a:pPr algn="ctr">
              <a:buFont typeface="Arial" charset="0"/>
              <a:buNone/>
              <a:defRPr/>
            </a:pPr>
            <a:r>
              <a:rPr lang="en-US" dirty="0" smtClean="0"/>
              <a:t> </a:t>
            </a:r>
            <a:r>
              <a:rPr lang="en-US" sz="4800" dirty="0" smtClean="0">
                <a:latin typeface="+mj-lt"/>
              </a:rPr>
              <a:t>Generating appropriate measures of sampling variability</a:t>
            </a:r>
            <a:endParaRPr lang="en-US" sz="48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77364" y="381000"/>
          <a:ext cx="8133236" cy="5804808"/>
        </p:xfrm>
        <a:graphic>
          <a:graphicData uri="http://schemas.openxmlformats.org/drawingml/2006/table">
            <a:tbl>
              <a:tblPr/>
              <a:tblGrid>
                <a:gridCol w="73895"/>
                <a:gridCol w="186945"/>
                <a:gridCol w="186945"/>
                <a:gridCol w="186945"/>
                <a:gridCol w="51070"/>
                <a:gridCol w="135875"/>
                <a:gridCol w="186945"/>
                <a:gridCol w="100667"/>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86945"/>
                <a:gridCol w="100667"/>
                <a:gridCol w="186945"/>
                <a:gridCol w="186945"/>
                <a:gridCol w="186945"/>
                <a:gridCol w="186945"/>
                <a:gridCol w="186945"/>
                <a:gridCol w="186945"/>
                <a:gridCol w="186945"/>
                <a:gridCol w="186945"/>
                <a:gridCol w="186945"/>
                <a:gridCol w="186945"/>
                <a:gridCol w="567152"/>
              </a:tblGrid>
              <a:tr h="578335">
                <a:tc gridSpan="44">
                  <a:txBody>
                    <a:bodyPr/>
                    <a:lstStyle/>
                    <a:p>
                      <a:pPr algn="ctr" fontAlgn="b"/>
                      <a:r>
                        <a:rPr lang="en-US" sz="2400" b="0" i="0" u="none" strike="noStrike" dirty="0">
                          <a:solidFill>
                            <a:schemeClr val="tx1"/>
                          </a:solidFill>
                          <a:effectLst/>
                          <a:latin typeface="+mj-lt"/>
                        </a:rPr>
                        <a:t>Person-year calculations for the denominators </a:t>
                      </a:r>
                      <a:r>
                        <a:rPr lang="en-US" sz="2400" b="0" i="0" u="none" strike="noStrike" dirty="0" smtClean="0">
                          <a:solidFill>
                            <a:schemeClr val="tx1"/>
                          </a:solidFill>
                          <a:effectLst/>
                          <a:latin typeface="+mj-lt"/>
                        </a:rPr>
                        <a:t>of</a:t>
                      </a:r>
                    </a:p>
                    <a:p>
                      <a:pPr algn="ctr" fontAlgn="b"/>
                      <a:r>
                        <a:rPr lang="en-US" sz="2400" b="0" i="0" u="none" strike="noStrike" dirty="0" smtClean="0">
                          <a:solidFill>
                            <a:schemeClr val="tx1"/>
                          </a:solidFill>
                          <a:effectLst/>
                          <a:latin typeface="+mj-lt"/>
                        </a:rPr>
                        <a:t> </a:t>
                      </a:r>
                      <a:r>
                        <a:rPr lang="en-US" sz="2400" b="0" i="0" u="none" strike="noStrike" dirty="0">
                          <a:solidFill>
                            <a:schemeClr val="tx1"/>
                          </a:solidFill>
                          <a:effectLst/>
                          <a:latin typeface="+mj-lt"/>
                        </a:rPr>
                        <a:t>age-specific mortality rates</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089">
                <a:tc gridSpan="44">
                  <a:txBody>
                    <a:bodyPr/>
                    <a:lstStyle/>
                    <a:p>
                      <a:pPr algn="ctr" fontAlgn="b"/>
                      <a:r>
                        <a:rPr lang="en-US" sz="1600" b="0" i="0" u="none" strike="noStrike" dirty="0">
                          <a:solidFill>
                            <a:schemeClr val="accent5">
                              <a:lumMod val="60000"/>
                              <a:lumOff val="40000"/>
                            </a:schemeClr>
                          </a:solidFill>
                          <a:effectLst/>
                          <a:latin typeface="Arial"/>
                        </a:rPr>
                        <a:t>Hypothetical participants in a longitudinal study 1995-2000 with follow-up through 2003</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089">
                <a:tc>
                  <a:txBody>
                    <a:bodyPr/>
                    <a:lstStyle/>
                    <a:p>
                      <a:pPr algn="l" fontAlgn="b"/>
                      <a:endParaRPr lang="en-US" sz="9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gridSpan="2">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82880">
                <a:tc gridSpan="44">
                  <a:txBody>
                    <a:bodyPr/>
                    <a:lstStyle/>
                    <a:p>
                      <a:pPr algn="l" fontAlgn="b"/>
                      <a:r>
                        <a:rPr lang="en-US" sz="1400" b="1" i="0" u="sng" strike="noStrike" dirty="0">
                          <a:latin typeface="Arial"/>
                        </a:rPr>
                        <a:t>Interviewed in 1997 at age 65, died at age 71</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729">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gridSpan="2">
                  <a:txBody>
                    <a:bodyPr/>
                    <a:lstStyle/>
                    <a:p>
                      <a:endParaRPr lang="en-US"/>
                    </a:p>
                  </a:txBody>
                  <a:tcPr marL="7471" marR="7471" marT="7471" marB="0" anchor="b">
                    <a:lnL>
                      <a:noFill/>
                    </a:lnL>
                    <a:lnR>
                      <a:noFill/>
                    </a:lnR>
                    <a:lnT>
                      <a:noFill/>
                    </a:lnT>
                    <a:lnB>
                      <a:noFill/>
                    </a:lnB>
                  </a:tcPr>
                </a:tc>
                <a:tc hMerge="1">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65</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endParaRPr lang="en-US"/>
                    </a:p>
                  </a:txBody>
                  <a:tcPr marL="7471" marR="7471" marT="7471" marB="0" anchor="b">
                    <a:lnL>
                      <a:noFill/>
                    </a:lnL>
                    <a:lnR>
                      <a:noFill/>
                    </a:lnR>
                    <a:lnT>
                      <a:noFill/>
                    </a:lnT>
                    <a:lnB>
                      <a:noFill/>
                    </a:lnB>
                  </a:tcPr>
                </a:tc>
                <a:tc hMerge="1">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66</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67</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68 </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69</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70</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71</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r>
              <a:tr h="222274">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gridSpan="2">
                  <a:txBody>
                    <a:bodyPr/>
                    <a:lstStyle/>
                    <a:p>
                      <a:endParaRPr lang="en-US"/>
                    </a:p>
                  </a:txBody>
                  <a:tcPr marL="7471" marR="7471" marT="7471" marB="0" anchor="b">
                    <a:lnL>
                      <a:noFill/>
                    </a:lnL>
                    <a:lnR>
                      <a:noFill/>
                    </a:lnR>
                    <a:lnT>
                      <a:noFill/>
                    </a:lnT>
                    <a:lnB>
                      <a:noFill/>
                    </a:lnB>
                  </a:tcPr>
                </a:tc>
                <a:tc hMerge="1">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8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b"/>
                      <a:r>
                        <a:rPr lang="en-US" sz="800" b="0" i="0" u="none" strike="noStrike" dirty="0">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en-US" sz="800" b="0" i="0" u="none" strike="noStrike" dirty="0">
                        <a:latin typeface="Arial"/>
                      </a:endParaRP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1" i="0" u="none" strike="noStrike" dirty="0" smtClean="0">
                          <a:solidFill>
                            <a:srgbClr val="000000"/>
                          </a:solidFill>
                          <a:latin typeface="Arial"/>
                        </a:rPr>
                        <a:t>1/6</a:t>
                      </a:r>
                      <a:r>
                        <a:rPr lang="en-US" sz="1000" b="1" i="0" u="none" strike="noStrike" dirty="0" smtClean="0">
                          <a:solidFill>
                            <a:srgbClr val="000000"/>
                          </a:solidFill>
                          <a:latin typeface="Arial"/>
                        </a:rPr>
                        <a:t> </a:t>
                      </a:r>
                      <a:endParaRPr lang="en-US" sz="1000" b="1" i="0" u="none" strike="noStrike" dirty="0">
                        <a:solidFill>
                          <a:srgbClr val="000000"/>
                        </a:solidFill>
                        <a:latin typeface="Arial"/>
                      </a:endParaRPr>
                    </a:p>
                  </a:txBody>
                  <a:tcPr marL="7471" marR="7471" marT="7471"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gridSpan="6">
                  <a:txBody>
                    <a:bodyPr/>
                    <a:lstStyle/>
                    <a:p>
                      <a:pPr algn="ctr" fontAlgn="b"/>
                      <a:r>
                        <a:rPr lang="en-US" sz="1000" b="1" i="0" u="none" strike="noStrike" dirty="0">
                          <a:solidFill>
                            <a:srgbClr val="000000"/>
                          </a:solidFill>
                          <a:latin typeface="Arial"/>
                        </a:rPr>
                        <a:t>1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1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1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I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1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1" i="0" u="none" strike="noStrike" dirty="0" smtClean="0">
                          <a:solidFill>
                            <a:srgbClr val="000000"/>
                          </a:solidFill>
                          <a:latin typeface="Arial"/>
                        </a:rPr>
                        <a:t>1/6</a:t>
                      </a:r>
                      <a:r>
                        <a:rPr lang="en-US" sz="800" b="1" i="0" u="none" strike="noStrike" dirty="0" smtClean="0">
                          <a:solidFill>
                            <a:srgbClr val="000000"/>
                          </a:solidFill>
                          <a:latin typeface="Arial"/>
                        </a:rPr>
                        <a:t> </a:t>
                      </a:r>
                      <a:r>
                        <a:rPr lang="en-US" sz="1000" b="1" i="0" u="none" strike="noStrike" dirty="0" smtClean="0">
                          <a:solidFill>
                            <a:srgbClr val="000000"/>
                          </a:solidFill>
                          <a:latin typeface="Arial"/>
                        </a:rPr>
                        <a:t> </a:t>
                      </a:r>
                      <a:endParaRPr lang="en-US" sz="1000" b="1" i="0" u="none" strike="noStrike" dirty="0">
                        <a:solidFill>
                          <a:srgbClr val="000000"/>
                        </a:solidFill>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800" b="0" i="0" u="none" strike="noStrike" dirty="0">
                        <a:latin typeface="Arial"/>
                      </a:endParaRP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54141">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1"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2">
                  <a:txBody>
                    <a:bodyPr/>
                    <a:lstStyle/>
                    <a:p>
                      <a:endParaRPr lang="en-US" dirty="0"/>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dirty="0">
                          <a:latin typeface="Arial"/>
                        </a:rPr>
                        <a:t> </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1200" b="0"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gridSpan="9">
                  <a:txBody>
                    <a:bodyPr/>
                    <a:lstStyle/>
                    <a:p>
                      <a:pPr algn="l" fontAlgn="b"/>
                      <a:r>
                        <a:rPr lang="en-US" sz="1200" b="1" i="0" u="none" strike="noStrike" dirty="0">
                          <a:latin typeface="Arial"/>
                        </a:rPr>
                        <a:t>Date of interview</a:t>
                      </a:r>
                    </a:p>
                  </a:txBody>
                  <a:tcPr marL="7471" marR="7471" marT="7471" marB="0" anchor="b">
                    <a:lnL>
                      <a:noFill/>
                    </a:lnL>
                    <a:lnR>
                      <a:noFill/>
                    </a:lnR>
                    <a:lnT>
                      <a:noFill/>
                    </a:lnT>
                    <a:lnB>
                      <a:noFill/>
                    </a:lnB>
                  </a:tcPr>
                </a:tc>
                <a:tc hMerge="1">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r>
                        <a:rPr lang="en-US" sz="1200" b="1"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6">
                  <a:txBody>
                    <a:bodyPr/>
                    <a:lstStyle/>
                    <a:p>
                      <a:pPr algn="l" fontAlgn="b"/>
                      <a:r>
                        <a:rPr lang="en-US" sz="1200" b="1" i="0" u="none" strike="noStrike" dirty="0">
                          <a:latin typeface="Arial"/>
                        </a:rPr>
                        <a:t>Date of death</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1200" b="0"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gridSpan="2">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hMerge="1">
                  <a:txBody>
                    <a:bodyPr/>
                    <a:lstStyle/>
                    <a:p>
                      <a:pPr algn="l" fontAlgn="b"/>
                      <a:endParaRPr lang="en-US" sz="1200" b="1" i="0" u="none" strike="noStrike">
                        <a:latin typeface="Arial"/>
                      </a:endParaRP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dirty="0">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dirty="0">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dirty="0">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dirty="0">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dirty="0">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800" b="1"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gn="l" fontAlgn="b"/>
                      <a:endParaRPr lang="en-US" sz="800" b="1"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gridSpan="6">
                  <a:txBody>
                    <a:bodyPr/>
                    <a:lstStyle/>
                    <a:p>
                      <a:pPr algn="ctr" fontAlgn="b"/>
                      <a:r>
                        <a:rPr lang="en-US" sz="1200" b="1" i="0" u="none" strike="noStrike">
                          <a:latin typeface="Arial"/>
                        </a:rPr>
                        <a:t>1-Jan-97</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1-Jan-98</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1-Jan-99</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1-Jan-00</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1-Jan-01</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1-Jan-02</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dirty="0">
                          <a:latin typeface="Arial"/>
                        </a:rPr>
                        <a:t>1-Jan-03</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gridSpan="2">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dirty="0">
                          <a:latin typeface="Arial"/>
                        </a:rPr>
                        <a:t>End of follow-up </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gridSpan="2">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182880">
                <a:tc gridSpan="44">
                  <a:txBody>
                    <a:bodyPr/>
                    <a:lstStyle/>
                    <a:p>
                      <a:pPr algn="l" fontAlgn="b"/>
                      <a:r>
                        <a:rPr lang="en-US" sz="1400" b="1" i="0" u="sng" strike="noStrike" kern="1200" dirty="0">
                          <a:solidFill>
                            <a:schemeClr val="tx1"/>
                          </a:solidFill>
                          <a:latin typeface="Arial"/>
                          <a:ea typeface="+mn-ea"/>
                          <a:cs typeface="+mn-cs"/>
                        </a:rPr>
                        <a:t>Interviewed</a:t>
                      </a:r>
                      <a:r>
                        <a:rPr lang="en-US" sz="1400" b="1" i="0" u="sng" strike="noStrike" dirty="0">
                          <a:latin typeface="Arial"/>
                        </a:rPr>
                        <a:t> in 2000 at age 68, no record of death</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8699">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gridSpan="2">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0" i="0" u="none" strike="noStrike" dirty="0">
                        <a:latin typeface="Arial"/>
                      </a:endParaRPr>
                    </a:p>
                  </a:txBody>
                  <a:tcPr marL="7471" marR="7471" marT="7471" marB="0" anchor="b">
                    <a:lnL>
                      <a:noFill/>
                    </a:lnL>
                    <a:lnR>
                      <a:noFill/>
                    </a:lnR>
                    <a:lnT>
                      <a:noFill/>
                    </a:lnT>
                    <a:lnB>
                      <a:noFill/>
                    </a:lnB>
                  </a:tcPr>
                </a:tc>
              </a:tr>
              <a:tr h="30480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gridSpan="5">
                  <a:txBody>
                    <a:bodyPr/>
                    <a:lstStyle/>
                    <a:p>
                      <a:pPr algn="l" fontAlgn="b"/>
                      <a:r>
                        <a:rPr lang="en-US" sz="1200" b="1" i="0" u="none" strike="noStrike" dirty="0">
                          <a:latin typeface="Arial"/>
                        </a:rPr>
                        <a:t>Age 65</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66</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67</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68</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69</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70</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4">
                  <a:txBody>
                    <a:bodyPr/>
                    <a:lstStyle/>
                    <a:p>
                      <a:pPr algn="l" fontAlgn="b"/>
                      <a:r>
                        <a:rPr lang="en-US" sz="1200" b="1" i="0" u="none" strike="noStrike" dirty="0">
                          <a:latin typeface="Arial"/>
                        </a:rPr>
                        <a:t>Age  71</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2">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dirty="0">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1" i="0" u="none" strike="noStrike">
                          <a:latin typeface="Arial"/>
                        </a:rPr>
                        <a:t> </a:t>
                      </a:r>
                    </a:p>
                  </a:txBody>
                  <a:tcPr marL="7471" marR="7471" marT="7471"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1000" b="1" i="0" u="none" strike="noStrike" dirty="0">
                          <a:solidFill>
                            <a:srgbClr val="000000"/>
                          </a:solidFill>
                          <a:latin typeface="Arial"/>
                        </a:rPr>
                        <a:t>1/3 yr</a:t>
                      </a:r>
                    </a:p>
                  </a:txBody>
                  <a:tcPr marL="7471" marR="7471" marT="7471"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I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000" b="1" i="0" u="none" strike="noStrike" dirty="0">
                          <a:solidFill>
                            <a:srgbClr val="000000"/>
                          </a:solidFill>
                          <a:latin typeface="Arial"/>
                        </a:rPr>
                        <a:t>1 year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fontAlgn="b"/>
                      <a:r>
                        <a:rPr lang="en-US" sz="1000" b="1" i="0" u="none" strike="noStrike" dirty="0">
                          <a:solidFill>
                            <a:srgbClr val="000000"/>
                          </a:solidFill>
                          <a:latin typeface="Arial"/>
                        </a:rPr>
                        <a:t>1/3 yr</a:t>
                      </a:r>
                    </a:p>
                  </a:txBody>
                  <a:tcPr marL="7471" marR="7471" marT="74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a:txBody>
                    <a:bodyPr/>
                    <a:lstStyle/>
                    <a:p>
                      <a:pPr algn="l" fontAlgn="b"/>
                      <a:endParaRPr lang="en-US" sz="1000" b="1" i="0" u="none" strike="noStrike" dirty="0">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1" i="0" u="none" strike="noStrike">
                        <a:latin typeface="Arial"/>
                      </a:endParaRPr>
                    </a:p>
                  </a:txBody>
                  <a:tcPr marL="7471" marR="7471" marT="74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8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endParaRPr lang="en-US" sz="12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b"/>
                      <a:r>
                        <a:rPr lang="en-US" sz="1200" b="1" i="0" u="none" strike="noStrike">
                          <a:latin typeface="Arial"/>
                        </a:rPr>
                        <a:t>Date of interview</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r>
                        <a:rPr lang="en-US" sz="8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a:txBody>
                    <a:bodyPr/>
                    <a:lstStyle/>
                    <a:p>
                      <a:pPr algn="l" fontAlgn="b"/>
                      <a:r>
                        <a:rPr lang="en-US" sz="1200" b="1" i="0" u="none" strike="noStrike" dirty="0">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hMerge="1">
                  <a:txBody>
                    <a:bodyPr/>
                    <a:lstStyle/>
                    <a:p>
                      <a:endParaRPr lang="en-US"/>
                    </a:p>
                  </a:txBody>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dirty="0">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1200" b="1" i="0" u="none" strike="noStrike">
                          <a:latin typeface="Arial"/>
                        </a:rPr>
                        <a:t> </a:t>
                      </a:r>
                    </a:p>
                  </a:txBody>
                  <a:tcPr marL="7471" marR="7471" marT="7471" marB="0" anchor="b">
                    <a:lnL>
                      <a:noFill/>
                    </a:lnL>
                    <a:lnR>
                      <a:noFill/>
                    </a:lnR>
                    <a:lnT>
                      <a:noFill/>
                    </a:lnT>
                    <a:lnB>
                      <a:noFill/>
                    </a:lnB>
                    <a:solidFill>
                      <a:srgbClr val="808080"/>
                    </a:solidFill>
                  </a:tcPr>
                </a:tc>
                <a:tc>
                  <a:txBody>
                    <a:bodyPr/>
                    <a:lstStyle/>
                    <a:p>
                      <a:pPr algn="l" fontAlgn="b"/>
                      <a:r>
                        <a:rPr lang="en-US" sz="800" b="1" i="0" u="none" strike="noStrike">
                          <a:latin typeface="Arial"/>
                        </a:rPr>
                        <a:t> </a:t>
                      </a:r>
                    </a:p>
                  </a:txBody>
                  <a:tcPr marL="7471" marR="7471" marT="7471" marB="0" anchor="b">
                    <a:lnL>
                      <a:noFill/>
                    </a:lnL>
                    <a:lnR w="635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gn="l" fontAlgn="b"/>
                      <a:endParaRPr lang="en-US" sz="800" b="1" i="0" u="none" strike="noStrike">
                        <a:latin typeface="Arial"/>
                      </a:endParaRPr>
                    </a:p>
                  </a:txBody>
                  <a:tcPr marL="7471" marR="7471" marT="747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800" b="1" i="0" u="none" strike="noStrike" dirty="0">
                        <a:latin typeface="Arial"/>
                      </a:endParaRPr>
                    </a:p>
                  </a:txBody>
                  <a:tcPr marL="7471" marR="7471" marT="7471" marB="0" anchor="b">
                    <a:lnL>
                      <a:noFill/>
                    </a:lnL>
                    <a:lnR>
                      <a:noFill/>
                    </a:lnR>
                    <a:lnT>
                      <a:noFill/>
                    </a:lnT>
                    <a:lnB>
                      <a:noFill/>
                    </a:lnB>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6">
                  <a:txBody>
                    <a:bodyPr/>
                    <a:lstStyle/>
                    <a:p>
                      <a:pPr algn="ctr" fontAlgn="b"/>
                      <a:r>
                        <a:rPr lang="en-US" sz="1200" b="1" i="0" u="none" strike="noStrike">
                          <a:latin typeface="Arial"/>
                        </a:rPr>
                        <a:t>1-Jan-97</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1-Jan-98</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1-Jan-99</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1-Jan-00</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1-Jan-01</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a:latin typeface="Arial"/>
                        </a:rPr>
                        <a:t>1-Jan-02</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dirty="0">
                          <a:latin typeface="Arial"/>
                        </a:rPr>
                        <a:t>1-Jan-03</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l" fontAlgn="b"/>
                      <a:endParaRPr lang="en-US" sz="1200" b="0"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gridSpan="2">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hMerge="1">
                  <a:txBody>
                    <a:bodyPr/>
                    <a:lstStyle/>
                    <a:p>
                      <a:endParaRPr lang="en-US"/>
                    </a:p>
                  </a:txBody>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ctr"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a:latin typeface="Arial"/>
                      </a:endParaRPr>
                    </a:p>
                  </a:txBody>
                  <a:tcPr marL="7471" marR="7471" marT="7471" marB="0" anchor="b">
                    <a:lnL>
                      <a:noFill/>
                    </a:lnL>
                    <a:lnR>
                      <a:noFill/>
                    </a:lnR>
                    <a:lnT>
                      <a:noFill/>
                    </a:lnT>
                    <a:lnB>
                      <a:noFill/>
                    </a:lnB>
                  </a:tcPr>
                </a:tc>
                <a:tc>
                  <a:txBody>
                    <a:bodyPr/>
                    <a:lstStyle/>
                    <a:p>
                      <a:pPr algn="l" fontAlgn="b"/>
                      <a:endParaRPr lang="en-US" sz="1200" b="1" i="0" u="none" strike="noStrike" dirty="0">
                        <a:latin typeface="Arial"/>
                      </a:endParaRPr>
                    </a:p>
                  </a:txBody>
                  <a:tcPr marL="7471" marR="7471" marT="7471" marB="0" anchor="b">
                    <a:lnL>
                      <a:noFill/>
                    </a:lnL>
                    <a:lnR>
                      <a:noFill/>
                    </a:lnR>
                    <a:lnT>
                      <a:noFill/>
                    </a:lnT>
                    <a:lnB>
                      <a:noFill/>
                    </a:lnB>
                  </a:tcPr>
                </a:tc>
                <a:tc gridSpan="5">
                  <a:txBody>
                    <a:bodyPr/>
                    <a:lstStyle/>
                    <a:p>
                      <a:pPr algn="ctr" fontAlgn="b"/>
                      <a:r>
                        <a:rPr lang="en-US" sz="1200" b="1" i="0" u="none" strike="noStrike" dirty="0">
                          <a:latin typeface="Arial"/>
                        </a:rPr>
                        <a:t>End of follow-up </a:t>
                      </a:r>
                    </a:p>
                  </a:txBody>
                  <a:tcPr marL="7471" marR="7471" marT="747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33399" y="304807"/>
          <a:ext cx="8153400" cy="6389071"/>
        </p:xfrm>
        <a:graphic>
          <a:graphicData uri="http://schemas.openxmlformats.org/drawingml/2006/table">
            <a:tbl>
              <a:tblPr/>
              <a:tblGrid>
                <a:gridCol w="746760"/>
                <a:gridCol w="822960"/>
                <a:gridCol w="822960"/>
                <a:gridCol w="822960"/>
                <a:gridCol w="822960"/>
                <a:gridCol w="822960"/>
                <a:gridCol w="701040"/>
                <a:gridCol w="838200"/>
                <a:gridCol w="914400"/>
                <a:gridCol w="838200"/>
              </a:tblGrid>
              <a:tr h="313099">
                <a:tc gridSpan="10">
                  <a:txBody>
                    <a:bodyPr/>
                    <a:lstStyle/>
                    <a:p>
                      <a:pPr algn="ctr" fontAlgn="b"/>
                      <a:r>
                        <a:rPr lang="en-US" sz="2400" b="1" i="0" u="none" strike="noStrike" dirty="0" smtClean="0">
                          <a:solidFill>
                            <a:schemeClr val="tx1"/>
                          </a:solidFill>
                          <a:effectLst/>
                          <a:latin typeface="+mj-lt"/>
                        </a:rPr>
                        <a:t>Life Table </a:t>
                      </a:r>
                      <a:r>
                        <a:rPr lang="en-US" sz="2400" b="1" i="0" u="none" strike="noStrike" dirty="0">
                          <a:solidFill>
                            <a:schemeClr val="tx1"/>
                          </a:solidFill>
                          <a:effectLst/>
                          <a:latin typeface="+mj-lt"/>
                        </a:rPr>
                        <a:t>for men with less than a high school education</a:t>
                      </a:r>
                    </a:p>
                  </a:txBody>
                  <a:tcPr marL="8164" marR="8164" marT="81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3099">
                <a:tc gridSpan="10">
                  <a:txBody>
                    <a:bodyPr/>
                    <a:lstStyle/>
                    <a:p>
                      <a:pPr algn="ctr" fontAlgn="b"/>
                      <a:r>
                        <a:rPr lang="en-US" sz="2000" b="1" i="0" u="none" strike="noStrike" dirty="0">
                          <a:solidFill>
                            <a:schemeClr val="tx1"/>
                          </a:solidFill>
                          <a:effectLst/>
                          <a:latin typeface="+mj-lt"/>
                        </a:rPr>
                        <a:t>NHIS 2000-2004 with mortality follow-up through 12/31/2006</a:t>
                      </a:r>
                    </a:p>
                  </a:txBody>
                  <a:tcPr marL="8164" marR="8164" marT="81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9770">
                <a:tc>
                  <a:txBody>
                    <a:bodyPr/>
                    <a:lstStyle/>
                    <a:p>
                      <a:pPr algn="l" fontAlgn="b"/>
                      <a:endParaRPr lang="en-US" sz="1800" b="0" i="0" u="none" strike="noStrike" dirty="0">
                        <a:solidFill>
                          <a:schemeClr val="tx1"/>
                        </a:solidFill>
                        <a:effectLst/>
                        <a:latin typeface="+mn-lt"/>
                      </a:endParaRPr>
                    </a:p>
                  </a:txBody>
                  <a:tcPr marL="8164" marR="8164" marT="8164" marB="0" anchor="b">
                    <a:lnL>
                      <a:noFill/>
                    </a:lnL>
                    <a:lnR>
                      <a:noFill/>
                    </a:lnR>
                    <a:lnT>
                      <a:noFill/>
                    </a:lnT>
                    <a:lnB>
                      <a:noFill/>
                    </a:lnB>
                  </a:tcPr>
                </a:tc>
                <a:tc>
                  <a:txBody>
                    <a:bodyPr/>
                    <a:lstStyle/>
                    <a:p>
                      <a:pPr algn="r" fontAlgn="b"/>
                      <a:r>
                        <a:rPr lang="en-US" sz="1800" b="0" i="0" u="none" strike="noStrike" dirty="0">
                          <a:solidFill>
                            <a:srgbClr val="FFFF00"/>
                          </a:solidFill>
                          <a:effectLst/>
                          <a:latin typeface="+mn-lt"/>
                        </a:rPr>
                        <a:t>Person-</a:t>
                      </a:r>
                    </a:p>
                  </a:txBody>
                  <a:tcPr marL="8164" marR="8164" marT="8164" marB="0" anchor="b">
                    <a:lnL>
                      <a:noFill/>
                    </a:lnL>
                    <a:lnR>
                      <a:noFill/>
                    </a:lnR>
                    <a:lnT>
                      <a:noFill/>
                    </a:lnT>
                    <a:lnB>
                      <a:noFill/>
                    </a:lnB>
                  </a:tcPr>
                </a:tc>
                <a:tc>
                  <a:txBody>
                    <a:bodyPr/>
                    <a:lstStyle/>
                    <a:p>
                      <a:pPr algn="l" fontAlgn="b"/>
                      <a:endParaRPr lang="en-US" sz="1800" b="0" i="0" u="none" strike="noStrike" dirty="0">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800" b="0" i="0" u="none" strike="noStrike" dirty="0">
                        <a:solidFill>
                          <a:schemeClr val="tx1"/>
                        </a:solidFill>
                        <a:effectLst/>
                        <a:latin typeface="+mn-lt"/>
                      </a:endParaRPr>
                    </a:p>
                  </a:txBody>
                  <a:tcPr marL="8164" marR="8164" marT="8164" marB="0" anchor="b">
                    <a:lnL>
                      <a:noFill/>
                    </a:lnL>
                    <a:lnR>
                      <a:noFill/>
                    </a:lnR>
                    <a:lnT>
                      <a:noFill/>
                    </a:lnT>
                    <a:lnB>
                      <a:noFill/>
                    </a:lnB>
                  </a:tcPr>
                </a:tc>
              </a:tr>
              <a:tr h="228600">
                <a:tc>
                  <a:txBody>
                    <a:bodyPr/>
                    <a:lstStyle/>
                    <a:p>
                      <a:pPr algn="l" fontAlgn="b"/>
                      <a:r>
                        <a:rPr lang="en-US" sz="1800" b="0" i="0" u="none" strike="noStrike" dirty="0">
                          <a:solidFill>
                            <a:schemeClr val="tx1"/>
                          </a:solidFill>
                          <a:effectLst/>
                          <a:latin typeface="+mn-lt"/>
                        </a:rPr>
                        <a:t>Age</a:t>
                      </a:r>
                    </a:p>
                  </a:txBody>
                  <a:tcPr marL="8164" marR="8164" marT="8164" marB="0" anchor="b">
                    <a:lnL>
                      <a:noFill/>
                    </a:lnL>
                    <a:lnR>
                      <a:noFill/>
                    </a:lnR>
                    <a:lnT>
                      <a:noFill/>
                    </a:lnT>
                    <a:lnB>
                      <a:noFill/>
                    </a:lnB>
                  </a:tcPr>
                </a:tc>
                <a:tc>
                  <a:txBody>
                    <a:bodyPr/>
                    <a:lstStyle/>
                    <a:p>
                      <a:pPr algn="r" fontAlgn="b"/>
                      <a:r>
                        <a:rPr lang="en-US" sz="1800" b="0" i="0" u="none" strike="noStrike" dirty="0">
                          <a:solidFill>
                            <a:srgbClr val="FFFF00"/>
                          </a:solidFill>
                          <a:effectLst/>
                          <a:latin typeface="+mn-lt"/>
                        </a:rPr>
                        <a:t>years</a:t>
                      </a:r>
                    </a:p>
                  </a:txBody>
                  <a:tcPr marL="8164" marR="8164" marT="8164" marB="0" anchor="b">
                    <a:lnL>
                      <a:noFill/>
                    </a:lnL>
                    <a:lnR>
                      <a:noFill/>
                    </a:lnR>
                    <a:lnT>
                      <a:noFill/>
                    </a:lnT>
                    <a:lnB>
                      <a:noFill/>
                    </a:lnB>
                  </a:tcPr>
                </a:tc>
                <a:tc>
                  <a:txBody>
                    <a:bodyPr/>
                    <a:lstStyle/>
                    <a:p>
                      <a:pPr algn="r" fontAlgn="b"/>
                      <a:r>
                        <a:rPr lang="en-US" sz="1800" b="0" i="0" u="none" strike="noStrike" dirty="0">
                          <a:solidFill>
                            <a:srgbClr val="FFFF00"/>
                          </a:solidFill>
                          <a:effectLst/>
                          <a:latin typeface="+mn-lt"/>
                        </a:rPr>
                        <a:t>deaths</a:t>
                      </a:r>
                    </a:p>
                  </a:txBody>
                  <a:tcPr marL="8164" marR="8164" marT="8164" marB="0" anchor="b">
                    <a:lnL>
                      <a:noFill/>
                    </a:lnL>
                    <a:lnR>
                      <a:noFill/>
                    </a:lnR>
                    <a:lnT>
                      <a:noFill/>
                    </a:lnT>
                    <a:lnB>
                      <a:noFill/>
                    </a:lnB>
                  </a:tcPr>
                </a:tc>
                <a:tc>
                  <a:txBody>
                    <a:bodyPr/>
                    <a:lstStyle/>
                    <a:p>
                      <a:pPr algn="r" fontAlgn="b"/>
                      <a:r>
                        <a:rPr lang="en-US" sz="1800" b="1" i="0" u="none" strike="noStrike" baseline="-25000" dirty="0" err="1">
                          <a:solidFill>
                            <a:srgbClr val="FFFF00"/>
                          </a:solidFill>
                          <a:effectLst/>
                          <a:latin typeface="+mn-lt"/>
                        </a:rPr>
                        <a:t>n</a:t>
                      </a:r>
                      <a:r>
                        <a:rPr lang="en-US" sz="1800" b="1" i="0" u="none" strike="noStrike" dirty="0" err="1">
                          <a:solidFill>
                            <a:srgbClr val="FFFF00"/>
                          </a:solidFill>
                          <a:effectLst/>
                          <a:latin typeface="+mn-lt"/>
                        </a:rPr>
                        <a:t>M</a:t>
                      </a:r>
                      <a:r>
                        <a:rPr lang="en-US" sz="1800" b="1" i="0" u="none" strike="noStrike" baseline="-25000" dirty="0" err="1">
                          <a:solidFill>
                            <a:srgbClr val="FFFF00"/>
                          </a:solidFill>
                          <a:effectLst/>
                          <a:latin typeface="+mn-lt"/>
                        </a:rPr>
                        <a:t>x</a:t>
                      </a:r>
                      <a:endParaRPr lang="en-US" sz="1800" b="1" i="0" u="none" strike="noStrike" dirty="0">
                        <a:solidFill>
                          <a:srgbClr val="FFFF00"/>
                        </a:solidFill>
                        <a:effectLst/>
                        <a:latin typeface="+mn-lt"/>
                      </a:endParaRPr>
                    </a:p>
                  </a:txBody>
                  <a:tcPr marL="8164" marR="8164" marT="8164" marB="0" anchor="b">
                    <a:lnL>
                      <a:noFill/>
                    </a:lnL>
                    <a:lnR>
                      <a:noFill/>
                    </a:lnR>
                    <a:lnT>
                      <a:noFill/>
                    </a:lnT>
                    <a:lnB>
                      <a:noFill/>
                    </a:lnB>
                  </a:tcPr>
                </a:tc>
                <a:tc>
                  <a:txBody>
                    <a:bodyPr/>
                    <a:lstStyle/>
                    <a:p>
                      <a:pPr algn="r" fontAlgn="b"/>
                      <a:r>
                        <a:rPr lang="en-US" sz="1800" b="1" i="0" u="none" strike="noStrike" dirty="0" err="1">
                          <a:solidFill>
                            <a:srgbClr val="92D050"/>
                          </a:solidFill>
                          <a:effectLst/>
                          <a:latin typeface="+mn-lt"/>
                        </a:rPr>
                        <a:t>q</a:t>
                      </a:r>
                      <a:r>
                        <a:rPr lang="en-US" sz="1800" b="1" i="0" u="none" strike="noStrike" baseline="-25000" dirty="0" err="1">
                          <a:solidFill>
                            <a:srgbClr val="92D050"/>
                          </a:solidFill>
                          <a:effectLst/>
                          <a:latin typeface="+mn-lt"/>
                        </a:rPr>
                        <a:t>x</a:t>
                      </a:r>
                      <a:endParaRPr lang="en-US" sz="1800" b="1" i="0" u="none" strike="noStrike" dirty="0">
                        <a:solidFill>
                          <a:srgbClr val="92D050"/>
                        </a:solidFill>
                        <a:effectLst/>
                        <a:latin typeface="+mn-lt"/>
                      </a:endParaRPr>
                    </a:p>
                  </a:txBody>
                  <a:tcPr marL="8164" marR="8164" marT="8164" marB="0" anchor="b">
                    <a:lnL>
                      <a:noFill/>
                    </a:lnL>
                    <a:lnR>
                      <a:noFill/>
                    </a:lnR>
                    <a:lnT>
                      <a:noFill/>
                    </a:lnT>
                    <a:lnB>
                      <a:noFill/>
                    </a:lnB>
                  </a:tcPr>
                </a:tc>
                <a:tc>
                  <a:txBody>
                    <a:bodyPr/>
                    <a:lstStyle/>
                    <a:p>
                      <a:pPr algn="r" fontAlgn="b"/>
                      <a:r>
                        <a:rPr lang="en-US" sz="1800" b="0" i="0" u="none" strike="noStrike">
                          <a:solidFill>
                            <a:schemeClr val="tx1"/>
                          </a:solidFill>
                          <a:effectLst/>
                          <a:latin typeface="+mn-lt"/>
                        </a:rPr>
                        <a:t>l</a:t>
                      </a:r>
                      <a:r>
                        <a:rPr lang="en-US" sz="1800" b="0" i="0" u="none" strike="noStrike" baseline="-25000">
                          <a:solidFill>
                            <a:schemeClr val="tx1"/>
                          </a:solidFill>
                          <a:effectLst/>
                          <a:latin typeface="+mn-lt"/>
                        </a:rPr>
                        <a:t>x</a:t>
                      </a:r>
                      <a:endParaRPr lang="en-US" sz="18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r" fontAlgn="b"/>
                      <a:r>
                        <a:rPr lang="en-US" sz="1800" b="0" i="0" u="none" strike="noStrike">
                          <a:solidFill>
                            <a:schemeClr val="tx1"/>
                          </a:solidFill>
                          <a:effectLst/>
                          <a:latin typeface="+mn-lt"/>
                        </a:rPr>
                        <a:t>d</a:t>
                      </a:r>
                      <a:r>
                        <a:rPr lang="en-US" sz="1800" b="0" i="0" u="none" strike="noStrike" baseline="-25000">
                          <a:solidFill>
                            <a:schemeClr val="tx1"/>
                          </a:solidFill>
                          <a:effectLst/>
                          <a:latin typeface="+mn-lt"/>
                        </a:rPr>
                        <a:t>x</a:t>
                      </a:r>
                      <a:endParaRPr lang="en-US" sz="18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r" fontAlgn="b"/>
                      <a:r>
                        <a:rPr lang="en-US" sz="1800" b="0" i="0" u="none" strike="noStrike">
                          <a:solidFill>
                            <a:schemeClr val="tx1"/>
                          </a:solidFill>
                          <a:effectLst/>
                          <a:latin typeface="+mn-lt"/>
                        </a:rPr>
                        <a:t>L</a:t>
                      </a:r>
                      <a:r>
                        <a:rPr lang="en-US" sz="1800" b="0" i="0" u="none" strike="noStrike" baseline="-25000">
                          <a:solidFill>
                            <a:schemeClr val="tx1"/>
                          </a:solidFill>
                          <a:effectLst/>
                          <a:latin typeface="+mn-lt"/>
                        </a:rPr>
                        <a:t>x</a:t>
                      </a:r>
                      <a:endParaRPr lang="en-US" sz="18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r" fontAlgn="b"/>
                      <a:r>
                        <a:rPr lang="en-US" sz="1800" b="0" i="0" u="none" strike="noStrike">
                          <a:solidFill>
                            <a:schemeClr val="tx1"/>
                          </a:solidFill>
                          <a:effectLst/>
                          <a:latin typeface="+mn-lt"/>
                        </a:rPr>
                        <a:t>T</a:t>
                      </a:r>
                      <a:r>
                        <a:rPr lang="en-US" sz="1800" b="0" i="0" u="none" strike="noStrike" baseline="-25000">
                          <a:solidFill>
                            <a:schemeClr val="tx1"/>
                          </a:solidFill>
                          <a:effectLst/>
                          <a:latin typeface="+mn-lt"/>
                        </a:rPr>
                        <a:t>x</a:t>
                      </a:r>
                      <a:endParaRPr lang="en-US" sz="18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r" fontAlgn="b"/>
                      <a:r>
                        <a:rPr lang="en-US" sz="1800" b="1" i="0" u="none" strike="noStrike" dirty="0">
                          <a:solidFill>
                            <a:schemeClr val="accent6"/>
                          </a:solidFill>
                          <a:effectLst/>
                          <a:latin typeface="+mn-lt"/>
                        </a:rPr>
                        <a:t>e</a:t>
                      </a:r>
                      <a:r>
                        <a:rPr lang="en-US" sz="1800" b="1" i="0" u="none" strike="noStrike" baseline="-25000" dirty="0">
                          <a:solidFill>
                            <a:schemeClr val="accent6"/>
                          </a:solidFill>
                          <a:effectLst/>
                          <a:latin typeface="+mn-lt"/>
                        </a:rPr>
                        <a:t>x</a:t>
                      </a:r>
                      <a:endParaRPr lang="en-US" sz="1800" b="1" i="0" u="none" strike="noStrike" dirty="0">
                        <a:solidFill>
                          <a:schemeClr val="accent6"/>
                        </a:solidFill>
                        <a:effectLst/>
                        <a:latin typeface="+mn-lt"/>
                      </a:endParaRP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25-29</a:t>
                      </a:r>
                    </a:p>
                  </a:txBody>
                  <a:tcPr marL="8164" marR="8164" marT="8164" marB="0" anchor="b">
                    <a:lnL>
                      <a:noFill/>
                    </a:lnL>
                    <a:lnR>
                      <a:noFill/>
                    </a:lnR>
                    <a:lnT>
                      <a:noFill/>
                    </a:lnT>
                    <a:lnB>
                      <a:noFill/>
                    </a:lnB>
                  </a:tcPr>
                </a:tc>
                <a:tc>
                  <a:txBody>
                    <a:bodyPr/>
                    <a:lstStyle/>
                    <a:p>
                      <a:pPr algn="r" fontAlgn="b"/>
                      <a:r>
                        <a:rPr lang="en-US" sz="1400" b="0" i="0" u="none" strike="noStrike" dirty="0">
                          <a:solidFill>
                            <a:srgbClr val="FFFF00"/>
                          </a:solidFill>
                          <a:effectLst/>
                          <a:latin typeface="+mn-lt"/>
                        </a:rPr>
                        <a:t>1783386</a:t>
                      </a:r>
                    </a:p>
                  </a:txBody>
                  <a:tcPr marL="8164" marR="8164" marT="8164" marB="0" anchor="b">
                    <a:lnL>
                      <a:noFill/>
                    </a:lnL>
                    <a:lnR>
                      <a:noFill/>
                    </a:lnR>
                    <a:lnT>
                      <a:noFill/>
                    </a:lnT>
                    <a:lnB>
                      <a:noFill/>
                    </a:lnB>
                  </a:tcPr>
                </a:tc>
                <a:tc>
                  <a:txBody>
                    <a:bodyPr/>
                    <a:lstStyle/>
                    <a:p>
                      <a:pPr algn="r" fontAlgn="b"/>
                      <a:r>
                        <a:rPr lang="en-US" sz="1400" b="0" i="0" u="none" strike="noStrike" dirty="0">
                          <a:solidFill>
                            <a:srgbClr val="FFFF00"/>
                          </a:solidFill>
                          <a:effectLst/>
                          <a:latin typeface="+mn-lt"/>
                        </a:rPr>
                        <a:t>1177</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0.0007</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0.0033</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100000</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329</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499177</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4726556</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47.27</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30-34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2801297</a:t>
                      </a:r>
                    </a:p>
                  </a:txBody>
                  <a:tcPr marL="8164" marR="8164" marT="8164" marB="0" anchor="b">
                    <a:lnL>
                      <a:noFill/>
                    </a:lnL>
                    <a:lnR>
                      <a:noFill/>
                    </a:lnR>
                    <a:lnT>
                      <a:noFill/>
                    </a:lnT>
                    <a:lnB>
                      <a:noFill/>
                    </a:lnB>
                  </a:tcPr>
                </a:tc>
                <a:tc>
                  <a:txBody>
                    <a:bodyPr/>
                    <a:lstStyle/>
                    <a:p>
                      <a:pPr algn="r" fontAlgn="b"/>
                      <a:r>
                        <a:rPr lang="en-US" sz="1400" b="0" i="0" u="none" strike="noStrike" dirty="0">
                          <a:solidFill>
                            <a:srgbClr val="FFFF00"/>
                          </a:solidFill>
                          <a:effectLst/>
                          <a:latin typeface="+mn-lt"/>
                        </a:rPr>
                        <a:t>4450</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0.0016</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0.0079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99671</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789</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496382</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4227379</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42.41</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35-39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3284224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7869</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0.0024</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0.0119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98882</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1178</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491467</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3730998</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37.73</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40-44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4090508</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22175</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0.0054</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0.0267</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97705</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2613</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481991</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3239531</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33.16</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45-49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3810275</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27776</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0.0073</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0.0358</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95092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3404</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466949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2757540</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29.00</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50-54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3262289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41104</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0.0126</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0.0611</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91688</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5600</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444439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2290591</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24.98</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55-59</a:t>
                      </a:r>
                    </a:p>
                  </a:txBody>
                  <a:tcPr marL="8164" marR="8164" marT="8164" marB="0" anchor="b">
                    <a:lnL>
                      <a:noFill/>
                    </a:lnL>
                    <a:lnR>
                      <a:noFill/>
                    </a:lnR>
                    <a:lnT>
                      <a:noFill/>
                    </a:lnT>
                    <a:lnB>
                      <a:noFill/>
                    </a:lnB>
                  </a:tcPr>
                </a:tc>
                <a:tc>
                  <a:txBody>
                    <a:bodyPr/>
                    <a:lstStyle/>
                    <a:p>
                      <a:pPr algn="r" fontAlgn="b"/>
                      <a:r>
                        <a:rPr lang="en-US" sz="1400" b="0" i="0" u="none" strike="noStrike" dirty="0">
                          <a:solidFill>
                            <a:srgbClr val="FFFF00"/>
                          </a:solidFill>
                          <a:effectLst/>
                          <a:latin typeface="+mn-lt"/>
                        </a:rPr>
                        <a:t>3303044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65128</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0.0197</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0.0940</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86088</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8088</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410218</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1846152</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21.44</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60-64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3448930</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68758</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0.0199</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0.0949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77999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7406</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371482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1435934</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18.41</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65-69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3626932</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115263</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0.0318</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0.1472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70594</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10392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326989</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1064452</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15.08</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70-74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3520709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158532</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0.0450</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0.2024</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60202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12183</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270553</a:t>
                      </a:r>
                    </a:p>
                  </a:txBody>
                  <a:tcPr marL="8164" marR="8164" marT="8164" marB="0" anchor="b">
                    <a:lnL>
                      <a:noFill/>
                    </a:lnL>
                    <a:lnR>
                      <a:noFill/>
                    </a:lnR>
                    <a:lnT>
                      <a:noFill/>
                    </a:lnT>
                    <a:lnB>
                      <a:noFill/>
                    </a:lnB>
                  </a:tcPr>
                </a:tc>
                <a:tc>
                  <a:txBody>
                    <a:bodyPr/>
                    <a:lstStyle/>
                    <a:p>
                      <a:pPr algn="r" fontAlgn="b"/>
                      <a:r>
                        <a:rPr lang="en-US" sz="1400" b="0" i="0" u="none" strike="noStrike" dirty="0">
                          <a:solidFill>
                            <a:schemeClr val="tx1"/>
                          </a:solidFill>
                          <a:effectLst/>
                          <a:latin typeface="+mn-lt"/>
                        </a:rPr>
                        <a:t>737463</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12.25</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75-79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3128541</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227089</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0.0726</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0.3072</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48019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14751</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203220</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466910</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9.72</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80-84</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2270825</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209592</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0.0923</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0.3750</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33268</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12475</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135156</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263690</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7.93</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85-89</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1227795</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181566</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0.1479</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0.5398</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20794</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11225</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75907</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128535</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6.18</a:t>
                      </a:r>
                    </a:p>
                  </a:txBody>
                  <a:tcPr marL="8164" marR="8164" marT="8164" marB="0" anchor="b">
                    <a:lnL>
                      <a:noFill/>
                    </a:lnL>
                    <a:lnR>
                      <a:noFill/>
                    </a:lnR>
                    <a:lnT>
                      <a:noFill/>
                    </a:lnT>
                    <a:lnB>
                      <a:noFill/>
                    </a:lnB>
                  </a:tcPr>
                </a:tc>
              </a:tr>
              <a:tr h="313099">
                <a:tc>
                  <a:txBody>
                    <a:bodyPr/>
                    <a:lstStyle/>
                    <a:p>
                      <a:pPr algn="l" fontAlgn="b"/>
                      <a:r>
                        <a:rPr lang="en-US" sz="1400" b="0" i="0" u="none" strike="noStrike" dirty="0">
                          <a:solidFill>
                            <a:schemeClr val="tx1"/>
                          </a:solidFill>
                          <a:effectLst/>
                          <a:latin typeface="+mn-lt"/>
                        </a:rPr>
                        <a:t>90+</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543131</a:t>
                      </a:r>
                    </a:p>
                  </a:txBody>
                  <a:tcPr marL="8164" marR="8164" marT="8164" marB="0" anchor="b">
                    <a:lnL>
                      <a:noFill/>
                    </a:lnL>
                    <a:lnR>
                      <a:noFill/>
                    </a:lnR>
                    <a:lnT>
                      <a:noFill/>
                    </a:lnT>
                    <a:lnB>
                      <a:noFill/>
                    </a:lnB>
                  </a:tcPr>
                </a:tc>
                <a:tc>
                  <a:txBody>
                    <a:bodyPr/>
                    <a:lstStyle/>
                    <a:p>
                      <a:pPr algn="r" fontAlgn="b"/>
                      <a:r>
                        <a:rPr lang="en-US" sz="1400" b="0" i="0" u="none" strike="noStrike">
                          <a:solidFill>
                            <a:srgbClr val="FFFF00"/>
                          </a:solidFill>
                          <a:effectLst/>
                          <a:latin typeface="+mn-lt"/>
                        </a:rPr>
                        <a:t>124032</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FFFF00"/>
                          </a:solidFill>
                          <a:effectLst/>
                          <a:latin typeface="+mn-lt"/>
                        </a:rPr>
                        <a:t>0.2284</a:t>
                      </a:r>
                    </a:p>
                  </a:txBody>
                  <a:tcPr marL="8164" marR="8164" marT="8164" marB="0" anchor="b">
                    <a:lnL>
                      <a:noFill/>
                    </a:lnL>
                    <a:lnR>
                      <a:noFill/>
                    </a:lnR>
                    <a:lnT>
                      <a:noFill/>
                    </a:lnT>
                    <a:lnB>
                      <a:noFill/>
                    </a:lnB>
                  </a:tcPr>
                </a:tc>
                <a:tc>
                  <a:txBody>
                    <a:bodyPr/>
                    <a:lstStyle/>
                    <a:p>
                      <a:pPr algn="r" fontAlgn="b"/>
                      <a:r>
                        <a:rPr lang="en-US" sz="1400" b="1" i="0" u="none" strike="noStrike" dirty="0">
                          <a:solidFill>
                            <a:srgbClr val="92D050"/>
                          </a:solidFill>
                          <a:effectLst/>
                          <a:latin typeface="+mn-lt"/>
                        </a:rPr>
                        <a:t>1.0000</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9569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9569</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41901</a:t>
                      </a:r>
                    </a:p>
                  </a:txBody>
                  <a:tcPr marL="8164" marR="8164" marT="8164" marB="0" anchor="b">
                    <a:lnL>
                      <a:noFill/>
                    </a:lnL>
                    <a:lnR>
                      <a:noFill/>
                    </a:lnR>
                    <a:lnT>
                      <a:noFill/>
                    </a:lnT>
                    <a:lnB>
                      <a:noFill/>
                    </a:lnB>
                  </a:tcPr>
                </a:tc>
                <a:tc>
                  <a:txBody>
                    <a:bodyPr/>
                    <a:lstStyle/>
                    <a:p>
                      <a:pPr algn="r" fontAlgn="b"/>
                      <a:r>
                        <a:rPr lang="en-US" sz="1400" b="0" i="0" u="none" strike="noStrike">
                          <a:solidFill>
                            <a:schemeClr val="tx1"/>
                          </a:solidFill>
                          <a:effectLst/>
                          <a:latin typeface="+mn-lt"/>
                        </a:rPr>
                        <a:t>52628</a:t>
                      </a:r>
                    </a:p>
                  </a:txBody>
                  <a:tcPr marL="8164" marR="8164" marT="8164" marB="0" anchor="b">
                    <a:lnL>
                      <a:noFill/>
                    </a:lnL>
                    <a:lnR>
                      <a:noFill/>
                    </a:lnR>
                    <a:lnT>
                      <a:noFill/>
                    </a:lnT>
                    <a:lnB>
                      <a:noFill/>
                    </a:lnB>
                  </a:tcPr>
                </a:tc>
                <a:tc>
                  <a:txBody>
                    <a:bodyPr/>
                    <a:lstStyle/>
                    <a:p>
                      <a:pPr algn="r" fontAlgn="b"/>
                      <a:r>
                        <a:rPr lang="en-US" sz="1400" b="1" i="0" u="none" strike="noStrike" dirty="0">
                          <a:solidFill>
                            <a:schemeClr val="accent6"/>
                          </a:solidFill>
                          <a:effectLst/>
                          <a:latin typeface="+mn-lt"/>
                        </a:rPr>
                        <a:t>5.50</a:t>
                      </a:r>
                    </a:p>
                  </a:txBody>
                  <a:tcPr marL="8164" marR="8164" marT="8164" marB="0" anchor="b">
                    <a:lnL>
                      <a:noFill/>
                    </a:lnL>
                    <a:lnR>
                      <a:noFill/>
                    </a:lnR>
                    <a:lnT>
                      <a:noFill/>
                    </a:lnT>
                    <a:lnB>
                      <a:noFill/>
                    </a:lnB>
                  </a:tcPr>
                </a:tc>
              </a:tr>
              <a:tr h="188614">
                <a:tc>
                  <a:txBody>
                    <a:bodyPr/>
                    <a:lstStyle/>
                    <a:p>
                      <a:pPr algn="l" fontAlgn="b"/>
                      <a:endParaRPr lang="en-US" sz="1400" b="0" i="0" u="none" strike="noStrike" dirty="0">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dirty="0">
                        <a:solidFill>
                          <a:srgbClr val="FFFF00"/>
                        </a:solidFill>
                        <a:effectLst/>
                        <a:latin typeface="+mn-lt"/>
                      </a:endParaRPr>
                    </a:p>
                  </a:txBody>
                  <a:tcPr marL="8164" marR="8164" marT="8164" marB="0" anchor="b">
                    <a:lnL>
                      <a:noFill/>
                    </a:lnL>
                    <a:lnR>
                      <a:noFill/>
                    </a:lnR>
                    <a:lnT>
                      <a:noFill/>
                    </a:lnT>
                    <a:lnB>
                      <a:noFill/>
                    </a:lnB>
                  </a:tcPr>
                </a:tc>
                <a:tc>
                  <a:txBody>
                    <a:bodyPr/>
                    <a:lstStyle/>
                    <a:p>
                      <a:pPr algn="l" fontAlgn="b"/>
                      <a:endParaRPr lang="en-US" sz="1400" b="1" i="0" u="none" strike="noStrike" dirty="0">
                        <a:solidFill>
                          <a:srgbClr val="92D050"/>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a:solidFill>
                          <a:schemeClr val="tx1"/>
                        </a:solidFill>
                        <a:effectLst/>
                        <a:latin typeface="+mn-lt"/>
                      </a:endParaRPr>
                    </a:p>
                  </a:txBody>
                  <a:tcPr marL="8164" marR="8164" marT="8164" marB="0" anchor="b">
                    <a:lnL>
                      <a:noFill/>
                    </a:lnL>
                    <a:lnR>
                      <a:noFill/>
                    </a:lnR>
                    <a:lnT>
                      <a:noFill/>
                    </a:lnT>
                    <a:lnB>
                      <a:noFill/>
                    </a:lnB>
                  </a:tcPr>
                </a:tc>
                <a:tc>
                  <a:txBody>
                    <a:bodyPr/>
                    <a:lstStyle/>
                    <a:p>
                      <a:pPr algn="l" fontAlgn="b"/>
                      <a:endParaRPr lang="en-US" sz="1400" b="0" i="0" u="none" strike="noStrike" dirty="0">
                        <a:solidFill>
                          <a:schemeClr val="tx1"/>
                        </a:solidFill>
                        <a:effectLst/>
                        <a:latin typeface="+mn-lt"/>
                      </a:endParaRPr>
                    </a:p>
                  </a:txBody>
                  <a:tcPr marL="8164" marR="8164" marT="8164" marB="0" anchor="b">
                    <a:lnL>
                      <a:noFill/>
                    </a:lnL>
                    <a:lnR>
                      <a:noFill/>
                    </a:lnR>
                    <a:lnT>
                      <a:noFill/>
                    </a:lnT>
                    <a:lnB>
                      <a:noFill/>
                    </a:lnB>
                  </a:tcPr>
                </a:tc>
              </a:tr>
              <a:tr h="313099">
                <a:tc gridSpan="10">
                  <a:txBody>
                    <a:bodyPr/>
                    <a:lstStyle/>
                    <a:p>
                      <a:pPr algn="l" fontAlgn="b"/>
                      <a:r>
                        <a:rPr lang="en-US" sz="1400" b="0" i="0" u="none" strike="noStrike" dirty="0">
                          <a:solidFill>
                            <a:schemeClr val="tx1"/>
                          </a:solidFill>
                          <a:effectLst/>
                          <a:latin typeface="+mn-lt"/>
                        </a:rPr>
                        <a:t>All data weighted using </a:t>
                      </a:r>
                      <a:r>
                        <a:rPr lang="en-US" sz="1400" b="0" i="0" u="none" strike="noStrike" dirty="0" smtClean="0">
                          <a:solidFill>
                            <a:schemeClr val="tx1"/>
                          </a:solidFill>
                          <a:effectLst/>
                          <a:latin typeface="+mn-lt"/>
                        </a:rPr>
                        <a:t>eligibility </a:t>
                      </a:r>
                      <a:r>
                        <a:rPr lang="en-US" sz="1400" b="0" i="0" u="none" strike="noStrike" dirty="0">
                          <a:solidFill>
                            <a:schemeClr val="tx1"/>
                          </a:solidFill>
                          <a:effectLst/>
                          <a:latin typeface="+mn-lt"/>
                        </a:rPr>
                        <a:t>adjusted sample weights; closing value for the </a:t>
                      </a:r>
                      <a:r>
                        <a:rPr lang="en-US" sz="1400" b="0" i="0" u="none" strike="noStrike" dirty="0" smtClean="0">
                          <a:solidFill>
                            <a:schemeClr val="tx1"/>
                          </a:solidFill>
                          <a:effectLst/>
                          <a:latin typeface="+mn-lt"/>
                        </a:rPr>
                        <a:t>life table </a:t>
                      </a:r>
                      <a:r>
                        <a:rPr lang="en-US" sz="1400" b="0" i="0" u="none" strike="noStrike" dirty="0">
                          <a:solidFill>
                            <a:schemeClr val="tx1"/>
                          </a:solidFill>
                          <a:effectLst/>
                          <a:latin typeface="+mn-lt"/>
                        </a:rPr>
                        <a:t>taken from 2000 vital statistics</a:t>
                      </a:r>
                    </a:p>
                  </a:txBody>
                  <a:tcPr marL="8164" marR="8164" marT="81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066800" y="304800"/>
            <a:ext cx="6553200" cy="2057400"/>
          </a:xfrm>
        </p:spPr>
        <p:txBody>
          <a:bodyPr/>
          <a:lstStyle/>
          <a:p>
            <a:r>
              <a:rPr lang="en-US" sz="4000" dirty="0" smtClean="0"/>
              <a:t>Obtaining standard errors for life expectancy derived from longitudinal data</a:t>
            </a:r>
          </a:p>
        </p:txBody>
      </p:sp>
      <p:sp>
        <p:nvSpPr>
          <p:cNvPr id="18435" name="Content Placeholder 2"/>
          <p:cNvSpPr>
            <a:spLocks noGrp="1"/>
          </p:cNvSpPr>
          <p:nvPr>
            <p:ph idx="1"/>
          </p:nvPr>
        </p:nvSpPr>
        <p:spPr>
          <a:xfrm>
            <a:off x="685800" y="2514600"/>
            <a:ext cx="7543800" cy="3535363"/>
          </a:xfrm>
        </p:spPr>
        <p:txBody>
          <a:bodyPr/>
          <a:lstStyle/>
          <a:p>
            <a:pPr>
              <a:buFont typeface="Arial" charset="0"/>
              <a:buNone/>
            </a:pPr>
            <a:r>
              <a:rPr lang="en-US" dirty="0" smtClean="0"/>
              <a:t>Ideally, should take into account:</a:t>
            </a:r>
          </a:p>
          <a:p>
            <a:pPr lvl="1">
              <a:spcBef>
                <a:spcPts val="1200"/>
              </a:spcBef>
              <a:buFont typeface="Wingdings" pitchFamily="2" charset="2"/>
              <a:buChar char="Ø"/>
            </a:pPr>
            <a:r>
              <a:rPr lang="en-US" dirty="0" smtClean="0"/>
              <a:t>Correlation within age-groups resulting from survey sampling design </a:t>
            </a:r>
          </a:p>
          <a:p>
            <a:pPr lvl="1">
              <a:spcBef>
                <a:spcPts val="1200"/>
              </a:spcBef>
              <a:buFont typeface="Wingdings" pitchFamily="2" charset="2"/>
              <a:buChar char="Ø"/>
            </a:pPr>
            <a:r>
              <a:rPr lang="en-US" dirty="0" smtClean="0"/>
              <a:t>Correlation across age-groups resulting from respondents contributing to more than one age group</a:t>
            </a:r>
          </a:p>
          <a:p>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457200"/>
            <a:ext cx="8382000" cy="1706562"/>
          </a:xfrm>
        </p:spPr>
        <p:txBody>
          <a:bodyPr>
            <a:noAutofit/>
          </a:bodyPr>
          <a:lstStyle/>
          <a:p>
            <a:pPr algn="l"/>
            <a:r>
              <a:rPr lang="en-US" sz="3600" dirty="0" smtClean="0"/>
              <a:t>Case study of the sensitivity of life expectancy standard errors to study and sample design:</a:t>
            </a:r>
          </a:p>
        </p:txBody>
      </p:sp>
      <p:sp>
        <p:nvSpPr>
          <p:cNvPr id="19459" name="Content Placeholder 2"/>
          <p:cNvSpPr>
            <a:spLocks noGrp="1"/>
          </p:cNvSpPr>
          <p:nvPr>
            <p:ph idx="1"/>
          </p:nvPr>
        </p:nvSpPr>
        <p:spPr>
          <a:xfrm>
            <a:off x="533400" y="2362200"/>
            <a:ext cx="7315200" cy="4267200"/>
          </a:xfrm>
        </p:spPr>
        <p:txBody>
          <a:bodyPr>
            <a:normAutofit/>
          </a:bodyPr>
          <a:lstStyle/>
          <a:p>
            <a:pPr>
              <a:buNone/>
            </a:pPr>
            <a:r>
              <a:rPr lang="en-US" dirty="0" smtClean="0"/>
              <a:t>Compared standard errors derived by</a:t>
            </a:r>
          </a:p>
          <a:p>
            <a:pPr lvl="1">
              <a:buFont typeface="Arial" pitchFamily="34" charset="0"/>
              <a:buChar char="•"/>
            </a:pPr>
            <a:r>
              <a:rPr lang="en-US" sz="3200" dirty="0" smtClean="0"/>
              <a:t>Chiang method (traditional)</a:t>
            </a:r>
          </a:p>
          <a:p>
            <a:pPr lvl="1">
              <a:buFont typeface="Arial" pitchFamily="34" charset="0"/>
              <a:buChar char="•"/>
            </a:pPr>
            <a:r>
              <a:rPr lang="en-US" sz="3200" dirty="0" smtClean="0"/>
              <a:t>Balanced Repeated Replication</a:t>
            </a:r>
          </a:p>
          <a:p>
            <a:pPr lvl="1">
              <a:buNone/>
            </a:pPr>
            <a:r>
              <a:rPr lang="en-US" sz="3200" dirty="0" smtClean="0"/>
              <a:t> Hybrid methods:</a:t>
            </a:r>
          </a:p>
          <a:p>
            <a:pPr lvl="2"/>
            <a:r>
              <a:rPr lang="en-US" sz="3200" dirty="0" smtClean="0"/>
              <a:t>BRR &amp; Chiang</a:t>
            </a:r>
          </a:p>
          <a:p>
            <a:pPr lvl="2"/>
            <a:r>
              <a:rPr lang="en-US" sz="3200" dirty="0" smtClean="0"/>
              <a:t>Taylor Series (SUDAAN proc RATIO) &amp; Chiang</a:t>
            </a:r>
          </a:p>
          <a:p>
            <a:pPr>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609600"/>
            <a:ext cx="6629400" cy="1143000"/>
          </a:xfrm>
        </p:spPr>
        <p:txBody>
          <a:bodyPr>
            <a:normAutofit/>
          </a:bodyPr>
          <a:lstStyle/>
          <a:p>
            <a:pPr algn="l" eaLnBrk="1" hangingPunct="1"/>
            <a:r>
              <a:rPr lang="en-US" sz="4800" dirty="0" smtClean="0"/>
              <a:t>Why is this important?</a:t>
            </a:r>
          </a:p>
        </p:txBody>
      </p:sp>
      <p:sp>
        <p:nvSpPr>
          <p:cNvPr id="3075" name="Rectangle 3"/>
          <p:cNvSpPr>
            <a:spLocks noGrp="1" noChangeArrowheads="1"/>
          </p:cNvSpPr>
          <p:nvPr>
            <p:ph idx="4294967295"/>
          </p:nvPr>
        </p:nvSpPr>
        <p:spPr>
          <a:xfrm>
            <a:off x="1143000" y="1905000"/>
            <a:ext cx="6705600" cy="4038600"/>
          </a:xfrm>
        </p:spPr>
        <p:txBody>
          <a:bodyPr>
            <a:normAutofit/>
          </a:bodyPr>
          <a:lstStyle/>
          <a:p>
            <a:pPr marL="609600" indent="-609600" eaLnBrk="1" hangingPunct="1">
              <a:lnSpc>
                <a:spcPts val="3200"/>
              </a:lnSpc>
              <a:spcBef>
                <a:spcPct val="0"/>
              </a:spcBef>
              <a:buFont typeface="Wingdings" pitchFamily="2" charset="2"/>
              <a:buNone/>
            </a:pPr>
            <a:r>
              <a:rPr lang="en-US" sz="4000" dirty="0" smtClean="0"/>
              <a:t>	</a:t>
            </a:r>
          </a:p>
          <a:p>
            <a:pPr marL="609600" indent="-609600">
              <a:lnSpc>
                <a:spcPts val="3200"/>
              </a:lnSpc>
              <a:spcBef>
                <a:spcPct val="0"/>
              </a:spcBef>
              <a:buFont typeface="Wingdings" pitchFamily="2" charset="2"/>
              <a:buChar char="Ø"/>
            </a:pPr>
            <a:r>
              <a:rPr lang="en-US" sz="4000" dirty="0" smtClean="0">
                <a:solidFill>
                  <a:schemeClr val="tx2"/>
                </a:solidFill>
              </a:rPr>
              <a:t>Socioeconomic disparities </a:t>
            </a:r>
          </a:p>
          <a:p>
            <a:pPr marL="609600" indent="-609600">
              <a:lnSpc>
                <a:spcPts val="3200"/>
              </a:lnSpc>
              <a:spcBef>
                <a:spcPct val="0"/>
              </a:spcBef>
              <a:buNone/>
            </a:pPr>
            <a:endParaRPr lang="en-US" sz="4000" dirty="0" smtClean="0">
              <a:solidFill>
                <a:schemeClr val="tx2"/>
              </a:solidFill>
            </a:endParaRPr>
          </a:p>
          <a:p>
            <a:pPr marL="609600" indent="-609600">
              <a:lnSpc>
                <a:spcPts val="3200"/>
              </a:lnSpc>
              <a:spcBef>
                <a:spcPct val="0"/>
              </a:spcBef>
              <a:buNone/>
            </a:pPr>
            <a:endParaRPr lang="en-US" sz="4000" dirty="0" smtClean="0">
              <a:solidFill>
                <a:schemeClr val="tx2"/>
              </a:solidFill>
            </a:endParaRPr>
          </a:p>
          <a:p>
            <a:pPr marL="609600" indent="-609600">
              <a:lnSpc>
                <a:spcPts val="3200"/>
              </a:lnSpc>
              <a:spcBef>
                <a:spcPct val="0"/>
              </a:spcBef>
              <a:buFont typeface="Wingdings" pitchFamily="2" charset="2"/>
              <a:buChar char="Ø"/>
            </a:pPr>
            <a:r>
              <a:rPr lang="en-US" sz="4000" dirty="0" smtClean="0">
                <a:solidFill>
                  <a:schemeClr val="tx2"/>
                </a:solidFill>
              </a:rPr>
              <a:t>Life expectancy </a:t>
            </a:r>
          </a:p>
          <a:p>
            <a:pPr marL="609600" indent="-609600">
              <a:lnSpc>
                <a:spcPts val="3200"/>
              </a:lnSpc>
              <a:spcBef>
                <a:spcPct val="0"/>
              </a:spcBef>
              <a:buNone/>
            </a:pPr>
            <a:r>
              <a:rPr lang="en-US" sz="4000" dirty="0" smtClean="0">
                <a:solidFill>
                  <a:schemeClr val="tx2"/>
                </a:solidFill>
              </a:rPr>
              <a:t>	</a:t>
            </a:r>
          </a:p>
          <a:p>
            <a:pPr marL="609600" indent="-609600">
              <a:lnSpc>
                <a:spcPts val="3200"/>
              </a:lnSpc>
              <a:spcBef>
                <a:spcPct val="0"/>
              </a:spcBef>
              <a:buFont typeface="Wingdings" pitchFamily="2" charset="2"/>
              <a:buChar char="Ø"/>
            </a:pPr>
            <a:endParaRPr lang="en-US" sz="4000" dirty="0" smtClean="0">
              <a:solidFill>
                <a:schemeClr val="tx2"/>
              </a:solidFill>
            </a:endParaRPr>
          </a:p>
          <a:p>
            <a:pPr marL="609600" indent="-609600">
              <a:lnSpc>
                <a:spcPts val="3200"/>
              </a:lnSpc>
              <a:spcBef>
                <a:spcPct val="0"/>
              </a:spcBef>
              <a:buFont typeface="Wingdings" pitchFamily="2" charset="2"/>
              <a:buChar char="Ø"/>
            </a:pPr>
            <a:r>
              <a:rPr lang="en-US" sz="4000" dirty="0" smtClean="0">
                <a:solidFill>
                  <a:schemeClr val="tx2"/>
                </a:solidFill>
              </a:rPr>
              <a:t>Longitudinal data  </a:t>
            </a:r>
          </a:p>
          <a:p>
            <a:pPr marL="609600" indent="-609600" eaLnBrk="1" hangingPunct="1">
              <a:spcBef>
                <a:spcPct val="100000"/>
              </a:spcBef>
              <a:buFont typeface="Wingdings" pitchFamily="2" charset="2"/>
              <a:buNone/>
            </a:pPr>
            <a:endParaRPr lang="en-US"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smtClean="0"/>
              <a:t>Comparison of standard errors</a:t>
            </a:r>
            <a:endParaRPr lang="en-US" sz="4000" dirty="0"/>
          </a:p>
        </p:txBody>
      </p:sp>
      <p:graphicFrame>
        <p:nvGraphicFramePr>
          <p:cNvPr id="7" name="Content Placeholder 6"/>
          <p:cNvGraphicFramePr>
            <a:graphicFrameLocks noGrp="1"/>
          </p:cNvGraphicFramePr>
          <p:nvPr>
            <p:ph idx="1"/>
          </p:nvPr>
        </p:nvGraphicFramePr>
        <p:xfrm>
          <a:off x="1143000" y="1752600"/>
          <a:ext cx="6858000" cy="3964940"/>
        </p:xfrm>
        <a:graphic>
          <a:graphicData uri="http://schemas.openxmlformats.org/drawingml/2006/table">
            <a:tbl>
              <a:tblPr firstRow="1" bandRow="1">
                <a:tableStyleId>{2D5ABB26-0587-4C30-8999-92F81FD0307C}</a:tableStyleId>
              </a:tblPr>
              <a:tblGrid>
                <a:gridCol w="1828800"/>
                <a:gridCol w="990600"/>
                <a:gridCol w="914400"/>
                <a:gridCol w="1143000"/>
                <a:gridCol w="990600"/>
                <a:gridCol w="990600"/>
              </a:tblGrid>
              <a:tr h="370840">
                <a:tc>
                  <a:txBody>
                    <a:bodyPr/>
                    <a:lstStyle/>
                    <a:p>
                      <a:pPr algn="l" fontAlgn="b"/>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l" fontAlgn="b"/>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gridSpan="4">
                  <a:txBody>
                    <a:bodyPr/>
                    <a:lstStyle/>
                    <a:p>
                      <a:pPr algn="l" fontAlgn="b"/>
                      <a:r>
                        <a:rPr lang="en-US" sz="2400" b="1" u="none" strike="noStrike" dirty="0">
                          <a:effectLst>
                            <a:outerShdw blurRad="38100" dist="38100" dir="2700000" algn="tl">
                              <a:srgbClr val="000000">
                                <a:alpha val="43137"/>
                              </a:srgbClr>
                            </a:outerShdw>
                          </a:effectLst>
                          <a:latin typeface="+mj-lt"/>
                        </a:rPr>
                        <a:t>Standard error as estimated by:</a:t>
                      </a:r>
                      <a:endParaRPr lang="en-US" sz="24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algn="l" fontAlgn="b"/>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r" fontAlgn="b"/>
                      <a:r>
                        <a:rPr lang="en-US" sz="2000" b="1" u="none" strike="noStrike" dirty="0" smtClean="0">
                          <a:effectLst>
                            <a:outerShdw blurRad="38100" dist="38100" dir="2700000" algn="tl">
                              <a:srgbClr val="000000">
                                <a:alpha val="43137"/>
                              </a:srgbClr>
                            </a:outerShdw>
                          </a:effectLst>
                          <a:latin typeface="+mj-lt"/>
                        </a:rPr>
                        <a:t>E25</a:t>
                      </a:r>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r" fontAlgn="b"/>
                      <a:r>
                        <a:rPr lang="en-US" sz="2000" b="1" u="none" strike="noStrike" dirty="0">
                          <a:effectLst>
                            <a:outerShdw blurRad="38100" dist="38100" dir="2700000" algn="tl">
                              <a:srgbClr val="000000">
                                <a:alpha val="43137"/>
                              </a:srgbClr>
                            </a:outerShdw>
                          </a:effectLst>
                          <a:latin typeface="+mj-lt"/>
                        </a:rPr>
                        <a:t>Chiang</a:t>
                      </a:r>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r" fontAlgn="b"/>
                      <a:r>
                        <a:rPr lang="en-US" sz="2000" b="1" u="none" strike="noStrike" dirty="0">
                          <a:effectLst>
                            <a:outerShdw blurRad="38100" dist="38100" dir="2700000" algn="tl">
                              <a:srgbClr val="000000">
                                <a:alpha val="43137"/>
                              </a:srgbClr>
                            </a:outerShdw>
                          </a:effectLst>
                          <a:latin typeface="+mj-lt"/>
                        </a:rPr>
                        <a:t>Chiang / SUDAAN</a:t>
                      </a:r>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r" fontAlgn="b"/>
                      <a:r>
                        <a:rPr lang="en-US" sz="2000" b="1" u="none" strike="noStrike" dirty="0">
                          <a:effectLst>
                            <a:outerShdw blurRad="38100" dist="38100" dir="2700000" algn="tl">
                              <a:srgbClr val="000000">
                                <a:alpha val="43137"/>
                              </a:srgbClr>
                            </a:outerShdw>
                          </a:effectLst>
                          <a:latin typeface="+mj-lt"/>
                        </a:rPr>
                        <a:t>Chiang/ BRR</a:t>
                      </a:r>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c>
                  <a:txBody>
                    <a:bodyPr/>
                    <a:lstStyle/>
                    <a:p>
                      <a:pPr algn="r" fontAlgn="b"/>
                      <a:r>
                        <a:rPr lang="en-US" sz="2000" b="1" u="none" strike="noStrike" dirty="0">
                          <a:effectLst>
                            <a:outerShdw blurRad="38100" dist="38100" dir="2700000" algn="tl">
                              <a:srgbClr val="000000">
                                <a:alpha val="43137"/>
                              </a:srgbClr>
                            </a:outerShdw>
                          </a:effectLst>
                          <a:latin typeface="+mj-lt"/>
                        </a:rPr>
                        <a:t>BRR</a:t>
                      </a:r>
                      <a:endParaRPr lang="en-US" sz="2000" b="1" i="0" u="none" strike="noStrike" dirty="0">
                        <a:solidFill>
                          <a:srgbClr val="000000"/>
                        </a:solidFill>
                        <a:effectLst>
                          <a:outerShdw blurRad="38100" dist="38100" dir="2700000" algn="tl">
                            <a:srgbClr val="000000">
                              <a:alpha val="43137"/>
                            </a:srgbClr>
                          </a:outerShdw>
                        </a:effectLst>
                        <a:latin typeface="+mj-lt"/>
                      </a:endParaRPr>
                    </a:p>
                  </a:txBody>
                  <a:tcPr marL="9525" marR="9525" marT="9525" marB="0" anchor="b"/>
                </a:tc>
              </a:tr>
              <a:tr h="370840">
                <a:tc>
                  <a:txBody>
                    <a:bodyPr/>
                    <a:lstStyle/>
                    <a:p>
                      <a:pPr algn="l" fontAlgn="b"/>
                      <a:r>
                        <a:rPr lang="en-US" sz="1800" u="none" strike="noStrike" dirty="0"/>
                        <a:t>TOTAL</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53.13</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0.047</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0.054</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0.054</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0.061</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dirty="0"/>
                        <a:t>  </a:t>
                      </a:r>
                      <a:r>
                        <a:rPr lang="en-US" sz="1800" u="none" strike="noStrike" dirty="0" smtClean="0"/>
                        <a:t>- Men</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50.67</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0.068</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0.075</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0.075</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0.080</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dirty="0"/>
                        <a:t>   </a:t>
                      </a:r>
                      <a:r>
                        <a:rPr lang="en-US" sz="1800" u="none" strike="noStrike" dirty="0" smtClean="0"/>
                        <a:t>- non-Hispanic                                                                                                                                                                                                            </a:t>
                      </a:r>
                    </a:p>
                    <a:p>
                      <a:pPr algn="l" fontAlgn="b"/>
                      <a:r>
                        <a:rPr lang="en-US" sz="1800" u="none" strike="noStrike" dirty="0" smtClean="0"/>
                        <a:t>     White</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51.28</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0.076</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0.084</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0.084</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0.092</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dirty="0"/>
                        <a:t>     - </a:t>
                      </a:r>
                      <a:r>
                        <a:rPr lang="en-US" sz="1800" u="none" strike="noStrike" dirty="0" smtClean="0"/>
                        <a:t>&lt;</a:t>
                      </a:r>
                      <a:r>
                        <a:rPr lang="en-US" sz="1800" u="none" strike="noStrike" baseline="0" dirty="0" smtClean="0"/>
                        <a:t> </a:t>
                      </a:r>
                      <a:r>
                        <a:rPr lang="en-US" sz="1800" u="none" strike="noStrike" dirty="0" smtClean="0"/>
                        <a:t>HS </a:t>
                      </a:r>
                      <a:r>
                        <a:rPr lang="en-US" sz="1800" u="none" strike="noStrike" dirty="0"/>
                        <a:t>education</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46.67</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0.224</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0.242</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0.243</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0.235</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a:t>  -Women</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55.40</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0.062</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0.071</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0.071</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0.074</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dirty="0"/>
                        <a:t>   -non-Hispanic </a:t>
                      </a:r>
                      <a:endParaRPr lang="en-US" sz="1800" u="none" strike="noStrike" dirty="0" smtClean="0"/>
                    </a:p>
                    <a:p>
                      <a:pPr algn="l" fontAlgn="b"/>
                      <a:r>
                        <a:rPr lang="en-US" sz="1800" u="none" strike="noStrike" dirty="0" smtClean="0"/>
                        <a:t>     Black                                                                                                                                                                                            </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51.90</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dirty="0"/>
                        <a:t>0.184</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0.207</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0.208</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0.210</a:t>
                      </a:r>
                      <a:endParaRPr lang="en-US" sz="1800" b="0" i="0" u="none" strike="noStrike" dirty="0">
                        <a:solidFill>
                          <a:srgbClr val="000000"/>
                        </a:solidFill>
                        <a:latin typeface="Calibri"/>
                      </a:endParaRPr>
                    </a:p>
                  </a:txBody>
                  <a:tcPr marL="9525" marR="9525" marT="9525" marB="0" anchor="b"/>
                </a:tc>
              </a:tr>
              <a:tr h="370840">
                <a:tc>
                  <a:txBody>
                    <a:bodyPr/>
                    <a:lstStyle/>
                    <a:p>
                      <a:pPr algn="l" fontAlgn="b"/>
                      <a:r>
                        <a:rPr lang="en-US" sz="1800" u="none" strike="noStrike" dirty="0"/>
                        <a:t>     - </a:t>
                      </a:r>
                      <a:r>
                        <a:rPr lang="en-US" sz="1800" u="none" strike="noStrike" dirty="0" smtClean="0"/>
                        <a:t>&gt; HS </a:t>
                      </a:r>
                      <a:r>
                        <a:rPr lang="en-US" sz="1800" u="none" strike="noStrike" dirty="0"/>
                        <a:t>education</a:t>
                      </a:r>
                      <a:endParaRPr lang="en-US" sz="1800" b="0" i="0" u="none" strike="noStrike" dirty="0">
                        <a:solidFill>
                          <a:srgbClr val="000000"/>
                        </a:solidFill>
                        <a:latin typeface="Calibri"/>
                      </a:endParaRPr>
                    </a:p>
                  </a:txBody>
                  <a:tcPr marL="9525" marR="9525" marT="9525" marB="0" anchor="b"/>
                </a:tc>
                <a:tc>
                  <a:txBody>
                    <a:bodyPr/>
                    <a:lstStyle/>
                    <a:p>
                      <a:pPr algn="r" fontAlgn="b"/>
                      <a:r>
                        <a:rPr lang="en-US" sz="1800" u="none" strike="noStrike"/>
                        <a:t>54.55</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0.366</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0.428</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a:t>0.427</a:t>
                      </a:r>
                      <a:endParaRPr lang="en-US" sz="1800" b="0" i="0" u="none" strike="noStrike">
                        <a:solidFill>
                          <a:srgbClr val="000000"/>
                        </a:solidFill>
                        <a:latin typeface="Calibri"/>
                      </a:endParaRPr>
                    </a:p>
                  </a:txBody>
                  <a:tcPr marL="9525" marR="9525" marT="9525" marB="0" anchor="b"/>
                </a:tc>
                <a:tc>
                  <a:txBody>
                    <a:bodyPr/>
                    <a:lstStyle/>
                    <a:p>
                      <a:pPr algn="r" fontAlgn="b"/>
                      <a:r>
                        <a:rPr lang="en-US" sz="1800" u="none" strike="noStrike" dirty="0"/>
                        <a:t>0.435</a:t>
                      </a:r>
                      <a:endParaRPr lang="en-US" sz="18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Study Conclusions</a:t>
            </a:r>
          </a:p>
        </p:txBody>
      </p:sp>
      <p:sp>
        <p:nvSpPr>
          <p:cNvPr id="22531" name="Content Placeholder 2"/>
          <p:cNvSpPr>
            <a:spLocks noGrp="1"/>
          </p:cNvSpPr>
          <p:nvPr>
            <p:ph idx="1"/>
          </p:nvPr>
        </p:nvSpPr>
        <p:spPr>
          <a:xfrm>
            <a:off x="457200" y="1752600"/>
            <a:ext cx="8229600" cy="4267200"/>
          </a:xfrm>
        </p:spPr>
        <p:txBody>
          <a:bodyPr>
            <a:normAutofit lnSpcReduction="10000"/>
          </a:bodyPr>
          <a:lstStyle/>
          <a:p>
            <a:pPr>
              <a:buFont typeface="Wingdings" pitchFamily="2" charset="2"/>
              <a:buChar char="Ø"/>
            </a:pPr>
            <a:r>
              <a:rPr lang="en-US" dirty="0" smtClean="0"/>
              <a:t>Traditional method (Chiang) consistently  underestimate standard errors</a:t>
            </a:r>
          </a:p>
          <a:p>
            <a:pPr>
              <a:buFont typeface="Arial" charset="0"/>
              <a:buNone/>
            </a:pPr>
            <a:endParaRPr lang="en-US" dirty="0" smtClean="0"/>
          </a:p>
          <a:p>
            <a:pPr>
              <a:buFont typeface="Arial" charset="0"/>
              <a:buNone/>
            </a:pPr>
            <a:r>
              <a:rPr lang="en-US" dirty="0" smtClean="0"/>
              <a:t>If balanced repeated replication procedure is impractical, </a:t>
            </a:r>
          </a:p>
          <a:p>
            <a:pPr>
              <a:buFont typeface="Wingdings" pitchFamily="2" charset="2"/>
              <a:buChar char="Ø"/>
            </a:pPr>
            <a:r>
              <a:rPr lang="en-US" dirty="0" smtClean="0"/>
              <a:t>Taylor Series (SUDAAN proc Ratio)/Chiang hybrid can yield reasonably accurate results for finer subgroups</a:t>
            </a:r>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33400" y="1828800"/>
            <a:ext cx="8229600" cy="1143000"/>
          </a:xfrm>
        </p:spPr>
        <p:txBody>
          <a:bodyPr>
            <a:noAutofit/>
          </a:bodyPr>
          <a:lstStyle/>
          <a:p>
            <a:r>
              <a:rPr lang="en-US" dirty="0" smtClean="0"/>
              <a:t>Exclusion of the institutionalized population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81000" y="533400"/>
          <a:ext cx="8229598" cy="5947484"/>
        </p:xfrm>
        <a:graphic>
          <a:graphicData uri="http://schemas.openxmlformats.org/drawingml/2006/table">
            <a:tbl>
              <a:tblPr/>
              <a:tblGrid>
                <a:gridCol w="1378600"/>
                <a:gridCol w="586177"/>
                <a:gridCol w="510191"/>
                <a:gridCol w="57216"/>
                <a:gridCol w="73044"/>
                <a:gridCol w="347363"/>
                <a:gridCol w="206247"/>
                <a:gridCol w="586177"/>
                <a:gridCol w="510191"/>
                <a:gridCol w="96985"/>
                <a:gridCol w="34479"/>
                <a:gridCol w="361175"/>
                <a:gridCol w="159465"/>
                <a:gridCol w="633046"/>
                <a:gridCol w="148930"/>
                <a:gridCol w="325855"/>
                <a:gridCol w="79131"/>
                <a:gridCol w="105206"/>
                <a:gridCol w="130260"/>
                <a:gridCol w="158984"/>
                <a:gridCol w="188379"/>
                <a:gridCol w="217103"/>
                <a:gridCol w="385826"/>
                <a:gridCol w="200351"/>
                <a:gridCol w="274433"/>
                <a:gridCol w="79131"/>
                <a:gridCol w="156627"/>
                <a:gridCol w="130260"/>
                <a:gridCol w="108766"/>
              </a:tblGrid>
              <a:tr h="474785">
                <a:tc gridSpan="29">
                  <a:txBody>
                    <a:bodyPr/>
                    <a:lstStyle/>
                    <a:p>
                      <a:pPr algn="ctr" fontAlgn="b"/>
                      <a:r>
                        <a:rPr lang="en-US" sz="2400" b="1" i="0" u="none" strike="noStrike" dirty="0">
                          <a:solidFill>
                            <a:schemeClr val="tx1"/>
                          </a:solidFill>
                          <a:latin typeface="Calibri"/>
                        </a:rPr>
                        <a:t>Life expectancy at age 25 by sex and education level:  NHIS/NDI linked mortality files, 1990-96* &amp; 2000-06*</a:t>
                      </a:r>
                    </a:p>
                  </a:txBody>
                  <a:tcPr marL="7802" marR="7802" marT="780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5078">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gridSpan="2">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gridSpan="3">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gridSpan="3">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380636">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11">
                  <a:txBody>
                    <a:bodyPr/>
                    <a:lstStyle/>
                    <a:p>
                      <a:pPr algn="ctr" fontAlgn="b"/>
                      <a:r>
                        <a:rPr lang="en-US" sz="1600" b="1" i="0" u="none" strike="noStrike" dirty="0">
                          <a:solidFill>
                            <a:schemeClr val="tx1"/>
                          </a:solidFill>
                          <a:latin typeface="Calibri"/>
                        </a:rPr>
                        <a:t>Men</a:t>
                      </a:r>
                    </a:p>
                  </a:txBody>
                  <a:tcPr marL="7802" marR="7802" marT="7802"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1" i="0" u="none" strike="noStrike" dirty="0">
                        <a:solidFill>
                          <a:schemeClr val="tx1"/>
                        </a:solidFill>
                        <a:latin typeface="Calibri"/>
                      </a:endParaRPr>
                    </a:p>
                  </a:txBody>
                  <a:tcPr marL="7802" marR="7802" marT="7802" marB="0" anchor="b">
                    <a:lnL>
                      <a:noFill/>
                    </a:lnL>
                    <a:lnR>
                      <a:noFill/>
                    </a:lnR>
                    <a:lnT>
                      <a:noFill/>
                    </a:lnT>
                    <a:lnB>
                      <a:noFill/>
                    </a:lnB>
                  </a:tcPr>
                </a:tc>
                <a:tc gridSpan="16">
                  <a:txBody>
                    <a:bodyPr/>
                    <a:lstStyle/>
                    <a:p>
                      <a:pPr algn="ctr" fontAlgn="b"/>
                      <a:r>
                        <a:rPr lang="en-US" sz="1600" b="1" i="0" u="none" strike="noStrike" dirty="0">
                          <a:solidFill>
                            <a:schemeClr val="tx1"/>
                          </a:solidFill>
                          <a:latin typeface="Calibri"/>
                        </a:rPr>
                        <a:t>Women</a:t>
                      </a:r>
                    </a:p>
                  </a:txBody>
                  <a:tcPr marL="7802" marR="7802" marT="7802"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4785">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5">
                  <a:txBody>
                    <a:bodyPr/>
                    <a:lstStyle/>
                    <a:p>
                      <a:pPr algn="ctr" fontAlgn="b"/>
                      <a:r>
                        <a:rPr lang="en-US" sz="1600" b="1" i="0" u="none" strike="noStrike">
                          <a:solidFill>
                            <a:schemeClr val="tx1"/>
                          </a:solidFill>
                          <a:latin typeface="Calibri"/>
                        </a:rPr>
                        <a:t>1990-96*</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1"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5">
                  <a:txBody>
                    <a:bodyPr/>
                    <a:lstStyle/>
                    <a:p>
                      <a:pPr algn="ctr" fontAlgn="b"/>
                      <a:r>
                        <a:rPr lang="en-US" sz="1600" b="1" i="0" u="none" strike="noStrike" dirty="0">
                          <a:solidFill>
                            <a:schemeClr val="tx1"/>
                          </a:solidFill>
                          <a:latin typeface="Calibri"/>
                        </a:rPr>
                        <a:t>2000 -06*</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1" i="0" u="none" strike="noStrike">
                        <a:solidFill>
                          <a:schemeClr val="tx1"/>
                        </a:solidFill>
                        <a:latin typeface="Calibri"/>
                      </a:endParaRPr>
                    </a:p>
                  </a:txBody>
                  <a:tcPr marL="7802" marR="7802" marT="7802" marB="0" anchor="b">
                    <a:lnL>
                      <a:noFill/>
                    </a:lnL>
                    <a:lnR>
                      <a:noFill/>
                    </a:lnR>
                    <a:lnT>
                      <a:noFill/>
                    </a:lnT>
                    <a:lnB>
                      <a:noFill/>
                    </a:lnB>
                  </a:tcPr>
                </a:tc>
                <a:tc gridSpan="7">
                  <a:txBody>
                    <a:bodyPr/>
                    <a:lstStyle/>
                    <a:p>
                      <a:pPr algn="ctr" fontAlgn="b"/>
                      <a:r>
                        <a:rPr lang="en-US" sz="1600" b="1" i="0" u="none" strike="noStrike" dirty="0">
                          <a:solidFill>
                            <a:schemeClr val="tx1"/>
                          </a:solidFill>
                          <a:latin typeface="Calibri"/>
                        </a:rPr>
                        <a:t>1990-96*</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dirty="0"/>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8">
                  <a:txBody>
                    <a:bodyPr/>
                    <a:lstStyle/>
                    <a:p>
                      <a:pPr algn="ctr" fontAlgn="b"/>
                      <a:r>
                        <a:rPr lang="en-US" sz="1600" b="1" i="0" u="none" strike="noStrike" dirty="0">
                          <a:solidFill>
                            <a:schemeClr val="tx1"/>
                          </a:solidFill>
                          <a:latin typeface="Calibri"/>
                        </a:rPr>
                        <a:t>2000 -06*</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1" i="0" u="none" strike="noStrike" dirty="0">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4785">
                <a:tc>
                  <a:txBody>
                    <a:bodyPr/>
                    <a:lstStyle/>
                    <a:p>
                      <a:pPr algn="l" fontAlgn="b"/>
                      <a:r>
                        <a:rPr lang="en-US" sz="1600" b="1" i="0" u="none" strike="noStrike" dirty="0">
                          <a:solidFill>
                            <a:schemeClr val="tx1"/>
                          </a:solidFill>
                          <a:latin typeface="Calibri"/>
                        </a:rPr>
                        <a:t>Education</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e25</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US" sz="1600" b="0" i="0" u="none" strike="noStrike">
                          <a:solidFill>
                            <a:schemeClr val="tx1"/>
                          </a:solidFill>
                          <a:latin typeface="Calibri"/>
                        </a:rPr>
                        <a:t>95% CI </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e25</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US" sz="1600" b="0" i="0" u="none" strike="noStrike" dirty="0">
                          <a:solidFill>
                            <a:schemeClr val="tx1"/>
                          </a:solidFill>
                          <a:latin typeface="Calibri"/>
                        </a:rPr>
                        <a:t>   95% CI </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e25</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US" sz="1600" b="0" i="0" u="none" strike="noStrike" dirty="0">
                          <a:solidFill>
                            <a:schemeClr val="tx1"/>
                          </a:solidFill>
                          <a:latin typeface="Calibri"/>
                        </a:rPr>
                        <a:t>95% CI </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e25</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US" sz="1600" b="0" i="0" u="none" strike="noStrike" dirty="0">
                          <a:solidFill>
                            <a:schemeClr val="tx1"/>
                          </a:solidFill>
                          <a:latin typeface="Calibri"/>
                        </a:rPr>
                        <a:t>   95% CI </a:t>
                      </a: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dirty="0">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4785">
                <a:tc>
                  <a:txBody>
                    <a:bodyPr/>
                    <a:lstStyle/>
                    <a:p>
                      <a:pPr algn="l" fontAlgn="b"/>
                      <a:r>
                        <a:rPr lang="en-US" sz="1600" b="1" i="0" u="none" strike="noStrike" dirty="0">
                          <a:solidFill>
                            <a:schemeClr val="tx1"/>
                          </a:solidFill>
                          <a:latin typeface="Calibri"/>
                        </a:rPr>
                        <a:t>&lt;HS</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46.1</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kern="1200" dirty="0">
                          <a:solidFill>
                            <a:schemeClr val="tx1"/>
                          </a:solidFill>
                          <a:latin typeface="Calibri"/>
                          <a:ea typeface="+mn-ea"/>
                          <a:cs typeface="+mn-cs"/>
                        </a:rPr>
                        <a:t>45.4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b"/>
                      <a:r>
                        <a:rPr lang="en-US" sz="1600" b="0" i="0" u="none" strike="noStrike" dirty="0">
                          <a:solidFill>
                            <a:schemeClr val="tx1"/>
                          </a:solidFill>
                          <a:latin typeface="Calibri"/>
                        </a:rPr>
                        <a:t>48.2</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47.3</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chemeClr val="tx1"/>
                          </a:solidFill>
                          <a:latin typeface="Calibri"/>
                        </a:rPr>
                        <a:t>46.4</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b"/>
                      <a:r>
                        <a:rPr lang="en-US" sz="1600" b="0" i="0" u="none" strike="noStrike" dirty="0">
                          <a:solidFill>
                            <a:schemeClr val="tx1"/>
                          </a:solidFill>
                          <a:latin typeface="Calibri"/>
                        </a:rPr>
                        <a:t>48.2</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dirty="0">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52.3</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b"/>
                      <a:r>
                        <a:rPr lang="en-US" sz="1600" b="0" i="0" u="none" strike="noStrike">
                          <a:solidFill>
                            <a:schemeClr val="tx1"/>
                          </a:solidFill>
                          <a:latin typeface="Calibri"/>
                        </a:rPr>
                        <a:t>51.6</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chemeClr val="tx1"/>
                          </a:solidFill>
                          <a:latin typeface="Calibri"/>
                        </a:rPr>
                        <a:t>-</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r" fontAlgn="b"/>
                      <a:r>
                        <a:rPr lang="en-US" sz="1600" b="0" i="0" u="none" strike="noStrike" dirty="0">
                          <a:solidFill>
                            <a:schemeClr val="tx1"/>
                          </a:solidFill>
                          <a:latin typeface="Calibri"/>
                        </a:rPr>
                        <a:t>53.1</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52.1</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b"/>
                      <a:r>
                        <a:rPr lang="en-US" sz="1600" b="0" i="0" u="none" strike="noStrike">
                          <a:solidFill>
                            <a:schemeClr val="tx1"/>
                          </a:solidFill>
                          <a:latin typeface="Calibri"/>
                        </a:rPr>
                        <a:t>51.1</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r" fontAlgn="b"/>
                      <a:r>
                        <a:rPr lang="en-US" sz="1600" b="0" i="0" u="none" strike="noStrike">
                          <a:solidFill>
                            <a:schemeClr val="tx1"/>
                          </a:solidFill>
                          <a:latin typeface="Calibri"/>
                        </a:rPr>
                        <a:t>53.2</a:t>
                      </a: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w="6350" cap="flat" cmpd="sng" algn="ctr">
                      <a:solidFill>
                        <a:srgbClr val="000000"/>
                      </a:solidFill>
                      <a:prstDash val="solid"/>
                      <a:round/>
                      <a:headEnd type="none" w="med" len="med"/>
                      <a:tailEnd type="none" w="med" len="med"/>
                    </a:lnT>
                    <a:lnB>
                      <a:noFill/>
                    </a:lnB>
                  </a:tcPr>
                </a:tc>
              </a:tr>
              <a:tr h="474785">
                <a:tc>
                  <a:txBody>
                    <a:bodyPr/>
                    <a:lstStyle/>
                    <a:p>
                      <a:pPr algn="l" fontAlgn="b"/>
                      <a:r>
                        <a:rPr lang="en-US" sz="1600" b="1" i="0" u="none" strike="noStrike" dirty="0">
                          <a:solidFill>
                            <a:schemeClr val="tx1"/>
                          </a:solidFill>
                          <a:latin typeface="Calibri"/>
                        </a:rPr>
                        <a:t>HS/GED</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50.3</a:t>
                      </a:r>
                    </a:p>
                  </a:txBody>
                  <a:tcPr marL="7802" marR="7802" marT="7802"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chemeClr val="tx1"/>
                          </a:solidFill>
                          <a:latin typeface="Calibri"/>
                          <a:ea typeface="+mn-ea"/>
                          <a:cs typeface="+mn-cs"/>
                        </a:rPr>
                        <a:t>49.8</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dirty="0">
                          <a:solidFill>
                            <a:schemeClr val="tx1"/>
                          </a:solidFill>
                          <a:latin typeface="Calibri"/>
                        </a:rPr>
                        <a:t>52.2</a:t>
                      </a:r>
                    </a:p>
                  </a:txBody>
                  <a:tcPr marL="7802" marR="7802" marT="7802" marB="0" anchor="b">
                    <a:lnL>
                      <a:noFill/>
                    </a:lnL>
                    <a:lnR>
                      <a:noFill/>
                    </a:lnR>
                    <a:lnT>
                      <a:noFill/>
                    </a:lnT>
                    <a:lnB>
                      <a:noFill/>
                    </a:lnB>
                  </a:tcPr>
                </a:tc>
                <a:tc hMerge="1">
                  <a:txBody>
                    <a:bodyPr/>
                    <a:lstStyle/>
                    <a:p>
                      <a:pPr algn="r"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51.6</a:t>
                      </a:r>
                    </a:p>
                  </a:txBody>
                  <a:tcPr marL="7802" marR="7802" marT="7802" marB="0" anchor="b">
                    <a:lnL>
                      <a:noFill/>
                    </a:lnL>
                    <a:lnR>
                      <a:noFill/>
                    </a:lnR>
                    <a:lnT>
                      <a:noFill/>
                    </a:lnT>
                    <a:lnB>
                      <a:noFill/>
                    </a:lnB>
                  </a:tcPr>
                </a:tc>
                <a:tc>
                  <a:txBody>
                    <a:bodyPr/>
                    <a:lstStyle/>
                    <a:p>
                      <a:pPr algn="r" fontAlgn="b"/>
                      <a:r>
                        <a:rPr lang="en-US" sz="1600" b="0" i="0" u="none" strike="noStrike">
                          <a:solidFill>
                            <a:schemeClr val="tx1"/>
                          </a:solidFill>
                          <a:latin typeface="Calibri"/>
                        </a:rPr>
                        <a:t>51.0</a:t>
                      </a: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dirty="0">
                          <a:solidFill>
                            <a:schemeClr val="tx1"/>
                          </a:solidFill>
                          <a:latin typeface="Calibri"/>
                        </a:rPr>
                        <a:t>52.2</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56.4</a:t>
                      </a: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56.0</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a:solidFill>
                            <a:schemeClr val="tx1"/>
                          </a:solidFill>
                          <a:latin typeface="Calibri"/>
                        </a:rPr>
                        <a:t>56.8</a:t>
                      </a: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dirty="0"/>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57.7</a:t>
                      </a:r>
                    </a:p>
                  </a:txBody>
                  <a:tcPr marL="7802" marR="7802" marT="7802" marB="0" anchor="b">
                    <a:lnL>
                      <a:noFill/>
                    </a:lnL>
                    <a:lnR>
                      <a:noFill/>
                    </a:lnR>
                    <a:lnT>
                      <a:noFill/>
                    </a:lnT>
                    <a:lnB>
                      <a:noFill/>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57.1</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a:solidFill>
                            <a:schemeClr val="tx1"/>
                          </a:solidFill>
                          <a:latin typeface="Calibri"/>
                        </a:rPr>
                        <a:t>58.2</a:t>
                      </a: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474785">
                <a:tc>
                  <a:txBody>
                    <a:bodyPr/>
                    <a:lstStyle/>
                    <a:p>
                      <a:pPr algn="l" fontAlgn="b"/>
                      <a:r>
                        <a:rPr lang="en-US" sz="1600" b="1" i="0" u="none" strike="noStrike" dirty="0">
                          <a:solidFill>
                            <a:schemeClr val="tx1"/>
                          </a:solidFill>
                          <a:latin typeface="Calibri"/>
                        </a:rPr>
                        <a:t>Some college</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51.2</a:t>
                      </a:r>
                    </a:p>
                  </a:txBody>
                  <a:tcPr marL="7802" marR="7802" marT="7802"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chemeClr val="tx1"/>
                          </a:solidFill>
                          <a:latin typeface="Calibri"/>
                          <a:ea typeface="+mn-ea"/>
                          <a:cs typeface="+mn-cs"/>
                        </a:rPr>
                        <a:t>50.5</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dirty="0">
                          <a:solidFill>
                            <a:schemeClr val="tx1"/>
                          </a:solidFill>
                          <a:latin typeface="Calibri"/>
                        </a:rPr>
                        <a:t>53.3</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52.6</a:t>
                      </a:r>
                    </a:p>
                  </a:txBody>
                  <a:tcPr marL="7802" marR="7802" marT="7802" marB="0" anchor="b">
                    <a:lnL>
                      <a:noFill/>
                    </a:lnL>
                    <a:lnR>
                      <a:noFill/>
                    </a:lnR>
                    <a:lnT>
                      <a:noFill/>
                    </a:lnT>
                    <a:lnB>
                      <a:noFill/>
                    </a:lnB>
                  </a:tcPr>
                </a:tc>
                <a:tc>
                  <a:txBody>
                    <a:bodyPr/>
                    <a:lstStyle/>
                    <a:p>
                      <a:pPr algn="r" fontAlgn="b"/>
                      <a:r>
                        <a:rPr lang="en-US" sz="1600" b="0" i="0" u="none" strike="noStrike">
                          <a:solidFill>
                            <a:schemeClr val="tx1"/>
                          </a:solidFill>
                          <a:latin typeface="Calibri"/>
                        </a:rPr>
                        <a:t>51.9</a:t>
                      </a: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53.3</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57.8</a:t>
                      </a:r>
                    </a:p>
                  </a:txBody>
                  <a:tcPr marL="7802" marR="7802" marT="7802" marB="0" anchor="b">
                    <a:lnL>
                      <a:noFill/>
                    </a:lnL>
                    <a:lnR>
                      <a:noFill/>
                    </a:lnR>
                    <a:lnT>
                      <a:noFill/>
                    </a:lnT>
                    <a:lnB>
                      <a:noFill/>
                    </a:lnB>
                  </a:tcPr>
                </a:tc>
                <a:tc gridSpan="2">
                  <a:txBody>
                    <a:bodyPr/>
                    <a:lstStyle/>
                    <a:p>
                      <a:pPr algn="r" fontAlgn="b"/>
                      <a:r>
                        <a:rPr lang="en-US" sz="1600" b="0" i="0" u="none" strike="noStrike" dirty="0">
                          <a:solidFill>
                            <a:schemeClr val="tx1"/>
                          </a:solidFill>
                          <a:latin typeface="Calibri"/>
                        </a:rPr>
                        <a:t>57.2</a:t>
                      </a:r>
                    </a:p>
                  </a:txBody>
                  <a:tcPr marL="7802" marR="7802" marT="7802" marB="0" anchor="b">
                    <a:lnL>
                      <a:noFill/>
                    </a:lnL>
                    <a:lnR>
                      <a:noFill/>
                    </a:lnR>
                    <a:lnT>
                      <a:noFill/>
                    </a:lnT>
                    <a:lnB>
                      <a:noFill/>
                    </a:lnB>
                  </a:tcPr>
                </a:tc>
                <a:tc hMerge="1">
                  <a:txBody>
                    <a:bodyPr/>
                    <a:lstStyle/>
                    <a:p>
                      <a:pPr algn="r"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dirty="0">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a:solidFill>
                            <a:schemeClr val="tx1"/>
                          </a:solidFill>
                          <a:latin typeface="Calibri"/>
                        </a:rPr>
                        <a:t>58.5</a:t>
                      </a:r>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58.9</a:t>
                      </a:r>
                    </a:p>
                  </a:txBody>
                  <a:tcPr marL="7802" marR="7802" marT="7802" marB="0" anchor="b">
                    <a:lnL>
                      <a:noFill/>
                    </a:lnL>
                    <a:lnR>
                      <a:noFill/>
                    </a:lnR>
                    <a:lnT>
                      <a:noFill/>
                    </a:lnT>
                    <a:lnB>
                      <a:noFill/>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58.3</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a:solidFill>
                            <a:schemeClr val="tx1"/>
                          </a:solidFill>
                          <a:latin typeface="Calibri"/>
                        </a:rPr>
                        <a:t>59.6</a:t>
                      </a: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474785">
                <a:tc>
                  <a:txBody>
                    <a:bodyPr/>
                    <a:lstStyle/>
                    <a:p>
                      <a:pPr algn="l" fontAlgn="b"/>
                      <a:r>
                        <a:rPr lang="en-US" sz="1600" b="1" i="0" u="none" strike="noStrike" dirty="0">
                          <a:solidFill>
                            <a:schemeClr val="tx1"/>
                          </a:solidFill>
                          <a:latin typeface="Calibri"/>
                        </a:rPr>
                        <a:t>College Grad+</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54.4</a:t>
                      </a:r>
                    </a:p>
                  </a:txBody>
                  <a:tcPr marL="7802" marR="7802" marT="7802" marB="0" anchor="b">
                    <a:lnL>
                      <a:noFill/>
                    </a:lnL>
                    <a:lnR>
                      <a:noFill/>
                    </a:lnR>
                    <a:lnT>
                      <a:noFill/>
                    </a:lnT>
                    <a:lnB>
                      <a:noFill/>
                    </a:lnB>
                  </a:tcPr>
                </a:tc>
                <a:tc>
                  <a:txBody>
                    <a:bodyPr/>
                    <a:lstStyle/>
                    <a:p>
                      <a:pPr marL="0" algn="r" defTabSz="914400" rtl="0" eaLnBrk="1" fontAlgn="b" latinLnBrk="0" hangingPunct="1"/>
                      <a:r>
                        <a:rPr lang="en-US" sz="1600" b="0" i="0" u="none" strike="noStrike" kern="1200" dirty="0">
                          <a:solidFill>
                            <a:schemeClr val="tx1"/>
                          </a:solidFill>
                          <a:latin typeface="Calibri"/>
                          <a:ea typeface="+mn-ea"/>
                          <a:cs typeface="+mn-cs"/>
                        </a:rPr>
                        <a:t>53.8</a:t>
                      </a:r>
                    </a:p>
                  </a:txBody>
                  <a:tcPr marL="9525" marR="9525" marT="9525"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dirty="0">
                          <a:solidFill>
                            <a:schemeClr val="tx1"/>
                          </a:solidFill>
                          <a:latin typeface="Calibri"/>
                        </a:rPr>
                        <a:t>57.5</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56.8</a:t>
                      </a:r>
                    </a:p>
                  </a:txBody>
                  <a:tcPr marL="7802" marR="7802" marT="7802" marB="0" anchor="b">
                    <a:lnL>
                      <a:noFill/>
                    </a:lnL>
                    <a:lnR>
                      <a:noFill/>
                    </a:lnR>
                    <a:lnT>
                      <a:noFill/>
                    </a:lnT>
                    <a:lnB>
                      <a:noFill/>
                    </a:lnB>
                  </a:tcPr>
                </a:tc>
                <a:tc>
                  <a:txBody>
                    <a:bodyPr/>
                    <a:lstStyle/>
                    <a:p>
                      <a:pPr algn="r" fontAlgn="b"/>
                      <a:r>
                        <a:rPr lang="en-US" sz="1600" b="0" i="0" u="none" strike="noStrike">
                          <a:solidFill>
                            <a:schemeClr val="tx1"/>
                          </a:solidFill>
                          <a:latin typeface="Calibri"/>
                        </a:rPr>
                        <a:t>56.1</a:t>
                      </a: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57.5</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58.8</a:t>
                      </a: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58.0</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dirty="0">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dirty="0">
                          <a:solidFill>
                            <a:schemeClr val="tx1"/>
                          </a:solidFill>
                          <a:latin typeface="Calibri"/>
                        </a:rPr>
                        <a:t>59.5</a:t>
                      </a:r>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61.1</a:t>
                      </a:r>
                    </a:p>
                  </a:txBody>
                  <a:tcPr marL="7802" marR="7802" marT="7802" marB="0" anchor="b">
                    <a:lnL>
                      <a:noFill/>
                    </a:lnL>
                    <a:lnR>
                      <a:noFill/>
                    </a:lnR>
                    <a:lnT>
                      <a:noFill/>
                    </a:lnT>
                    <a:lnB>
                      <a:noFill/>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pPr algn="r" fontAlgn="b"/>
                      <a:r>
                        <a:rPr lang="en-US" sz="1600" b="0" i="0" u="none" strike="noStrike">
                          <a:solidFill>
                            <a:schemeClr val="tx1"/>
                          </a:solidFill>
                          <a:latin typeface="Calibri"/>
                        </a:rPr>
                        <a:t>60.3</a:t>
                      </a: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r>
                        <a:rPr lang="en-US" sz="1600" b="0" i="0" u="none" strike="noStrike">
                          <a:solidFill>
                            <a:schemeClr val="tx1"/>
                          </a:solidFill>
                          <a:latin typeface="Calibri"/>
                        </a:rPr>
                        <a:t>-</a:t>
                      </a:r>
                    </a:p>
                  </a:txBody>
                  <a:tcPr marL="7802" marR="7802" marT="7802" marB="0" anchor="b">
                    <a:lnL>
                      <a:noFill/>
                    </a:lnL>
                    <a:lnR>
                      <a:noFill/>
                    </a:lnR>
                    <a:lnT>
                      <a:noFill/>
                    </a:lnT>
                    <a:lnB>
                      <a:noFill/>
                    </a:lnB>
                  </a:tcPr>
                </a:tc>
                <a:tc gridSpan="3">
                  <a:txBody>
                    <a:bodyPr/>
                    <a:lstStyle/>
                    <a:p>
                      <a:pPr algn="r" fontAlgn="b"/>
                      <a:r>
                        <a:rPr lang="en-US" sz="1600" b="0" i="0" u="none" strike="noStrike">
                          <a:solidFill>
                            <a:schemeClr val="tx1"/>
                          </a:solidFill>
                          <a:latin typeface="Calibri"/>
                        </a:rPr>
                        <a:t>61.9</a:t>
                      </a: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r"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474785">
                <a:tc>
                  <a:txBody>
                    <a:bodyPr/>
                    <a:lstStyle/>
                    <a:p>
                      <a:pPr algn="l" fontAlgn="b"/>
                      <a:r>
                        <a:rPr lang="en-US" sz="1600" b="1" i="0" u="none" strike="noStrike" dirty="0">
                          <a:solidFill>
                            <a:schemeClr val="tx1"/>
                          </a:solidFill>
                          <a:latin typeface="Calibri"/>
                        </a:rPr>
                        <a:t>Difference:</a:t>
                      </a: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474785">
                <a:tc>
                  <a:txBody>
                    <a:bodyPr/>
                    <a:lstStyle/>
                    <a:p>
                      <a:pPr algn="l" fontAlgn="b"/>
                      <a:r>
                        <a:rPr lang="en-US" sz="1600" b="1" i="0" u="none" strike="noStrike" dirty="0">
                          <a:solidFill>
                            <a:schemeClr val="tx1"/>
                          </a:solidFill>
                          <a:latin typeface="Calibri"/>
                        </a:rPr>
                        <a:t>College grad+ - &lt;HS</a:t>
                      </a: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8.3</a:t>
                      </a: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dirty="0"/>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9.5</a:t>
                      </a: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6.5</a:t>
                      </a: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r" fontAlgn="b"/>
                      <a:r>
                        <a:rPr lang="en-US" sz="1600" b="1" i="0" u="none" strike="noStrike" dirty="0">
                          <a:solidFill>
                            <a:schemeClr val="tx1"/>
                          </a:solidFill>
                          <a:effectLst>
                            <a:outerShdw blurRad="38100" dist="38100" dir="2700000" algn="tl">
                              <a:srgbClr val="000000">
                                <a:alpha val="43137"/>
                              </a:srgbClr>
                            </a:outerShdw>
                          </a:effectLst>
                          <a:latin typeface="Calibri"/>
                        </a:rPr>
                        <a:t>9.0</a:t>
                      </a:r>
                    </a:p>
                  </a:txBody>
                  <a:tcPr marL="7802" marR="7802" marT="7802" marB="0" anchor="b">
                    <a:lnL>
                      <a:noFill/>
                    </a:lnL>
                    <a:lnR>
                      <a:noFill/>
                    </a:lnR>
                    <a:lnT>
                      <a:noFill/>
                    </a:lnT>
                    <a:lnB>
                      <a:noFill/>
                    </a:lnB>
                  </a:tcPr>
                </a:tc>
                <a:tc hMerge="1">
                  <a:txBody>
                    <a:bodyPr/>
                    <a:lstStyle/>
                    <a:p>
                      <a:pPr algn="r" fontAlgn="b"/>
                      <a:endParaRPr lang="en-US" sz="1600" b="1"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186798">
                <a:tc>
                  <a:txBody>
                    <a:bodyPr/>
                    <a:lstStyle/>
                    <a:p>
                      <a:pPr algn="l" fontAlgn="b"/>
                      <a:endParaRPr lang="en-US" sz="1600" b="1"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2">
                  <a:txBody>
                    <a:bodyPr/>
                    <a:lstStyle/>
                    <a:p>
                      <a:pPr algn="l" fontAlgn="b"/>
                      <a:endParaRPr lang="en-US" sz="1600" b="1" i="0" u="none" strike="noStrike" dirty="0">
                        <a:solidFill>
                          <a:schemeClr val="tx1"/>
                        </a:solidFill>
                        <a:effectLst>
                          <a:outerShdw blurRad="38100" dist="38100" dir="2700000" algn="tl">
                            <a:srgbClr val="000000">
                              <a:alpha val="43137"/>
                            </a:srgbClr>
                          </a:outerShdw>
                        </a:effectLst>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c gridSpan="2">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a:txBody>
                    <a:bodyPr/>
                    <a:lstStyle/>
                    <a:p>
                      <a:endParaRPr lang="en-US"/>
                    </a:p>
                  </a:txBody>
                  <a:tcPr marL="7802" marR="7802" marT="7802" marB="0" anchor="b">
                    <a:lnL>
                      <a:noFill/>
                    </a:lnL>
                    <a:lnR>
                      <a:noFill/>
                    </a:lnR>
                    <a:lnT>
                      <a:noFill/>
                    </a:lnT>
                    <a:lnB>
                      <a:noFill/>
                    </a:lnB>
                  </a:tcPr>
                </a:tc>
                <a:tc gridSpan="3">
                  <a:txBody>
                    <a:bodyPr/>
                    <a:lstStyle/>
                    <a:p>
                      <a:endParaRPr lang="en-US"/>
                    </a:p>
                  </a:txBody>
                  <a:tcPr marL="7802" marR="7802" marT="7802" marB="0" anchor="b">
                    <a:lnL>
                      <a:noFill/>
                    </a:lnL>
                    <a:lnR>
                      <a:noFill/>
                    </a:lnR>
                    <a:lnT>
                      <a:noFill/>
                    </a:lnT>
                    <a:lnB>
                      <a:noFill/>
                    </a:lnB>
                  </a:tcPr>
                </a:tc>
                <a:tc hMerge="1">
                  <a:txBody>
                    <a:bodyPr/>
                    <a:lstStyle/>
                    <a:p>
                      <a:pPr algn="l" fontAlgn="b"/>
                      <a:endParaRPr lang="en-US" sz="1600" b="0" i="0" u="none" strike="noStrike" dirty="0">
                        <a:solidFill>
                          <a:schemeClr val="tx1"/>
                        </a:solidFill>
                        <a:latin typeface="Calibri"/>
                      </a:endParaRPr>
                    </a:p>
                  </a:txBody>
                  <a:tcPr marL="7802" marR="7802" marT="7802" marB="0" anchor="b">
                    <a:lnL>
                      <a:noFill/>
                    </a:lnL>
                    <a:lnR>
                      <a:noFill/>
                    </a:lnR>
                    <a:lnT>
                      <a:noFill/>
                    </a:lnT>
                    <a:lnB>
                      <a:noFill/>
                    </a:lnB>
                  </a:tcPr>
                </a:tc>
                <a:tc hMerge="1">
                  <a:txBody>
                    <a:bodyPr/>
                    <a:lstStyle/>
                    <a:p>
                      <a:pPr algn="l" fontAlgn="b"/>
                      <a:endParaRPr lang="en-US" sz="1600" b="0" i="0" u="none" strike="noStrike">
                        <a:solidFill>
                          <a:schemeClr val="tx1"/>
                        </a:solidFill>
                        <a:latin typeface="Calibri"/>
                      </a:endParaRPr>
                    </a:p>
                  </a:txBody>
                  <a:tcPr marL="7802" marR="7802" marT="7802" marB="0" anchor="b">
                    <a:lnL>
                      <a:noFill/>
                    </a:lnL>
                    <a:lnR>
                      <a:noFill/>
                    </a:lnR>
                    <a:lnT>
                      <a:noFill/>
                    </a:lnT>
                    <a:lnB>
                      <a:noFill/>
                    </a:lnB>
                  </a:tcPr>
                </a:tc>
              </a:tr>
              <a:tr h="474785">
                <a:tc gridSpan="29">
                  <a:txBody>
                    <a:bodyPr/>
                    <a:lstStyle/>
                    <a:p>
                      <a:pPr algn="l" fontAlgn="b"/>
                      <a:r>
                        <a:rPr lang="en-US" sz="1600" b="0" i="0" u="none" strike="noStrike" dirty="0">
                          <a:solidFill>
                            <a:schemeClr val="tx1"/>
                          </a:solidFill>
                          <a:latin typeface="Calibri"/>
                        </a:rPr>
                        <a:t>* 1990-94 with follow-up through 1996; 2000-04 with follow-up through 2006</a:t>
                      </a:r>
                    </a:p>
                  </a:txBody>
                  <a:tcPr marL="7802" marR="7802" marT="780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fontScale="90000"/>
          </a:bodyPr>
          <a:lstStyle/>
          <a:p>
            <a:r>
              <a:rPr lang="en-US" dirty="0" smtClean="0"/>
              <a:t>Examination of the effect of excluding the facility dwelling elderly: </a:t>
            </a:r>
            <a:endParaRPr lang="en-US" dirty="0"/>
          </a:p>
        </p:txBody>
      </p:sp>
      <p:sp>
        <p:nvSpPr>
          <p:cNvPr id="4" name="Content Placeholder 3"/>
          <p:cNvSpPr>
            <a:spLocks noGrp="1"/>
          </p:cNvSpPr>
          <p:nvPr>
            <p:ph idx="1"/>
          </p:nvPr>
        </p:nvSpPr>
        <p:spPr>
          <a:xfrm>
            <a:off x="533400" y="2133600"/>
            <a:ext cx="7924800" cy="3733800"/>
          </a:xfrm>
        </p:spPr>
        <p:txBody>
          <a:bodyPr/>
          <a:lstStyle/>
          <a:p>
            <a:pPr>
              <a:buFont typeface="Wingdings" pitchFamily="2" charset="2"/>
              <a:buChar char="Ø"/>
            </a:pPr>
            <a:r>
              <a:rPr lang="en-US" dirty="0" smtClean="0"/>
              <a:t>Used MCBS data for facility dwelling beneficiaries for 1992-96/98 and 2000-2004/06</a:t>
            </a:r>
          </a:p>
          <a:p>
            <a:pPr>
              <a:buFont typeface="Wingdings" pitchFamily="2" charset="2"/>
              <a:buChar char="Ø"/>
            </a:pPr>
            <a:r>
              <a:rPr lang="en-US" dirty="0" smtClean="0"/>
              <a:t>Calculated death rates by sex and education level for ages 70-89 and combined with NHIS/NDI rates </a:t>
            </a:r>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762000" y="381000"/>
          <a:ext cx="7620000" cy="5846908"/>
        </p:xfrm>
        <a:graphic>
          <a:graphicData uri="http://schemas.openxmlformats.org/drawingml/2006/table">
            <a:tbl>
              <a:tblPr/>
              <a:tblGrid>
                <a:gridCol w="1447800"/>
                <a:gridCol w="609600"/>
                <a:gridCol w="609600"/>
                <a:gridCol w="304800"/>
                <a:gridCol w="609600"/>
                <a:gridCol w="685800"/>
                <a:gridCol w="457200"/>
                <a:gridCol w="762000"/>
                <a:gridCol w="609600"/>
                <a:gridCol w="304800"/>
                <a:gridCol w="609600"/>
                <a:gridCol w="609600"/>
              </a:tblGrid>
              <a:tr h="1041689">
                <a:tc gridSpan="12">
                  <a:txBody>
                    <a:bodyPr/>
                    <a:lstStyle/>
                    <a:p>
                      <a:pPr algn="l" fontAlgn="b"/>
                      <a:r>
                        <a:rPr lang="en-US" sz="2400" b="1" i="0" u="none" strike="noStrike" dirty="0">
                          <a:solidFill>
                            <a:schemeClr val="tx1"/>
                          </a:solidFill>
                          <a:latin typeface="+mj-lt"/>
                        </a:rPr>
                        <a:t>Life expectancy at age 25 by sex and education level:  </a:t>
                      </a:r>
                      <a:r>
                        <a:rPr lang="en-US" sz="2000" b="1" i="0" u="none" strike="noStrike" dirty="0">
                          <a:solidFill>
                            <a:schemeClr val="tx1"/>
                          </a:solidFill>
                          <a:latin typeface="+mj-lt"/>
                        </a:rPr>
                        <a:t>NHIS/NDI linked mortality files, 1990-96 &amp; 2000-06 combined </a:t>
                      </a:r>
                      <a:endParaRPr lang="en-US" sz="2000" b="1" i="0" u="none" strike="noStrike" dirty="0" smtClean="0">
                        <a:solidFill>
                          <a:schemeClr val="tx1"/>
                        </a:solidFill>
                        <a:latin typeface="+mj-lt"/>
                      </a:endParaRPr>
                    </a:p>
                    <a:p>
                      <a:pPr algn="l" fontAlgn="b"/>
                      <a:r>
                        <a:rPr lang="en-US" sz="2000" b="1" i="0" u="none" strike="noStrike" dirty="0" smtClean="0">
                          <a:solidFill>
                            <a:schemeClr val="tx1"/>
                          </a:solidFill>
                          <a:latin typeface="+mj-lt"/>
                        </a:rPr>
                        <a:t>with </a:t>
                      </a:r>
                      <a:r>
                        <a:rPr lang="en-US" sz="2000" b="1" i="0" u="none" strike="noStrike" dirty="0">
                          <a:solidFill>
                            <a:schemeClr val="tx1"/>
                          </a:solidFill>
                          <a:latin typeface="+mj-lt"/>
                        </a:rPr>
                        <a:t>MCBS files, 1992-98 &amp; 2000-06</a:t>
                      </a:r>
                    </a:p>
                  </a:txBody>
                  <a:tcPr marL="8546" marR="8546" marT="854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20845">
                <a:tc>
                  <a:txBody>
                    <a:bodyPr/>
                    <a:lstStyle/>
                    <a:p>
                      <a:pPr algn="l" fontAlgn="b"/>
                      <a:endParaRPr lang="en-US" sz="1600" b="1" i="0" u="none" strike="noStrike" dirty="0">
                        <a:solidFill>
                          <a:schemeClr val="tx1"/>
                        </a:solidFill>
                        <a:latin typeface="+mn-lt"/>
                      </a:endParaRPr>
                    </a:p>
                  </a:txBody>
                  <a:tcPr marL="8546" marR="8546" marT="8546" marB="0" anchor="b">
                    <a:lnL>
                      <a:noFill/>
                    </a:lnL>
                    <a:lnR>
                      <a:noFill/>
                    </a:lnR>
                    <a:lnT>
                      <a:noFill/>
                    </a:lnT>
                    <a:lnB>
                      <a:noFill/>
                    </a:lnB>
                  </a:tcPr>
                </a:tc>
                <a:tc gridSpan="5">
                  <a:txBody>
                    <a:bodyPr/>
                    <a:lstStyle/>
                    <a:p>
                      <a:pPr algn="ctr" fontAlgn="b"/>
                      <a:r>
                        <a:rPr lang="en-US" sz="1600" b="1" i="0" u="none" strike="noStrike">
                          <a:solidFill>
                            <a:schemeClr val="tx1"/>
                          </a:solidFill>
                          <a:latin typeface="+mn-lt"/>
                        </a:rPr>
                        <a:t>Men</a:t>
                      </a:r>
                    </a:p>
                  </a:txBody>
                  <a:tcPr marL="8546" marR="8546" marT="854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1" i="0" u="none" strike="noStrike">
                        <a:solidFill>
                          <a:schemeClr val="tx1"/>
                        </a:solidFill>
                        <a:latin typeface="+mn-lt"/>
                      </a:endParaRPr>
                    </a:p>
                  </a:txBody>
                  <a:tcPr marL="8546" marR="8546" marT="8546" marB="0" anchor="b">
                    <a:lnL>
                      <a:noFill/>
                    </a:lnL>
                    <a:lnR>
                      <a:noFill/>
                    </a:lnR>
                    <a:lnT>
                      <a:noFill/>
                    </a:lnT>
                    <a:lnB>
                      <a:noFill/>
                    </a:lnB>
                  </a:tcPr>
                </a:tc>
                <a:tc gridSpan="5">
                  <a:txBody>
                    <a:bodyPr/>
                    <a:lstStyle/>
                    <a:p>
                      <a:pPr algn="ctr" fontAlgn="b"/>
                      <a:r>
                        <a:rPr lang="en-US" sz="1600" b="1" i="0" u="none" strike="noStrike">
                          <a:solidFill>
                            <a:schemeClr val="tx1"/>
                          </a:solidFill>
                          <a:latin typeface="+mn-lt"/>
                        </a:rPr>
                        <a:t>Women</a:t>
                      </a:r>
                    </a:p>
                  </a:txBody>
                  <a:tcPr marL="8546" marR="8546" marT="8546"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5450">
                <a:tc>
                  <a:txBody>
                    <a:bodyPr/>
                    <a:lstStyle/>
                    <a:p>
                      <a:pPr algn="l" fontAlgn="b"/>
                      <a:endParaRPr lang="en-US" sz="1600" b="1" i="0" u="none" strike="noStrike" dirty="0">
                        <a:solidFill>
                          <a:schemeClr val="tx1"/>
                        </a:solidFill>
                        <a:latin typeface="+mn-lt"/>
                      </a:endParaRPr>
                    </a:p>
                  </a:txBody>
                  <a:tcPr marL="8546" marR="8546" marT="8546" marB="0" anchor="b">
                    <a:lnL>
                      <a:noFill/>
                    </a:lnL>
                    <a:lnR>
                      <a:noFill/>
                    </a:lnR>
                    <a:lnT>
                      <a:noFill/>
                    </a:lnT>
                    <a:lnB>
                      <a:noFill/>
                    </a:lnB>
                  </a:tcPr>
                </a:tc>
                <a:tc gridSpan="2">
                  <a:txBody>
                    <a:bodyPr/>
                    <a:lstStyle/>
                    <a:p>
                      <a:pPr algn="ctr" fontAlgn="b"/>
                      <a:r>
                        <a:rPr lang="en-US" sz="1600" b="1" i="0" u="none" strike="noStrike" dirty="0" smtClean="0">
                          <a:solidFill>
                            <a:schemeClr val="tx1"/>
                          </a:solidFill>
                          <a:latin typeface="+mn-lt"/>
                        </a:rPr>
                        <a:t>NHIS/NDI</a:t>
                      </a:r>
                      <a:endParaRPr lang="en-US" sz="1600" b="1" i="0" u="none" strike="noStrike" dirty="0">
                        <a:solidFill>
                          <a:schemeClr val="tx1"/>
                        </a:solidFill>
                        <a:latin typeface="+mn-lt"/>
                      </a:endParaRP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endParaRPr lang="en-US" dirty="0"/>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baseline="0" dirty="0" smtClean="0">
                          <a:solidFill>
                            <a:schemeClr val="tx1"/>
                          </a:solidFill>
                          <a:latin typeface="+mn-lt"/>
                        </a:rPr>
                        <a:t>+ MCBS/NDI</a:t>
                      </a:r>
                      <a:endParaRPr lang="en-US" sz="1600" b="1" i="0" u="none" strike="noStrike" dirty="0">
                        <a:solidFill>
                          <a:schemeClr val="tx1"/>
                        </a:solidFill>
                        <a:latin typeface="+mn-lt"/>
                      </a:endParaRP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endParaRPr lang="en-US" sz="1600" b="1" i="0" u="none" strike="noStrike" dirty="0">
                        <a:solidFill>
                          <a:schemeClr val="tx1"/>
                        </a:solidFill>
                        <a:latin typeface="+mn-lt"/>
                      </a:endParaRPr>
                    </a:p>
                  </a:txBody>
                  <a:tcPr marL="8546" marR="8546" marT="8546" marB="0" anchor="b">
                    <a:lnL>
                      <a:noFill/>
                    </a:lnL>
                    <a:lnR>
                      <a:noFill/>
                    </a:lnR>
                    <a:lnT>
                      <a:noFill/>
                    </a:lnT>
                    <a:lnB>
                      <a:noFill/>
                    </a:lnB>
                  </a:tcPr>
                </a:tc>
                <a:tc gridSpan="2">
                  <a:txBody>
                    <a:bodyPr/>
                    <a:lstStyle/>
                    <a:p>
                      <a:pPr algn="ctr" fontAlgn="b"/>
                      <a:r>
                        <a:rPr lang="en-US" sz="1600" b="1" i="0" u="none" strike="noStrike" dirty="0" smtClean="0">
                          <a:solidFill>
                            <a:schemeClr val="tx1"/>
                          </a:solidFill>
                          <a:latin typeface="+mn-lt"/>
                        </a:rPr>
                        <a:t>NHIS/NDI</a:t>
                      </a:r>
                      <a:endParaRPr lang="en-US" sz="1600" b="1" i="0" u="none" strike="noStrike" dirty="0">
                        <a:solidFill>
                          <a:schemeClr val="tx1"/>
                        </a:solidFill>
                        <a:latin typeface="+mn-lt"/>
                      </a:endParaRP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endParaRPr lang="en-US" dirty="0"/>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baseline="0" dirty="0" smtClean="0">
                          <a:solidFill>
                            <a:schemeClr val="tx1"/>
                          </a:solidFill>
                          <a:latin typeface="+mn-lt"/>
                        </a:rPr>
                        <a:t>+ MCBS/NDI</a:t>
                      </a:r>
                      <a:endParaRPr lang="en-US" sz="1600" b="1" i="0" u="none" strike="noStrike" dirty="0">
                        <a:solidFill>
                          <a:schemeClr val="tx1"/>
                        </a:solidFill>
                        <a:latin typeface="+mn-lt"/>
                      </a:endParaRP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686771">
                <a:tc>
                  <a:txBody>
                    <a:bodyPr/>
                    <a:lstStyle/>
                    <a:p>
                      <a:pPr algn="l" fontAlgn="b"/>
                      <a:r>
                        <a:rPr lang="en-US" sz="1600" b="1" i="0" u="none" strike="noStrike" dirty="0">
                          <a:solidFill>
                            <a:schemeClr val="tx1"/>
                          </a:solidFill>
                          <a:latin typeface="+mn-lt"/>
                        </a:rPr>
                        <a:t>E</a:t>
                      </a:r>
                      <a:r>
                        <a:rPr lang="en-US" sz="1600" b="1" i="0" u="none" strike="noStrike" dirty="0" smtClean="0">
                          <a:solidFill>
                            <a:schemeClr val="tx1"/>
                          </a:solidFill>
                          <a:latin typeface="+mn-lt"/>
                        </a:rPr>
                        <a:t>ducation</a:t>
                      </a:r>
                      <a:endParaRPr lang="en-US" sz="1600" b="1"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latin typeface="+mn-lt"/>
                        </a:rPr>
                        <a:t>1990-96*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chemeClr val="tx1"/>
                          </a:solidFill>
                          <a:latin typeface="+mn-lt"/>
                        </a:rPr>
                        <a:t>        2000-06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latin typeface="+mn-lt"/>
                        </a:rPr>
                        <a:t>1990-96*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chemeClr val="tx1"/>
                          </a:solidFill>
                          <a:latin typeface="+mn-lt"/>
                        </a:rPr>
                        <a:t>        2000-06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1"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latin typeface="+mn-lt"/>
                        </a:rPr>
                        <a:t>1990-96*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chemeClr val="tx1"/>
                          </a:solidFill>
                          <a:latin typeface="+mn-lt"/>
                        </a:rPr>
                        <a:t>      2000-06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600" b="1" i="0" u="none" strike="noStrike" dirty="0">
                        <a:solidFill>
                          <a:schemeClr val="tx1"/>
                        </a:solidFill>
                        <a:latin typeface="+mn-lt"/>
                      </a:endParaRPr>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chemeClr val="tx1"/>
                          </a:solidFill>
                          <a:latin typeface="+mn-lt"/>
                        </a:rPr>
                        <a:t>1990-96*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smtClean="0">
                          <a:solidFill>
                            <a:schemeClr val="tx1"/>
                          </a:solidFill>
                          <a:latin typeface="+mn-lt"/>
                        </a:rPr>
                        <a:t>          2000-06</a:t>
                      </a:r>
                    </a:p>
                  </a:txBody>
                  <a:tcPr marL="8546" marR="8546" marT="854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7578">
                <a:tc>
                  <a:txBody>
                    <a:bodyPr/>
                    <a:lstStyle/>
                    <a:p>
                      <a:pPr algn="l" fontAlgn="b"/>
                      <a:r>
                        <a:rPr lang="en-US" sz="1600" b="0" i="0" u="none" strike="noStrike" dirty="0">
                          <a:solidFill>
                            <a:schemeClr val="tx1"/>
                          </a:solidFill>
                          <a:latin typeface="+mn-lt"/>
                        </a:rPr>
                        <a:t>&lt;HS</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46.1</a:t>
                      </a:r>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1" i="0" u="none" strike="noStrike" dirty="0">
                          <a:solidFill>
                            <a:schemeClr val="tx1"/>
                          </a:solidFill>
                          <a:latin typeface="+mn-lt"/>
                        </a:rPr>
                        <a:t>47.3</a:t>
                      </a:r>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45.4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46.2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endParaRPr lang="en-US"/>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52.3</a:t>
                      </a:r>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1" i="0" u="none" strike="noStrike" dirty="0">
                          <a:solidFill>
                            <a:schemeClr val="tx1"/>
                          </a:solidFill>
                          <a:latin typeface="+mn-lt"/>
                        </a:rPr>
                        <a:t>52.1</a:t>
                      </a:r>
                    </a:p>
                  </a:txBody>
                  <a:tcPr marL="8546" marR="8546" marT="854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49.9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93490">
                <a:tc>
                  <a:txBody>
                    <a:bodyPr/>
                    <a:lstStyle/>
                    <a:p>
                      <a:pPr algn="l" fontAlgn="b"/>
                      <a:r>
                        <a:rPr lang="en-US" sz="1600" b="0" i="0" u="none" strike="noStrike" dirty="0">
                          <a:solidFill>
                            <a:schemeClr val="tx1"/>
                          </a:solidFill>
                          <a:latin typeface="+mn-lt"/>
                        </a:rPr>
                        <a:t>HS/GED</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50.3</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51.6</a:t>
                      </a: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49.5</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50.8</a:t>
                      </a:r>
                    </a:p>
                  </a:txBody>
                  <a:tcPr marL="9525" marR="9525" marT="9525"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56.4</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57.7</a:t>
                      </a: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55.2</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55.6</a:t>
                      </a:r>
                    </a:p>
                  </a:txBody>
                  <a:tcPr marL="9525" marR="9525" marT="9525" marB="0" anchor="b">
                    <a:lnL>
                      <a:noFill/>
                    </a:lnL>
                    <a:lnR>
                      <a:noFill/>
                    </a:lnR>
                    <a:lnT>
                      <a:noFill/>
                    </a:lnT>
                    <a:lnB>
                      <a:noFill/>
                    </a:lnB>
                  </a:tcPr>
                </a:tc>
              </a:tr>
              <a:tr h="393490">
                <a:tc>
                  <a:txBody>
                    <a:bodyPr/>
                    <a:lstStyle/>
                    <a:p>
                      <a:pPr algn="l" fontAlgn="b"/>
                      <a:r>
                        <a:rPr lang="en-US" sz="1600" b="0" i="0" u="none" strike="noStrike" dirty="0">
                          <a:solidFill>
                            <a:schemeClr val="tx1"/>
                          </a:solidFill>
                          <a:latin typeface="+mn-lt"/>
                        </a:rPr>
                        <a:t>Some college</a:t>
                      </a:r>
                    </a:p>
                  </a:txBody>
                  <a:tcPr marL="8546" marR="8546" marT="8546" marB="0" anchor="b">
                    <a:lnL>
                      <a:noFill/>
                    </a:lnL>
                    <a:lnR>
                      <a:noFill/>
                    </a:lnR>
                    <a:lnT>
                      <a:noFill/>
                    </a:lnT>
                    <a:lnB>
                      <a:noFill/>
                    </a:lnB>
                  </a:tcPr>
                </a:tc>
                <a:tc>
                  <a:txBody>
                    <a:bodyPr/>
                    <a:lstStyle/>
                    <a:p>
                      <a:pPr algn="r" fontAlgn="b"/>
                      <a:r>
                        <a:rPr lang="en-US" sz="1600" b="1" i="0" u="none" strike="noStrike">
                          <a:solidFill>
                            <a:schemeClr val="tx1"/>
                          </a:solidFill>
                          <a:latin typeface="+mn-lt"/>
                        </a:rPr>
                        <a:t>51.2</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52.6</a:t>
                      </a: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51.1</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51.7</a:t>
                      </a:r>
                    </a:p>
                  </a:txBody>
                  <a:tcPr marL="9525" marR="9525" marT="9525"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57.8</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58.9</a:t>
                      </a: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56.8</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56.6</a:t>
                      </a:r>
                    </a:p>
                  </a:txBody>
                  <a:tcPr marL="9525" marR="9525" marT="9525" marB="0" anchor="b">
                    <a:lnL>
                      <a:noFill/>
                    </a:lnL>
                    <a:lnR>
                      <a:noFill/>
                    </a:lnR>
                    <a:lnT>
                      <a:noFill/>
                    </a:lnT>
                    <a:lnB>
                      <a:noFill/>
                    </a:lnB>
                  </a:tcPr>
                </a:tc>
              </a:tr>
              <a:tr h="393490">
                <a:tc>
                  <a:txBody>
                    <a:bodyPr/>
                    <a:lstStyle/>
                    <a:p>
                      <a:pPr algn="l" fontAlgn="b"/>
                      <a:r>
                        <a:rPr lang="en-US" sz="1600" b="0" i="0" u="none" strike="noStrike" dirty="0">
                          <a:solidFill>
                            <a:schemeClr val="tx1"/>
                          </a:solidFill>
                          <a:latin typeface="+mn-lt"/>
                        </a:rPr>
                        <a:t>College Grad+</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54.4</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56.8</a:t>
                      </a: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54.2</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55.8</a:t>
                      </a:r>
                    </a:p>
                  </a:txBody>
                  <a:tcPr marL="9525" marR="9525" marT="9525" marB="0" anchor="b">
                    <a:lnL>
                      <a:noFill/>
                    </a:lnL>
                    <a:lnR>
                      <a:noFill/>
                    </a:lnR>
                    <a:lnT>
                      <a:noFill/>
                    </a:lnT>
                    <a:lnB>
                      <a:noFill/>
                    </a:lnB>
                  </a:tcPr>
                </a:tc>
                <a:tc>
                  <a:txBody>
                    <a:bodyPr/>
                    <a:lstStyle/>
                    <a:p>
                      <a:endParaRPr lang="en-US" dirty="0"/>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58.8</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61.1</a:t>
                      </a: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58.5</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59.1</a:t>
                      </a:r>
                    </a:p>
                  </a:txBody>
                  <a:tcPr marL="9525" marR="9525" marT="9525" marB="0" anchor="b">
                    <a:lnL>
                      <a:noFill/>
                    </a:lnL>
                    <a:lnR>
                      <a:noFill/>
                    </a:lnR>
                    <a:lnT>
                      <a:noFill/>
                    </a:lnT>
                    <a:lnB>
                      <a:noFill/>
                    </a:lnB>
                  </a:tcPr>
                </a:tc>
              </a:tr>
              <a:tr h="311227">
                <a:tc>
                  <a:txBody>
                    <a:bodyPr/>
                    <a:lstStyle/>
                    <a:p>
                      <a:pPr algn="l" fontAlgn="b"/>
                      <a:r>
                        <a:rPr lang="en-US" sz="1600" b="1" i="0" u="none" strike="noStrike" dirty="0">
                          <a:solidFill>
                            <a:schemeClr val="tx1"/>
                          </a:solidFill>
                          <a:latin typeface="+mn-lt"/>
                        </a:rPr>
                        <a:t>Difference:</a:t>
                      </a: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endParaRPr lang="en-US" sz="1600" b="1" i="0" u="none" strike="noStrike" kern="1200" dirty="0">
                        <a:solidFill>
                          <a:schemeClr val="tx1"/>
                        </a:solidFill>
                        <a:latin typeface="+mn-lt"/>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US" sz="1600" b="1" i="0" u="none" strike="noStrike" kern="1200" dirty="0">
                        <a:solidFill>
                          <a:schemeClr val="tx1"/>
                        </a:solidFill>
                        <a:latin typeface="+mn-lt"/>
                        <a:ea typeface="+mn-ea"/>
                        <a:cs typeface="+mn-cs"/>
                      </a:endParaRPr>
                    </a:p>
                  </a:txBody>
                  <a:tcPr marL="9525" marR="9525" marT="9525"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endParaRPr lang="en-US" sz="1600" b="1" i="0" u="none" strike="noStrike" kern="1200" dirty="0">
                        <a:solidFill>
                          <a:schemeClr val="tx1"/>
                        </a:solidFill>
                        <a:latin typeface="+mn-lt"/>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US" sz="1600" b="1" i="0" u="none" strike="noStrike" kern="1200" dirty="0">
                        <a:solidFill>
                          <a:schemeClr val="tx1"/>
                        </a:solidFill>
                        <a:latin typeface="+mn-lt"/>
                        <a:ea typeface="+mn-ea"/>
                        <a:cs typeface="+mn-cs"/>
                      </a:endParaRPr>
                    </a:p>
                  </a:txBody>
                  <a:tcPr marL="9525" marR="9525" marT="9525" marB="0" anchor="b">
                    <a:lnL>
                      <a:noFill/>
                    </a:lnL>
                    <a:lnR>
                      <a:noFill/>
                    </a:lnR>
                    <a:lnT>
                      <a:noFill/>
                    </a:lnT>
                    <a:lnB>
                      <a:noFill/>
                    </a:lnB>
                  </a:tcPr>
                </a:tc>
              </a:tr>
              <a:tr h="460491">
                <a:tc>
                  <a:txBody>
                    <a:bodyPr/>
                    <a:lstStyle/>
                    <a:p>
                      <a:pPr algn="l" fontAlgn="b"/>
                      <a:r>
                        <a:rPr lang="en-US" sz="1600" b="1" i="0" u="none" strike="noStrike" dirty="0">
                          <a:solidFill>
                            <a:schemeClr val="tx1"/>
                          </a:solidFill>
                          <a:latin typeface="+mn-lt"/>
                        </a:rPr>
                        <a:t>College grad+ - &lt;HS</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8.3</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9.5</a:t>
                      </a: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8.8</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9.6</a:t>
                      </a:r>
                    </a:p>
                  </a:txBody>
                  <a:tcPr marL="9525" marR="9525" marT="9525" marB="0" anchor="b">
                    <a:lnL>
                      <a:noFill/>
                    </a:lnL>
                    <a:lnR>
                      <a:noFill/>
                    </a:lnR>
                    <a:lnT>
                      <a:noFill/>
                    </a:lnT>
                    <a:lnB>
                      <a:noFill/>
                    </a:lnB>
                  </a:tcPr>
                </a:tc>
                <a:tc>
                  <a:txBody>
                    <a:bodyPr/>
                    <a:lstStyle/>
                    <a:p>
                      <a:endParaRPr lang="en-US" dirty="0"/>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6.5</a:t>
                      </a:r>
                    </a:p>
                  </a:txBody>
                  <a:tcPr marL="8546" marR="8546" marT="8546" marB="0" anchor="b">
                    <a:lnL>
                      <a:noFill/>
                    </a:lnL>
                    <a:lnR>
                      <a:noFill/>
                    </a:lnR>
                    <a:lnT>
                      <a:noFill/>
                    </a:lnT>
                    <a:lnB>
                      <a:noFill/>
                    </a:lnB>
                  </a:tcPr>
                </a:tc>
                <a:tc>
                  <a:txBody>
                    <a:bodyPr/>
                    <a:lstStyle/>
                    <a:p>
                      <a:pPr algn="r" fontAlgn="b"/>
                      <a:r>
                        <a:rPr lang="en-US" sz="1600" b="1" i="0" u="none" strike="noStrike" dirty="0">
                          <a:solidFill>
                            <a:schemeClr val="tx1"/>
                          </a:solidFill>
                          <a:latin typeface="+mn-lt"/>
                        </a:rPr>
                        <a:t>9.0</a:t>
                      </a: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7.4</a:t>
                      </a:r>
                    </a:p>
                  </a:txBody>
                  <a:tcPr marL="9525" marR="9525" marT="9525" marB="0" anchor="b">
                    <a:lnL>
                      <a:noFill/>
                    </a:lnL>
                    <a:lnR>
                      <a:noFill/>
                    </a:lnR>
                    <a:lnT>
                      <a:noFill/>
                    </a:lnT>
                    <a:lnB>
                      <a:noFill/>
                    </a:lnB>
                  </a:tcPr>
                </a:tc>
                <a:tc>
                  <a:txBody>
                    <a:bodyPr/>
                    <a:lstStyle/>
                    <a:p>
                      <a:pPr marL="0" algn="r" defTabSz="914400" rtl="0" eaLnBrk="1" fontAlgn="b" latinLnBrk="0" hangingPunct="1"/>
                      <a:r>
                        <a:rPr lang="en-US" sz="1600" b="1" i="0" u="none" strike="noStrike" kern="1200" dirty="0">
                          <a:solidFill>
                            <a:schemeClr val="tx1"/>
                          </a:solidFill>
                          <a:latin typeface="+mn-lt"/>
                          <a:ea typeface="+mn-ea"/>
                          <a:cs typeface="+mn-cs"/>
                        </a:rPr>
                        <a:t>9.2</a:t>
                      </a:r>
                    </a:p>
                  </a:txBody>
                  <a:tcPr marL="9525" marR="9525" marT="9525" marB="0" anchor="b">
                    <a:lnL>
                      <a:noFill/>
                    </a:lnL>
                    <a:lnR>
                      <a:noFill/>
                    </a:lnR>
                    <a:lnT>
                      <a:noFill/>
                    </a:lnT>
                    <a:lnB>
                      <a:noFill/>
                    </a:lnB>
                  </a:tcPr>
                </a:tc>
              </a:tr>
              <a:tr h="262496">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endParaRPr lang="en-US"/>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c>
                  <a:txBody>
                    <a:bodyPr/>
                    <a:lstStyle/>
                    <a:p>
                      <a:endParaRPr lang="en-US" dirty="0"/>
                    </a:p>
                  </a:txBody>
                  <a:tcPr marL="8546" marR="8546" marT="8546" marB="0" anchor="b">
                    <a:lnL>
                      <a:noFill/>
                    </a:lnL>
                    <a:lnR>
                      <a:noFill/>
                    </a:lnR>
                    <a:lnT>
                      <a:noFill/>
                    </a:lnT>
                    <a:lnB>
                      <a:noFill/>
                    </a:lnB>
                  </a:tcPr>
                </a:tc>
                <a:tc>
                  <a:txBody>
                    <a:bodyPr/>
                    <a:lstStyle/>
                    <a:p>
                      <a:pPr algn="l" fontAlgn="b"/>
                      <a:endParaRPr lang="en-US" sz="1600" b="0" i="0" u="none" strike="noStrike">
                        <a:solidFill>
                          <a:schemeClr val="tx1"/>
                        </a:solidFill>
                        <a:latin typeface="+mn-lt"/>
                      </a:endParaRPr>
                    </a:p>
                  </a:txBody>
                  <a:tcPr marL="8546" marR="8546" marT="8546" marB="0" anchor="b">
                    <a:lnL>
                      <a:noFill/>
                    </a:lnL>
                    <a:lnR>
                      <a:noFill/>
                    </a:lnR>
                    <a:lnT>
                      <a:noFill/>
                    </a:lnT>
                    <a:lnB>
                      <a:noFill/>
                    </a:lnB>
                  </a:tcPr>
                </a:tc>
              </a:tr>
              <a:tr h="460491">
                <a:tc gridSpan="12">
                  <a:txBody>
                    <a:bodyPr/>
                    <a:lstStyle/>
                    <a:p>
                      <a:pPr algn="l" fontAlgn="b"/>
                      <a:r>
                        <a:rPr lang="en-US" sz="1600" b="1" i="0" u="none" strike="noStrike" dirty="0">
                          <a:solidFill>
                            <a:schemeClr val="tx1"/>
                          </a:solidFill>
                          <a:latin typeface="+mn-lt"/>
                        </a:rPr>
                        <a:t>*</a:t>
                      </a:r>
                      <a:r>
                        <a:rPr lang="en-US" sz="1600" b="0" i="0" u="none" strike="noStrike" dirty="0">
                          <a:solidFill>
                            <a:schemeClr val="tx1"/>
                          </a:solidFill>
                          <a:latin typeface="+mn-lt"/>
                        </a:rPr>
                        <a:t>NHIS/NDI 1990-94/96 combined with MCBS 1992-96/98</a:t>
                      </a:r>
                    </a:p>
                  </a:txBody>
                  <a:tcPr marL="8546" marR="8546" marT="854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c hMerge="1">
                  <a:txBody>
                    <a:bodyPr/>
                    <a:lstStyle/>
                    <a:p>
                      <a:pPr algn="l" fontAlgn="b"/>
                      <a:endParaRPr lang="en-US" sz="1600" b="0" i="0" u="none" strike="noStrike" dirty="0">
                        <a:solidFill>
                          <a:schemeClr val="tx1"/>
                        </a:solidFill>
                        <a:latin typeface="+mn-lt"/>
                      </a:endParaRPr>
                    </a:p>
                  </a:txBody>
                  <a:tcPr marL="8546" marR="8546" marT="8546"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smtClean="0"/>
              <a:t>Using longitudinal data to examine SES differences in life expectancy</a:t>
            </a:r>
            <a:endParaRPr lang="en-US" dirty="0"/>
          </a:p>
        </p:txBody>
      </p:sp>
      <p:sp>
        <p:nvSpPr>
          <p:cNvPr id="4" name="Content Placeholder 3"/>
          <p:cNvSpPr>
            <a:spLocks noGrp="1"/>
          </p:cNvSpPr>
          <p:nvPr>
            <p:ph idx="1"/>
          </p:nvPr>
        </p:nvSpPr>
        <p:spPr>
          <a:xfrm>
            <a:off x="457200" y="2133600"/>
            <a:ext cx="8229600" cy="2971800"/>
          </a:xfrm>
        </p:spPr>
        <p:txBody>
          <a:bodyPr>
            <a:normAutofit/>
          </a:bodyPr>
          <a:lstStyle/>
          <a:p>
            <a:pPr>
              <a:buFont typeface="Wingdings" pitchFamily="2" charset="2"/>
              <a:buChar char="Ø"/>
            </a:pPr>
            <a:r>
              <a:rPr lang="en-US" sz="4000" dirty="0" smtClean="0"/>
              <a:t>Adds to our ability to routinely monitor SES differences in mortality</a:t>
            </a:r>
          </a:p>
          <a:p>
            <a:pPr>
              <a:spcBef>
                <a:spcPts val="2400"/>
              </a:spcBef>
              <a:buFont typeface="Wingdings" pitchFamily="2" charset="2"/>
              <a:buChar char="Ø"/>
            </a:pPr>
            <a:r>
              <a:rPr lang="en-US" sz="4000" dirty="0" smtClean="0"/>
              <a:t>Brings with it several methodological challenges</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7696200" cy="1143000"/>
          </a:xfrm>
        </p:spPr>
        <p:txBody>
          <a:bodyPr>
            <a:normAutofit/>
          </a:bodyPr>
          <a:lstStyle/>
          <a:p>
            <a:pPr eaLnBrk="1" hangingPunct="1"/>
            <a:r>
              <a:rPr lang="en-US" sz="4800" dirty="0" smtClean="0"/>
              <a:t>Socioeconomic disparities</a:t>
            </a:r>
          </a:p>
        </p:txBody>
      </p:sp>
      <p:sp>
        <p:nvSpPr>
          <p:cNvPr id="23555" name="Rectangle 3"/>
          <p:cNvSpPr>
            <a:spLocks noGrp="1" noChangeArrowheads="1"/>
          </p:cNvSpPr>
          <p:nvPr>
            <p:ph idx="4294967295"/>
          </p:nvPr>
        </p:nvSpPr>
        <p:spPr>
          <a:xfrm>
            <a:off x="914400" y="1905000"/>
            <a:ext cx="7391400" cy="3810000"/>
          </a:xfrm>
        </p:spPr>
        <p:txBody>
          <a:bodyPr rtlCol="0">
            <a:normAutofit/>
          </a:bodyPr>
          <a:lstStyle/>
          <a:p>
            <a:pPr marL="609600" indent="-609600" eaLnBrk="1" fontAlgn="auto" hangingPunct="1">
              <a:lnSpc>
                <a:spcPts val="3200"/>
              </a:lnSpc>
              <a:spcBef>
                <a:spcPts val="0"/>
              </a:spcBef>
              <a:spcAft>
                <a:spcPts val="0"/>
              </a:spcAft>
              <a:buFont typeface="Wingdings" pitchFamily="2" charset="2"/>
              <a:buNone/>
              <a:defRPr/>
            </a:pPr>
            <a:r>
              <a:rPr lang="en-US" sz="3600" dirty="0" smtClean="0"/>
              <a:t>	</a:t>
            </a:r>
          </a:p>
          <a:p>
            <a:pPr marL="609600" indent="-609600" eaLnBrk="1" fontAlgn="auto" hangingPunct="1">
              <a:lnSpc>
                <a:spcPts val="3200"/>
              </a:lnSpc>
              <a:spcBef>
                <a:spcPts val="0"/>
              </a:spcBef>
              <a:spcAft>
                <a:spcPts val="0"/>
              </a:spcAft>
              <a:buFont typeface="Wingdings" pitchFamily="2" charset="2"/>
              <a:buChar char="Ø"/>
              <a:defRPr/>
            </a:pPr>
            <a:r>
              <a:rPr lang="en-US" sz="4000" dirty="0" smtClean="0"/>
              <a:t>Focus of health policy	</a:t>
            </a:r>
          </a:p>
          <a:p>
            <a:pPr marL="609600" indent="-609600" eaLnBrk="1" fontAlgn="auto" hangingPunct="1">
              <a:lnSpc>
                <a:spcPts val="3200"/>
              </a:lnSpc>
              <a:spcBef>
                <a:spcPts val="0"/>
              </a:spcBef>
              <a:spcAft>
                <a:spcPts val="0"/>
              </a:spcAft>
              <a:buFont typeface="Wingdings" pitchFamily="2" charset="2"/>
              <a:buNone/>
              <a:defRPr/>
            </a:pPr>
            <a:endParaRPr lang="en-US" sz="3600" dirty="0" smtClean="0">
              <a:solidFill>
                <a:srgbClr val="00FFFF"/>
              </a:solidFill>
            </a:endParaRPr>
          </a:p>
          <a:p>
            <a:pPr marL="609600" indent="-609600" eaLnBrk="1" fontAlgn="auto" hangingPunct="1">
              <a:lnSpc>
                <a:spcPts val="3200"/>
              </a:lnSpc>
              <a:spcBef>
                <a:spcPts val="0"/>
              </a:spcBef>
              <a:spcAft>
                <a:spcPts val="0"/>
              </a:spcAft>
              <a:buFont typeface="Wingdings" pitchFamily="2" charset="2"/>
              <a:buNone/>
              <a:defRPr/>
            </a:pPr>
            <a:r>
              <a:rPr lang="en-US" sz="3600" dirty="0" smtClean="0">
                <a:solidFill>
                  <a:srgbClr val="00FFFF"/>
                </a:solidFill>
              </a:rPr>
              <a:t>	</a:t>
            </a:r>
            <a:r>
              <a:rPr lang="en-US" dirty="0" smtClean="0"/>
              <a:t>“Inequalities in income and education </a:t>
            </a:r>
          </a:p>
          <a:p>
            <a:pPr marL="609600" indent="-609600" eaLnBrk="1" fontAlgn="auto" hangingPunct="1">
              <a:lnSpc>
                <a:spcPts val="3200"/>
              </a:lnSpc>
              <a:spcBef>
                <a:spcPts val="0"/>
              </a:spcBef>
              <a:spcAft>
                <a:spcPts val="0"/>
              </a:spcAft>
              <a:buFont typeface="Wingdings" pitchFamily="2" charset="2"/>
              <a:buNone/>
              <a:defRPr/>
            </a:pPr>
            <a:r>
              <a:rPr lang="en-US" dirty="0"/>
              <a:t>	</a:t>
            </a:r>
            <a:r>
              <a:rPr lang="en-US" dirty="0" smtClean="0"/>
              <a:t>  underlie many health disparities in </a:t>
            </a:r>
          </a:p>
          <a:p>
            <a:pPr marL="609600" indent="-609600" eaLnBrk="1" fontAlgn="auto" hangingPunct="1">
              <a:lnSpc>
                <a:spcPts val="3200"/>
              </a:lnSpc>
              <a:spcBef>
                <a:spcPts val="0"/>
              </a:spcBef>
              <a:spcAft>
                <a:spcPts val="0"/>
              </a:spcAft>
              <a:buFont typeface="Wingdings" pitchFamily="2" charset="2"/>
              <a:buNone/>
              <a:defRPr/>
            </a:pPr>
            <a:r>
              <a:rPr lang="en-US" dirty="0"/>
              <a:t>	</a:t>
            </a:r>
            <a:r>
              <a:rPr lang="en-US" dirty="0" smtClean="0"/>
              <a:t>  the United States.” </a:t>
            </a:r>
          </a:p>
          <a:p>
            <a:pPr eaLnBrk="1" fontAlgn="auto" hangingPunct="1">
              <a:spcAft>
                <a:spcPts val="0"/>
              </a:spcAft>
              <a:buFont typeface="Wingdings" pitchFamily="2" charset="2"/>
              <a:buNone/>
              <a:defRPr/>
            </a:pPr>
            <a:r>
              <a:rPr lang="en-US" sz="3600" dirty="0" smtClean="0"/>
              <a:t> 		</a:t>
            </a:r>
            <a:r>
              <a:rPr lang="en-US" sz="2000" b="1" i="1" dirty="0" smtClean="0"/>
              <a:t>Healthy People 2010: Understanding and Improving Health </a:t>
            </a:r>
            <a:r>
              <a:rPr lang="en-US" sz="2400" i="1" dirty="0" smtClean="0"/>
              <a:t/>
            </a:r>
            <a:br>
              <a:rPr lang="en-US" sz="2400" i="1" dirty="0" smtClean="0"/>
            </a:br>
            <a:endParaRPr lang="en-US" sz="2400" i="1" dirty="0" smtClean="0"/>
          </a:p>
          <a:p>
            <a:pPr marL="609600" indent="-609600" eaLnBrk="1" fontAlgn="auto" hangingPunct="1">
              <a:spcBef>
                <a:spcPct val="100000"/>
              </a:spcBef>
              <a:spcAft>
                <a:spcPts val="0"/>
              </a:spcAft>
              <a:buFont typeface="Wingdings" pitchFamily="2" charset="2"/>
              <a:buNone/>
              <a:defRPr/>
            </a:pPr>
            <a:endParaRPr lang="en-US" sz="3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533400"/>
            <a:ext cx="6172200" cy="1143000"/>
          </a:xfrm>
        </p:spPr>
        <p:txBody>
          <a:bodyPr>
            <a:normAutofit/>
          </a:bodyPr>
          <a:lstStyle/>
          <a:p>
            <a:pPr eaLnBrk="1" hangingPunct="1"/>
            <a:r>
              <a:rPr lang="en-US" sz="4800" dirty="0" smtClean="0"/>
              <a:t>Life Expectancy</a:t>
            </a:r>
          </a:p>
        </p:txBody>
      </p:sp>
      <p:sp>
        <p:nvSpPr>
          <p:cNvPr id="5123" name="Rectangle 3"/>
          <p:cNvSpPr>
            <a:spLocks noGrp="1" noChangeArrowheads="1"/>
          </p:cNvSpPr>
          <p:nvPr>
            <p:ph idx="4294967295"/>
          </p:nvPr>
        </p:nvSpPr>
        <p:spPr>
          <a:xfrm>
            <a:off x="1066800" y="1905000"/>
            <a:ext cx="7086600" cy="4191000"/>
          </a:xfrm>
        </p:spPr>
        <p:txBody>
          <a:bodyPr/>
          <a:lstStyle/>
          <a:p>
            <a:pPr marL="609600" indent="-609600" eaLnBrk="1" hangingPunct="1">
              <a:lnSpc>
                <a:spcPts val="3200"/>
              </a:lnSpc>
              <a:spcBef>
                <a:spcPct val="0"/>
              </a:spcBef>
              <a:buFont typeface="Wingdings" pitchFamily="2" charset="2"/>
              <a:buNone/>
            </a:pPr>
            <a:r>
              <a:rPr lang="en-US" sz="3600" dirty="0" smtClean="0"/>
              <a:t>	</a:t>
            </a:r>
          </a:p>
          <a:p>
            <a:pPr marL="609600" indent="-609600" eaLnBrk="1" hangingPunct="1">
              <a:lnSpc>
                <a:spcPts val="3200"/>
              </a:lnSpc>
              <a:spcBef>
                <a:spcPct val="0"/>
              </a:spcBef>
              <a:buFont typeface="Wingdings" pitchFamily="2" charset="2"/>
              <a:buChar char="Ø"/>
            </a:pPr>
            <a:r>
              <a:rPr lang="en-US" sz="4000" dirty="0" smtClean="0"/>
              <a:t>Useful (and intuitive) measure for summarizing mortality rates across all ages</a:t>
            </a:r>
          </a:p>
          <a:p>
            <a:pPr marL="609600" indent="-609600" eaLnBrk="1" hangingPunct="1">
              <a:lnSpc>
                <a:spcPts val="3200"/>
              </a:lnSpc>
              <a:spcBef>
                <a:spcPct val="0"/>
              </a:spcBef>
              <a:buFont typeface="Wingdings" pitchFamily="2" charset="2"/>
              <a:buChar char="Ø"/>
            </a:pPr>
            <a:endParaRPr lang="en-US" sz="3600" dirty="0" smtClean="0">
              <a:solidFill>
                <a:srgbClr val="C00000"/>
              </a:solidFill>
            </a:endParaRPr>
          </a:p>
          <a:p>
            <a:pPr marL="609600" indent="-609600" eaLnBrk="1" hangingPunct="1">
              <a:lnSpc>
                <a:spcPts val="3200"/>
              </a:lnSpc>
              <a:spcBef>
                <a:spcPct val="0"/>
              </a:spcBef>
              <a:buFont typeface="Wingdings" pitchFamily="2" charset="2"/>
              <a:buChar char="Ø"/>
            </a:pPr>
            <a:r>
              <a:rPr lang="en-US" sz="3600" dirty="0" smtClean="0"/>
              <a:t>Derived from a life table</a:t>
            </a:r>
          </a:p>
          <a:p>
            <a:pPr marL="609600" indent="-609600" eaLnBrk="1" hangingPunct="1">
              <a:lnSpc>
                <a:spcPts val="3200"/>
              </a:lnSpc>
              <a:spcBef>
                <a:spcPct val="0"/>
              </a:spcBef>
              <a:buFont typeface="Wingdings" pitchFamily="2" charset="2"/>
              <a:buNone/>
            </a:pPr>
            <a:endParaRPr lang="en-US" sz="3600" dirty="0" smtClean="0">
              <a:solidFill>
                <a:srgbClr val="00FFFF"/>
              </a:solidFill>
            </a:endParaRPr>
          </a:p>
          <a:p>
            <a:pPr marL="609600" indent="-609600" eaLnBrk="1" hangingPunct="1">
              <a:lnSpc>
                <a:spcPts val="3200"/>
              </a:lnSpc>
              <a:spcBef>
                <a:spcPct val="0"/>
              </a:spcBef>
              <a:buFont typeface="Wingdings" pitchFamily="2" charset="2"/>
              <a:buNone/>
            </a:pPr>
            <a:r>
              <a:rPr lang="en-US" sz="3600" dirty="0" smtClean="0">
                <a:solidFill>
                  <a:srgbClr val="00FFFF"/>
                </a:solidFill>
              </a:rPr>
              <a:t> </a:t>
            </a:r>
            <a:r>
              <a:rPr lang="en-US" sz="2400" i="1" dirty="0" smtClean="0"/>
              <a:t/>
            </a:r>
            <a:br>
              <a:rPr lang="en-US" sz="2400" i="1" dirty="0" smtClean="0"/>
            </a:br>
            <a:endParaRPr lang="en-US" sz="2400" i="1" dirty="0" smtClean="0"/>
          </a:p>
          <a:p>
            <a:pPr marL="609600" indent="-609600" eaLnBrk="1" hangingPunct="1">
              <a:spcBef>
                <a:spcPct val="100000"/>
              </a:spcBef>
              <a:buFont typeface="Wingdings" pitchFamily="2" charset="2"/>
              <a:buNone/>
            </a:pPr>
            <a:endParaRPr lang="en-US" sz="3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381000"/>
          <a:ext cx="7239000" cy="6123888"/>
        </p:xfrm>
        <a:graphic>
          <a:graphicData uri="http://schemas.openxmlformats.org/drawingml/2006/table">
            <a:tbl>
              <a:tblPr/>
              <a:tblGrid>
                <a:gridCol w="904875"/>
                <a:gridCol w="904875"/>
                <a:gridCol w="904875"/>
                <a:gridCol w="904875"/>
                <a:gridCol w="904875"/>
                <a:gridCol w="904875"/>
                <a:gridCol w="904875"/>
                <a:gridCol w="904875"/>
              </a:tblGrid>
              <a:tr h="219726">
                <a:tc gridSpan="8">
                  <a:txBody>
                    <a:bodyPr/>
                    <a:lstStyle/>
                    <a:p>
                      <a:pPr algn="ctr" fontAlgn="b"/>
                      <a:r>
                        <a:rPr lang="en-US" sz="2800" b="0" i="0" u="none" strike="noStrike" baseline="0" dirty="0">
                          <a:solidFill>
                            <a:schemeClr val="tx1"/>
                          </a:solidFill>
                          <a:effectLst/>
                          <a:latin typeface="Calibri"/>
                        </a:rPr>
                        <a:t>Cohort life table for Swedish women born in </a:t>
                      </a:r>
                      <a:r>
                        <a:rPr lang="en-US" sz="2800" b="0" i="0" u="none" strike="noStrike" baseline="0" dirty="0" smtClean="0">
                          <a:solidFill>
                            <a:schemeClr val="tx1"/>
                          </a:solidFill>
                          <a:effectLst/>
                          <a:latin typeface="Calibri"/>
                        </a:rPr>
                        <a:t>1890</a:t>
                      </a:r>
                      <a:endParaRPr lang="en-US" sz="2800" b="0" i="0" u="none" strike="noStrike" baseline="0" dirty="0">
                        <a:solidFill>
                          <a:schemeClr val="tx1"/>
                        </a:solidFill>
                        <a:effectLst/>
                        <a:latin typeface="Calibri"/>
                      </a:endParaRPr>
                    </a:p>
                  </a:txBody>
                  <a:tcPr marL="7512" marR="7512" marT="7512"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8728">
                <a:tc>
                  <a:txBody>
                    <a:bodyPr/>
                    <a:lstStyle/>
                    <a:p>
                      <a:pPr algn="r" fontAlgn="b"/>
                      <a:r>
                        <a:rPr lang="en-US" sz="1800" b="0" i="0" u="none" strike="noStrike" baseline="0" dirty="0" smtClean="0">
                          <a:solidFill>
                            <a:schemeClr val="tx1"/>
                          </a:solidFill>
                          <a:effectLst/>
                          <a:latin typeface="Calibri" pitchFamily="34" charset="0"/>
                        </a:rPr>
                        <a:t>Age  </a:t>
                      </a:r>
                      <a:endParaRPr lang="en-US" sz="1800" b="0" i="0" u="none" strike="noStrike" baseline="0" dirty="0">
                        <a:solidFill>
                          <a:schemeClr val="tx1"/>
                        </a:solidFill>
                        <a:effectLst/>
                        <a:latin typeface="Calibri" pitchFamily="34" charset="0"/>
                      </a:endParaRP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1" i="0" u="none" strike="noStrike" baseline="0" dirty="0">
                          <a:solidFill>
                            <a:srgbClr val="6CD67E"/>
                          </a:solidFill>
                          <a:effectLst/>
                          <a:latin typeface="Calibri" pitchFamily="34" charset="0"/>
                        </a:rPr>
                        <a:t>q</a:t>
                      </a:r>
                      <a:r>
                        <a:rPr lang="en-US" sz="1800" b="1" i="0" u="none" strike="noStrike" baseline="-25000" dirty="0">
                          <a:solidFill>
                            <a:srgbClr val="6CD67E"/>
                          </a:solidFill>
                          <a:effectLst/>
                          <a:latin typeface="Calibri" pitchFamily="34" charset="0"/>
                        </a:rPr>
                        <a:t>x</a:t>
                      </a: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baseline="0" dirty="0">
                          <a:solidFill>
                            <a:schemeClr val="tx1"/>
                          </a:solidFill>
                          <a:effectLst/>
                          <a:latin typeface="Calibri" pitchFamily="34" charset="0"/>
                        </a:rPr>
                        <a:t>a</a:t>
                      </a:r>
                      <a:r>
                        <a:rPr lang="en-US" sz="1800" b="0" i="0" u="none" strike="noStrike" baseline="-25000" dirty="0">
                          <a:solidFill>
                            <a:schemeClr val="tx1"/>
                          </a:solidFill>
                          <a:effectLst/>
                          <a:latin typeface="Calibri" pitchFamily="34" charset="0"/>
                        </a:rPr>
                        <a:t>x</a:t>
                      </a: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baseline="0" dirty="0">
                          <a:solidFill>
                            <a:schemeClr val="tx1"/>
                          </a:solidFill>
                          <a:effectLst/>
                          <a:latin typeface="Calibri" pitchFamily="34" charset="0"/>
                        </a:rPr>
                        <a:t>l</a:t>
                      </a:r>
                      <a:r>
                        <a:rPr lang="en-US" sz="1800" b="0" i="0" u="none" strike="noStrike" baseline="-25000" dirty="0">
                          <a:solidFill>
                            <a:schemeClr val="tx1"/>
                          </a:solidFill>
                          <a:effectLst/>
                          <a:latin typeface="Calibri" pitchFamily="34" charset="0"/>
                        </a:rPr>
                        <a:t>x</a:t>
                      </a: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baseline="0" dirty="0" err="1">
                          <a:solidFill>
                            <a:schemeClr val="tx1"/>
                          </a:solidFill>
                          <a:effectLst/>
                          <a:latin typeface="Calibri" pitchFamily="34" charset="0"/>
                        </a:rPr>
                        <a:t>d</a:t>
                      </a:r>
                      <a:r>
                        <a:rPr lang="en-US" sz="1800" b="0" i="0" u="none" strike="noStrike" baseline="-25000" dirty="0" err="1">
                          <a:solidFill>
                            <a:schemeClr val="tx1"/>
                          </a:solidFill>
                          <a:effectLst/>
                          <a:latin typeface="Calibri" pitchFamily="34" charset="0"/>
                        </a:rPr>
                        <a:t>x</a:t>
                      </a:r>
                      <a:endParaRPr lang="en-US" sz="1800" b="0" i="0" u="none" strike="noStrike" baseline="-25000" dirty="0">
                        <a:solidFill>
                          <a:schemeClr val="tx1"/>
                        </a:solidFill>
                        <a:effectLst/>
                        <a:latin typeface="Calibri" pitchFamily="34" charset="0"/>
                      </a:endParaRP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baseline="0" dirty="0">
                          <a:solidFill>
                            <a:schemeClr val="tx1"/>
                          </a:solidFill>
                          <a:effectLst/>
                          <a:latin typeface="Calibri" pitchFamily="34" charset="0"/>
                        </a:rPr>
                        <a:t>L</a:t>
                      </a:r>
                      <a:r>
                        <a:rPr lang="en-US" sz="1800" b="0" i="0" u="none" strike="noStrike" baseline="-25000" dirty="0">
                          <a:solidFill>
                            <a:schemeClr val="tx1"/>
                          </a:solidFill>
                          <a:effectLst/>
                          <a:latin typeface="Calibri" pitchFamily="34" charset="0"/>
                        </a:rPr>
                        <a:t>x</a:t>
                      </a: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baseline="0" dirty="0" err="1">
                          <a:solidFill>
                            <a:schemeClr val="tx1"/>
                          </a:solidFill>
                          <a:effectLst/>
                          <a:latin typeface="Calibri" pitchFamily="34" charset="0"/>
                        </a:rPr>
                        <a:t>T</a:t>
                      </a:r>
                      <a:r>
                        <a:rPr lang="en-US" sz="1800" b="0" i="0" u="none" strike="noStrike" baseline="-25000" dirty="0" err="1">
                          <a:solidFill>
                            <a:schemeClr val="tx1"/>
                          </a:solidFill>
                          <a:effectLst/>
                          <a:latin typeface="Calibri" pitchFamily="34" charset="0"/>
                        </a:rPr>
                        <a:t>x</a:t>
                      </a:r>
                      <a:endParaRPr lang="en-US" sz="1800" b="0" i="0" u="none" strike="noStrike" baseline="-25000" dirty="0">
                        <a:solidFill>
                          <a:schemeClr val="tx1"/>
                        </a:solidFill>
                        <a:effectLst/>
                        <a:latin typeface="Calibri" pitchFamily="34" charset="0"/>
                      </a:endParaRP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1" i="0" u="none" strike="noStrike" baseline="0" dirty="0">
                          <a:solidFill>
                            <a:schemeClr val="accent6"/>
                          </a:solidFill>
                          <a:effectLst/>
                          <a:latin typeface="Calibri" pitchFamily="34" charset="0"/>
                        </a:rPr>
                        <a:t>e</a:t>
                      </a:r>
                      <a:r>
                        <a:rPr lang="en-US" sz="1800" b="1" i="0" u="none" strike="noStrike" baseline="-25000" dirty="0">
                          <a:solidFill>
                            <a:schemeClr val="accent6"/>
                          </a:solidFill>
                          <a:effectLst/>
                          <a:latin typeface="Calibri" pitchFamily="34" charset="0"/>
                        </a:rPr>
                        <a:t>x</a:t>
                      </a:r>
                    </a:p>
                  </a:txBody>
                  <a:tcPr marL="7512" marR="7512" marT="7512" marB="0" anchor="b">
                    <a:lnL>
                      <a:noFill/>
                    </a:lnL>
                    <a:lnR>
                      <a:noFill/>
                    </a:lnR>
                    <a:lnT>
                      <a:noFill/>
                    </a:lnT>
                    <a:lnB w="6350" cap="flat" cmpd="sng" algn="ctr">
                      <a:solidFill>
                        <a:srgbClr val="000000"/>
                      </a:solidFill>
                      <a:prstDash val="solid"/>
                      <a:round/>
                      <a:headEnd type="none" w="med" len="med"/>
                      <a:tailEnd type="none" w="med" len="med"/>
                    </a:lnB>
                  </a:tcPr>
                </a:tc>
              </a:tr>
              <a:tr h="219726">
                <a:tc>
                  <a:txBody>
                    <a:bodyPr/>
                    <a:lstStyle/>
                    <a:p>
                      <a:pPr algn="r" fontAlgn="b"/>
                      <a:r>
                        <a:rPr lang="en-US" sz="1400" b="0" i="0" u="none" strike="noStrike" baseline="0" dirty="0">
                          <a:solidFill>
                            <a:schemeClr val="tx1"/>
                          </a:solidFill>
                          <a:effectLst/>
                          <a:latin typeface="Calibri"/>
                        </a:rPr>
                        <a:t>0</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1" i="0" u="none" strike="noStrike" baseline="0" dirty="0">
                          <a:solidFill>
                            <a:srgbClr val="6CD67E"/>
                          </a:solidFill>
                          <a:effectLst/>
                          <a:latin typeface="Calibri"/>
                        </a:rPr>
                        <a:t>0.096</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baseline="0" dirty="0">
                          <a:solidFill>
                            <a:schemeClr val="tx1"/>
                          </a:solidFill>
                          <a:effectLst/>
                          <a:latin typeface="Calibri"/>
                        </a:rPr>
                        <a:t>0.3</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baseline="0" dirty="0">
                          <a:solidFill>
                            <a:schemeClr val="tx1"/>
                          </a:solidFill>
                          <a:effectLst/>
                          <a:latin typeface="Calibri"/>
                        </a:rPr>
                        <a:t>100000</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baseline="0" dirty="0">
                          <a:solidFill>
                            <a:schemeClr val="tx1"/>
                          </a:solidFill>
                          <a:effectLst/>
                          <a:latin typeface="Calibri"/>
                        </a:rPr>
                        <a:t>9601</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baseline="0" dirty="0">
                          <a:solidFill>
                            <a:schemeClr val="tx1"/>
                          </a:solidFill>
                          <a:effectLst/>
                          <a:latin typeface="Calibri"/>
                        </a:rPr>
                        <a:t>93663</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baseline="0" dirty="0">
                          <a:solidFill>
                            <a:schemeClr val="tx1"/>
                          </a:solidFill>
                          <a:effectLst/>
                          <a:latin typeface="Calibri"/>
                        </a:rPr>
                        <a:t>5677927</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1" i="0" u="none" strike="noStrike" baseline="0" dirty="0">
                          <a:solidFill>
                            <a:schemeClr val="accent6"/>
                          </a:solidFill>
                          <a:effectLst/>
                          <a:latin typeface="Calibri"/>
                        </a:rPr>
                        <a:t>56.78</a:t>
                      </a:r>
                    </a:p>
                  </a:txBody>
                  <a:tcPr marL="7512" marR="7512" marT="7512" marB="0" anchor="b">
                    <a:lnL>
                      <a:noFill/>
                    </a:lnL>
                    <a:lnR>
                      <a:noFill/>
                    </a:lnR>
                    <a:lnT w="6350" cap="flat" cmpd="sng" algn="ctr">
                      <a:solidFill>
                        <a:srgbClr val="000000"/>
                      </a:solidFill>
                      <a:prstDash val="solid"/>
                      <a:round/>
                      <a:headEnd type="none" w="med" len="med"/>
                      <a:tailEnd type="none" w="med" len="med"/>
                    </a:lnT>
                    <a:lnB>
                      <a:noFill/>
                    </a:lnB>
                  </a:tcPr>
                </a:tc>
              </a:tr>
              <a:tr h="219726">
                <a:tc>
                  <a:txBody>
                    <a:bodyPr/>
                    <a:lstStyle/>
                    <a:p>
                      <a:pPr algn="r" fontAlgn="b"/>
                      <a:r>
                        <a:rPr lang="en-US" sz="1400" b="0" i="0" u="none" strike="noStrike" baseline="0" dirty="0">
                          <a:solidFill>
                            <a:schemeClr val="tx1"/>
                          </a:solidFill>
                          <a:effectLst/>
                          <a:latin typeface="Calibri"/>
                        </a:rPr>
                        <a:t>1-4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0.072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90399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6484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345432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5584264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61.77</a:t>
                      </a: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5-9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83915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2184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413539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5238832</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62.43</a:t>
                      </a: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10-14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0.019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81731</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1563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404776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4825293</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59.04</a:t>
                      </a: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15-19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80168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1807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396315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4420517</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55.14</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20-24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78361</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2013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387089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4024201</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51.35</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25-29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0.038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76348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2924</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375058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3637112</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47.64</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30-34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73424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1579</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362953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3262054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44.43</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35-39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71845</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1632</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355189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2899102</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40.35</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40-44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70213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1685</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346705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2543912</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36.23</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45-49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0.029</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68528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1972</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337737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2197208</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32.06</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50-54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0.034</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66556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2290</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327160</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1859471</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27.94</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55-59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0.048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64266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3117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313786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1532310</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23.84</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60-64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0.068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2.7</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61149</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4131</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296041</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1218525</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19.93</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65-69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0.106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57018</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6052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270723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922484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16.18</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70-74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0.167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50965</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8513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234671</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651761</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12.79</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75-79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0.266</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42453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11281</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185158</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417091</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9.82</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80-84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0.373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2.5</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31172</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11621</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126755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231933</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7.44</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85-89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0.536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19550</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10487</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69875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105178</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5.38</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90-94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0.695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2.2</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9063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6303</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27651</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35303</a:t>
                      </a:r>
                    </a:p>
                  </a:txBody>
                  <a:tcPr marL="7512" marR="7512" marT="7512" marB="0" anchor="b">
                    <a:lnL>
                      <a:noFill/>
                    </a:lnL>
                    <a:lnR>
                      <a:noFill/>
                    </a:lnR>
                    <a:lnT>
                      <a:noFill/>
                    </a:lnT>
                    <a:lnB>
                      <a:noFill/>
                    </a:lnB>
                  </a:tcPr>
                </a:tc>
                <a:tc>
                  <a:txBody>
                    <a:bodyPr/>
                    <a:lstStyle/>
                    <a:p>
                      <a:pPr algn="r" fontAlgn="b"/>
                      <a:r>
                        <a:rPr lang="en-US" sz="1400" b="1" i="0" u="none" strike="noStrike" baseline="0" dirty="0" smtClean="0">
                          <a:solidFill>
                            <a:schemeClr val="accent6"/>
                          </a:solidFill>
                          <a:effectLst/>
                          <a:latin typeface="Calibri"/>
                        </a:rPr>
                        <a:t>3.90</a:t>
                      </a:r>
                      <a:endParaRPr lang="en-US" sz="1400" b="1" i="0" u="none" strike="noStrike" baseline="0" dirty="0">
                        <a:solidFill>
                          <a:schemeClr val="accent6"/>
                        </a:solidFill>
                        <a:effectLst/>
                        <a:latin typeface="Calibri"/>
                      </a:endParaRP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95-99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0.843</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2.0</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2761</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2327</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6812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7652</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2.77</a:t>
                      </a: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100-104</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0.935</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1.7</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434</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406</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812</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839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1.93</a:t>
                      </a:r>
                    </a:p>
                  </a:txBody>
                  <a:tcPr marL="7512" marR="7512" marT="7512" marB="0" anchor="b">
                    <a:lnL>
                      <a:noFill/>
                    </a:lnL>
                    <a:lnR>
                      <a:noFill/>
                    </a:lnR>
                    <a:lnT>
                      <a:noFill/>
                    </a:lnT>
                    <a:lnB>
                      <a:noFill/>
                    </a:lnB>
                  </a:tcPr>
                </a:tc>
              </a:tr>
              <a:tr h="219726">
                <a:tc>
                  <a:txBody>
                    <a:bodyPr/>
                    <a:lstStyle/>
                    <a:p>
                      <a:pPr algn="r" fontAlgn="b"/>
                      <a:r>
                        <a:rPr lang="en-US" sz="1400" b="0" i="0" u="none" strike="noStrike" baseline="0" dirty="0">
                          <a:solidFill>
                            <a:schemeClr val="tx1"/>
                          </a:solidFill>
                          <a:effectLst/>
                          <a:latin typeface="Calibri"/>
                        </a:rPr>
                        <a:t>105-109</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rgbClr val="6CD67E"/>
                          </a:solidFill>
                          <a:effectLst/>
                          <a:latin typeface="Calibri"/>
                        </a:rPr>
                        <a:t>1</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1.0</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28</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28</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28</a:t>
                      </a:r>
                    </a:p>
                  </a:txBody>
                  <a:tcPr marL="7512" marR="7512" marT="7512" marB="0" anchor="b">
                    <a:lnL>
                      <a:noFill/>
                    </a:lnL>
                    <a:lnR>
                      <a:noFill/>
                    </a:lnR>
                    <a:lnT>
                      <a:noFill/>
                    </a:lnT>
                    <a:lnB>
                      <a:noFill/>
                    </a:lnB>
                  </a:tcPr>
                </a:tc>
                <a:tc>
                  <a:txBody>
                    <a:bodyPr/>
                    <a:lstStyle/>
                    <a:p>
                      <a:pPr algn="r" fontAlgn="b"/>
                      <a:r>
                        <a:rPr lang="en-US" sz="1400" b="0" i="0" u="none" strike="noStrike" baseline="0">
                          <a:solidFill>
                            <a:schemeClr val="tx1"/>
                          </a:solidFill>
                          <a:effectLst/>
                          <a:latin typeface="Calibri"/>
                        </a:rPr>
                        <a:t>28</a:t>
                      </a:r>
                    </a:p>
                  </a:txBody>
                  <a:tcPr marL="7512" marR="7512" marT="7512" marB="0" anchor="b">
                    <a:lnL>
                      <a:noFill/>
                    </a:lnL>
                    <a:lnR>
                      <a:noFill/>
                    </a:lnR>
                    <a:lnT>
                      <a:noFill/>
                    </a:lnT>
                    <a:lnB>
                      <a:noFill/>
                    </a:lnB>
                  </a:tcPr>
                </a:tc>
                <a:tc>
                  <a:txBody>
                    <a:bodyPr/>
                    <a:lstStyle/>
                    <a:p>
                      <a:pPr algn="r" fontAlgn="b"/>
                      <a:r>
                        <a:rPr lang="en-US" sz="1400" b="1" i="0" u="none" strike="noStrike" baseline="0" dirty="0">
                          <a:solidFill>
                            <a:schemeClr val="accent6"/>
                          </a:solidFill>
                          <a:effectLst/>
                          <a:latin typeface="Calibri"/>
                        </a:rPr>
                        <a:t>0.98</a:t>
                      </a:r>
                    </a:p>
                  </a:txBody>
                  <a:tcPr marL="7512" marR="7512" marT="7512" marB="0" anchor="b">
                    <a:lnL>
                      <a:noFill/>
                    </a:lnL>
                    <a:lnR>
                      <a:noFill/>
                    </a:lnR>
                    <a:lnT>
                      <a:noFill/>
                    </a:lnT>
                    <a:lnB>
                      <a:noFill/>
                    </a:lnB>
                  </a:tcPr>
                </a:tc>
              </a:tr>
              <a:tr h="219726">
                <a:tc>
                  <a:txBody>
                    <a:bodyPr/>
                    <a:lstStyle/>
                    <a:p>
                      <a:pPr algn="r" fontAlgn="b"/>
                      <a:r>
                        <a:rPr lang="en-US" sz="1400" b="0" i="0" u="none" strike="noStrike" baseline="0">
                          <a:solidFill>
                            <a:schemeClr val="tx1"/>
                          </a:solidFill>
                          <a:effectLst/>
                          <a:latin typeface="Calibri"/>
                        </a:rPr>
                        <a:t>110+</a:t>
                      </a:r>
                    </a:p>
                  </a:txBody>
                  <a:tcPr marL="7512" marR="7512" marT="7512" marB="0" anchor="b">
                    <a:lnL>
                      <a:noFill/>
                    </a:lnL>
                    <a:lnR>
                      <a:noFill/>
                    </a:lnR>
                    <a:lnT>
                      <a:noFill/>
                    </a:lnT>
                    <a:lnB>
                      <a:noFill/>
                    </a:lnB>
                  </a:tcPr>
                </a:tc>
                <a:tc>
                  <a:txBody>
                    <a:bodyPr/>
                    <a:lstStyle/>
                    <a:p>
                      <a:pPr algn="l" fontAlgn="b"/>
                      <a:r>
                        <a:rPr lang="en-US" sz="1400" b="1" i="0" u="none" strike="noStrike" baseline="0" dirty="0">
                          <a:solidFill>
                            <a:srgbClr val="6CD67E"/>
                          </a:solidFill>
                          <a:effectLst/>
                          <a:latin typeface="Calibri"/>
                        </a:rPr>
                        <a:t>.</a:t>
                      </a:r>
                    </a:p>
                  </a:txBody>
                  <a:tcPr marL="7512" marR="7512" marT="7512" marB="0" anchor="b">
                    <a:lnL>
                      <a:noFill/>
                    </a:lnL>
                    <a:lnR>
                      <a:noFill/>
                    </a:lnR>
                    <a:lnT>
                      <a:noFill/>
                    </a:lnT>
                    <a:lnB>
                      <a:noFill/>
                    </a:lnB>
                  </a:tcPr>
                </a:tc>
                <a:tc>
                  <a:txBody>
                    <a:bodyPr/>
                    <a:lstStyle/>
                    <a:p>
                      <a:pPr algn="l" fontAlgn="b"/>
                      <a:r>
                        <a:rPr lang="en-US" sz="1400" b="0" i="0" u="none" strike="noStrike" baseline="0" dirty="0">
                          <a:solidFill>
                            <a:schemeClr val="tx1"/>
                          </a:solidFill>
                          <a:effectLst/>
                          <a:latin typeface="Calibri"/>
                        </a:rPr>
                        <a:t>.</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0</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0</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0</a:t>
                      </a:r>
                    </a:p>
                  </a:txBody>
                  <a:tcPr marL="7512" marR="7512" marT="7512" marB="0" anchor="b">
                    <a:lnL>
                      <a:noFill/>
                    </a:lnL>
                    <a:lnR>
                      <a:noFill/>
                    </a:lnR>
                    <a:lnT>
                      <a:noFill/>
                    </a:lnT>
                    <a:lnB>
                      <a:noFill/>
                    </a:lnB>
                  </a:tcPr>
                </a:tc>
                <a:tc>
                  <a:txBody>
                    <a:bodyPr/>
                    <a:lstStyle/>
                    <a:p>
                      <a:pPr algn="r" fontAlgn="b"/>
                      <a:r>
                        <a:rPr lang="en-US" sz="1400" b="0" i="0" u="none" strike="noStrike" baseline="0" dirty="0">
                          <a:solidFill>
                            <a:schemeClr val="tx1"/>
                          </a:solidFill>
                          <a:effectLst/>
                          <a:latin typeface="Calibri"/>
                        </a:rPr>
                        <a:t>0</a:t>
                      </a:r>
                    </a:p>
                  </a:txBody>
                  <a:tcPr marL="7512" marR="7512" marT="7512" marB="0" anchor="b">
                    <a:lnL>
                      <a:noFill/>
                    </a:lnL>
                    <a:lnR>
                      <a:noFill/>
                    </a:lnR>
                    <a:lnT>
                      <a:noFill/>
                    </a:lnT>
                    <a:lnB>
                      <a:noFill/>
                    </a:lnB>
                  </a:tcPr>
                </a:tc>
                <a:tc>
                  <a:txBody>
                    <a:bodyPr/>
                    <a:lstStyle/>
                    <a:p>
                      <a:pPr algn="l" fontAlgn="b"/>
                      <a:r>
                        <a:rPr lang="en-US" sz="1400" b="1" i="0" u="none" strike="noStrike" baseline="0" dirty="0">
                          <a:solidFill>
                            <a:schemeClr val="accent6"/>
                          </a:solidFill>
                          <a:effectLst/>
                          <a:latin typeface="Calibri"/>
                        </a:rPr>
                        <a:t>.</a:t>
                      </a:r>
                    </a:p>
                  </a:txBody>
                  <a:tcPr marL="7512" marR="7512" marT="7512"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797" y="228600"/>
          <a:ext cx="8077202" cy="6345701"/>
        </p:xfrm>
        <a:graphic>
          <a:graphicData uri="http://schemas.openxmlformats.org/drawingml/2006/table">
            <a:tbl>
              <a:tblPr/>
              <a:tblGrid>
                <a:gridCol w="684360"/>
                <a:gridCol w="684360"/>
                <a:gridCol w="752566"/>
                <a:gridCol w="815879"/>
                <a:gridCol w="815879"/>
                <a:gridCol w="489528"/>
                <a:gridCol w="677699"/>
                <a:gridCol w="710309"/>
                <a:gridCol w="868156"/>
                <a:gridCol w="844176"/>
                <a:gridCol w="734290"/>
              </a:tblGrid>
              <a:tr h="533400">
                <a:tc gridSpan="11">
                  <a:txBody>
                    <a:bodyPr/>
                    <a:lstStyle/>
                    <a:p>
                      <a:pPr algn="ctr" fontAlgn="b"/>
                      <a:endParaRPr lang="en-US" sz="1600" b="1" i="0" u="none" strike="noStrike" baseline="0" dirty="0" smtClean="0">
                        <a:solidFill>
                          <a:schemeClr val="tx1"/>
                        </a:solidFill>
                        <a:effectLst/>
                        <a:latin typeface="Calibri"/>
                      </a:endParaRPr>
                    </a:p>
                    <a:p>
                      <a:pPr algn="ctr" fontAlgn="b"/>
                      <a:r>
                        <a:rPr lang="en-US" sz="2800" b="0" i="0" u="none" strike="noStrike" baseline="0" dirty="0" smtClean="0">
                          <a:solidFill>
                            <a:schemeClr val="tx1"/>
                          </a:solidFill>
                          <a:effectLst/>
                          <a:latin typeface="Calibri"/>
                        </a:rPr>
                        <a:t>Period </a:t>
                      </a:r>
                      <a:r>
                        <a:rPr lang="en-US" sz="2800" b="0" i="0" u="none" strike="noStrike" baseline="0" dirty="0">
                          <a:solidFill>
                            <a:schemeClr val="tx1"/>
                          </a:solidFill>
                          <a:effectLst/>
                          <a:latin typeface="Calibri"/>
                        </a:rPr>
                        <a:t>Life Table for the United Kingdom, 1990</a:t>
                      </a:r>
                    </a:p>
                  </a:txBody>
                  <a:tcPr marL="9112" marR="9112" marT="9112" marB="0" anchor="b">
                    <a:lnL>
                      <a:noFill/>
                    </a:lnL>
                    <a:lnR>
                      <a:noFill/>
                    </a:lnR>
                    <a:lnT>
                      <a:noFill/>
                    </a:lnT>
                    <a:lnB w="635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1888">
                <a:tc>
                  <a:txBody>
                    <a:bodyPr/>
                    <a:lstStyle/>
                    <a:p>
                      <a:pPr algn="ctr" fontAlgn="b"/>
                      <a:r>
                        <a:rPr lang="en-US" sz="1800" b="0" i="0" u="none" strike="noStrike" dirty="0" smtClean="0">
                          <a:solidFill>
                            <a:schemeClr val="tx1"/>
                          </a:solidFill>
                          <a:effectLst/>
                          <a:latin typeface="Calibri" pitchFamily="34" charset="0"/>
                        </a:rPr>
                        <a:t>Age</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FFFF00"/>
                          </a:solidFill>
                          <a:effectLst/>
                          <a:latin typeface="Calibri" pitchFamily="34" charset="0"/>
                        </a:rPr>
                        <a:t>Pop</a:t>
                      </a:r>
                      <a:endParaRPr lang="en-US" sz="1800" b="0" i="0" u="none" strike="noStrike" dirty="0">
                        <a:solidFill>
                          <a:srgbClr val="FFFF00"/>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FFFF00"/>
                          </a:solidFill>
                          <a:effectLst/>
                          <a:latin typeface="Calibri" pitchFamily="34" charset="0"/>
                        </a:rPr>
                        <a:t>deaths</a:t>
                      </a:r>
                      <a:endParaRPr lang="en-US" sz="1800" b="0" i="0" u="none" strike="noStrike" dirty="0">
                        <a:solidFill>
                          <a:srgbClr val="FFFF00"/>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err="1" smtClean="0">
                          <a:solidFill>
                            <a:srgbClr val="FFFF00"/>
                          </a:solidFill>
                          <a:effectLst/>
                          <a:latin typeface="Calibri" pitchFamily="34" charset="0"/>
                        </a:rPr>
                        <a:t>Mx</a:t>
                      </a:r>
                      <a:endParaRPr lang="en-US" sz="1800" b="1" i="0" u="none" strike="noStrike" dirty="0">
                        <a:solidFill>
                          <a:srgbClr val="FFFF00"/>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err="1">
                          <a:solidFill>
                            <a:srgbClr val="6CD67E"/>
                          </a:solidFill>
                          <a:effectLst/>
                          <a:latin typeface="Calibri" pitchFamily="34" charset="0"/>
                        </a:rPr>
                        <a:t>q</a:t>
                      </a:r>
                      <a:r>
                        <a:rPr lang="en-US" sz="1800" b="1" i="0" u="none" strike="noStrike" baseline="-25000" dirty="0" err="1">
                          <a:solidFill>
                            <a:srgbClr val="6CD67E"/>
                          </a:solidFill>
                          <a:effectLst/>
                          <a:latin typeface="Calibri" pitchFamily="34" charset="0"/>
                        </a:rPr>
                        <a:t>x</a:t>
                      </a:r>
                      <a:endParaRPr lang="en-US" sz="1800" b="1" i="0" u="none" strike="noStrike" dirty="0">
                        <a:solidFill>
                          <a:srgbClr val="6CD67E"/>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pitchFamily="34" charset="0"/>
                        </a:rPr>
                        <a:t>a</a:t>
                      </a:r>
                      <a:r>
                        <a:rPr lang="en-US" sz="1800" b="0" i="0" u="none" strike="noStrike" baseline="-25000" dirty="0">
                          <a:solidFill>
                            <a:schemeClr val="tx1"/>
                          </a:solidFill>
                          <a:effectLst/>
                          <a:latin typeface="Calibri" pitchFamily="34" charset="0"/>
                        </a:rPr>
                        <a:t>x</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err="1">
                          <a:solidFill>
                            <a:schemeClr val="tx1"/>
                          </a:solidFill>
                          <a:effectLst/>
                          <a:latin typeface="Calibri" pitchFamily="34" charset="0"/>
                        </a:rPr>
                        <a:t>d</a:t>
                      </a:r>
                      <a:r>
                        <a:rPr lang="en-US" sz="1800" b="0" i="0" u="none" strike="noStrike" baseline="-25000" dirty="0" err="1">
                          <a:solidFill>
                            <a:schemeClr val="tx1"/>
                          </a:solidFill>
                          <a:effectLst/>
                          <a:latin typeface="Calibri" pitchFamily="34" charset="0"/>
                        </a:rPr>
                        <a:t>x</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pitchFamily="34" charset="0"/>
                        </a:rPr>
                        <a:t>l</a:t>
                      </a:r>
                      <a:r>
                        <a:rPr lang="en-US" sz="1800" b="0" i="0" u="none" strike="noStrike" baseline="-25000" dirty="0">
                          <a:solidFill>
                            <a:schemeClr val="tx1"/>
                          </a:solidFill>
                          <a:effectLst/>
                          <a:latin typeface="Calibri" pitchFamily="34" charset="0"/>
                        </a:rPr>
                        <a:t>x</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chemeClr val="tx1"/>
                          </a:solidFill>
                          <a:effectLst/>
                          <a:latin typeface="Calibri" pitchFamily="34" charset="0"/>
                        </a:rPr>
                        <a:t>L</a:t>
                      </a:r>
                      <a:r>
                        <a:rPr lang="en-US" sz="1800" b="0" i="0" u="none" strike="noStrike" baseline="-25000" dirty="0" smtClean="0">
                          <a:solidFill>
                            <a:schemeClr val="tx1"/>
                          </a:solidFill>
                          <a:effectLst/>
                          <a:latin typeface="Calibri" pitchFamily="34" charset="0"/>
                        </a:rPr>
                        <a:t>x</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err="1">
                          <a:solidFill>
                            <a:schemeClr val="tx1"/>
                          </a:solidFill>
                          <a:effectLst/>
                          <a:latin typeface="Calibri" pitchFamily="34" charset="0"/>
                        </a:rPr>
                        <a:t>T</a:t>
                      </a:r>
                      <a:r>
                        <a:rPr lang="en-US" sz="1800" b="0" i="0" u="none" strike="noStrike" baseline="-25000" dirty="0" err="1">
                          <a:solidFill>
                            <a:schemeClr val="tx1"/>
                          </a:solidFill>
                          <a:effectLst/>
                          <a:latin typeface="Calibri" pitchFamily="34" charset="0"/>
                        </a:rPr>
                        <a:t>x</a:t>
                      </a:r>
                      <a:endParaRPr lang="en-US" sz="1800" b="0" i="0" u="none" strike="noStrike" dirty="0">
                        <a:solidFill>
                          <a:schemeClr val="tx1"/>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accent6"/>
                          </a:solidFill>
                          <a:effectLst/>
                          <a:latin typeface="Calibri" pitchFamily="34" charset="0"/>
                        </a:rPr>
                        <a:t>e</a:t>
                      </a:r>
                      <a:r>
                        <a:rPr lang="en-US" sz="1800" b="0" i="0" u="none" strike="noStrike" baseline="-25000" dirty="0">
                          <a:solidFill>
                            <a:schemeClr val="accent6"/>
                          </a:solidFill>
                          <a:effectLst/>
                          <a:latin typeface="Calibri" pitchFamily="34" charset="0"/>
                        </a:rPr>
                        <a:t>x</a:t>
                      </a:r>
                      <a:endParaRPr lang="en-US" sz="1800" b="0" i="0" u="none" strike="noStrike" dirty="0">
                        <a:solidFill>
                          <a:schemeClr val="accent6"/>
                        </a:solidFill>
                        <a:effectLst/>
                        <a:latin typeface="Calibri" pitchFamily="34" charset="0"/>
                      </a:endParaRPr>
                    </a:p>
                  </a:txBody>
                  <a:tcPr marL="9112" marR="9112" marT="9112" marB="0" anchor="b">
                    <a:lnL>
                      <a:noFill/>
                    </a:lnL>
                    <a:lnR>
                      <a:noFill/>
                    </a:lnR>
                    <a:lnT>
                      <a:noFill/>
                    </a:lnT>
                    <a:lnB w="6350" cap="flat" cmpd="sng" algn="ctr">
                      <a:solidFill>
                        <a:srgbClr val="000000"/>
                      </a:solidFill>
                      <a:prstDash val="solid"/>
                      <a:round/>
                      <a:headEnd type="none" w="med" len="med"/>
                      <a:tailEnd type="none" w="med" len="med"/>
                    </a:lnB>
                  </a:tcPr>
                </a:tc>
              </a:tr>
              <a:tr h="278639">
                <a:tc>
                  <a:txBody>
                    <a:bodyPr/>
                    <a:lstStyle/>
                    <a:p>
                      <a:pPr algn="ctr" fontAlgn="b"/>
                      <a:r>
                        <a:rPr lang="en-US" sz="1400" b="0" i="0" u="none" strike="noStrike" dirty="0">
                          <a:solidFill>
                            <a:schemeClr val="tx1"/>
                          </a:solidFill>
                          <a:effectLst/>
                          <a:latin typeface="Calibri" pitchFamily="34" charset="0"/>
                        </a:rPr>
                        <a:t>&lt;1</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400" b="0" i="0" u="none" strike="noStrike" dirty="0">
                          <a:solidFill>
                            <a:srgbClr val="FFFF00"/>
                          </a:solidFill>
                          <a:effectLst/>
                          <a:latin typeface="Calibri" pitchFamily="34" charset="0"/>
                        </a:rPr>
                        <a:t>2,533</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400" b="0" i="0" u="none" strike="noStrike" dirty="0">
                          <a:solidFill>
                            <a:srgbClr val="FFFF00"/>
                          </a:solidFill>
                          <a:effectLst/>
                          <a:latin typeface="Calibri" pitchFamily="34" charset="0"/>
                        </a:rPr>
                        <a:t>20</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r" fontAlgn="b"/>
                      <a:r>
                        <a:rPr lang="en-US" sz="1400" b="1" i="0" u="none" strike="noStrike" dirty="0" smtClean="0">
                          <a:solidFill>
                            <a:srgbClr val="FFFF00"/>
                          </a:solidFill>
                          <a:effectLst/>
                          <a:latin typeface="Calibri" pitchFamily="34" charset="0"/>
                        </a:rPr>
                        <a:t>0.0079</a:t>
                      </a:r>
                      <a:endParaRPr lang="en-US" sz="1400" b="1" i="0" u="none" strike="noStrike" dirty="0">
                        <a:solidFill>
                          <a:srgbClr val="FFFF00"/>
                        </a:solidFill>
                        <a:effectLst/>
                        <a:latin typeface="Calibri" pitchFamily="34" charset="0"/>
                      </a:endParaRP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1" i="0" u="none" strike="noStrike" baseline="0" dirty="0" smtClean="0">
                          <a:solidFill>
                            <a:srgbClr val="6CD67E"/>
                          </a:solidFill>
                          <a:effectLst/>
                          <a:latin typeface="Calibri" pitchFamily="34" charset="0"/>
                        </a:rPr>
                        <a:t>0.0078</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tx1"/>
                          </a:solidFill>
                          <a:effectLst/>
                          <a:latin typeface="Calibri" pitchFamily="34" charset="0"/>
                        </a:rPr>
                        <a:t>0.1</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tx1"/>
                          </a:solidFill>
                          <a:effectLst/>
                          <a:latin typeface="Calibri" pitchFamily="34" charset="0"/>
                        </a:rPr>
                        <a:t>784</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tx1"/>
                          </a:solidFill>
                          <a:effectLst/>
                          <a:latin typeface="Calibri" pitchFamily="34" charset="0"/>
                        </a:rPr>
                        <a:t>100000</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tx1"/>
                          </a:solidFill>
                          <a:effectLst/>
                          <a:latin typeface="Calibri" pitchFamily="34" charset="0"/>
                        </a:rPr>
                        <a:t>99294</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tx1"/>
                          </a:solidFill>
                          <a:effectLst/>
                          <a:latin typeface="Calibri" pitchFamily="34" charset="0"/>
                        </a:rPr>
                        <a:t>7198691</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chemeClr val="accent6"/>
                          </a:solidFill>
                          <a:effectLst/>
                          <a:latin typeface="Calibri" pitchFamily="34" charset="0"/>
                        </a:rPr>
                        <a:t>71.99</a:t>
                      </a:r>
                    </a:p>
                  </a:txBody>
                  <a:tcPr marL="9112" marR="9112" marT="9112" marB="0" anchor="b">
                    <a:lnL>
                      <a:noFill/>
                    </a:lnL>
                    <a:lnR>
                      <a:noFill/>
                    </a:lnR>
                    <a:lnT w="6350" cap="flat" cmpd="sng" algn="ctr">
                      <a:solidFill>
                        <a:srgbClr val="000000"/>
                      </a:solidFill>
                      <a:prstDash val="solid"/>
                      <a:round/>
                      <a:headEnd type="none" w="med" len="med"/>
                      <a:tailEnd type="none" w="med" len="med"/>
                    </a:lnT>
                    <a:lnB>
                      <a:noFill/>
                    </a:lnB>
                    <a:noFill/>
                  </a:tcPr>
                </a:tc>
              </a:tr>
              <a:tr h="278639">
                <a:tc>
                  <a:txBody>
                    <a:bodyPr/>
                    <a:lstStyle/>
                    <a:p>
                      <a:pPr algn="ctr" fontAlgn="b"/>
                      <a:r>
                        <a:rPr lang="en-US" sz="1400" b="0" i="0" u="none" strike="noStrike" dirty="0">
                          <a:solidFill>
                            <a:schemeClr val="tx1"/>
                          </a:solidFill>
                          <a:effectLst/>
                          <a:latin typeface="Calibri" pitchFamily="34" charset="0"/>
                        </a:rPr>
                        <a:t>1-4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11,130</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0.0001</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0.0004</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36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99216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396793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7099397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71.55</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5-9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15,519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2</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0.0001</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0.0006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64</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99180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495742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6702604</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67.58</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10-14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16,409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4</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0.0002</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0.0012</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121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99116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495280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6206862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62.62</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15-19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16,133</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9</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0.0006</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0.0028</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276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98996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494289</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5711582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57.70</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20-24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21,482</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10</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0.0005</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0.0023</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230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98720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493026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5217293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52.85</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25-29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15,997</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22</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0.0014</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0.0069</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675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98490</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490765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4724267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47.97</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30-34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16,026</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35</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0.0022</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0.0109</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1062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97816</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486422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4233501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43.28</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35-39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19,800</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34</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0.0017</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0.0086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827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96753</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481698</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3747080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38.73</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40-44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16,076</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39</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0.0024</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0.0121</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1157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95926</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476739</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3265381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34.04</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45-49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13,404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59</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0.0044</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0.0218</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2063</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94770</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468690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2788642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29.43</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50-54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13,027</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108</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0.0083</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0.0406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3765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92706</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454120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2319953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25.02</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55-59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10,051</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136</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0.0135</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0.0654</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5820</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88942</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430157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1865832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20.98</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60-64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10,220</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176</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0.0172</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0.0826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6862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83121</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398451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1435675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17.27</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65-69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9,190</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320</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0.0348</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0.1602</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12214</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76259</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350763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1037224</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13.60</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70-74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7,427</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445</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0.0599</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0.2606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16687</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64046</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278510</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686461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10.72</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75-79</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5,231</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414</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0.0791</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0.3304</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15645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47358</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197679</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407951</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8.61</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80-85</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2,884</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355</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0.1231</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0.4706</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14925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31713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121253</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210272</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6.63</a:t>
                      </a:r>
                    </a:p>
                  </a:txBody>
                  <a:tcPr marL="9112" marR="9112" marT="9112" marB="0" anchor="b">
                    <a:lnL>
                      <a:noFill/>
                    </a:lnL>
                    <a:lnR>
                      <a:noFill/>
                    </a:lnR>
                    <a:lnT>
                      <a:noFill/>
                    </a:lnT>
                    <a:lnB>
                      <a:noFill/>
                    </a:lnB>
                    <a:noFill/>
                  </a:tcPr>
                </a:tc>
              </a:tr>
              <a:tr h="278639">
                <a:tc>
                  <a:txBody>
                    <a:bodyPr/>
                    <a:lstStyle/>
                    <a:p>
                      <a:pPr algn="ctr" fontAlgn="b"/>
                      <a:r>
                        <a:rPr lang="en-US" sz="1400" b="0" i="0" u="none" strike="noStrike" dirty="0">
                          <a:solidFill>
                            <a:schemeClr val="tx1"/>
                          </a:solidFill>
                          <a:effectLst/>
                          <a:latin typeface="Calibri" pitchFamily="34" charset="0"/>
                        </a:rPr>
                        <a:t>85+</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1,840</a:t>
                      </a:r>
                    </a:p>
                  </a:txBody>
                  <a:tcPr marL="9112" marR="9112" marT="9112" marB="0" anchor="b">
                    <a:lnL>
                      <a:noFill/>
                    </a:lnL>
                    <a:lnR>
                      <a:noFill/>
                    </a:lnR>
                    <a:lnT>
                      <a:noFill/>
                    </a:lnT>
                    <a:lnB>
                      <a:noFill/>
                    </a:lnB>
                    <a:noFill/>
                  </a:tcPr>
                </a:tc>
                <a:tc>
                  <a:txBody>
                    <a:bodyPr/>
                    <a:lstStyle/>
                    <a:p>
                      <a:pPr algn="r" fontAlgn="b"/>
                      <a:r>
                        <a:rPr lang="en-US" sz="1400" b="0" i="0" u="none" strike="noStrike" dirty="0">
                          <a:solidFill>
                            <a:srgbClr val="FFFF00"/>
                          </a:solidFill>
                          <a:effectLst/>
                          <a:latin typeface="Calibri" pitchFamily="34" charset="0"/>
                        </a:rPr>
                        <a:t>347</a:t>
                      </a:r>
                    </a:p>
                  </a:txBody>
                  <a:tcPr marL="9112" marR="9112" marT="9112" marB="0" anchor="b">
                    <a:lnL>
                      <a:noFill/>
                    </a:lnL>
                    <a:lnR>
                      <a:noFill/>
                    </a:lnR>
                    <a:lnT>
                      <a:noFill/>
                    </a:lnT>
                    <a:lnB>
                      <a:noFill/>
                    </a:lnB>
                    <a:noFill/>
                  </a:tcPr>
                </a:tc>
                <a:tc>
                  <a:txBody>
                    <a:bodyPr/>
                    <a:lstStyle/>
                    <a:p>
                      <a:pPr algn="r" fontAlgn="b"/>
                      <a:r>
                        <a:rPr lang="en-US" sz="1400" b="1" i="0" u="none" strike="noStrike" dirty="0" smtClean="0">
                          <a:solidFill>
                            <a:srgbClr val="FFFF00"/>
                          </a:solidFill>
                          <a:effectLst/>
                          <a:latin typeface="Calibri" pitchFamily="34" charset="0"/>
                        </a:rPr>
                        <a:t>0.1886</a:t>
                      </a:r>
                      <a:endParaRPr lang="en-US" sz="1400" b="1" i="0" u="none" strike="noStrike" dirty="0">
                        <a:solidFill>
                          <a:srgbClr val="FFFF00"/>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1" i="0" u="none" strike="noStrike" baseline="0" dirty="0" smtClean="0">
                          <a:solidFill>
                            <a:srgbClr val="6CD67E"/>
                          </a:solidFill>
                          <a:effectLst/>
                          <a:latin typeface="Calibri" pitchFamily="34" charset="0"/>
                        </a:rPr>
                        <a:t>1.0000</a:t>
                      </a:r>
                      <a:endParaRPr lang="en-US" sz="1400" b="1" i="0" u="none" strike="noStrike" baseline="0" dirty="0">
                        <a:solidFill>
                          <a:srgbClr val="6CD67E"/>
                        </a:solidFill>
                        <a:effectLst/>
                        <a:latin typeface="Calibri" pitchFamily="34" charset="0"/>
                      </a:endParaRP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0.5</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16788</a:t>
                      </a:r>
                    </a:p>
                  </a:txBody>
                  <a:tcPr marL="9112" marR="9112" marT="9112" marB="0" anchor="b">
                    <a:lnL>
                      <a:noFill/>
                    </a:lnL>
                    <a:lnR>
                      <a:noFill/>
                    </a:lnR>
                    <a:lnT>
                      <a:noFill/>
                    </a:lnT>
                    <a:lnB>
                      <a:noFill/>
                    </a:lnB>
                  </a:tcPr>
                </a:tc>
                <a:tc>
                  <a:txBody>
                    <a:bodyPr/>
                    <a:lstStyle/>
                    <a:p>
                      <a:pPr algn="r" fontAlgn="b"/>
                      <a:r>
                        <a:rPr lang="en-US" sz="1400" b="0" i="0" u="none" strike="noStrike">
                          <a:solidFill>
                            <a:schemeClr val="tx1"/>
                          </a:solidFill>
                          <a:effectLst/>
                          <a:latin typeface="Calibri" pitchFamily="34" charset="0"/>
                        </a:rPr>
                        <a:t>16788</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89019</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tx1"/>
                          </a:solidFill>
                          <a:effectLst/>
                          <a:latin typeface="Calibri" pitchFamily="34" charset="0"/>
                        </a:rPr>
                        <a:t>89019</a:t>
                      </a:r>
                    </a:p>
                  </a:txBody>
                  <a:tcPr marL="9112" marR="9112" marT="9112" marB="0" anchor="b">
                    <a:lnL>
                      <a:noFill/>
                    </a:lnL>
                    <a:lnR>
                      <a:noFill/>
                    </a:lnR>
                    <a:lnT>
                      <a:noFill/>
                    </a:lnT>
                    <a:lnB>
                      <a:noFill/>
                    </a:lnB>
                  </a:tcPr>
                </a:tc>
                <a:tc>
                  <a:txBody>
                    <a:bodyPr/>
                    <a:lstStyle/>
                    <a:p>
                      <a:pPr algn="r" fontAlgn="b"/>
                      <a:r>
                        <a:rPr lang="en-US" sz="1400" b="0" i="0" u="none" strike="noStrike" dirty="0">
                          <a:solidFill>
                            <a:schemeClr val="accent6"/>
                          </a:solidFill>
                          <a:effectLst/>
                          <a:latin typeface="Calibri" pitchFamily="34" charset="0"/>
                        </a:rPr>
                        <a:t>5.30</a:t>
                      </a:r>
                    </a:p>
                  </a:txBody>
                  <a:tcPr marL="9112" marR="9112" marT="9112" marB="0" anchor="b">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76400" y="457200"/>
            <a:ext cx="5791200" cy="1371600"/>
          </a:xfrm>
        </p:spPr>
        <p:txBody>
          <a:bodyPr>
            <a:normAutofit/>
          </a:bodyPr>
          <a:lstStyle/>
          <a:p>
            <a:pPr eaLnBrk="1" hangingPunct="1"/>
            <a:r>
              <a:rPr lang="en-US" sz="4800" dirty="0" smtClean="0"/>
              <a:t>Longitudinal data</a:t>
            </a:r>
          </a:p>
        </p:txBody>
      </p:sp>
      <p:sp>
        <p:nvSpPr>
          <p:cNvPr id="8195" name="Rectangle 3"/>
          <p:cNvSpPr>
            <a:spLocks noGrp="1" noChangeArrowheads="1"/>
          </p:cNvSpPr>
          <p:nvPr>
            <p:ph idx="1"/>
          </p:nvPr>
        </p:nvSpPr>
        <p:spPr>
          <a:xfrm>
            <a:off x="1219200" y="1905000"/>
            <a:ext cx="7162800" cy="4191000"/>
          </a:xfrm>
        </p:spPr>
        <p:txBody>
          <a:bodyPr>
            <a:normAutofit fontScale="25000" lnSpcReduction="20000"/>
          </a:bodyPr>
          <a:lstStyle/>
          <a:p>
            <a:pPr marL="609600" indent="-609600" eaLnBrk="1" hangingPunct="1">
              <a:lnSpc>
                <a:spcPts val="3200"/>
              </a:lnSpc>
              <a:spcBef>
                <a:spcPct val="0"/>
              </a:spcBef>
              <a:buFont typeface="Wingdings" pitchFamily="2" charset="2"/>
              <a:buNone/>
            </a:pPr>
            <a:r>
              <a:rPr lang="en-US" sz="3600" dirty="0" smtClean="0"/>
              <a:t>	</a:t>
            </a:r>
          </a:p>
          <a:p>
            <a:pPr marL="609600" indent="-609600" eaLnBrk="1" hangingPunct="1">
              <a:lnSpc>
                <a:spcPts val="3200"/>
              </a:lnSpc>
              <a:spcBef>
                <a:spcPct val="0"/>
              </a:spcBef>
              <a:buFont typeface="Wingdings" pitchFamily="2" charset="2"/>
              <a:buChar char="Ø"/>
            </a:pPr>
            <a:r>
              <a:rPr lang="en-US" sz="14400" dirty="0" smtClean="0"/>
              <a:t>Allows the calculation of life expectancies for groups defined by survey characteristics </a:t>
            </a:r>
          </a:p>
          <a:p>
            <a:pPr marL="609600" indent="-609600" eaLnBrk="1" hangingPunct="1">
              <a:lnSpc>
                <a:spcPts val="3200"/>
              </a:lnSpc>
              <a:spcBef>
                <a:spcPct val="0"/>
              </a:spcBef>
              <a:buFont typeface="Wingdings" pitchFamily="2" charset="2"/>
              <a:buChar char="Ø"/>
            </a:pPr>
            <a:endParaRPr lang="en-US" sz="16000" dirty="0" smtClean="0"/>
          </a:p>
          <a:p>
            <a:pPr marL="609600" indent="-609600" eaLnBrk="1" hangingPunct="1">
              <a:lnSpc>
                <a:spcPts val="3200"/>
              </a:lnSpc>
              <a:spcBef>
                <a:spcPct val="0"/>
              </a:spcBef>
              <a:buFont typeface="Wingdings" pitchFamily="2" charset="2"/>
              <a:buChar char="Ø"/>
            </a:pPr>
            <a:r>
              <a:rPr lang="en-US" sz="14400" dirty="0" smtClean="0"/>
              <a:t>Eliminates numerator/denominator inconsistencies</a:t>
            </a:r>
          </a:p>
          <a:p>
            <a:pPr marL="609600" indent="-609600" eaLnBrk="1" hangingPunct="1">
              <a:lnSpc>
                <a:spcPts val="3200"/>
              </a:lnSpc>
              <a:spcBef>
                <a:spcPct val="0"/>
              </a:spcBef>
              <a:buNone/>
            </a:pPr>
            <a:endParaRPr lang="en-US" sz="16000" dirty="0" smtClean="0">
              <a:solidFill>
                <a:schemeClr val="accent6"/>
              </a:solidFill>
            </a:endParaRPr>
          </a:p>
          <a:p>
            <a:pPr marL="609600" indent="-609600" eaLnBrk="1" hangingPunct="1">
              <a:lnSpc>
                <a:spcPts val="3200"/>
              </a:lnSpc>
              <a:spcBef>
                <a:spcPct val="0"/>
              </a:spcBef>
              <a:buFont typeface="Arial" charset="0"/>
              <a:buNone/>
            </a:pPr>
            <a:r>
              <a:rPr lang="en-US" sz="16000" dirty="0" smtClean="0">
                <a:solidFill>
                  <a:schemeClr val="accent6"/>
                </a:solidFill>
              </a:rPr>
              <a:t>	</a:t>
            </a:r>
          </a:p>
          <a:p>
            <a:pPr marL="609600" indent="-609600" eaLnBrk="1" hangingPunct="1">
              <a:lnSpc>
                <a:spcPts val="3200"/>
              </a:lnSpc>
              <a:spcBef>
                <a:spcPct val="0"/>
              </a:spcBef>
              <a:buFont typeface="Wingdings" pitchFamily="2" charset="2"/>
              <a:buNone/>
            </a:pPr>
            <a:endParaRPr lang="en-US" sz="3600" dirty="0" smtClean="0">
              <a:solidFill>
                <a:srgbClr val="00FFFF"/>
              </a:solidFill>
            </a:endParaRPr>
          </a:p>
          <a:p>
            <a:pPr marL="609600" indent="-609600" eaLnBrk="1" hangingPunct="1">
              <a:lnSpc>
                <a:spcPts val="3200"/>
              </a:lnSpc>
              <a:spcBef>
                <a:spcPct val="0"/>
              </a:spcBef>
              <a:buFont typeface="Wingdings" pitchFamily="2" charset="2"/>
              <a:buNone/>
            </a:pPr>
            <a:r>
              <a:rPr lang="en-US" sz="3600" dirty="0" smtClean="0">
                <a:solidFill>
                  <a:srgbClr val="00FFFF"/>
                </a:solidFill>
              </a:rPr>
              <a:t> </a:t>
            </a:r>
            <a:r>
              <a:rPr lang="en-US" sz="2400" i="1" dirty="0" smtClean="0"/>
              <a:t/>
            </a:r>
            <a:br>
              <a:rPr lang="en-US" sz="2400" i="1" dirty="0" smtClean="0"/>
            </a:br>
            <a:endParaRPr lang="en-US" sz="2400" i="1" dirty="0" smtClean="0"/>
          </a:p>
          <a:p>
            <a:pPr marL="609600" indent="-609600" eaLnBrk="1" hangingPunct="1">
              <a:spcBef>
                <a:spcPct val="100000"/>
              </a:spcBef>
              <a:buFont typeface="Wingdings" pitchFamily="2" charset="2"/>
              <a:buNone/>
            </a:pPr>
            <a:endParaRPr lang="en-US" sz="3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Vital and Health Statistics Series cover. Education Reporting and Classification on Death Certificates in the United States"/>
          <p:cNvPicPr>
            <a:picLocks noChangeAspect="1" noChangeArrowheads="1"/>
          </p:cNvPicPr>
          <p:nvPr/>
        </p:nvPicPr>
        <p:blipFill>
          <a:blip r:embed="rId3" cstate="print"/>
          <a:srcRect/>
          <a:stretch>
            <a:fillRect/>
          </a:stretch>
        </p:blipFill>
        <p:spPr bwMode="auto">
          <a:xfrm>
            <a:off x="0" y="0"/>
            <a:ext cx="5334000" cy="6858000"/>
          </a:xfrm>
          <a:prstGeom prst="rect">
            <a:avLst/>
          </a:prstGeom>
          <a:noFill/>
          <a:ln w="9525">
            <a:noFill/>
            <a:miter lim="800000"/>
            <a:headEnd/>
            <a:tailEnd/>
          </a:ln>
        </p:spPr>
      </p:pic>
      <p:sp>
        <p:nvSpPr>
          <p:cNvPr id="9219" name="TextBox 2"/>
          <p:cNvSpPr txBox="1">
            <a:spLocks noChangeArrowheads="1"/>
          </p:cNvSpPr>
          <p:nvPr/>
        </p:nvSpPr>
        <p:spPr bwMode="auto">
          <a:xfrm>
            <a:off x="5486400" y="3886200"/>
            <a:ext cx="3465513" cy="923925"/>
          </a:xfrm>
          <a:prstGeom prst="rect">
            <a:avLst/>
          </a:prstGeom>
          <a:noFill/>
          <a:ln w="9525">
            <a:noFill/>
            <a:miter lim="800000"/>
            <a:headEnd/>
            <a:tailEnd/>
          </a:ln>
        </p:spPr>
        <p:txBody>
          <a:bodyPr>
            <a:spAutoFit/>
          </a:bodyPr>
          <a:lstStyle/>
          <a:p>
            <a:r>
              <a:rPr lang="en-US"/>
              <a:t>Limits the age range &amp; </a:t>
            </a:r>
          </a:p>
          <a:p>
            <a:r>
              <a:rPr lang="en-US"/>
              <a:t>number of education groups</a:t>
            </a:r>
          </a:p>
          <a:p>
            <a:r>
              <a:rPr lang="en-US"/>
              <a:t>that can be compared</a:t>
            </a:r>
          </a:p>
        </p:txBody>
      </p:sp>
      <p:sp>
        <p:nvSpPr>
          <p:cNvPr id="9220" name="TextBox 3"/>
          <p:cNvSpPr txBox="1">
            <a:spLocks noChangeArrowheads="1"/>
          </p:cNvSpPr>
          <p:nvPr/>
        </p:nvSpPr>
        <p:spPr bwMode="auto">
          <a:xfrm>
            <a:off x="5410200" y="914400"/>
            <a:ext cx="3505200" cy="2586038"/>
          </a:xfrm>
          <a:prstGeom prst="rect">
            <a:avLst/>
          </a:prstGeom>
          <a:noFill/>
          <a:ln w="9525">
            <a:noFill/>
            <a:miter lim="800000"/>
            <a:headEnd/>
            <a:tailEnd/>
          </a:ln>
        </p:spPr>
        <p:txBody>
          <a:bodyPr>
            <a:spAutoFit/>
          </a:bodyPr>
          <a:lstStyle/>
          <a:p>
            <a:r>
              <a:rPr lang="en-US" sz="1600" dirty="0"/>
              <a:t>“This result tends to validate a specific concern about U.S. mortality estimates calculated from death certificate data. NCHS typically publishes U.S. mortality rates by education level for ages 25–64 because</a:t>
            </a:r>
          </a:p>
          <a:p>
            <a:r>
              <a:rPr lang="en-US" sz="1600" dirty="0"/>
              <a:t>of concerns about the accuracy of death certificate education information at older ages</a:t>
            </a:r>
            <a:r>
              <a:rPr lang="en-US"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609600" y="1676400"/>
            <a:ext cx="7505700" cy="2308324"/>
          </a:xfrm>
          <a:prstGeom prst="rect">
            <a:avLst/>
          </a:prstGeom>
          <a:noFill/>
          <a:ln w="9525">
            <a:noFill/>
            <a:miter lim="800000"/>
            <a:headEnd/>
            <a:tailEnd/>
          </a:ln>
        </p:spPr>
        <p:txBody>
          <a:bodyPr>
            <a:spAutoFit/>
          </a:bodyPr>
          <a:lstStyle/>
          <a:p>
            <a:pPr algn="ctr"/>
            <a:r>
              <a:rPr lang="en-US" sz="4800" dirty="0">
                <a:latin typeface="Calibri" pitchFamily="34" charset="0"/>
              </a:rPr>
              <a:t>Issues arising from using </a:t>
            </a:r>
          </a:p>
          <a:p>
            <a:pPr algn="ctr"/>
            <a:r>
              <a:rPr lang="en-US" sz="4800" dirty="0">
                <a:latin typeface="Calibri" pitchFamily="34" charset="0"/>
              </a:rPr>
              <a:t>longitudinal data to estimate life expectancies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10655</TotalTime>
  <Words>3586</Words>
  <Application>Microsoft Office PowerPoint</Application>
  <PresentationFormat>On-screen Show (4:3)</PresentationFormat>
  <Paragraphs>1272</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1_Office Theme</vt:lpstr>
      <vt:lpstr>Assessing SES differences  in life expectancy:  Issues in using longitudinal data</vt:lpstr>
      <vt:lpstr>Why is this important?</vt:lpstr>
      <vt:lpstr>Socioeconomic disparities</vt:lpstr>
      <vt:lpstr>Life Expectancy</vt:lpstr>
      <vt:lpstr>Slide 5</vt:lpstr>
      <vt:lpstr>Slide 6</vt:lpstr>
      <vt:lpstr>Longitudinal data</vt:lpstr>
      <vt:lpstr>Slide 8</vt:lpstr>
      <vt:lpstr>Slide 9</vt:lpstr>
      <vt:lpstr>Slide 10</vt:lpstr>
      <vt:lpstr>How Records are Linked</vt:lpstr>
      <vt:lpstr>Probabilistic Matching Procedure</vt:lpstr>
      <vt:lpstr>Percent of survey participants ineligible for NDI match: NHIS 1986-2004 survey years   </vt:lpstr>
      <vt:lpstr>Addressing insufficient information for matching: </vt:lpstr>
      <vt:lpstr>Slide 15</vt:lpstr>
      <vt:lpstr>Slide 16</vt:lpstr>
      <vt:lpstr>Slide 17</vt:lpstr>
      <vt:lpstr>Obtaining standard errors for life expectancy derived from longitudinal data</vt:lpstr>
      <vt:lpstr>Case study of the sensitivity of life expectancy standard errors to study and sample design:</vt:lpstr>
      <vt:lpstr>Comparison of standard errors</vt:lpstr>
      <vt:lpstr>Study Conclusions</vt:lpstr>
      <vt:lpstr>Exclusion of the institutionalized population</vt:lpstr>
      <vt:lpstr>Slide 23</vt:lpstr>
      <vt:lpstr>Examination of the effect of excluding the facility dwelling elderly: </vt:lpstr>
      <vt:lpstr>Slide 25</vt:lpstr>
      <vt:lpstr>Using longitudinal data to examine SES differences in life expectancy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Health Disparities:  Methods and Issues </dc:title>
  <dc:creator>Elsie Ruth Pamuk</dc:creator>
  <cp:lastModifiedBy>hku4</cp:lastModifiedBy>
  <cp:revision>807</cp:revision>
  <dcterms:created xsi:type="dcterms:W3CDTF">2004-05-11T01:03:42Z</dcterms:created>
  <dcterms:modified xsi:type="dcterms:W3CDTF">2010-08-26T12:53:49Z</dcterms:modified>
</cp:coreProperties>
</file>