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66" r:id="rId6"/>
    <p:sldId id="259" r:id="rId7"/>
    <p:sldId id="260" r:id="rId8"/>
    <p:sldId id="261" r:id="rId9"/>
    <p:sldId id="274" r:id="rId10"/>
    <p:sldId id="267" r:id="rId11"/>
    <p:sldId id="270" r:id="rId12"/>
    <p:sldId id="262" r:id="rId13"/>
    <p:sldId id="272" r:id="rId14"/>
    <p:sldId id="273" r:id="rId15"/>
    <p:sldId id="271" r:id="rId16"/>
    <p:sldId id="263" r:id="rId17"/>
    <p:sldId id="264" r:id="rId18"/>
    <p:sldId id="268" r:id="rId19"/>
    <p:sldId id="26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64" autoAdjust="0"/>
  </p:normalViewPr>
  <p:slideViewPr>
    <p:cSldViewPr>
      <p:cViewPr varScale="1">
        <p:scale>
          <a:sx n="70" d="100"/>
          <a:sy n="70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D9D612-2E2E-4542-8E6F-8B0F700B6ECC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209E7F-1B6D-465C-8897-61C24B78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Male female differences largely attributed to men’s early adoption of smoking -&gt; deaths due to heart disease and lung cancer. Black-white -&gt; heart disease, cancer, homicide. Health disparities between blacks and the general population have been attributed to less access to health care and to health-care coverage.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2838D-1417-434B-85AE-7337477308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>
              <a:defRPr sz="4400" b="1">
                <a:solidFill>
                  <a:schemeClr val="tx2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507000-FFD6-45AE-B60E-DA7AD4555750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D68532-7627-4B3B-97CD-4C1390E36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8F90-54CA-49DB-997C-F83D5FBA65F4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534F-800C-44BA-8787-74A29976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B236-732A-483D-AEC1-13EE5935EDDB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8A88-BC30-422E-98DE-0B7060E51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600">
                <a:latin typeface="Verdana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F3AC-1A02-4A82-9F01-EB12D2CD805B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5852-9664-477B-9CAE-C17D561C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3F87EC-45F6-4FDE-936E-A456159A35A1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D263C-962B-4026-B3BA-202626B23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6CB9F1-A6F7-483B-9515-0F3F18136407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EB6E7E-1A42-4E65-9BF0-004472E85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C16C4-B364-4EAE-BBDD-B4242029646B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8A6FD0-41C4-4CEB-9ED7-9007911AA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442F05-5E0B-4EBB-86B1-126D9668A730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D5D03-24D0-45A2-84F4-23D54804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5C73-8470-41C6-99F1-38D06E857D53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15EC-AD50-46B8-9DE8-6292C80A5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B0E925-61B3-4E1B-AAC7-7A85DD6ECDBD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6DB5E8-9852-4A6E-9018-DC5217345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DA3C86-722C-4279-B45C-C1CB1ED3B1BE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616A39-58A8-4394-B8B6-079AD5130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4F10BD-772A-4972-9EFE-02D33297E76F}" type="datetimeFigureOut">
              <a:rPr lang="en-US"/>
              <a:pPr>
                <a:defRPr/>
              </a:pPr>
              <a:t>8/27/2010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AC06F5-BCC1-40C3-B2B3-4F718E8BF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/>
          <a:latin typeface="Verdan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6316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Health, United States</a:t>
            </a:r>
            <a:br>
              <a:rPr lang="en-US" dirty="0" smtClean="0"/>
            </a:br>
            <a:r>
              <a:rPr lang="en-US" dirty="0" smtClean="0"/>
              <a:t>Academic and Policy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  <a:buFont typeface="Arial" charset="0"/>
              <a:buNone/>
            </a:pPr>
            <a:r>
              <a:rPr lang="en-US" sz="1900" dirty="0" smtClean="0"/>
              <a:t>Judith A. </a:t>
            </a:r>
            <a:r>
              <a:rPr lang="en-US" sz="1900" dirty="0" err="1" smtClean="0"/>
              <a:t>Shinogle</a:t>
            </a:r>
            <a:r>
              <a:rPr lang="en-US" sz="1900" dirty="0" smtClean="0"/>
              <a:t>, PhD</a:t>
            </a:r>
          </a:p>
          <a:p>
            <a:pPr marR="0">
              <a:lnSpc>
                <a:spcPct val="80000"/>
              </a:lnSpc>
              <a:buFont typeface="Arial" charset="0"/>
              <a:buNone/>
            </a:pPr>
            <a:r>
              <a:rPr lang="en-US" sz="1900" dirty="0" smtClean="0"/>
              <a:t>University of Maryland,  Baltimore County</a:t>
            </a:r>
          </a:p>
          <a:p>
            <a:pPr marR="0">
              <a:lnSpc>
                <a:spcPct val="80000"/>
              </a:lnSpc>
              <a:buFont typeface="Arial" charset="0"/>
              <a:buNone/>
            </a:pPr>
            <a:r>
              <a:rPr lang="en-US" sz="1900" dirty="0" smtClean="0"/>
              <a:t>August 18, 2010</a:t>
            </a:r>
          </a:p>
        </p:txBody>
      </p:sp>
      <p:pic>
        <p:nvPicPr>
          <p:cNvPr id="9220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4864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7 is a line graph showing trends in overweight and obesity, by age groups, for 1960 through 200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7625"/>
            <a:ext cx="87153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0 is a bar chart showing hypertension, diabetes, and serious heart conditions among adults 45 through 64 years of age, by percent of poverty level, for 2007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85725"/>
            <a:ext cx="87058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Briefs- background</a:t>
            </a:r>
          </a:p>
          <a:p>
            <a:r>
              <a:rPr lang="en-US" dirty="0" smtClean="0"/>
              <a:t>Estimation</a:t>
            </a:r>
          </a:p>
          <a:p>
            <a:r>
              <a:rPr lang="en-US" smtClean="0"/>
              <a:t>Potential Issues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Policy</a:t>
            </a:r>
          </a:p>
        </p:txBody>
      </p:sp>
      <p:pic>
        <p:nvPicPr>
          <p:cNvPr id="15364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19800"/>
            <a:ext cx="5181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3 is a bar chart showing the population of living veterans, by period of service and service-connected disability status, for selected years 1970 through 2007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2875"/>
            <a:ext cx="77724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9 has two line graphs showing trends in influenza and pneumococcal vaccination among middle-age and older adults, by age, for 1989 through 2007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52400"/>
            <a:ext cx="7524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25 is a line graph showing physician office and hospital outpatient department and hospital emergency department visits with MRI/CT/PET scans ordered or provided during the visit, by age, for 1996 through 2007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54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version</a:t>
            </a:r>
          </a:p>
          <a:p>
            <a:r>
              <a:rPr lang="en-US" dirty="0" smtClean="0"/>
              <a:t>Excel spreadsheets</a:t>
            </a:r>
          </a:p>
          <a:p>
            <a:r>
              <a:rPr lang="en-US" dirty="0" smtClean="0"/>
              <a:t>Charts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Older products available</a:t>
            </a:r>
          </a:p>
          <a:p>
            <a:r>
              <a:rPr lang="en-US" dirty="0" smtClean="0"/>
              <a:t>Special Issues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Positives</a:t>
            </a:r>
          </a:p>
        </p:txBody>
      </p:sp>
      <p:pic>
        <p:nvPicPr>
          <p:cNvPr id="16388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19800"/>
            <a:ext cx="5181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search, locate </a:t>
            </a:r>
          </a:p>
          <a:p>
            <a:r>
              <a:rPr lang="en-US" dirty="0" smtClean="0"/>
              <a:t>State information </a:t>
            </a:r>
            <a:r>
              <a:rPr lang="en-US" smtClean="0"/>
              <a:t>or comparators</a:t>
            </a:r>
            <a:endParaRPr lang="en-US" dirty="0" smtClean="0"/>
          </a:p>
          <a:p>
            <a:r>
              <a:rPr lang="en-US" dirty="0" smtClean="0"/>
              <a:t>Trend changes</a:t>
            </a:r>
          </a:p>
          <a:p>
            <a:pPr lvl="1"/>
            <a:r>
              <a:rPr lang="en-US" dirty="0" smtClean="0"/>
              <a:t>Data or is it Real?</a:t>
            </a:r>
          </a:p>
          <a:p>
            <a:pPr lvl="1"/>
            <a:r>
              <a:rPr lang="en-US" dirty="0" smtClean="0"/>
              <a:t>Appendix gets lost</a:t>
            </a:r>
          </a:p>
          <a:p>
            <a:r>
              <a:rPr lang="en-US" dirty="0" smtClean="0"/>
              <a:t>Special Issues</a:t>
            </a:r>
          </a:p>
          <a:p>
            <a:pPr lvl="1"/>
            <a:r>
              <a:rPr lang="en-US" dirty="0" smtClean="0"/>
              <a:t>Hard to find?</a:t>
            </a:r>
          </a:p>
          <a:p>
            <a:pPr lvl="1"/>
            <a:r>
              <a:rPr lang="en-US" dirty="0" smtClean="0"/>
              <a:t>Can they rotate?</a:t>
            </a:r>
          </a:p>
          <a:p>
            <a:pPr lvl="1"/>
            <a:r>
              <a:rPr lang="en-US" dirty="0" smtClean="0"/>
              <a:t>Collapse together?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Could be Improved?</a:t>
            </a:r>
          </a:p>
        </p:txBody>
      </p:sp>
      <p:pic>
        <p:nvPicPr>
          <p:cNvPr id="17412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19800"/>
            <a:ext cx="5181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r>
              <a:rPr lang="en-US" dirty="0" smtClean="0"/>
              <a:t>Marketing of the information to:</a:t>
            </a:r>
          </a:p>
          <a:p>
            <a:r>
              <a:rPr lang="en-US" dirty="0" smtClean="0"/>
              <a:t>Academics:</a:t>
            </a:r>
          </a:p>
          <a:p>
            <a:pPr lvl="1"/>
            <a:r>
              <a:rPr lang="en-US" dirty="0" smtClean="0"/>
              <a:t>Links in professional journals or association newsletters</a:t>
            </a:r>
          </a:p>
          <a:p>
            <a:pPr lvl="1"/>
            <a:r>
              <a:rPr lang="en-US" dirty="0" smtClean="0"/>
              <a:t>Special </a:t>
            </a:r>
            <a:r>
              <a:rPr lang="en-US" dirty="0" err="1" smtClean="0"/>
              <a:t>listserve</a:t>
            </a:r>
            <a:r>
              <a:rPr lang="en-US" dirty="0" smtClean="0"/>
              <a:t> or emails to educators</a:t>
            </a:r>
          </a:p>
          <a:p>
            <a:pPr lvl="1"/>
            <a:r>
              <a:rPr lang="en-US" dirty="0" smtClean="0"/>
              <a:t>Modules on issues</a:t>
            </a:r>
          </a:p>
          <a:p>
            <a:r>
              <a:rPr lang="en-US" dirty="0" smtClean="0"/>
              <a:t>Policy:</a:t>
            </a:r>
          </a:p>
          <a:p>
            <a:pPr lvl="1"/>
            <a:r>
              <a:rPr lang="en-US" dirty="0" smtClean="0"/>
              <a:t>Push information through formats – Press Briefs, </a:t>
            </a:r>
            <a:r>
              <a:rPr lang="en-US" dirty="0" err="1" smtClean="0"/>
              <a:t>Facebook</a:t>
            </a:r>
            <a:r>
              <a:rPr lang="en-US" dirty="0" smtClean="0"/>
              <a:t>, Twitter</a:t>
            </a:r>
          </a:p>
          <a:p>
            <a:pPr lvl="1"/>
            <a:r>
              <a:rPr lang="en-US" dirty="0" smtClean="0"/>
              <a:t>Target information services – CRS, GAO, CBO</a:t>
            </a:r>
          </a:p>
          <a:p>
            <a:pPr lvl="1"/>
            <a:r>
              <a:rPr lang="en-US" dirty="0" err="1" smtClean="0"/>
              <a:t>Listserve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Small bits of information – </a:t>
            </a:r>
            <a:r>
              <a:rPr lang="en-US" i="1" dirty="0" smtClean="0"/>
              <a:t>In Brief </a:t>
            </a:r>
            <a:r>
              <a:rPr lang="en-US" dirty="0" smtClean="0"/>
              <a:t>is a good start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 Improved?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Dog Yawn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0625" y="1481138"/>
            <a:ext cx="6762750" cy="4525962"/>
          </a:xfr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Academic Perspective:</a:t>
            </a:r>
          </a:p>
          <a:p>
            <a:pPr lvl="1"/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Grants, Research and Papers</a:t>
            </a:r>
          </a:p>
          <a:p>
            <a:r>
              <a:rPr lang="en-US" dirty="0" smtClean="0"/>
              <a:t>Policy Perspective</a:t>
            </a:r>
          </a:p>
          <a:p>
            <a:pPr lvl="1"/>
            <a:r>
              <a:rPr lang="en-US" dirty="0" smtClean="0"/>
              <a:t>Issue Briefs</a:t>
            </a:r>
          </a:p>
          <a:p>
            <a:pPr lvl="1"/>
            <a:r>
              <a:rPr lang="en-US" dirty="0" smtClean="0"/>
              <a:t>Estimates</a:t>
            </a:r>
          </a:p>
          <a:p>
            <a:pPr lvl="1"/>
            <a:r>
              <a:rPr lang="en-US" dirty="0" smtClean="0"/>
              <a:t>Issues Identification</a:t>
            </a:r>
          </a:p>
          <a:p>
            <a:pPr lvl="1"/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I am going…</a:t>
            </a:r>
          </a:p>
        </p:txBody>
      </p:sp>
      <p:pic>
        <p:nvPicPr>
          <p:cNvPr id="10244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867400"/>
            <a:ext cx="5181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Introduction to Health Care System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Health Economics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Health Policy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Statistics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Health Behavior/Psychology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Pharmacy Administration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Epidemiology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Academics</a:t>
            </a:r>
            <a:br>
              <a:rPr lang="en-US" dirty="0" smtClean="0"/>
            </a:br>
            <a:r>
              <a:rPr lang="en-US" dirty="0" smtClean="0"/>
              <a:t>Course Preparation</a:t>
            </a:r>
          </a:p>
        </p:txBody>
      </p:sp>
      <p:pic>
        <p:nvPicPr>
          <p:cNvPr id="11268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19800"/>
            <a:ext cx="5181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Why?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Saves time!! 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Love excel links and charts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Trends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Issues</a:t>
            </a:r>
          </a:p>
          <a:p>
            <a:pPr lvl="1">
              <a:buFont typeface="Arial" charset="0"/>
              <a:buChar char="–"/>
            </a:pPr>
            <a:r>
              <a:rPr lang="en-US" dirty="0" smtClean="0"/>
              <a:t>examples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Academics</a:t>
            </a:r>
            <a:br>
              <a:rPr lang="en-US" dirty="0" smtClean="0"/>
            </a:br>
            <a:r>
              <a:rPr lang="en-US" dirty="0" smtClean="0"/>
              <a:t>Course Preparation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21 has two pie charts showing personal health care expenditures, by source of funds and type of expenditures, for 2007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igure 14 has two line graphs showing trends in life expectancy at birth and at 65 years of age, by race and sex, for 1970 through 2005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13" y="390525"/>
            <a:ext cx="72421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Thesis ideas and preparation</a:t>
            </a:r>
          </a:p>
          <a:p>
            <a:r>
              <a:rPr lang="en-US" dirty="0" smtClean="0"/>
              <a:t>Discussion modules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Leadership – develop a health care system</a:t>
            </a:r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Academics</a:t>
            </a:r>
            <a:br>
              <a:rPr lang="en-US" dirty="0" smtClean="0"/>
            </a:br>
            <a:r>
              <a:rPr lang="en-US" dirty="0" smtClean="0"/>
              <a:t>Student Projects</a:t>
            </a:r>
          </a:p>
        </p:txBody>
      </p:sp>
      <p:pic>
        <p:nvPicPr>
          <p:cNvPr id="13316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19800"/>
            <a:ext cx="5181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16300"/>
          </a:xfrm>
        </p:spPr>
        <p:txBody>
          <a:bodyPr/>
          <a:lstStyle/>
          <a:p>
            <a:r>
              <a:rPr lang="en-US" dirty="0" smtClean="0"/>
              <a:t>Basic statistics</a:t>
            </a:r>
          </a:p>
          <a:p>
            <a:r>
              <a:rPr lang="en-US" dirty="0" smtClean="0"/>
              <a:t>Overview of issue</a:t>
            </a:r>
          </a:p>
          <a:p>
            <a:r>
              <a:rPr lang="en-US" dirty="0" smtClean="0"/>
              <a:t>Potential areas of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Academics</a:t>
            </a:r>
            <a:br>
              <a:rPr lang="en-US" dirty="0" smtClean="0"/>
            </a:br>
            <a:r>
              <a:rPr lang="en-US" dirty="0" smtClean="0"/>
              <a:t>Grant Preparation/Papers/Research</a:t>
            </a:r>
          </a:p>
        </p:txBody>
      </p:sp>
      <p:pic>
        <p:nvPicPr>
          <p:cNvPr id="14340" name="Picture 4" descr="Maryland Institute for Policy Analysis and Rese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19800"/>
            <a:ext cx="5181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 31 is a state map of the United States showing Medicare decedents with an ICU/CCU stay in the last 6 months of life, for 200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42875"/>
            <a:ext cx="89154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271</Words>
  <Application>Microsoft Office PowerPoint</Application>
  <PresentationFormat>On-screen Show (4:3)</PresentationFormat>
  <Paragraphs>71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Health, United States Academic and Policy Perspectives</vt:lpstr>
      <vt:lpstr>Where I am going…</vt:lpstr>
      <vt:lpstr>Academics Course Preparation</vt:lpstr>
      <vt:lpstr>Academics Course Preparation</vt:lpstr>
      <vt:lpstr>Slide 5</vt:lpstr>
      <vt:lpstr>Slide 6</vt:lpstr>
      <vt:lpstr>Academics Student Projects</vt:lpstr>
      <vt:lpstr>Academics Grant Preparation/Papers/Research</vt:lpstr>
      <vt:lpstr>Slide 9</vt:lpstr>
      <vt:lpstr>Slide 10</vt:lpstr>
      <vt:lpstr>Slide 11</vt:lpstr>
      <vt:lpstr>Policy</vt:lpstr>
      <vt:lpstr>Slide 13</vt:lpstr>
      <vt:lpstr>Slide 14</vt:lpstr>
      <vt:lpstr>Slide 15</vt:lpstr>
      <vt:lpstr>Positives</vt:lpstr>
      <vt:lpstr>What Could be Improved?</vt:lpstr>
      <vt:lpstr>What Could be Improved?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Health, US</dc:title>
  <dc:creator>shinogle</dc:creator>
  <cp:lastModifiedBy>hku4</cp:lastModifiedBy>
  <cp:revision>33</cp:revision>
  <dcterms:created xsi:type="dcterms:W3CDTF">2010-08-17T18:50:37Z</dcterms:created>
  <dcterms:modified xsi:type="dcterms:W3CDTF">2010-08-27T18:42:57Z</dcterms:modified>
</cp:coreProperties>
</file>