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91" r:id="rId2"/>
    <p:sldId id="257" r:id="rId3"/>
    <p:sldId id="258" r:id="rId4"/>
    <p:sldId id="270" r:id="rId5"/>
    <p:sldId id="283" r:id="rId6"/>
    <p:sldId id="259" r:id="rId7"/>
    <p:sldId id="289" r:id="rId8"/>
    <p:sldId id="288" r:id="rId9"/>
    <p:sldId id="260" r:id="rId10"/>
    <p:sldId id="274" r:id="rId11"/>
    <p:sldId id="282" r:id="rId12"/>
    <p:sldId id="292" r:id="rId13"/>
    <p:sldId id="276" r:id="rId14"/>
    <p:sldId id="290" r:id="rId15"/>
    <p:sldId id="262" r:id="rId16"/>
    <p:sldId id="277" r:id="rId17"/>
    <p:sldId id="293" r:id="rId18"/>
    <p:sldId id="263" r:id="rId19"/>
    <p:sldId id="265" r:id="rId20"/>
    <p:sldId id="266" r:id="rId21"/>
    <p:sldId id="267" r:id="rId22"/>
    <p:sldId id="268"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37" autoAdjust="0"/>
    <p:restoredTop sz="98831" autoAdjust="0"/>
  </p:normalViewPr>
  <p:slideViewPr>
    <p:cSldViewPr>
      <p:cViewPr>
        <p:scale>
          <a:sx n="60" d="100"/>
          <a:sy n="60" d="100"/>
        </p:scale>
        <p:origin x="-234" y="-390"/>
      </p:cViewPr>
      <p:guideLst>
        <p:guide orient="horz" pos="2160"/>
        <p:guide pos="2880"/>
      </p:guideLst>
    </p:cSldViewPr>
  </p:slideViewPr>
  <p:outlineViewPr>
    <p:cViewPr>
      <p:scale>
        <a:sx n="33" d="100"/>
        <a:sy n="33" d="100"/>
      </p:scale>
      <p:origin x="0" y="2790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6A435A-6038-47D2-A588-50FC0E9DDF05}" type="datetimeFigureOut">
              <a:rPr lang="en-US" smtClean="0"/>
              <a:pPr/>
              <a:t>9/2/2010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983F29-7174-4523-9BB9-89CB62CF416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B63ED-07AB-4031-A532-06E24371725F}" type="datetimeFigureOut">
              <a:rPr lang="en-US" smtClean="0"/>
              <a:pPr/>
              <a:t>9/2/2010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E45A24-9B4D-4A14-8C86-DC323C882F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first opportunity that</a:t>
            </a:r>
            <a:r>
              <a:rPr lang="en-US" baseline="0" dirty="0" smtClean="0"/>
              <a:t> I have noted here is the engagement of vital records in the standards development activities.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are standards development organizations that are engaged in activities to develop and implement standards for electronic health record systems.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HL7 (Health Level Seven International)  is mainly focused on the clinical information systems: laboratory,  radiology, pharmacy, etc.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X12 is mainly focused on administrative data – Admissions, discharges, financial, insurance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IHE (Integrating the Healthcare Enterprise) focuses on the sharing of information  - interoperability among systems – across multiple healthcare enterprises)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standards impact what and how data are collected in systems</a:t>
            </a:r>
            <a:r>
              <a:rPr lang="en-US" baseline="0" dirty="0" smtClean="0"/>
              <a:t> and how it is shared</a:t>
            </a:r>
            <a:endParaRPr lang="en-US" dirty="0" smtClean="0"/>
          </a:p>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a:t>
            </a:r>
            <a:r>
              <a:rPr lang="en-US" baseline="0" dirty="0" smtClean="0"/>
              <a:t> are we doing to support the development of VR standards?</a:t>
            </a:r>
          </a:p>
          <a:p>
            <a:endParaRPr lang="en-US" baseline="0" dirty="0" smtClean="0"/>
          </a:p>
          <a:p>
            <a:r>
              <a:rPr lang="en-US" baseline="0" dirty="0" smtClean="0"/>
              <a:t>NCHS , NAPHSIS , several state vital records representatives, several VR vendors, EHR vendors and health care providers have been working on two projects supported by funding from CDC/NCHS:</a:t>
            </a:r>
          </a:p>
          <a:p>
            <a:endParaRPr lang="en-US" baseline="0" dirty="0" smtClean="0"/>
          </a:p>
          <a:p>
            <a:r>
              <a:rPr lang="en-US" baseline="0" dirty="0" smtClean="0"/>
              <a:t>DAM: specifies birth and death registration activities  - used to guide the standardization of electronic data exchange between systems</a:t>
            </a:r>
          </a:p>
          <a:p>
            <a:endParaRPr lang="en-US" baseline="0" dirty="0" smtClean="0"/>
          </a:p>
          <a:p>
            <a:r>
              <a:rPr lang="en-US" baseline="0" dirty="0" smtClean="0"/>
              <a:t>VRFP: specifies  the capabilities needed by EHR systems to capture the selected VR data at the point of care and transmit the needed information to VR.</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still believe,</a:t>
            </a:r>
            <a:r>
              <a:rPr lang="en-US" baseline="0" dirty="0" smtClean="0"/>
              <a:t> however, that is worthwhile to lay the foundation for VR standards.  EHRs are not yet fully developed; standards are just being worked on. This is the time to be sure that VR needs are met within EHR systems to assure the quality and timeliness of the data are met. </a:t>
            </a:r>
          </a:p>
          <a:p>
            <a:endParaRPr lang="en-US" baseline="0" dirty="0" smtClean="0"/>
          </a:p>
          <a:p>
            <a:r>
              <a:rPr lang="en-US" baseline="0" dirty="0" smtClean="0"/>
              <a:t>IF we can have interoperable data exchange between EHRs and VR systems, we will increase the likelihood of  improving the quality of the data, both  in EHR systems and VR systems.</a:t>
            </a:r>
          </a:p>
          <a:p>
            <a:endParaRPr lang="en-US" baseline="0" dirty="0" smtClean="0"/>
          </a:p>
          <a:p>
            <a:r>
              <a:rPr lang="en-US" baseline="0" dirty="0" smtClean="0"/>
              <a:t>Data collected in the VR systems may even be allowed to populate the EHR. It can work both ways. </a:t>
            </a:r>
          </a:p>
          <a:p>
            <a:endParaRPr lang="en-US" baseline="0" dirty="0" smtClean="0"/>
          </a:p>
          <a:p>
            <a:r>
              <a:rPr lang="en-US" baseline="0" dirty="0" smtClean="0"/>
              <a:t>For example: Race and ethnicity data: collected in the VR system ; may be able to be transmitted to the EHR</a:t>
            </a:r>
          </a:p>
          <a:p>
            <a:endParaRPr lang="en-US" baseline="0" dirty="0" smtClean="0"/>
          </a:p>
          <a:p>
            <a:r>
              <a:rPr lang="en-US" baseline="0" dirty="0" smtClean="0"/>
              <a:t>Method of delivery: VR requires some detail and asks specific question of the delivery method that, if collected in the EHR, may enhance the quality of the EHR data</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Consider the longitudinal</a:t>
            </a:r>
            <a:r>
              <a:rPr lang="en-US" baseline="0" dirty="0" smtClean="0"/>
              <a:t> EHR: it would list the patient’s problems and diagnosis over such a vast time period and that information will be complete.  Consider the benefits of that information leading to more accurate data for physicians to determine the underlying cause of death</a:t>
            </a:r>
          </a:p>
          <a:p>
            <a:endParaRPr lang="en-US" baseline="0" dirty="0" smtClean="0"/>
          </a:p>
          <a:p>
            <a:r>
              <a:rPr lang="en-US" baseline="0" dirty="0" smtClean="0"/>
              <a:t>Other public health systems are getting on board: </a:t>
            </a:r>
          </a:p>
          <a:p>
            <a:endParaRPr lang="en-US" baseline="0" dirty="0" smtClean="0"/>
          </a:p>
          <a:p>
            <a:r>
              <a:rPr lang="en-US" baseline="0" dirty="0" smtClean="0"/>
              <a:t>Let’s begin the process</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a:t>
            </a:r>
            <a:r>
              <a:rPr lang="en-US" baseline="0" dirty="0" smtClean="0"/>
              <a:t> is the future of the EHR?</a:t>
            </a:r>
          </a:p>
          <a:p>
            <a:endParaRPr lang="en-US" baseline="0" dirty="0" smtClean="0"/>
          </a:p>
          <a:p>
            <a:r>
              <a:rPr lang="en-US" baseline="0" dirty="0" smtClean="0"/>
              <a:t>Recent activities to support meaningful use of EHRs using national standards suggest that EHR development and use will increase.</a:t>
            </a:r>
          </a:p>
          <a:p>
            <a:endParaRPr lang="en-US" baseline="0" dirty="0" smtClean="0"/>
          </a:p>
          <a:p>
            <a:r>
              <a:rPr lang="en-US" baseline="0" dirty="0" smtClean="0"/>
              <a:t>The Final Rule on meaningful use was issue on July 13</a:t>
            </a:r>
            <a:r>
              <a:rPr lang="en-US" baseline="30000" dirty="0" smtClean="0"/>
              <a:t>th</a:t>
            </a:r>
            <a:endParaRPr lang="en-US" baseline="0" dirty="0" smtClean="0"/>
          </a:p>
          <a:p>
            <a:endParaRPr lang="en-US" baseline="0" dirty="0" smtClean="0"/>
          </a:p>
          <a:p>
            <a:r>
              <a:rPr lang="en-US" baseline="0" dirty="0" smtClean="0"/>
              <a:t>It outlines the initial set of standards for EHR technology; it also identifies a core set of objectives that constitute an essential starting point for the meaningful use of EHRs</a:t>
            </a:r>
          </a:p>
          <a:p>
            <a:endParaRPr lang="en-US" baseline="0" dirty="0" smtClean="0"/>
          </a:p>
        </p:txBody>
      </p:sp>
      <p:sp>
        <p:nvSpPr>
          <p:cNvPr id="4" name="Slide Number Placeholder 3"/>
          <p:cNvSpPr>
            <a:spLocks noGrp="1"/>
          </p:cNvSpPr>
          <p:nvPr>
            <p:ph type="sldNum" sz="quarter" idx="10"/>
          </p:nvPr>
        </p:nvSpPr>
        <p:spPr/>
        <p:txBody>
          <a:bodyPr/>
          <a:lstStyle/>
          <a:p>
            <a:fld id="{A1E45A24-9B4D-4A14-8C86-DC323C882F5C}"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closer look at the final rule identifies  the collection of some of the data items in which vital records will be interested:</a:t>
            </a:r>
          </a:p>
          <a:p>
            <a:endParaRPr lang="en-US" baseline="0" dirty="0" smtClean="0"/>
          </a:p>
          <a:p>
            <a:r>
              <a:rPr lang="en-US" dirty="0" smtClean="0"/>
              <a:t>Sex, race,</a:t>
            </a:r>
            <a:r>
              <a:rPr lang="en-US" baseline="0" dirty="0" smtClean="0"/>
              <a:t> ethnicity, date of birth, date and preliminary cause of death in the event of mortality</a:t>
            </a:r>
          </a:p>
          <a:p>
            <a:endParaRPr lang="en-US" baseline="0" dirty="0" smtClean="0"/>
          </a:p>
          <a:p>
            <a:r>
              <a:rPr lang="en-US" baseline="0" dirty="0" smtClean="0"/>
              <a:t>Height , weight</a:t>
            </a:r>
          </a:p>
          <a:p>
            <a:endParaRPr lang="en-US" baseline="0" dirty="0" smtClean="0"/>
          </a:p>
          <a:p>
            <a:r>
              <a:rPr lang="en-US" baseline="0" dirty="0" smtClean="0"/>
              <a:t>Smoking status</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latin typeface="+mn-lt"/>
                <a:ea typeface="+mn-ea"/>
                <a:cs typeface="+mn-cs"/>
              </a:rPr>
              <a:t>.</a:t>
            </a:r>
            <a:r>
              <a:rPr lang="en-US" dirty="0" smtClean="0"/>
              <a:t> </a:t>
            </a:r>
            <a:r>
              <a:rPr lang="en-US" sz="1200" b="0" i="0" u="none" strike="noStrike" kern="1200" dirty="0" smtClean="0">
                <a:solidFill>
                  <a:schemeClr val="tx1"/>
                </a:solidFill>
                <a:latin typeface="+mn-lt"/>
                <a:ea typeface="+mn-ea"/>
                <a:cs typeface="+mn-cs"/>
              </a:rPr>
              <a:t> </a:t>
            </a:r>
            <a:r>
              <a:rPr lang="en-US" dirty="0" smtClean="0"/>
              <a:t> </a:t>
            </a:r>
            <a:r>
              <a:rPr lang="en-US" sz="1200" b="0" i="0" u="none" strike="noStrike" kern="1200" dirty="0" smtClean="0">
                <a:solidFill>
                  <a:schemeClr val="tx1"/>
                </a:solidFill>
                <a:latin typeface="+mn-lt"/>
                <a:ea typeface="+mn-ea"/>
                <a:cs typeface="+mn-cs"/>
              </a:rPr>
              <a:t> </a:t>
            </a:r>
            <a:r>
              <a:rPr lang="en-US" dirty="0" smtClean="0"/>
              <a:t> </a:t>
            </a:r>
            <a:r>
              <a:rPr lang="en-US" sz="1200" b="0" i="0" u="none" strike="noStrike" kern="1200" dirty="0" smtClean="0">
                <a:solidFill>
                  <a:schemeClr val="tx1"/>
                </a:solidFill>
                <a:latin typeface="+mn-lt"/>
                <a:ea typeface="+mn-ea"/>
                <a:cs typeface="+mn-cs"/>
              </a:rPr>
              <a:t> </a:t>
            </a:r>
            <a:r>
              <a:rPr lang="en-US" dirty="0" smtClean="0"/>
              <a:t> </a:t>
            </a:r>
          </a:p>
          <a:p>
            <a:r>
              <a:rPr lang="en-US" dirty="0" smtClean="0"/>
              <a:t>Opportunity for</a:t>
            </a:r>
            <a:r>
              <a:rPr lang="en-US" baseline="0" dirty="0" smtClean="0"/>
              <a:t> pilot projects:</a:t>
            </a:r>
          </a:p>
          <a:p>
            <a:endParaRPr lang="en-US" baseline="0" dirty="0" smtClean="0"/>
          </a:p>
          <a:p>
            <a:r>
              <a:rPr lang="en-US" baseline="0" dirty="0" smtClean="0"/>
              <a:t>Develop draft standards</a:t>
            </a:r>
          </a:p>
          <a:p>
            <a:endParaRPr lang="en-US" baseline="0" dirty="0" smtClean="0"/>
          </a:p>
          <a:p>
            <a:r>
              <a:rPr lang="en-US" baseline="0" dirty="0" smtClean="0"/>
              <a:t>Specify the data to be exchanged</a:t>
            </a:r>
          </a:p>
          <a:p>
            <a:endParaRPr lang="en-US" baseline="0" dirty="0" smtClean="0"/>
          </a:p>
          <a:p>
            <a:r>
              <a:rPr lang="en-US" baseline="0" dirty="0" smtClean="0"/>
              <a:t>NCHS is working with IHE to develop technical requirements that will support interoperability testing between EHR and VR systems</a:t>
            </a:r>
          </a:p>
          <a:p>
            <a:endParaRPr lang="en-US" baseline="0" dirty="0" smtClean="0"/>
          </a:p>
          <a:p>
            <a:r>
              <a:rPr lang="en-US" baseline="0" dirty="0" smtClean="0"/>
              <a:t>We just held a webinar which was attended by several EHR and VR vendors.  We hope to get some interest in the vendor community to develop pilot systems using these specifications</a:t>
            </a:r>
          </a:p>
          <a:p>
            <a:endParaRPr lang="en-US" baseline="0" dirty="0" smtClean="0"/>
          </a:p>
          <a:p>
            <a:r>
              <a:rPr lang="en-US" baseline="0" dirty="0" smtClean="0"/>
              <a:t>We hope to test these specifications at the 2011 North American </a:t>
            </a:r>
            <a:r>
              <a:rPr lang="en-US" baseline="0" dirty="0" err="1" smtClean="0"/>
              <a:t>Connectathon</a:t>
            </a:r>
            <a:r>
              <a:rPr lang="en-US" baseline="0" dirty="0" smtClean="0"/>
              <a:t>  held by IHE</a:t>
            </a:r>
          </a:p>
          <a:p>
            <a:endParaRPr lang="en-US" baseline="0" dirty="0" smtClean="0"/>
          </a:p>
          <a:p>
            <a:r>
              <a:rPr lang="en-US" baseline="0" dirty="0" smtClean="0"/>
              <a:t>Lay the foundation for pilot testing with states to </a:t>
            </a:r>
            <a:r>
              <a:rPr lang="en-US" dirty="0" smtClean="0"/>
              <a:t>implement these specifications to evaluate interoperability and quality</a:t>
            </a:r>
          </a:p>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have tried</a:t>
            </a:r>
            <a:r>
              <a:rPr lang="en-US" baseline="0" dirty="0" smtClean="0"/>
              <a:t> to paint a picture of opportunities and possibilities.</a:t>
            </a:r>
          </a:p>
          <a:p>
            <a:endParaRPr lang="en-US" baseline="0" dirty="0" smtClean="0"/>
          </a:p>
          <a:p>
            <a:r>
              <a:rPr lang="en-US" baseline="0" dirty="0" smtClean="0"/>
              <a:t>However, many challenges also exist</a:t>
            </a:r>
          </a:p>
          <a:p>
            <a:endParaRPr lang="en-US" baseline="0" dirty="0" smtClean="0"/>
          </a:p>
          <a:p>
            <a:r>
              <a:rPr lang="en-US" baseline="0" dirty="0" smtClean="0"/>
              <a:t>There is the issue of legal responsibility for VR data.  There are legal requirements.</a:t>
            </a:r>
          </a:p>
          <a:p>
            <a:endParaRPr lang="en-US" baseline="0" dirty="0" smtClean="0"/>
          </a:p>
          <a:p>
            <a:r>
              <a:rPr lang="en-US" baseline="0" dirty="0" smtClean="0"/>
              <a:t>State registrars are responsible for the accuracy of the data </a:t>
            </a:r>
          </a:p>
          <a:p>
            <a:endParaRPr lang="en-US" baseline="0" dirty="0" smtClean="0"/>
          </a:p>
          <a:p>
            <a:r>
              <a:rPr lang="en-US" baseline="0" dirty="0" smtClean="0"/>
              <a:t>So there is a discomfort in considering </a:t>
            </a:r>
            <a:r>
              <a:rPr lang="en-US" sz="1200" dirty="0" smtClean="0"/>
              <a:t>the possibility of using EHR data for VR</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know </a:t>
            </a:r>
            <a:r>
              <a:rPr lang="en-US" dirty="0" smtClean="0"/>
              <a:t>vital records have well developed standards</a:t>
            </a:r>
            <a:r>
              <a:rPr lang="en-US" baseline="0" dirty="0" smtClean="0"/>
              <a:t> for the collection of VR data.  These are evident in the Model Law and on the national certificates. VR knows what data is needed and how it is needed.</a:t>
            </a:r>
          </a:p>
          <a:p>
            <a:endParaRPr lang="en-US" baseline="0" dirty="0" smtClean="0"/>
          </a:p>
          <a:p>
            <a:r>
              <a:rPr lang="en-US" dirty="0" smtClean="0"/>
              <a:t>This is why we are able to establish  a fact that much of the same data needed</a:t>
            </a:r>
            <a:r>
              <a:rPr lang="en-US" baseline="0" dirty="0" smtClean="0"/>
              <a:t> by Vital records are inherent in EHR-S.</a:t>
            </a:r>
          </a:p>
          <a:p>
            <a:endParaRPr lang="en-US" baseline="0" dirty="0" smtClean="0"/>
          </a:p>
          <a:p>
            <a:r>
              <a:rPr lang="en-US" baseline="0" dirty="0" smtClean="0"/>
              <a:t>More than ½ of the data items collected on the 2003 U.S. standard certificate of live birth and fetal death are found in the mother’s and infant’s medical records </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a:t>
            </a:r>
            <a:r>
              <a:rPr lang="en-US" baseline="0" dirty="0" smtClean="0"/>
              <a:t> really like this definition of the EHR that is taken from HIMSS.</a:t>
            </a:r>
          </a:p>
          <a:p>
            <a:endParaRPr lang="en-US" baseline="0" dirty="0" smtClean="0"/>
          </a:p>
          <a:p>
            <a:r>
              <a:rPr lang="en-US" baseline="0" dirty="0" smtClean="0"/>
              <a:t>The EHR is Longitudinal – begins with birth and ends with death; vital records need birth information and death information; also other medical information that influences the birth and death of the individual</a:t>
            </a:r>
          </a:p>
          <a:p>
            <a:endParaRPr lang="en-US" baseline="0" dirty="0" smtClean="0"/>
          </a:p>
          <a:p>
            <a:r>
              <a:rPr lang="en-US" baseline="0" dirty="0" smtClean="0"/>
              <a:t>Many encounters are all in one place – complete record</a:t>
            </a:r>
          </a:p>
          <a:p>
            <a:endParaRPr lang="en-US" baseline="0" dirty="0" smtClean="0"/>
          </a:p>
          <a:p>
            <a:r>
              <a:rPr lang="en-US" baseline="0" dirty="0" smtClean="0"/>
              <a:t>Much information: demographics, progress notes, problems, medications, vital signs, past medical history, immunizations, lab data, radiology reports.</a:t>
            </a:r>
          </a:p>
          <a:p>
            <a:endParaRPr lang="en-US" baseline="0" dirty="0" smtClean="0"/>
          </a:p>
          <a:p>
            <a:r>
              <a:rPr lang="en-US" baseline="0" dirty="0" smtClean="0"/>
              <a:t>Automates and streamlines workflow</a:t>
            </a:r>
          </a:p>
          <a:p>
            <a:endParaRPr lang="en-US" baseline="0" dirty="0" smtClean="0"/>
          </a:p>
          <a:p>
            <a:r>
              <a:rPr lang="en-US" baseline="0" dirty="0" smtClean="0"/>
              <a:t>Supports other care-related activities: much of the reports that are  needed by VR</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Vital records need to get involved now to influence</a:t>
            </a:r>
            <a:r>
              <a:rPr lang="en-US" baseline="0" dirty="0" smtClean="0"/>
              <a:t> the development of these standards.</a:t>
            </a:r>
          </a:p>
          <a:p>
            <a:endParaRPr lang="en-US" baseline="0" dirty="0" smtClean="0"/>
          </a:p>
          <a:p>
            <a:endParaRPr lang="en-US" baseline="0" dirty="0" smtClean="0"/>
          </a:p>
          <a:p>
            <a:r>
              <a:rPr lang="en-US" baseline="0" dirty="0" smtClean="0"/>
              <a:t>Why? – so that we could assure the relevant data for vital records that are collected in the EHR are consistent with the national requirements</a:t>
            </a:r>
          </a:p>
          <a:p>
            <a:endParaRPr lang="en-US" baseline="0" dirty="0" smtClean="0"/>
          </a:p>
          <a:p>
            <a:r>
              <a:rPr lang="en-US" baseline="0" dirty="0" smtClean="0"/>
              <a:t>We would not want to wait until these data standards are developed based on the requirements of those who are at the table, then having to work to retrofit the requirements later on to meet the needs of VR.</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same time, this is an opportunity </a:t>
            </a:r>
            <a:r>
              <a:rPr lang="en-US" baseline="0" dirty="0" smtClean="0"/>
              <a:t>to work with the clinical community to identify where there are commonalities between requirements and see where we can come together to develop a standard format that may be utilized to by clinical systems that includes VR requirements.</a:t>
            </a:r>
          </a:p>
          <a:p>
            <a:endParaRPr lang="en-US" baseline="0" dirty="0" smtClean="0"/>
          </a:p>
          <a:p>
            <a:r>
              <a:rPr lang="en-US" baseline="0" dirty="0" smtClean="0"/>
              <a:t>This way we could eliminate the silos that currently exists between clinical and VR requirements</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is a visual of using standards to communicate the information:</a:t>
            </a:r>
          </a:p>
          <a:p>
            <a:endParaRPr lang="en-US" baseline="0" dirty="0" smtClean="0"/>
          </a:p>
          <a:p>
            <a:r>
              <a:rPr lang="en-US" baseline="0" dirty="0" smtClean="0"/>
              <a:t>Much simpler: one standard communication can be sent to several entities</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Just</a:t>
            </a:r>
            <a:r>
              <a:rPr lang="en-US" baseline="0" dirty="0" smtClean="0"/>
              <a:t> to provide a quick but concrete example of present work to develop standards within one domain of public health and to consider that vital records can follow  a similar approach:</a:t>
            </a:r>
          </a:p>
          <a:p>
            <a:endParaRPr lang="en-US" baseline="0" dirty="0" smtClean="0"/>
          </a:p>
          <a:p>
            <a:r>
              <a:rPr lang="en-US" baseline="0" dirty="0" smtClean="0"/>
              <a:t>This is in the are of Early Hearing Detection and intervention (EHDI) program:</a:t>
            </a:r>
          </a:p>
          <a:p>
            <a:endParaRPr lang="en-US" baseline="0" dirty="0" smtClean="0"/>
          </a:p>
          <a:p>
            <a:r>
              <a:rPr lang="en-US" baseline="0" dirty="0" smtClean="0"/>
              <a:t>EHDI developed a content profile at IHE (describes the content and format of the data)</a:t>
            </a:r>
          </a:p>
          <a:p>
            <a:endParaRPr lang="en-US" baseline="0" dirty="0" smtClean="0"/>
          </a:p>
          <a:p>
            <a:r>
              <a:rPr lang="en-US" baseline="0" dirty="0" smtClean="0"/>
              <a:t>Starting  on September 8</a:t>
            </a:r>
            <a:r>
              <a:rPr lang="en-US" baseline="30000" dirty="0" smtClean="0"/>
              <a:t>th</a:t>
            </a:r>
            <a:r>
              <a:rPr lang="en-US" baseline="0" dirty="0" smtClean="0"/>
              <a:t>, NCHS and the Public Health Data Standards Consortium, through a CDC co-operative agreement will be developing a public health functional profile. (describe the capabilities that the EHR system ought to have to collect and exchange public health data)</a:t>
            </a:r>
          </a:p>
          <a:p>
            <a:endParaRPr lang="en-US" baseline="0" dirty="0" smtClean="0"/>
          </a:p>
          <a:p>
            <a:r>
              <a:rPr lang="en-US" baseline="0" dirty="0" smtClean="0"/>
              <a:t>We will pay particular attention to be sure that all of the capabilities needed by EDHI are listed in the functional profile. However, we want to engage all the other domains of public health that are willing to participate. </a:t>
            </a:r>
          </a:p>
          <a:p>
            <a:endParaRPr lang="en-US" baseline="0" dirty="0" smtClean="0"/>
          </a:p>
          <a:p>
            <a:r>
              <a:rPr lang="en-US" baseline="0" dirty="0" smtClean="0"/>
              <a:t>Following this the PHDSC will work with EDHI to develop some criteria for testing  EHR systems that are capable of exchanging data for EDHI. These criteria can be used to certify </a:t>
            </a:r>
            <a:r>
              <a:rPr lang="en-US" baseline="0" dirty="0" err="1" smtClean="0"/>
              <a:t>thae</a:t>
            </a:r>
            <a:r>
              <a:rPr lang="en-US" baseline="0" dirty="0" smtClean="0"/>
              <a:t> EHR systems that claim the capability of exchanging </a:t>
            </a:r>
            <a:r>
              <a:rPr lang="en-US" baseline="0" dirty="0" err="1" smtClean="0"/>
              <a:t>EHDi</a:t>
            </a:r>
            <a:r>
              <a:rPr lang="en-US" baseline="0" dirty="0" smtClean="0"/>
              <a:t> data.</a:t>
            </a:r>
          </a:p>
          <a:p>
            <a:endParaRPr lang="en-US" baseline="0" dirty="0" smtClean="0"/>
          </a:p>
          <a:p>
            <a:r>
              <a:rPr lang="en-US" baseline="0" dirty="0" smtClean="0"/>
              <a:t>We can do the same for vital records and have been working on standards for doing this</a:t>
            </a:r>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E45A24-9B4D-4A14-8C86-DC323C882F5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4F51B8D-9D6E-40D5-BE0C-F319CF3E6537}" type="datetimeFigureOut">
              <a:rPr lang="en-US" smtClean="0"/>
              <a:pPr/>
              <a:t>9/2/2010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445070-2C23-44D0-B2A0-A4A95ECE55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445070-2C23-44D0-B2A0-A4A95ECE5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445070-2C23-44D0-B2A0-A4A95ECE55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445070-2C23-44D0-B2A0-A4A95ECE55F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445070-2C23-44D0-B2A0-A4A95ECE55F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445070-2C23-44D0-B2A0-A4A95ECE55F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445070-2C23-44D0-B2A0-A4A95ECE55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445070-2C23-44D0-B2A0-A4A95ECE55F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4F51B8D-9D6E-40D5-BE0C-F319CF3E6537}" type="datetimeFigureOut">
              <a:rPr lang="en-US" smtClean="0"/>
              <a:pPr/>
              <a:t>9/2/2010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445070-2C23-44D0-B2A0-A4A95ECE55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4F51B8D-9D6E-40D5-BE0C-F319CF3E6537}" type="datetimeFigureOut">
              <a:rPr lang="en-US" smtClean="0"/>
              <a:pPr/>
              <a:t>9/2/2010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445070-2C23-44D0-B2A0-A4A95ECE55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4F51B8D-9D6E-40D5-BE0C-F319CF3E6537}" type="datetimeFigureOut">
              <a:rPr lang="en-US" smtClean="0"/>
              <a:pPr/>
              <a:t>9/2/2010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445070-2C23-44D0-B2A0-A4A95ECE55F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F51B8D-9D6E-40D5-BE0C-F319CF3E6537}" type="datetimeFigureOut">
              <a:rPr lang="en-US" smtClean="0"/>
              <a:pPr/>
              <a:t>9/2/2010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445070-2C23-44D0-B2A0-A4A95ECE55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fr.gov/OFRUpload/OFRData/2010-17210_PI.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ihe.ne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hdk1@cdc.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imss.org/ASP/topics_ehr.as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effectLst>
                  <a:outerShdw blurRad="50800" dist="38100" algn="tr" rotWithShape="0">
                    <a:prstClr val="black">
                      <a:alpha val="40000"/>
                    </a:prstClr>
                  </a:outerShdw>
                </a:effectLst>
              </a:rPr>
              <a:t>Developing Standards for Linking Electronic Health Records and Vital Records Systems: Opportunities and Challenges</a:t>
            </a:r>
            <a:endParaRPr lang="en-US" dirty="0"/>
          </a:p>
        </p:txBody>
      </p:sp>
      <p:sp>
        <p:nvSpPr>
          <p:cNvPr id="3" name="Subtitle 2"/>
          <p:cNvSpPr>
            <a:spLocks noGrp="1"/>
          </p:cNvSpPr>
          <p:nvPr>
            <p:ph type="subTitle" idx="1"/>
          </p:nvPr>
        </p:nvSpPr>
        <p:spPr>
          <a:xfrm>
            <a:off x="685800" y="3611606"/>
            <a:ext cx="7772400" cy="3017794"/>
          </a:xfrm>
        </p:spPr>
        <p:txBody>
          <a:bodyPr>
            <a:normAutofit/>
          </a:bodyPr>
          <a:lstStyle/>
          <a:p>
            <a:r>
              <a:rPr lang="en-US" sz="2400" dirty="0" smtClean="0"/>
              <a:t>Hetty Khan</a:t>
            </a:r>
          </a:p>
          <a:p>
            <a:r>
              <a:rPr lang="en-US" sz="2400" dirty="0" smtClean="0"/>
              <a:t>Health Informatics Specialist</a:t>
            </a:r>
          </a:p>
          <a:p>
            <a:r>
              <a:rPr lang="en-US" sz="2400" dirty="0" smtClean="0"/>
              <a:t>Centers for Disease Control and Prevention</a:t>
            </a:r>
          </a:p>
          <a:p>
            <a:r>
              <a:rPr lang="en-US" sz="2400" dirty="0" smtClean="0"/>
              <a:t>National Center for Health Statistics</a:t>
            </a:r>
          </a:p>
          <a:p>
            <a:endParaRPr lang="en-US" sz="2800" dirty="0" smtClean="0"/>
          </a:p>
          <a:p>
            <a:r>
              <a:rPr lang="en-US" sz="2800" dirty="0" smtClean="0"/>
              <a:t>Aug 18, 2010</a:t>
            </a:r>
          </a:p>
          <a:p>
            <a:endParaRPr lang="en-US" sz="2800" dirty="0" smtClean="0"/>
          </a:p>
          <a:p>
            <a:endParaRPr lang="en-US" sz="2800"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0" y="228600"/>
            <a:ext cx="9144000" cy="1066800"/>
          </a:xfrm>
        </p:spPr>
        <p:txBody>
          <a:bodyPr>
            <a:noAutofit/>
          </a:bodyPr>
          <a:lstStyle/>
          <a:p>
            <a:pPr algn="ctr" fontAlgn="auto">
              <a:spcAft>
                <a:spcPts val="0"/>
              </a:spcAft>
              <a:defRPr/>
            </a:pPr>
            <a:r>
              <a:rPr lang="en-US" sz="3200" dirty="0" smtClean="0">
                <a:effectLst>
                  <a:outerShdw blurRad="50800" dist="38100" algn="tr" rotWithShape="0">
                    <a:prstClr val="black">
                      <a:alpha val="40000"/>
                    </a:prstClr>
                  </a:outerShdw>
                </a:effectLst>
              </a:rPr>
              <a:t> </a:t>
            </a:r>
            <a:r>
              <a:rPr lang="en-US" sz="3200" dirty="0" smtClean="0">
                <a:effectLst>
                  <a:outerShdw blurRad="50800" dist="38100" algn="tr" rotWithShape="0">
                    <a:prstClr val="black">
                      <a:alpha val="40000"/>
                    </a:prstClr>
                  </a:outerShdw>
                </a:effectLst>
              </a:rPr>
              <a:t>Opportunity: Utilize a Standard Format for VR to Communicate  with EHRs</a:t>
            </a:r>
            <a:endParaRPr lang="en-US" sz="3200" dirty="0">
              <a:solidFill>
                <a:schemeClr val="tx1"/>
              </a:solidFill>
            </a:endParaRPr>
          </a:p>
        </p:txBody>
      </p:sp>
      <p:sp>
        <p:nvSpPr>
          <p:cNvPr id="32770" name="Text Box 43"/>
          <p:cNvSpPr txBox="1">
            <a:spLocks noChangeArrowheads="1"/>
          </p:cNvSpPr>
          <p:nvPr/>
        </p:nvSpPr>
        <p:spPr bwMode="auto">
          <a:xfrm>
            <a:off x="6705600" y="2590800"/>
            <a:ext cx="914400" cy="276225"/>
          </a:xfrm>
          <a:prstGeom prst="rect">
            <a:avLst/>
          </a:prstGeom>
          <a:noFill/>
          <a:ln w="9525">
            <a:noFill/>
            <a:miter lim="800000"/>
            <a:headEnd/>
            <a:tailEnd/>
          </a:ln>
        </p:spPr>
        <p:txBody>
          <a:bodyPr>
            <a:spAutoFit/>
          </a:bodyPr>
          <a:lstStyle/>
          <a:p>
            <a:pPr eaLnBrk="0" hangingPunct="0">
              <a:spcBef>
                <a:spcPct val="50000"/>
              </a:spcBef>
            </a:pPr>
            <a:r>
              <a:rPr lang="en-US" sz="1200" dirty="0"/>
              <a:t>Registrar</a:t>
            </a:r>
          </a:p>
        </p:txBody>
      </p:sp>
      <p:sp>
        <p:nvSpPr>
          <p:cNvPr id="32771" name="Line 44"/>
          <p:cNvSpPr>
            <a:spLocks noChangeShapeType="1"/>
          </p:cNvSpPr>
          <p:nvPr/>
        </p:nvSpPr>
        <p:spPr bwMode="auto">
          <a:xfrm>
            <a:off x="8153400" y="2286000"/>
            <a:ext cx="0" cy="762000"/>
          </a:xfrm>
          <a:prstGeom prst="line">
            <a:avLst/>
          </a:prstGeom>
          <a:noFill/>
          <a:ln w="9525">
            <a:solidFill>
              <a:schemeClr val="tx1"/>
            </a:solidFill>
            <a:round/>
            <a:headEnd/>
            <a:tailEnd type="triangle" w="med" len="med"/>
          </a:ln>
        </p:spPr>
        <p:txBody>
          <a:bodyPr/>
          <a:lstStyle/>
          <a:p>
            <a:endParaRPr lang="en-US"/>
          </a:p>
        </p:txBody>
      </p:sp>
      <p:sp>
        <p:nvSpPr>
          <p:cNvPr id="32772" name="Line 45"/>
          <p:cNvSpPr>
            <a:spLocks noChangeShapeType="1"/>
          </p:cNvSpPr>
          <p:nvPr/>
        </p:nvSpPr>
        <p:spPr bwMode="auto">
          <a:xfrm flipH="1">
            <a:off x="7620000" y="4114800"/>
            <a:ext cx="228600" cy="838200"/>
          </a:xfrm>
          <a:prstGeom prst="line">
            <a:avLst/>
          </a:prstGeom>
          <a:noFill/>
          <a:ln w="15875">
            <a:solidFill>
              <a:schemeClr val="tx1"/>
            </a:solidFill>
            <a:round/>
            <a:headEnd/>
            <a:tailEnd type="triangle" w="med" len="med"/>
          </a:ln>
        </p:spPr>
        <p:txBody>
          <a:bodyPr/>
          <a:lstStyle/>
          <a:p>
            <a:endParaRPr lang="en-US"/>
          </a:p>
        </p:txBody>
      </p:sp>
      <p:sp>
        <p:nvSpPr>
          <p:cNvPr id="32773" name="Line 47"/>
          <p:cNvSpPr>
            <a:spLocks noChangeShapeType="1"/>
          </p:cNvSpPr>
          <p:nvPr/>
        </p:nvSpPr>
        <p:spPr bwMode="auto">
          <a:xfrm flipV="1">
            <a:off x="1600200" y="1981200"/>
            <a:ext cx="457200" cy="76200"/>
          </a:xfrm>
          <a:prstGeom prst="line">
            <a:avLst/>
          </a:prstGeom>
          <a:noFill/>
          <a:ln w="9525">
            <a:solidFill>
              <a:schemeClr val="tx1"/>
            </a:solidFill>
            <a:round/>
            <a:headEnd/>
            <a:tailEnd type="triangle" w="med" len="med"/>
          </a:ln>
        </p:spPr>
        <p:txBody>
          <a:bodyPr/>
          <a:lstStyle/>
          <a:p>
            <a:endParaRPr lang="en-US"/>
          </a:p>
        </p:txBody>
      </p:sp>
      <p:sp>
        <p:nvSpPr>
          <p:cNvPr id="32774" name="Line 48"/>
          <p:cNvSpPr>
            <a:spLocks noChangeShapeType="1"/>
          </p:cNvSpPr>
          <p:nvPr/>
        </p:nvSpPr>
        <p:spPr bwMode="auto">
          <a:xfrm flipV="1">
            <a:off x="3124200" y="2438400"/>
            <a:ext cx="990600" cy="304800"/>
          </a:xfrm>
          <a:prstGeom prst="line">
            <a:avLst/>
          </a:prstGeom>
          <a:noFill/>
          <a:ln w="9525">
            <a:solidFill>
              <a:schemeClr val="tx1"/>
            </a:solidFill>
            <a:round/>
            <a:headEnd/>
            <a:tailEnd type="triangle" w="med" len="med"/>
          </a:ln>
        </p:spPr>
        <p:txBody>
          <a:bodyPr/>
          <a:lstStyle/>
          <a:p>
            <a:endParaRPr lang="en-US"/>
          </a:p>
        </p:txBody>
      </p:sp>
      <p:sp>
        <p:nvSpPr>
          <p:cNvPr id="32775" name="Line 49"/>
          <p:cNvSpPr>
            <a:spLocks noChangeShapeType="1"/>
          </p:cNvSpPr>
          <p:nvPr/>
        </p:nvSpPr>
        <p:spPr bwMode="auto">
          <a:xfrm>
            <a:off x="1828800" y="4267200"/>
            <a:ext cx="2286000" cy="381000"/>
          </a:xfrm>
          <a:prstGeom prst="line">
            <a:avLst/>
          </a:prstGeom>
          <a:noFill/>
          <a:ln w="9525">
            <a:solidFill>
              <a:schemeClr val="tx1"/>
            </a:solidFill>
            <a:round/>
            <a:headEnd/>
            <a:tailEnd type="triangle" w="med" len="med"/>
          </a:ln>
        </p:spPr>
        <p:txBody>
          <a:bodyPr/>
          <a:lstStyle/>
          <a:p>
            <a:endParaRPr lang="en-US"/>
          </a:p>
        </p:txBody>
      </p:sp>
      <p:sp>
        <p:nvSpPr>
          <p:cNvPr id="32776" name="Text Box 50"/>
          <p:cNvSpPr txBox="1">
            <a:spLocks noChangeArrowheads="1"/>
          </p:cNvSpPr>
          <p:nvPr/>
        </p:nvSpPr>
        <p:spPr bwMode="auto">
          <a:xfrm>
            <a:off x="3886200" y="5562600"/>
            <a:ext cx="1828800" cy="461963"/>
          </a:xfrm>
          <a:prstGeom prst="rect">
            <a:avLst/>
          </a:prstGeom>
          <a:noFill/>
          <a:ln w="9525">
            <a:noFill/>
            <a:miter lim="800000"/>
            <a:headEnd/>
            <a:tailEnd/>
          </a:ln>
        </p:spPr>
        <p:txBody>
          <a:bodyPr>
            <a:spAutoFit/>
          </a:bodyPr>
          <a:lstStyle/>
          <a:p>
            <a:pPr algn="ctr" eaLnBrk="0" hangingPunct="0">
              <a:spcBef>
                <a:spcPct val="50000"/>
              </a:spcBef>
            </a:pPr>
            <a:r>
              <a:rPr lang="en-US" sz="1200" dirty="0"/>
              <a:t>Electronic Health Record</a:t>
            </a:r>
          </a:p>
        </p:txBody>
      </p:sp>
      <p:pic>
        <p:nvPicPr>
          <p:cNvPr id="32777" name="Picture 51" descr="Graphic of physician with stethoscope around neck and  sitting at conputer, with arrow piointing to Electronic Heath Record (EHR). He inputs data into the EHR"/>
          <p:cNvPicPr>
            <a:picLocks noChangeAspect="1" noChangeArrowheads="1"/>
          </p:cNvPicPr>
          <p:nvPr/>
        </p:nvPicPr>
        <p:blipFill>
          <a:blip r:embed="rId3" cstate="print"/>
          <a:srcRect/>
          <a:stretch>
            <a:fillRect/>
          </a:stretch>
        </p:blipFill>
        <p:spPr bwMode="auto">
          <a:xfrm>
            <a:off x="2590800" y="5334000"/>
            <a:ext cx="1143000" cy="1143000"/>
          </a:xfrm>
          <a:prstGeom prst="rect">
            <a:avLst/>
          </a:prstGeom>
          <a:noFill/>
          <a:ln w="9525">
            <a:noFill/>
            <a:miter lim="800000"/>
            <a:headEnd/>
            <a:tailEnd/>
          </a:ln>
        </p:spPr>
      </p:pic>
      <p:pic>
        <p:nvPicPr>
          <p:cNvPr id="32778" name="Picture 52" descr="Graphic of a baby being delivered with arrow pointing to Electronic Health Record (EHR) depicting that data about the birth event is collected in the EHR"/>
          <p:cNvPicPr>
            <a:picLocks noChangeAspect="1" noChangeArrowheads="1"/>
          </p:cNvPicPr>
          <p:nvPr/>
        </p:nvPicPr>
        <p:blipFill>
          <a:blip r:embed="rId4" cstate="print"/>
          <a:srcRect/>
          <a:stretch>
            <a:fillRect/>
          </a:stretch>
        </p:blipFill>
        <p:spPr bwMode="auto">
          <a:xfrm>
            <a:off x="381000" y="3657600"/>
            <a:ext cx="1320800" cy="990600"/>
          </a:xfrm>
          <a:prstGeom prst="rect">
            <a:avLst/>
          </a:prstGeom>
          <a:noFill/>
          <a:ln w="9525">
            <a:noFill/>
            <a:miter lim="800000"/>
            <a:headEnd/>
            <a:tailEnd/>
          </a:ln>
        </p:spPr>
      </p:pic>
      <p:pic>
        <p:nvPicPr>
          <p:cNvPr id="32779" name="Picture 53" descr="Open laptop with 4 arrows pointing to it (from birth event, nurse, physician, and birth specialist).  An additional bidirectional arrow is pointing between it and another laptop that depicts the electronic birth registration system. Data flows from several sources to the EHR and also betwen the EHR and the Birth Registration System."/>
          <p:cNvPicPr>
            <a:picLocks noChangeAspect="1" noChangeArrowheads="1"/>
          </p:cNvPicPr>
          <p:nvPr/>
        </p:nvPicPr>
        <p:blipFill>
          <a:blip r:embed="rId5" cstate="print"/>
          <a:srcRect/>
          <a:stretch>
            <a:fillRect/>
          </a:stretch>
        </p:blipFill>
        <p:spPr bwMode="auto">
          <a:xfrm>
            <a:off x="4114800" y="4267200"/>
            <a:ext cx="1333500" cy="1228725"/>
          </a:xfrm>
          <a:prstGeom prst="rect">
            <a:avLst/>
          </a:prstGeom>
          <a:noFill/>
          <a:ln w="9525">
            <a:noFill/>
            <a:miter lim="800000"/>
            <a:headEnd/>
            <a:tailEnd/>
          </a:ln>
        </p:spPr>
      </p:pic>
      <p:pic>
        <p:nvPicPr>
          <p:cNvPr id="32780" name="Picture 54" descr="Graphic of pregnant mother with arrow pointing fom her to mother's worksheet depicting that information about the mother is recorded on the mother's worksheet"/>
          <p:cNvPicPr>
            <a:picLocks noChangeAspect="1" noChangeArrowheads="1"/>
          </p:cNvPicPr>
          <p:nvPr/>
        </p:nvPicPr>
        <p:blipFill>
          <a:blip r:embed="rId6" cstate="print"/>
          <a:srcRect/>
          <a:stretch>
            <a:fillRect/>
          </a:stretch>
        </p:blipFill>
        <p:spPr bwMode="auto">
          <a:xfrm>
            <a:off x="381000" y="1524000"/>
            <a:ext cx="1219200" cy="1219200"/>
          </a:xfrm>
          <a:prstGeom prst="rect">
            <a:avLst/>
          </a:prstGeom>
          <a:noFill/>
          <a:ln w="9525">
            <a:noFill/>
            <a:miter lim="800000"/>
            <a:headEnd/>
            <a:tailEnd/>
          </a:ln>
        </p:spPr>
      </p:pic>
      <p:pic>
        <p:nvPicPr>
          <p:cNvPr id="32781" name="Picture 55" descr="Graphic of Birth Information Specialist (person sitting at computer) with arrows pointing to birth registration system and  elecronic health record"/>
          <p:cNvPicPr>
            <a:picLocks noChangeAspect="1" noChangeArrowheads="1"/>
          </p:cNvPicPr>
          <p:nvPr/>
        </p:nvPicPr>
        <p:blipFill>
          <a:blip r:embed="rId7" cstate="print"/>
          <a:srcRect/>
          <a:stretch>
            <a:fillRect/>
          </a:stretch>
        </p:blipFill>
        <p:spPr bwMode="auto">
          <a:xfrm>
            <a:off x="2133600" y="2590800"/>
            <a:ext cx="990600" cy="990600"/>
          </a:xfrm>
          <a:prstGeom prst="rect">
            <a:avLst/>
          </a:prstGeom>
          <a:noFill/>
          <a:ln w="9525">
            <a:noFill/>
            <a:miter lim="800000"/>
            <a:headEnd/>
            <a:tailEnd/>
          </a:ln>
        </p:spPr>
      </p:pic>
      <p:pic>
        <p:nvPicPr>
          <p:cNvPr id="32782" name="Picture 56" descr="Pictures of a Birth Certificate, a registrar, a department of health building and a hospital building, all depicting the utilization of data available within the Electronic Health Record. "/>
          <p:cNvPicPr>
            <a:picLocks noChangeAspect="1" noChangeArrowheads="1"/>
          </p:cNvPicPr>
          <p:nvPr/>
        </p:nvPicPr>
        <p:blipFill>
          <a:blip r:embed="rId8" cstate="print"/>
          <a:srcRect/>
          <a:stretch>
            <a:fillRect/>
          </a:stretch>
        </p:blipFill>
        <p:spPr bwMode="auto">
          <a:xfrm>
            <a:off x="7239000" y="2971800"/>
            <a:ext cx="1752600" cy="1171575"/>
          </a:xfrm>
          <a:prstGeom prst="rect">
            <a:avLst/>
          </a:prstGeom>
          <a:noFill/>
          <a:ln w="9525">
            <a:noFill/>
            <a:miter lim="800000"/>
            <a:headEnd/>
            <a:tailEnd/>
          </a:ln>
        </p:spPr>
      </p:pic>
      <p:pic>
        <p:nvPicPr>
          <p:cNvPr id="32783" name="Picture 57" descr="Graphic of a building depicting the CDC/NCHS that receives electronic data from the state department of health"/>
          <p:cNvPicPr>
            <a:picLocks noChangeAspect="1" noChangeArrowheads="1"/>
          </p:cNvPicPr>
          <p:nvPr/>
        </p:nvPicPr>
        <p:blipFill>
          <a:blip r:embed="rId9" cstate="print"/>
          <a:srcRect/>
          <a:stretch>
            <a:fillRect/>
          </a:stretch>
        </p:blipFill>
        <p:spPr bwMode="auto">
          <a:xfrm>
            <a:off x="6324600" y="4953000"/>
            <a:ext cx="1781175" cy="1295400"/>
          </a:xfrm>
          <a:prstGeom prst="rect">
            <a:avLst/>
          </a:prstGeom>
          <a:noFill/>
          <a:ln w="9525">
            <a:noFill/>
            <a:miter lim="800000"/>
            <a:headEnd/>
            <a:tailEnd/>
          </a:ln>
        </p:spPr>
      </p:pic>
      <p:pic>
        <p:nvPicPr>
          <p:cNvPr id="32784" name="Picture 58" descr="man sitting at desk depicting the registrar. He receives data from the Electronic Birth Registration system and send data onto the Sate Department of Health"/>
          <p:cNvPicPr>
            <a:picLocks noChangeAspect="1" noChangeArrowheads="1"/>
          </p:cNvPicPr>
          <p:nvPr/>
        </p:nvPicPr>
        <p:blipFill>
          <a:blip r:embed="rId10" cstate="print"/>
          <a:srcRect/>
          <a:stretch>
            <a:fillRect/>
          </a:stretch>
        </p:blipFill>
        <p:spPr bwMode="auto">
          <a:xfrm>
            <a:off x="6629400" y="1676400"/>
            <a:ext cx="914400" cy="914400"/>
          </a:xfrm>
          <a:prstGeom prst="rect">
            <a:avLst/>
          </a:prstGeom>
          <a:noFill/>
          <a:ln w="9525">
            <a:noFill/>
            <a:miter lim="800000"/>
            <a:headEnd/>
            <a:tailEnd/>
          </a:ln>
        </p:spPr>
      </p:pic>
      <p:pic>
        <p:nvPicPr>
          <p:cNvPr id="32785" name="Picture 59" descr="Sheet of paper with lines depicting the Birth certificate"/>
          <p:cNvPicPr>
            <a:picLocks noChangeAspect="1" noChangeArrowheads="1"/>
          </p:cNvPicPr>
          <p:nvPr/>
        </p:nvPicPr>
        <p:blipFill>
          <a:blip r:embed="rId11" cstate="print"/>
          <a:srcRect/>
          <a:stretch>
            <a:fillRect/>
          </a:stretch>
        </p:blipFill>
        <p:spPr bwMode="auto">
          <a:xfrm>
            <a:off x="6705600" y="3200400"/>
            <a:ext cx="684213" cy="814045"/>
          </a:xfrm>
          <a:prstGeom prst="rect">
            <a:avLst/>
          </a:prstGeom>
          <a:noFill/>
          <a:ln w="9525">
            <a:solidFill>
              <a:schemeClr val="tx1"/>
            </a:solidFill>
            <a:miter lim="800000"/>
            <a:headEnd/>
            <a:tailEnd/>
          </a:ln>
        </p:spPr>
      </p:pic>
      <p:sp>
        <p:nvSpPr>
          <p:cNvPr id="32786" name="Line 61"/>
          <p:cNvSpPr>
            <a:spLocks noChangeShapeType="1"/>
          </p:cNvSpPr>
          <p:nvPr/>
        </p:nvSpPr>
        <p:spPr bwMode="auto">
          <a:xfrm flipV="1">
            <a:off x="5334000" y="2209800"/>
            <a:ext cx="1295400" cy="0"/>
          </a:xfrm>
          <a:prstGeom prst="line">
            <a:avLst/>
          </a:prstGeom>
          <a:noFill/>
          <a:ln w="19050">
            <a:solidFill>
              <a:schemeClr val="tx1"/>
            </a:solidFill>
            <a:round/>
            <a:headEnd/>
            <a:tailEnd type="triangle" w="med" len="med"/>
          </a:ln>
        </p:spPr>
        <p:txBody>
          <a:bodyPr/>
          <a:lstStyle/>
          <a:p>
            <a:endParaRPr lang="en-US"/>
          </a:p>
        </p:txBody>
      </p:sp>
      <p:sp>
        <p:nvSpPr>
          <p:cNvPr id="32787" name="Line 48"/>
          <p:cNvSpPr>
            <a:spLocks noChangeShapeType="1"/>
          </p:cNvSpPr>
          <p:nvPr/>
        </p:nvSpPr>
        <p:spPr bwMode="auto">
          <a:xfrm flipV="1">
            <a:off x="2209800" y="4800600"/>
            <a:ext cx="1828800" cy="457200"/>
          </a:xfrm>
          <a:prstGeom prst="line">
            <a:avLst/>
          </a:prstGeom>
          <a:noFill/>
          <a:ln w="9525">
            <a:solidFill>
              <a:schemeClr val="tx1"/>
            </a:solidFill>
            <a:round/>
            <a:headEnd/>
            <a:tailEnd type="triangle" w="med" len="med"/>
          </a:ln>
        </p:spPr>
        <p:txBody>
          <a:bodyPr/>
          <a:lstStyle/>
          <a:p>
            <a:endParaRPr lang="en-US"/>
          </a:p>
        </p:txBody>
      </p:sp>
      <p:sp>
        <p:nvSpPr>
          <p:cNvPr id="32788" name="laptop" descr="Laptop wtih one arow pointing to it from the birth information specialist; another arrow is pointing from it to the registrar and another bidirectional arrow is pointing between it and the laptop that is named the electronic health record (EHR). Data flows from the EHR to the  birth registration system; data also flows directly from the birth specialist. Data goes from this to the registrar."/>
          <p:cNvSpPr>
            <a:spLocks noEditPoints="1" noChangeArrowheads="1"/>
          </p:cNvSpPr>
          <p:nvPr/>
        </p:nvSpPr>
        <p:spPr bwMode="auto">
          <a:xfrm>
            <a:off x="3886200" y="1752600"/>
            <a:ext cx="1657350" cy="1295400"/>
          </a:xfrm>
          <a:custGeom>
            <a:avLst/>
            <a:gdLst>
              <a:gd name="T0" fmla="*/ 257963 w 21600"/>
              <a:gd name="T1" fmla="*/ 0 h 21600"/>
              <a:gd name="T2" fmla="*/ 257963 w 21600"/>
              <a:gd name="T3" fmla="*/ 430181 h 21600"/>
              <a:gd name="T4" fmla="*/ 1406216 w 21600"/>
              <a:gd name="T5" fmla="*/ 0 h 21600"/>
              <a:gd name="T6" fmla="*/ 1406216 w 21600"/>
              <a:gd name="T7" fmla="*/ 430181 h 21600"/>
              <a:gd name="T8" fmla="*/ 828675 w 21600"/>
              <a:gd name="T9" fmla="*/ 0 h 21600"/>
              <a:gd name="T10" fmla="*/ 828675 w 21600"/>
              <a:gd name="T11" fmla="*/ 1295400 h 21600"/>
              <a:gd name="T12" fmla="*/ 0 w 21600"/>
              <a:gd name="T13" fmla="*/ 1295400 h 21600"/>
              <a:gd name="T14" fmla="*/ 1657350 w 21600"/>
              <a:gd name="T15" fmla="*/ 1295400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32789" name="Rectangle 27"/>
          <p:cNvSpPr>
            <a:spLocks noChangeArrowheads="1"/>
          </p:cNvSpPr>
          <p:nvPr/>
        </p:nvSpPr>
        <p:spPr bwMode="auto">
          <a:xfrm>
            <a:off x="3352800" y="3048000"/>
            <a:ext cx="2743200" cy="276999"/>
          </a:xfrm>
          <a:prstGeom prst="rect">
            <a:avLst/>
          </a:prstGeom>
          <a:noFill/>
          <a:ln w="9525">
            <a:noFill/>
            <a:miter lim="800000"/>
            <a:headEnd/>
            <a:tailEnd/>
          </a:ln>
        </p:spPr>
        <p:txBody>
          <a:bodyPr wrap="square">
            <a:spAutoFit/>
          </a:bodyPr>
          <a:lstStyle/>
          <a:p>
            <a:pPr algn="ctr" eaLnBrk="0" hangingPunct="0"/>
            <a:r>
              <a:rPr lang="en-US" sz="1200" dirty="0" smtClean="0"/>
              <a:t>Birth </a:t>
            </a:r>
            <a:r>
              <a:rPr lang="en-US" sz="1200" dirty="0"/>
              <a:t>Registration System (EBRS)</a:t>
            </a:r>
          </a:p>
        </p:txBody>
      </p:sp>
      <p:cxnSp>
        <p:nvCxnSpPr>
          <p:cNvPr id="30" name="Straight Arrow Connector 29"/>
          <p:cNvCxnSpPr/>
          <p:nvPr/>
        </p:nvCxnSpPr>
        <p:spPr>
          <a:xfrm rot="5400000">
            <a:off x="4239022" y="3761978"/>
            <a:ext cx="838199" cy="19843"/>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6" name="Document" descr="Graphic of text stating 'Mother's Worksheet&quot;with arrow pointing to Birth Information Sspecialist (person at computer)"/>
          <p:cNvSpPr>
            <a:spLocks noEditPoints="1" noChangeArrowheads="1"/>
          </p:cNvSpPr>
          <p:nvPr/>
        </p:nvSpPr>
        <p:spPr bwMode="auto">
          <a:xfrm>
            <a:off x="2057400" y="1676400"/>
            <a:ext cx="1066800" cy="53340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eaLnBrk="0" hangingPunct="0">
              <a:defRPr/>
            </a:pPr>
            <a:r>
              <a:rPr lang="en-US" sz="1200" dirty="0"/>
              <a:t>Mother's Worksheet</a:t>
            </a:r>
          </a:p>
        </p:txBody>
      </p:sp>
      <p:sp>
        <p:nvSpPr>
          <p:cNvPr id="32792" name="Line 47"/>
          <p:cNvSpPr>
            <a:spLocks noChangeShapeType="1"/>
          </p:cNvSpPr>
          <p:nvPr/>
        </p:nvSpPr>
        <p:spPr bwMode="auto">
          <a:xfrm>
            <a:off x="2667000" y="2209800"/>
            <a:ext cx="76200" cy="304800"/>
          </a:xfrm>
          <a:prstGeom prst="line">
            <a:avLst/>
          </a:prstGeom>
          <a:noFill/>
          <a:ln w="9525">
            <a:solidFill>
              <a:schemeClr val="tx1"/>
            </a:solidFill>
            <a:round/>
            <a:headEnd/>
            <a:tailEnd type="triangle" w="med" len="med"/>
          </a:ln>
        </p:spPr>
        <p:txBody>
          <a:bodyPr/>
          <a:lstStyle/>
          <a:p>
            <a:endParaRPr lang="en-US"/>
          </a:p>
        </p:txBody>
      </p:sp>
      <p:sp>
        <p:nvSpPr>
          <p:cNvPr id="32793" name="TextBox 37"/>
          <p:cNvSpPr txBox="1">
            <a:spLocks noChangeArrowheads="1"/>
          </p:cNvSpPr>
          <p:nvPr/>
        </p:nvSpPr>
        <p:spPr bwMode="auto">
          <a:xfrm>
            <a:off x="6400800" y="4038600"/>
            <a:ext cx="1234633" cy="276999"/>
          </a:xfrm>
          <a:prstGeom prst="rect">
            <a:avLst/>
          </a:prstGeom>
          <a:noFill/>
          <a:ln w="9525">
            <a:noFill/>
            <a:miter lim="800000"/>
            <a:headEnd/>
            <a:tailEnd/>
          </a:ln>
        </p:spPr>
        <p:txBody>
          <a:bodyPr wrap="none">
            <a:spAutoFit/>
          </a:bodyPr>
          <a:lstStyle/>
          <a:p>
            <a:pPr eaLnBrk="0" hangingPunct="0"/>
            <a:r>
              <a:rPr lang="en-US" sz="1200" dirty="0"/>
              <a:t>Birth Certificate</a:t>
            </a:r>
          </a:p>
        </p:txBody>
      </p:sp>
      <p:sp>
        <p:nvSpPr>
          <p:cNvPr id="32795" name="TextBox 39"/>
          <p:cNvSpPr txBox="1">
            <a:spLocks noChangeArrowheads="1"/>
          </p:cNvSpPr>
          <p:nvPr/>
        </p:nvSpPr>
        <p:spPr bwMode="auto">
          <a:xfrm>
            <a:off x="6629400" y="6248400"/>
            <a:ext cx="1133475" cy="307975"/>
          </a:xfrm>
          <a:prstGeom prst="rect">
            <a:avLst/>
          </a:prstGeom>
          <a:noFill/>
          <a:ln w="9525">
            <a:noFill/>
            <a:miter lim="800000"/>
            <a:headEnd/>
            <a:tailEnd/>
          </a:ln>
        </p:spPr>
        <p:txBody>
          <a:bodyPr wrap="none">
            <a:spAutoFit/>
          </a:bodyPr>
          <a:lstStyle/>
          <a:p>
            <a:pPr algn="ctr" eaLnBrk="0" hangingPunct="0"/>
            <a:r>
              <a:rPr lang="en-US" sz="1400" dirty="0"/>
              <a:t>CDC/NCHS</a:t>
            </a:r>
          </a:p>
        </p:txBody>
      </p:sp>
      <p:pic>
        <p:nvPicPr>
          <p:cNvPr id="32796" name="Picture 2" descr="Graphic of a person holding a chart, depicting a nurse, with arrow pointing to the Electronic Health Record (EHR). The nurse records data within the EHR."/>
          <p:cNvPicPr>
            <a:picLocks noChangeAspect="1" noChangeArrowheads="1"/>
          </p:cNvPicPr>
          <p:nvPr/>
        </p:nvPicPr>
        <p:blipFill>
          <a:blip r:embed="rId12" cstate="print"/>
          <a:srcRect/>
          <a:stretch>
            <a:fillRect/>
          </a:stretch>
        </p:blipFill>
        <p:spPr bwMode="auto">
          <a:xfrm>
            <a:off x="990600" y="5257800"/>
            <a:ext cx="1219200" cy="1219200"/>
          </a:xfrm>
          <a:prstGeom prst="rect">
            <a:avLst/>
          </a:prstGeom>
          <a:noFill/>
          <a:ln w="9525">
            <a:noFill/>
            <a:miter lim="800000"/>
            <a:headEnd/>
            <a:tailEnd/>
          </a:ln>
        </p:spPr>
      </p:pic>
      <p:sp>
        <p:nvSpPr>
          <p:cNvPr id="32797" name="Line 48"/>
          <p:cNvSpPr>
            <a:spLocks noChangeShapeType="1"/>
          </p:cNvSpPr>
          <p:nvPr/>
        </p:nvSpPr>
        <p:spPr bwMode="auto">
          <a:xfrm flipV="1">
            <a:off x="3352800" y="5181600"/>
            <a:ext cx="685800" cy="152400"/>
          </a:xfrm>
          <a:prstGeom prst="line">
            <a:avLst/>
          </a:prstGeom>
          <a:noFill/>
          <a:ln w="9525">
            <a:solidFill>
              <a:schemeClr val="tx1"/>
            </a:solidFill>
            <a:round/>
            <a:headEnd/>
            <a:tailEnd type="triangle" w="med" len="med"/>
          </a:ln>
        </p:spPr>
        <p:txBody>
          <a:bodyPr/>
          <a:lstStyle/>
          <a:p>
            <a:endParaRPr lang="en-US"/>
          </a:p>
        </p:txBody>
      </p:sp>
      <p:sp>
        <p:nvSpPr>
          <p:cNvPr id="34" name="Line 48"/>
          <p:cNvSpPr>
            <a:spLocks noChangeShapeType="1"/>
          </p:cNvSpPr>
          <p:nvPr/>
        </p:nvSpPr>
        <p:spPr bwMode="auto">
          <a:xfrm>
            <a:off x="3124200" y="3581400"/>
            <a:ext cx="990600" cy="762000"/>
          </a:xfrm>
          <a:prstGeom prst="line">
            <a:avLst/>
          </a:prstGeom>
          <a:noFill/>
          <a:ln w="9525">
            <a:solidFill>
              <a:schemeClr val="tx1"/>
            </a:solidFill>
            <a:round/>
            <a:headEnd/>
            <a:tailEnd type="triangle" w="med" len="med"/>
          </a:ln>
        </p:spPr>
        <p:txBody>
          <a:bodyPr/>
          <a:lstStyle/>
          <a:p>
            <a:endParaRPr lang="en-US"/>
          </a:p>
        </p:txBody>
      </p:sp>
      <p:cxnSp>
        <p:nvCxnSpPr>
          <p:cNvPr id="37" name="Straight Connector 36"/>
          <p:cNvCxnSpPr/>
          <p:nvPr/>
        </p:nvCxnSpPr>
        <p:spPr>
          <a:xfrm>
            <a:off x="7543800" y="22860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27"/>
          <p:cNvSpPr>
            <a:spLocks noChangeArrowheads="1"/>
          </p:cNvSpPr>
          <p:nvPr/>
        </p:nvSpPr>
        <p:spPr bwMode="auto">
          <a:xfrm>
            <a:off x="7848600" y="4114800"/>
            <a:ext cx="1295400" cy="646331"/>
          </a:xfrm>
          <a:prstGeom prst="rect">
            <a:avLst/>
          </a:prstGeom>
          <a:noFill/>
          <a:ln w="9525">
            <a:noFill/>
            <a:miter lim="800000"/>
            <a:headEnd/>
            <a:tailEnd/>
          </a:ln>
        </p:spPr>
        <p:txBody>
          <a:bodyPr wrap="square">
            <a:spAutoFit/>
          </a:bodyPr>
          <a:lstStyle/>
          <a:p>
            <a:pPr algn="ctr" eaLnBrk="0" hangingPunct="0"/>
            <a:r>
              <a:rPr lang="en-US" sz="1200" dirty="0" smtClean="0"/>
              <a:t>State Department of Health</a:t>
            </a:r>
            <a:endParaRPr lang="en-US" sz="1200" dirty="0"/>
          </a:p>
        </p:txBody>
      </p:sp>
      <p:sp>
        <p:nvSpPr>
          <p:cNvPr id="43" name="Rectangle 27"/>
          <p:cNvSpPr>
            <a:spLocks noChangeArrowheads="1"/>
          </p:cNvSpPr>
          <p:nvPr/>
        </p:nvSpPr>
        <p:spPr bwMode="auto">
          <a:xfrm>
            <a:off x="533400" y="2667000"/>
            <a:ext cx="838200" cy="276999"/>
          </a:xfrm>
          <a:prstGeom prst="rect">
            <a:avLst/>
          </a:prstGeom>
          <a:noFill/>
          <a:ln w="9525">
            <a:noFill/>
            <a:miter lim="800000"/>
            <a:headEnd/>
            <a:tailEnd/>
          </a:ln>
        </p:spPr>
        <p:txBody>
          <a:bodyPr wrap="square">
            <a:spAutoFit/>
          </a:bodyPr>
          <a:lstStyle/>
          <a:p>
            <a:pPr algn="ctr" eaLnBrk="0" hangingPunct="0"/>
            <a:r>
              <a:rPr lang="en-US" sz="1200" dirty="0" smtClean="0"/>
              <a:t>Mother</a:t>
            </a:r>
            <a:endParaRPr lang="en-US" sz="1200" dirty="0"/>
          </a:p>
        </p:txBody>
      </p:sp>
      <p:sp>
        <p:nvSpPr>
          <p:cNvPr id="44" name="Rectangle 27"/>
          <p:cNvSpPr>
            <a:spLocks noChangeArrowheads="1"/>
          </p:cNvSpPr>
          <p:nvPr/>
        </p:nvSpPr>
        <p:spPr bwMode="auto">
          <a:xfrm>
            <a:off x="1752600" y="3581400"/>
            <a:ext cx="1676400" cy="461665"/>
          </a:xfrm>
          <a:prstGeom prst="rect">
            <a:avLst/>
          </a:prstGeom>
          <a:noFill/>
          <a:ln w="9525">
            <a:noFill/>
            <a:miter lim="800000"/>
            <a:headEnd/>
            <a:tailEnd/>
          </a:ln>
        </p:spPr>
        <p:txBody>
          <a:bodyPr wrap="square">
            <a:spAutoFit/>
          </a:bodyPr>
          <a:lstStyle/>
          <a:p>
            <a:pPr algn="ctr" eaLnBrk="0" hangingPunct="0"/>
            <a:r>
              <a:rPr lang="en-US" sz="1200" dirty="0" smtClean="0"/>
              <a:t>Birth Information Specialist</a:t>
            </a:r>
            <a:endParaRPr lang="en-US" sz="1200" dirty="0"/>
          </a:p>
        </p:txBody>
      </p:sp>
      <p:sp>
        <p:nvSpPr>
          <p:cNvPr id="45" name="Rectangle 27"/>
          <p:cNvSpPr>
            <a:spLocks noChangeArrowheads="1"/>
          </p:cNvSpPr>
          <p:nvPr/>
        </p:nvSpPr>
        <p:spPr bwMode="auto">
          <a:xfrm>
            <a:off x="304800" y="4724400"/>
            <a:ext cx="1524000" cy="276999"/>
          </a:xfrm>
          <a:prstGeom prst="rect">
            <a:avLst/>
          </a:prstGeom>
          <a:noFill/>
          <a:ln w="9525">
            <a:noFill/>
            <a:miter lim="800000"/>
            <a:headEnd/>
            <a:tailEnd/>
          </a:ln>
        </p:spPr>
        <p:txBody>
          <a:bodyPr wrap="square">
            <a:spAutoFit/>
          </a:bodyPr>
          <a:lstStyle/>
          <a:p>
            <a:pPr algn="ctr" eaLnBrk="0" hangingPunct="0"/>
            <a:r>
              <a:rPr lang="en-US" sz="1200" dirty="0" smtClean="0"/>
              <a:t>Birth Event</a:t>
            </a:r>
            <a:endParaRPr lang="en-US" sz="1200" dirty="0"/>
          </a:p>
        </p:txBody>
      </p:sp>
      <p:sp>
        <p:nvSpPr>
          <p:cNvPr id="46" name="Rectangle 27"/>
          <p:cNvSpPr>
            <a:spLocks noChangeArrowheads="1"/>
          </p:cNvSpPr>
          <p:nvPr/>
        </p:nvSpPr>
        <p:spPr bwMode="auto">
          <a:xfrm>
            <a:off x="1219200" y="6400800"/>
            <a:ext cx="685800" cy="276999"/>
          </a:xfrm>
          <a:prstGeom prst="rect">
            <a:avLst/>
          </a:prstGeom>
          <a:noFill/>
          <a:ln w="9525">
            <a:noFill/>
            <a:miter lim="800000"/>
            <a:headEnd/>
            <a:tailEnd/>
          </a:ln>
        </p:spPr>
        <p:txBody>
          <a:bodyPr wrap="square">
            <a:spAutoFit/>
          </a:bodyPr>
          <a:lstStyle/>
          <a:p>
            <a:pPr algn="ctr" eaLnBrk="0" hangingPunct="0"/>
            <a:r>
              <a:rPr lang="en-US" sz="1200" dirty="0" smtClean="0"/>
              <a:t>Nurse</a:t>
            </a:r>
            <a:endParaRPr lang="en-US" sz="1200" dirty="0"/>
          </a:p>
        </p:txBody>
      </p:sp>
      <p:sp>
        <p:nvSpPr>
          <p:cNvPr id="47" name="Rectangle 27"/>
          <p:cNvSpPr>
            <a:spLocks noChangeArrowheads="1"/>
          </p:cNvSpPr>
          <p:nvPr/>
        </p:nvSpPr>
        <p:spPr bwMode="auto">
          <a:xfrm>
            <a:off x="2667000" y="6400800"/>
            <a:ext cx="1143000" cy="276999"/>
          </a:xfrm>
          <a:prstGeom prst="rect">
            <a:avLst/>
          </a:prstGeom>
          <a:noFill/>
          <a:ln w="9525">
            <a:noFill/>
            <a:miter lim="800000"/>
            <a:headEnd/>
            <a:tailEnd/>
          </a:ln>
        </p:spPr>
        <p:txBody>
          <a:bodyPr wrap="square">
            <a:spAutoFit/>
          </a:bodyPr>
          <a:lstStyle/>
          <a:p>
            <a:pPr algn="ctr" eaLnBrk="0" hangingPunct="0"/>
            <a:r>
              <a:rPr lang="en-US" sz="1200" dirty="0" smtClean="0"/>
              <a:t>Obstetrician</a:t>
            </a:r>
            <a:endParaRPr lang="en-US" sz="1200" dirty="0"/>
          </a:p>
        </p:txBody>
      </p:sp>
      <p:sp>
        <p:nvSpPr>
          <p:cNvPr id="38" name="TextBox 37"/>
          <p:cNvSpPr txBox="1"/>
          <p:nvPr/>
        </p:nvSpPr>
        <p:spPr>
          <a:xfrm>
            <a:off x="4648200" y="3581400"/>
            <a:ext cx="1124026" cy="276999"/>
          </a:xfrm>
          <a:prstGeom prst="rect">
            <a:avLst/>
          </a:prstGeom>
          <a:noFill/>
        </p:spPr>
        <p:txBody>
          <a:bodyPr wrap="none" rtlCol="0">
            <a:spAutoFit/>
          </a:bodyPr>
          <a:lstStyle/>
          <a:p>
            <a:r>
              <a:rPr lang="en-US" sz="1200" dirty="0" smtClean="0"/>
              <a:t>(Select items)</a:t>
            </a:r>
            <a:endParaRPr lang="en-US" sz="12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981200"/>
            <a:ext cx="8763000" cy="4419600"/>
          </a:xfrm>
        </p:spPr>
        <p:txBody>
          <a:bodyPr>
            <a:normAutofit fontScale="25000" lnSpcReduction="20000"/>
          </a:bodyPr>
          <a:lstStyle/>
          <a:p>
            <a:endParaRPr lang="en-US" dirty="0" smtClean="0"/>
          </a:p>
          <a:p>
            <a:r>
              <a:rPr lang="en-US" sz="9600" dirty="0" smtClean="0"/>
              <a:t>Two HL7 projects supported by funding from CDC/NCHS</a:t>
            </a:r>
            <a:r>
              <a:rPr lang="en-US" sz="7200" dirty="0" smtClean="0"/>
              <a:t>: </a:t>
            </a:r>
          </a:p>
          <a:p>
            <a:pPr>
              <a:buNone/>
            </a:pPr>
            <a:endParaRPr lang="en-US" sz="7200" dirty="0" smtClean="0"/>
          </a:p>
          <a:p>
            <a:pPr marL="640080" lvl="1" indent="-246888">
              <a:buFont typeface="Wingdings 2"/>
              <a:buChar char=""/>
              <a:defRPr/>
            </a:pPr>
            <a:r>
              <a:rPr lang="en-US" sz="8000" dirty="0" smtClean="0"/>
              <a:t>HL7 Vital Records (VR) Domain Analysis Model</a:t>
            </a:r>
          </a:p>
          <a:p>
            <a:pPr marL="877824" lvl="2" indent="-246888">
              <a:buFont typeface="Wingdings 2"/>
              <a:buChar char=""/>
              <a:defRPr/>
            </a:pPr>
            <a:r>
              <a:rPr lang="en-US" sz="6200" dirty="0" smtClean="0">
                <a:solidFill>
                  <a:srgbClr val="000000"/>
                </a:solidFill>
              </a:rPr>
              <a:t>Identify the birth and death registration activities and data items utilizing an HL7 recognized format.</a:t>
            </a:r>
          </a:p>
          <a:p>
            <a:pPr marL="640080" lvl="1" indent="-246888">
              <a:buFont typeface="Wingdings 2"/>
              <a:buChar char=""/>
              <a:defRPr/>
            </a:pPr>
            <a:endParaRPr lang="en-US" sz="6400" dirty="0" smtClean="0">
              <a:solidFill>
                <a:srgbClr val="000000"/>
              </a:solidFill>
            </a:endParaRPr>
          </a:p>
          <a:p>
            <a:pPr marL="877824" lvl="2" indent="-246888">
              <a:buFont typeface="Wingdings 2"/>
              <a:buChar char=""/>
              <a:defRPr/>
            </a:pPr>
            <a:r>
              <a:rPr lang="en-US" sz="6400" dirty="0" smtClean="0">
                <a:solidFill>
                  <a:srgbClr val="000000"/>
                </a:solidFill>
              </a:rPr>
              <a:t>Guide future design and implementation efforts for standardizing the electronic data exchanges between EHR and VR systems, NCHS and other public and private information systems</a:t>
            </a:r>
            <a:endParaRPr lang="en-US" sz="6400" dirty="0" smtClean="0"/>
          </a:p>
          <a:p>
            <a:pPr marL="640080" lvl="1" indent="-246888">
              <a:buNone/>
              <a:defRPr/>
            </a:pPr>
            <a:endParaRPr lang="en-US" sz="7200" b="1" dirty="0" smtClean="0"/>
          </a:p>
          <a:p>
            <a:pPr marL="640080" lvl="1" indent="-246888">
              <a:buFont typeface="Wingdings 2"/>
              <a:buChar char=""/>
              <a:defRPr/>
            </a:pPr>
            <a:r>
              <a:rPr lang="en-US" sz="8000" dirty="0" smtClean="0"/>
              <a:t>HL7 EHR-S Vital Records Functional Profile (VRFP)	</a:t>
            </a:r>
          </a:p>
          <a:p>
            <a:pPr marL="877824" lvl="2" indent="-246888">
              <a:buFont typeface="Wingdings 2"/>
              <a:buChar char=""/>
              <a:defRPr/>
            </a:pPr>
            <a:r>
              <a:rPr lang="en-US" sz="6200" dirty="0" smtClean="0"/>
              <a:t>Specifies the functional requirements needed to facilitate EHR systems capturing VR data at the point of care or point of contact and to enable interoperable electronic exchanges among EHR systems, VR systems and potentially other public information systems for birth, death and fetal death</a:t>
            </a:r>
          </a:p>
          <a:p>
            <a:pPr lvl="1"/>
            <a:endParaRPr lang="en-US" dirty="0" smtClean="0"/>
          </a:p>
          <a:p>
            <a:pPr>
              <a:buNone/>
            </a:pPr>
            <a:endParaRPr lang="en-US" dirty="0" smtClean="0"/>
          </a:p>
        </p:txBody>
      </p:sp>
      <p:sp>
        <p:nvSpPr>
          <p:cNvPr id="3" name="Title 2"/>
          <p:cNvSpPr>
            <a:spLocks noGrp="1"/>
          </p:cNvSpPr>
          <p:nvPr>
            <p:ph type="title"/>
          </p:nvPr>
        </p:nvSpPr>
        <p:spPr>
          <a:xfrm>
            <a:off x="457200" y="914400"/>
            <a:ext cx="8229600" cy="457200"/>
          </a:xfrm>
        </p:spPr>
        <p:txBody>
          <a:bodyPr>
            <a:noAutofit/>
          </a:bodyPr>
          <a:lstStyle/>
          <a:p>
            <a:pPr algn="ctr"/>
            <a:r>
              <a:rPr lang="en-US" sz="3600" dirty="0" smtClean="0"/>
              <a:t>Opportunity: Utilize a Standard Format for VR to Communicate  with EHRs</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effectLst>
                  <a:outerShdw blurRad="50800" dist="38100" algn="tr" rotWithShape="0">
                    <a:prstClr val="black">
                      <a:alpha val="40000"/>
                    </a:prstClr>
                  </a:outerShdw>
                </a:effectLst>
              </a:rPr>
              <a:t>Opportunity: Improve Data Quality and Timeliness</a:t>
            </a:r>
            <a:endParaRPr lang="en-US" dirty="0"/>
          </a:p>
        </p:txBody>
      </p:sp>
      <p:sp>
        <p:nvSpPr>
          <p:cNvPr id="5" name="Content Placeholder 4"/>
          <p:cNvSpPr>
            <a:spLocks noGrp="1"/>
          </p:cNvSpPr>
          <p:nvPr>
            <p:ph sz="quarter" idx="2"/>
          </p:nvPr>
        </p:nvSpPr>
        <p:spPr>
          <a:xfrm>
            <a:off x="457200" y="1444294"/>
            <a:ext cx="4040188" cy="4651706"/>
          </a:xfrm>
        </p:spPr>
        <p:txBody>
          <a:bodyPr>
            <a:normAutofit lnSpcReduction="10000"/>
          </a:bodyPr>
          <a:lstStyle/>
          <a:p>
            <a:endParaRPr lang="en-US" sz="2800" dirty="0" smtClean="0">
              <a:solidFill>
                <a:srgbClr val="000000"/>
              </a:solidFill>
              <a:cs typeface="Arial" charset="0"/>
            </a:endParaRPr>
          </a:p>
          <a:p>
            <a:r>
              <a:rPr lang="en-US" sz="2800" dirty="0" smtClean="0">
                <a:solidFill>
                  <a:srgbClr val="000000"/>
                </a:solidFill>
                <a:cs typeface="Arial" charset="0"/>
              </a:rPr>
              <a:t>Debates </a:t>
            </a:r>
            <a:r>
              <a:rPr lang="en-US" sz="2800" dirty="0" smtClean="0">
                <a:solidFill>
                  <a:srgbClr val="000000"/>
                </a:solidFill>
                <a:cs typeface="Arial" charset="0"/>
              </a:rPr>
              <a:t>abound about </a:t>
            </a:r>
            <a:r>
              <a:rPr lang="en-US" sz="2800" dirty="0" smtClean="0">
                <a:solidFill>
                  <a:srgbClr val="000000"/>
                </a:solidFill>
                <a:cs typeface="Arial" charset="0"/>
              </a:rPr>
              <a:t>the</a:t>
            </a:r>
            <a:r>
              <a:rPr lang="en-US" sz="3200" dirty="0" smtClean="0">
                <a:solidFill>
                  <a:srgbClr val="000000"/>
                </a:solidFill>
                <a:cs typeface="Arial" charset="0"/>
              </a:rPr>
              <a:t>:</a:t>
            </a:r>
          </a:p>
          <a:p>
            <a:pPr lvl="1">
              <a:buFontTx/>
              <a:buChar char="•"/>
            </a:pPr>
            <a:endParaRPr lang="en-US" dirty="0" smtClean="0">
              <a:solidFill>
                <a:srgbClr val="000000"/>
              </a:solidFill>
            </a:endParaRPr>
          </a:p>
          <a:p>
            <a:pPr marL="630238" lvl="1" indent="-238125">
              <a:buFontTx/>
              <a:buChar char="•"/>
            </a:pPr>
            <a:r>
              <a:rPr lang="en-US" dirty="0" smtClean="0">
                <a:solidFill>
                  <a:srgbClr val="000000"/>
                </a:solidFill>
              </a:rPr>
              <a:t>Use </a:t>
            </a:r>
            <a:r>
              <a:rPr lang="en-US" dirty="0" smtClean="0">
                <a:solidFill>
                  <a:srgbClr val="000000"/>
                </a:solidFill>
              </a:rPr>
              <a:t>of EHRs as a source for </a:t>
            </a:r>
            <a:r>
              <a:rPr lang="en-US" dirty="0" smtClean="0">
                <a:solidFill>
                  <a:srgbClr val="000000"/>
                </a:solidFill>
              </a:rPr>
              <a:t>VR </a:t>
            </a:r>
            <a:r>
              <a:rPr lang="en-US" dirty="0" smtClean="0">
                <a:solidFill>
                  <a:srgbClr val="000000"/>
                </a:solidFill>
              </a:rPr>
              <a:t>information</a:t>
            </a:r>
          </a:p>
          <a:p>
            <a:pPr lvl="1"/>
            <a:endParaRPr lang="en-US" dirty="0" smtClean="0">
              <a:solidFill>
                <a:srgbClr val="000000"/>
              </a:solidFill>
            </a:endParaRPr>
          </a:p>
          <a:p>
            <a:pPr lvl="1">
              <a:buFontTx/>
              <a:buChar char="•"/>
            </a:pPr>
            <a:r>
              <a:rPr lang="en-US" dirty="0" smtClean="0">
                <a:solidFill>
                  <a:srgbClr val="000000"/>
                </a:solidFill>
              </a:rPr>
              <a:t>Improvements in quality and </a:t>
            </a:r>
            <a:r>
              <a:rPr lang="en-US" dirty="0" smtClean="0">
                <a:solidFill>
                  <a:srgbClr val="000000"/>
                </a:solidFill>
              </a:rPr>
              <a:t>timeliness </a:t>
            </a:r>
            <a:r>
              <a:rPr lang="en-US" dirty="0" smtClean="0">
                <a:solidFill>
                  <a:srgbClr val="000000"/>
                </a:solidFill>
              </a:rPr>
              <a:t>of VR data</a:t>
            </a:r>
          </a:p>
          <a:p>
            <a:pPr lvl="1">
              <a:buFontTx/>
              <a:buChar char="•"/>
            </a:pPr>
            <a:endParaRPr lang="en-US" dirty="0" smtClean="0">
              <a:solidFill>
                <a:srgbClr val="000000"/>
              </a:solidFill>
            </a:endParaRPr>
          </a:p>
          <a:p>
            <a:pPr marL="630238" lvl="1" indent="-238125">
              <a:buFontTx/>
              <a:buChar char="•"/>
            </a:pPr>
            <a:r>
              <a:rPr lang="en-US" dirty="0" smtClean="0">
                <a:solidFill>
                  <a:srgbClr val="000000"/>
                </a:solidFill>
              </a:rPr>
              <a:t>Reductions in the </a:t>
            </a:r>
            <a:r>
              <a:rPr lang="en-US" dirty="0" smtClean="0">
                <a:solidFill>
                  <a:srgbClr val="000000"/>
                </a:solidFill>
              </a:rPr>
              <a:t>redundancy of </a:t>
            </a:r>
            <a:r>
              <a:rPr lang="en-US" dirty="0" smtClean="0">
                <a:solidFill>
                  <a:srgbClr val="000000"/>
                </a:solidFill>
              </a:rPr>
              <a:t>data captured</a:t>
            </a:r>
          </a:p>
          <a:p>
            <a:endParaRPr lang="en-US" dirty="0"/>
          </a:p>
        </p:txBody>
      </p:sp>
      <p:pic>
        <p:nvPicPr>
          <p:cNvPr id="7" name="Picture 7" descr="Graphic of two persons standing at adjacent desks with open books. this is intended to depict a debate."/>
          <p:cNvPicPr>
            <a:picLocks noGrp="1" noChangeAspect="1" noChangeArrowheads="1"/>
          </p:cNvPicPr>
          <p:nvPr>
            <p:ph sz="quarter" idx="4"/>
          </p:nvPr>
        </p:nvPicPr>
        <p:blipFill>
          <a:blip r:embed="rId2" cstate="print"/>
          <a:srcRect/>
          <a:stretch>
            <a:fillRect/>
          </a:stretch>
        </p:blipFill>
        <p:spPr bwMode="auto">
          <a:xfrm>
            <a:off x="5562600" y="1444625"/>
            <a:ext cx="3074194" cy="44227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a:bodyPr>
          <a:lstStyle/>
          <a:p>
            <a:r>
              <a:rPr lang="en-US" sz="2600" dirty="0" smtClean="0"/>
              <a:t>Interoperable data exchange between EHRs and VR systems may improve data quality</a:t>
            </a:r>
          </a:p>
          <a:p>
            <a:pPr lvl="1"/>
            <a:endParaRPr lang="en-US" dirty="0" smtClean="0"/>
          </a:p>
          <a:p>
            <a:pPr lvl="1"/>
            <a:r>
              <a:rPr lang="en-US" dirty="0" smtClean="0"/>
              <a:t>For example:</a:t>
            </a:r>
          </a:p>
          <a:p>
            <a:pPr lvl="2"/>
            <a:r>
              <a:rPr lang="en-US" dirty="0" smtClean="0"/>
              <a:t>Race and Ethnicity data </a:t>
            </a:r>
          </a:p>
          <a:p>
            <a:pPr lvl="2"/>
            <a:r>
              <a:rPr lang="en-US" dirty="0" smtClean="0"/>
              <a:t>Method of Delivery </a:t>
            </a:r>
          </a:p>
        </p:txBody>
      </p:sp>
      <p:sp>
        <p:nvSpPr>
          <p:cNvPr id="3" name="Title 2"/>
          <p:cNvSpPr>
            <a:spLocks noGrp="1"/>
          </p:cNvSpPr>
          <p:nvPr>
            <p:ph type="title"/>
          </p:nvPr>
        </p:nvSpPr>
        <p:spPr/>
        <p:txBody>
          <a:bodyPr>
            <a:normAutofit/>
          </a:bodyPr>
          <a:lstStyle/>
          <a:p>
            <a:pPr algn="ctr"/>
            <a:r>
              <a:rPr lang="en-US" sz="3600" dirty="0" smtClean="0"/>
              <a:t>Opportunity: Improve Data Quality</a:t>
            </a:r>
            <a:endParaRPr lang="en-US" sz="3600" dirty="0"/>
          </a:p>
        </p:txBody>
      </p:sp>
      <p:sp>
        <p:nvSpPr>
          <p:cNvPr id="4" name="laptop"/>
          <p:cNvSpPr>
            <a:spLocks noEditPoints="1" noChangeArrowheads="1"/>
          </p:cNvSpPr>
          <p:nvPr/>
        </p:nvSpPr>
        <p:spPr bwMode="auto">
          <a:xfrm>
            <a:off x="5791200" y="3810000"/>
            <a:ext cx="1657350" cy="1295400"/>
          </a:xfrm>
          <a:custGeom>
            <a:avLst/>
            <a:gdLst>
              <a:gd name="T0" fmla="*/ 257963 w 21600"/>
              <a:gd name="T1" fmla="*/ 0 h 21600"/>
              <a:gd name="T2" fmla="*/ 257963 w 21600"/>
              <a:gd name="T3" fmla="*/ 430181 h 21600"/>
              <a:gd name="T4" fmla="*/ 1406216 w 21600"/>
              <a:gd name="T5" fmla="*/ 0 h 21600"/>
              <a:gd name="T6" fmla="*/ 1406216 w 21600"/>
              <a:gd name="T7" fmla="*/ 430181 h 21600"/>
              <a:gd name="T8" fmla="*/ 828675 w 21600"/>
              <a:gd name="T9" fmla="*/ 0 h 21600"/>
              <a:gd name="T10" fmla="*/ 828675 w 21600"/>
              <a:gd name="T11" fmla="*/ 1295400 h 21600"/>
              <a:gd name="T12" fmla="*/ 0 w 21600"/>
              <a:gd name="T13" fmla="*/ 1295400 h 21600"/>
              <a:gd name="T14" fmla="*/ 1657350 w 21600"/>
              <a:gd name="T15" fmla="*/ 1295400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pic>
        <p:nvPicPr>
          <p:cNvPr id="5" name="Picture 53" descr="laptop-2"/>
          <p:cNvPicPr>
            <a:picLocks noChangeAspect="1" noChangeArrowheads="1"/>
          </p:cNvPicPr>
          <p:nvPr/>
        </p:nvPicPr>
        <p:blipFill>
          <a:blip r:embed="rId3" cstate="print"/>
          <a:srcRect/>
          <a:stretch>
            <a:fillRect/>
          </a:stretch>
        </p:blipFill>
        <p:spPr bwMode="auto">
          <a:xfrm>
            <a:off x="1295400" y="4114800"/>
            <a:ext cx="1333500" cy="1228725"/>
          </a:xfrm>
          <a:prstGeom prst="rect">
            <a:avLst/>
          </a:prstGeom>
          <a:noFill/>
          <a:ln w="9525">
            <a:noFill/>
            <a:miter lim="800000"/>
            <a:headEnd/>
            <a:tailEnd/>
          </a:ln>
        </p:spPr>
      </p:pic>
      <p:sp>
        <p:nvSpPr>
          <p:cNvPr id="6" name="TextBox 5"/>
          <p:cNvSpPr txBox="1"/>
          <p:nvPr/>
        </p:nvSpPr>
        <p:spPr>
          <a:xfrm>
            <a:off x="5181600" y="5334000"/>
            <a:ext cx="2895600" cy="646331"/>
          </a:xfrm>
          <a:prstGeom prst="rect">
            <a:avLst/>
          </a:prstGeom>
          <a:noFill/>
        </p:spPr>
        <p:txBody>
          <a:bodyPr wrap="square" rtlCol="0">
            <a:spAutoFit/>
          </a:bodyPr>
          <a:lstStyle/>
          <a:p>
            <a:pPr algn="ctr" eaLnBrk="0" hangingPunct="0"/>
            <a:r>
              <a:rPr lang="en-US" dirty="0" smtClean="0"/>
              <a:t>Birth Registration System (EBRS)</a:t>
            </a:r>
            <a:endParaRPr lang="en-US" dirty="0"/>
          </a:p>
        </p:txBody>
      </p:sp>
      <p:sp>
        <p:nvSpPr>
          <p:cNvPr id="7" name="TextBox 6"/>
          <p:cNvSpPr txBox="1"/>
          <p:nvPr/>
        </p:nvSpPr>
        <p:spPr>
          <a:xfrm>
            <a:off x="1143000" y="5410200"/>
            <a:ext cx="2209800" cy="646331"/>
          </a:xfrm>
          <a:prstGeom prst="rect">
            <a:avLst/>
          </a:prstGeom>
          <a:noFill/>
        </p:spPr>
        <p:txBody>
          <a:bodyPr wrap="square" rtlCol="0">
            <a:spAutoFit/>
          </a:bodyPr>
          <a:lstStyle/>
          <a:p>
            <a:pPr algn="ctr" eaLnBrk="0" hangingPunct="0">
              <a:spcBef>
                <a:spcPct val="50000"/>
              </a:spcBef>
            </a:pPr>
            <a:r>
              <a:rPr lang="en-US" dirty="0" smtClean="0"/>
              <a:t>Electronic Health Record</a:t>
            </a:r>
            <a:endParaRPr lang="en-US" dirty="0"/>
          </a:p>
        </p:txBody>
      </p:sp>
      <p:cxnSp>
        <p:nvCxnSpPr>
          <p:cNvPr id="9" name="Straight Arrow Connector 8"/>
          <p:cNvCxnSpPr/>
          <p:nvPr/>
        </p:nvCxnSpPr>
        <p:spPr>
          <a:xfrm>
            <a:off x="2362200" y="4343400"/>
            <a:ext cx="3048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2743200" y="4876800"/>
            <a:ext cx="2743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a:bodyPr>
          <a:lstStyle/>
          <a:p>
            <a:r>
              <a:rPr lang="en-US" sz="2400" dirty="0" smtClean="0"/>
              <a:t>Consider the eventual benefits of a longitudinal EHR for certifying the underlying cause of death </a:t>
            </a:r>
          </a:p>
          <a:p>
            <a:endParaRPr lang="en-US" sz="2400" dirty="0" smtClean="0"/>
          </a:p>
          <a:p>
            <a:r>
              <a:rPr lang="en-US" sz="2400" dirty="0" smtClean="0"/>
              <a:t>Other public health data systems are getting on board with developing national standards for data transmission</a:t>
            </a:r>
          </a:p>
          <a:p>
            <a:pPr lvl="2"/>
            <a:r>
              <a:rPr lang="en-US" sz="2000" dirty="0" smtClean="0"/>
              <a:t>Immunization Registries</a:t>
            </a:r>
          </a:p>
          <a:p>
            <a:pPr lvl="2"/>
            <a:r>
              <a:rPr lang="en-US" sz="2000" dirty="0" smtClean="0"/>
              <a:t>Cancer Registries</a:t>
            </a:r>
          </a:p>
          <a:p>
            <a:pPr lvl="2"/>
            <a:r>
              <a:rPr lang="en-US" sz="2000" dirty="0" smtClean="0"/>
              <a:t>Newborn Screening</a:t>
            </a:r>
          </a:p>
          <a:p>
            <a:pPr lvl="2"/>
            <a:r>
              <a:rPr lang="en-US" sz="2000" dirty="0" smtClean="0"/>
              <a:t>Vitals??</a:t>
            </a:r>
          </a:p>
          <a:p>
            <a:r>
              <a:rPr lang="en-US" sz="2200" dirty="0" smtClean="0"/>
              <a:t>Let’s begin the process to determine lessons learned and how to improve the process and quality</a:t>
            </a:r>
          </a:p>
          <a:p>
            <a:pPr lvl="1"/>
            <a:endParaRPr lang="en-US" sz="2400" dirty="0" smtClean="0"/>
          </a:p>
          <a:p>
            <a:endParaRPr lang="en-US" sz="2800" dirty="0" smtClean="0"/>
          </a:p>
          <a:p>
            <a:endParaRPr lang="en-US" dirty="0"/>
          </a:p>
        </p:txBody>
      </p:sp>
      <p:sp>
        <p:nvSpPr>
          <p:cNvPr id="3" name="Title 2"/>
          <p:cNvSpPr>
            <a:spLocks noGrp="1"/>
          </p:cNvSpPr>
          <p:nvPr>
            <p:ph type="title"/>
          </p:nvPr>
        </p:nvSpPr>
        <p:spPr/>
        <p:txBody>
          <a:bodyPr>
            <a:normAutofit fontScale="90000"/>
          </a:bodyPr>
          <a:lstStyle/>
          <a:p>
            <a:pPr algn="ctr"/>
            <a:r>
              <a:rPr lang="en-US" sz="4000" dirty="0" smtClean="0"/>
              <a:t>Opportunity: Improve Data Quality and Timeliness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8"/>
            <a:ext cx="9144000" cy="4919472"/>
          </a:xfrm>
        </p:spPr>
        <p:txBody>
          <a:bodyPr>
            <a:noAutofit/>
          </a:bodyPr>
          <a:lstStyle/>
          <a:p>
            <a:endParaRPr lang="en-US" sz="1400" dirty="0" smtClean="0"/>
          </a:p>
          <a:p>
            <a:r>
              <a:rPr lang="en-US" sz="2000" dirty="0" smtClean="0"/>
              <a:t>Recent activities to support meaningful use of EHRs using national standards may lead to increased use of EHR-S</a:t>
            </a:r>
          </a:p>
          <a:p>
            <a:endParaRPr lang="en-US" sz="1400" dirty="0" smtClean="0">
              <a:solidFill>
                <a:srgbClr val="FF0000"/>
              </a:solidFill>
            </a:endParaRPr>
          </a:p>
          <a:p>
            <a:pPr marL="365760" lvl="1" indent="-256032">
              <a:spcBef>
                <a:spcPts val="400"/>
              </a:spcBef>
              <a:buSzPct val="68000"/>
              <a:buFont typeface="Wingdings 3"/>
              <a:buChar char=""/>
            </a:pPr>
            <a:r>
              <a:rPr lang="en-US" sz="2400" dirty="0" smtClean="0"/>
              <a:t>Final Rule</a:t>
            </a:r>
            <a:r>
              <a:rPr lang="en-US" sz="2800" dirty="0" smtClean="0"/>
              <a:t>: </a:t>
            </a:r>
            <a:r>
              <a:rPr lang="en-US" sz="2000" dirty="0" smtClean="0"/>
              <a:t>Issued on July 13, 2010</a:t>
            </a:r>
          </a:p>
          <a:p>
            <a:pPr lvl="1"/>
            <a:endParaRPr lang="en-US" sz="1800" dirty="0" smtClean="0"/>
          </a:p>
          <a:p>
            <a:pPr lvl="1"/>
            <a:r>
              <a:rPr lang="en-US" sz="2000" dirty="0" smtClean="0"/>
              <a:t>Initial Set of Standards, Implementation Specifications, and Certification Criteria for Electronic Health Record Technology</a:t>
            </a:r>
            <a:endParaRPr lang="en-US" sz="2000" dirty="0" smtClean="0">
              <a:solidFill>
                <a:srgbClr val="FF0000"/>
              </a:solidFill>
            </a:endParaRPr>
          </a:p>
          <a:p>
            <a:pPr>
              <a:buNone/>
            </a:pPr>
            <a:r>
              <a:rPr lang="en-US" sz="2000" dirty="0" smtClean="0">
                <a:solidFill>
                  <a:srgbClr val="FF0000"/>
                </a:solidFill>
              </a:rPr>
              <a:t>		 </a:t>
            </a:r>
            <a:r>
              <a:rPr lang="en-US" sz="2000" dirty="0" smtClean="0">
                <a:solidFill>
                  <a:srgbClr val="FF0000"/>
                </a:solidFill>
                <a:hlinkClick r:id="rId3"/>
              </a:rPr>
              <a:t>http://www.ofr.gov/OFRUpload/OFRData/2010-17210_PI.pdf</a:t>
            </a:r>
            <a:endParaRPr lang="en-US" sz="2000" dirty="0" smtClean="0">
              <a:solidFill>
                <a:srgbClr val="FF0000"/>
              </a:solidFill>
            </a:endParaRPr>
          </a:p>
          <a:p>
            <a:pPr>
              <a:buNone/>
            </a:pPr>
            <a:endParaRPr lang="en-US" sz="2000" dirty="0" smtClean="0">
              <a:solidFill>
                <a:srgbClr val="FF0000"/>
              </a:solidFill>
            </a:endParaRPr>
          </a:p>
          <a:p>
            <a:pPr lvl="1"/>
            <a:r>
              <a:rPr lang="en-US" sz="2000" dirty="0" smtClean="0"/>
              <a:t>Identifies a set of core objectives that constitute an essential starting point for meaningful use of EHRs</a:t>
            </a:r>
            <a:endParaRPr lang="en-US" sz="2000" dirty="0" smtClean="0">
              <a:solidFill>
                <a:srgbClr val="FF0000"/>
              </a:solidFill>
            </a:endParaRPr>
          </a:p>
          <a:p>
            <a:pPr>
              <a:buNone/>
            </a:pPr>
            <a:r>
              <a:rPr lang="en-US" sz="2000" b="1" dirty="0" smtClean="0"/>
              <a:t>		</a:t>
            </a:r>
            <a:r>
              <a:rPr lang="en-US" sz="2000" b="1" u="sng" dirty="0" smtClean="0">
                <a:solidFill>
                  <a:schemeClr val="accent3">
                    <a:lumMod val="60000"/>
                    <a:lumOff val="40000"/>
                  </a:schemeClr>
                </a:solidFill>
              </a:rPr>
              <a:t>http://www.nejm.org/doi/pdf/10.1056/NEJMp1006114</a:t>
            </a:r>
            <a:endParaRPr lang="en-US" sz="2000" b="1" dirty="0">
              <a:solidFill>
                <a:schemeClr val="accent3">
                  <a:lumMod val="60000"/>
                  <a:lumOff val="40000"/>
                </a:schemeClr>
              </a:solidFill>
            </a:endParaRPr>
          </a:p>
          <a:p>
            <a:pPr>
              <a:buNone/>
            </a:pPr>
            <a:endParaRPr lang="en-US" sz="1400" dirty="0" smtClean="0"/>
          </a:p>
          <a:p>
            <a:pPr>
              <a:buNone/>
            </a:pPr>
            <a:r>
              <a:rPr lang="en-US" sz="1100" dirty="0" smtClean="0"/>
              <a:t> </a:t>
            </a:r>
          </a:p>
          <a:p>
            <a:endParaRPr lang="en-US" sz="1400" dirty="0" smtClean="0"/>
          </a:p>
        </p:txBody>
      </p:sp>
      <p:sp>
        <p:nvSpPr>
          <p:cNvPr id="3" name="Title 2"/>
          <p:cNvSpPr>
            <a:spLocks noGrp="1"/>
          </p:cNvSpPr>
          <p:nvPr>
            <p:ph type="title"/>
          </p:nvPr>
        </p:nvSpPr>
        <p:spPr/>
        <p:txBody>
          <a:bodyPr>
            <a:noAutofit/>
          </a:bodyPr>
          <a:lstStyle/>
          <a:p>
            <a:pPr algn="ctr"/>
            <a:r>
              <a:rPr lang="en-US" sz="3600" dirty="0" smtClean="0"/>
              <a:t>Opportunity: Benefit from “meaningful use” of EHRs</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endParaRPr lang="en-US" sz="4000" dirty="0" smtClean="0"/>
          </a:p>
          <a:p>
            <a:endParaRPr lang="en-US" sz="4000" dirty="0" smtClean="0"/>
          </a:p>
          <a:p>
            <a:r>
              <a:rPr lang="en-US" sz="9600" dirty="0" smtClean="0"/>
              <a:t>VR data items that are consistent with the meaningful use criteria:</a:t>
            </a:r>
          </a:p>
          <a:p>
            <a:endParaRPr lang="en-US" sz="9600" dirty="0" smtClean="0"/>
          </a:p>
          <a:p>
            <a:pPr lvl="1"/>
            <a:r>
              <a:rPr lang="en-US" sz="9600" dirty="0" smtClean="0"/>
              <a:t>Record patient demographics (</a:t>
            </a:r>
            <a:r>
              <a:rPr lang="en-US" sz="9600" dirty="0" smtClean="0">
                <a:solidFill>
                  <a:srgbClr val="FF0000"/>
                </a:solidFill>
              </a:rPr>
              <a:t>sex, race, ethnicity, date of birth,</a:t>
            </a:r>
            <a:r>
              <a:rPr lang="en-US" sz="9600" dirty="0" smtClean="0"/>
              <a:t> preferred language, and in the case of hospitals, </a:t>
            </a:r>
            <a:r>
              <a:rPr lang="en-US" sz="9600" dirty="0" smtClean="0">
                <a:solidFill>
                  <a:srgbClr val="FF0000"/>
                </a:solidFill>
              </a:rPr>
              <a:t>date and preliminary cause of death in the event of mortality</a:t>
            </a:r>
            <a:r>
              <a:rPr lang="en-US" sz="9600" dirty="0" smtClean="0"/>
              <a:t>)</a:t>
            </a:r>
          </a:p>
          <a:p>
            <a:pPr lvl="1"/>
            <a:endParaRPr lang="en-US" sz="9600" dirty="0" smtClean="0"/>
          </a:p>
          <a:p>
            <a:pPr lvl="1"/>
            <a:r>
              <a:rPr lang="en-US" sz="9600" dirty="0" smtClean="0"/>
              <a:t>Record vital signs and chart changes (</a:t>
            </a:r>
            <a:r>
              <a:rPr lang="en-US" sz="9600" dirty="0" smtClean="0">
                <a:solidFill>
                  <a:srgbClr val="FF0000"/>
                </a:solidFill>
              </a:rPr>
              <a:t>height, weight</a:t>
            </a:r>
            <a:r>
              <a:rPr lang="en-US" sz="9600" dirty="0" smtClean="0"/>
              <a:t>, blood pressure, body-mass index, growth charts for children)</a:t>
            </a:r>
          </a:p>
          <a:p>
            <a:pPr lvl="1"/>
            <a:endParaRPr lang="en-US" sz="9600" dirty="0" smtClean="0"/>
          </a:p>
          <a:p>
            <a:pPr lvl="1"/>
            <a:r>
              <a:rPr lang="en-US" sz="9600" dirty="0" smtClean="0"/>
              <a:t>Record </a:t>
            </a:r>
            <a:r>
              <a:rPr lang="en-US" sz="9600" dirty="0" smtClean="0">
                <a:solidFill>
                  <a:srgbClr val="FF0000"/>
                </a:solidFill>
              </a:rPr>
              <a:t>smoking status </a:t>
            </a:r>
            <a:r>
              <a:rPr lang="en-US" sz="9600" dirty="0" smtClean="0"/>
              <a:t>for patients 13 years of age or older</a:t>
            </a:r>
          </a:p>
          <a:p>
            <a:pPr lvl="1"/>
            <a:endParaRPr lang="en-US" sz="5600" dirty="0" smtClean="0"/>
          </a:p>
          <a:p>
            <a:pPr lvl="1"/>
            <a:endParaRPr lang="en-US" sz="2400" dirty="0" smtClean="0"/>
          </a:p>
          <a:p>
            <a:endParaRPr lang="en-US" sz="2800" dirty="0" smtClean="0"/>
          </a:p>
        </p:txBody>
      </p:sp>
      <p:sp>
        <p:nvSpPr>
          <p:cNvPr id="3" name="Title 2"/>
          <p:cNvSpPr>
            <a:spLocks noGrp="1"/>
          </p:cNvSpPr>
          <p:nvPr>
            <p:ph type="title"/>
          </p:nvPr>
        </p:nvSpPr>
        <p:spPr/>
        <p:txBody>
          <a:bodyPr>
            <a:noAutofit/>
          </a:bodyPr>
          <a:lstStyle/>
          <a:p>
            <a:pPr algn="ctr"/>
            <a:r>
              <a:rPr lang="en-US" sz="3600" dirty="0" smtClean="0"/>
              <a:t>Opportunity: PH Benefits from “meaningful use” of EHRs</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58850"/>
          </a:xfrm>
        </p:spPr>
        <p:txBody>
          <a:bodyPr>
            <a:normAutofit fontScale="90000"/>
          </a:bodyPr>
          <a:lstStyle/>
          <a:p>
            <a:pPr algn="ctr"/>
            <a:r>
              <a:rPr lang="en-US" sz="4000" dirty="0" smtClean="0"/>
              <a:t>Opportunity: PH Benefits from “meaningful use” of EHRs</a:t>
            </a:r>
            <a:r>
              <a:rPr lang="en-US" sz="4400" dirty="0" smtClean="0"/>
              <a:t/>
            </a:r>
            <a:br>
              <a:rPr lang="en-US" sz="4400" dirty="0" smtClean="0"/>
            </a:br>
            <a:endParaRPr lang="en-US" dirty="0"/>
          </a:p>
        </p:txBody>
      </p:sp>
      <p:sp>
        <p:nvSpPr>
          <p:cNvPr id="5" name="Content Placeholder 4"/>
          <p:cNvSpPr>
            <a:spLocks noGrp="1"/>
          </p:cNvSpPr>
          <p:nvPr>
            <p:ph sz="quarter" idx="2"/>
          </p:nvPr>
        </p:nvSpPr>
        <p:spPr>
          <a:xfrm>
            <a:off x="152400" y="1371600"/>
            <a:ext cx="4421188" cy="4953000"/>
          </a:xfrm>
          <a:solidFill>
            <a:srgbClr val="92D050"/>
          </a:solidFill>
        </p:spPr>
        <p:txBody>
          <a:bodyPr>
            <a:normAutofit/>
          </a:bodyPr>
          <a:lstStyle/>
          <a:p>
            <a:pPr algn="ctr">
              <a:buNone/>
              <a:tabLst>
                <a:tab pos="393700" algn="l"/>
              </a:tabLst>
            </a:pPr>
            <a:r>
              <a:rPr lang="en-US" dirty="0" smtClean="0"/>
              <a:t>MEANINGFUL USE CRITERIA</a:t>
            </a:r>
          </a:p>
          <a:p>
            <a:pPr algn="ctr"/>
            <a:r>
              <a:rPr lang="en-US" dirty="0" smtClean="0"/>
              <a:t>Smoking </a:t>
            </a:r>
            <a:r>
              <a:rPr lang="en-US" dirty="0" smtClean="0"/>
              <a:t>status</a:t>
            </a:r>
          </a:p>
          <a:p>
            <a:pPr algn="ctr"/>
            <a:endParaRPr lang="en-US" dirty="0" smtClean="0"/>
          </a:p>
          <a:p>
            <a:pPr marL="393700" lvl="1" indent="-393700">
              <a:spcBef>
                <a:spcPts val="0"/>
              </a:spcBef>
              <a:buClrTx/>
              <a:buFont typeface="Arial" pitchFamily="34" charset="0"/>
              <a:buChar char="•"/>
              <a:defRPr/>
            </a:pPr>
            <a:r>
              <a:rPr lang="en-US" sz="1800" dirty="0" smtClean="0"/>
              <a:t>current every day smoker</a:t>
            </a:r>
          </a:p>
          <a:p>
            <a:pPr marL="393700" lvl="1" indent="-393700">
              <a:spcBef>
                <a:spcPts val="0"/>
              </a:spcBef>
              <a:buClrTx/>
              <a:buFont typeface="Arial" pitchFamily="34" charset="0"/>
              <a:buChar char="•"/>
              <a:defRPr/>
            </a:pPr>
            <a:endParaRPr lang="en-US" sz="1800" dirty="0" smtClean="0"/>
          </a:p>
          <a:p>
            <a:pPr marL="393700" lvl="1" indent="-393700">
              <a:spcBef>
                <a:spcPts val="0"/>
              </a:spcBef>
              <a:buClrTx/>
              <a:buFont typeface="Arial" pitchFamily="34" charset="0"/>
              <a:buChar char="•"/>
              <a:defRPr/>
            </a:pPr>
            <a:r>
              <a:rPr lang="en-US" sz="1800" dirty="0" smtClean="0"/>
              <a:t>current some day smoker</a:t>
            </a:r>
          </a:p>
          <a:p>
            <a:pPr marL="393700" lvl="1" indent="-393700">
              <a:spcBef>
                <a:spcPts val="0"/>
              </a:spcBef>
              <a:buClrTx/>
              <a:buFont typeface="Arial" pitchFamily="34" charset="0"/>
              <a:buChar char="•"/>
              <a:defRPr/>
            </a:pPr>
            <a:endParaRPr lang="en-US" sz="1800" dirty="0" smtClean="0"/>
          </a:p>
          <a:p>
            <a:pPr marL="393700" lvl="1" indent="-393700">
              <a:spcBef>
                <a:spcPts val="0"/>
              </a:spcBef>
              <a:buClrTx/>
              <a:buFont typeface="Arial" pitchFamily="34" charset="0"/>
              <a:buChar char="•"/>
              <a:defRPr/>
            </a:pPr>
            <a:r>
              <a:rPr lang="en-US" sz="1800" dirty="0" smtClean="0"/>
              <a:t>former smoker</a:t>
            </a:r>
          </a:p>
          <a:p>
            <a:pPr marL="393700" lvl="1" indent="-393700">
              <a:spcBef>
                <a:spcPts val="0"/>
              </a:spcBef>
              <a:buClrTx/>
              <a:buFont typeface="Arial" pitchFamily="34" charset="0"/>
              <a:buChar char="•"/>
              <a:defRPr/>
            </a:pPr>
            <a:endParaRPr lang="en-US" sz="1800" dirty="0" smtClean="0"/>
          </a:p>
          <a:p>
            <a:pPr marL="393700" lvl="1" indent="-393700">
              <a:spcBef>
                <a:spcPts val="0"/>
              </a:spcBef>
              <a:buClrTx/>
              <a:buFont typeface="Arial" pitchFamily="34" charset="0"/>
              <a:buChar char="•"/>
              <a:defRPr/>
            </a:pPr>
            <a:r>
              <a:rPr lang="en-US" sz="1800" dirty="0" smtClean="0"/>
              <a:t>never smoker</a:t>
            </a:r>
          </a:p>
          <a:p>
            <a:pPr marL="393700" lvl="1" indent="-393700">
              <a:spcBef>
                <a:spcPts val="0"/>
              </a:spcBef>
              <a:buClrTx/>
              <a:buNone/>
              <a:defRPr/>
            </a:pPr>
            <a:endParaRPr lang="en-US" sz="1800" dirty="0" smtClean="0"/>
          </a:p>
          <a:p>
            <a:pPr marL="393700" lvl="1" indent="-393700">
              <a:spcBef>
                <a:spcPts val="0"/>
              </a:spcBef>
              <a:buClrTx/>
              <a:buFont typeface="Arial" pitchFamily="34" charset="0"/>
              <a:buChar char="•"/>
              <a:defRPr/>
            </a:pPr>
            <a:r>
              <a:rPr lang="en-US" sz="1800" dirty="0" smtClean="0"/>
              <a:t>smoker, current status unknown </a:t>
            </a:r>
          </a:p>
          <a:p>
            <a:pPr marL="393700" lvl="1" indent="-393700">
              <a:spcBef>
                <a:spcPts val="0"/>
              </a:spcBef>
              <a:buClrTx/>
              <a:buFont typeface="Arial" pitchFamily="34" charset="0"/>
              <a:buChar char="•"/>
              <a:defRPr/>
            </a:pPr>
            <a:endParaRPr lang="en-US" sz="1800" dirty="0" smtClean="0"/>
          </a:p>
          <a:p>
            <a:pPr marL="393700" lvl="1" indent="-393700">
              <a:spcBef>
                <a:spcPts val="0"/>
              </a:spcBef>
              <a:buClrTx/>
              <a:buFont typeface="Arial" pitchFamily="34" charset="0"/>
              <a:buChar char="•"/>
              <a:defRPr/>
            </a:pPr>
            <a:r>
              <a:rPr lang="en-US" sz="1800" dirty="0" smtClean="0"/>
              <a:t>unknown if ever smoked</a:t>
            </a:r>
            <a:endParaRPr lang="en-US" dirty="0"/>
          </a:p>
        </p:txBody>
      </p:sp>
      <p:sp>
        <p:nvSpPr>
          <p:cNvPr id="6" name="Content Placeholder 5"/>
          <p:cNvSpPr>
            <a:spLocks noGrp="1"/>
          </p:cNvSpPr>
          <p:nvPr>
            <p:ph sz="quarter" idx="4"/>
          </p:nvPr>
        </p:nvSpPr>
        <p:spPr>
          <a:xfrm>
            <a:off x="4572001" y="1371600"/>
            <a:ext cx="4572000" cy="4953000"/>
          </a:xfrm>
          <a:solidFill>
            <a:srgbClr val="00B0F0"/>
          </a:solidFill>
        </p:spPr>
        <p:txBody>
          <a:bodyPr>
            <a:normAutofit fontScale="92500"/>
          </a:bodyPr>
          <a:lstStyle/>
          <a:p>
            <a:pPr algn="ctr">
              <a:buNone/>
            </a:pPr>
            <a:r>
              <a:rPr lang="en-US" sz="2200" dirty="0" smtClean="0"/>
              <a:t>U.S CERTIFICATE OF LIVE BIRTH</a:t>
            </a:r>
          </a:p>
          <a:p>
            <a:pPr algn="ctr"/>
            <a:r>
              <a:rPr lang="en-US" sz="2200" dirty="0" smtClean="0"/>
              <a:t>Cigarette smoking before and during Pregnancy</a:t>
            </a:r>
          </a:p>
          <a:p>
            <a:r>
              <a:rPr lang="en-US" sz="2200" dirty="0" smtClean="0"/>
              <a:t>Average number of cigarettes or pack of cigarettes smoked per day: </a:t>
            </a:r>
          </a:p>
          <a:p>
            <a:endParaRPr lang="en-US" dirty="0" smtClean="0"/>
          </a:p>
          <a:p>
            <a:pPr marL="173038" lvl="1" indent="284163">
              <a:buFont typeface="Arial" pitchFamily="34" charset="0"/>
              <a:buChar char="•"/>
            </a:pPr>
            <a:r>
              <a:rPr lang="en-US" dirty="0" smtClean="0"/>
              <a:t>Three months before pregnancy</a:t>
            </a:r>
          </a:p>
          <a:p>
            <a:pPr>
              <a:buFont typeface="Arial" pitchFamily="34" charset="0"/>
              <a:buChar char="•"/>
            </a:pPr>
            <a:endParaRPr lang="en-US" dirty="0" smtClean="0"/>
          </a:p>
          <a:p>
            <a:pPr marL="173038" lvl="1" indent="284163">
              <a:buFont typeface="Arial" pitchFamily="34" charset="0"/>
              <a:buChar char="•"/>
            </a:pPr>
            <a:r>
              <a:rPr lang="en-US" dirty="0" smtClean="0"/>
              <a:t>F</a:t>
            </a:r>
            <a:r>
              <a:rPr lang="en-US" dirty="0" smtClean="0">
                <a:solidFill>
                  <a:schemeClr val="dk1"/>
                </a:solidFill>
              </a:rPr>
              <a:t>irst three months of pregnancy</a:t>
            </a:r>
          </a:p>
          <a:p>
            <a:pPr marL="173038" lvl="1" indent="284163">
              <a:buFont typeface="Arial" pitchFamily="34" charset="0"/>
              <a:buChar char="•"/>
            </a:pPr>
            <a:endParaRPr lang="en-US" dirty="0" smtClean="0">
              <a:solidFill>
                <a:schemeClr val="dk1"/>
              </a:solidFill>
            </a:endParaRPr>
          </a:p>
          <a:p>
            <a:pPr marL="457200" lvl="1" indent="-63500">
              <a:buFont typeface="Arial" pitchFamily="34" charset="0"/>
              <a:buChar char="•"/>
            </a:pPr>
            <a:r>
              <a:rPr lang="en-US" dirty="0" smtClean="0">
                <a:solidFill>
                  <a:schemeClr val="dk1"/>
                </a:solidFill>
              </a:rPr>
              <a:t>Second three months of </a:t>
            </a:r>
            <a:r>
              <a:rPr lang="en-US" dirty="0" smtClean="0">
                <a:solidFill>
                  <a:schemeClr val="dk1"/>
                </a:solidFill>
              </a:rPr>
              <a:t>pregnancy</a:t>
            </a:r>
            <a:endParaRPr lang="en-US" dirty="0" smtClean="0">
              <a:solidFill>
                <a:schemeClr val="dk1"/>
              </a:solidFill>
            </a:endParaRPr>
          </a:p>
          <a:p>
            <a:pPr marL="173038" lvl="1" indent="284163">
              <a:buFont typeface="Arial" pitchFamily="34" charset="0"/>
              <a:buChar char="•"/>
            </a:pPr>
            <a:endParaRPr lang="en-US" dirty="0" smtClean="0">
              <a:solidFill>
                <a:schemeClr val="dk1"/>
              </a:solidFill>
            </a:endParaRPr>
          </a:p>
          <a:p>
            <a:pPr marL="173038" lvl="1" indent="284163">
              <a:buFont typeface="Arial" pitchFamily="34" charset="0"/>
              <a:buChar char="•"/>
            </a:pPr>
            <a:r>
              <a:rPr lang="en-US" dirty="0" smtClean="0">
                <a:solidFill>
                  <a:schemeClr val="dk1"/>
                </a:solidFill>
              </a:rPr>
              <a:t>Third trimester of pregnancy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92500" lnSpcReduction="20000"/>
          </a:bodyPr>
          <a:lstStyle/>
          <a:p>
            <a:r>
              <a:rPr lang="en-US" dirty="0" smtClean="0"/>
              <a:t>VR should develop draft standards that may be implemented and pilot tested</a:t>
            </a:r>
          </a:p>
          <a:p>
            <a:pPr lvl="1"/>
            <a:endParaRPr lang="en-US" dirty="0" smtClean="0"/>
          </a:p>
          <a:p>
            <a:pPr lvl="1"/>
            <a:r>
              <a:rPr lang="en-US" sz="2400" dirty="0" smtClean="0"/>
              <a:t>Specify the VR data sets that may</a:t>
            </a:r>
            <a:r>
              <a:rPr lang="en-US" dirty="0" smtClean="0"/>
              <a:t> </a:t>
            </a:r>
            <a:r>
              <a:rPr lang="en-US" sz="2400" dirty="0" smtClean="0"/>
              <a:t>be obtained from an EHR and sent to a vital records system</a:t>
            </a:r>
            <a:r>
              <a:rPr lang="en-US" dirty="0" smtClean="0"/>
              <a:t> </a:t>
            </a:r>
          </a:p>
          <a:p>
            <a:pPr lvl="1"/>
            <a:endParaRPr lang="en-US" dirty="0" smtClean="0"/>
          </a:p>
          <a:p>
            <a:pPr lvl="2"/>
            <a:r>
              <a:rPr lang="en-US" dirty="0" smtClean="0"/>
              <a:t>For example, CDC/NCHS is working with IHE to develop technical requirements that will support interoperability testing between EHR and VR vendors</a:t>
            </a:r>
          </a:p>
          <a:p>
            <a:pPr lvl="1"/>
            <a:endParaRPr lang="en-US" dirty="0" smtClean="0"/>
          </a:p>
          <a:p>
            <a:pPr lvl="3"/>
            <a:r>
              <a:rPr lang="en-US" dirty="0" smtClean="0"/>
              <a:t>IHE 2011 North American </a:t>
            </a:r>
            <a:r>
              <a:rPr lang="en-US" dirty="0" err="1" smtClean="0"/>
              <a:t>Connectathon</a:t>
            </a:r>
            <a:endParaRPr lang="en-US" dirty="0" smtClean="0"/>
          </a:p>
          <a:p>
            <a:pPr lvl="4"/>
            <a:r>
              <a:rPr lang="en-US" dirty="0" smtClean="0">
                <a:hlinkClick r:id="rId3"/>
              </a:rPr>
              <a:t>www.ihe.net</a:t>
            </a:r>
            <a:endParaRPr lang="en-US" dirty="0" smtClean="0"/>
          </a:p>
          <a:p>
            <a:pPr lvl="4"/>
            <a:endParaRPr lang="en-US" dirty="0" smtClean="0"/>
          </a:p>
          <a:p>
            <a:pPr lvl="1"/>
            <a:r>
              <a:rPr lang="en-US" dirty="0" smtClean="0"/>
              <a:t>Lay the foundation for pilot testing with states to implement these specifications to evaluate interoperability and quality</a:t>
            </a:r>
          </a:p>
          <a:p>
            <a:pPr lvl="3">
              <a:buNone/>
            </a:pPr>
            <a:r>
              <a:rPr lang="en-US" dirty="0" smtClean="0"/>
              <a:t>	</a:t>
            </a:r>
          </a:p>
          <a:p>
            <a:pPr lvl="2">
              <a:buNone/>
            </a:pPr>
            <a:endParaRPr lang="en-US" dirty="0" smtClean="0"/>
          </a:p>
          <a:p>
            <a:pPr lvl="3">
              <a:buNone/>
            </a:pPr>
            <a:endParaRPr lang="en-US" dirty="0" smtClean="0"/>
          </a:p>
          <a:p>
            <a:pPr lvl="2">
              <a:buNone/>
            </a:pPr>
            <a:endParaRPr lang="en-US" dirty="0" smtClean="0"/>
          </a:p>
        </p:txBody>
      </p:sp>
      <p:sp>
        <p:nvSpPr>
          <p:cNvPr id="3" name="Title 2"/>
          <p:cNvSpPr>
            <a:spLocks noGrp="1"/>
          </p:cNvSpPr>
          <p:nvPr>
            <p:ph type="title"/>
          </p:nvPr>
        </p:nvSpPr>
        <p:spPr/>
        <p:txBody>
          <a:bodyPr>
            <a:normAutofit/>
          </a:bodyPr>
          <a:lstStyle/>
          <a:p>
            <a:pPr algn="ctr"/>
            <a:r>
              <a:rPr lang="en-US" sz="3600" dirty="0" smtClean="0"/>
              <a:t>Opportunity: Pilot Projects	</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Issue of legal responsibility for VR data has resulted in: </a:t>
            </a:r>
          </a:p>
          <a:p>
            <a:pPr lvl="1"/>
            <a:endParaRPr lang="en-US" sz="2000" dirty="0" smtClean="0"/>
          </a:p>
          <a:p>
            <a:pPr lvl="1"/>
            <a:r>
              <a:rPr lang="en-US" sz="2000" dirty="0" smtClean="0"/>
              <a:t>Discomfort in considering the possibility of using EHR data for VR</a:t>
            </a:r>
          </a:p>
          <a:p>
            <a:pPr lvl="1"/>
            <a:endParaRPr lang="en-US" sz="2000" dirty="0" smtClean="0"/>
          </a:p>
          <a:p>
            <a:pPr lvl="1"/>
            <a:r>
              <a:rPr lang="en-US" sz="2000" dirty="0" smtClean="0"/>
              <a:t>Lack of receptivity to EHR functionality that may provide support for capturing and deriving VR data consistent with VR requirements</a:t>
            </a:r>
          </a:p>
          <a:p>
            <a:pPr lvl="1"/>
            <a:endParaRPr lang="en-US" sz="2000" dirty="0" smtClean="0"/>
          </a:p>
          <a:p>
            <a:pPr lvl="1"/>
            <a:r>
              <a:rPr lang="en-US" sz="2000" dirty="0" smtClean="0"/>
              <a:t>Slows progress towards development, pilot projects, implementation and adoption of EHRs for VR purposes</a:t>
            </a:r>
            <a:endParaRPr lang="en-US" sz="2000" dirty="0"/>
          </a:p>
        </p:txBody>
      </p:sp>
      <p:sp>
        <p:nvSpPr>
          <p:cNvPr id="3" name="Title 2"/>
          <p:cNvSpPr>
            <a:spLocks noGrp="1"/>
          </p:cNvSpPr>
          <p:nvPr>
            <p:ph type="title"/>
          </p:nvPr>
        </p:nvSpPr>
        <p:spPr/>
        <p:txBody>
          <a:bodyPr>
            <a:normAutofit fontScale="90000"/>
          </a:bodyPr>
          <a:lstStyle/>
          <a:p>
            <a:pPr algn="ctr"/>
            <a:r>
              <a:rPr lang="en-US" dirty="0" smtClean="0"/>
              <a:t>Challenges: Developing a comfort level of using EHR data for VR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05000"/>
            <a:ext cx="8229600" cy="4221163"/>
          </a:xfrm>
        </p:spPr>
        <p:txBody>
          <a:bodyPr>
            <a:normAutofit lnSpcReduction="10000"/>
          </a:bodyPr>
          <a:lstStyle/>
          <a:p>
            <a:r>
              <a:rPr lang="en-US" sz="2400" dirty="0" smtClean="0"/>
              <a:t>Standards Development Organizations (SDOs) and other standards related groups are engaged in activities to develop and implement standards for electronic health record systems (EHR-S)</a:t>
            </a:r>
          </a:p>
          <a:p>
            <a:pPr lvl="1"/>
            <a:endParaRPr lang="en-US" dirty="0" smtClean="0"/>
          </a:p>
          <a:p>
            <a:pPr lvl="1"/>
            <a:r>
              <a:rPr lang="en-US" sz="1800" dirty="0" smtClean="0"/>
              <a:t>Health Level Seven International (HL7) – clinical information systems</a:t>
            </a:r>
          </a:p>
          <a:p>
            <a:pPr lvl="1"/>
            <a:endParaRPr lang="en-US" sz="1800" dirty="0" smtClean="0"/>
          </a:p>
          <a:p>
            <a:pPr lvl="1"/>
            <a:r>
              <a:rPr lang="en-US" sz="1800" dirty="0" smtClean="0"/>
              <a:t>Accredited Standards Committee (ASC) X12 – administrative data collection</a:t>
            </a:r>
          </a:p>
          <a:p>
            <a:pPr lvl="1"/>
            <a:endParaRPr lang="en-US" sz="1800" dirty="0" smtClean="0"/>
          </a:p>
          <a:p>
            <a:pPr lvl="1"/>
            <a:r>
              <a:rPr lang="en-US" sz="1800" dirty="0" smtClean="0"/>
              <a:t>Integrating the Healthcare Enterprise (IHE) – interoperability among EHRs</a:t>
            </a:r>
          </a:p>
          <a:p>
            <a:pPr lvl="1">
              <a:buNone/>
            </a:pPr>
            <a:endParaRPr lang="en-US" dirty="0" smtClean="0"/>
          </a:p>
          <a:p>
            <a:pPr lvl="1"/>
            <a:endParaRPr lang="en-US" dirty="0"/>
          </a:p>
        </p:txBody>
      </p:sp>
      <p:sp>
        <p:nvSpPr>
          <p:cNvPr id="3" name="Title 2"/>
          <p:cNvSpPr>
            <a:spLocks noGrp="1"/>
          </p:cNvSpPr>
          <p:nvPr>
            <p:ph type="title"/>
          </p:nvPr>
        </p:nvSpPr>
        <p:spPr>
          <a:xfrm>
            <a:off x="0" y="533400"/>
            <a:ext cx="9144000" cy="884238"/>
          </a:xfrm>
        </p:spPr>
        <p:txBody>
          <a:bodyPr>
            <a:noAutofit/>
          </a:bodyPr>
          <a:lstStyle/>
          <a:p>
            <a:pPr algn="ctr"/>
            <a:r>
              <a:rPr lang="en-US" sz="3600" dirty="0" smtClean="0"/>
              <a:t>Opportunity: Vital Records (VR) in Standards Development Activities</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0"/>
            <a:ext cx="8229600" cy="3776472"/>
          </a:xfrm>
        </p:spPr>
        <p:txBody>
          <a:bodyPr/>
          <a:lstStyle/>
          <a:p>
            <a:r>
              <a:rPr lang="en-US" dirty="0" smtClean="0"/>
              <a:t>PH is not at the top of the list for EHR developers</a:t>
            </a:r>
          </a:p>
          <a:p>
            <a:pPr>
              <a:buNone/>
            </a:pPr>
            <a:endParaRPr lang="en-US" dirty="0" smtClean="0"/>
          </a:p>
          <a:p>
            <a:pPr lvl="1"/>
            <a:r>
              <a:rPr lang="en-US" dirty="0" smtClean="0"/>
              <a:t>PH must engage vendors to develop systems that meet our requirements</a:t>
            </a:r>
          </a:p>
          <a:p>
            <a:pPr lvl="1">
              <a:buNone/>
            </a:pPr>
            <a:endParaRPr lang="en-US" dirty="0" smtClean="0"/>
          </a:p>
          <a:p>
            <a:pPr lvl="1"/>
            <a:r>
              <a:rPr lang="en-US" dirty="0" smtClean="0"/>
              <a:t>Funding support needed to support states to implement new VR systems</a:t>
            </a:r>
            <a:endParaRPr lang="en-US" dirty="0"/>
          </a:p>
        </p:txBody>
      </p:sp>
      <p:sp>
        <p:nvSpPr>
          <p:cNvPr id="3" name="Title 2"/>
          <p:cNvSpPr>
            <a:spLocks noGrp="1"/>
          </p:cNvSpPr>
          <p:nvPr>
            <p:ph type="title"/>
          </p:nvPr>
        </p:nvSpPr>
        <p:spPr/>
        <p:txBody>
          <a:bodyPr>
            <a:noAutofit/>
          </a:bodyPr>
          <a:lstStyle/>
          <a:p>
            <a:pPr algn="ctr"/>
            <a:r>
              <a:rPr lang="en-US" sz="3600" dirty="0" smtClean="0"/>
              <a:t>Challenge: Vendor interest in Developing EHRs for VR</a:t>
            </a: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lstStyle/>
          <a:p>
            <a:r>
              <a:rPr lang="en-US" dirty="0" smtClean="0"/>
              <a:t>Lack of consistency in adoption of national VR standards for birth, death and fetal death will add to the complexity of implementing a national electronic standard for VR</a:t>
            </a:r>
          </a:p>
          <a:p>
            <a:pPr>
              <a:buNone/>
            </a:pPr>
            <a:endParaRPr lang="en-US" dirty="0" smtClean="0"/>
          </a:p>
          <a:p>
            <a:r>
              <a:rPr lang="en-US" dirty="0" smtClean="0"/>
              <a:t>Electronic standards must have the ability to exchange the variety of requirements needed by specific states</a:t>
            </a:r>
            <a:endParaRPr lang="en-US" dirty="0"/>
          </a:p>
        </p:txBody>
      </p:sp>
      <p:sp>
        <p:nvSpPr>
          <p:cNvPr id="3" name="Title 2"/>
          <p:cNvSpPr>
            <a:spLocks noGrp="1"/>
          </p:cNvSpPr>
          <p:nvPr>
            <p:ph type="title"/>
          </p:nvPr>
        </p:nvSpPr>
        <p:spPr>
          <a:xfrm>
            <a:off x="457200" y="274638"/>
            <a:ext cx="8229600" cy="1554162"/>
          </a:xfrm>
        </p:spPr>
        <p:txBody>
          <a:bodyPr>
            <a:noAutofit/>
          </a:bodyPr>
          <a:lstStyle/>
          <a:p>
            <a:pPr algn="ctr"/>
            <a:r>
              <a:rPr lang="en-US" sz="3600" dirty="0" smtClean="0"/>
              <a:t>Challenges: Adoption of national standard and state specific VR requirements</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Continue work with the SDOs</a:t>
            </a:r>
          </a:p>
          <a:p>
            <a:endParaRPr lang="en-US" dirty="0" smtClean="0"/>
          </a:p>
          <a:p>
            <a:r>
              <a:rPr lang="en-US" dirty="0" smtClean="0"/>
              <a:t>Begin to pilot developing standards</a:t>
            </a:r>
          </a:p>
          <a:p>
            <a:endParaRPr lang="en-US" dirty="0" smtClean="0"/>
          </a:p>
          <a:p>
            <a:r>
              <a:rPr lang="en-US" dirty="0" smtClean="0"/>
              <a:t>Improve standards based on lessons learned from pilot projects</a:t>
            </a:r>
          </a:p>
          <a:p>
            <a:endParaRPr lang="en-US" dirty="0" smtClean="0"/>
          </a:p>
          <a:p>
            <a:r>
              <a:rPr lang="en-US" dirty="0" smtClean="0"/>
              <a:t>Evolving process…………</a:t>
            </a:r>
            <a:endParaRPr lang="en-US" dirty="0"/>
          </a:p>
        </p:txBody>
      </p:sp>
      <p:sp>
        <p:nvSpPr>
          <p:cNvPr id="3" name="Title 2"/>
          <p:cNvSpPr>
            <a:spLocks noGrp="1"/>
          </p:cNvSpPr>
          <p:nvPr>
            <p:ph type="title"/>
          </p:nvPr>
        </p:nvSpPr>
        <p:spPr/>
        <p:txBody>
          <a:bodyPr>
            <a:normAutofit/>
          </a:bodyPr>
          <a:lstStyle/>
          <a:p>
            <a:pPr algn="ctr"/>
            <a:r>
              <a:rPr lang="en-US" sz="3600" dirty="0" smtClean="0"/>
              <a:t>Moving forward with </a:t>
            </a:r>
            <a:r>
              <a:rPr lang="en-US" sz="3600" dirty="0" err="1" smtClean="0"/>
              <a:t>eVitals</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r>
              <a:rPr lang="en-US" dirty="0" smtClean="0"/>
              <a:t>Hetty Khan</a:t>
            </a:r>
          </a:p>
          <a:p>
            <a:pPr>
              <a:buNone/>
            </a:pPr>
            <a:r>
              <a:rPr lang="en-US" dirty="0" smtClean="0"/>
              <a:t>Health Informatics Specialist</a:t>
            </a:r>
          </a:p>
          <a:p>
            <a:pPr>
              <a:buNone/>
            </a:pPr>
            <a:r>
              <a:rPr lang="en-US" dirty="0" smtClean="0"/>
              <a:t>CDC/National Center for Health Statistics</a:t>
            </a:r>
          </a:p>
          <a:p>
            <a:pPr>
              <a:buNone/>
            </a:pPr>
            <a:r>
              <a:rPr lang="en-US" dirty="0" smtClean="0"/>
              <a:t>3311 Toledo Road</a:t>
            </a:r>
          </a:p>
          <a:p>
            <a:pPr>
              <a:buNone/>
            </a:pPr>
            <a:r>
              <a:rPr lang="en-US" dirty="0" smtClean="0"/>
              <a:t>Hyattsville, MD 20782</a:t>
            </a:r>
          </a:p>
          <a:p>
            <a:pPr>
              <a:buNone/>
            </a:pPr>
            <a:r>
              <a:rPr lang="en-US" dirty="0" smtClean="0"/>
              <a:t>Ph: 301-458-4311</a:t>
            </a:r>
          </a:p>
          <a:p>
            <a:pPr>
              <a:buNone/>
            </a:pPr>
            <a:r>
              <a:rPr lang="en-US" dirty="0" smtClean="0"/>
              <a:t>Email: </a:t>
            </a:r>
            <a:r>
              <a:rPr lang="en-US" u="sng" dirty="0" smtClean="0">
                <a:hlinkClick r:id="rId3"/>
              </a:rPr>
              <a:t>hdk1@cdc.gov</a:t>
            </a:r>
            <a:endParaRPr lang="en-US" dirty="0" smtClean="0"/>
          </a:p>
          <a:p>
            <a:endParaRPr lang="en-US" dirty="0"/>
          </a:p>
        </p:txBody>
      </p:sp>
      <p:sp>
        <p:nvSpPr>
          <p:cNvPr id="3" name="Title 2"/>
          <p:cNvSpPr>
            <a:spLocks noGrp="1"/>
          </p:cNvSpPr>
          <p:nvPr>
            <p:ph type="title"/>
          </p:nvPr>
        </p:nvSpPr>
        <p:spPr/>
        <p:txBody>
          <a:bodyPr>
            <a:normAutofit/>
          </a:bodyPr>
          <a:lstStyle/>
          <a:p>
            <a:pPr algn="ctr"/>
            <a:r>
              <a:rPr lang="en-US" sz="3600" dirty="0" smtClean="0"/>
              <a:t>CONTACT</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3"/>
          </a:xfrm>
        </p:spPr>
        <p:txBody>
          <a:bodyPr>
            <a:normAutofit lnSpcReduction="10000"/>
          </a:bodyPr>
          <a:lstStyle/>
          <a:p>
            <a:r>
              <a:rPr lang="en-US" dirty="0" smtClean="0"/>
              <a:t>Vital Records</a:t>
            </a:r>
          </a:p>
          <a:p>
            <a:pPr lvl="1"/>
            <a:endParaRPr lang="en-US" sz="2200" dirty="0" smtClean="0"/>
          </a:p>
          <a:p>
            <a:pPr lvl="1"/>
            <a:r>
              <a:rPr lang="en-US" sz="2200" dirty="0" smtClean="0"/>
              <a:t>Have established standards for VR data collection:</a:t>
            </a:r>
          </a:p>
          <a:p>
            <a:pPr lvl="2"/>
            <a:r>
              <a:rPr lang="en-US" sz="2000" dirty="0" smtClean="0"/>
              <a:t>Model Law </a:t>
            </a:r>
          </a:p>
          <a:p>
            <a:pPr lvl="2"/>
            <a:r>
              <a:rPr lang="en-US" sz="2000" dirty="0" smtClean="0"/>
              <a:t>2003 U.S. Standard Certificate of Live Birth</a:t>
            </a:r>
          </a:p>
          <a:p>
            <a:pPr lvl="2"/>
            <a:r>
              <a:rPr lang="en-US" sz="2000" dirty="0" smtClean="0"/>
              <a:t>2003 U.S. Standard Certificate of Death</a:t>
            </a:r>
          </a:p>
          <a:p>
            <a:pPr lvl="2"/>
            <a:r>
              <a:rPr lang="en-US" sz="2000" dirty="0" smtClean="0"/>
              <a:t>2003 U.S. Standard Report of Fetal Death</a:t>
            </a:r>
          </a:p>
          <a:p>
            <a:pPr lvl="1"/>
            <a:endParaRPr lang="en-US" sz="2200" dirty="0" smtClean="0"/>
          </a:p>
          <a:p>
            <a:pPr lvl="1"/>
            <a:r>
              <a:rPr lang="en-US" sz="2200" dirty="0" smtClean="0"/>
              <a:t>Collects much of the same data that are inherent in EHR-S</a:t>
            </a:r>
          </a:p>
          <a:p>
            <a:pPr lvl="2"/>
            <a:r>
              <a:rPr lang="en-US" sz="2000" dirty="0" smtClean="0"/>
              <a:t>mother’s and infant’s medical records serve as the source for more than ½ of all data items collected on the Birth Certificate and Fetal Death Report</a:t>
            </a:r>
            <a:endParaRPr lang="en-US" sz="2400" dirty="0" smtClean="0"/>
          </a:p>
          <a:p>
            <a:pPr lvl="2"/>
            <a:endParaRPr lang="en-US" sz="2000" dirty="0" smtClean="0"/>
          </a:p>
          <a:p>
            <a:pPr lvl="1">
              <a:buNone/>
            </a:pPr>
            <a:endParaRPr lang="en-US" sz="2200" dirty="0" smtClean="0"/>
          </a:p>
          <a:p>
            <a:endParaRPr lang="en-US" dirty="0"/>
          </a:p>
        </p:txBody>
      </p:sp>
      <p:sp>
        <p:nvSpPr>
          <p:cNvPr id="3" name="Title 2"/>
          <p:cNvSpPr>
            <a:spLocks noGrp="1"/>
          </p:cNvSpPr>
          <p:nvPr>
            <p:ph type="title"/>
          </p:nvPr>
        </p:nvSpPr>
        <p:spPr/>
        <p:txBody>
          <a:bodyPr>
            <a:noAutofit/>
          </a:bodyPr>
          <a:lstStyle/>
          <a:p>
            <a:pPr algn="ctr"/>
            <a:r>
              <a:rPr lang="en-US" sz="3600" dirty="0" smtClean="0"/>
              <a:t>Opportunity: VR in Standards Development Activities</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76400"/>
            <a:ext cx="9144000" cy="5181599"/>
          </a:xfrm>
        </p:spPr>
        <p:txBody>
          <a:bodyPr>
            <a:normAutofit fontScale="25000" lnSpcReduction="20000"/>
          </a:bodyPr>
          <a:lstStyle/>
          <a:p>
            <a:pPr lvl="2"/>
            <a:endParaRPr lang="en-US" sz="2000" dirty="0" smtClean="0"/>
          </a:p>
          <a:p>
            <a:pPr marL="365760" lvl="2" indent="-256032">
              <a:spcBef>
                <a:spcPts val="400"/>
              </a:spcBef>
              <a:buClr>
                <a:schemeClr val="accent1"/>
              </a:buClr>
              <a:buSzPct val="68000"/>
              <a:buFont typeface="Wingdings 3"/>
              <a:buChar char=""/>
            </a:pPr>
            <a:r>
              <a:rPr lang="en-US" sz="8000" dirty="0" smtClean="0"/>
              <a:t>VR can serve as the bookends of a longitudinal EHR, beginning with birth and ending with death</a:t>
            </a:r>
          </a:p>
          <a:p>
            <a:endParaRPr lang="en-US" sz="8000" dirty="0" smtClean="0"/>
          </a:p>
          <a:p>
            <a:pPr lvl="1"/>
            <a:r>
              <a:rPr lang="en-US" sz="8000" dirty="0" smtClean="0"/>
              <a:t>The Electronic Health Record (EHR) :</a:t>
            </a:r>
          </a:p>
          <a:p>
            <a:pPr lvl="1">
              <a:buNone/>
            </a:pPr>
            <a:endParaRPr lang="en-US" sz="8000" dirty="0" smtClean="0"/>
          </a:p>
          <a:p>
            <a:pPr lvl="2"/>
            <a:r>
              <a:rPr lang="en-US" sz="8000" dirty="0" smtClean="0"/>
              <a:t>is a longitudinal electronic record of patient health information</a:t>
            </a:r>
          </a:p>
          <a:p>
            <a:pPr lvl="2"/>
            <a:r>
              <a:rPr lang="en-US" sz="8000" dirty="0" smtClean="0"/>
              <a:t>is generated by one or more encounters in any care delivery setting</a:t>
            </a:r>
          </a:p>
          <a:p>
            <a:pPr lvl="2"/>
            <a:r>
              <a:rPr lang="en-US" sz="8000" dirty="0" smtClean="0"/>
              <a:t>includes patient demographics, progress notes, problems, medications, vital signs, past medical history, immunizations, laboratory data and radiology reports </a:t>
            </a:r>
          </a:p>
          <a:p>
            <a:pPr lvl="2"/>
            <a:r>
              <a:rPr lang="en-US" sz="8000" dirty="0" smtClean="0"/>
              <a:t>automates and streamlines the clinician's workflow </a:t>
            </a:r>
          </a:p>
          <a:p>
            <a:pPr lvl="2"/>
            <a:r>
              <a:rPr lang="en-US" sz="8000" dirty="0" smtClean="0"/>
              <a:t>has the ability to generate a complete record of a clinical patient encounter </a:t>
            </a:r>
          </a:p>
          <a:p>
            <a:pPr lvl="2"/>
            <a:r>
              <a:rPr lang="en-US" sz="8000" dirty="0" smtClean="0"/>
              <a:t>supports other care-related activities directly or indirectly</a:t>
            </a:r>
          </a:p>
          <a:p>
            <a:pPr lvl="4">
              <a:buNone/>
            </a:pPr>
            <a:r>
              <a:rPr lang="en-US" sz="6400" dirty="0" smtClean="0"/>
              <a:t>		</a:t>
            </a:r>
            <a:r>
              <a:rPr lang="en-US" sz="5600" dirty="0" smtClean="0"/>
              <a:t>Source: Healthcare Information and Management Systems Society (HIMSS) </a:t>
            </a:r>
            <a:br>
              <a:rPr lang="en-US" sz="5600" dirty="0" smtClean="0"/>
            </a:br>
            <a:r>
              <a:rPr lang="en-US" sz="5600" dirty="0" smtClean="0"/>
              <a:t>			</a:t>
            </a:r>
            <a:r>
              <a:rPr lang="en-US" sz="5600" dirty="0" smtClean="0">
                <a:hlinkClick r:id="rId3"/>
              </a:rPr>
              <a:t>http://www.himss.org/ASP/topics_ehr.asp</a:t>
            </a:r>
            <a:r>
              <a:rPr lang="en-US" sz="5600" dirty="0" smtClean="0"/>
              <a:t> </a:t>
            </a:r>
          </a:p>
          <a:p>
            <a:pPr lvl="1"/>
            <a:endParaRPr lang="en-US" sz="6400" dirty="0" smtClean="0"/>
          </a:p>
          <a:p>
            <a:pPr lvl="2"/>
            <a:endParaRPr lang="en-US" sz="3100" dirty="0" smtClean="0"/>
          </a:p>
          <a:p>
            <a:endParaRPr lang="en-US" dirty="0"/>
          </a:p>
        </p:txBody>
      </p:sp>
      <p:sp>
        <p:nvSpPr>
          <p:cNvPr id="3" name="Title 2"/>
          <p:cNvSpPr>
            <a:spLocks noGrp="1"/>
          </p:cNvSpPr>
          <p:nvPr>
            <p:ph type="title"/>
          </p:nvPr>
        </p:nvSpPr>
        <p:spPr/>
        <p:txBody>
          <a:bodyPr>
            <a:noAutofit/>
          </a:bodyPr>
          <a:lstStyle/>
          <a:p>
            <a:pPr algn="ctr"/>
            <a:r>
              <a:rPr lang="en-US" sz="3600" dirty="0" smtClean="0"/>
              <a:t>Opportunity: VR in Standards Development Activities</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3"/>
          </a:xfrm>
        </p:spPr>
        <p:txBody>
          <a:bodyPr>
            <a:normAutofit/>
          </a:bodyPr>
          <a:lstStyle/>
          <a:p>
            <a:pPr lvl="2"/>
            <a:endParaRPr lang="en-US" sz="2000" dirty="0" smtClean="0"/>
          </a:p>
          <a:p>
            <a:r>
              <a:rPr lang="en-US" dirty="0" smtClean="0"/>
              <a:t>VR can influence standards development for EHR systems for relevant data items</a:t>
            </a:r>
          </a:p>
          <a:p>
            <a:pPr lvl="1">
              <a:buNone/>
            </a:pPr>
            <a:r>
              <a:rPr lang="en-US" dirty="0" smtClean="0"/>
              <a:t> </a:t>
            </a:r>
          </a:p>
          <a:p>
            <a:pPr lvl="1"/>
            <a:r>
              <a:rPr lang="en-US" dirty="0" smtClean="0"/>
              <a:t>assure that the data collected is consistent with national requirements </a:t>
            </a:r>
          </a:p>
          <a:p>
            <a:pPr lvl="1"/>
            <a:endParaRPr lang="en-US" dirty="0" smtClean="0"/>
          </a:p>
          <a:p>
            <a:pPr lvl="1"/>
            <a:r>
              <a:rPr lang="en-US" dirty="0" smtClean="0"/>
              <a:t>Eliminate the need to retrofit VR requirements later</a:t>
            </a:r>
          </a:p>
          <a:p>
            <a:endParaRPr lang="en-US" dirty="0"/>
          </a:p>
        </p:txBody>
      </p:sp>
      <p:sp>
        <p:nvSpPr>
          <p:cNvPr id="3" name="Title 2"/>
          <p:cNvSpPr>
            <a:spLocks noGrp="1"/>
          </p:cNvSpPr>
          <p:nvPr>
            <p:ph type="title"/>
          </p:nvPr>
        </p:nvSpPr>
        <p:spPr/>
        <p:txBody>
          <a:bodyPr>
            <a:noAutofit/>
          </a:bodyPr>
          <a:lstStyle/>
          <a:p>
            <a:pPr algn="ctr"/>
            <a:r>
              <a:rPr lang="en-US" sz="3600" dirty="0" smtClean="0">
                <a:effectLst>
                  <a:outerShdw blurRad="38100" dist="38100" dir="2700000" algn="tl">
                    <a:srgbClr val="000000">
                      <a:alpha val="43137"/>
                    </a:srgbClr>
                  </a:outerShdw>
                </a:effectLst>
              </a:rPr>
              <a:t>Opportunity: VR in Standards Development Activities</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057400"/>
            <a:ext cx="8229600" cy="4267200"/>
          </a:xfrm>
        </p:spPr>
        <p:txBody>
          <a:bodyPr>
            <a:normAutofit/>
          </a:bodyPr>
          <a:lstStyle/>
          <a:p>
            <a:r>
              <a:rPr lang="en-US" dirty="0" smtClean="0"/>
              <a:t>Eliminate the silos that currently exist between clinical and VR requirements</a:t>
            </a:r>
          </a:p>
          <a:p>
            <a:pPr>
              <a:buNone/>
            </a:pPr>
            <a:endParaRPr lang="en-US" dirty="0" smtClean="0"/>
          </a:p>
          <a:p>
            <a:pPr lvl="1"/>
            <a:r>
              <a:rPr lang="en-US" sz="2000" dirty="0" smtClean="0"/>
              <a:t>Identify where commonalities exist in clinical and VR data requirements</a:t>
            </a:r>
          </a:p>
          <a:p>
            <a:pPr lvl="1">
              <a:buNone/>
            </a:pPr>
            <a:endParaRPr lang="en-US" sz="2000" dirty="0" smtClean="0"/>
          </a:p>
          <a:p>
            <a:pPr lvl="1"/>
            <a:r>
              <a:rPr lang="en-US" sz="2000" dirty="0" smtClean="0"/>
              <a:t>Communicate the needs of the clinical and VR domains and come together where appropriate</a:t>
            </a:r>
          </a:p>
          <a:p>
            <a:pPr lvl="1"/>
            <a:endParaRPr lang="en-US" sz="2000" dirty="0" smtClean="0"/>
          </a:p>
          <a:p>
            <a:pPr lvl="1"/>
            <a:r>
              <a:rPr lang="en-US" sz="2000" dirty="0" smtClean="0"/>
              <a:t>Develop a standard format that may be utilized by clinical systems that includes VR requirements</a:t>
            </a:r>
          </a:p>
          <a:p>
            <a:pPr lvl="1"/>
            <a:endParaRPr lang="en-US" dirty="0" smtClean="0"/>
          </a:p>
          <a:p>
            <a:pPr lvl="1"/>
            <a:endParaRPr lang="en-US" dirty="0" smtClean="0"/>
          </a:p>
          <a:p>
            <a:pPr lvl="1"/>
            <a:endParaRPr lang="en-US" dirty="0"/>
          </a:p>
        </p:txBody>
      </p:sp>
      <p:sp>
        <p:nvSpPr>
          <p:cNvPr id="3" name="Title 2"/>
          <p:cNvSpPr>
            <a:spLocks noGrp="1"/>
          </p:cNvSpPr>
          <p:nvPr>
            <p:ph type="title"/>
          </p:nvPr>
        </p:nvSpPr>
        <p:spPr/>
        <p:txBody>
          <a:bodyPr>
            <a:noAutofit/>
          </a:bodyPr>
          <a:lstStyle/>
          <a:p>
            <a:pPr algn="ctr"/>
            <a:r>
              <a:rPr lang="en-US" sz="3600" dirty="0" smtClean="0">
                <a:effectLst>
                  <a:outerShdw blurRad="38100" dist="38100" dir="2700000" algn="tl">
                    <a:srgbClr val="000000">
                      <a:alpha val="43137"/>
                    </a:srgbClr>
                  </a:outerShdw>
                </a:effectLst>
              </a:rPr>
              <a:t>Opportunity: Mesh Clinical and </a:t>
            </a:r>
            <a:br>
              <a:rPr lang="en-US" sz="36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VR Requirements</a:t>
            </a:r>
            <a:endParaRPr lang="en-US" sz="36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1371600"/>
          </a:xfrm>
        </p:spPr>
        <p:txBody>
          <a:bodyPr>
            <a:noAutofit/>
          </a:bodyPr>
          <a:lstStyle/>
          <a:p>
            <a:pPr algn="ctr"/>
            <a:r>
              <a:rPr lang="en-US" sz="3600" dirty="0" smtClean="0">
                <a:effectLst>
                  <a:outerShdw blurRad="38100" dist="38100" dir="2700000" algn="tl">
                    <a:srgbClr val="000000">
                      <a:alpha val="43137"/>
                    </a:srgbClr>
                  </a:outerShdw>
                </a:effectLst>
              </a:rPr>
              <a:t>Example: Clinical Communication with Multiple PH Domains using Multiple Standards</a:t>
            </a:r>
            <a:endParaRPr lang="en-US" sz="3600" dirty="0">
              <a:effectLst>
                <a:outerShdw blurRad="38100" dist="38100" dir="2700000" algn="tl">
                  <a:srgbClr val="000000">
                    <a:alpha val="43137"/>
                  </a:srgbClr>
                </a:outerShdw>
              </a:effectLst>
            </a:endParaRPr>
          </a:p>
        </p:txBody>
      </p:sp>
      <p:pic>
        <p:nvPicPr>
          <p:cNvPr id="2050" name="Picture 2" descr="This graphic has 5 boxes on the left depicting 5 providers.The graphic on the right has 12 boxes named genetic diseases, vital statistics, communicable diseases, immunization, environmental health, injury control, school health, chronic care, biosurveillance preparedness, women and children, public health laboratory, and quality improvement.  Multiple arows are pointing from each provider on the left to each receiver on the right. This graphic depicts clinical communication using multiple standards."/>
          <p:cNvPicPr>
            <a:picLocks noGrp="1" noChangeAspect="1" noChangeArrowheads="1"/>
          </p:cNvPicPr>
          <p:nvPr>
            <p:ph idx="1"/>
          </p:nvPr>
        </p:nvPicPr>
        <p:blipFill>
          <a:blip r:embed="rId3" cstate="print"/>
          <a:srcRect/>
          <a:stretch>
            <a:fillRect/>
          </a:stretch>
        </p:blipFill>
        <p:spPr bwMode="auto">
          <a:xfrm>
            <a:off x="609600" y="1828800"/>
            <a:ext cx="8534400" cy="5029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7924800" cy="1447800"/>
          </a:xfrm>
        </p:spPr>
        <p:txBody>
          <a:bodyPr>
            <a:noAutofit/>
          </a:bodyPr>
          <a:lstStyle/>
          <a:p>
            <a:pPr algn="ctr"/>
            <a:r>
              <a:rPr lang="en-US" sz="3600" dirty="0" smtClean="0"/>
              <a:t>Example: Clinical Communication with Multiple PH Domains using single standard</a:t>
            </a:r>
            <a:endParaRPr lang="en-US" sz="3600" dirty="0"/>
          </a:p>
        </p:txBody>
      </p:sp>
      <p:pic>
        <p:nvPicPr>
          <p:cNvPr id="1026" name="Picture 2" descr="This graphic has 5 boxes on the left depicting 5 providers.The graphic on the right has 12 boxes named genetic diseases, vital statistics, communicable diseases, immunization, environmental health, injury control, school health, chronic care, biosurveillance preparedness, women and children, public health laboratory, and quality improvement. In the middle there are boxes depicting the standards of HL7/CDA2, X12, NCPDP and IHE. only one arrow is pointing from each provider to the standards box. Then one arrow pioints from the standards box to each receiver.  This graphic depicts clinical communication using a single standard."/>
          <p:cNvPicPr>
            <a:picLocks noGrp="1" noChangeAspect="1" noChangeArrowheads="1"/>
          </p:cNvPicPr>
          <p:nvPr>
            <p:ph idx="1"/>
          </p:nvPr>
        </p:nvPicPr>
        <p:blipFill>
          <a:blip r:embed="rId3" cstate="print"/>
          <a:srcRect/>
          <a:stretch>
            <a:fillRect/>
          </a:stretch>
        </p:blipFill>
        <p:spPr bwMode="auto">
          <a:xfrm>
            <a:off x="0" y="1752600"/>
            <a:ext cx="7543800" cy="49530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7239000" y="2286000"/>
            <a:ext cx="1676400" cy="1447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0"/>
            <a:ext cx="8763000" cy="4343400"/>
          </a:xfrm>
        </p:spPr>
        <p:txBody>
          <a:bodyPr>
            <a:normAutofit fontScale="77500" lnSpcReduction="20000"/>
          </a:bodyPr>
          <a:lstStyle/>
          <a:p>
            <a:pPr>
              <a:buNone/>
            </a:pPr>
            <a:endParaRPr lang="en-US" sz="2600" dirty="0" smtClean="0"/>
          </a:p>
          <a:p>
            <a:pPr lvl="1"/>
            <a:r>
              <a:rPr lang="en-US" sz="2600" dirty="0" smtClean="0"/>
              <a:t>Early Hearing Detection and Intervention (EHDI) Program:</a:t>
            </a:r>
          </a:p>
          <a:p>
            <a:pPr lvl="1"/>
            <a:endParaRPr lang="en-US" sz="2400" dirty="0" smtClean="0"/>
          </a:p>
          <a:p>
            <a:pPr lvl="2"/>
            <a:r>
              <a:rPr lang="en-US" sz="2600" dirty="0" smtClean="0"/>
              <a:t>supports the coordination of primary care providers and audiologists in referrals and evaluations of infants</a:t>
            </a:r>
          </a:p>
          <a:p>
            <a:pPr lvl="1"/>
            <a:endParaRPr lang="en-US" sz="2600" dirty="0" smtClean="0"/>
          </a:p>
          <a:p>
            <a:pPr lvl="4"/>
            <a:r>
              <a:rPr lang="en-US" sz="2600" dirty="0" smtClean="0"/>
              <a:t>EHDI developed Content profile at IHE</a:t>
            </a:r>
          </a:p>
          <a:p>
            <a:pPr lvl="3">
              <a:buNone/>
            </a:pPr>
            <a:endParaRPr lang="en-US" sz="2600" dirty="0" smtClean="0"/>
          </a:p>
          <a:p>
            <a:pPr lvl="4"/>
            <a:r>
              <a:rPr lang="en-US" sz="2600" dirty="0" smtClean="0"/>
              <a:t>NCHS and Public Health Data Standards Consortium (PHDSC) will develop HL7 Public Health Functional Profile for EHR Systems with EHDI focus</a:t>
            </a:r>
          </a:p>
          <a:p>
            <a:pPr lvl="3">
              <a:buNone/>
            </a:pPr>
            <a:endParaRPr lang="en-US" sz="2600" dirty="0" smtClean="0"/>
          </a:p>
          <a:p>
            <a:pPr lvl="4"/>
            <a:r>
              <a:rPr lang="en-US" sz="2600" dirty="0" smtClean="0"/>
              <a:t>PHDSC and EDHI will develop certification and testing criteria for EHR Systems that are capable of exchanging data for EHDI</a:t>
            </a:r>
          </a:p>
          <a:p>
            <a:pPr lvl="3"/>
            <a:endParaRPr lang="en-US" sz="2600" dirty="0" smtClean="0"/>
          </a:p>
        </p:txBody>
      </p:sp>
      <p:sp>
        <p:nvSpPr>
          <p:cNvPr id="3" name="Title 2"/>
          <p:cNvSpPr>
            <a:spLocks noGrp="1"/>
          </p:cNvSpPr>
          <p:nvPr>
            <p:ph type="title"/>
          </p:nvPr>
        </p:nvSpPr>
        <p:spPr>
          <a:xfrm>
            <a:off x="457200" y="533400"/>
            <a:ext cx="8229600" cy="1447800"/>
          </a:xfrm>
        </p:spPr>
        <p:txBody>
          <a:bodyPr>
            <a:noAutofit/>
          </a:bodyPr>
          <a:lstStyle/>
          <a:p>
            <a:pPr algn="ctr"/>
            <a:r>
              <a:rPr lang="en-US" sz="3600" dirty="0" smtClean="0"/>
              <a:t>Example: Clinical Communication with PH Domains using single standard</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1596</TotalTime>
  <Words>2493</Words>
  <Application>Microsoft Office PowerPoint</Application>
  <PresentationFormat>On-screen Show (4:3)</PresentationFormat>
  <Paragraphs>354</Paragraphs>
  <Slides>23</Slides>
  <Notes>19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Developing Standards for Linking Electronic Health Records and Vital Records Systems: Opportunities and Challenges</vt:lpstr>
      <vt:lpstr>Opportunity: Vital Records (VR) in Standards Development Activities</vt:lpstr>
      <vt:lpstr>Opportunity: VR in Standards Development Activities</vt:lpstr>
      <vt:lpstr>Opportunity: VR in Standards Development Activities</vt:lpstr>
      <vt:lpstr>Opportunity: VR in Standards Development Activities</vt:lpstr>
      <vt:lpstr>Opportunity: Mesh Clinical and  VR Requirements</vt:lpstr>
      <vt:lpstr>Example: Clinical Communication with Multiple PH Domains using Multiple Standards</vt:lpstr>
      <vt:lpstr>Example: Clinical Communication with Multiple PH Domains using single standard</vt:lpstr>
      <vt:lpstr>Example: Clinical Communication with PH Domains using single standard</vt:lpstr>
      <vt:lpstr> Opportunity: Utilize a Standard Format for VR to Communicate  with EHRs</vt:lpstr>
      <vt:lpstr>Opportunity: Utilize a Standard Format for VR to Communicate  with EHRs</vt:lpstr>
      <vt:lpstr>Opportunity: Improve Data Quality and Timeliness</vt:lpstr>
      <vt:lpstr>Opportunity: Improve Data Quality</vt:lpstr>
      <vt:lpstr>Opportunity: Improve Data Quality and Timeliness</vt:lpstr>
      <vt:lpstr>Opportunity: Benefit from “meaningful use” of EHRs</vt:lpstr>
      <vt:lpstr>Opportunity: PH Benefits from “meaningful use” of EHRs</vt:lpstr>
      <vt:lpstr>Opportunity: PH Benefits from “meaningful use” of EHRs </vt:lpstr>
      <vt:lpstr>Opportunity: Pilot Projects </vt:lpstr>
      <vt:lpstr>Challenges: Developing a comfort level of using EHR data for VR</vt:lpstr>
      <vt:lpstr>Challenge: Vendor interest in Developing EHRs for VR</vt:lpstr>
      <vt:lpstr>Challenges: Adoption of national standard and state specific VR requirements</vt:lpstr>
      <vt:lpstr>Moving forward with eVitals</vt:lpstr>
      <vt:lpstr>CONTACT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Vital Records Standards: Opportunities and Challenges</dc:title>
  <dc:creator>Windows User</dc:creator>
  <cp:lastModifiedBy>hdk1</cp:lastModifiedBy>
  <cp:revision>172</cp:revision>
  <dcterms:created xsi:type="dcterms:W3CDTF">2010-07-12T13:43:32Z</dcterms:created>
  <dcterms:modified xsi:type="dcterms:W3CDTF">2010-09-02T21:08:00Z</dcterms:modified>
</cp:coreProperties>
</file>