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1"/>
  </p:notesMasterIdLst>
  <p:sldIdLst>
    <p:sldId id="256" r:id="rId2"/>
    <p:sldId id="257" r:id="rId3"/>
    <p:sldId id="330" r:id="rId4"/>
    <p:sldId id="322" r:id="rId5"/>
    <p:sldId id="324" r:id="rId6"/>
    <p:sldId id="326" r:id="rId7"/>
    <p:sldId id="327" r:id="rId8"/>
    <p:sldId id="328" r:id="rId9"/>
    <p:sldId id="331" r:id="rId10"/>
    <p:sldId id="329" r:id="rId11"/>
    <p:sldId id="332" r:id="rId12"/>
    <p:sldId id="294" r:id="rId13"/>
    <p:sldId id="335" r:id="rId14"/>
    <p:sldId id="336" r:id="rId15"/>
    <p:sldId id="339" r:id="rId16"/>
    <p:sldId id="344" r:id="rId17"/>
    <p:sldId id="345" r:id="rId18"/>
    <p:sldId id="338" r:id="rId19"/>
    <p:sldId id="342" r:id="rId20"/>
    <p:sldId id="350" r:id="rId21"/>
    <p:sldId id="351" r:id="rId22"/>
    <p:sldId id="352" r:id="rId23"/>
    <p:sldId id="298" r:id="rId24"/>
    <p:sldId id="343" r:id="rId25"/>
    <p:sldId id="353" r:id="rId26"/>
    <p:sldId id="293" r:id="rId27"/>
    <p:sldId id="354" r:id="rId28"/>
    <p:sldId id="319" r:id="rId29"/>
    <p:sldId id="320" r:id="rId3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008000"/>
    <a:srgbClr val="66CCFF"/>
    <a:srgbClr val="FFFF00"/>
    <a:srgbClr val="00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autoAdjust="0"/>
    <p:restoredTop sz="64872" autoAdjust="0"/>
  </p:normalViewPr>
  <p:slideViewPr>
    <p:cSldViewPr>
      <p:cViewPr varScale="1">
        <p:scale>
          <a:sx n="61" d="100"/>
          <a:sy n="61" d="100"/>
        </p:scale>
        <p:origin x="-1614" y="-90"/>
      </p:cViewPr>
      <p:guideLst>
        <p:guide orient="horz" pos="2160"/>
        <p:guide pos="2880"/>
      </p:guideLst>
    </p:cSldViewPr>
  </p:slideViewPr>
  <p:outlineViewPr>
    <p:cViewPr>
      <p:scale>
        <a:sx n="33" d="100"/>
        <a:sy n="33" d="100"/>
      </p:scale>
      <p:origin x="114"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dirty="0"/>
          </a:p>
        </p:txBody>
      </p:sp>
      <p:sp>
        <p:nvSpPr>
          <p:cNvPr id="808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dirty="0"/>
          </a:p>
        </p:txBody>
      </p:sp>
      <p:sp>
        <p:nvSpPr>
          <p:cNvPr id="348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09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09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dirty="0"/>
          </a:p>
        </p:txBody>
      </p:sp>
      <p:sp>
        <p:nvSpPr>
          <p:cNvPr id="809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FCD8CA7-D2BB-41AC-8BAC-A7DA27367956}"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FCD8CA7-D2BB-41AC-8BAC-A7DA27367956}"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BF229B1-13D1-4FB4-8B06-0BC0E94C944E}" type="slidenum">
              <a:rPr lang="en-US" smtClean="0"/>
              <a:pPr/>
              <a:t>10</a:t>
            </a:fld>
            <a:endParaRPr lang="en-US" dirty="0"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A89E64FD-E3EB-454C-B69D-16CA71B70D9D}" type="slidenum">
              <a:rPr lang="en-US" smtClean="0"/>
              <a:pPr/>
              <a:t>11</a:t>
            </a:fld>
            <a:endParaRPr lang="en-US" dirty="0"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r>
              <a:rPr lang="en-US" dirty="0" smtClean="0"/>
              <a:t>Note: We</a:t>
            </a:r>
            <a:r>
              <a:rPr lang="en-US" baseline="0" dirty="0" smtClean="0"/>
              <a:t> have also created a simple indicator variable denoting the presence or absence of chronic health conditions. While the list is not exhaustiv</a:t>
            </a:r>
            <a:r>
              <a:rPr lang="en-US" dirty="0" smtClean="0"/>
              <a:t>e, it does capture many of the important predictors of mortality.</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82721D11-5B46-4B8F-A86E-7FAE988479DB}" type="slidenum">
              <a:rPr lang="en-US" smtClean="0"/>
              <a:pPr/>
              <a:t>12</a:t>
            </a:fld>
            <a:endParaRPr lang="en-US" dirty="0"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r>
              <a:rPr lang="en-US" dirty="0" smtClean="0"/>
              <a:t>Finally, the following confounding variables were also</a:t>
            </a:r>
            <a:r>
              <a:rPr lang="en-US" baseline="0" dirty="0" smtClean="0"/>
              <a:t> taken into account in the multivariate analysis: </a:t>
            </a:r>
            <a:r>
              <a:rPr lang="en-US" dirty="0" smtClean="0"/>
              <a:t>All of these variables have been shown to be predictors of </a:t>
            </a:r>
            <a:r>
              <a:rPr lang="en-US" u="sng" dirty="0" smtClean="0"/>
              <a:t>mortality risks</a:t>
            </a:r>
            <a:r>
              <a:rPr lang="en-US" dirty="0" smtClean="0"/>
              <a:t>, hypertension, type 2 diabetes, and heart disease. They have also been shown to be associated with physical activity and the BMI. </a:t>
            </a:r>
          </a:p>
          <a:p>
            <a:pPr eaLnBrk="1" hangingPunct="1"/>
            <a:endParaRPr lang="en-US" dirty="0" smtClean="0"/>
          </a:p>
          <a:p>
            <a:pPr eaLnBrk="1" hangingPunct="1"/>
            <a:r>
              <a:rPr lang="en-US" dirty="0" smtClean="0"/>
              <a:t>As indicated, we have used a correction factor in the calculation of the BMI based on NHANES data, which takes into account age, sex</a:t>
            </a:r>
            <a:r>
              <a:rPr lang="en-US" baseline="0" dirty="0" smtClean="0"/>
              <a:t> and education related differences in over- and under-reporting of weight and height.</a:t>
            </a:r>
            <a:r>
              <a:rPr lang="en-US" dirty="0" smtClean="0"/>
              <a:t>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marL="609600" indent="-609600" eaLnBrk="1" hangingPunct="1">
              <a:lnSpc>
                <a:spcPct val="80000"/>
              </a:lnSpc>
              <a:buFont typeface="Wingdings" pitchFamily="2" charset="2"/>
              <a:buNone/>
              <a:defRPr/>
            </a:pPr>
            <a:r>
              <a:rPr lang="en-US" dirty="0" smtClean="0"/>
              <a:t>Recall: </a:t>
            </a:r>
          </a:p>
          <a:p>
            <a:pPr marL="609600" indent="-609600" eaLnBrk="1" hangingPunct="1">
              <a:lnSpc>
                <a:spcPct val="80000"/>
              </a:lnSpc>
              <a:buFont typeface="Wingdings" pitchFamily="2" charset="2"/>
              <a:buNone/>
              <a:defRPr/>
            </a:pPr>
            <a:endParaRPr lang="en-US" dirty="0" smtClean="0"/>
          </a:p>
          <a:p>
            <a:pPr marL="609600" indent="-609600" eaLnBrk="1" hangingPunct="1">
              <a:lnSpc>
                <a:spcPct val="80000"/>
              </a:lnSpc>
              <a:buFont typeface="Wingdings" pitchFamily="2" charset="2"/>
              <a:buAutoNum type="arabicParenBoth"/>
              <a:defRPr/>
            </a:pPr>
            <a:r>
              <a:rPr lang="en-US" dirty="0" smtClean="0">
                <a:solidFill>
                  <a:schemeClr val="folHlink"/>
                </a:solidFill>
              </a:rPr>
              <a:t>Meets </a:t>
            </a:r>
            <a:r>
              <a:rPr lang="en-US" u="sng" dirty="0" smtClean="0">
                <a:solidFill>
                  <a:schemeClr val="folHlink"/>
                </a:solidFill>
              </a:rPr>
              <a:t>muscle</a:t>
            </a:r>
            <a:r>
              <a:rPr lang="en-US" dirty="0" smtClean="0">
                <a:solidFill>
                  <a:schemeClr val="folHlink"/>
                </a:solidFill>
              </a:rPr>
              <a:t> </a:t>
            </a:r>
            <a:r>
              <a:rPr lang="en-US" u="sng" dirty="0" smtClean="0">
                <a:solidFill>
                  <a:schemeClr val="folHlink"/>
                </a:solidFill>
              </a:rPr>
              <a:t>strengthening </a:t>
            </a:r>
            <a:r>
              <a:rPr lang="en-US" dirty="0" smtClean="0">
                <a:solidFill>
                  <a:schemeClr val="folHlink"/>
                </a:solidFill>
              </a:rPr>
              <a:t>recommendations </a:t>
            </a:r>
            <a:r>
              <a:rPr lang="en-US" u="sng" dirty="0" smtClean="0">
                <a:solidFill>
                  <a:schemeClr val="folHlink"/>
                </a:solidFill>
              </a:rPr>
              <a:t>only</a:t>
            </a:r>
            <a:r>
              <a:rPr lang="en-US" dirty="0" smtClean="0">
                <a:solidFill>
                  <a:schemeClr val="folHlink"/>
                </a:solidFill>
              </a:rPr>
              <a:t> means:</a:t>
            </a:r>
            <a:r>
              <a:rPr lang="en-US" dirty="0" smtClean="0"/>
              <a:t> </a:t>
            </a:r>
            <a:r>
              <a:rPr lang="en-US" dirty="0" smtClean="0">
                <a:cs typeface="Arial" charset="0"/>
              </a:rPr>
              <a:t>≥ 2 days per week of muscle strengthening exercise</a:t>
            </a:r>
          </a:p>
          <a:p>
            <a:pPr marL="609600" indent="-609600" eaLnBrk="1" hangingPunct="1">
              <a:lnSpc>
                <a:spcPct val="80000"/>
              </a:lnSpc>
              <a:buFont typeface="Wingdings" pitchFamily="2" charset="2"/>
              <a:buAutoNum type="arabicParenBoth"/>
              <a:defRPr/>
            </a:pPr>
            <a:endParaRPr lang="en-US" dirty="0" smtClean="0">
              <a:solidFill>
                <a:schemeClr val="folHlink"/>
              </a:solidFill>
              <a:cs typeface="Arial" charset="0"/>
            </a:endParaRPr>
          </a:p>
          <a:p>
            <a:pPr marL="609600" indent="-609600" eaLnBrk="1" hangingPunct="1">
              <a:lnSpc>
                <a:spcPct val="80000"/>
              </a:lnSpc>
              <a:buFont typeface="Wingdings" pitchFamily="2" charset="2"/>
              <a:buAutoNum type="arabicParenBoth"/>
              <a:defRPr/>
            </a:pPr>
            <a:r>
              <a:rPr lang="en-US" dirty="0" smtClean="0">
                <a:solidFill>
                  <a:schemeClr val="folHlink"/>
                </a:solidFill>
                <a:cs typeface="Arial" charset="0"/>
              </a:rPr>
              <a:t>Meets </a:t>
            </a:r>
            <a:r>
              <a:rPr lang="en-US" u="sng" dirty="0" smtClean="0">
                <a:solidFill>
                  <a:schemeClr val="folHlink"/>
                </a:solidFill>
              </a:rPr>
              <a:t>aerobic</a:t>
            </a:r>
            <a:r>
              <a:rPr lang="en-US" dirty="0" smtClean="0">
                <a:solidFill>
                  <a:schemeClr val="folHlink"/>
                </a:solidFill>
              </a:rPr>
              <a:t> </a:t>
            </a:r>
            <a:r>
              <a:rPr lang="en-US" u="sng" dirty="0" smtClean="0">
                <a:solidFill>
                  <a:schemeClr val="folHlink"/>
                </a:solidFill>
              </a:rPr>
              <a:t>exercise</a:t>
            </a:r>
            <a:r>
              <a:rPr lang="en-US" dirty="0" smtClean="0">
                <a:solidFill>
                  <a:schemeClr val="folHlink"/>
                </a:solidFill>
              </a:rPr>
              <a:t> recommendations </a:t>
            </a:r>
            <a:r>
              <a:rPr lang="en-US" u="sng" dirty="0" smtClean="0">
                <a:solidFill>
                  <a:schemeClr val="folHlink"/>
                </a:solidFill>
              </a:rPr>
              <a:t>only</a:t>
            </a:r>
            <a:r>
              <a:rPr lang="en-US" dirty="0" smtClean="0">
                <a:solidFill>
                  <a:schemeClr val="folHlink"/>
                </a:solidFill>
              </a:rPr>
              <a:t>  means:</a:t>
            </a:r>
            <a:r>
              <a:rPr lang="en-US" dirty="0" smtClean="0"/>
              <a:t> moderate leisure-time aerobic activity </a:t>
            </a:r>
            <a:r>
              <a:rPr lang="en-US" dirty="0" smtClean="0">
                <a:cs typeface="Arial" charset="0"/>
              </a:rPr>
              <a:t>≥</a:t>
            </a:r>
            <a:r>
              <a:rPr lang="en-US" dirty="0" smtClean="0"/>
              <a:t> 150 min. or </a:t>
            </a:r>
            <a:r>
              <a:rPr lang="en-US" dirty="0" smtClean="0">
                <a:cs typeface="Arial" charset="0"/>
              </a:rPr>
              <a:t>≥</a:t>
            </a:r>
            <a:r>
              <a:rPr lang="en-US" dirty="0" smtClean="0"/>
              <a:t> 75 min. of </a:t>
            </a:r>
          </a:p>
          <a:p>
            <a:pPr marL="609600" indent="-609600" eaLnBrk="1" hangingPunct="1">
              <a:lnSpc>
                <a:spcPct val="80000"/>
              </a:lnSpc>
              <a:buFont typeface="Wingdings" pitchFamily="2" charset="2"/>
              <a:buNone/>
              <a:defRPr/>
            </a:pPr>
            <a:r>
              <a:rPr lang="en-US" dirty="0" smtClean="0"/>
              <a:t>	vigorous activity, or a combination of moderate and vigorous activity, with 1 min vigorous activity = 2 min. moderate activity</a:t>
            </a:r>
          </a:p>
          <a:p>
            <a:pPr marL="609600" indent="-609600" eaLnBrk="1" hangingPunct="1">
              <a:lnSpc>
                <a:spcPct val="80000"/>
              </a:lnSpc>
              <a:buFont typeface="Wingdings" pitchFamily="2" charset="2"/>
              <a:buNone/>
              <a:defRPr/>
            </a:pPr>
            <a:endParaRPr lang="en-US" dirty="0" smtClean="0"/>
          </a:p>
          <a:p>
            <a:pPr marL="609600" indent="-609600" eaLnBrk="1" hangingPunct="1">
              <a:lnSpc>
                <a:spcPct val="80000"/>
              </a:lnSpc>
              <a:buFont typeface="Wingdings" pitchFamily="2" charset="2"/>
              <a:buNone/>
              <a:defRPr/>
            </a:pPr>
            <a:r>
              <a:rPr lang="en-US" dirty="0" smtClean="0"/>
              <a:t>MAIN RESULT: </a:t>
            </a:r>
          </a:p>
          <a:p>
            <a:pPr marL="609600" indent="-609600" eaLnBrk="1" hangingPunct="1">
              <a:lnSpc>
                <a:spcPct val="80000"/>
              </a:lnSpc>
              <a:buFont typeface="Wingdings" pitchFamily="2" charset="2"/>
              <a:buNone/>
              <a:defRPr/>
            </a:pPr>
            <a:endParaRPr lang="en-US" dirty="0" smtClean="0"/>
          </a:p>
          <a:p>
            <a:pPr marL="609600" indent="-609600" eaLnBrk="1" hangingPunct="1">
              <a:lnSpc>
                <a:spcPct val="80000"/>
              </a:lnSpc>
              <a:buFont typeface="Wingdings" pitchFamily="2" charset="2"/>
              <a:buNone/>
              <a:defRPr/>
            </a:pPr>
            <a:r>
              <a:rPr lang="en-US" dirty="0" smtClean="0"/>
              <a:t>	54% of the U.S.</a:t>
            </a:r>
            <a:r>
              <a:rPr lang="en-US" baseline="0" dirty="0" smtClean="0"/>
              <a:t> Resident Population did not meet either the muscle strengthening or the aerobic activity recommendations of the 2008 Guidelines. </a:t>
            </a:r>
            <a:endParaRPr lang="en-US" dirty="0" smtClean="0"/>
          </a:p>
          <a:p>
            <a:pPr>
              <a:defRPr/>
            </a:pPr>
            <a:endParaRPr lang="en-US" dirty="0"/>
          </a:p>
        </p:txBody>
      </p:sp>
      <p:sp>
        <p:nvSpPr>
          <p:cNvPr id="45060" name="Slide Number Placeholder 3"/>
          <p:cNvSpPr>
            <a:spLocks noGrp="1"/>
          </p:cNvSpPr>
          <p:nvPr>
            <p:ph type="sldNum" sz="quarter" idx="5"/>
          </p:nvPr>
        </p:nvSpPr>
        <p:spPr>
          <a:noFill/>
        </p:spPr>
        <p:txBody>
          <a:bodyPr/>
          <a:lstStyle/>
          <a:p>
            <a:fld id="{4123CC7B-1187-46BF-BFBA-A656CC1F248C}" type="slidenum">
              <a:rPr lang="en-US" smtClean="0"/>
              <a:pPr/>
              <a:t>13</a:t>
            </a:fld>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r>
              <a:rPr lang="en-US" dirty="0" smtClean="0"/>
              <a:t>Note: “Physically Inactive” has a special meaning here: it is defines as “meets neither the aerobic nor the muscle strengthening recommendations of the 2008 PA Guidelines” </a:t>
            </a:r>
          </a:p>
          <a:p>
            <a:endParaRPr lang="en-US" dirty="0" smtClean="0"/>
          </a:p>
          <a:p>
            <a:r>
              <a:rPr lang="en-US" dirty="0" smtClean="0"/>
              <a:t>MAIN RESULTS: Physical inactivity</a:t>
            </a:r>
            <a:r>
              <a:rPr lang="en-US" baseline="0" dirty="0" smtClean="0"/>
              <a:t> rises with age, but the increase is steeper among people with chronic conditions than among people without chronic conditions.</a:t>
            </a:r>
            <a:endParaRPr lang="en-US" dirty="0" smtClean="0"/>
          </a:p>
        </p:txBody>
      </p:sp>
      <p:sp>
        <p:nvSpPr>
          <p:cNvPr id="46084" name="Slide Number Placeholder 3"/>
          <p:cNvSpPr>
            <a:spLocks noGrp="1"/>
          </p:cNvSpPr>
          <p:nvPr>
            <p:ph type="sldNum" sz="quarter" idx="5"/>
          </p:nvPr>
        </p:nvSpPr>
        <p:spPr>
          <a:noFill/>
        </p:spPr>
        <p:txBody>
          <a:bodyPr/>
          <a:lstStyle/>
          <a:p>
            <a:fld id="{735E1CF1-2234-476E-AB18-72CECB76F5F2}" type="slidenum">
              <a:rPr lang="en-US" smtClean="0"/>
              <a:pPr/>
              <a:t>14</a:t>
            </a:fld>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r>
              <a:rPr lang="en-US" dirty="0" smtClean="0"/>
              <a:t>MAIN</a:t>
            </a:r>
            <a:r>
              <a:rPr lang="en-US" baseline="0" dirty="0" smtClean="0"/>
              <a:t> PATTERN: somewhat U-shaped relationship of physical inactivity and the BMI: </a:t>
            </a:r>
            <a:r>
              <a:rPr lang="en-US" dirty="0" smtClean="0"/>
              <a:t>The percentage of physically inactive (meet neither recommendations of 2008 PA Guidelines) U.S. residents is higher among those with chronic conditions (about 8 percentage points difference); but in both groups, it’s higher among the </a:t>
            </a:r>
            <a:r>
              <a:rPr lang="en-US" u="sng" dirty="0" smtClean="0"/>
              <a:t>underweight</a:t>
            </a:r>
            <a:r>
              <a:rPr lang="en-US" dirty="0" smtClean="0"/>
              <a:t> groups and then rises from normal weight to obesity. In short: except in the underweight group, physical activity declines the higher the weight</a:t>
            </a:r>
          </a:p>
        </p:txBody>
      </p:sp>
      <p:sp>
        <p:nvSpPr>
          <p:cNvPr id="47108" name="Slide Number Placeholder 3"/>
          <p:cNvSpPr>
            <a:spLocks noGrp="1"/>
          </p:cNvSpPr>
          <p:nvPr>
            <p:ph type="sldNum" sz="quarter" idx="5"/>
          </p:nvPr>
        </p:nvSpPr>
        <p:spPr>
          <a:noFill/>
        </p:spPr>
        <p:txBody>
          <a:bodyPr/>
          <a:lstStyle/>
          <a:p>
            <a:fld id="{58A1EE53-AE55-4C56-BA58-E591FB2D20C9}" type="slidenum">
              <a:rPr lang="en-US" smtClean="0"/>
              <a:pPr/>
              <a:t>15</a:t>
            </a:fld>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r>
              <a:rPr lang="en-US" dirty="0" smtClean="0"/>
              <a:t>Comment: Women in all age groups are less physically active (meet neither PA recommendations) than men (at least as far as LEISURE-TIME activity is concerned). However the differences between men and women are particularly large in the youngest (18-34) and the oldest age group (65+).</a:t>
            </a:r>
          </a:p>
        </p:txBody>
      </p:sp>
      <p:sp>
        <p:nvSpPr>
          <p:cNvPr id="48132" name="Slide Number Placeholder 3"/>
          <p:cNvSpPr>
            <a:spLocks noGrp="1"/>
          </p:cNvSpPr>
          <p:nvPr>
            <p:ph type="sldNum" sz="quarter" idx="5"/>
          </p:nvPr>
        </p:nvSpPr>
        <p:spPr>
          <a:noFill/>
        </p:spPr>
        <p:txBody>
          <a:bodyPr/>
          <a:lstStyle/>
          <a:p>
            <a:fld id="{B51F1BCA-C1C7-4963-A241-C5E7868B1EAA}" type="slidenum">
              <a:rPr lang="en-US" smtClean="0"/>
              <a:pPr/>
              <a:t>16</a:t>
            </a:fld>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r>
              <a:rPr lang="en-US" dirty="0" smtClean="0"/>
              <a:t>Comment: In all ethnic and racial groups, women are more inactive than men, but  lack of physical activity is particularly high among Black and Hispanic women. (East Asians for the purpose of this analysis includes people of Chinese, Japanese, Korean and Vietnamese origin)</a:t>
            </a:r>
          </a:p>
        </p:txBody>
      </p:sp>
      <p:sp>
        <p:nvSpPr>
          <p:cNvPr id="49156" name="Slide Number Placeholder 3"/>
          <p:cNvSpPr>
            <a:spLocks noGrp="1"/>
          </p:cNvSpPr>
          <p:nvPr>
            <p:ph type="sldNum" sz="quarter" idx="5"/>
          </p:nvPr>
        </p:nvSpPr>
        <p:spPr>
          <a:noFill/>
        </p:spPr>
        <p:txBody>
          <a:bodyPr/>
          <a:lstStyle/>
          <a:p>
            <a:fld id="{8CBDD158-D0F6-463D-BC2D-FA68ACDB0EF7}" type="slidenum">
              <a:rPr lang="en-US" smtClean="0"/>
              <a:pPr/>
              <a:t>17</a:t>
            </a:fld>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r>
              <a:rPr lang="en-US" dirty="0" smtClean="0"/>
              <a:t>Comment: </a:t>
            </a:r>
            <a:r>
              <a:rPr lang="en-US" dirty="0" err="1" smtClean="0"/>
              <a:t>Thes</a:t>
            </a:r>
            <a:r>
              <a:rPr lang="en-US" dirty="0" smtClean="0"/>
              <a:t> are the unadjusted survival curves associated with the four levels of physical activity according to the 2008 Guideline definitions: Note the apparently greater impact of aerobic activity on survival; on the other hand, muscle strengthening activities with do</a:t>
            </a:r>
            <a:r>
              <a:rPr lang="en-US" baseline="0" dirty="0" smtClean="0"/>
              <a:t> contribute to better survival rates</a:t>
            </a:r>
            <a:r>
              <a:rPr lang="en-US" dirty="0" smtClean="0"/>
              <a:t>.</a:t>
            </a:r>
          </a:p>
        </p:txBody>
      </p:sp>
      <p:sp>
        <p:nvSpPr>
          <p:cNvPr id="50180" name="Slide Number Placeholder 3"/>
          <p:cNvSpPr>
            <a:spLocks noGrp="1"/>
          </p:cNvSpPr>
          <p:nvPr>
            <p:ph type="sldNum" sz="quarter" idx="5"/>
          </p:nvPr>
        </p:nvSpPr>
        <p:spPr>
          <a:noFill/>
        </p:spPr>
        <p:txBody>
          <a:bodyPr/>
          <a:lstStyle/>
          <a:p>
            <a:fld id="{E443C1F8-A4BF-451A-BAC7-602AB71871C3}" type="slidenum">
              <a:rPr lang="en-US" smtClean="0"/>
              <a:pPr/>
              <a:t>18</a:t>
            </a:fld>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smtClean="0"/>
              <a:t>Comment: Looking ONLY at aerobic activity, we clearly see the benefits and the “diminishing returns” in terms of survival for higher levels of aerobic activity versus moderate levels of aerobic activity, even though the benefits remain “statistically significant”</a:t>
            </a:r>
          </a:p>
        </p:txBody>
      </p:sp>
      <p:sp>
        <p:nvSpPr>
          <p:cNvPr id="51204" name="Slide Number Placeholder 3"/>
          <p:cNvSpPr>
            <a:spLocks noGrp="1"/>
          </p:cNvSpPr>
          <p:nvPr>
            <p:ph type="sldNum" sz="quarter" idx="5"/>
          </p:nvPr>
        </p:nvSpPr>
        <p:spPr>
          <a:noFill/>
        </p:spPr>
        <p:txBody>
          <a:bodyPr/>
          <a:lstStyle/>
          <a:p>
            <a:fld id="{DF6F7B8D-496A-4537-BCF1-0B6209DD74D1}" type="slidenum">
              <a:rPr lang="en-US" smtClean="0"/>
              <a:pPr/>
              <a:t>19</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2008 Physical Activity Guidelines for Americans no longer recommend specific amounts of </a:t>
            </a:r>
            <a:r>
              <a:rPr lang="en-US" u="sng" dirty="0" smtClean="0"/>
              <a:t>moderate</a:t>
            </a:r>
            <a:r>
              <a:rPr lang="en-US" dirty="0" smtClean="0"/>
              <a:t> or </a:t>
            </a:r>
            <a:r>
              <a:rPr lang="en-US" u="sng" dirty="0" smtClean="0"/>
              <a:t>vigorous</a:t>
            </a:r>
            <a:r>
              <a:rPr lang="en-US" dirty="0" smtClean="0"/>
              <a:t> physical activity. Instead, the 2008 Guidelines established targets for total amounts of physical activity, which could be achieved in multiple and flexible ways, with 1 minute of vigorous physical activity equating to 2 minutes of moderate activity . </a:t>
            </a:r>
          </a:p>
          <a:p>
            <a:endParaRPr lang="en-US" dirty="0" smtClean="0"/>
          </a:p>
          <a:p>
            <a:r>
              <a:rPr lang="en-US" dirty="0" smtClean="0"/>
              <a:t>While there are several investigations of the association between physical activity levels and mortality risks, to</a:t>
            </a:r>
            <a:r>
              <a:rPr lang="en-US" baseline="0" dirty="0" smtClean="0"/>
              <a:t> date, no investigation has specifically addressed the target recommendations of the 2008 Physical Activity Guidelines, which also include recommendations concerning muscle strengthening exercises.</a:t>
            </a:r>
            <a:endParaRPr lang="en-US" dirty="0"/>
          </a:p>
        </p:txBody>
      </p:sp>
      <p:sp>
        <p:nvSpPr>
          <p:cNvPr id="4" name="Slide Number Placeholder 3"/>
          <p:cNvSpPr>
            <a:spLocks noGrp="1"/>
          </p:cNvSpPr>
          <p:nvPr>
            <p:ph type="sldNum" sz="quarter" idx="10"/>
          </p:nvPr>
        </p:nvSpPr>
        <p:spPr/>
        <p:txBody>
          <a:bodyPr/>
          <a:lstStyle/>
          <a:p>
            <a:pPr>
              <a:defRPr/>
            </a:pPr>
            <a:fld id="{AFCD8CA7-D2BB-41AC-8BAC-A7DA27367956}"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dirty="0" smtClean="0"/>
              <a:t>Comment: The multi-</a:t>
            </a:r>
            <a:r>
              <a:rPr lang="en-US" dirty="0" err="1" smtClean="0"/>
              <a:t>variate</a:t>
            </a:r>
            <a:r>
              <a:rPr lang="en-US" dirty="0" smtClean="0"/>
              <a:t> analysis included many important co-variables, and I will quickly address</a:t>
            </a:r>
            <a:r>
              <a:rPr lang="en-US" baseline="0" dirty="0" smtClean="0"/>
              <a:t> how they relate to the mortality risks.</a:t>
            </a:r>
          </a:p>
          <a:p>
            <a:endParaRPr lang="en-US" baseline="0" dirty="0" smtClean="0"/>
          </a:p>
          <a:p>
            <a:r>
              <a:rPr lang="en-US" dirty="0" smtClean="0"/>
              <a:t> The resulting patterns are, for the most part, familiar from the literature, except that the surprisingly low mortality rates of Asians and Hispanics: again this is partly a consequence</a:t>
            </a:r>
            <a:r>
              <a:rPr lang="en-US" baseline="0" dirty="0" smtClean="0"/>
              <a:t> </a:t>
            </a:r>
            <a:r>
              <a:rPr lang="en-US" dirty="0" smtClean="0"/>
              <a:t>of the limitations of the NDI: it captures only DOMESTIC deaths (50 states +DC). Separate analysis by citizenship status for instance appear to support the ‘leakage’ hypothesis: mortality rates among Hispanics and Asian residents who are not U.S. citizens are particularly</a:t>
            </a:r>
            <a:r>
              <a:rPr lang="en-US" baseline="0" dirty="0" smtClean="0"/>
              <a:t> low</a:t>
            </a:r>
            <a:r>
              <a:rPr lang="en-US" dirty="0" smtClean="0"/>
              <a:t>: it appears that some “go back” to their home country in old age, particularly, if they are not eligible </a:t>
            </a:r>
            <a:r>
              <a:rPr lang="en-US" dirty="0" err="1" smtClean="0"/>
              <a:t>forr</a:t>
            </a:r>
            <a:r>
              <a:rPr lang="en-US" dirty="0" smtClean="0"/>
              <a:t> social security and Medicare.   </a:t>
            </a:r>
          </a:p>
        </p:txBody>
      </p:sp>
      <p:sp>
        <p:nvSpPr>
          <p:cNvPr id="52228" name="Slide Number Placeholder 3"/>
          <p:cNvSpPr>
            <a:spLocks noGrp="1"/>
          </p:cNvSpPr>
          <p:nvPr>
            <p:ph type="sldNum" sz="quarter" idx="5"/>
          </p:nvPr>
        </p:nvSpPr>
        <p:spPr>
          <a:noFill/>
        </p:spPr>
        <p:txBody>
          <a:bodyPr/>
          <a:lstStyle/>
          <a:p>
            <a:fld id="{5CAA5FC4-720B-44DD-8F49-5CCC9B977F08}" type="slidenum">
              <a:rPr lang="en-US" smtClean="0"/>
              <a:pPr/>
              <a:t>20</a:t>
            </a:fld>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Education (on previous slide) and poverty status and health insurance status all support the social gradient hypothesis that mortality is higher among those</a:t>
            </a:r>
            <a:r>
              <a:rPr lang="en-US" baseline="0" dirty="0" smtClean="0"/>
              <a:t> with less education, lower income and those lacking insurance.</a:t>
            </a:r>
          </a:p>
          <a:p>
            <a:endParaRPr lang="en-US" baseline="0" dirty="0" smtClean="0"/>
          </a:p>
          <a:p>
            <a:r>
              <a:rPr lang="en-US" baseline="0" dirty="0" smtClean="0"/>
              <a:t>In this analysis, we found the lowest </a:t>
            </a:r>
            <a:r>
              <a:rPr lang="en-US" baseline="0" dirty="0" err="1" smtClean="0"/>
              <a:t>moratlity</a:t>
            </a:r>
            <a:r>
              <a:rPr lang="en-US" baseline="0" dirty="0" smtClean="0"/>
              <a:t> risks associated with a surprisingly high BMI level of between 30-32. Katherine </a:t>
            </a:r>
            <a:r>
              <a:rPr lang="en-US" baseline="0" dirty="0" err="1" smtClean="0"/>
              <a:t>Flegal</a:t>
            </a:r>
            <a:r>
              <a:rPr lang="en-US" baseline="0" dirty="0" smtClean="0"/>
              <a:t> has already shown that the lowest mortality risks appear to occur at a BMI level of 25-27, other researchers have pegged the lowest-mortality risks at even higher levels (up to 28-29) among U.S. adults. However, the BMI levels associated with the lowest mortality risks are not uniform in the population, but increase strongly with age, and with physical activity: the trade-off between physical activity and overweight/obesity can be substantial, but that is not the topic </a:t>
            </a:r>
            <a:r>
              <a:rPr lang="en-US" baseline="0" dirty="0" err="1" smtClean="0"/>
              <a:t>forr</a:t>
            </a:r>
            <a:r>
              <a:rPr lang="en-US" baseline="0" dirty="0" smtClean="0"/>
              <a:t> today.</a:t>
            </a:r>
            <a:r>
              <a:rPr lang="en-US" dirty="0" smtClean="0"/>
              <a:t> </a:t>
            </a:r>
            <a:endParaRPr lang="en-US" dirty="0"/>
          </a:p>
        </p:txBody>
      </p:sp>
      <p:sp>
        <p:nvSpPr>
          <p:cNvPr id="4" name="Slide Number Placeholder 3"/>
          <p:cNvSpPr>
            <a:spLocks noGrp="1"/>
          </p:cNvSpPr>
          <p:nvPr>
            <p:ph type="sldNum" sz="quarter" idx="10"/>
          </p:nvPr>
        </p:nvSpPr>
        <p:spPr/>
        <p:txBody>
          <a:bodyPr/>
          <a:lstStyle/>
          <a:p>
            <a:pPr>
              <a:defRPr/>
            </a:pPr>
            <a:fld id="{AFCD8CA7-D2BB-41AC-8BAC-A7DA27367956}" type="slidenum">
              <a:rPr lang="en-US" smtClean="0"/>
              <a:pPr>
                <a:defRPr/>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r>
              <a:rPr lang="en-US" dirty="0" smtClean="0"/>
              <a:t>Comment: Smoking pattern is familiar, moderate alcohol consumption (&lt; 1 drink per day) appears to be more beneficial in terms of survival than total abstinence, due to lower incidences of cardio-vascular disease among moderate drinkers (evidence not shown here)   </a:t>
            </a:r>
          </a:p>
        </p:txBody>
      </p:sp>
      <p:sp>
        <p:nvSpPr>
          <p:cNvPr id="53252" name="Slide Number Placeholder 3"/>
          <p:cNvSpPr>
            <a:spLocks noGrp="1"/>
          </p:cNvSpPr>
          <p:nvPr>
            <p:ph type="sldNum" sz="quarter" idx="5"/>
          </p:nvPr>
        </p:nvSpPr>
        <p:spPr>
          <a:noFill/>
        </p:spPr>
        <p:txBody>
          <a:bodyPr/>
          <a:lstStyle/>
          <a:p>
            <a:fld id="{F7F2AFB8-2027-4C4C-8FA8-11D4FF6327D8}" type="slidenum">
              <a:rPr lang="en-US" smtClean="0"/>
              <a:pPr/>
              <a:t>22</a:t>
            </a:fld>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r>
              <a:rPr lang="en-US" dirty="0" smtClean="0"/>
              <a:t>Comment on significance of guidelines by chronic conditions INTERACTIONS: In RELATIVE terms, the reductions in mortality hazard associated with meeting the aerobic guidelines recommendations are even larger among persons with chronic conditions than without.</a:t>
            </a:r>
          </a:p>
          <a:p>
            <a:endParaRPr lang="en-US" dirty="0" smtClean="0"/>
          </a:p>
          <a:p>
            <a:r>
              <a:rPr lang="en-US" dirty="0" smtClean="0"/>
              <a:t>Keep in mind that the hazard ratios are all relative to the reference group of persons who need neither the muscle strengthening nor the aerobic activity recommendations. Thus, while people with chronic conditions do have HIGHER overall mortality risks than people without</a:t>
            </a:r>
            <a:r>
              <a:rPr lang="en-US" baseline="0" dirty="0" smtClean="0"/>
              <a:t> chronic conditions</a:t>
            </a:r>
            <a:r>
              <a:rPr lang="en-US" dirty="0" smtClean="0"/>
              <a:t>, the REALTIVE benefits of engaging in aerobic</a:t>
            </a:r>
            <a:r>
              <a:rPr lang="en-US" baseline="0" dirty="0" smtClean="0"/>
              <a:t> activity appear to be LARGER </a:t>
            </a:r>
            <a:r>
              <a:rPr lang="en-US" dirty="0" smtClean="0"/>
              <a:t> among persons WITH chronic</a:t>
            </a:r>
            <a:r>
              <a:rPr lang="en-US" baseline="0" dirty="0" smtClean="0"/>
              <a:t> conditions:</a:t>
            </a:r>
          </a:p>
          <a:p>
            <a:endParaRPr lang="en-US" baseline="0" dirty="0" smtClean="0"/>
          </a:p>
          <a:p>
            <a:r>
              <a:rPr lang="en-US" baseline="0" dirty="0" smtClean="0"/>
              <a:t>Meeting both recommendations lowers mortality risks to 42% of the mortality risks experienced by inactive persons with chronic conditions, and it lowers the mortality risks of persons without chronic conditions meeting both guideline recommendations to 58% compared to persons not  meeting either guideline recommendations</a:t>
            </a:r>
            <a:r>
              <a:rPr lang="en-US" dirty="0" smtClean="0"/>
              <a:t> </a:t>
            </a:r>
          </a:p>
        </p:txBody>
      </p:sp>
      <p:sp>
        <p:nvSpPr>
          <p:cNvPr id="54276" name="Slide Number Placeholder 3"/>
          <p:cNvSpPr>
            <a:spLocks noGrp="1"/>
          </p:cNvSpPr>
          <p:nvPr>
            <p:ph type="sldNum" sz="quarter" idx="5"/>
          </p:nvPr>
        </p:nvSpPr>
        <p:spPr>
          <a:noFill/>
        </p:spPr>
        <p:txBody>
          <a:bodyPr/>
          <a:lstStyle/>
          <a:p>
            <a:fld id="{ECA18C73-3EC0-498E-9D4E-A4266F35E53B}" type="slidenum">
              <a:rPr lang="en-US" smtClean="0"/>
              <a:pPr/>
              <a:t>23</a:t>
            </a:fld>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r>
              <a:rPr lang="en-US" dirty="0" smtClean="0"/>
              <a:t>Comment on significance of guidelines by chronic conditions INTERACTIONS: In RELATIVE terms, the reductions in mortality hazard associated with meeting the aerobic guidelines recommendations are even larger among persons with chronic conditions than without.</a:t>
            </a:r>
          </a:p>
        </p:txBody>
      </p:sp>
      <p:sp>
        <p:nvSpPr>
          <p:cNvPr id="55300" name="Slide Number Placeholder 3"/>
          <p:cNvSpPr>
            <a:spLocks noGrp="1"/>
          </p:cNvSpPr>
          <p:nvPr>
            <p:ph type="sldNum" sz="quarter" idx="5"/>
          </p:nvPr>
        </p:nvSpPr>
        <p:spPr>
          <a:noFill/>
        </p:spPr>
        <p:txBody>
          <a:bodyPr/>
          <a:lstStyle/>
          <a:p>
            <a:fld id="{38F1988F-4131-4346-B01A-19680C6D3847}" type="slidenum">
              <a:rPr lang="en-US" smtClean="0"/>
              <a:pPr/>
              <a:t>24</a:t>
            </a:fld>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FCD8CA7-D2BB-41AC-8BAC-A7DA27367956}" type="slidenum">
              <a:rPr lang="en-US" smtClean="0"/>
              <a:pPr>
                <a:defRPr/>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Comment on 3.: But, on the other hand, leisure-time physical activity is likely to be negatively correlated with physical activity at work: to the extent that reported leisure-time physical activity levels are higher among</a:t>
            </a:r>
            <a:r>
              <a:rPr lang="en-US" baseline="0" dirty="0" smtClean="0"/>
              <a:t> people with sedentary white collar jobs, lack of control for physical activity associated with physically demanding work should result in a suppressor effect:  many who we classified as not meeting the 2008 Physical Activity </a:t>
            </a:r>
            <a:r>
              <a:rPr lang="en-US" baseline="0" dirty="0" err="1" smtClean="0"/>
              <a:t>Guideelines</a:t>
            </a:r>
            <a:r>
              <a:rPr lang="en-US" baseline="0" dirty="0" smtClean="0"/>
              <a:t> may, in fact, be physically active at work and get the recommended dosage of physical activity there.</a:t>
            </a:r>
            <a:endParaRPr lang="en-US" dirty="0"/>
          </a:p>
        </p:txBody>
      </p:sp>
      <p:sp>
        <p:nvSpPr>
          <p:cNvPr id="4" name="Slide Number Placeholder 3"/>
          <p:cNvSpPr>
            <a:spLocks noGrp="1"/>
          </p:cNvSpPr>
          <p:nvPr>
            <p:ph type="sldNum" sz="quarter" idx="10"/>
          </p:nvPr>
        </p:nvSpPr>
        <p:spPr/>
        <p:txBody>
          <a:bodyPr/>
          <a:lstStyle/>
          <a:p>
            <a:pPr>
              <a:defRPr/>
            </a:pPr>
            <a:fld id="{AFCD8CA7-D2BB-41AC-8BAC-A7DA27367956}" type="slidenum">
              <a:rPr lang="en-US" smtClean="0"/>
              <a:pPr>
                <a:defRPr/>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FCD8CA7-D2BB-41AC-8BAC-A7DA27367956}" type="slidenum">
              <a:rPr lang="en-US" smtClean="0"/>
              <a:pPr>
                <a:defRPr/>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 the extent that vigorous activity declines disproportionately relative to moderate activity with higher BMI values, it tends to exaggerate the mortality risks associated with higher BMIs. </a:t>
            </a:r>
            <a:endParaRPr lang="en-US" dirty="0"/>
          </a:p>
        </p:txBody>
      </p:sp>
      <p:sp>
        <p:nvSpPr>
          <p:cNvPr id="4" name="Slide Number Placeholder 3"/>
          <p:cNvSpPr>
            <a:spLocks noGrp="1"/>
          </p:cNvSpPr>
          <p:nvPr>
            <p:ph type="sldNum" sz="quarter" idx="10"/>
          </p:nvPr>
        </p:nvSpPr>
        <p:spPr/>
        <p:txBody>
          <a:bodyPr/>
          <a:lstStyle/>
          <a:p>
            <a:pPr>
              <a:defRPr/>
            </a:pPr>
            <a:fld id="{AFCD8CA7-D2BB-41AC-8BAC-A7DA27367956}" type="slidenum">
              <a:rPr lang="en-US" smtClean="0"/>
              <a:pPr>
                <a:defRPr/>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same is true for age: the precipitous relative decline in vigorous activity with age, leads</a:t>
            </a:r>
            <a:r>
              <a:rPr lang="en-US" baseline="0" dirty="0" smtClean="0"/>
              <a:t> one to overestimate the mortality risks associated with age and underestimate those associated with physical activity.</a:t>
            </a:r>
            <a:endParaRPr lang="en-US" dirty="0"/>
          </a:p>
        </p:txBody>
      </p:sp>
      <p:sp>
        <p:nvSpPr>
          <p:cNvPr id="4" name="Slide Number Placeholder 3"/>
          <p:cNvSpPr>
            <a:spLocks noGrp="1"/>
          </p:cNvSpPr>
          <p:nvPr>
            <p:ph type="sldNum" sz="quarter" idx="10"/>
          </p:nvPr>
        </p:nvSpPr>
        <p:spPr/>
        <p:txBody>
          <a:bodyPr/>
          <a:lstStyle/>
          <a:p>
            <a:pPr>
              <a:defRPr/>
            </a:pPr>
            <a:fld id="{AFCD8CA7-D2BB-41AC-8BAC-A7DA27367956}" type="slidenum">
              <a:rPr lang="en-US" smtClean="0"/>
              <a:pPr>
                <a:defRPr/>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defRPr/>
            </a:pPr>
            <a:r>
              <a:rPr lang="en-US" dirty="0" smtClean="0"/>
              <a:t>Thus the objective for today: to assess…</a:t>
            </a:r>
          </a:p>
          <a:p>
            <a:pPr>
              <a:defRPr/>
            </a:pPr>
            <a:endParaRPr lang="en-US" dirty="0" smtClean="0"/>
          </a:p>
          <a:p>
            <a:pPr>
              <a:defRPr/>
            </a:pPr>
            <a:r>
              <a:rPr lang="en-US" dirty="0" smtClean="0"/>
              <a:t>In addition, a secondary objective is to examine possible</a:t>
            </a:r>
            <a:r>
              <a:rPr lang="en-US" baseline="0" dirty="0" smtClean="0"/>
              <a:t> modifications in the association between physical activity and mortality depending on the presence or absence of chronic conditions.</a:t>
            </a:r>
            <a:endParaRPr lang="en-US" dirty="0" smtClean="0"/>
          </a:p>
          <a:p>
            <a:pPr>
              <a:defRPr/>
            </a:pPr>
            <a:endParaRPr lang="en-US" dirty="0" smtClean="0"/>
          </a:p>
          <a:p>
            <a:pPr marL="228600" indent="-228600">
              <a:buFontTx/>
              <a:buAutoNum type="arabicParenBoth"/>
              <a:defRPr/>
            </a:pPr>
            <a:r>
              <a:rPr lang="en-US" dirty="0" smtClean="0"/>
              <a:t>Do adults who, at the time of their interview,  report leisure-time physical activity levels consistent with the </a:t>
            </a:r>
            <a:r>
              <a:rPr lang="en-US" i="1" dirty="0" smtClean="0"/>
              <a:t>2008 Guidelines for Adults</a:t>
            </a:r>
            <a:r>
              <a:rPr lang="en-US" dirty="0" smtClean="0"/>
              <a:t> have lower mortality risks than those who report less or no leisure-time physical activity?   </a:t>
            </a:r>
          </a:p>
          <a:p>
            <a:pPr marL="228600" indent="-228600">
              <a:buFontTx/>
              <a:buAutoNum type="arabicParenBoth"/>
              <a:defRPr/>
            </a:pPr>
            <a:endParaRPr lang="en-US" dirty="0" smtClean="0"/>
          </a:p>
          <a:p>
            <a:pPr marL="228600" indent="-228600">
              <a:buFontTx/>
              <a:buAutoNum type="arabicParenBoth"/>
              <a:defRPr/>
            </a:pPr>
            <a:r>
              <a:rPr lang="en-US" dirty="0" smtClean="0"/>
              <a:t>(2) Does the presence of chronic health conditions modify these morality risks? </a:t>
            </a:r>
            <a:endParaRPr lang="en-US" dirty="0"/>
          </a:p>
        </p:txBody>
      </p:sp>
      <p:sp>
        <p:nvSpPr>
          <p:cNvPr id="35844" name="Slide Number Placeholder 3"/>
          <p:cNvSpPr>
            <a:spLocks noGrp="1"/>
          </p:cNvSpPr>
          <p:nvPr>
            <p:ph type="sldNum" sz="quarter" idx="5"/>
          </p:nvPr>
        </p:nvSpPr>
        <p:spPr>
          <a:noFill/>
        </p:spPr>
        <p:txBody>
          <a:bodyPr/>
          <a:lstStyle/>
          <a:p>
            <a:fld id="{B89CCAD5-132C-4521-BEA7-9C8778C12F93}" type="slidenum">
              <a:rPr lang="en-US" smtClean="0"/>
              <a:pPr/>
              <a:t>3</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is a short summary of the recommendations for physical activity in the 2008 Guidelines:</a:t>
            </a:r>
          </a:p>
          <a:p>
            <a:endParaRPr lang="en-US" dirty="0" smtClean="0"/>
          </a:p>
          <a:p>
            <a:r>
              <a:rPr lang="en-US" dirty="0" smtClean="0"/>
              <a:t>The Guidelines define as…1. sufficiently active a person, who engages in</a:t>
            </a:r>
            <a:r>
              <a:rPr lang="en-US" baseline="0" dirty="0" smtClean="0"/>
              <a:t> at least 150 min of moderate OR at least 75 minutes of vigorous AEROBIC activity PER WEEK, or any combination thereof </a:t>
            </a:r>
            <a:r>
              <a:rPr lang="en-US" baseline="0" dirty="0" err="1" smtClean="0"/>
              <a:t>uing</a:t>
            </a:r>
            <a:r>
              <a:rPr lang="en-US" baseline="0" dirty="0" smtClean="0"/>
              <a:t> the 2 min of mod = 1 min of </a:t>
            </a:r>
            <a:r>
              <a:rPr lang="en-US" baseline="0" dirty="0" err="1" smtClean="0"/>
              <a:t>vig</a:t>
            </a:r>
            <a:r>
              <a:rPr lang="en-US" baseline="0" dirty="0" smtClean="0"/>
              <a:t> activity conversion ratio.</a:t>
            </a:r>
            <a:r>
              <a:rPr lang="en-US" dirty="0" smtClean="0"/>
              <a:t>  </a:t>
            </a:r>
            <a:endParaRPr lang="en-US" dirty="0"/>
          </a:p>
        </p:txBody>
      </p:sp>
      <p:sp>
        <p:nvSpPr>
          <p:cNvPr id="4" name="Slide Number Placeholder 3"/>
          <p:cNvSpPr>
            <a:spLocks noGrp="1"/>
          </p:cNvSpPr>
          <p:nvPr>
            <p:ph type="sldNum" sz="quarter" idx="10"/>
          </p:nvPr>
        </p:nvSpPr>
        <p:spPr/>
        <p:txBody>
          <a:bodyPr/>
          <a:lstStyle/>
          <a:p>
            <a:pPr>
              <a:defRPr/>
            </a:pPr>
            <a:fld id="{AFCD8CA7-D2BB-41AC-8BAC-A7DA27367956}"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7E8803DC-4267-49B8-91F5-6FFEBC536F90}" type="slidenum">
              <a:rPr lang="en-US" smtClean="0"/>
              <a:pPr/>
              <a:t>5</a:t>
            </a:fld>
            <a:endParaRPr lang="en-US" dirty="0"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US" dirty="0" smtClean="0"/>
              <a:t>Data for the following analyses come from the National health Interview Surveys of 1997-2004 and the National Death Index linked to the survey, with follow-up information on mortality up to December 31, 2006</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924D4E91-7E5D-42CB-90CF-0FDEEE9405F8}" type="slidenum">
              <a:rPr lang="en-US" smtClean="0"/>
              <a:pPr/>
              <a:t>6</a:t>
            </a:fld>
            <a:endParaRPr lang="en-US" dirty="0"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r>
              <a:rPr lang="en-US" dirty="0" smtClean="0"/>
              <a:t>Discuss examples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54F1CD78-0355-4A0D-B3A6-20880490BA93}" type="slidenum">
              <a:rPr lang="en-US" smtClean="0"/>
              <a:pPr/>
              <a:t>7</a:t>
            </a:fld>
            <a:endParaRPr lang="en-US" dirty="0"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r>
              <a:rPr lang="en-US" sz="1400" dirty="0" smtClean="0"/>
              <a:t>About 94% of the Sample Adult Respondents were successfully linked to the mortality data from the National Death Index. This percentage varied from a low of 91% in 2003 to a high of 95% in 1997. Thus, the analytical file comprises 242,397 cases, of whom 17,139 (or 7%) were assumed dead as of December 31, 2006.</a:t>
            </a:r>
            <a:r>
              <a:rPr lang="en-US" dirty="0" smtClean="0"/>
              <a:t>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EC2099A4-3F44-40EA-B6F1-2A63BA591AEE}" type="slidenum">
              <a:rPr lang="en-US" smtClean="0"/>
              <a:pPr/>
              <a:t>8</a:t>
            </a:fld>
            <a:endParaRPr lang="en-US" dirty="0"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r>
              <a:rPr lang="en-US" dirty="0" smtClean="0"/>
              <a:t>Note: the National Death Index is a NATIONAL Data set, capturing deaths occurring within the 50 U.S. states and the District of Columbia. That leaves out deaths of U.S. residents occurring abroad. This problem is partially rectified through the addition</a:t>
            </a:r>
            <a:r>
              <a:rPr lang="en-US" baseline="0" dirty="0" smtClean="0"/>
              <a:t> of mortality information from the Social Security Administration and the Medicare files of CMS.</a:t>
            </a:r>
            <a:r>
              <a:rPr lang="en-US" dirty="0" smtClean="0"/>
              <a:t> However, for those non-citizens, who don’t draw Social Security  or are enrolled in Medicare, there still remains an underreporting of deaths, as we will later see looking at mortality among Hispanics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0CA507A7-5780-45B0-ABD8-0029495F6576}" type="slidenum">
              <a:rPr lang="en-US" smtClean="0"/>
              <a:pPr/>
              <a:t>9</a:t>
            </a:fld>
            <a:endParaRPr lang="en-US" dirty="0"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en-US" dirty="0" smtClean="0"/>
              <a: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6413"/>
            <a:chOff x="0" y="0"/>
            <a:chExt cx="5760" cy="4319"/>
          </a:xfrm>
        </p:grpSpPr>
        <p:sp>
          <p:nvSpPr>
            <p:cNvPr id="5"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en-US" dirty="0"/>
            </a:p>
          </p:txBody>
        </p:sp>
        <p:sp>
          <p:nvSpPr>
            <p:cNvPr id="6"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dirty="0"/>
            </a:p>
          </p:txBody>
        </p:sp>
        <p:sp>
          <p:nvSpPr>
            <p:cNvPr id="7"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en-US" dirty="0"/>
            </a:p>
          </p:txBody>
        </p:sp>
        <p:sp>
          <p:nvSpPr>
            <p:cNvPr id="8"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dirty="0"/>
            </a:p>
          </p:txBody>
        </p:sp>
        <p:sp>
          <p:nvSpPr>
            <p:cNvPr id="9"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en-US" dirty="0"/>
            </a:p>
          </p:txBody>
        </p:sp>
        <p:sp>
          <p:nvSpPr>
            <p:cNvPr id="10"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en-US" dirty="0"/>
            </a:p>
          </p:txBody>
        </p:sp>
        <p:sp>
          <p:nvSpPr>
            <p:cNvPr id="11"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en-US" dirty="0"/>
            </a:p>
          </p:txBody>
        </p:sp>
        <p:sp>
          <p:nvSpPr>
            <p:cNvPr id="12"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dirty="0"/>
            </a:p>
          </p:txBody>
        </p:sp>
        <p:sp>
          <p:nvSpPr>
            <p:cNvPr id="13"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en-US" dirty="0"/>
            </a:p>
          </p:txBody>
        </p:sp>
        <p:sp>
          <p:nvSpPr>
            <p:cNvPr id="14"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en-US" dirty="0"/>
            </a:p>
          </p:txBody>
        </p:sp>
        <p:sp>
          <p:nvSpPr>
            <p:cNvPr id="15"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en-US" dirty="0"/>
            </a:p>
          </p:txBody>
        </p:sp>
        <p:sp>
          <p:nvSpPr>
            <p:cNvPr id="16"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en-US" dirty="0"/>
            </a:p>
          </p:txBody>
        </p:sp>
        <p:sp>
          <p:nvSpPr>
            <p:cNvPr id="17"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dirty="0"/>
            </a:p>
          </p:txBody>
        </p:sp>
        <p:sp>
          <p:nvSpPr>
            <p:cNvPr id="18"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en-US" dirty="0"/>
            </a:p>
          </p:txBody>
        </p:sp>
        <p:sp>
          <p:nvSpPr>
            <p:cNvPr id="19"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en-US" dirty="0"/>
            </a:p>
          </p:txBody>
        </p:sp>
        <p:sp>
          <p:nvSpPr>
            <p:cNvPr id="20"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en-US" dirty="0"/>
            </a:p>
          </p:txBody>
        </p:sp>
        <p:sp>
          <p:nvSpPr>
            <p:cNvPr id="21"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en-US" dirty="0"/>
            </a:p>
          </p:txBody>
        </p:sp>
        <p:sp>
          <p:nvSpPr>
            <p:cNvPr id="22"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en-US" dirty="0"/>
            </a:p>
          </p:txBody>
        </p:sp>
        <p:sp>
          <p:nvSpPr>
            <p:cNvPr id="23"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en-US" dirty="0"/>
            </a:p>
          </p:txBody>
        </p:sp>
        <p:sp>
          <p:nvSpPr>
            <p:cNvPr id="24"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en-US" dirty="0"/>
            </a:p>
          </p:txBody>
        </p:sp>
        <p:sp>
          <p:nvSpPr>
            <p:cNvPr id="25"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dirty="0"/>
            </a:p>
          </p:txBody>
        </p:sp>
        <p:sp>
          <p:nvSpPr>
            <p:cNvPr id="26"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en-US" dirty="0"/>
            </a:p>
          </p:txBody>
        </p:sp>
        <p:sp>
          <p:nvSpPr>
            <p:cNvPr id="27"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en-US" dirty="0"/>
            </a:p>
          </p:txBody>
        </p:sp>
        <p:sp>
          <p:nvSpPr>
            <p:cNvPr id="28"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en-US" dirty="0"/>
            </a:p>
          </p:txBody>
        </p:sp>
        <p:sp>
          <p:nvSpPr>
            <p:cNvPr id="29"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US" dirty="0"/>
            </a:p>
          </p:txBody>
        </p:sp>
        <p:sp>
          <p:nvSpPr>
            <p:cNvPr id="30"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en-US" dirty="0"/>
            </a:p>
          </p:txBody>
        </p:sp>
        <p:sp>
          <p:nvSpPr>
            <p:cNvPr id="31"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en-US" dirty="0"/>
            </a:p>
          </p:txBody>
        </p:sp>
        <p:sp>
          <p:nvSpPr>
            <p:cNvPr id="32"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en-US" dirty="0"/>
            </a:p>
          </p:txBody>
        </p:sp>
        <p:sp>
          <p:nvSpPr>
            <p:cNvPr id="33"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dirty="0"/>
            </a:p>
          </p:txBody>
        </p:sp>
        <p:sp>
          <p:nvSpPr>
            <p:cNvPr id="34"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en-US" dirty="0"/>
            </a:p>
          </p:txBody>
        </p:sp>
        <p:sp>
          <p:nvSpPr>
            <p:cNvPr id="35"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en-US" dirty="0"/>
            </a:p>
          </p:txBody>
        </p:sp>
        <p:sp>
          <p:nvSpPr>
            <p:cNvPr id="36"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dirty="0"/>
            </a:p>
          </p:txBody>
        </p:sp>
        <p:sp>
          <p:nvSpPr>
            <p:cNvPr id="37"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US" dirty="0"/>
            </a:p>
          </p:txBody>
        </p:sp>
        <p:sp>
          <p:nvSpPr>
            <p:cNvPr id="38"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en-US" dirty="0"/>
            </a:p>
          </p:txBody>
        </p:sp>
        <p:sp>
          <p:nvSpPr>
            <p:cNvPr id="39"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en-US" dirty="0"/>
            </a:p>
          </p:txBody>
        </p:sp>
        <p:sp>
          <p:nvSpPr>
            <p:cNvPr id="40"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en-US" dirty="0"/>
            </a:p>
          </p:txBody>
        </p:sp>
        <p:grpSp>
          <p:nvGrpSpPr>
            <p:cNvPr id="41"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dirty="0"/>
              </a:p>
            </p:txBody>
          </p:sp>
          <p:sp>
            <p:nvSpPr>
              <p:cNvPr id="43"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en-US" dirty="0"/>
              </a:p>
            </p:txBody>
          </p:sp>
        </p:grpSp>
      </p:grpSp>
      <p:sp>
        <p:nvSpPr>
          <p:cNvPr id="23594" name="Rectangle 42"/>
          <p:cNvSpPr>
            <a:spLocks noGrp="1" noChangeArrowheads="1"/>
          </p:cNvSpPr>
          <p:nvPr>
            <p:ph type="ctrTitle" sz="quarter"/>
          </p:nvPr>
        </p:nvSpPr>
        <p:spPr>
          <a:xfrm>
            <a:off x="457200" y="1600200"/>
            <a:ext cx="8229600" cy="1828800"/>
          </a:xfrm>
        </p:spPr>
        <p:txBody>
          <a:bodyPr/>
          <a:lstStyle>
            <a:lvl1pPr>
              <a:defRPr sz="4800"/>
            </a:lvl1pPr>
          </a:lstStyle>
          <a:p>
            <a:r>
              <a:rPr lang="en-US"/>
              <a:t>Click to edit Master title style</a:t>
            </a:r>
          </a:p>
        </p:txBody>
      </p:sp>
      <p:sp>
        <p:nvSpPr>
          <p:cNvPr id="23595"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44" name="Rectangle 44"/>
          <p:cNvSpPr>
            <a:spLocks noGrp="1" noChangeArrowheads="1"/>
          </p:cNvSpPr>
          <p:nvPr>
            <p:ph type="dt" sz="quarter" idx="10"/>
          </p:nvPr>
        </p:nvSpPr>
        <p:spPr/>
        <p:txBody>
          <a:bodyPr/>
          <a:lstStyle>
            <a:lvl1pPr>
              <a:defRPr/>
            </a:lvl1pPr>
          </a:lstStyle>
          <a:p>
            <a:pPr>
              <a:defRPr/>
            </a:pPr>
            <a:endParaRPr lang="en-US" dirty="0"/>
          </a:p>
        </p:txBody>
      </p:sp>
      <p:sp>
        <p:nvSpPr>
          <p:cNvPr id="45" name="Rectangle 45"/>
          <p:cNvSpPr>
            <a:spLocks noGrp="1" noChangeArrowheads="1"/>
          </p:cNvSpPr>
          <p:nvPr>
            <p:ph type="ftr" sz="quarter" idx="11"/>
          </p:nvPr>
        </p:nvSpPr>
        <p:spPr/>
        <p:txBody>
          <a:bodyPr/>
          <a:lstStyle>
            <a:lvl1pPr>
              <a:defRPr/>
            </a:lvl1pPr>
          </a:lstStyle>
          <a:p>
            <a:pPr>
              <a:defRPr/>
            </a:pPr>
            <a:endParaRPr lang="en-US" dirty="0"/>
          </a:p>
        </p:txBody>
      </p:sp>
      <p:sp>
        <p:nvSpPr>
          <p:cNvPr id="46" name="Rectangle 46"/>
          <p:cNvSpPr>
            <a:spLocks noGrp="1" noChangeArrowheads="1"/>
          </p:cNvSpPr>
          <p:nvPr>
            <p:ph type="sldNum" sz="quarter" idx="12"/>
          </p:nvPr>
        </p:nvSpPr>
        <p:spPr/>
        <p:txBody>
          <a:bodyPr/>
          <a:lstStyle>
            <a:lvl1pPr>
              <a:defRPr/>
            </a:lvl1pPr>
          </a:lstStyle>
          <a:p>
            <a:pPr>
              <a:defRPr/>
            </a:pPr>
            <a:fld id="{98807694-B544-4DF7-9C2B-83EC2D0F3415}"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dirty="0"/>
          </a:p>
        </p:txBody>
      </p:sp>
      <p:sp>
        <p:nvSpPr>
          <p:cNvPr id="5" name="Rectangle 4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46"/>
          <p:cNvSpPr>
            <a:spLocks noGrp="1" noChangeArrowheads="1"/>
          </p:cNvSpPr>
          <p:nvPr>
            <p:ph type="sldNum" sz="quarter" idx="12"/>
          </p:nvPr>
        </p:nvSpPr>
        <p:spPr>
          <a:ln/>
        </p:spPr>
        <p:txBody>
          <a:bodyPr/>
          <a:lstStyle>
            <a:lvl1pPr>
              <a:defRPr/>
            </a:lvl1pPr>
          </a:lstStyle>
          <a:p>
            <a:pPr>
              <a:defRPr/>
            </a:pPr>
            <a:fld id="{7A76B92C-670E-465D-800B-439033F07D18}"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dirty="0"/>
          </a:p>
        </p:txBody>
      </p:sp>
      <p:sp>
        <p:nvSpPr>
          <p:cNvPr id="5" name="Rectangle 4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46"/>
          <p:cNvSpPr>
            <a:spLocks noGrp="1" noChangeArrowheads="1"/>
          </p:cNvSpPr>
          <p:nvPr>
            <p:ph type="sldNum" sz="quarter" idx="12"/>
          </p:nvPr>
        </p:nvSpPr>
        <p:spPr>
          <a:ln/>
        </p:spPr>
        <p:txBody>
          <a:bodyPr/>
          <a:lstStyle>
            <a:lvl1pPr>
              <a:defRPr/>
            </a:lvl1pPr>
          </a:lstStyle>
          <a:p>
            <a:pPr>
              <a:defRPr/>
            </a:pPr>
            <a:fld id="{588D89D5-A7EE-4373-BF90-4CB673ED2903}"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pPr lvl="0"/>
            <a:endParaRPr lang="en-US" noProof="0" dirty="0" smtClean="0"/>
          </a:p>
        </p:txBody>
      </p:sp>
      <p:sp>
        <p:nvSpPr>
          <p:cNvPr id="4" name="Rectangle 44"/>
          <p:cNvSpPr>
            <a:spLocks noGrp="1" noChangeArrowheads="1"/>
          </p:cNvSpPr>
          <p:nvPr>
            <p:ph type="dt" sz="half" idx="10"/>
          </p:nvPr>
        </p:nvSpPr>
        <p:spPr>
          <a:ln/>
        </p:spPr>
        <p:txBody>
          <a:bodyPr/>
          <a:lstStyle>
            <a:lvl1pPr>
              <a:defRPr/>
            </a:lvl1pPr>
          </a:lstStyle>
          <a:p>
            <a:pPr>
              <a:defRPr/>
            </a:pPr>
            <a:endParaRPr lang="en-US" dirty="0"/>
          </a:p>
        </p:txBody>
      </p:sp>
      <p:sp>
        <p:nvSpPr>
          <p:cNvPr id="5" name="Rectangle 4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46"/>
          <p:cNvSpPr>
            <a:spLocks noGrp="1" noChangeArrowheads="1"/>
          </p:cNvSpPr>
          <p:nvPr>
            <p:ph type="sldNum" sz="quarter" idx="12"/>
          </p:nvPr>
        </p:nvSpPr>
        <p:spPr>
          <a:ln/>
        </p:spPr>
        <p:txBody>
          <a:bodyPr/>
          <a:lstStyle>
            <a:lvl1pPr>
              <a:defRPr/>
            </a:lvl1pPr>
          </a:lstStyle>
          <a:p>
            <a:pPr>
              <a:defRPr/>
            </a:pPr>
            <a:fld id="{22707EB3-0614-4F6D-9389-692A34AB7CD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dirty="0"/>
          </a:p>
        </p:txBody>
      </p:sp>
      <p:sp>
        <p:nvSpPr>
          <p:cNvPr id="5" name="Rectangle 4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46"/>
          <p:cNvSpPr>
            <a:spLocks noGrp="1" noChangeArrowheads="1"/>
          </p:cNvSpPr>
          <p:nvPr>
            <p:ph type="sldNum" sz="quarter" idx="12"/>
          </p:nvPr>
        </p:nvSpPr>
        <p:spPr>
          <a:ln/>
        </p:spPr>
        <p:txBody>
          <a:bodyPr/>
          <a:lstStyle>
            <a:lvl1pPr>
              <a:defRPr/>
            </a:lvl1pPr>
          </a:lstStyle>
          <a:p>
            <a:pPr>
              <a:defRPr/>
            </a:pPr>
            <a:fld id="{3067B84A-589D-4A10-812F-DFB660C27A46}"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4"/>
          <p:cNvSpPr>
            <a:spLocks noGrp="1" noChangeArrowheads="1"/>
          </p:cNvSpPr>
          <p:nvPr>
            <p:ph type="dt" sz="half" idx="10"/>
          </p:nvPr>
        </p:nvSpPr>
        <p:spPr>
          <a:ln/>
        </p:spPr>
        <p:txBody>
          <a:bodyPr/>
          <a:lstStyle>
            <a:lvl1pPr>
              <a:defRPr/>
            </a:lvl1pPr>
          </a:lstStyle>
          <a:p>
            <a:pPr>
              <a:defRPr/>
            </a:pPr>
            <a:endParaRPr lang="en-US" dirty="0"/>
          </a:p>
        </p:txBody>
      </p:sp>
      <p:sp>
        <p:nvSpPr>
          <p:cNvPr id="5" name="Rectangle 4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46"/>
          <p:cNvSpPr>
            <a:spLocks noGrp="1" noChangeArrowheads="1"/>
          </p:cNvSpPr>
          <p:nvPr>
            <p:ph type="sldNum" sz="quarter" idx="12"/>
          </p:nvPr>
        </p:nvSpPr>
        <p:spPr>
          <a:ln/>
        </p:spPr>
        <p:txBody>
          <a:bodyPr/>
          <a:lstStyle>
            <a:lvl1pPr>
              <a:defRPr/>
            </a:lvl1pPr>
          </a:lstStyle>
          <a:p>
            <a:pPr>
              <a:defRPr/>
            </a:pPr>
            <a:fld id="{3BF74702-CB96-4253-94BF-6DDE082ADB35}"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4"/>
          <p:cNvSpPr>
            <a:spLocks noGrp="1" noChangeArrowheads="1"/>
          </p:cNvSpPr>
          <p:nvPr>
            <p:ph type="dt" sz="half" idx="10"/>
          </p:nvPr>
        </p:nvSpPr>
        <p:spPr>
          <a:ln/>
        </p:spPr>
        <p:txBody>
          <a:bodyPr/>
          <a:lstStyle>
            <a:lvl1pPr>
              <a:defRPr/>
            </a:lvl1pPr>
          </a:lstStyle>
          <a:p>
            <a:pPr>
              <a:defRPr/>
            </a:pPr>
            <a:endParaRPr lang="en-US" dirty="0"/>
          </a:p>
        </p:txBody>
      </p:sp>
      <p:sp>
        <p:nvSpPr>
          <p:cNvPr id="6" name="Rectangle 4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46"/>
          <p:cNvSpPr>
            <a:spLocks noGrp="1" noChangeArrowheads="1"/>
          </p:cNvSpPr>
          <p:nvPr>
            <p:ph type="sldNum" sz="quarter" idx="12"/>
          </p:nvPr>
        </p:nvSpPr>
        <p:spPr>
          <a:ln/>
        </p:spPr>
        <p:txBody>
          <a:bodyPr/>
          <a:lstStyle>
            <a:lvl1pPr>
              <a:defRPr/>
            </a:lvl1pPr>
          </a:lstStyle>
          <a:p>
            <a:pPr>
              <a:defRPr/>
            </a:pPr>
            <a:fld id="{FA01DD8B-FC91-43DB-A76C-548515F0A725}"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4"/>
          <p:cNvSpPr>
            <a:spLocks noGrp="1" noChangeArrowheads="1"/>
          </p:cNvSpPr>
          <p:nvPr>
            <p:ph type="dt" sz="half" idx="10"/>
          </p:nvPr>
        </p:nvSpPr>
        <p:spPr>
          <a:ln/>
        </p:spPr>
        <p:txBody>
          <a:bodyPr/>
          <a:lstStyle>
            <a:lvl1pPr>
              <a:defRPr/>
            </a:lvl1pPr>
          </a:lstStyle>
          <a:p>
            <a:pPr>
              <a:defRPr/>
            </a:pPr>
            <a:endParaRPr lang="en-US" dirty="0"/>
          </a:p>
        </p:txBody>
      </p:sp>
      <p:sp>
        <p:nvSpPr>
          <p:cNvPr id="8" name="Rectangle 4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46"/>
          <p:cNvSpPr>
            <a:spLocks noGrp="1" noChangeArrowheads="1"/>
          </p:cNvSpPr>
          <p:nvPr>
            <p:ph type="sldNum" sz="quarter" idx="12"/>
          </p:nvPr>
        </p:nvSpPr>
        <p:spPr>
          <a:ln/>
        </p:spPr>
        <p:txBody>
          <a:bodyPr/>
          <a:lstStyle>
            <a:lvl1pPr>
              <a:defRPr/>
            </a:lvl1pPr>
          </a:lstStyle>
          <a:p>
            <a:pPr>
              <a:defRPr/>
            </a:pPr>
            <a:fld id="{E064DCF5-5EE9-4086-BC3A-9F148D3351D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4"/>
          <p:cNvSpPr>
            <a:spLocks noGrp="1" noChangeArrowheads="1"/>
          </p:cNvSpPr>
          <p:nvPr>
            <p:ph type="dt" sz="half" idx="10"/>
          </p:nvPr>
        </p:nvSpPr>
        <p:spPr>
          <a:ln/>
        </p:spPr>
        <p:txBody>
          <a:bodyPr/>
          <a:lstStyle>
            <a:lvl1pPr>
              <a:defRPr/>
            </a:lvl1pPr>
          </a:lstStyle>
          <a:p>
            <a:pPr>
              <a:defRPr/>
            </a:pPr>
            <a:endParaRPr lang="en-US" dirty="0"/>
          </a:p>
        </p:txBody>
      </p:sp>
      <p:sp>
        <p:nvSpPr>
          <p:cNvPr id="4" name="Rectangle 4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46"/>
          <p:cNvSpPr>
            <a:spLocks noGrp="1" noChangeArrowheads="1"/>
          </p:cNvSpPr>
          <p:nvPr>
            <p:ph type="sldNum" sz="quarter" idx="12"/>
          </p:nvPr>
        </p:nvSpPr>
        <p:spPr>
          <a:ln/>
        </p:spPr>
        <p:txBody>
          <a:bodyPr/>
          <a:lstStyle>
            <a:lvl1pPr>
              <a:defRPr/>
            </a:lvl1pPr>
          </a:lstStyle>
          <a:p>
            <a:pPr>
              <a:defRPr/>
            </a:pPr>
            <a:fld id="{B14C85B0-CC96-46FF-A804-ADAB3045BEFD}"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4"/>
          <p:cNvSpPr>
            <a:spLocks noGrp="1" noChangeArrowheads="1"/>
          </p:cNvSpPr>
          <p:nvPr>
            <p:ph type="dt" sz="half" idx="10"/>
          </p:nvPr>
        </p:nvSpPr>
        <p:spPr>
          <a:ln/>
        </p:spPr>
        <p:txBody>
          <a:bodyPr/>
          <a:lstStyle>
            <a:lvl1pPr>
              <a:defRPr/>
            </a:lvl1pPr>
          </a:lstStyle>
          <a:p>
            <a:pPr>
              <a:defRPr/>
            </a:pPr>
            <a:endParaRPr lang="en-US" dirty="0"/>
          </a:p>
        </p:txBody>
      </p:sp>
      <p:sp>
        <p:nvSpPr>
          <p:cNvPr id="3" name="Rectangle 4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46"/>
          <p:cNvSpPr>
            <a:spLocks noGrp="1" noChangeArrowheads="1"/>
          </p:cNvSpPr>
          <p:nvPr>
            <p:ph type="sldNum" sz="quarter" idx="12"/>
          </p:nvPr>
        </p:nvSpPr>
        <p:spPr>
          <a:ln/>
        </p:spPr>
        <p:txBody>
          <a:bodyPr/>
          <a:lstStyle>
            <a:lvl1pPr>
              <a:defRPr/>
            </a:lvl1pPr>
          </a:lstStyle>
          <a:p>
            <a:pPr>
              <a:defRPr/>
            </a:pPr>
            <a:fld id="{A3F4AC60-79D6-4A7B-9D0B-8F86371A3B28}"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dirty="0"/>
          </a:p>
        </p:txBody>
      </p:sp>
      <p:sp>
        <p:nvSpPr>
          <p:cNvPr id="6" name="Rectangle 4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46"/>
          <p:cNvSpPr>
            <a:spLocks noGrp="1" noChangeArrowheads="1"/>
          </p:cNvSpPr>
          <p:nvPr>
            <p:ph type="sldNum" sz="quarter" idx="12"/>
          </p:nvPr>
        </p:nvSpPr>
        <p:spPr>
          <a:ln/>
        </p:spPr>
        <p:txBody>
          <a:bodyPr/>
          <a:lstStyle>
            <a:lvl1pPr>
              <a:defRPr/>
            </a:lvl1pPr>
          </a:lstStyle>
          <a:p>
            <a:pPr>
              <a:defRPr/>
            </a:pPr>
            <a:fld id="{B62CE0A2-B17B-4F62-85BE-EC4BFF064122}"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dirty="0"/>
          </a:p>
        </p:txBody>
      </p:sp>
      <p:sp>
        <p:nvSpPr>
          <p:cNvPr id="6" name="Rectangle 4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46"/>
          <p:cNvSpPr>
            <a:spLocks noGrp="1" noChangeArrowheads="1"/>
          </p:cNvSpPr>
          <p:nvPr>
            <p:ph type="sldNum" sz="quarter" idx="12"/>
          </p:nvPr>
        </p:nvSpPr>
        <p:spPr>
          <a:ln/>
        </p:spPr>
        <p:txBody>
          <a:bodyPr/>
          <a:lstStyle>
            <a:lvl1pPr>
              <a:defRPr/>
            </a:lvl1pPr>
          </a:lstStyle>
          <a:p>
            <a:pPr>
              <a:defRPr/>
            </a:pPr>
            <a:fld id="{06DC1E9B-D135-41BF-8E70-FDA7BC52F764}"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6413"/>
            <a:chOff x="0" y="0"/>
            <a:chExt cx="5760" cy="4319"/>
          </a:xfrm>
        </p:grpSpPr>
        <p:sp>
          <p:nvSpPr>
            <p:cNvPr id="22531"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en-US" dirty="0"/>
            </a:p>
          </p:txBody>
        </p:sp>
        <p:sp>
          <p:nvSpPr>
            <p:cNvPr id="22532"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dirty="0"/>
            </a:p>
          </p:txBody>
        </p:sp>
        <p:sp>
          <p:nvSpPr>
            <p:cNvPr id="22533"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en-US" dirty="0"/>
            </a:p>
          </p:txBody>
        </p:sp>
        <p:sp>
          <p:nvSpPr>
            <p:cNvPr id="22534"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dirty="0"/>
            </a:p>
          </p:txBody>
        </p:sp>
        <p:sp>
          <p:nvSpPr>
            <p:cNvPr id="22535"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en-US" dirty="0"/>
            </a:p>
          </p:txBody>
        </p:sp>
        <p:sp>
          <p:nvSpPr>
            <p:cNvPr id="22536"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en-US" dirty="0"/>
            </a:p>
          </p:txBody>
        </p:sp>
        <p:sp>
          <p:nvSpPr>
            <p:cNvPr id="22537"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en-US" dirty="0"/>
            </a:p>
          </p:txBody>
        </p:sp>
        <p:sp>
          <p:nvSpPr>
            <p:cNvPr id="22538"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dirty="0"/>
            </a:p>
          </p:txBody>
        </p:sp>
        <p:sp>
          <p:nvSpPr>
            <p:cNvPr id="22539"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en-US" dirty="0"/>
            </a:p>
          </p:txBody>
        </p:sp>
        <p:sp>
          <p:nvSpPr>
            <p:cNvPr id="22540"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en-US" dirty="0"/>
            </a:p>
          </p:txBody>
        </p:sp>
        <p:sp>
          <p:nvSpPr>
            <p:cNvPr id="22541"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en-US" dirty="0"/>
            </a:p>
          </p:txBody>
        </p:sp>
        <p:sp>
          <p:nvSpPr>
            <p:cNvPr id="22542"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en-US" dirty="0"/>
            </a:p>
          </p:txBody>
        </p:sp>
        <p:sp>
          <p:nvSpPr>
            <p:cNvPr id="22543"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dirty="0"/>
            </a:p>
          </p:txBody>
        </p:sp>
        <p:sp>
          <p:nvSpPr>
            <p:cNvPr id="22544"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en-US" dirty="0"/>
            </a:p>
          </p:txBody>
        </p:sp>
        <p:sp>
          <p:nvSpPr>
            <p:cNvPr id="22545"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en-US" dirty="0"/>
            </a:p>
          </p:txBody>
        </p:sp>
        <p:sp>
          <p:nvSpPr>
            <p:cNvPr id="22546"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en-US" dirty="0"/>
            </a:p>
          </p:txBody>
        </p:sp>
        <p:sp>
          <p:nvSpPr>
            <p:cNvPr id="22547"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en-US" dirty="0"/>
            </a:p>
          </p:txBody>
        </p:sp>
        <p:sp>
          <p:nvSpPr>
            <p:cNvPr id="22548"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en-US" dirty="0"/>
            </a:p>
          </p:txBody>
        </p:sp>
        <p:sp>
          <p:nvSpPr>
            <p:cNvPr id="22549"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en-US" dirty="0"/>
            </a:p>
          </p:txBody>
        </p:sp>
        <p:sp>
          <p:nvSpPr>
            <p:cNvPr id="22550"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en-US" dirty="0"/>
            </a:p>
          </p:txBody>
        </p:sp>
        <p:sp>
          <p:nvSpPr>
            <p:cNvPr id="22551"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dirty="0"/>
            </a:p>
          </p:txBody>
        </p:sp>
        <p:sp>
          <p:nvSpPr>
            <p:cNvPr id="22552"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en-US" dirty="0"/>
            </a:p>
          </p:txBody>
        </p:sp>
        <p:sp>
          <p:nvSpPr>
            <p:cNvPr id="22553"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en-US" dirty="0"/>
            </a:p>
          </p:txBody>
        </p:sp>
        <p:sp>
          <p:nvSpPr>
            <p:cNvPr id="22554"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en-US" dirty="0"/>
            </a:p>
          </p:txBody>
        </p:sp>
        <p:sp>
          <p:nvSpPr>
            <p:cNvPr id="22555"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US" dirty="0"/>
            </a:p>
          </p:txBody>
        </p:sp>
        <p:sp>
          <p:nvSpPr>
            <p:cNvPr id="22556"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en-US" dirty="0"/>
            </a:p>
          </p:txBody>
        </p:sp>
        <p:sp>
          <p:nvSpPr>
            <p:cNvPr id="22557"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en-US" dirty="0"/>
            </a:p>
          </p:txBody>
        </p:sp>
        <p:sp>
          <p:nvSpPr>
            <p:cNvPr id="22558"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en-US" dirty="0"/>
            </a:p>
          </p:txBody>
        </p:sp>
        <p:sp>
          <p:nvSpPr>
            <p:cNvPr id="22559"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dirty="0"/>
            </a:p>
          </p:txBody>
        </p:sp>
        <p:sp>
          <p:nvSpPr>
            <p:cNvPr id="22560"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en-US" dirty="0"/>
            </a:p>
          </p:txBody>
        </p:sp>
        <p:sp>
          <p:nvSpPr>
            <p:cNvPr id="22561"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en-US" dirty="0"/>
            </a:p>
          </p:txBody>
        </p:sp>
        <p:sp>
          <p:nvSpPr>
            <p:cNvPr id="22562"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dirty="0"/>
            </a:p>
          </p:txBody>
        </p:sp>
        <p:sp>
          <p:nvSpPr>
            <p:cNvPr id="22563"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US" dirty="0"/>
            </a:p>
          </p:txBody>
        </p:sp>
        <p:sp>
          <p:nvSpPr>
            <p:cNvPr id="22564"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en-US" dirty="0"/>
            </a:p>
          </p:txBody>
        </p:sp>
        <p:sp>
          <p:nvSpPr>
            <p:cNvPr id="22565"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en-US" dirty="0"/>
            </a:p>
          </p:txBody>
        </p:sp>
        <p:sp>
          <p:nvSpPr>
            <p:cNvPr id="22566"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en-US" dirty="0"/>
            </a:p>
          </p:txBody>
        </p:sp>
        <p:grpSp>
          <p:nvGrpSpPr>
            <p:cNvPr id="1068" name="Group 39"/>
            <p:cNvGrpSpPr>
              <a:grpSpLocks/>
            </p:cNvGrpSpPr>
            <p:nvPr userDrawn="1"/>
          </p:nvGrpSpPr>
          <p:grpSpPr bwMode="auto">
            <a:xfrm>
              <a:off x="0" y="1632"/>
              <a:ext cx="5758" cy="1858"/>
              <a:chOff x="0" y="1632"/>
              <a:chExt cx="5758" cy="1858"/>
            </a:xfrm>
          </p:grpSpPr>
          <p:sp>
            <p:nvSpPr>
              <p:cNvPr id="22568"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dirty="0"/>
              </a:p>
            </p:txBody>
          </p:sp>
          <p:sp>
            <p:nvSpPr>
              <p:cNvPr id="22569"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en-US" dirty="0"/>
              </a:p>
            </p:txBody>
          </p:sp>
        </p:grpSp>
      </p:grpSp>
      <p:sp>
        <p:nvSpPr>
          <p:cNvPr id="22570"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22571"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2572" name="Rectangle 4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pPr>
              <a:defRPr/>
            </a:pPr>
            <a:endParaRPr lang="en-US" dirty="0"/>
          </a:p>
        </p:txBody>
      </p:sp>
      <p:sp>
        <p:nvSpPr>
          <p:cNvPr id="22573" name="Rectangle 4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pPr>
              <a:defRPr/>
            </a:pPr>
            <a:endParaRPr lang="en-US" dirty="0"/>
          </a:p>
        </p:txBody>
      </p:sp>
      <p:sp>
        <p:nvSpPr>
          <p:cNvPr id="22574" name="Rectangle 4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pPr>
              <a:defRPr/>
            </a:pPr>
            <a:fld id="{13DC229B-98C9-465B-B3BB-B41AB0A65A81}" type="slidenum">
              <a:rPr lang="en-US"/>
              <a:pPr>
                <a:defRPr/>
              </a:pPr>
              <a:t>‹#›</a:t>
            </a:fld>
            <a:endParaRPr lang="en-US" dirty="0"/>
          </a:p>
        </p:txBody>
      </p:sp>
    </p:spTree>
  </p:cSld>
  <p:clrMap bg1="dk2" tx1="lt1" bg2="dk1" tx2="lt2" accent1="accent1" accent2="accent2" accent3="accent3" accent4="accent4" accent5="accent5" accent6="accent6" hlink="hlink" folHlink="folHlink"/>
  <p:sldLayoutIdLst>
    <p:sldLayoutId id="2147483764"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3" r:id="rId12"/>
  </p:sldLayoutIdLst>
  <p:txStyles>
    <p:titleStyle>
      <a:lvl1pPr algn="ctr" rtl="0" eaLnBrk="0" fontAlgn="base" hangingPunct="0">
        <a:spcBef>
          <a:spcPct val="0"/>
        </a:spcBef>
        <a:spcAft>
          <a:spcPct val="0"/>
        </a:spcAft>
        <a:defRPr sz="4400">
          <a:solidFill>
            <a:schemeClr val="tx2"/>
          </a:solidFill>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90000"/>
        <a:buFont typeface="Wingdings" pitchFamily="2" charset="2"/>
        <a:buBlip>
          <a:blip r:embed="rId14"/>
        </a:buBlip>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latin typeface="+mn-lt"/>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15"/>
        </a:buBlip>
        <a:defRPr sz="2400">
          <a:solidFill>
            <a:schemeClr val="tx1"/>
          </a:solidFill>
          <a:effectLst/>
          <a:latin typeface="+mn-lt"/>
        </a:defRPr>
      </a:lvl3pPr>
      <a:lvl4pPr marL="1600200" indent="-228600" algn="l" rtl="0" eaLnBrk="0" fontAlgn="base" hangingPunct="0">
        <a:spcBef>
          <a:spcPct val="20000"/>
        </a:spcBef>
        <a:spcAft>
          <a:spcPct val="0"/>
        </a:spcAft>
        <a:buChar char="–"/>
        <a:defRPr sz="2000">
          <a:solidFill>
            <a:schemeClr val="tx1"/>
          </a:solidFill>
          <a:effectLst/>
          <a:latin typeface="+mn-lt"/>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16"/>
        </a:buBlip>
        <a:defRPr sz="2000">
          <a:solidFill>
            <a:schemeClr val="tx1"/>
          </a:solidFill>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57200" y="609600"/>
            <a:ext cx="8229600" cy="2667000"/>
          </a:xfrm>
        </p:spPr>
        <p:txBody>
          <a:bodyPr/>
          <a:lstStyle/>
          <a:p>
            <a:pPr eaLnBrk="1" hangingPunct="1">
              <a:defRPr/>
            </a:pPr>
            <a:r>
              <a:rPr lang="en-US" sz="3600" dirty="0" smtClean="0">
                <a:solidFill>
                  <a:srgbClr val="FFFF00"/>
                </a:solidFill>
                <a:effectLst/>
              </a:rPr>
              <a:t>Adherence to the 2008 Physical Activity Guidelines and Mortality: </a:t>
            </a:r>
            <a:br>
              <a:rPr lang="en-US" sz="3600" dirty="0" smtClean="0">
                <a:solidFill>
                  <a:srgbClr val="FFFF00"/>
                </a:solidFill>
                <a:effectLst/>
              </a:rPr>
            </a:br>
            <a:r>
              <a:rPr lang="en-US" sz="3600" dirty="0" smtClean="0">
                <a:solidFill>
                  <a:srgbClr val="FFFF00"/>
                </a:solidFill>
                <a:effectLst/>
              </a:rPr>
              <a:t>Findings from Linked NHIS (1997-2004) and NDI (1997-2006) Data</a:t>
            </a:r>
          </a:p>
        </p:txBody>
      </p:sp>
      <p:sp>
        <p:nvSpPr>
          <p:cNvPr id="2051" name="Rectangle 3"/>
          <p:cNvSpPr>
            <a:spLocks noGrp="1" noChangeArrowheads="1"/>
          </p:cNvSpPr>
          <p:nvPr>
            <p:ph type="subTitle" idx="1"/>
          </p:nvPr>
        </p:nvSpPr>
        <p:spPr>
          <a:xfrm>
            <a:off x="1371600" y="3581400"/>
            <a:ext cx="6400800" cy="2362200"/>
          </a:xfrm>
        </p:spPr>
        <p:txBody>
          <a:bodyPr/>
          <a:lstStyle/>
          <a:p>
            <a:pPr eaLnBrk="1" hangingPunct="1">
              <a:lnSpc>
                <a:spcPct val="80000"/>
              </a:lnSpc>
              <a:defRPr/>
            </a:pPr>
            <a:endParaRPr lang="en-US" sz="2800" dirty="0" smtClean="0"/>
          </a:p>
          <a:p>
            <a:pPr eaLnBrk="1" hangingPunct="1">
              <a:lnSpc>
                <a:spcPct val="80000"/>
              </a:lnSpc>
              <a:defRPr/>
            </a:pPr>
            <a:r>
              <a:rPr lang="en-US" sz="2000" dirty="0" smtClean="0"/>
              <a:t>Manfred Stommel, PhD, </a:t>
            </a:r>
          </a:p>
          <a:p>
            <a:pPr eaLnBrk="1" hangingPunct="1">
              <a:lnSpc>
                <a:spcPct val="80000"/>
              </a:lnSpc>
              <a:defRPr/>
            </a:pPr>
            <a:r>
              <a:rPr lang="en-US" sz="2000" dirty="0" smtClean="0"/>
              <a:t>Michigan </a:t>
            </a:r>
            <a:r>
              <a:rPr lang="en-US" sz="2000" dirty="0" smtClean="0">
                <a:effectLst/>
              </a:rPr>
              <a:t>State</a:t>
            </a:r>
            <a:r>
              <a:rPr lang="en-US" sz="2000" dirty="0" smtClean="0"/>
              <a:t> University &amp; </a:t>
            </a:r>
          </a:p>
          <a:p>
            <a:pPr eaLnBrk="1" hangingPunct="1">
              <a:lnSpc>
                <a:spcPct val="80000"/>
              </a:lnSpc>
              <a:defRPr/>
            </a:pPr>
            <a:r>
              <a:rPr lang="en-US" sz="2000" dirty="0" smtClean="0"/>
              <a:t>2008-2009 </a:t>
            </a:r>
            <a:r>
              <a:rPr lang="en-US" sz="2000" dirty="0" smtClean="0">
                <a:effectLst/>
              </a:rPr>
              <a:t>Academy</a:t>
            </a:r>
            <a:r>
              <a:rPr lang="en-US" sz="2000" dirty="0" smtClean="0"/>
              <a:t> Health Senior Service Fellow </a:t>
            </a:r>
          </a:p>
          <a:p>
            <a:pPr eaLnBrk="1" hangingPunct="1">
              <a:lnSpc>
                <a:spcPct val="80000"/>
              </a:lnSpc>
              <a:defRPr/>
            </a:pPr>
            <a:endParaRPr lang="en-US" sz="2000" dirty="0" smtClean="0"/>
          </a:p>
          <a:p>
            <a:pPr eaLnBrk="1" hangingPunct="1">
              <a:lnSpc>
                <a:spcPct val="80000"/>
              </a:lnSpc>
              <a:defRPr/>
            </a:pPr>
            <a:r>
              <a:rPr lang="en-US" sz="2000" dirty="0" smtClean="0"/>
              <a:t>Charlotte A. Schoenborn, MPH, </a:t>
            </a:r>
          </a:p>
          <a:p>
            <a:pPr eaLnBrk="1" hangingPunct="1">
              <a:lnSpc>
                <a:spcPct val="80000"/>
              </a:lnSpc>
              <a:defRPr/>
            </a:pPr>
            <a:r>
              <a:rPr lang="en-US" sz="2000" dirty="0" smtClean="0"/>
              <a:t>National Center for Health Statistics, DHIS</a:t>
            </a:r>
          </a:p>
          <a:p>
            <a:pPr eaLnBrk="1" hangingPunct="1">
              <a:lnSpc>
                <a:spcPct val="80000"/>
              </a:lnSpc>
              <a:defRPr/>
            </a:pPr>
            <a:endParaRPr lang="en-US" sz="2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0"/>
            <a:ext cx="8229600" cy="1143000"/>
          </a:xfrm>
        </p:spPr>
        <p:txBody>
          <a:bodyPr/>
          <a:lstStyle/>
          <a:p>
            <a:pPr eaLnBrk="1" hangingPunct="1">
              <a:defRPr/>
            </a:pPr>
            <a:r>
              <a:rPr lang="en-US" sz="3600" dirty="0" smtClean="0">
                <a:solidFill>
                  <a:srgbClr val="FFFF00"/>
                </a:solidFill>
              </a:rPr>
              <a:t>KEY VARIABLES 3:</a:t>
            </a:r>
          </a:p>
        </p:txBody>
      </p:sp>
      <p:sp>
        <p:nvSpPr>
          <p:cNvPr id="30723" name="Rectangle 3"/>
          <p:cNvSpPr>
            <a:spLocks noGrp="1" noChangeArrowheads="1"/>
          </p:cNvSpPr>
          <p:nvPr>
            <p:ph type="body" idx="4294967295"/>
          </p:nvPr>
        </p:nvSpPr>
        <p:spPr>
          <a:xfrm>
            <a:off x="228600" y="1143000"/>
            <a:ext cx="8229600" cy="5562600"/>
          </a:xfrm>
        </p:spPr>
        <p:txBody>
          <a:bodyPr/>
          <a:lstStyle/>
          <a:p>
            <a:pPr marL="609600" indent="-609600" eaLnBrk="1" hangingPunct="1">
              <a:lnSpc>
                <a:spcPct val="80000"/>
              </a:lnSpc>
              <a:buSzPct val="100000"/>
              <a:buFont typeface="+mj-lt"/>
              <a:buAutoNum type="arabicPeriod" startAt="3"/>
              <a:defRPr/>
            </a:pPr>
            <a:r>
              <a:rPr lang="en-US" sz="2400" dirty="0" smtClean="0">
                <a:solidFill>
                  <a:srgbClr val="FFCCFF"/>
                </a:solidFill>
                <a:effectLst/>
              </a:rPr>
              <a:t>Alternatively</a:t>
            </a:r>
            <a:r>
              <a:rPr lang="en-US" sz="2400" dirty="0" smtClean="0">
                <a:effectLst/>
              </a:rPr>
              <a:t>, using the DHHS </a:t>
            </a:r>
            <a:r>
              <a:rPr lang="en-US" sz="2400" dirty="0" smtClean="0">
                <a:solidFill>
                  <a:srgbClr val="FF0000"/>
                </a:solidFill>
                <a:effectLst/>
              </a:rPr>
              <a:t>2008 Physical Activity Guidelines for Americans</a:t>
            </a:r>
            <a:r>
              <a:rPr lang="en-US" sz="2400" dirty="0" smtClean="0">
                <a:effectLst/>
              </a:rPr>
              <a:t>, respondents were classified into </a:t>
            </a:r>
            <a:r>
              <a:rPr lang="en-US" sz="2400" dirty="0" smtClean="0">
                <a:solidFill>
                  <a:srgbClr val="FFCCFF"/>
                </a:solidFill>
                <a:effectLst/>
              </a:rPr>
              <a:t>four major </a:t>
            </a:r>
            <a:r>
              <a:rPr lang="en-US" sz="2400" u="sng" dirty="0" smtClean="0">
                <a:solidFill>
                  <a:srgbClr val="FFCCFF"/>
                </a:solidFill>
                <a:effectLst/>
              </a:rPr>
              <a:t>aerobic</a:t>
            </a:r>
            <a:r>
              <a:rPr lang="en-US" sz="2400" dirty="0" smtClean="0">
                <a:solidFill>
                  <a:srgbClr val="FFCCFF"/>
                </a:solidFill>
                <a:effectLst/>
              </a:rPr>
              <a:t> exercise </a:t>
            </a:r>
            <a:r>
              <a:rPr lang="en-US" sz="2400" dirty="0" smtClean="0">
                <a:effectLst/>
              </a:rPr>
              <a:t>groups:</a:t>
            </a:r>
          </a:p>
          <a:p>
            <a:pPr marL="609600" indent="-609600" eaLnBrk="1" hangingPunct="1">
              <a:lnSpc>
                <a:spcPct val="80000"/>
              </a:lnSpc>
              <a:buFont typeface="Wingdings" pitchFamily="2" charset="2"/>
              <a:buNone/>
              <a:defRPr/>
            </a:pPr>
            <a:r>
              <a:rPr lang="en-US" sz="2400" dirty="0" smtClean="0">
                <a:effectLst/>
              </a:rPr>
              <a:t> 	</a:t>
            </a:r>
          </a:p>
          <a:p>
            <a:pPr marL="609600" indent="-609600" eaLnBrk="1" hangingPunct="1">
              <a:lnSpc>
                <a:spcPct val="80000"/>
              </a:lnSpc>
              <a:buFont typeface="Wingdings" pitchFamily="2" charset="2"/>
              <a:buNone/>
              <a:defRPr/>
            </a:pPr>
            <a:r>
              <a:rPr lang="en-US" sz="2400" dirty="0" smtClean="0">
                <a:effectLst/>
              </a:rPr>
              <a:t>	(1) </a:t>
            </a:r>
            <a:r>
              <a:rPr lang="en-US" sz="2400" dirty="0" smtClean="0">
                <a:solidFill>
                  <a:schemeClr val="folHlink"/>
                </a:solidFill>
                <a:effectLst/>
              </a:rPr>
              <a:t>“Inactive”</a:t>
            </a:r>
            <a:r>
              <a:rPr lang="en-US" sz="2400" dirty="0" smtClean="0">
                <a:effectLst/>
              </a:rPr>
              <a:t> (no leisure time physical activity)</a:t>
            </a:r>
          </a:p>
          <a:p>
            <a:pPr marL="609600" indent="-609600" eaLnBrk="1" hangingPunct="1">
              <a:lnSpc>
                <a:spcPct val="80000"/>
              </a:lnSpc>
              <a:buFont typeface="Wingdings" pitchFamily="2" charset="2"/>
              <a:buNone/>
              <a:defRPr/>
            </a:pPr>
            <a:r>
              <a:rPr lang="en-US" sz="2400" dirty="0" smtClean="0">
                <a:effectLst/>
              </a:rPr>
              <a:t>	</a:t>
            </a:r>
          </a:p>
          <a:p>
            <a:pPr marL="609600" indent="-609600" eaLnBrk="1" hangingPunct="1">
              <a:lnSpc>
                <a:spcPct val="80000"/>
              </a:lnSpc>
              <a:buFont typeface="Wingdings" pitchFamily="2" charset="2"/>
              <a:buNone/>
              <a:defRPr/>
            </a:pPr>
            <a:r>
              <a:rPr lang="en-US" sz="2400" dirty="0" smtClean="0">
                <a:effectLst/>
              </a:rPr>
              <a:t>	(2) </a:t>
            </a:r>
            <a:r>
              <a:rPr lang="en-US" sz="2400" dirty="0" smtClean="0">
                <a:solidFill>
                  <a:schemeClr val="folHlink"/>
                </a:solidFill>
                <a:effectLst/>
              </a:rPr>
              <a:t>“Somewhat active”</a:t>
            </a:r>
            <a:r>
              <a:rPr lang="en-US" sz="2400" dirty="0" smtClean="0">
                <a:effectLst/>
              </a:rPr>
              <a:t> (leisure-time aerobic activity </a:t>
            </a:r>
          </a:p>
          <a:p>
            <a:pPr marL="609600" indent="-609600" eaLnBrk="1" hangingPunct="1">
              <a:lnSpc>
                <a:spcPct val="80000"/>
              </a:lnSpc>
              <a:buFont typeface="Wingdings" pitchFamily="2" charset="2"/>
              <a:buNone/>
              <a:defRPr/>
            </a:pPr>
            <a:r>
              <a:rPr lang="en-US" sz="2400" dirty="0" smtClean="0">
                <a:effectLst/>
              </a:rPr>
              <a:t>	      &lt; 150 min. per week).</a:t>
            </a:r>
          </a:p>
          <a:p>
            <a:pPr marL="609600" indent="-609600" eaLnBrk="1" hangingPunct="1">
              <a:lnSpc>
                <a:spcPct val="80000"/>
              </a:lnSpc>
              <a:buFont typeface="Wingdings" pitchFamily="2" charset="2"/>
              <a:buNone/>
              <a:defRPr/>
            </a:pPr>
            <a:r>
              <a:rPr lang="en-US" sz="2400" dirty="0" smtClean="0">
                <a:effectLst/>
              </a:rPr>
              <a:t>	(3) </a:t>
            </a:r>
            <a:r>
              <a:rPr lang="en-US" sz="2400" dirty="0" smtClean="0">
                <a:solidFill>
                  <a:schemeClr val="folHlink"/>
                </a:solidFill>
                <a:effectLst/>
              </a:rPr>
              <a:t>“Active”</a:t>
            </a:r>
            <a:r>
              <a:rPr lang="en-US" sz="2400" dirty="0" smtClean="0">
                <a:effectLst/>
              </a:rPr>
              <a:t> (leisure-time aerobic activity </a:t>
            </a:r>
            <a:r>
              <a:rPr lang="en-US" sz="2400" dirty="0" smtClean="0">
                <a:effectLst/>
                <a:cs typeface="Arial" charset="0"/>
              </a:rPr>
              <a:t>≥</a:t>
            </a:r>
            <a:r>
              <a:rPr lang="en-US" sz="2400" dirty="0" smtClean="0">
                <a:effectLst/>
              </a:rPr>
              <a:t> 150 min. </a:t>
            </a:r>
          </a:p>
          <a:p>
            <a:pPr marL="609600" indent="-609600" eaLnBrk="1" hangingPunct="1">
              <a:lnSpc>
                <a:spcPct val="80000"/>
              </a:lnSpc>
              <a:buFont typeface="Wingdings" pitchFamily="2" charset="2"/>
              <a:buNone/>
              <a:defRPr/>
            </a:pPr>
            <a:r>
              <a:rPr lang="en-US" sz="2400" dirty="0" smtClean="0">
                <a:effectLst/>
              </a:rPr>
              <a:t>		  per week but </a:t>
            </a:r>
            <a:r>
              <a:rPr lang="en-US" sz="2400" u="sng" dirty="0" smtClean="0">
                <a:effectLst/>
              </a:rPr>
              <a:t>&lt;</a:t>
            </a:r>
            <a:r>
              <a:rPr lang="en-US" sz="2400" dirty="0" smtClean="0">
                <a:effectLst/>
              </a:rPr>
              <a:t>300).</a:t>
            </a:r>
          </a:p>
          <a:p>
            <a:pPr marL="609600" indent="-609600" eaLnBrk="1" hangingPunct="1">
              <a:lnSpc>
                <a:spcPct val="80000"/>
              </a:lnSpc>
              <a:buFont typeface="Wingdings" pitchFamily="2" charset="2"/>
              <a:buNone/>
              <a:defRPr/>
            </a:pPr>
            <a:r>
              <a:rPr lang="en-US" sz="2400" dirty="0" smtClean="0">
                <a:effectLst/>
              </a:rPr>
              <a:t>	(4) </a:t>
            </a:r>
            <a:r>
              <a:rPr lang="en-US" sz="2400" dirty="0" smtClean="0">
                <a:solidFill>
                  <a:schemeClr val="folHlink"/>
                </a:solidFill>
                <a:effectLst/>
              </a:rPr>
              <a:t>“Highly active”</a:t>
            </a:r>
            <a:r>
              <a:rPr lang="en-US" sz="2400" dirty="0" smtClean="0">
                <a:effectLst/>
              </a:rPr>
              <a:t> (leisure-time aerobic activity </a:t>
            </a:r>
            <a:r>
              <a:rPr lang="en-US" sz="2400" dirty="0" smtClean="0">
                <a:effectLst/>
                <a:cs typeface="Arial" charset="0"/>
              </a:rPr>
              <a:t>&gt;</a:t>
            </a:r>
            <a:r>
              <a:rPr lang="en-US" sz="2400" dirty="0" smtClean="0">
                <a:effectLst/>
              </a:rPr>
              <a:t>300</a:t>
            </a:r>
          </a:p>
          <a:p>
            <a:pPr marL="609600" indent="-609600" eaLnBrk="1" hangingPunct="1">
              <a:lnSpc>
                <a:spcPct val="80000"/>
              </a:lnSpc>
              <a:buFont typeface="Wingdings" pitchFamily="2" charset="2"/>
              <a:buNone/>
              <a:defRPr/>
            </a:pPr>
            <a:r>
              <a:rPr lang="en-US" sz="2400" dirty="0" smtClean="0">
                <a:effectLst/>
              </a:rPr>
              <a:t>	      min. per week).</a:t>
            </a:r>
          </a:p>
          <a:p>
            <a:pPr marL="609600" indent="-609600" eaLnBrk="1" hangingPunct="1">
              <a:lnSpc>
                <a:spcPct val="80000"/>
              </a:lnSpc>
              <a:defRPr/>
            </a:pPr>
            <a:endParaRPr lang="en-US" sz="2400" dirty="0" smtClean="0">
              <a:effectLst/>
            </a:endParaRPr>
          </a:p>
          <a:p>
            <a:pPr marL="609600" indent="-609600" eaLnBrk="1" hangingPunct="1">
              <a:lnSpc>
                <a:spcPct val="80000"/>
              </a:lnSpc>
              <a:buFont typeface="Wingdings" pitchFamily="2" charset="2"/>
              <a:buNone/>
              <a:defRPr/>
            </a:pPr>
            <a:r>
              <a:rPr lang="en-US" sz="2400" dirty="0" smtClean="0">
                <a:effectLst/>
              </a:rPr>
              <a:t>	</a:t>
            </a:r>
            <a:r>
              <a:rPr lang="en-US" sz="2400" dirty="0" smtClean="0">
                <a:solidFill>
                  <a:srgbClr val="FFCCFF"/>
                </a:solidFill>
                <a:effectLst/>
              </a:rPr>
              <a:t>Calculations are based on self-reports of interview respondents and assume 1 minute of vigorous activity = 2 minutes of moderate physical activity</a:t>
            </a:r>
            <a:endParaRPr lang="en-US" sz="2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0"/>
            <a:ext cx="8229600" cy="1143000"/>
          </a:xfrm>
        </p:spPr>
        <p:txBody>
          <a:bodyPr/>
          <a:lstStyle/>
          <a:p>
            <a:pPr eaLnBrk="1" hangingPunct="1">
              <a:defRPr/>
            </a:pPr>
            <a:r>
              <a:rPr lang="en-US" sz="3600" dirty="0" smtClean="0">
                <a:solidFill>
                  <a:srgbClr val="FFFF00"/>
                </a:solidFill>
              </a:rPr>
              <a:t>KEY VARIABLES 4:</a:t>
            </a:r>
          </a:p>
        </p:txBody>
      </p:sp>
      <p:sp>
        <p:nvSpPr>
          <p:cNvPr id="30723" name="Rectangle 3"/>
          <p:cNvSpPr>
            <a:spLocks noGrp="1" noChangeArrowheads="1"/>
          </p:cNvSpPr>
          <p:nvPr>
            <p:ph type="body" idx="4294967295"/>
          </p:nvPr>
        </p:nvSpPr>
        <p:spPr>
          <a:xfrm>
            <a:off x="228600" y="1143000"/>
            <a:ext cx="8229600" cy="5562600"/>
          </a:xfrm>
        </p:spPr>
        <p:txBody>
          <a:bodyPr/>
          <a:lstStyle/>
          <a:p>
            <a:pPr marL="609600" indent="-609600" eaLnBrk="1" hangingPunct="1">
              <a:lnSpc>
                <a:spcPct val="80000"/>
              </a:lnSpc>
              <a:buSzPct val="100000"/>
              <a:buFont typeface="+mj-lt"/>
              <a:buAutoNum type="arabicPeriod" startAt="4"/>
              <a:defRPr/>
            </a:pPr>
            <a:r>
              <a:rPr lang="en-US" sz="2400" dirty="0" smtClean="0">
                <a:effectLst/>
              </a:rPr>
              <a:t>Presence or Absence of </a:t>
            </a:r>
            <a:r>
              <a:rPr lang="en-US" sz="2400" u="sng" dirty="0" smtClean="0">
                <a:effectLst/>
              </a:rPr>
              <a:t>at</a:t>
            </a:r>
            <a:r>
              <a:rPr lang="en-US" sz="2400" dirty="0" smtClean="0">
                <a:effectLst/>
              </a:rPr>
              <a:t> </a:t>
            </a:r>
            <a:r>
              <a:rPr lang="en-US" sz="2400" u="sng" dirty="0" smtClean="0">
                <a:effectLst/>
              </a:rPr>
              <a:t>least</a:t>
            </a:r>
            <a:r>
              <a:rPr lang="en-US" sz="2400" dirty="0" smtClean="0">
                <a:effectLst/>
              </a:rPr>
              <a:t> </a:t>
            </a:r>
            <a:r>
              <a:rPr lang="en-US" sz="2400" u="sng" dirty="0" smtClean="0">
                <a:effectLst/>
              </a:rPr>
              <a:t>one</a:t>
            </a:r>
          </a:p>
          <a:p>
            <a:pPr marL="609600" indent="-609600" eaLnBrk="1" hangingPunct="1">
              <a:lnSpc>
                <a:spcPct val="80000"/>
              </a:lnSpc>
              <a:buSzPct val="100000"/>
              <a:buFont typeface="Wingdings" pitchFamily="2" charset="2"/>
              <a:buNone/>
              <a:defRPr/>
            </a:pPr>
            <a:r>
              <a:rPr lang="en-US" sz="2400" dirty="0" smtClean="0">
                <a:solidFill>
                  <a:srgbClr val="00B050"/>
                </a:solidFill>
                <a:effectLst/>
              </a:rPr>
              <a:t>	</a:t>
            </a:r>
          </a:p>
          <a:p>
            <a:pPr marL="609600" indent="-609600" eaLnBrk="1" hangingPunct="1">
              <a:lnSpc>
                <a:spcPct val="80000"/>
              </a:lnSpc>
              <a:buSzPct val="100000"/>
              <a:buFont typeface="Wingdings" pitchFamily="2" charset="2"/>
              <a:buNone/>
              <a:defRPr/>
            </a:pPr>
            <a:r>
              <a:rPr lang="en-US" sz="2400" dirty="0" smtClean="0">
                <a:solidFill>
                  <a:srgbClr val="00B050"/>
                </a:solidFill>
                <a:effectLst/>
              </a:rPr>
              <a:t>	Chronic Health Condition</a:t>
            </a:r>
          </a:p>
          <a:p>
            <a:pPr marL="609600" indent="-609600" eaLnBrk="1" hangingPunct="1">
              <a:lnSpc>
                <a:spcPct val="80000"/>
              </a:lnSpc>
              <a:buSzPct val="100000"/>
              <a:buFont typeface="+mj-lt"/>
              <a:buAutoNum type="arabicPeriod" startAt="4"/>
              <a:defRPr/>
            </a:pPr>
            <a:endParaRPr lang="en-US" sz="2400" dirty="0" smtClean="0">
              <a:effectLst/>
            </a:endParaRPr>
          </a:p>
          <a:p>
            <a:pPr marL="609600" indent="-609600" eaLnBrk="1" hangingPunct="1">
              <a:lnSpc>
                <a:spcPct val="80000"/>
              </a:lnSpc>
              <a:buSzPct val="100000"/>
              <a:buFont typeface="Wingdings" pitchFamily="2" charset="2"/>
              <a:buNone/>
              <a:defRPr/>
            </a:pPr>
            <a:r>
              <a:rPr lang="en-US" sz="2400" dirty="0" smtClean="0"/>
              <a:t>	Self-reported information on chronic health conditions included the presence or absence of:  </a:t>
            </a:r>
          </a:p>
          <a:p>
            <a:pPr marL="609600" indent="-609600" eaLnBrk="1" hangingPunct="1">
              <a:lnSpc>
                <a:spcPct val="80000"/>
              </a:lnSpc>
              <a:buSzPct val="100000"/>
              <a:buFont typeface="Wingdings" pitchFamily="2" charset="2"/>
              <a:buNone/>
              <a:defRPr/>
            </a:pPr>
            <a:r>
              <a:rPr lang="en-US" sz="2400" dirty="0" smtClean="0"/>
              <a:t>	</a:t>
            </a:r>
          </a:p>
          <a:p>
            <a:pPr marL="609600" indent="-609600" eaLnBrk="1" hangingPunct="1">
              <a:lnSpc>
                <a:spcPct val="80000"/>
              </a:lnSpc>
              <a:buSzPct val="100000"/>
              <a:buFont typeface="Wingdings" pitchFamily="2" charset="2"/>
              <a:buNone/>
              <a:defRPr/>
            </a:pPr>
            <a:r>
              <a:rPr lang="en-US" sz="2400" dirty="0" smtClean="0"/>
              <a:t>	(1) </a:t>
            </a:r>
            <a:r>
              <a:rPr lang="en-US" sz="2400" dirty="0" smtClean="0">
                <a:solidFill>
                  <a:srgbClr val="FFCCFF"/>
                </a:solidFill>
              </a:rPr>
              <a:t>diabetes</a:t>
            </a:r>
            <a:endParaRPr lang="en-US" sz="2400" dirty="0" smtClean="0">
              <a:solidFill>
                <a:srgbClr val="FFCCFF"/>
              </a:solidFill>
              <a:effectLst/>
            </a:endParaRPr>
          </a:p>
          <a:p>
            <a:pPr marL="609600" indent="-609600" eaLnBrk="1" hangingPunct="1">
              <a:lnSpc>
                <a:spcPct val="80000"/>
              </a:lnSpc>
              <a:buSzPct val="100000"/>
              <a:buFont typeface="Wingdings" pitchFamily="2" charset="2"/>
              <a:buNone/>
              <a:defRPr/>
            </a:pPr>
            <a:r>
              <a:rPr lang="en-US" sz="2400" dirty="0" smtClean="0"/>
              <a:t>	(2) </a:t>
            </a:r>
            <a:r>
              <a:rPr lang="en-US" sz="2400" dirty="0" smtClean="0">
                <a:solidFill>
                  <a:srgbClr val="FFCCFF"/>
                </a:solidFill>
              </a:rPr>
              <a:t>cancer</a:t>
            </a:r>
          </a:p>
          <a:p>
            <a:pPr marL="609600" indent="-609600" eaLnBrk="1" hangingPunct="1">
              <a:lnSpc>
                <a:spcPct val="80000"/>
              </a:lnSpc>
              <a:buSzPct val="100000"/>
              <a:buFont typeface="Wingdings" pitchFamily="2" charset="2"/>
              <a:buNone/>
              <a:defRPr/>
            </a:pPr>
            <a:r>
              <a:rPr lang="en-US" sz="2400" dirty="0" smtClean="0"/>
              <a:t>	(3) </a:t>
            </a:r>
            <a:r>
              <a:rPr lang="en-US" sz="2400" dirty="0" smtClean="0">
                <a:solidFill>
                  <a:srgbClr val="FFCCFF"/>
                </a:solidFill>
              </a:rPr>
              <a:t>circulatory diseases </a:t>
            </a:r>
            <a:r>
              <a:rPr lang="en-US" sz="2400" dirty="0" smtClean="0"/>
              <a:t>(myocardial infarction, angina, cardiovascular diseases, and stroke), </a:t>
            </a:r>
          </a:p>
          <a:p>
            <a:pPr marL="609600" indent="-609600" eaLnBrk="1" hangingPunct="1">
              <a:lnSpc>
                <a:spcPct val="80000"/>
              </a:lnSpc>
              <a:buSzPct val="100000"/>
              <a:buFont typeface="Wingdings" pitchFamily="2" charset="2"/>
              <a:buNone/>
              <a:defRPr/>
            </a:pPr>
            <a:r>
              <a:rPr lang="en-US" sz="2400" dirty="0" smtClean="0"/>
              <a:t>	(4) </a:t>
            </a:r>
            <a:r>
              <a:rPr lang="en-US" sz="2400" dirty="0" smtClean="0">
                <a:solidFill>
                  <a:srgbClr val="FFCCFF"/>
                </a:solidFill>
              </a:rPr>
              <a:t>respiratory diseases </a:t>
            </a:r>
            <a:r>
              <a:rPr lang="en-US" sz="2400" dirty="0" smtClean="0"/>
              <a:t>(emphysema, asthma, and chronic bronchitis) </a:t>
            </a:r>
          </a:p>
          <a:p>
            <a:pPr marL="609600" indent="-609600" eaLnBrk="1" hangingPunct="1">
              <a:lnSpc>
                <a:spcPct val="80000"/>
              </a:lnSpc>
              <a:buSzPct val="100000"/>
              <a:buFont typeface="Wingdings" pitchFamily="2" charset="2"/>
              <a:buNone/>
              <a:defRPr/>
            </a:pPr>
            <a:r>
              <a:rPr lang="en-US" sz="2400" dirty="0" smtClean="0"/>
              <a:t>	(5) </a:t>
            </a:r>
            <a:r>
              <a:rPr lang="en-US" sz="2400" dirty="0" smtClean="0">
                <a:solidFill>
                  <a:srgbClr val="FFCCFF"/>
                </a:solidFill>
              </a:rPr>
              <a:t>functional limitations </a:t>
            </a:r>
            <a:r>
              <a:rPr lang="en-US" sz="2400" dirty="0" smtClean="0"/>
              <a:t>(any difficulty with walking, climbing steps, standing, sitting, stooping, reaching, grasping, and lifting, pushing or pulling large objects) </a:t>
            </a:r>
            <a:endParaRPr lang="en-US" sz="2400" dirty="0" smtClean="0">
              <a:effectLst/>
            </a:endParaRPr>
          </a:p>
          <a:p>
            <a:pPr marL="609600" indent="-609600" eaLnBrk="1" hangingPunct="1">
              <a:lnSpc>
                <a:spcPct val="80000"/>
              </a:lnSpc>
              <a:buSzPct val="100000"/>
              <a:buFont typeface="+mj-lt"/>
              <a:buAutoNum type="arabicPeriod" startAt="4"/>
              <a:defRPr/>
            </a:pPr>
            <a:endParaRPr lang="en-US" sz="2400" dirty="0" smtClean="0">
              <a:effectLst/>
            </a:endParaRPr>
          </a:p>
          <a:p>
            <a:pPr marL="609600" indent="-609600" eaLnBrk="1" hangingPunct="1">
              <a:lnSpc>
                <a:spcPct val="80000"/>
              </a:lnSpc>
              <a:buFont typeface="Wingdings" pitchFamily="2" charset="2"/>
              <a:buNone/>
              <a:defRPr/>
            </a:pPr>
            <a:r>
              <a:rPr lang="en-US" sz="2400" dirty="0" smtClean="0">
                <a:effectLst/>
              </a:rPr>
              <a:t>	</a:t>
            </a:r>
            <a:endParaRPr lang="en-US" sz="2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457200" y="0"/>
            <a:ext cx="8229600" cy="1066800"/>
          </a:xfrm>
        </p:spPr>
        <p:txBody>
          <a:bodyPr/>
          <a:lstStyle/>
          <a:p>
            <a:pPr eaLnBrk="1" hangingPunct="1">
              <a:defRPr/>
            </a:pPr>
            <a:r>
              <a:rPr lang="en-US" sz="3200" dirty="0" smtClean="0">
                <a:solidFill>
                  <a:srgbClr val="FFFF00"/>
                </a:solidFill>
                <a:effectLst/>
              </a:rPr>
              <a:t>CONFOUNDING/CONTROL VARIABLES</a:t>
            </a:r>
          </a:p>
        </p:txBody>
      </p:sp>
      <p:sp>
        <p:nvSpPr>
          <p:cNvPr id="77827" name="Rectangle 3"/>
          <p:cNvSpPr>
            <a:spLocks noGrp="1" noChangeArrowheads="1"/>
          </p:cNvSpPr>
          <p:nvPr>
            <p:ph type="body" idx="1"/>
          </p:nvPr>
        </p:nvSpPr>
        <p:spPr>
          <a:xfrm>
            <a:off x="457200" y="914400"/>
            <a:ext cx="8229600" cy="5791200"/>
          </a:xfrm>
        </p:spPr>
        <p:txBody>
          <a:bodyPr/>
          <a:lstStyle/>
          <a:p>
            <a:pPr marL="609600" indent="-609600" eaLnBrk="1" hangingPunct="1">
              <a:lnSpc>
                <a:spcPct val="80000"/>
              </a:lnSpc>
              <a:buFont typeface="Wingdings" pitchFamily="2" charset="2"/>
              <a:buAutoNum type="arabicPeriod"/>
              <a:defRPr/>
            </a:pPr>
            <a:r>
              <a:rPr lang="en-US" sz="2400" dirty="0" smtClean="0"/>
              <a:t>Age</a:t>
            </a:r>
          </a:p>
          <a:p>
            <a:pPr marL="609600" indent="-609600" eaLnBrk="1" hangingPunct="1">
              <a:lnSpc>
                <a:spcPct val="80000"/>
              </a:lnSpc>
              <a:buFont typeface="Wingdings" pitchFamily="2" charset="2"/>
              <a:buAutoNum type="arabicPeriod"/>
              <a:defRPr/>
            </a:pPr>
            <a:r>
              <a:rPr lang="en-US" sz="2400" dirty="0" smtClean="0"/>
              <a:t>Sex</a:t>
            </a:r>
          </a:p>
          <a:p>
            <a:pPr marL="609600" indent="-609600" eaLnBrk="1" hangingPunct="1">
              <a:lnSpc>
                <a:spcPct val="80000"/>
              </a:lnSpc>
              <a:buFont typeface="Wingdings" pitchFamily="2" charset="2"/>
              <a:buAutoNum type="arabicPeriod"/>
              <a:defRPr/>
            </a:pPr>
            <a:r>
              <a:rPr lang="en-US" sz="2400" dirty="0" smtClean="0"/>
              <a:t>Race/ethnicity (NH White, NH Black, Asian, Hispanics)</a:t>
            </a:r>
          </a:p>
          <a:p>
            <a:pPr marL="609600" indent="-609600" eaLnBrk="1" hangingPunct="1">
              <a:lnSpc>
                <a:spcPct val="80000"/>
              </a:lnSpc>
              <a:buFont typeface="Wingdings" pitchFamily="2" charset="2"/>
              <a:buAutoNum type="arabicPeriod"/>
              <a:defRPr/>
            </a:pPr>
            <a:r>
              <a:rPr lang="en-US" sz="2400" dirty="0" smtClean="0"/>
              <a:t>Education (&lt;HS, HS, Some Coll., B.S./B.A., Graduate Degree</a:t>
            </a:r>
          </a:p>
          <a:p>
            <a:pPr marL="609600" indent="-609600" eaLnBrk="1" hangingPunct="1">
              <a:lnSpc>
                <a:spcPct val="80000"/>
              </a:lnSpc>
              <a:buFont typeface="Wingdings" pitchFamily="2" charset="2"/>
              <a:buAutoNum type="arabicPeriod"/>
              <a:defRPr/>
            </a:pPr>
            <a:r>
              <a:rPr lang="en-US" sz="2400" dirty="0" smtClean="0"/>
              <a:t>Po</a:t>
            </a:r>
            <a:r>
              <a:rPr lang="en-US" sz="2400" dirty="0" smtClean="0">
                <a:effectLst/>
              </a:rPr>
              <a:t>v</a:t>
            </a:r>
            <a:r>
              <a:rPr lang="en-US" sz="2400" dirty="0" smtClean="0"/>
              <a:t>erty (&lt;100%, 100%&lt;200%, 200%+) </a:t>
            </a:r>
          </a:p>
          <a:p>
            <a:pPr marL="609600" indent="-609600" eaLnBrk="1" hangingPunct="1">
              <a:lnSpc>
                <a:spcPct val="80000"/>
              </a:lnSpc>
              <a:buFont typeface="Wingdings" pitchFamily="2" charset="2"/>
              <a:buAutoNum type="arabicPeriod"/>
              <a:defRPr/>
            </a:pPr>
            <a:r>
              <a:rPr lang="en-US" sz="2400" dirty="0" smtClean="0"/>
              <a:t>Health Insurance (Medicare, Medicaid, Private, Other Government Insurance)</a:t>
            </a:r>
          </a:p>
          <a:p>
            <a:pPr marL="609600" indent="-609600" eaLnBrk="1" hangingPunct="1">
              <a:lnSpc>
                <a:spcPct val="80000"/>
              </a:lnSpc>
              <a:buFont typeface="Wingdings" pitchFamily="2" charset="2"/>
              <a:buAutoNum type="arabicPeriod"/>
              <a:defRPr/>
            </a:pPr>
            <a:r>
              <a:rPr lang="en-US" sz="2400" dirty="0" smtClean="0"/>
              <a:t>BMI calculated from self-reported height and weight measures with a use of a correction factor (Stommel &amp; Schoenborn, 2009)</a:t>
            </a:r>
          </a:p>
          <a:p>
            <a:pPr marL="609600" indent="-609600" eaLnBrk="1" hangingPunct="1">
              <a:lnSpc>
                <a:spcPct val="80000"/>
              </a:lnSpc>
              <a:buFont typeface="Wingdings" pitchFamily="2" charset="2"/>
              <a:buAutoNum type="arabicPeriod"/>
              <a:defRPr/>
            </a:pPr>
            <a:r>
              <a:rPr lang="en-US" sz="2400" dirty="0" smtClean="0"/>
              <a:t>Smoking status: never smoked, former smoker, current smoker</a:t>
            </a:r>
          </a:p>
          <a:p>
            <a:pPr marL="609600" indent="-609600" eaLnBrk="1" hangingPunct="1">
              <a:lnSpc>
                <a:spcPct val="80000"/>
              </a:lnSpc>
              <a:buFont typeface="Wingdings" pitchFamily="2" charset="2"/>
              <a:buAutoNum type="arabicPeriod"/>
              <a:defRPr/>
            </a:pPr>
            <a:r>
              <a:rPr lang="en-US" sz="2400" dirty="0" smtClean="0"/>
              <a:t>Alcohol Consumption: life-time abstainer (&lt;12 drinks in entire life), former drinker (no drink in past year), current moderate drinker, current heavy drinker (&gt;2 drinks per day (men) or&gt; 1 drink per day (women)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Figure-2_07-20-10.emf"/>
          <p:cNvPicPr>
            <a:picLocks noChangeAspect="1"/>
          </p:cNvPicPr>
          <p:nvPr/>
        </p:nvPicPr>
        <p:blipFill>
          <a:blip r:embed="rId3" cstate="print"/>
          <a:srcRect/>
          <a:stretch>
            <a:fillRect/>
          </a:stretch>
        </p:blipFill>
        <p:spPr bwMode="auto">
          <a:xfrm>
            <a:off x="23813" y="182563"/>
            <a:ext cx="9120187" cy="66754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Figure-3_07-20-10.emf"/>
          <p:cNvPicPr>
            <a:picLocks noChangeAspect="1"/>
          </p:cNvPicPr>
          <p:nvPr/>
        </p:nvPicPr>
        <p:blipFill>
          <a:blip r:embed="rId3" cstate="print"/>
          <a:srcRect/>
          <a:stretch>
            <a:fillRect/>
          </a:stretch>
        </p:blipFill>
        <p:spPr bwMode="auto">
          <a:xfrm>
            <a:off x="23812" y="0"/>
            <a:ext cx="9120188" cy="66754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 descr="Figure-4_07-20-10.emf"/>
          <p:cNvPicPr>
            <a:picLocks noChangeAspect="1"/>
          </p:cNvPicPr>
          <p:nvPr/>
        </p:nvPicPr>
        <p:blipFill>
          <a:blip r:embed="rId3" cstate="print"/>
          <a:srcRect/>
          <a:stretch>
            <a:fillRect/>
          </a:stretch>
        </p:blipFill>
        <p:spPr bwMode="auto">
          <a:xfrm>
            <a:off x="-55563" y="182563"/>
            <a:ext cx="9199563" cy="66754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 descr="Figure 6_07-20-10.emf"/>
          <p:cNvPicPr>
            <a:picLocks noChangeAspect="1"/>
          </p:cNvPicPr>
          <p:nvPr/>
        </p:nvPicPr>
        <p:blipFill>
          <a:blip r:embed="rId3" cstate="print"/>
          <a:srcRect/>
          <a:stretch>
            <a:fillRect/>
          </a:stretch>
        </p:blipFill>
        <p:spPr bwMode="auto">
          <a:xfrm>
            <a:off x="0" y="92075"/>
            <a:ext cx="9120188" cy="6673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1" descr="Figure-7_07-20-10.emf"/>
          <p:cNvPicPr>
            <a:picLocks noChangeAspect="1"/>
          </p:cNvPicPr>
          <p:nvPr/>
        </p:nvPicPr>
        <p:blipFill>
          <a:blip r:embed="rId3" cstate="print"/>
          <a:srcRect/>
          <a:stretch>
            <a:fillRect/>
          </a:stretch>
        </p:blipFill>
        <p:spPr bwMode="auto">
          <a:xfrm>
            <a:off x="0" y="92075"/>
            <a:ext cx="9120188" cy="6673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
          <p:cNvPicPr>
            <a:picLocks noChangeAspect="1" noChangeArrowheads="1"/>
          </p:cNvPicPr>
          <p:nvPr/>
        </p:nvPicPr>
        <p:blipFill>
          <a:blip r:embed="rId3" cstate="print"/>
          <a:srcRect/>
          <a:stretch>
            <a:fillRect/>
          </a:stretch>
        </p:blipFill>
        <p:spPr bwMode="auto">
          <a:xfrm>
            <a:off x="0" y="0"/>
            <a:ext cx="9144000" cy="6765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304800"/>
            <a:ext cx="8229600" cy="1143000"/>
          </a:xfrm>
        </p:spPr>
        <p:txBody>
          <a:bodyPr/>
          <a:lstStyle/>
          <a:p>
            <a:pPr eaLnBrk="1" hangingPunct="1">
              <a:defRPr/>
            </a:pPr>
            <a:r>
              <a:rPr lang="en-US" dirty="0" smtClean="0">
                <a:solidFill>
                  <a:srgbClr val="FFFF00"/>
                </a:solidFill>
                <a:effectLst/>
              </a:rPr>
              <a:t>Context:</a:t>
            </a:r>
          </a:p>
        </p:txBody>
      </p:sp>
      <p:sp>
        <p:nvSpPr>
          <p:cNvPr id="26627" name="Rectangle 3"/>
          <p:cNvSpPr>
            <a:spLocks noGrp="1" noChangeArrowheads="1"/>
          </p:cNvSpPr>
          <p:nvPr>
            <p:ph type="body" idx="1"/>
          </p:nvPr>
        </p:nvSpPr>
        <p:spPr>
          <a:xfrm>
            <a:off x="457200" y="1600200"/>
            <a:ext cx="8229600" cy="5105400"/>
          </a:xfrm>
        </p:spPr>
        <p:txBody>
          <a:bodyPr/>
          <a:lstStyle/>
          <a:p>
            <a:pPr marL="609600" indent="-609600" eaLnBrk="1" hangingPunct="1">
              <a:lnSpc>
                <a:spcPct val="90000"/>
              </a:lnSpc>
              <a:buFont typeface="Wingdings" pitchFamily="2" charset="2"/>
              <a:buNone/>
              <a:defRPr/>
            </a:pPr>
            <a:r>
              <a:rPr lang="en-US" dirty="0" smtClean="0">
                <a:effectLst/>
              </a:rPr>
              <a:t>	</a:t>
            </a:r>
            <a:r>
              <a:rPr lang="en-US" sz="2800" dirty="0" smtClean="0">
                <a:effectLst/>
              </a:rPr>
              <a:t>In the fall of 2008, the U.S. Department of Health and Human Services issued the </a:t>
            </a:r>
            <a:r>
              <a:rPr lang="en-US" sz="2800" i="1" dirty="0" smtClean="0">
                <a:solidFill>
                  <a:srgbClr val="FF0000"/>
                </a:solidFill>
                <a:effectLst/>
              </a:rPr>
              <a:t>2008 Physical Activity Guidelines for Americans</a:t>
            </a:r>
            <a:r>
              <a:rPr lang="en-US" sz="2800" dirty="0" smtClean="0">
                <a:effectLst/>
              </a:rPr>
              <a:t>. </a:t>
            </a:r>
          </a:p>
          <a:p>
            <a:pPr marL="609600" indent="-609600" eaLnBrk="1" hangingPunct="1">
              <a:lnSpc>
                <a:spcPct val="90000"/>
              </a:lnSpc>
              <a:buFont typeface="Wingdings" pitchFamily="2" charset="2"/>
              <a:buNone/>
              <a:defRPr/>
            </a:pPr>
            <a:endParaRPr lang="en-US" sz="2800" dirty="0" smtClean="0">
              <a:effectLst/>
            </a:endParaRPr>
          </a:p>
          <a:p>
            <a:pPr marL="609600" indent="-609600" eaLnBrk="1" hangingPunct="1">
              <a:lnSpc>
                <a:spcPct val="90000"/>
              </a:lnSpc>
              <a:buNone/>
              <a:defRPr/>
            </a:pPr>
            <a:r>
              <a:rPr lang="en-US" sz="2800" dirty="0" smtClean="0">
                <a:effectLst/>
              </a:rPr>
              <a:t>	These Guidelines represented a shift away from specific frequencies and durations of vigorous and moderate activities. Instead, the </a:t>
            </a:r>
            <a:r>
              <a:rPr lang="en-US" sz="2800" i="1" dirty="0" smtClean="0">
                <a:effectLst/>
              </a:rPr>
              <a:t>2008 Guidelines</a:t>
            </a:r>
            <a:r>
              <a:rPr lang="en-US" sz="2800" dirty="0" smtClean="0">
                <a:effectLst/>
              </a:rPr>
              <a:t> established targets for total amounts of physical activity, which could be achieved in multiple/flexible ways, with 1 minute of vigorous physical activity equating to 2 minutes of moderate activity .</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600200"/>
          </a:xfrm>
        </p:spPr>
        <p:txBody>
          <a:bodyPr/>
          <a:lstStyle/>
          <a:p>
            <a:pPr>
              <a:defRPr/>
            </a:pPr>
            <a:r>
              <a:rPr lang="en-US" sz="2800" b="1" dirty="0" smtClean="0">
                <a:solidFill>
                  <a:srgbClr val="FFFF00"/>
                </a:solidFill>
              </a:rPr>
              <a:t>Patterns of Mortality Hazards Associated with Co-variables</a:t>
            </a:r>
            <a:br>
              <a:rPr lang="en-US" sz="2800" b="1" dirty="0" smtClean="0">
                <a:solidFill>
                  <a:srgbClr val="FFFF00"/>
                </a:solidFill>
              </a:rPr>
            </a:br>
            <a:r>
              <a:rPr lang="en-US" sz="2800" b="1" dirty="0" smtClean="0">
                <a:solidFill>
                  <a:srgbClr val="FFFF00"/>
                </a:solidFill>
              </a:rPr>
              <a:t>in Cox Proportional Hazard Models: </a:t>
            </a:r>
            <a:endParaRPr lang="en-US" sz="2800" dirty="0"/>
          </a:p>
        </p:txBody>
      </p:sp>
      <p:sp>
        <p:nvSpPr>
          <p:cNvPr id="3" name="Content Placeholder 2"/>
          <p:cNvSpPr>
            <a:spLocks noGrp="1"/>
          </p:cNvSpPr>
          <p:nvPr>
            <p:ph idx="1"/>
          </p:nvPr>
        </p:nvSpPr>
        <p:spPr>
          <a:xfrm>
            <a:off x="457200" y="1828800"/>
            <a:ext cx="8229600" cy="4835525"/>
          </a:xfrm>
        </p:spPr>
        <p:txBody>
          <a:bodyPr/>
          <a:lstStyle/>
          <a:p>
            <a:pPr>
              <a:defRPr/>
            </a:pPr>
            <a:r>
              <a:rPr lang="en-US" sz="2400" kern="1200" dirty="0" smtClean="0">
                <a:solidFill>
                  <a:srgbClr val="00B050"/>
                </a:solidFill>
              </a:rPr>
              <a:t>Sex:</a:t>
            </a:r>
            <a:r>
              <a:rPr lang="en-US" sz="2400" kern="1200" dirty="0" smtClean="0"/>
              <a:t>     </a:t>
            </a:r>
          </a:p>
          <a:p>
            <a:pPr>
              <a:defRPr/>
            </a:pPr>
            <a:r>
              <a:rPr lang="en-US" sz="2400" kern="1200" dirty="0" smtClean="0"/>
              <a:t>Women have lower mortality risks: HR=0.63</a:t>
            </a:r>
          </a:p>
          <a:p>
            <a:pPr>
              <a:defRPr/>
            </a:pPr>
            <a:endParaRPr lang="en-US" sz="2400" kern="1200" dirty="0" smtClean="0"/>
          </a:p>
          <a:p>
            <a:pPr>
              <a:defRPr/>
            </a:pPr>
            <a:r>
              <a:rPr lang="en-US" sz="2400" kern="1200" dirty="0" smtClean="0">
                <a:solidFill>
                  <a:srgbClr val="00B050"/>
                </a:solidFill>
              </a:rPr>
              <a:t>Race/Ethnicity:</a:t>
            </a:r>
          </a:p>
          <a:p>
            <a:pPr>
              <a:defRPr/>
            </a:pPr>
            <a:r>
              <a:rPr lang="en-US" sz="2400" kern="1200" dirty="0" smtClean="0"/>
              <a:t>Compared to NH Whites, mortality risk are:                  NH Blacks: HR=1.09, Asians: HR=0.48,             Hispanics: HR=0.75</a:t>
            </a:r>
          </a:p>
          <a:p>
            <a:pPr>
              <a:defRPr/>
            </a:pPr>
            <a:endParaRPr lang="en-US" sz="2400" kern="1200" dirty="0" smtClean="0"/>
          </a:p>
          <a:p>
            <a:pPr>
              <a:defRPr/>
            </a:pPr>
            <a:r>
              <a:rPr lang="en-US" sz="2400" kern="1200" dirty="0" smtClean="0">
                <a:solidFill>
                  <a:srgbClr val="00B050"/>
                </a:solidFill>
              </a:rPr>
              <a:t>Education:</a:t>
            </a:r>
          </a:p>
          <a:p>
            <a:pPr>
              <a:defRPr/>
            </a:pPr>
            <a:r>
              <a:rPr lang="en-US" sz="2400" kern="1200" dirty="0" smtClean="0"/>
              <a:t>Mortality hazards decline with more formal education: HR=0.76 (college graduate vs. &lt;high school  graduate) </a:t>
            </a:r>
          </a:p>
          <a:p>
            <a:pPr>
              <a:defRPr/>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47800"/>
          </a:xfrm>
        </p:spPr>
        <p:txBody>
          <a:bodyPr/>
          <a:lstStyle/>
          <a:p>
            <a:pPr>
              <a:defRPr/>
            </a:pPr>
            <a:r>
              <a:rPr lang="en-US" sz="2800" b="1" dirty="0" smtClean="0">
                <a:solidFill>
                  <a:srgbClr val="FFFF00"/>
                </a:solidFill>
              </a:rPr>
              <a:t>Patterns of Mortality Hazards Associated with Co-variables</a:t>
            </a:r>
            <a:br>
              <a:rPr lang="en-US" sz="2800" b="1" dirty="0" smtClean="0">
                <a:solidFill>
                  <a:srgbClr val="FFFF00"/>
                </a:solidFill>
              </a:rPr>
            </a:br>
            <a:r>
              <a:rPr lang="en-US" sz="2800" b="1" dirty="0" smtClean="0">
                <a:solidFill>
                  <a:srgbClr val="FFFF00"/>
                </a:solidFill>
              </a:rPr>
              <a:t>in Cox Proportional Hazard Models: </a:t>
            </a:r>
            <a:endParaRPr lang="en-US" sz="2800" dirty="0"/>
          </a:p>
        </p:txBody>
      </p:sp>
      <p:sp>
        <p:nvSpPr>
          <p:cNvPr id="3" name="Content Placeholder 2"/>
          <p:cNvSpPr>
            <a:spLocks noGrp="1"/>
          </p:cNvSpPr>
          <p:nvPr>
            <p:ph idx="1"/>
          </p:nvPr>
        </p:nvSpPr>
        <p:spPr>
          <a:xfrm>
            <a:off x="457200" y="1447800"/>
            <a:ext cx="8229600" cy="5216525"/>
          </a:xfrm>
        </p:spPr>
        <p:txBody>
          <a:bodyPr/>
          <a:lstStyle/>
          <a:p>
            <a:pPr>
              <a:defRPr/>
            </a:pPr>
            <a:r>
              <a:rPr lang="en-US" sz="2400" kern="1200" dirty="0" smtClean="0">
                <a:solidFill>
                  <a:srgbClr val="00B050"/>
                </a:solidFill>
              </a:rPr>
              <a:t>Poverty status:</a:t>
            </a:r>
          </a:p>
          <a:p>
            <a:pPr>
              <a:defRPr/>
            </a:pPr>
            <a:r>
              <a:rPr lang="en-US" sz="2400" kern="1200" dirty="0" smtClean="0"/>
              <a:t>Lower Mortality Risks for Higher-Income Individuals: HR=0.83 (&gt;200% poverty level vs. &lt;100% poverty level)</a:t>
            </a:r>
          </a:p>
          <a:p>
            <a:pPr>
              <a:defRPr/>
            </a:pPr>
            <a:endParaRPr lang="en-US" sz="2400" kern="1200" dirty="0" smtClean="0"/>
          </a:p>
          <a:p>
            <a:pPr>
              <a:defRPr/>
            </a:pPr>
            <a:r>
              <a:rPr lang="en-US" sz="2400" kern="1200" dirty="0" smtClean="0">
                <a:solidFill>
                  <a:srgbClr val="00B050"/>
                </a:solidFill>
              </a:rPr>
              <a:t>Health Insurance Status:</a:t>
            </a:r>
          </a:p>
          <a:p>
            <a:pPr>
              <a:defRPr/>
            </a:pPr>
            <a:r>
              <a:rPr lang="en-US" sz="2400" kern="1200" dirty="0" smtClean="0"/>
              <a:t>Compared to persons without health insurance, mortality risks are as follows: Medicare HR=1.8, Medicaid: HR=1.35; Private Insurance: HR=0.94</a:t>
            </a:r>
          </a:p>
          <a:p>
            <a:pPr>
              <a:defRPr/>
            </a:pPr>
            <a:r>
              <a:rPr lang="en-US" sz="2400" kern="1200" dirty="0" smtClean="0"/>
              <a:t> </a:t>
            </a:r>
          </a:p>
          <a:p>
            <a:pPr>
              <a:defRPr/>
            </a:pPr>
            <a:r>
              <a:rPr lang="en-US" sz="2400" kern="1200" dirty="0" smtClean="0">
                <a:solidFill>
                  <a:srgbClr val="00B050"/>
                </a:solidFill>
              </a:rPr>
              <a:t>BMI: </a:t>
            </a:r>
          </a:p>
          <a:p>
            <a:pPr>
              <a:defRPr/>
            </a:pPr>
            <a:r>
              <a:rPr lang="en-US" sz="2400" kern="1200" dirty="0" smtClean="0"/>
              <a:t>U-shaped relationship between BMI and mortality hazard with lowest hazard at 30&lt;BMI&lt;32 and highest hazards at BMI&lt;18.5</a:t>
            </a:r>
          </a:p>
          <a:p>
            <a:pPr>
              <a:defRPr/>
            </a:pPr>
            <a:endParaRPr lang="en-US"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600200"/>
          </a:xfrm>
        </p:spPr>
        <p:txBody>
          <a:bodyPr/>
          <a:lstStyle/>
          <a:p>
            <a:pPr>
              <a:defRPr/>
            </a:pPr>
            <a:r>
              <a:rPr lang="en-US" sz="2800" b="1" dirty="0" smtClean="0">
                <a:solidFill>
                  <a:srgbClr val="FFFF00"/>
                </a:solidFill>
              </a:rPr>
              <a:t>Patterns of Mortality Hazards Associated with Co-variables</a:t>
            </a:r>
            <a:br>
              <a:rPr lang="en-US" sz="2800" b="1" dirty="0" smtClean="0">
                <a:solidFill>
                  <a:srgbClr val="FFFF00"/>
                </a:solidFill>
              </a:rPr>
            </a:br>
            <a:r>
              <a:rPr lang="en-US" sz="2800" b="1" dirty="0" smtClean="0">
                <a:solidFill>
                  <a:srgbClr val="FFFF00"/>
                </a:solidFill>
              </a:rPr>
              <a:t>in Cox Proportional Hazard Models: </a:t>
            </a:r>
            <a:endParaRPr lang="en-US" sz="2800" dirty="0"/>
          </a:p>
        </p:txBody>
      </p:sp>
      <p:sp>
        <p:nvSpPr>
          <p:cNvPr id="3" name="Content Placeholder 2"/>
          <p:cNvSpPr>
            <a:spLocks noGrp="1"/>
          </p:cNvSpPr>
          <p:nvPr>
            <p:ph idx="1"/>
          </p:nvPr>
        </p:nvSpPr>
        <p:spPr>
          <a:xfrm>
            <a:off x="457200" y="1828800"/>
            <a:ext cx="8229600" cy="4835525"/>
          </a:xfrm>
        </p:spPr>
        <p:txBody>
          <a:bodyPr/>
          <a:lstStyle/>
          <a:p>
            <a:pPr>
              <a:defRPr/>
            </a:pPr>
            <a:r>
              <a:rPr lang="en-US" sz="2400" kern="1200" dirty="0" smtClean="0">
                <a:solidFill>
                  <a:srgbClr val="00B050"/>
                </a:solidFill>
              </a:rPr>
              <a:t>Smoking:</a:t>
            </a:r>
          </a:p>
          <a:p>
            <a:pPr>
              <a:defRPr/>
            </a:pPr>
            <a:r>
              <a:rPr lang="en-US" sz="2400" kern="1200" dirty="0" smtClean="0"/>
              <a:t>Compared to lifetime non-smokers, former smokers have greater mortality risks: HR=1.26, current smokers have the highest risks: HR=1.47 </a:t>
            </a:r>
          </a:p>
          <a:p>
            <a:pPr>
              <a:defRPr/>
            </a:pPr>
            <a:endParaRPr lang="en-US" sz="2400" kern="1200" dirty="0" smtClean="0"/>
          </a:p>
          <a:p>
            <a:pPr>
              <a:defRPr/>
            </a:pPr>
            <a:r>
              <a:rPr lang="en-US" sz="2400" kern="1200" dirty="0" smtClean="0">
                <a:solidFill>
                  <a:srgbClr val="00B050"/>
                </a:solidFill>
              </a:rPr>
              <a:t>Consumption of alcohol:</a:t>
            </a:r>
          </a:p>
          <a:p>
            <a:pPr>
              <a:defRPr/>
            </a:pPr>
            <a:r>
              <a:rPr lang="en-US" sz="2400" kern="1200" dirty="0" smtClean="0"/>
              <a:t>Compared to life-long abstainers, former drinkers have higher mortality risks: HR=1.1, current </a:t>
            </a:r>
            <a:r>
              <a:rPr lang="en-US" sz="2400" u="sng" kern="1200" dirty="0" smtClean="0"/>
              <a:t>moderate</a:t>
            </a:r>
            <a:r>
              <a:rPr lang="en-US" sz="2400" kern="1200" dirty="0" smtClean="0"/>
              <a:t> drinkers have lowest mortality risks: HR=0.76 and current </a:t>
            </a:r>
            <a:r>
              <a:rPr lang="en-US" sz="2400" u="sng" kern="1200" dirty="0" smtClean="0"/>
              <a:t>heavy</a:t>
            </a:r>
            <a:r>
              <a:rPr lang="en-US" sz="2400" kern="1200" dirty="0" smtClean="0"/>
              <a:t> drinkers  have same risks: HR=1.03 *ns</a:t>
            </a:r>
          </a:p>
          <a:p>
            <a:pPr>
              <a:buFont typeface="Wingdings" pitchFamily="2" charset="2"/>
              <a:buNone/>
              <a:defRPr/>
            </a:pPr>
            <a:r>
              <a:rPr lang="en-US" sz="2400" kern="1200" dirty="0" smtClean="0"/>
              <a:t> </a:t>
            </a:r>
          </a:p>
          <a:p>
            <a:pPr>
              <a:defRPr/>
            </a:pP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381000" y="0"/>
            <a:ext cx="8229600" cy="1143000"/>
          </a:xfrm>
        </p:spPr>
        <p:txBody>
          <a:bodyPr/>
          <a:lstStyle/>
          <a:p>
            <a:pPr eaLnBrk="1" hangingPunct="1">
              <a:defRPr/>
            </a:pPr>
            <a:r>
              <a:rPr lang="en-US" sz="2400" dirty="0" smtClean="0">
                <a:solidFill>
                  <a:srgbClr val="FFFF00"/>
                </a:solidFill>
              </a:rPr>
              <a:t>All-Cause Mortality Hazards Associated with 2008 Physical Activity Guidelines Recommendations: U.S. Adults (NHIS 1997-2004 Survey Data with NDI Follow-up to 12/31/2006)</a:t>
            </a:r>
            <a:r>
              <a:rPr lang="en-US" sz="2400" b="1" dirty="0" smtClean="0"/>
              <a:t>:</a:t>
            </a:r>
          </a:p>
        </p:txBody>
      </p:sp>
      <p:graphicFrame>
        <p:nvGraphicFramePr>
          <p:cNvPr id="101491" name="Group 115"/>
          <p:cNvGraphicFramePr>
            <a:graphicFrameLocks noGrp="1"/>
          </p:cNvGraphicFramePr>
          <p:nvPr>
            <p:ph idx="1"/>
          </p:nvPr>
        </p:nvGraphicFramePr>
        <p:xfrm>
          <a:off x="457200" y="1295400"/>
          <a:ext cx="8229600" cy="4718304"/>
        </p:xfrm>
        <a:graphic>
          <a:graphicData uri="http://schemas.openxmlformats.org/drawingml/2006/table">
            <a:tbl>
              <a:tblPr/>
              <a:tblGrid>
                <a:gridCol w="2362200"/>
                <a:gridCol w="1219200"/>
                <a:gridCol w="2057400"/>
                <a:gridCol w="944563"/>
                <a:gridCol w="1646237"/>
              </a:tblGrid>
              <a:tr h="3381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66CCFF"/>
                          </a:solidFill>
                          <a:effectLst>
                            <a:outerShdw blurRad="38100" dist="38100" dir="2700000" algn="tl">
                              <a:srgbClr val="000000"/>
                            </a:outerShdw>
                          </a:effectLst>
                          <a:latin typeface="Arial" charset="0"/>
                        </a:rPr>
                        <a:t>Has one or more chronic health condition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000" b="0" i="0" u="none" strike="noStrike" cap="none" normalizeH="0" baseline="0" dirty="0" smtClean="0">
                        <a:ln>
                          <a:noFill/>
                        </a:ln>
                        <a:solidFill>
                          <a:srgbClr val="66CCFF"/>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66CCFF"/>
                          </a:solidFill>
                          <a:effectLst>
                            <a:outerShdw blurRad="38100" dist="38100" dir="2700000" algn="tl">
                              <a:srgbClr val="000000"/>
                            </a:outerShdw>
                          </a:effectLst>
                          <a:latin typeface="Arial" charset="0"/>
                        </a:rPr>
                        <a:t>Has no chronic health condition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000" b="0" i="0" u="none" strike="noStrike" cap="none" normalizeH="0" baseline="0" dirty="0" smtClean="0">
                        <a:ln>
                          <a:noFill/>
                        </a:ln>
                        <a:solidFill>
                          <a:srgbClr val="66CCFF"/>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16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66CCFF"/>
                          </a:solidFill>
                          <a:effectLst>
                            <a:outerShdw blurRad="38100" dist="38100" dir="2700000" algn="tl">
                              <a:srgbClr val="000000"/>
                            </a:outerShdw>
                          </a:effectLst>
                          <a:latin typeface="Arial" charset="0"/>
                        </a:rPr>
                        <a:t>Meets…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Arial" charset="0"/>
                        </a:rPr>
                        <a:t>HR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Arial" charset="0"/>
                        </a:rPr>
                        <a:t>95%CI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Arial" charset="0"/>
                        </a:rPr>
                        <a:t>HR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Arial" charset="0"/>
                        </a:rPr>
                        <a:t>95%CI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457200" marR="0" lvl="1"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dirty="0" smtClean="0">
                          <a:ln>
                            <a:noFill/>
                          </a:ln>
                          <a:solidFill>
                            <a:srgbClr val="66CCFF"/>
                          </a:solidFill>
                          <a:effectLst>
                            <a:outerShdw blurRad="38100" dist="38100" dir="2700000" algn="tl">
                              <a:srgbClr val="000000"/>
                            </a:outerShdw>
                          </a:effectLst>
                          <a:latin typeface="Arial" charset="0"/>
                        </a:rPr>
                        <a:t>neither recommendation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Reference 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defRPr/>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Reference category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dirty="0" smtClean="0">
                          <a:ln>
                            <a:noFill/>
                          </a:ln>
                          <a:solidFill>
                            <a:srgbClr val="66CCFF"/>
                          </a:solidFill>
                          <a:effectLst>
                            <a:outerShdw blurRad="38100" dist="38100" dir="2700000" algn="tl">
                              <a:srgbClr val="000000"/>
                            </a:outerShdw>
                          </a:effectLst>
                          <a:latin typeface="Arial" charset="0"/>
                        </a:rPr>
                        <a:t>strength rec. only </a:t>
                      </a:r>
                      <a:r>
                        <a:rPr kumimoji="0" lang="en-US" sz="1800" b="0" i="0" u="none" strike="noStrike" cap="none" normalizeH="0" baseline="30000" dirty="0" smtClean="0">
                          <a:ln>
                            <a:noFill/>
                          </a:ln>
                          <a:solidFill>
                            <a:srgbClr val="FF0000"/>
                          </a:solidFill>
                          <a:effectLst>
                            <a:outerShdw blurRad="38100" dist="38100" dir="2700000" algn="tl">
                              <a:srgbClr val="000000"/>
                            </a:outerShdw>
                          </a:effectLst>
                          <a:latin typeface="Arial" charset="0"/>
                        </a:rPr>
                        <a:t>not sig.</a:t>
                      </a:r>
                      <a:r>
                        <a:rPr kumimoji="0" lang="en-US" sz="1800" b="0" i="0" u="none" strike="noStrike" cap="none" normalizeH="0" baseline="0" dirty="0" smtClean="0">
                          <a:ln>
                            <a:noFill/>
                          </a:ln>
                          <a:solidFill>
                            <a:srgbClr val="66CCFF"/>
                          </a:solidFill>
                          <a:effectLst>
                            <a:outerShdw blurRad="38100" dist="38100" dir="2700000" algn="tl">
                              <a:srgbClr val="000000"/>
                            </a:outerShdw>
                          </a:effectLst>
                          <a:latin typeface="Arial"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0.88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0.80-0.98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0.90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0.65-1.24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dirty="0" smtClean="0">
                          <a:ln>
                            <a:noFill/>
                          </a:ln>
                          <a:solidFill>
                            <a:srgbClr val="66CCFF"/>
                          </a:solidFill>
                          <a:effectLst>
                            <a:outerShdw blurRad="38100" dist="38100" dir="2700000" algn="tl">
                              <a:srgbClr val="000000"/>
                            </a:outerShdw>
                          </a:effectLst>
                          <a:latin typeface="Arial" charset="0"/>
                        </a:rPr>
                        <a:t>aerobic </a:t>
                      </a:r>
                    </a:p>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dirty="0" smtClean="0">
                          <a:ln>
                            <a:noFill/>
                          </a:ln>
                          <a:solidFill>
                            <a:srgbClr val="66CCFF"/>
                          </a:solidFill>
                          <a:effectLst>
                            <a:outerShdw blurRad="38100" dist="38100" dir="2700000" algn="tl">
                              <a:srgbClr val="000000"/>
                            </a:outerShdw>
                          </a:effectLst>
                          <a:latin typeface="Arial" charset="0"/>
                        </a:rPr>
                        <a:t>rec. only </a:t>
                      </a:r>
                      <a:r>
                        <a:rPr kumimoji="0" lang="en-US" sz="1800" b="0" i="0" u="none" strike="noStrike" cap="none" normalizeH="0" baseline="30000" dirty="0" smtClean="0">
                          <a:ln>
                            <a:noFill/>
                          </a:ln>
                          <a:solidFill>
                            <a:srgbClr val="FF0000"/>
                          </a:solidFill>
                          <a:effectLst>
                            <a:outerShdw blurRad="38100" dist="38100" dir="2700000" algn="tl">
                              <a:srgbClr val="000000"/>
                            </a:outerShdw>
                          </a:effectLst>
                          <a:latin typeface="Arial" charset="0"/>
                        </a:rPr>
                        <a:t>sig.</a:t>
                      </a:r>
                      <a:endParaRPr kumimoji="0" lang="en-US" sz="1800" b="0" i="0" u="none" strike="noStrike" cap="none" normalizeH="0" baseline="0" dirty="0" smtClean="0">
                        <a:ln>
                          <a:noFill/>
                        </a:ln>
                        <a:solidFill>
                          <a:srgbClr val="66CCFF"/>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0.53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0.49-0.55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0.76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0.69-0.84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dirty="0" smtClean="0">
                          <a:ln>
                            <a:noFill/>
                          </a:ln>
                          <a:solidFill>
                            <a:srgbClr val="66CCFF"/>
                          </a:solidFill>
                          <a:effectLst>
                            <a:outerShdw blurRad="38100" dist="38100" dir="2700000" algn="tl">
                              <a:srgbClr val="000000"/>
                            </a:outerShdw>
                          </a:effectLst>
                          <a:latin typeface="Arial" charset="0"/>
                        </a:rPr>
                        <a:t>Both recommendations </a:t>
                      </a:r>
                      <a:r>
                        <a:rPr kumimoji="0" lang="en-US" sz="1800" b="0" i="0" u="none" strike="noStrike" cap="none" normalizeH="0" baseline="30000" dirty="0" smtClean="0">
                          <a:ln>
                            <a:noFill/>
                          </a:ln>
                          <a:solidFill>
                            <a:srgbClr val="FF0000"/>
                          </a:solidFill>
                          <a:effectLst>
                            <a:outerShdw blurRad="38100" dist="38100" dir="2700000" algn="tl">
                              <a:srgbClr val="000000"/>
                            </a:outerShdw>
                          </a:effectLst>
                          <a:latin typeface="Arial" charset="0"/>
                        </a:rPr>
                        <a:t>sig.</a:t>
                      </a:r>
                      <a:endParaRPr kumimoji="0" lang="en-US" sz="1800" b="0" i="0" u="none" strike="noStrike" cap="none" normalizeH="0" baseline="0" dirty="0" smtClean="0">
                        <a:ln>
                          <a:noFill/>
                        </a:ln>
                        <a:solidFill>
                          <a:srgbClr val="66CCFF"/>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0.42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0.38-0.47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0.58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0.49-0.68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gridSpan="5">
                  <a:txBody>
                    <a:bodyPr/>
                    <a:lstStyle/>
                    <a:p>
                      <a:r>
                        <a:rPr lang="en-US" sz="1600" kern="1200" dirty="0" smtClean="0">
                          <a:solidFill>
                            <a:schemeClr val="tx1"/>
                          </a:solidFill>
                          <a:latin typeface="+mn-lt"/>
                          <a:ea typeface="+mn-ea"/>
                          <a:cs typeface="+mn-cs"/>
                        </a:rPr>
                        <a:t>Cox Proportional Hazards models: Model controls for covariates: sex, race/ethnicity, education, poverty status, health insurance status, BMI, smoking, consumption of alcohol, and presence/absence of selected chronic health conditions.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381000" y="0"/>
            <a:ext cx="8229600" cy="1143000"/>
          </a:xfrm>
        </p:spPr>
        <p:txBody>
          <a:bodyPr/>
          <a:lstStyle/>
          <a:p>
            <a:pPr eaLnBrk="1" hangingPunct="1">
              <a:defRPr/>
            </a:pPr>
            <a:r>
              <a:rPr lang="en-US" sz="2400" dirty="0" smtClean="0">
                <a:solidFill>
                  <a:srgbClr val="FFFF00"/>
                </a:solidFill>
              </a:rPr>
              <a:t>All-Cause Mortality Hazards Associated with Aerobic Activity Guidelines Recommendations: U.S. Adults (NHIS 1997-2004 Survey Data with NDI Follow-up to 12/31/2006)</a:t>
            </a:r>
            <a:r>
              <a:rPr lang="en-US" sz="2400" b="1" dirty="0" smtClean="0"/>
              <a:t>:</a:t>
            </a:r>
          </a:p>
        </p:txBody>
      </p:sp>
      <p:graphicFrame>
        <p:nvGraphicFramePr>
          <p:cNvPr id="101491" name="Group 115"/>
          <p:cNvGraphicFramePr>
            <a:graphicFrameLocks noGrp="1"/>
          </p:cNvGraphicFramePr>
          <p:nvPr>
            <p:ph idx="1"/>
          </p:nvPr>
        </p:nvGraphicFramePr>
        <p:xfrm>
          <a:off x="457200" y="1295400"/>
          <a:ext cx="8229600" cy="4907280"/>
        </p:xfrm>
        <a:graphic>
          <a:graphicData uri="http://schemas.openxmlformats.org/drawingml/2006/table">
            <a:tbl>
              <a:tblPr/>
              <a:tblGrid>
                <a:gridCol w="1646238"/>
                <a:gridCol w="1646237"/>
                <a:gridCol w="1644650"/>
                <a:gridCol w="1646238"/>
                <a:gridCol w="1646237"/>
              </a:tblGrid>
              <a:tr h="3381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66CCFF"/>
                          </a:solidFill>
                          <a:effectLst>
                            <a:outerShdw blurRad="38100" dist="38100" dir="2700000" algn="tl">
                              <a:srgbClr val="000000"/>
                            </a:outerShdw>
                          </a:effectLst>
                          <a:latin typeface="Arial" charset="0"/>
                        </a:rPr>
                        <a:t>Has one or more chronic health condition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000" b="0" i="0" u="none" strike="noStrike" cap="none" normalizeH="0" baseline="0" dirty="0" smtClean="0">
                        <a:ln>
                          <a:noFill/>
                        </a:ln>
                        <a:solidFill>
                          <a:srgbClr val="66CCFF"/>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66CCFF"/>
                          </a:solidFill>
                          <a:effectLst>
                            <a:outerShdw blurRad="38100" dist="38100" dir="2700000" algn="tl">
                              <a:srgbClr val="000000"/>
                            </a:outerShdw>
                          </a:effectLst>
                          <a:latin typeface="Arial" charset="0"/>
                        </a:rPr>
                        <a:t>Has no chronic health condition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000" b="0" i="0" u="none" strike="noStrike" cap="none" normalizeH="0" baseline="0" dirty="0" smtClean="0">
                        <a:ln>
                          <a:noFill/>
                        </a:ln>
                        <a:solidFill>
                          <a:srgbClr val="66CCFF"/>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000" b="0" i="0" u="none" strike="noStrike" cap="none" normalizeH="0" baseline="0" dirty="0" smtClean="0">
                        <a:ln>
                          <a:noFill/>
                        </a:ln>
                        <a:solidFill>
                          <a:srgbClr val="66CCFF"/>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Arial" charset="0"/>
                        </a:rPr>
                        <a:t>HR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Arial" charset="0"/>
                        </a:rPr>
                        <a:t>95%CI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Arial" charset="0"/>
                        </a:rPr>
                        <a:t>HR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Arial" charset="0"/>
                        </a:rPr>
                        <a:t>95%CI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dirty="0" smtClean="0">
                          <a:ln>
                            <a:noFill/>
                          </a:ln>
                          <a:solidFill>
                            <a:srgbClr val="66CCFF"/>
                          </a:solidFill>
                          <a:effectLst>
                            <a:outerShdw blurRad="38100" dist="38100" dir="2700000" algn="tl">
                              <a:srgbClr val="000000"/>
                            </a:outerShdw>
                          </a:effectLst>
                          <a:latin typeface="Arial" charset="0"/>
                        </a:rPr>
                        <a:t>No aerobic leisure-time activity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Reference 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defRPr/>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Reference category</a:t>
                      </a:r>
                    </a:p>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dirty="0" smtClean="0">
                          <a:ln>
                            <a:noFill/>
                          </a:ln>
                          <a:solidFill>
                            <a:srgbClr val="66CCFF"/>
                          </a:solidFill>
                          <a:effectLst>
                            <a:outerShdw blurRad="38100" dist="38100" dir="2700000" algn="tl">
                              <a:srgbClr val="000000"/>
                            </a:outerShdw>
                          </a:effectLst>
                          <a:latin typeface="Arial" charset="0"/>
                        </a:rPr>
                        <a:t>&lt;150 min. per week </a:t>
                      </a:r>
                      <a:r>
                        <a:rPr kumimoji="0" lang="en-US" sz="1800" b="0" i="0" u="none" strike="noStrike" cap="none" normalizeH="0" baseline="30000" dirty="0" smtClean="0">
                          <a:ln>
                            <a:noFill/>
                          </a:ln>
                          <a:solidFill>
                            <a:srgbClr val="FF0000"/>
                          </a:solidFill>
                          <a:effectLst>
                            <a:outerShdw blurRad="38100" dist="38100" dir="2700000" algn="tl">
                              <a:srgbClr val="000000"/>
                            </a:outerShdw>
                          </a:effectLst>
                          <a:latin typeface="Arial" charset="0"/>
                        </a:rPr>
                        <a:t>sig.</a:t>
                      </a:r>
                      <a:r>
                        <a:rPr kumimoji="0" lang="en-US" sz="1800" b="0" i="0" u="none" strike="noStrike" cap="none" normalizeH="0" baseline="0" dirty="0" smtClean="0">
                          <a:ln>
                            <a:noFill/>
                          </a:ln>
                          <a:solidFill>
                            <a:srgbClr val="66CCFF"/>
                          </a:solidFill>
                          <a:effectLst>
                            <a:outerShdw blurRad="38100" dist="38100" dir="2700000" algn="tl">
                              <a:srgbClr val="000000"/>
                            </a:outerShdw>
                          </a:effectLst>
                          <a:latin typeface="Arial"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0.67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0.63-0.71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0.78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0.68-0.89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dirty="0" smtClean="0">
                          <a:ln>
                            <a:noFill/>
                          </a:ln>
                          <a:solidFill>
                            <a:srgbClr val="66CCFF"/>
                          </a:solidFill>
                          <a:effectLst>
                            <a:outerShdw blurRad="38100" dist="38100" dir="2700000" algn="tl">
                              <a:srgbClr val="000000"/>
                            </a:outerShdw>
                          </a:effectLst>
                          <a:latin typeface="Arial" charset="0"/>
                        </a:rPr>
                        <a:t>150-300 min. per week </a:t>
                      </a:r>
                      <a:r>
                        <a:rPr kumimoji="0" lang="en-US" sz="1800" b="0" i="0" u="none" strike="noStrike" cap="none" normalizeH="0" baseline="30000" dirty="0" smtClean="0">
                          <a:ln>
                            <a:noFill/>
                          </a:ln>
                          <a:solidFill>
                            <a:srgbClr val="FF0000"/>
                          </a:solidFill>
                          <a:effectLst>
                            <a:outerShdw blurRad="38100" dist="38100" dir="2700000" algn="tl">
                              <a:srgbClr val="000000"/>
                            </a:outerShdw>
                          </a:effectLst>
                          <a:latin typeface="Arial" charset="0"/>
                        </a:rPr>
                        <a:t>sig.</a:t>
                      </a:r>
                      <a:endParaRPr kumimoji="0" lang="en-US" sz="1800" b="0" i="0" u="none" strike="noStrike" cap="none" normalizeH="0" baseline="0" dirty="0" smtClean="0">
                        <a:ln>
                          <a:noFill/>
                        </a:ln>
                        <a:solidFill>
                          <a:srgbClr val="66CCFF"/>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0.52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0.48-0.56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0.72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0.62-0.82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dirty="0" smtClean="0">
                          <a:ln>
                            <a:noFill/>
                          </a:ln>
                          <a:solidFill>
                            <a:srgbClr val="66CCFF"/>
                          </a:solidFill>
                          <a:effectLst>
                            <a:outerShdw blurRad="38100" dist="38100" dir="2700000" algn="tl">
                              <a:srgbClr val="000000"/>
                            </a:outerShdw>
                          </a:effectLst>
                          <a:latin typeface="Arial" charset="0"/>
                        </a:rPr>
                        <a:t>&gt;300 min. per week </a:t>
                      </a:r>
                      <a:r>
                        <a:rPr kumimoji="0" lang="en-US" sz="1800" b="0" i="0" u="none" strike="noStrike" cap="none" normalizeH="0" baseline="30000" dirty="0" smtClean="0">
                          <a:ln>
                            <a:noFill/>
                          </a:ln>
                          <a:solidFill>
                            <a:srgbClr val="FF0000"/>
                          </a:solidFill>
                          <a:effectLst>
                            <a:outerShdw blurRad="38100" dist="38100" dir="2700000" algn="tl">
                              <a:srgbClr val="000000"/>
                            </a:outerShdw>
                          </a:effectLst>
                          <a:latin typeface="Arial" charset="0"/>
                        </a:rPr>
                        <a:t>sig.</a:t>
                      </a:r>
                      <a:endParaRPr kumimoji="0" lang="en-US" sz="1800" b="0" i="0" u="none" strike="noStrike" cap="none" normalizeH="0" baseline="0" dirty="0" smtClean="0">
                        <a:ln>
                          <a:noFill/>
                        </a:ln>
                        <a:solidFill>
                          <a:srgbClr val="66CCFF"/>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0.40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0.38-0.43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0.62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0.55-0.69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gridSpan="5">
                  <a:txBody>
                    <a:bodyPr/>
                    <a:lstStyle/>
                    <a:p>
                      <a:r>
                        <a:rPr lang="en-US" sz="1600" kern="1200" dirty="0" smtClean="0">
                          <a:solidFill>
                            <a:schemeClr val="tx1"/>
                          </a:solidFill>
                          <a:latin typeface="+mn-lt"/>
                          <a:ea typeface="+mn-ea"/>
                          <a:cs typeface="+mn-cs"/>
                        </a:rPr>
                        <a:t>Cox Proportional Hazards models: Model controls for covariates: sex, race/ethnicity, education, poverty status, health insurance status, BMI, smoking, consumption of alcohol, and presence/absence of selected chronic health conditions.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457200" y="0"/>
            <a:ext cx="8229600" cy="990600"/>
          </a:xfrm>
        </p:spPr>
        <p:txBody>
          <a:bodyPr/>
          <a:lstStyle/>
          <a:p>
            <a:pPr eaLnBrk="1" hangingPunct="1">
              <a:defRPr/>
            </a:pPr>
            <a:r>
              <a:rPr lang="en-US" sz="4000" dirty="0" smtClean="0">
                <a:solidFill>
                  <a:srgbClr val="FFFF00"/>
                </a:solidFill>
              </a:rPr>
              <a:t>Discussion:</a:t>
            </a:r>
          </a:p>
        </p:txBody>
      </p:sp>
      <p:sp>
        <p:nvSpPr>
          <p:cNvPr id="133123" name="Rectangle 3"/>
          <p:cNvSpPr>
            <a:spLocks noGrp="1" noChangeArrowheads="1"/>
          </p:cNvSpPr>
          <p:nvPr>
            <p:ph type="body" idx="1"/>
          </p:nvPr>
        </p:nvSpPr>
        <p:spPr>
          <a:xfrm>
            <a:off x="381000" y="1371600"/>
            <a:ext cx="8229600" cy="5181600"/>
          </a:xfrm>
        </p:spPr>
        <p:txBody>
          <a:bodyPr/>
          <a:lstStyle/>
          <a:p>
            <a:pPr marL="0" indent="-609600" eaLnBrk="1" hangingPunct="1">
              <a:lnSpc>
                <a:spcPct val="80000"/>
              </a:lnSpc>
              <a:buFont typeface="Wingdings" pitchFamily="2" charset="2"/>
              <a:buNone/>
              <a:defRPr/>
            </a:pPr>
            <a:r>
              <a:rPr lang="en-US" sz="2800" dirty="0" smtClean="0"/>
              <a:t>Adherence to the levels of physical activity </a:t>
            </a:r>
          </a:p>
          <a:p>
            <a:pPr marL="0" indent="-609600" eaLnBrk="1" hangingPunct="1">
              <a:lnSpc>
                <a:spcPct val="80000"/>
              </a:lnSpc>
              <a:buFont typeface="Wingdings" pitchFamily="2" charset="2"/>
              <a:buNone/>
              <a:defRPr/>
            </a:pPr>
            <a:r>
              <a:rPr lang="en-US" sz="2800" dirty="0" smtClean="0"/>
              <a:t>recommended in the </a:t>
            </a:r>
            <a:r>
              <a:rPr lang="en-US" sz="2800" i="1" dirty="0" smtClean="0">
                <a:solidFill>
                  <a:srgbClr val="FF0000"/>
                </a:solidFill>
              </a:rPr>
              <a:t>2008 Physical Activity Guidelines</a:t>
            </a:r>
            <a:r>
              <a:rPr lang="en-US" sz="2800" dirty="0" smtClean="0">
                <a:solidFill>
                  <a:srgbClr val="FF0000"/>
                </a:solidFill>
              </a:rPr>
              <a:t> </a:t>
            </a:r>
            <a:r>
              <a:rPr lang="en-US" sz="2800" i="1" dirty="0" smtClean="0">
                <a:solidFill>
                  <a:srgbClr val="FF0000"/>
                </a:solidFill>
              </a:rPr>
              <a:t>for Adults</a:t>
            </a:r>
            <a:r>
              <a:rPr lang="en-US" sz="2800" dirty="0" smtClean="0"/>
              <a:t> appear to have substantial survival benefits: </a:t>
            </a:r>
          </a:p>
          <a:p>
            <a:pPr marL="0" indent="-609600" eaLnBrk="1" hangingPunct="1">
              <a:lnSpc>
                <a:spcPct val="80000"/>
              </a:lnSpc>
              <a:buFont typeface="Wingdings" pitchFamily="2" charset="2"/>
              <a:buNone/>
              <a:defRPr/>
            </a:pPr>
            <a:endParaRPr lang="en-US" sz="2800" dirty="0" smtClean="0"/>
          </a:p>
          <a:p>
            <a:pPr marL="365760" indent="-365760" eaLnBrk="1" hangingPunct="1">
              <a:lnSpc>
                <a:spcPct val="80000"/>
              </a:lnSpc>
              <a:spcBef>
                <a:spcPts val="0"/>
              </a:spcBef>
              <a:buSzPct val="100000"/>
              <a:buFont typeface="+mj-lt"/>
              <a:buAutoNum type="arabicPeriod"/>
              <a:defRPr/>
            </a:pPr>
            <a:r>
              <a:rPr lang="en-US" sz="2800" dirty="0" smtClean="0"/>
              <a:t>All-cause mortality risks are lower by more than 40% among persons without existing chronic co-morbidities, and by more than half among persons with chronic co-morbid conditions.</a:t>
            </a:r>
          </a:p>
          <a:p>
            <a:pPr marL="365760" indent="-365760" eaLnBrk="1" hangingPunct="1">
              <a:lnSpc>
                <a:spcPct val="80000"/>
              </a:lnSpc>
              <a:spcBef>
                <a:spcPts val="0"/>
              </a:spcBef>
              <a:buSzPct val="100000"/>
              <a:buFont typeface="+mj-lt"/>
              <a:buAutoNum type="arabicPeriod"/>
              <a:defRPr/>
            </a:pPr>
            <a:endParaRPr lang="en-US" sz="2800" dirty="0" smtClean="0"/>
          </a:p>
          <a:p>
            <a:pPr marL="365760" indent="-365760" eaLnBrk="1" hangingPunct="1">
              <a:lnSpc>
                <a:spcPct val="80000"/>
              </a:lnSpc>
              <a:spcBef>
                <a:spcPts val="0"/>
              </a:spcBef>
              <a:buSzPct val="100000"/>
              <a:buFont typeface="+mj-lt"/>
              <a:buAutoNum type="arabicPeriod"/>
              <a:defRPr/>
            </a:pPr>
            <a:r>
              <a:rPr lang="en-US" sz="2800" dirty="0" smtClean="0"/>
              <a:t>Even though overall mortality risks are lower among persons without chronic conditions, those with chronic conditions have more to gain from meeting the 2008 PA recommendations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defRPr/>
            </a:pPr>
            <a:r>
              <a:rPr lang="en-US" sz="3200" b="1" dirty="0" smtClean="0">
                <a:solidFill>
                  <a:srgbClr val="FFFF00"/>
                </a:solidFill>
              </a:rPr>
              <a:t>Limitations:</a:t>
            </a:r>
          </a:p>
        </p:txBody>
      </p:sp>
      <p:sp>
        <p:nvSpPr>
          <p:cNvPr id="76803" name="Rectangle 3"/>
          <p:cNvSpPr>
            <a:spLocks noGrp="1" noChangeArrowheads="1"/>
          </p:cNvSpPr>
          <p:nvPr>
            <p:ph type="body" idx="1"/>
          </p:nvPr>
        </p:nvSpPr>
        <p:spPr>
          <a:xfrm>
            <a:off x="457200" y="1600200"/>
            <a:ext cx="8229600" cy="4876800"/>
          </a:xfrm>
        </p:spPr>
        <p:txBody>
          <a:bodyPr/>
          <a:lstStyle/>
          <a:p>
            <a:pPr marL="609600" indent="-609600" eaLnBrk="1" hangingPunct="1">
              <a:lnSpc>
                <a:spcPct val="90000"/>
              </a:lnSpc>
              <a:spcAft>
                <a:spcPts val="600"/>
              </a:spcAft>
              <a:buSzPct val="100000"/>
              <a:buFont typeface="Wingdings" pitchFamily="2" charset="2"/>
              <a:buAutoNum type="arabicPeriod"/>
              <a:defRPr/>
            </a:pPr>
            <a:r>
              <a:rPr lang="en-US" sz="2400" dirty="0" smtClean="0"/>
              <a:t>The analysis as shown did not exclude persons with functional limitations. </a:t>
            </a:r>
          </a:p>
          <a:p>
            <a:pPr marL="609600" indent="-609600" eaLnBrk="1" hangingPunct="1">
              <a:lnSpc>
                <a:spcPct val="90000"/>
              </a:lnSpc>
              <a:spcAft>
                <a:spcPts val="600"/>
              </a:spcAft>
              <a:buSzPct val="100000"/>
              <a:buFont typeface="Wingdings" pitchFamily="2" charset="2"/>
              <a:buAutoNum type="arabicPeriod"/>
              <a:defRPr/>
            </a:pPr>
            <a:r>
              <a:rPr lang="en-US" sz="2400" dirty="0" smtClean="0"/>
              <a:t>Restricting the analysis to adults who had at least one chronic condition, but no functional limitations at the time of interview, i.e., excluding cases, whose functional limitations may be the result of their closeness to death ("reverse causation"), revealed somewhat weaker  hazard ratios, but  adults who met the Guidelines remained at lower risk of dying than those who did not.  </a:t>
            </a:r>
          </a:p>
          <a:p>
            <a:pPr marL="609600" indent="-609600" eaLnBrk="1" hangingPunct="1">
              <a:lnSpc>
                <a:spcPct val="90000"/>
              </a:lnSpc>
              <a:spcAft>
                <a:spcPts val="600"/>
              </a:spcAft>
              <a:buSzPct val="100000"/>
              <a:buFont typeface="Wingdings" pitchFamily="2" charset="2"/>
              <a:buAutoNum type="arabicPeriod"/>
              <a:defRPr/>
            </a:pPr>
            <a:r>
              <a:rPr lang="en-US" sz="2400" dirty="0" smtClean="0"/>
              <a:t>Reliance on self-reported leisure-time physical activity may well lead to an overestimate of actual physical activity due to socially desirable responses. </a:t>
            </a:r>
          </a:p>
          <a:p>
            <a:pPr marL="609600" indent="-609600" eaLnBrk="1" hangingPunct="1">
              <a:lnSpc>
                <a:spcPct val="90000"/>
              </a:lnSpc>
              <a:buSzPct val="100000"/>
              <a:buFont typeface="Wingdings" pitchFamily="2" charset="2"/>
              <a:buAutoNum type="arabicPeriod"/>
              <a:defRPr/>
            </a:pPr>
            <a:endParaRPr lang="en-US" sz="24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defRPr/>
            </a:pPr>
            <a:r>
              <a:rPr lang="en-US" sz="3200" b="1" dirty="0" smtClean="0">
                <a:solidFill>
                  <a:srgbClr val="FFFF00"/>
                </a:solidFill>
              </a:rPr>
              <a:t>Limitations:</a:t>
            </a:r>
          </a:p>
        </p:txBody>
      </p:sp>
      <p:sp>
        <p:nvSpPr>
          <p:cNvPr id="76803" name="Rectangle 3"/>
          <p:cNvSpPr>
            <a:spLocks noGrp="1" noChangeArrowheads="1"/>
          </p:cNvSpPr>
          <p:nvPr>
            <p:ph type="body" idx="1"/>
          </p:nvPr>
        </p:nvSpPr>
        <p:spPr>
          <a:xfrm>
            <a:off x="457200" y="1600200"/>
            <a:ext cx="8229600" cy="4724400"/>
          </a:xfrm>
        </p:spPr>
        <p:txBody>
          <a:bodyPr/>
          <a:lstStyle/>
          <a:p>
            <a:pPr marL="609600" indent="-609600" eaLnBrk="1" hangingPunct="1">
              <a:lnSpc>
                <a:spcPct val="90000"/>
              </a:lnSpc>
              <a:buSzPct val="100000"/>
              <a:buFont typeface="+mj-lt"/>
              <a:buAutoNum type="arabicPeriod" startAt="4"/>
              <a:defRPr/>
            </a:pPr>
            <a:r>
              <a:rPr lang="en-US" sz="2800" dirty="0" smtClean="0"/>
              <a:t>The calculations of overall leisure-time physical activity are based on the </a:t>
            </a:r>
            <a:r>
              <a:rPr lang="en-US" sz="2800" dirty="0" smtClean="0">
                <a:solidFill>
                  <a:srgbClr val="FF0000"/>
                </a:solidFill>
              </a:rPr>
              <a:t>2008 Physical Activity Guidelines for Americans </a:t>
            </a:r>
            <a:r>
              <a:rPr lang="en-US" sz="2800" dirty="0" smtClean="0"/>
              <a:t>which employs a conversion factor of 1 minute of vigorous activity = 2 minutes of moderate physical activity. </a:t>
            </a:r>
          </a:p>
          <a:p>
            <a:pPr marL="609600" indent="-609600" eaLnBrk="1" hangingPunct="1">
              <a:lnSpc>
                <a:spcPct val="90000"/>
              </a:lnSpc>
              <a:buSzPct val="100000"/>
              <a:buFont typeface="+mj-lt"/>
              <a:buAutoNum type="arabicPeriod" startAt="4"/>
              <a:defRPr/>
            </a:pPr>
            <a:endParaRPr lang="en-US" sz="2800" dirty="0" smtClean="0"/>
          </a:p>
          <a:p>
            <a:pPr marL="609600" indent="-609600" eaLnBrk="1" hangingPunct="1">
              <a:lnSpc>
                <a:spcPct val="90000"/>
              </a:lnSpc>
              <a:defRPr/>
            </a:pPr>
            <a:r>
              <a:rPr lang="en-US" sz="2800" dirty="0" smtClean="0"/>
              <a:t>The ratio of vigorous to moderate physical varies systematically with (1) the BMI, and (2) age.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pPr eaLnBrk="1" hangingPunct="1">
              <a:defRPr/>
            </a:pPr>
            <a:endParaRPr lang="en-US" dirty="0" smtClean="0"/>
          </a:p>
        </p:txBody>
      </p:sp>
      <p:sp>
        <p:nvSpPr>
          <p:cNvPr id="134147" name="Rectangle 3"/>
          <p:cNvSpPr>
            <a:spLocks noGrp="1" noChangeArrowheads="1"/>
          </p:cNvSpPr>
          <p:nvPr>
            <p:ph type="body" idx="1"/>
          </p:nvPr>
        </p:nvSpPr>
        <p:spPr/>
        <p:txBody>
          <a:bodyPr/>
          <a:lstStyle/>
          <a:p>
            <a:pPr eaLnBrk="1" hangingPunct="1">
              <a:defRPr/>
            </a:pPr>
            <a:endParaRPr lang="en-US" dirty="0" smtClean="0"/>
          </a:p>
        </p:txBody>
      </p:sp>
      <p:pic>
        <p:nvPicPr>
          <p:cNvPr id="32772" name="Picture 5" descr="VigModTimeGraph"/>
          <p:cNvPicPr>
            <a:picLocks noChangeAspect="1" noChangeArrowheads="1"/>
          </p:cNvPicPr>
          <p:nvPr/>
        </p:nvPicPr>
        <p:blipFill>
          <a:blip r:embed="rId3" cstate="print"/>
          <a:srcRect/>
          <a:stretch>
            <a:fillRect/>
          </a:stretch>
        </p:blipFill>
        <p:spPr bwMode="auto">
          <a:xfrm>
            <a:off x="20638" y="0"/>
            <a:ext cx="9123362"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pPr eaLnBrk="1" hangingPunct="1">
              <a:defRPr/>
            </a:pPr>
            <a:endParaRPr lang="en-US" dirty="0" smtClean="0"/>
          </a:p>
        </p:txBody>
      </p:sp>
      <p:sp>
        <p:nvSpPr>
          <p:cNvPr id="135171" name="Rectangle 3"/>
          <p:cNvSpPr>
            <a:spLocks noGrp="1" noChangeArrowheads="1"/>
          </p:cNvSpPr>
          <p:nvPr>
            <p:ph type="body" idx="1"/>
          </p:nvPr>
        </p:nvSpPr>
        <p:spPr/>
        <p:txBody>
          <a:bodyPr/>
          <a:lstStyle/>
          <a:p>
            <a:pPr eaLnBrk="1" hangingPunct="1">
              <a:defRPr/>
            </a:pPr>
            <a:endParaRPr lang="en-US" dirty="0" smtClean="0"/>
          </a:p>
        </p:txBody>
      </p:sp>
      <p:pic>
        <p:nvPicPr>
          <p:cNvPr id="33796" name="Picture 4" descr="VigModTimeGraph2"/>
          <p:cNvPicPr>
            <a:picLocks noChangeAspect="1" noChangeArrowheads="1"/>
          </p:cNvPicPr>
          <p:nvPr/>
        </p:nvPicPr>
        <p:blipFill>
          <a:blip r:embed="rId3" cstate="print"/>
          <a:srcRect/>
          <a:stretch>
            <a:fillRect/>
          </a:stretch>
        </p:blipFill>
        <p:spPr bwMode="auto">
          <a:xfrm>
            <a:off x="20638" y="0"/>
            <a:ext cx="9123362"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defRPr/>
            </a:pPr>
            <a:r>
              <a:rPr lang="en-US" dirty="0" smtClean="0">
                <a:solidFill>
                  <a:srgbClr val="FFFF00"/>
                </a:solidFill>
                <a:effectLst/>
              </a:rPr>
              <a:t>Objectives:</a:t>
            </a:r>
          </a:p>
        </p:txBody>
      </p:sp>
      <p:sp>
        <p:nvSpPr>
          <p:cNvPr id="26627" name="Rectangle 3"/>
          <p:cNvSpPr>
            <a:spLocks noGrp="1" noChangeArrowheads="1"/>
          </p:cNvSpPr>
          <p:nvPr>
            <p:ph type="body" idx="1"/>
          </p:nvPr>
        </p:nvSpPr>
        <p:spPr>
          <a:xfrm>
            <a:off x="457200" y="1600200"/>
            <a:ext cx="8229600" cy="5105400"/>
          </a:xfrm>
        </p:spPr>
        <p:txBody>
          <a:bodyPr/>
          <a:lstStyle/>
          <a:p>
            <a:pPr marL="609600" indent="-609600" eaLnBrk="1" hangingPunct="1">
              <a:lnSpc>
                <a:spcPct val="90000"/>
              </a:lnSpc>
              <a:buFont typeface="Wingdings" pitchFamily="2" charset="2"/>
              <a:buNone/>
              <a:defRPr/>
            </a:pPr>
            <a:r>
              <a:rPr lang="en-US" sz="2800" dirty="0" smtClean="0">
                <a:effectLst/>
              </a:rPr>
              <a:t>	</a:t>
            </a:r>
          </a:p>
          <a:p>
            <a:pPr marL="457200" indent="-457200" eaLnBrk="1" hangingPunct="1">
              <a:lnSpc>
                <a:spcPct val="90000"/>
              </a:lnSpc>
              <a:buSzPct val="100000"/>
              <a:buFont typeface="+mj-lt"/>
              <a:buAutoNum type="arabicPeriod"/>
              <a:defRPr/>
            </a:pPr>
            <a:r>
              <a:rPr lang="en-US" sz="2400" dirty="0" smtClean="0">
                <a:effectLst/>
              </a:rPr>
              <a:t>The primary objective in this presentation is to assess the all-cause mortality risks associated specifically with the levels of aerobic and muscle strengthening activities recommended  in the </a:t>
            </a:r>
            <a:r>
              <a:rPr lang="en-US" sz="2400" i="1" dirty="0" smtClean="0">
                <a:solidFill>
                  <a:srgbClr val="FF0000"/>
                </a:solidFill>
                <a:effectLst/>
              </a:rPr>
              <a:t>2008 Physical Activity Guidelines for Americans</a:t>
            </a:r>
            <a:r>
              <a:rPr lang="en-US" sz="2400" dirty="0" smtClean="0">
                <a:effectLst/>
              </a:rPr>
              <a:t> for adults, using leisure-time physical activities as the measures of these activities.</a:t>
            </a:r>
          </a:p>
          <a:p>
            <a:pPr marL="457200" indent="-457200" eaLnBrk="1" hangingPunct="1">
              <a:lnSpc>
                <a:spcPct val="90000"/>
              </a:lnSpc>
              <a:buSzPct val="100000"/>
              <a:buFont typeface="+mj-lt"/>
              <a:buAutoNum type="arabicPeriod"/>
              <a:defRPr/>
            </a:pPr>
            <a:endParaRPr lang="en-US" sz="2400" dirty="0" smtClean="0">
              <a:effectLst/>
            </a:endParaRPr>
          </a:p>
          <a:p>
            <a:pPr marL="457200" indent="-457200" eaLnBrk="1" hangingPunct="1">
              <a:lnSpc>
                <a:spcPct val="90000"/>
              </a:lnSpc>
              <a:buSzPct val="100000"/>
              <a:buFont typeface="+mj-lt"/>
              <a:buAutoNum type="arabicPeriod"/>
              <a:defRPr/>
            </a:pPr>
            <a:r>
              <a:rPr lang="en-US" sz="2400" dirty="0" smtClean="0">
                <a:effectLst/>
              </a:rPr>
              <a:t>A secondary objective is to examine how the presence or absence of chronic conditions modifies the association between meeting </a:t>
            </a:r>
            <a:r>
              <a:rPr lang="en-US" sz="2400" i="1" dirty="0" smtClean="0">
                <a:solidFill>
                  <a:srgbClr val="FF0000"/>
                </a:solidFill>
                <a:effectLst/>
              </a:rPr>
              <a:t>2008 Guidelines </a:t>
            </a:r>
            <a:r>
              <a:rPr lang="en-US" sz="2400" dirty="0" smtClean="0">
                <a:effectLst/>
              </a:rPr>
              <a:t>recommendation and all-cause mortality.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defRPr/>
            </a:pPr>
            <a:r>
              <a:rPr lang="en-US" sz="3200" dirty="0" smtClean="0">
                <a:solidFill>
                  <a:srgbClr val="FFFF00"/>
                </a:solidFill>
                <a:effectLst/>
              </a:rPr>
              <a:t>Recommendations for Physical Activity of Adults (2008 Guidelines):</a:t>
            </a:r>
          </a:p>
        </p:txBody>
      </p:sp>
      <p:sp>
        <p:nvSpPr>
          <p:cNvPr id="26627" name="Rectangle 3"/>
          <p:cNvSpPr>
            <a:spLocks noGrp="1" noChangeArrowheads="1"/>
          </p:cNvSpPr>
          <p:nvPr>
            <p:ph type="body" idx="1"/>
          </p:nvPr>
        </p:nvSpPr>
        <p:spPr>
          <a:xfrm>
            <a:off x="457200" y="1600200"/>
            <a:ext cx="8229600" cy="5105400"/>
          </a:xfrm>
        </p:spPr>
        <p:txBody>
          <a:bodyPr/>
          <a:lstStyle/>
          <a:p>
            <a:pPr marL="609600" indent="-609600" algn="ctr" eaLnBrk="1" hangingPunct="1">
              <a:lnSpc>
                <a:spcPct val="90000"/>
              </a:lnSpc>
              <a:buFont typeface="Wingdings" pitchFamily="2" charset="2"/>
              <a:buNone/>
              <a:defRPr/>
            </a:pPr>
            <a:r>
              <a:rPr lang="en-US" sz="2800" dirty="0" smtClean="0">
                <a:effectLst/>
              </a:rPr>
              <a:t>	</a:t>
            </a:r>
            <a:r>
              <a:rPr lang="en-US" sz="2800" u="sng" dirty="0" smtClean="0">
                <a:solidFill>
                  <a:srgbClr val="FFCCFF"/>
                </a:solidFill>
                <a:effectLst/>
              </a:rPr>
              <a:t>Aerobic Activity</a:t>
            </a:r>
            <a:r>
              <a:rPr lang="en-US" sz="2800" dirty="0" smtClean="0">
                <a:solidFill>
                  <a:srgbClr val="FFCCFF"/>
                </a:solidFill>
                <a:effectLst/>
              </a:rPr>
              <a:t>:</a:t>
            </a:r>
          </a:p>
          <a:p>
            <a:pPr marL="609600" indent="-609600" eaLnBrk="1" hangingPunct="1">
              <a:lnSpc>
                <a:spcPct val="90000"/>
              </a:lnSpc>
              <a:buFont typeface="+mj-lt"/>
              <a:buAutoNum type="arabicPeriod"/>
              <a:defRPr/>
            </a:pPr>
            <a:r>
              <a:rPr lang="en-US" sz="2800" dirty="0" smtClean="0"/>
              <a:t>“Sufficiently active”: ≥ 150 minutes of moderate aerobic activity per week or ≥ 75 minutes of vigorous activity</a:t>
            </a:r>
          </a:p>
          <a:p>
            <a:pPr marL="609600" indent="-609600" eaLnBrk="1" hangingPunct="1">
              <a:lnSpc>
                <a:spcPct val="90000"/>
              </a:lnSpc>
              <a:buFont typeface="+mj-lt"/>
              <a:buAutoNum type="arabicPeriod"/>
              <a:defRPr/>
            </a:pPr>
            <a:r>
              <a:rPr lang="en-US" sz="2800" dirty="0" smtClean="0"/>
              <a:t>“Highly active”: &gt;300 minutes of moderate aerobic activity per week or &gt;150 minutes of vigorous activity </a:t>
            </a:r>
          </a:p>
          <a:p>
            <a:pPr marL="609600" indent="-609600" algn="ctr" eaLnBrk="1" hangingPunct="1">
              <a:lnSpc>
                <a:spcPct val="90000"/>
              </a:lnSpc>
              <a:buFont typeface="Wingdings" pitchFamily="2" charset="2"/>
              <a:buNone/>
              <a:defRPr/>
            </a:pPr>
            <a:r>
              <a:rPr lang="en-US" sz="2800" dirty="0" smtClean="0"/>
              <a:t>	</a:t>
            </a:r>
            <a:r>
              <a:rPr lang="en-US" sz="2800" u="sng" dirty="0" smtClean="0">
                <a:solidFill>
                  <a:srgbClr val="FFCCFF"/>
                </a:solidFill>
              </a:rPr>
              <a:t>Muscle Strengthening (in addition to Aerobics)</a:t>
            </a:r>
            <a:r>
              <a:rPr lang="en-US" sz="2800" dirty="0" smtClean="0">
                <a:solidFill>
                  <a:srgbClr val="FFCCFF"/>
                </a:solidFill>
              </a:rPr>
              <a:t>:</a:t>
            </a:r>
          </a:p>
          <a:p>
            <a:pPr marL="609600" indent="-609600" eaLnBrk="1" hangingPunct="1">
              <a:lnSpc>
                <a:spcPct val="90000"/>
              </a:lnSpc>
              <a:buFont typeface="+mj-lt"/>
              <a:buAutoNum type="arabicPeriod" startAt="3"/>
              <a:defRPr/>
            </a:pPr>
            <a:r>
              <a:rPr lang="en-US" sz="2800" dirty="0" smtClean="0"/>
              <a:t>At least 2 days of Muscle Strengthening Exercises per week involving all major muscle groups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52400"/>
            <a:ext cx="8229600" cy="838200"/>
          </a:xfrm>
        </p:spPr>
        <p:txBody>
          <a:bodyPr/>
          <a:lstStyle/>
          <a:p>
            <a:pPr eaLnBrk="1" hangingPunct="1">
              <a:defRPr/>
            </a:pPr>
            <a:r>
              <a:rPr lang="en-US" sz="4000" dirty="0" smtClean="0">
                <a:solidFill>
                  <a:srgbClr val="FFFF00"/>
                </a:solidFill>
                <a:effectLst/>
              </a:rPr>
              <a:t>Data</a:t>
            </a:r>
          </a:p>
        </p:txBody>
      </p:sp>
      <p:sp>
        <p:nvSpPr>
          <p:cNvPr id="28675" name="Rectangle 3"/>
          <p:cNvSpPr>
            <a:spLocks noGrp="1" noChangeArrowheads="1"/>
          </p:cNvSpPr>
          <p:nvPr>
            <p:ph type="body" idx="1"/>
          </p:nvPr>
        </p:nvSpPr>
        <p:spPr>
          <a:xfrm>
            <a:off x="457200" y="1371600"/>
            <a:ext cx="8229600" cy="4759325"/>
          </a:xfrm>
        </p:spPr>
        <p:txBody>
          <a:bodyPr/>
          <a:lstStyle/>
          <a:p>
            <a:pPr marL="609600" indent="-609600" eaLnBrk="1" hangingPunct="1">
              <a:lnSpc>
                <a:spcPct val="80000"/>
              </a:lnSpc>
              <a:buFont typeface="Wingdings" pitchFamily="2" charset="2"/>
              <a:buAutoNum type="arabicPeriod"/>
              <a:defRPr/>
            </a:pPr>
            <a:r>
              <a:rPr lang="en-US" sz="2800" dirty="0" smtClean="0">
                <a:effectLst/>
              </a:rPr>
              <a:t>The Analytic File combines 8 years (1997-2004) of data from the </a:t>
            </a:r>
            <a:r>
              <a:rPr lang="en-US" sz="2800" dirty="0" smtClean="0">
                <a:solidFill>
                  <a:srgbClr val="FFCCFF"/>
                </a:solidFill>
                <a:effectLst/>
              </a:rPr>
              <a:t>National Health Interview Survey (NHIS)</a:t>
            </a:r>
            <a:r>
              <a:rPr lang="en-US" sz="2800" dirty="0" smtClean="0">
                <a:effectLst/>
              </a:rPr>
              <a:t> and the linked mortality files of the </a:t>
            </a:r>
            <a:r>
              <a:rPr lang="en-US" sz="2800" dirty="0" smtClean="0">
                <a:solidFill>
                  <a:srgbClr val="FFCCFF"/>
                </a:solidFill>
                <a:effectLst/>
              </a:rPr>
              <a:t>National Death Index (NDI)</a:t>
            </a:r>
            <a:r>
              <a:rPr lang="en-US" sz="2800" dirty="0" smtClean="0">
                <a:effectLst/>
              </a:rPr>
              <a:t> containing follow-up information through  12/31/2006.</a:t>
            </a:r>
          </a:p>
          <a:p>
            <a:pPr marL="609600" indent="-609600" eaLnBrk="1" hangingPunct="1">
              <a:lnSpc>
                <a:spcPct val="80000"/>
              </a:lnSpc>
              <a:buFont typeface="Wingdings" pitchFamily="2" charset="2"/>
              <a:buAutoNum type="arabicPeriod"/>
              <a:defRPr/>
            </a:pPr>
            <a:endParaRPr lang="en-US" sz="2800" dirty="0" smtClean="0">
              <a:effectLst/>
            </a:endParaRPr>
          </a:p>
          <a:p>
            <a:pPr marL="609600" indent="-609600" eaLnBrk="1" hangingPunct="1">
              <a:lnSpc>
                <a:spcPct val="80000"/>
              </a:lnSpc>
              <a:buFont typeface="Wingdings" pitchFamily="2" charset="2"/>
              <a:buAutoNum type="arabicPeriod"/>
              <a:defRPr/>
            </a:pPr>
            <a:r>
              <a:rPr lang="en-US" sz="2800" dirty="0" smtClean="0">
                <a:effectLst/>
              </a:rPr>
              <a:t>Information on height and weight as well as  leisure-time physical activity was obtained from the </a:t>
            </a:r>
            <a:r>
              <a:rPr lang="en-US" sz="2800" dirty="0" smtClean="0">
                <a:solidFill>
                  <a:srgbClr val="FFCCFF"/>
                </a:solidFill>
                <a:effectLst/>
              </a:rPr>
              <a:t>NHIS “Sample Adult”</a:t>
            </a:r>
            <a:r>
              <a:rPr lang="en-US" sz="2800" dirty="0" smtClean="0">
                <a:effectLst/>
              </a:rPr>
              <a:t>, a sample of adult (18+) interview respondents, each of whom is randomly chosen from the adult members of a household (if more than one adult is present). </a:t>
            </a:r>
          </a:p>
          <a:p>
            <a:pPr marL="609600" indent="-609600" eaLnBrk="1" hangingPunct="1">
              <a:lnSpc>
                <a:spcPct val="80000"/>
              </a:lnSpc>
              <a:buFont typeface="Wingdings" pitchFamily="2" charset="2"/>
              <a:buNone/>
              <a:defRPr/>
            </a:pPr>
            <a:endParaRPr lang="en-US" sz="2800" dirty="0" smtClean="0">
              <a:effectLst/>
            </a:endParaRPr>
          </a:p>
          <a:p>
            <a:pPr marL="609600" indent="-609600" eaLnBrk="1" hangingPunct="1">
              <a:lnSpc>
                <a:spcPct val="80000"/>
              </a:lnSpc>
              <a:buFont typeface="Wingdings" pitchFamily="2" charset="2"/>
              <a:buNone/>
              <a:defRPr/>
            </a:pPr>
            <a:r>
              <a:rPr lang="en-US" dirty="0" smtClean="0">
                <a:effectLst/>
              </a:rPr>
              <a:t>	</a:t>
            </a:r>
            <a:endParaRPr lang="en-US" sz="1800" dirty="0" smtClean="0">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457200" y="0"/>
            <a:ext cx="8229600" cy="1295400"/>
          </a:xfrm>
        </p:spPr>
        <p:txBody>
          <a:bodyPr/>
          <a:lstStyle/>
          <a:p>
            <a:pPr eaLnBrk="1" hangingPunct="1">
              <a:defRPr/>
            </a:pPr>
            <a:r>
              <a:rPr lang="en-US" sz="3600" dirty="0" smtClean="0">
                <a:solidFill>
                  <a:srgbClr val="FFFF00"/>
                </a:solidFill>
                <a:effectLst/>
              </a:rPr>
              <a:t>Procedures for NHIS-NDI Linkage and Subsequent Analysis</a:t>
            </a:r>
            <a:r>
              <a:rPr lang="en-US" sz="3600" dirty="0" smtClean="0">
                <a:solidFill>
                  <a:srgbClr val="FFFF00"/>
                </a:solidFill>
              </a:rPr>
              <a:t>:</a:t>
            </a:r>
          </a:p>
        </p:txBody>
      </p:sp>
      <p:sp>
        <p:nvSpPr>
          <p:cNvPr id="158723" name="Rectangle 3"/>
          <p:cNvSpPr>
            <a:spLocks noGrp="1" noChangeArrowheads="1"/>
          </p:cNvSpPr>
          <p:nvPr>
            <p:ph type="body" idx="1"/>
          </p:nvPr>
        </p:nvSpPr>
        <p:spPr>
          <a:xfrm>
            <a:off x="457200" y="1600200"/>
            <a:ext cx="8229600" cy="4911725"/>
          </a:xfrm>
        </p:spPr>
        <p:txBody>
          <a:bodyPr/>
          <a:lstStyle/>
          <a:p>
            <a:pPr marL="457200" lvl="1" indent="-457200" eaLnBrk="1" hangingPunct="1">
              <a:lnSpc>
                <a:spcPct val="80000"/>
              </a:lnSpc>
              <a:buClr>
                <a:srgbClr val="99CCFF"/>
              </a:buClr>
              <a:buFontTx/>
              <a:buAutoNum type="arabicPeriod"/>
              <a:defRPr/>
            </a:pPr>
            <a:r>
              <a:rPr lang="en-US" dirty="0" smtClean="0"/>
              <a:t>To be eligible for linkage between the </a:t>
            </a:r>
            <a:r>
              <a:rPr lang="en-US" dirty="0" smtClean="0">
                <a:solidFill>
                  <a:srgbClr val="FFCCFF"/>
                </a:solidFill>
              </a:rPr>
              <a:t>NHIS</a:t>
            </a:r>
            <a:r>
              <a:rPr lang="en-US" dirty="0" smtClean="0"/>
              <a:t> and </a:t>
            </a:r>
            <a:r>
              <a:rPr lang="en-US" dirty="0" smtClean="0">
                <a:solidFill>
                  <a:srgbClr val="FFCCFF"/>
                </a:solidFill>
              </a:rPr>
              <a:t>NDI</a:t>
            </a:r>
            <a:r>
              <a:rPr lang="en-US" dirty="0" smtClean="0"/>
              <a:t> data, a case/record had to contain one of the following combinations of identifying </a:t>
            </a:r>
            <a:r>
              <a:rPr lang="en-US" dirty="0" smtClean="0">
                <a:effectLst/>
              </a:rPr>
              <a:t>information</a:t>
            </a:r>
            <a:r>
              <a:rPr lang="en-US" dirty="0" smtClean="0"/>
              <a:t>:</a:t>
            </a:r>
          </a:p>
          <a:p>
            <a:pPr marL="1371600" lvl="2" indent="-457200" eaLnBrk="1" hangingPunct="1">
              <a:lnSpc>
                <a:spcPct val="80000"/>
              </a:lnSpc>
              <a:buClr>
                <a:srgbClr val="F67CDF"/>
              </a:buClr>
              <a:buFont typeface="Wingdings" pitchFamily="2" charset="2"/>
              <a:buChar char="v"/>
              <a:defRPr/>
            </a:pPr>
            <a:r>
              <a:rPr lang="en-US" sz="2800" dirty="0" smtClean="0"/>
              <a:t>Social Security #, sex, full date of birth</a:t>
            </a:r>
          </a:p>
          <a:p>
            <a:pPr marL="1371600" lvl="2" indent="-457200" eaLnBrk="1" hangingPunct="1">
              <a:lnSpc>
                <a:spcPct val="80000"/>
              </a:lnSpc>
              <a:buClr>
                <a:srgbClr val="F67CDF"/>
              </a:buClr>
              <a:buFont typeface="Wingdings" pitchFamily="2" charset="2"/>
              <a:buChar char="v"/>
              <a:defRPr/>
            </a:pPr>
            <a:r>
              <a:rPr lang="en-US" sz="2800" dirty="0" smtClean="0"/>
              <a:t>Last name, first initial, month of birth, year of birth</a:t>
            </a:r>
          </a:p>
          <a:p>
            <a:pPr marL="1371600" lvl="2" indent="-457200" eaLnBrk="1" hangingPunct="1">
              <a:lnSpc>
                <a:spcPct val="80000"/>
              </a:lnSpc>
              <a:buClr>
                <a:srgbClr val="F67CDF"/>
              </a:buClr>
              <a:buFont typeface="Wingdings" pitchFamily="2" charset="2"/>
              <a:buChar char="v"/>
              <a:defRPr/>
            </a:pPr>
            <a:r>
              <a:rPr lang="en-US" sz="2800" dirty="0" smtClean="0"/>
              <a:t>Last name, first initial, Social Security #</a:t>
            </a:r>
          </a:p>
          <a:p>
            <a:pPr marL="609600" indent="-609600" eaLnBrk="1" hangingPunct="1">
              <a:buFont typeface="Wingdings" pitchFamily="2" charset="2"/>
              <a:buAutoNum type="arabicPeriod" startAt="3"/>
              <a:defRPr/>
            </a:pPr>
            <a:endParaRPr lang="en-US" sz="2800" dirty="0" smtClean="0"/>
          </a:p>
          <a:p>
            <a:pPr marL="609600" indent="-609600" eaLnBrk="1" hangingPunct="1">
              <a:buClr>
                <a:srgbClr val="99CCFF"/>
              </a:buClr>
              <a:buSzPct val="100000"/>
              <a:buFont typeface="Arial" charset="0"/>
              <a:buAutoNum type="arabicPeriod" startAt="2"/>
              <a:defRPr/>
            </a:pPr>
            <a:r>
              <a:rPr lang="en-US" sz="2800" dirty="0" smtClean="0"/>
              <a:t>Estimates for all analyses were weighted using post-stratification to adjust for missing cases due to eligibility status.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414" name="Rectangle 62"/>
          <p:cNvSpPr>
            <a:spLocks noGrp="1" noChangeArrowheads="1"/>
          </p:cNvSpPr>
          <p:nvPr>
            <p:ph type="title"/>
          </p:nvPr>
        </p:nvSpPr>
        <p:spPr>
          <a:xfrm>
            <a:off x="457200" y="0"/>
            <a:ext cx="8229600" cy="1219200"/>
          </a:xfrm>
        </p:spPr>
        <p:txBody>
          <a:bodyPr/>
          <a:lstStyle/>
          <a:p>
            <a:pPr>
              <a:defRPr/>
            </a:pPr>
            <a:r>
              <a:rPr lang="en-US" sz="3200" dirty="0" smtClean="0">
                <a:solidFill>
                  <a:srgbClr val="FFFF00"/>
                </a:solidFill>
                <a:effectLst/>
              </a:rPr>
              <a:t>Number of Cases in Data Files Linking 1997-2004 NHIS to 1997-2006 NDI Data </a:t>
            </a:r>
          </a:p>
        </p:txBody>
      </p:sp>
      <p:graphicFrame>
        <p:nvGraphicFramePr>
          <p:cNvPr id="100423" name="Group 71"/>
          <p:cNvGraphicFramePr>
            <a:graphicFrameLocks noGrp="1"/>
          </p:cNvGraphicFramePr>
          <p:nvPr>
            <p:ph idx="1"/>
          </p:nvPr>
        </p:nvGraphicFramePr>
        <p:xfrm>
          <a:off x="457200" y="1219200"/>
          <a:ext cx="8229600" cy="5486400"/>
        </p:xfrm>
        <a:graphic>
          <a:graphicData uri="http://schemas.openxmlformats.org/drawingml/2006/table">
            <a:tbl>
              <a:tblPr/>
              <a:tblGrid>
                <a:gridCol w="2057400"/>
                <a:gridCol w="2057400"/>
                <a:gridCol w="2057400"/>
                <a:gridCol w="2057400"/>
              </a:tblGrid>
              <a:tr h="1799792">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Arial" charset="0"/>
                        </a:rPr>
                        <a:t>Year of NHIS Data Collection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kumimoji="0" lang="en-US" sz="2400" b="0" i="0" u="none" strike="noStrike" cap="none" normalizeH="0" baseline="0" dirty="0" smtClean="0">
                          <a:ln>
                            <a:noFill/>
                          </a:ln>
                          <a:solidFill>
                            <a:srgbClr val="66CCFF"/>
                          </a:solidFill>
                          <a:effectLst>
                            <a:outerShdw blurRad="38100" dist="38100" dir="2700000" algn="tl">
                              <a:srgbClr val="000000"/>
                            </a:outerShdw>
                          </a:effectLst>
                          <a:latin typeface="Arial" charset="0"/>
                        </a:rPr>
                        <a:t>  </a:t>
                      </a:r>
                    </a:p>
                    <a:p>
                      <a:pPr algn="ctr"/>
                      <a:r>
                        <a:rPr lang="en-US" sz="2000" kern="1200" dirty="0" smtClean="0">
                          <a:solidFill>
                            <a:schemeClr val="tx1"/>
                          </a:solidFill>
                          <a:latin typeface="+mn-lt"/>
                          <a:ea typeface="+mn-ea"/>
                          <a:cs typeface="+mn-cs"/>
                        </a:rPr>
                        <a:t>NHIS </a:t>
                      </a:r>
                    </a:p>
                    <a:p>
                      <a:pPr algn="ctr"/>
                      <a:r>
                        <a:rPr lang="en-US" sz="2000" kern="1200" dirty="0" smtClean="0">
                          <a:solidFill>
                            <a:schemeClr val="tx1"/>
                          </a:solidFill>
                          <a:latin typeface="+mn-lt"/>
                          <a:ea typeface="+mn-ea"/>
                          <a:cs typeface="+mn-cs"/>
                        </a:rPr>
                        <a:t>Sample Adult</a:t>
                      </a:r>
                    </a:p>
                    <a:p>
                      <a:pPr algn="ctr"/>
                      <a:r>
                        <a:rPr lang="en-US" sz="2000" kern="1200" dirty="0" smtClean="0">
                          <a:solidFill>
                            <a:schemeClr val="tx1"/>
                          </a:solidFill>
                          <a:latin typeface="+mn-lt"/>
                          <a:ea typeface="+mn-ea"/>
                          <a:cs typeface="+mn-cs"/>
                        </a:rPr>
                        <a:t>Respondents</a:t>
                      </a:r>
                    </a:p>
                    <a:p>
                      <a:pPr algn="ctr"/>
                      <a:r>
                        <a:rPr lang="en-US" sz="2000" kern="1200" dirty="0" smtClean="0">
                          <a:solidFill>
                            <a:schemeClr val="tx1"/>
                          </a:solidFill>
                          <a:latin typeface="+mn-lt"/>
                          <a:ea typeface="+mn-ea"/>
                          <a:cs typeface="+mn-cs"/>
                        </a:rPr>
                        <a:t> (Aged 18+)</a:t>
                      </a:r>
                      <a:endParaRPr kumimoji="0" lang="en-US" sz="2000" b="0" i="0" u="none" strike="noStrike" cap="none" normalizeH="0" baseline="0" dirty="0" smtClean="0">
                        <a:ln>
                          <a:noFill/>
                        </a:ln>
                        <a:solidFill>
                          <a:srgbClr val="66CCFF"/>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lang="en-US" sz="2000" kern="1200" dirty="0" smtClean="0">
                          <a:solidFill>
                            <a:schemeClr val="tx1"/>
                          </a:solidFill>
                          <a:latin typeface="+mn-lt"/>
                          <a:ea typeface="+mn-ea"/>
                          <a:cs typeface="+mn-cs"/>
                        </a:rPr>
                        <a:t>NHIS  Respondents meeting eligibility criteria for linkage to NDI</a:t>
                      </a:r>
                      <a:endParaRPr kumimoji="0" lang="en-US" sz="2000" b="0" i="0" u="none" strike="noStrike" cap="none" normalizeH="0" baseline="0" dirty="0" smtClean="0">
                        <a:ln>
                          <a:noFill/>
                        </a:ln>
                        <a:solidFill>
                          <a:srgbClr val="66CCFF"/>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lang="en-US" sz="2000" kern="1200" dirty="0" smtClean="0">
                          <a:solidFill>
                            <a:schemeClr val="tx1"/>
                          </a:solidFill>
                          <a:latin typeface="+mn-lt"/>
                          <a:ea typeface="+mn-ea"/>
                          <a:cs typeface="+mn-cs"/>
                        </a:rPr>
                        <a:t>                  Linked NHIS   Respondents who died at or before 12/31/2006</a:t>
                      </a:r>
                      <a:endParaRPr kumimoji="0" lang="en-US" sz="2000" b="0" i="0" u="none" strike="noStrike" cap="none" normalizeH="0" baseline="0" dirty="0" smtClean="0">
                        <a:ln>
                          <a:noFill/>
                        </a:ln>
                        <a:solidFill>
                          <a:srgbClr val="66CCFF"/>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69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3399FF"/>
                          </a:solidFill>
                          <a:effectLst>
                            <a:outerShdw blurRad="38100" dist="38100" dir="2700000" algn="tl">
                              <a:srgbClr val="000000"/>
                            </a:outerShdw>
                          </a:effectLst>
                          <a:latin typeface="Arial" charset="0"/>
                        </a:rPr>
                        <a:t>1997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67CDF"/>
                          </a:solidFill>
                          <a:effectLst>
                            <a:outerShdw blurRad="38100" dist="38100" dir="2700000" algn="tl">
                              <a:srgbClr val="000000"/>
                            </a:outerShdw>
                          </a:effectLst>
                          <a:latin typeface="Arial" charset="0"/>
                        </a:rPr>
                        <a:t>36,116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67CDF"/>
                          </a:solidFill>
                          <a:effectLst>
                            <a:outerShdw blurRad="38100" dist="38100" dir="2700000" algn="tl">
                              <a:srgbClr val="000000"/>
                            </a:outerShdw>
                          </a:effectLst>
                          <a:latin typeface="Arial" charset="0"/>
                        </a:rPr>
                        <a:t>34,393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67CDF"/>
                          </a:solidFill>
                          <a:effectLst>
                            <a:outerShdw blurRad="38100" dist="38100" dir="2700000" algn="tl">
                              <a:srgbClr val="000000"/>
                            </a:outerShdw>
                          </a:effectLst>
                          <a:latin typeface="Arial" charset="0"/>
                        </a:rPr>
                        <a:t>3,956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69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3399FF"/>
                          </a:solidFill>
                          <a:effectLst>
                            <a:outerShdw blurRad="38100" dist="38100" dir="2700000" algn="tl">
                              <a:srgbClr val="000000"/>
                            </a:outerShdw>
                          </a:effectLst>
                          <a:latin typeface="Arial" charset="0"/>
                        </a:rPr>
                        <a:t>1998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67CDF"/>
                          </a:solidFill>
                          <a:effectLst>
                            <a:outerShdw blurRad="38100" dist="38100" dir="2700000" algn="tl">
                              <a:srgbClr val="000000"/>
                            </a:outerShdw>
                          </a:effectLst>
                          <a:latin typeface="Arial" charset="0"/>
                        </a:rPr>
                        <a:t>32,440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67CDF"/>
                          </a:solidFill>
                          <a:effectLst>
                            <a:outerShdw blurRad="38100" dist="38100" dir="2700000" algn="tl">
                              <a:srgbClr val="000000"/>
                            </a:outerShdw>
                          </a:effectLst>
                          <a:latin typeface="Arial" charset="0"/>
                        </a:rPr>
                        <a:t>30,577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67CDF"/>
                          </a:solidFill>
                          <a:effectLst>
                            <a:outerShdw blurRad="38100" dist="38100" dir="2700000" algn="tl">
                              <a:srgbClr val="000000"/>
                            </a:outerShdw>
                          </a:effectLst>
                          <a:latin typeface="Arial" charset="0"/>
                        </a:rPr>
                        <a:t>3,226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69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3399FF"/>
                          </a:solidFill>
                          <a:effectLst>
                            <a:outerShdw blurRad="38100" dist="38100" dir="2700000" algn="tl">
                              <a:srgbClr val="000000"/>
                            </a:outerShdw>
                          </a:effectLst>
                          <a:latin typeface="Arial" charset="0"/>
                        </a:rPr>
                        <a:t>1999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67CDF"/>
                          </a:solidFill>
                          <a:effectLst>
                            <a:outerShdw blurRad="38100" dist="38100" dir="2700000" algn="tl">
                              <a:srgbClr val="000000"/>
                            </a:outerShdw>
                          </a:effectLst>
                          <a:latin typeface="Arial" charset="0"/>
                        </a:rPr>
                        <a:t>30,801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67CDF"/>
                          </a:solidFill>
                          <a:effectLst>
                            <a:outerShdw blurRad="38100" dist="38100" dir="2700000" algn="tl">
                              <a:srgbClr val="000000"/>
                            </a:outerShdw>
                          </a:effectLst>
                          <a:latin typeface="Arial" charset="0"/>
                        </a:rPr>
                        <a:t>29,076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67CDF"/>
                          </a:solidFill>
                          <a:effectLst>
                            <a:outerShdw blurRad="38100" dist="38100" dir="2700000" algn="tl">
                              <a:srgbClr val="000000"/>
                            </a:outerShdw>
                          </a:effectLst>
                          <a:latin typeface="Arial" charset="0"/>
                        </a:rPr>
                        <a:t>2,542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69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3399FF"/>
                          </a:solidFill>
                          <a:effectLst>
                            <a:outerShdw blurRad="38100" dist="38100" dir="2700000" algn="tl">
                              <a:srgbClr val="000000"/>
                            </a:outerShdw>
                          </a:effectLst>
                          <a:latin typeface="Arial" charset="0"/>
                        </a:rPr>
                        <a:t>2000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67CDF"/>
                          </a:solidFill>
                          <a:effectLst>
                            <a:outerShdw blurRad="38100" dist="38100" dir="2700000" algn="tl">
                              <a:srgbClr val="000000"/>
                            </a:outerShdw>
                          </a:effectLst>
                          <a:latin typeface="Arial" charset="0"/>
                        </a:rPr>
                        <a:t>32,374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67CDF"/>
                          </a:solidFill>
                          <a:effectLst>
                            <a:outerShdw blurRad="38100" dist="38100" dir="2700000" algn="tl">
                              <a:srgbClr val="000000"/>
                            </a:outerShdw>
                          </a:effectLst>
                          <a:latin typeface="Arial" charset="0"/>
                        </a:rPr>
                        <a:t>30,595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67CDF"/>
                          </a:solidFill>
                          <a:effectLst>
                            <a:outerShdw blurRad="38100" dist="38100" dir="2700000" algn="tl">
                              <a:srgbClr val="000000"/>
                            </a:outerShdw>
                          </a:effectLst>
                          <a:latin typeface="Arial" charset="0"/>
                        </a:rPr>
                        <a:t>2,231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69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3399FF"/>
                          </a:solidFill>
                          <a:effectLst>
                            <a:outerShdw blurRad="38100" dist="38100" dir="2700000" algn="tl">
                              <a:srgbClr val="000000"/>
                            </a:outerShdw>
                          </a:effectLst>
                          <a:latin typeface="Arial" charset="0"/>
                        </a:rPr>
                        <a:t>2001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67CDF"/>
                          </a:solidFill>
                          <a:effectLst>
                            <a:outerShdw blurRad="38100" dist="38100" dir="2700000" algn="tl">
                              <a:srgbClr val="000000"/>
                            </a:outerShdw>
                          </a:effectLst>
                          <a:latin typeface="Arial" charset="0"/>
                        </a:rPr>
                        <a:t>33,326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67CDF"/>
                          </a:solidFill>
                          <a:effectLst>
                            <a:outerShdw blurRad="38100" dist="38100" dir="2700000" algn="tl">
                              <a:srgbClr val="000000"/>
                            </a:outerShdw>
                          </a:effectLst>
                          <a:latin typeface="Arial" charset="0"/>
                        </a:rPr>
                        <a:t>31,358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67CDF"/>
                          </a:solidFill>
                          <a:effectLst>
                            <a:outerShdw blurRad="38100" dist="38100" dir="2700000" algn="tl">
                              <a:srgbClr val="000000"/>
                            </a:outerShdw>
                          </a:effectLst>
                          <a:latin typeface="Arial" charset="0"/>
                        </a:rPr>
                        <a:t>1,937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69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3399FF"/>
                          </a:solidFill>
                          <a:effectLst>
                            <a:outerShdw blurRad="38100" dist="38100" dir="2700000" algn="tl">
                              <a:srgbClr val="000000"/>
                            </a:outerShdw>
                          </a:effectLst>
                          <a:latin typeface="Arial" charset="0"/>
                        </a:rPr>
                        <a:t>2002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67CDF"/>
                          </a:solidFill>
                          <a:effectLst>
                            <a:outerShdw blurRad="38100" dist="38100" dir="2700000" algn="tl">
                              <a:srgbClr val="000000"/>
                            </a:outerShdw>
                          </a:effectLst>
                          <a:latin typeface="Arial" charset="0"/>
                        </a:rPr>
                        <a:t>31,044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67CDF"/>
                          </a:solidFill>
                          <a:effectLst>
                            <a:outerShdw blurRad="38100" dist="38100" dir="2700000" algn="tl">
                              <a:srgbClr val="000000"/>
                            </a:outerShdw>
                          </a:effectLst>
                          <a:latin typeface="Arial" charset="0"/>
                        </a:rPr>
                        <a:t>28,995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67CDF"/>
                          </a:solidFill>
                          <a:effectLst>
                            <a:outerShdw blurRad="38100" dist="38100" dir="2700000" algn="tl">
                              <a:srgbClr val="000000"/>
                            </a:outerShdw>
                          </a:effectLst>
                          <a:latin typeface="Arial" charset="0"/>
                        </a:rPr>
                        <a:t>1,413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69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3399FF"/>
                          </a:solidFill>
                          <a:effectLst>
                            <a:outerShdw blurRad="38100" dist="38100" dir="2700000" algn="tl">
                              <a:srgbClr val="000000"/>
                            </a:outerShdw>
                          </a:effectLst>
                          <a:latin typeface="Arial" charset="0"/>
                        </a:rPr>
                        <a:t>2003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67CDF"/>
                          </a:solidFill>
                          <a:effectLst>
                            <a:outerShdw blurRad="38100" dist="38100" dir="2700000" algn="tl">
                              <a:srgbClr val="000000"/>
                            </a:outerShdw>
                          </a:effectLst>
                          <a:latin typeface="Arial" charset="0"/>
                        </a:rPr>
                        <a:t>30,852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67CDF"/>
                          </a:solidFill>
                          <a:effectLst>
                            <a:outerShdw blurRad="38100" dist="38100" dir="2700000" algn="tl">
                              <a:srgbClr val="000000"/>
                            </a:outerShdw>
                          </a:effectLst>
                          <a:latin typeface="Arial" charset="0"/>
                        </a:rPr>
                        <a:t>28,210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67CDF"/>
                          </a:solidFill>
                          <a:effectLst>
                            <a:outerShdw blurRad="38100" dist="38100" dir="2700000" algn="tl">
                              <a:srgbClr val="000000"/>
                            </a:outerShdw>
                          </a:effectLst>
                          <a:latin typeface="Arial" charset="0"/>
                        </a:rPr>
                        <a:t>1,095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69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3399FF"/>
                          </a:solidFill>
                          <a:effectLst>
                            <a:outerShdw blurRad="38100" dist="38100" dir="2700000" algn="tl">
                              <a:srgbClr val="000000"/>
                            </a:outerShdw>
                          </a:effectLst>
                          <a:latin typeface="Arial" charset="0"/>
                        </a:rPr>
                        <a:t>2004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67CDF"/>
                          </a:solidFill>
                          <a:effectLst>
                            <a:outerShdw blurRad="38100" dist="38100" dir="2700000" algn="tl">
                              <a:srgbClr val="000000"/>
                            </a:outerShdw>
                          </a:effectLst>
                          <a:latin typeface="Arial" charset="0"/>
                        </a:rPr>
                        <a:t>31,326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67CDF"/>
                          </a:solidFill>
                          <a:effectLst>
                            <a:outerShdw blurRad="38100" dist="38100" dir="2700000" algn="tl">
                              <a:srgbClr val="000000"/>
                            </a:outerShdw>
                          </a:effectLst>
                          <a:latin typeface="Arial" charset="0"/>
                        </a:rPr>
                        <a:t>29,193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67CDF"/>
                          </a:solidFill>
                          <a:effectLst>
                            <a:outerShdw blurRad="38100" dist="38100" dir="2700000" algn="tl">
                              <a:srgbClr val="000000"/>
                            </a:outerShdw>
                          </a:effectLst>
                          <a:latin typeface="Arial" charset="0"/>
                        </a:rPr>
                        <a:t>739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69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66CCFF"/>
                          </a:solidFill>
                          <a:effectLst>
                            <a:outerShdw blurRad="38100" dist="38100" dir="2700000" algn="tl">
                              <a:srgbClr val="000000"/>
                            </a:outerShdw>
                          </a:effectLst>
                          <a:latin typeface="Arial" charset="0"/>
                        </a:rPr>
                        <a:t>Totals: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258,279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242,397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0" i="0" u="none" strike="noStrike" cap="none" normalizeH="0" baseline="0" dirty="0" smtClean="0">
                          <a:ln>
                            <a:noFill/>
                          </a:ln>
                          <a:solidFill>
                            <a:srgbClr val="FFCCFF"/>
                          </a:solidFill>
                          <a:effectLst>
                            <a:outerShdw blurRad="38100" dist="38100" dir="2700000" algn="tl">
                              <a:srgbClr val="000000"/>
                            </a:outerShdw>
                          </a:effectLst>
                          <a:latin typeface="Arial" charset="0"/>
                        </a:rPr>
                        <a:t>17,139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0"/>
            <a:ext cx="8229600" cy="1143000"/>
          </a:xfrm>
        </p:spPr>
        <p:txBody>
          <a:bodyPr/>
          <a:lstStyle/>
          <a:p>
            <a:pPr eaLnBrk="1" hangingPunct="1">
              <a:defRPr/>
            </a:pPr>
            <a:r>
              <a:rPr lang="en-US" sz="3600" dirty="0" smtClean="0">
                <a:solidFill>
                  <a:srgbClr val="FFFF00"/>
                </a:solidFill>
              </a:rPr>
              <a:t>KEY VARIABLES 1:</a:t>
            </a:r>
          </a:p>
        </p:txBody>
      </p:sp>
      <p:sp>
        <p:nvSpPr>
          <p:cNvPr id="30723" name="Rectangle 3"/>
          <p:cNvSpPr>
            <a:spLocks noGrp="1" noChangeArrowheads="1"/>
          </p:cNvSpPr>
          <p:nvPr>
            <p:ph type="body" idx="4294967295"/>
          </p:nvPr>
        </p:nvSpPr>
        <p:spPr>
          <a:xfrm>
            <a:off x="228600" y="1371600"/>
            <a:ext cx="8229600" cy="5257800"/>
          </a:xfrm>
        </p:spPr>
        <p:txBody>
          <a:bodyPr/>
          <a:lstStyle/>
          <a:p>
            <a:pPr marL="609600" indent="-609600" eaLnBrk="1" hangingPunct="1">
              <a:buSzPct val="100000"/>
              <a:buFont typeface="+mj-lt"/>
              <a:buAutoNum type="arabicPeriod"/>
              <a:defRPr/>
            </a:pPr>
            <a:r>
              <a:rPr lang="en-US" sz="2800" dirty="0" smtClean="0">
                <a:solidFill>
                  <a:srgbClr val="00B050"/>
                </a:solidFill>
                <a:effectLst/>
              </a:rPr>
              <a:t>Mortality Status </a:t>
            </a:r>
          </a:p>
          <a:p>
            <a:pPr marL="609600" indent="-609600" eaLnBrk="1" hangingPunct="1">
              <a:buFont typeface="Wingdings" pitchFamily="2" charset="2"/>
              <a:buNone/>
              <a:defRPr/>
            </a:pPr>
            <a:r>
              <a:rPr lang="en-US" sz="2800" dirty="0" smtClean="0">
                <a:effectLst/>
              </a:rPr>
              <a:t>	(Outcome coded 1=deceased, 0=assumed alive) is based on three sources: </a:t>
            </a:r>
          </a:p>
          <a:p>
            <a:pPr marL="609600" indent="-609600" eaLnBrk="1" hangingPunct="1">
              <a:buFont typeface="Wingdings" pitchFamily="2" charset="2"/>
              <a:buNone/>
              <a:defRPr/>
            </a:pPr>
            <a:r>
              <a:rPr lang="en-US" sz="2800" dirty="0" smtClean="0">
                <a:effectLst/>
              </a:rPr>
              <a:t>	1. NDI Match, </a:t>
            </a:r>
          </a:p>
          <a:p>
            <a:pPr marL="609600" indent="-609600" eaLnBrk="1" hangingPunct="1">
              <a:buFont typeface="Wingdings" pitchFamily="2" charset="2"/>
              <a:buNone/>
              <a:defRPr/>
            </a:pPr>
            <a:r>
              <a:rPr lang="en-US" sz="2800" dirty="0" smtClean="0">
                <a:effectLst/>
              </a:rPr>
              <a:t>	2. Social Security Administration, </a:t>
            </a:r>
          </a:p>
          <a:p>
            <a:pPr marL="609600" indent="-609600" eaLnBrk="1" hangingPunct="1">
              <a:buFont typeface="Wingdings" pitchFamily="2" charset="2"/>
              <a:buNone/>
              <a:defRPr/>
            </a:pPr>
            <a:r>
              <a:rPr lang="en-US" sz="2800" dirty="0" smtClean="0">
                <a:effectLst/>
              </a:rPr>
              <a:t>	3. Centers for Medicare and Medicaid Services</a:t>
            </a:r>
          </a:p>
          <a:p>
            <a:pPr marL="609600" indent="-609600" eaLnBrk="1" hangingPunct="1">
              <a:buFont typeface="Wingdings" pitchFamily="2" charset="2"/>
              <a:buNone/>
              <a:defRPr/>
            </a:pPr>
            <a:r>
              <a:rPr lang="en-US" sz="2800" dirty="0" smtClean="0">
                <a:effectLst/>
              </a:rPr>
              <a:t> 	</a:t>
            </a:r>
          </a:p>
          <a:p>
            <a:pPr marL="609600" indent="-609600" eaLnBrk="1" hangingPunct="1">
              <a:buFont typeface="Wingdings" pitchFamily="2" charset="2"/>
              <a:buNone/>
              <a:defRPr/>
            </a:pPr>
            <a:r>
              <a:rPr lang="en-US" sz="2800" dirty="0" smtClean="0">
                <a:effectLst/>
              </a:rPr>
              <a:t>	Maximum follow-up until censoring is 3639 days (≈10 years) from the NHIS interview; minimum follow-up until censoring is at least 731 days (= 2 years).</a:t>
            </a:r>
            <a:endParaRPr lang="en-US" sz="2000" dirty="0" smtClean="0"/>
          </a:p>
          <a:p>
            <a:pPr marL="609600" indent="-609600" eaLnBrk="1" hangingPunct="1">
              <a:buFont typeface="Wingdings" pitchFamily="2" charset="2"/>
              <a:buNone/>
              <a:defRPr/>
            </a:pPr>
            <a:endParaRPr lang="en-US" sz="20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0"/>
            <a:ext cx="8229600" cy="1143000"/>
          </a:xfrm>
        </p:spPr>
        <p:txBody>
          <a:bodyPr/>
          <a:lstStyle/>
          <a:p>
            <a:pPr eaLnBrk="1" hangingPunct="1">
              <a:defRPr/>
            </a:pPr>
            <a:r>
              <a:rPr lang="en-US" sz="3600" dirty="0" smtClean="0">
                <a:solidFill>
                  <a:srgbClr val="FFFF00"/>
                </a:solidFill>
              </a:rPr>
              <a:t>KEY VARIABLES 2</a:t>
            </a:r>
            <a:r>
              <a:rPr lang="en-US" dirty="0" smtClean="0">
                <a:solidFill>
                  <a:srgbClr val="FFFF00"/>
                </a:solidFill>
              </a:rPr>
              <a:t>:</a:t>
            </a:r>
          </a:p>
        </p:txBody>
      </p:sp>
      <p:sp>
        <p:nvSpPr>
          <p:cNvPr id="30723" name="Rectangle 3"/>
          <p:cNvSpPr>
            <a:spLocks noGrp="1" noChangeArrowheads="1"/>
          </p:cNvSpPr>
          <p:nvPr>
            <p:ph type="body" idx="4294967295"/>
          </p:nvPr>
        </p:nvSpPr>
        <p:spPr>
          <a:xfrm>
            <a:off x="228600" y="1143000"/>
            <a:ext cx="8229600" cy="5562600"/>
          </a:xfrm>
        </p:spPr>
        <p:txBody>
          <a:bodyPr/>
          <a:lstStyle/>
          <a:p>
            <a:pPr marL="609600" indent="-609600" eaLnBrk="1" hangingPunct="1">
              <a:lnSpc>
                <a:spcPct val="80000"/>
              </a:lnSpc>
              <a:buSzPct val="100000"/>
              <a:buFont typeface="+mj-lt"/>
              <a:buAutoNum type="arabicPeriod" startAt="2"/>
              <a:defRPr/>
            </a:pPr>
            <a:r>
              <a:rPr lang="en-US" sz="2400" dirty="0" smtClean="0">
                <a:effectLst/>
              </a:rPr>
              <a:t>Following the DHHS </a:t>
            </a:r>
            <a:r>
              <a:rPr lang="en-US" sz="2400" dirty="0" smtClean="0">
                <a:solidFill>
                  <a:srgbClr val="FF0000"/>
                </a:solidFill>
                <a:effectLst/>
              </a:rPr>
              <a:t>2008 Physical Activity Guidelines for Americans</a:t>
            </a:r>
            <a:r>
              <a:rPr lang="en-US" sz="2400" dirty="0" smtClean="0">
                <a:effectLst/>
              </a:rPr>
              <a:t>, respondents were classified into four major groups:</a:t>
            </a:r>
          </a:p>
          <a:p>
            <a:pPr marL="609600" indent="-609600" eaLnBrk="1" hangingPunct="1">
              <a:lnSpc>
                <a:spcPct val="80000"/>
              </a:lnSpc>
              <a:buFont typeface="Wingdings" pitchFamily="2" charset="2"/>
              <a:buNone/>
              <a:defRPr/>
            </a:pPr>
            <a:r>
              <a:rPr lang="en-US" sz="2400" dirty="0" smtClean="0">
                <a:effectLst/>
              </a:rPr>
              <a:t> 	</a:t>
            </a:r>
          </a:p>
          <a:p>
            <a:pPr marL="609600" indent="-609600" eaLnBrk="1" hangingPunct="1">
              <a:lnSpc>
                <a:spcPct val="80000"/>
              </a:lnSpc>
              <a:buFont typeface="Wingdings" pitchFamily="2" charset="2"/>
              <a:buNone/>
              <a:defRPr/>
            </a:pPr>
            <a:r>
              <a:rPr lang="en-US" sz="2400" dirty="0" smtClean="0">
                <a:effectLst/>
              </a:rPr>
              <a:t>	(1) </a:t>
            </a:r>
            <a:r>
              <a:rPr lang="en-US" sz="2400" dirty="0" smtClean="0">
                <a:solidFill>
                  <a:schemeClr val="folHlink"/>
                </a:solidFill>
                <a:effectLst/>
              </a:rPr>
              <a:t>Met </a:t>
            </a:r>
            <a:r>
              <a:rPr lang="en-US" sz="2400" u="sng" dirty="0" smtClean="0">
                <a:solidFill>
                  <a:schemeClr val="folHlink"/>
                </a:solidFill>
                <a:effectLst/>
              </a:rPr>
              <a:t>neither</a:t>
            </a:r>
            <a:r>
              <a:rPr lang="en-US" sz="2400" dirty="0" smtClean="0">
                <a:solidFill>
                  <a:schemeClr val="folHlink"/>
                </a:solidFill>
                <a:effectLst/>
              </a:rPr>
              <a:t> muscle strengthening </a:t>
            </a:r>
            <a:r>
              <a:rPr lang="en-US" sz="2400" u="sng" dirty="0" smtClean="0">
                <a:solidFill>
                  <a:schemeClr val="folHlink"/>
                </a:solidFill>
                <a:effectLst/>
              </a:rPr>
              <a:t>nor</a:t>
            </a:r>
            <a:r>
              <a:rPr lang="en-US" sz="2400" dirty="0" smtClean="0">
                <a:solidFill>
                  <a:schemeClr val="folHlink"/>
                </a:solidFill>
                <a:effectLst/>
              </a:rPr>
              <a:t> aerobic</a:t>
            </a:r>
          </a:p>
          <a:p>
            <a:pPr marL="609600" indent="-609600" eaLnBrk="1" hangingPunct="1">
              <a:lnSpc>
                <a:spcPct val="80000"/>
              </a:lnSpc>
              <a:buFont typeface="Wingdings" pitchFamily="2" charset="2"/>
              <a:buNone/>
              <a:defRPr/>
            </a:pPr>
            <a:r>
              <a:rPr lang="en-US" sz="2400" dirty="0" smtClean="0">
                <a:solidFill>
                  <a:schemeClr val="folHlink"/>
                </a:solidFill>
                <a:effectLst/>
              </a:rPr>
              <a:t>             activity recommendation</a:t>
            </a:r>
          </a:p>
          <a:p>
            <a:pPr marL="609600" indent="-609600" eaLnBrk="1" hangingPunct="1">
              <a:lnSpc>
                <a:spcPct val="80000"/>
              </a:lnSpc>
              <a:buFont typeface="Wingdings" pitchFamily="2" charset="2"/>
              <a:buNone/>
              <a:defRPr/>
            </a:pPr>
            <a:endParaRPr lang="en-US" sz="2400" dirty="0" smtClean="0">
              <a:effectLst/>
            </a:endParaRPr>
          </a:p>
          <a:p>
            <a:pPr marL="609600" indent="-609600" eaLnBrk="1" hangingPunct="1">
              <a:lnSpc>
                <a:spcPct val="80000"/>
              </a:lnSpc>
              <a:buFont typeface="Wingdings" pitchFamily="2" charset="2"/>
              <a:buNone/>
              <a:defRPr/>
            </a:pPr>
            <a:r>
              <a:rPr lang="en-US" sz="2400" dirty="0" smtClean="0">
                <a:effectLst/>
              </a:rPr>
              <a:t>	(2) </a:t>
            </a:r>
            <a:r>
              <a:rPr lang="en-US" sz="2400" dirty="0" smtClean="0">
                <a:solidFill>
                  <a:schemeClr val="folHlink"/>
                </a:solidFill>
                <a:effectLst/>
              </a:rPr>
              <a:t>Met </a:t>
            </a:r>
            <a:r>
              <a:rPr lang="en-US" sz="2400" u="sng" dirty="0" smtClean="0">
                <a:solidFill>
                  <a:schemeClr val="folHlink"/>
                </a:solidFill>
                <a:effectLst/>
              </a:rPr>
              <a:t>muscle</a:t>
            </a:r>
            <a:r>
              <a:rPr lang="en-US" sz="2400" dirty="0" smtClean="0">
                <a:solidFill>
                  <a:schemeClr val="folHlink"/>
                </a:solidFill>
                <a:effectLst/>
              </a:rPr>
              <a:t> </a:t>
            </a:r>
            <a:r>
              <a:rPr lang="en-US" sz="2400" u="sng" dirty="0" smtClean="0">
                <a:solidFill>
                  <a:schemeClr val="folHlink"/>
                </a:solidFill>
                <a:effectLst/>
              </a:rPr>
              <a:t>strengthening </a:t>
            </a:r>
            <a:r>
              <a:rPr lang="en-US" sz="2400" dirty="0" smtClean="0">
                <a:solidFill>
                  <a:schemeClr val="folHlink"/>
                </a:solidFill>
                <a:effectLst/>
              </a:rPr>
              <a:t>recommendations </a:t>
            </a:r>
            <a:r>
              <a:rPr lang="en-US" sz="2400" u="sng" dirty="0" smtClean="0">
                <a:solidFill>
                  <a:schemeClr val="folHlink"/>
                </a:solidFill>
                <a:effectLst/>
              </a:rPr>
              <a:t>only</a:t>
            </a:r>
          </a:p>
          <a:p>
            <a:pPr marL="609600" indent="-609600" eaLnBrk="1" hangingPunct="1">
              <a:lnSpc>
                <a:spcPct val="80000"/>
              </a:lnSpc>
              <a:buFont typeface="Wingdings" pitchFamily="2" charset="2"/>
              <a:buNone/>
              <a:defRPr/>
            </a:pPr>
            <a:r>
              <a:rPr lang="en-US" sz="2400" dirty="0" smtClean="0">
                <a:effectLst/>
              </a:rPr>
              <a:t>             (</a:t>
            </a:r>
            <a:r>
              <a:rPr lang="en-US" sz="2400" dirty="0" smtClean="0">
                <a:effectLst/>
                <a:cs typeface="Arial" charset="0"/>
              </a:rPr>
              <a:t>≥ 2 days per week of muscle strengthening</a:t>
            </a:r>
          </a:p>
          <a:p>
            <a:pPr marL="609600" indent="-609600" eaLnBrk="1" hangingPunct="1">
              <a:lnSpc>
                <a:spcPct val="80000"/>
              </a:lnSpc>
              <a:buFont typeface="Wingdings" pitchFamily="2" charset="2"/>
              <a:buNone/>
              <a:defRPr/>
            </a:pPr>
            <a:r>
              <a:rPr lang="en-US" sz="2400" dirty="0" smtClean="0">
                <a:effectLst/>
                <a:cs typeface="Arial" charset="0"/>
              </a:rPr>
              <a:t>              exercise)</a:t>
            </a:r>
            <a:endParaRPr lang="en-US" sz="2400" dirty="0" smtClean="0">
              <a:solidFill>
                <a:schemeClr val="folHlink"/>
              </a:solidFill>
              <a:effectLst/>
            </a:endParaRPr>
          </a:p>
          <a:p>
            <a:pPr marL="609600" indent="-609600" eaLnBrk="1" hangingPunct="1">
              <a:lnSpc>
                <a:spcPct val="80000"/>
              </a:lnSpc>
              <a:buFont typeface="Wingdings" pitchFamily="2" charset="2"/>
              <a:buNone/>
              <a:defRPr/>
            </a:pPr>
            <a:r>
              <a:rPr lang="en-US" sz="2400" dirty="0" smtClean="0">
                <a:solidFill>
                  <a:schemeClr val="folHlink"/>
                </a:solidFill>
                <a:effectLst/>
              </a:rPr>
              <a:t> </a:t>
            </a:r>
            <a:r>
              <a:rPr lang="en-US" sz="2400" dirty="0" smtClean="0">
                <a:effectLst/>
              </a:rPr>
              <a:t>	(3) </a:t>
            </a:r>
            <a:r>
              <a:rPr lang="en-US" sz="2400" dirty="0" smtClean="0">
                <a:solidFill>
                  <a:schemeClr val="folHlink"/>
                </a:solidFill>
                <a:effectLst/>
              </a:rPr>
              <a:t>Met </a:t>
            </a:r>
            <a:r>
              <a:rPr lang="en-US" sz="2400" u="sng" dirty="0" smtClean="0">
                <a:solidFill>
                  <a:schemeClr val="folHlink"/>
                </a:solidFill>
                <a:effectLst/>
              </a:rPr>
              <a:t>aerobic</a:t>
            </a:r>
            <a:r>
              <a:rPr lang="en-US" sz="2400" dirty="0" smtClean="0">
                <a:solidFill>
                  <a:schemeClr val="folHlink"/>
                </a:solidFill>
                <a:effectLst/>
              </a:rPr>
              <a:t> </a:t>
            </a:r>
            <a:r>
              <a:rPr lang="en-US" sz="2400" u="sng" dirty="0" smtClean="0">
                <a:solidFill>
                  <a:schemeClr val="folHlink"/>
                </a:solidFill>
                <a:effectLst/>
              </a:rPr>
              <a:t>exercise</a:t>
            </a:r>
            <a:r>
              <a:rPr lang="en-US" sz="2400" dirty="0" smtClean="0">
                <a:solidFill>
                  <a:schemeClr val="folHlink"/>
                </a:solidFill>
                <a:effectLst/>
              </a:rPr>
              <a:t> recommendations </a:t>
            </a:r>
            <a:r>
              <a:rPr lang="en-US" sz="2400" u="sng" dirty="0" smtClean="0">
                <a:solidFill>
                  <a:schemeClr val="folHlink"/>
                </a:solidFill>
                <a:effectLst/>
              </a:rPr>
              <a:t>only</a:t>
            </a:r>
          </a:p>
          <a:p>
            <a:pPr marL="609600" indent="-609600" eaLnBrk="1" hangingPunct="1">
              <a:lnSpc>
                <a:spcPct val="80000"/>
              </a:lnSpc>
              <a:buFont typeface="Wingdings" pitchFamily="2" charset="2"/>
              <a:buNone/>
              <a:defRPr/>
            </a:pPr>
            <a:r>
              <a:rPr lang="en-US" sz="2400" dirty="0" smtClean="0">
                <a:solidFill>
                  <a:schemeClr val="folHlink"/>
                </a:solidFill>
                <a:effectLst/>
              </a:rPr>
              <a:t>          </a:t>
            </a:r>
            <a:r>
              <a:rPr lang="en-US" sz="2400" dirty="0" smtClean="0">
                <a:effectLst/>
              </a:rPr>
              <a:t>   (leisure-time aerobic activity </a:t>
            </a:r>
            <a:r>
              <a:rPr lang="en-US" sz="2400" dirty="0" smtClean="0">
                <a:effectLst/>
                <a:cs typeface="Arial" charset="0"/>
              </a:rPr>
              <a:t>≥</a:t>
            </a:r>
            <a:r>
              <a:rPr lang="en-US" sz="2400" dirty="0" smtClean="0">
                <a:effectLst/>
              </a:rPr>
              <a:t> 150 min.) </a:t>
            </a:r>
          </a:p>
          <a:p>
            <a:pPr marL="609600" indent="-609600" eaLnBrk="1" hangingPunct="1">
              <a:lnSpc>
                <a:spcPct val="80000"/>
              </a:lnSpc>
              <a:buFont typeface="Wingdings" pitchFamily="2" charset="2"/>
              <a:buNone/>
              <a:defRPr/>
            </a:pPr>
            <a:r>
              <a:rPr lang="en-US" sz="2400" dirty="0" smtClean="0">
                <a:effectLst/>
              </a:rPr>
              <a:t>		</a:t>
            </a:r>
          </a:p>
          <a:p>
            <a:pPr marL="609600" indent="-609600" eaLnBrk="1" hangingPunct="1">
              <a:lnSpc>
                <a:spcPct val="80000"/>
              </a:lnSpc>
              <a:buFont typeface="Wingdings" pitchFamily="2" charset="2"/>
              <a:buNone/>
              <a:defRPr/>
            </a:pPr>
            <a:r>
              <a:rPr lang="en-US" sz="2400" dirty="0" smtClean="0">
                <a:effectLst/>
              </a:rPr>
              <a:t>	(4) </a:t>
            </a:r>
            <a:r>
              <a:rPr lang="en-US" sz="2400" dirty="0" smtClean="0">
                <a:solidFill>
                  <a:schemeClr val="folHlink"/>
                </a:solidFill>
                <a:effectLst/>
              </a:rPr>
              <a:t>Met </a:t>
            </a:r>
            <a:r>
              <a:rPr lang="en-US" sz="2400" u="sng" dirty="0" smtClean="0">
                <a:solidFill>
                  <a:schemeClr val="folHlink"/>
                </a:solidFill>
                <a:effectLst/>
              </a:rPr>
              <a:t>both</a:t>
            </a:r>
            <a:r>
              <a:rPr lang="en-US" sz="2400" dirty="0" smtClean="0">
                <a:solidFill>
                  <a:schemeClr val="folHlink"/>
                </a:solidFill>
                <a:effectLst/>
              </a:rPr>
              <a:t> aerobic and muscle strengthening</a:t>
            </a:r>
          </a:p>
          <a:p>
            <a:pPr marL="609600" indent="-609600" eaLnBrk="1" hangingPunct="1">
              <a:lnSpc>
                <a:spcPct val="80000"/>
              </a:lnSpc>
              <a:buFont typeface="Wingdings" pitchFamily="2" charset="2"/>
              <a:buNone/>
              <a:defRPr/>
            </a:pPr>
            <a:r>
              <a:rPr lang="en-US" sz="2400" dirty="0" smtClean="0">
                <a:solidFill>
                  <a:schemeClr val="folHlink"/>
                </a:solidFill>
                <a:effectLst/>
              </a:rPr>
              <a:t>             recommendations</a:t>
            </a:r>
            <a:r>
              <a:rPr lang="en-US" sz="2400" dirty="0" smtClean="0">
                <a:effectLst/>
              </a:rPr>
              <a:t> </a:t>
            </a:r>
            <a:endParaRPr lang="en-US" sz="24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Beam</Template>
  <TotalTime>3783</TotalTime>
  <Words>2880</Words>
  <Application>Microsoft Office PowerPoint</Application>
  <PresentationFormat>On-screen Show (4:3)</PresentationFormat>
  <Paragraphs>325</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Beam</vt:lpstr>
      <vt:lpstr>Adherence to the 2008 Physical Activity Guidelines and Mortality:  Findings from Linked NHIS (1997-2004) and NDI (1997-2006) Data</vt:lpstr>
      <vt:lpstr>Context:</vt:lpstr>
      <vt:lpstr>Objectives:</vt:lpstr>
      <vt:lpstr>Recommendations for Physical Activity of Adults (2008 Guidelines):</vt:lpstr>
      <vt:lpstr>Data</vt:lpstr>
      <vt:lpstr>Procedures for NHIS-NDI Linkage and Subsequent Analysis:</vt:lpstr>
      <vt:lpstr>Number of Cases in Data Files Linking 1997-2004 NHIS to 1997-2006 NDI Data </vt:lpstr>
      <vt:lpstr>KEY VARIABLES 1:</vt:lpstr>
      <vt:lpstr>KEY VARIABLES 2:</vt:lpstr>
      <vt:lpstr>KEY VARIABLES 3:</vt:lpstr>
      <vt:lpstr>KEY VARIABLES 4:</vt:lpstr>
      <vt:lpstr>CONFOUNDING/CONTROL VARIABLES</vt:lpstr>
      <vt:lpstr>Slide 13</vt:lpstr>
      <vt:lpstr>Slide 14</vt:lpstr>
      <vt:lpstr>Slide 15</vt:lpstr>
      <vt:lpstr>Slide 16</vt:lpstr>
      <vt:lpstr>Slide 17</vt:lpstr>
      <vt:lpstr>Slide 18</vt:lpstr>
      <vt:lpstr>Slide 19</vt:lpstr>
      <vt:lpstr>Patterns of Mortality Hazards Associated with Co-variables in Cox Proportional Hazard Models: </vt:lpstr>
      <vt:lpstr>Patterns of Mortality Hazards Associated with Co-variables in Cox Proportional Hazard Models: </vt:lpstr>
      <vt:lpstr>Patterns of Mortality Hazards Associated with Co-variables in Cox Proportional Hazard Models: </vt:lpstr>
      <vt:lpstr>All-Cause Mortality Hazards Associated with 2008 Physical Activity Guidelines Recommendations: U.S. Adults (NHIS 1997-2004 Survey Data with NDI Follow-up to 12/31/2006):</vt:lpstr>
      <vt:lpstr>All-Cause Mortality Hazards Associated with Aerobic Activity Guidelines Recommendations: U.S. Adults (NHIS 1997-2004 Survey Data with NDI Follow-up to 12/31/2006):</vt:lpstr>
      <vt:lpstr>Discussion:</vt:lpstr>
      <vt:lpstr>Limitations:</vt:lpstr>
      <vt:lpstr>Limitations:</vt:lpstr>
      <vt:lpstr>Slide 28</vt:lpstr>
      <vt:lpstr>Slide 29</vt:lpstr>
    </vt:vector>
  </TitlesOfParts>
  <Company>ITSO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Accuracy and Usefulness of Body Mass Index (BMI) Measures based on Self-Reported Weight and Height: Findings from the NHANES &amp; NHIS 2001-2006</dc:title>
  <dc:creator>Manfred Stommel</dc:creator>
  <cp:lastModifiedBy>hku4</cp:lastModifiedBy>
  <cp:revision>120</cp:revision>
  <dcterms:created xsi:type="dcterms:W3CDTF">2009-01-23T15:15:48Z</dcterms:created>
  <dcterms:modified xsi:type="dcterms:W3CDTF">2010-08-30T13:42:22Z</dcterms:modified>
</cp:coreProperties>
</file>