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5" r:id="rId4"/>
    <p:sldId id="260" r:id="rId5"/>
    <p:sldId id="263" r:id="rId6"/>
    <p:sldId id="259" r:id="rId7"/>
    <p:sldId id="262" r:id="rId8"/>
    <p:sldId id="258" r:id="rId9"/>
    <p:sldId id="280" r:id="rId10"/>
    <p:sldId id="273" r:id="rId11"/>
    <p:sldId id="271" r:id="rId12"/>
    <p:sldId id="261" r:id="rId13"/>
    <p:sldId id="270" r:id="rId14"/>
    <p:sldId id="264" r:id="rId15"/>
    <p:sldId id="278" r:id="rId16"/>
    <p:sldId id="282" r:id="rId17"/>
    <p:sldId id="266" r:id="rId18"/>
    <p:sldId id="283" r:id="rId19"/>
    <p:sldId id="281" r:id="rId20"/>
    <p:sldId id="269" r:id="rId21"/>
    <p:sldId id="284" r:id="rId22"/>
    <p:sldId id="276" r:id="rId23"/>
    <p:sldId id="267" r:id="rId24"/>
    <p:sldId id="279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55426"/>
    <a:srgbClr val="00929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1" autoAdjust="0"/>
    <p:restoredTop sz="94622" autoAdjust="0"/>
  </p:normalViewPr>
  <p:slideViewPr>
    <p:cSldViewPr>
      <p:cViewPr>
        <p:scale>
          <a:sx n="75" d="100"/>
          <a:sy n="75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ph-hpm2.ad.umn.edu\sph-hpm2$\shares3\ShaDAC\Shared\Staff\PeterG\Preexisting%20Conditions\Analysis\Region%20Compari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v>CPS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trendline>
            <c:spPr>
              <a:ln w="25400"/>
            </c:spPr>
            <c:trendlineType val="linear"/>
          </c:trendline>
          <c:xVal>
            <c:numRef>
              <c:f>Table!$B$4:$B$25</c:f>
              <c:numCache>
                <c:formatCode>0.0</c:formatCode>
                <c:ptCount val="22"/>
                <c:pt idx="0">
                  <c:v>14.43733524631495</c:v>
                </c:pt>
                <c:pt idx="1">
                  <c:v>14.392399754861424</c:v>
                </c:pt>
                <c:pt idx="2">
                  <c:v>14.579989354885909</c:v>
                </c:pt>
                <c:pt idx="3">
                  <c:v>12.512065752668356</c:v>
                </c:pt>
                <c:pt idx="4">
                  <c:v>11.108256385805253</c:v>
                </c:pt>
                <c:pt idx="5">
                  <c:v>12.158554215597261</c:v>
                </c:pt>
                <c:pt idx="6">
                  <c:v>11.727707908958381</c:v>
                </c:pt>
                <c:pt idx="7">
                  <c:v>13.90843773359062</c:v>
                </c:pt>
                <c:pt idx="8">
                  <c:v>13.903948936768998</c:v>
                </c:pt>
                <c:pt idx="9">
                  <c:v>10.619427395718192</c:v>
                </c:pt>
                <c:pt idx="10">
                  <c:v>11.716095000211697</c:v>
                </c:pt>
                <c:pt idx="11">
                  <c:v>10.584653206033815</c:v>
                </c:pt>
                <c:pt idx="12">
                  <c:v>9.8967789599264027</c:v>
                </c:pt>
                <c:pt idx="13">
                  <c:v>12.695311813162807</c:v>
                </c:pt>
                <c:pt idx="14">
                  <c:v>13.936428168222061</c:v>
                </c:pt>
                <c:pt idx="15">
                  <c:v>11.902318979264422</c:v>
                </c:pt>
                <c:pt idx="16">
                  <c:v>14.71937549654532</c:v>
                </c:pt>
                <c:pt idx="17">
                  <c:v>10.685516452286354</c:v>
                </c:pt>
                <c:pt idx="18">
                  <c:v>15.787438039392319</c:v>
                </c:pt>
                <c:pt idx="19">
                  <c:v>15.59765434351203</c:v>
                </c:pt>
                <c:pt idx="20">
                  <c:v>10.727677245306044</c:v>
                </c:pt>
                <c:pt idx="21">
                  <c:v>8.7946759806929187</c:v>
                </c:pt>
              </c:numCache>
            </c:numRef>
          </c:xVal>
          <c:yVal>
            <c:numRef>
              <c:f>Table!$D$4:$D$25</c:f>
              <c:numCache>
                <c:formatCode>0.0</c:formatCode>
                <c:ptCount val="22"/>
                <c:pt idx="0">
                  <c:v>13.366188477646336</c:v>
                </c:pt>
                <c:pt idx="1">
                  <c:v>12.780129196178425</c:v>
                </c:pt>
                <c:pt idx="2">
                  <c:v>12.953983823443565</c:v>
                </c:pt>
                <c:pt idx="3">
                  <c:v>11.359591177157954</c:v>
                </c:pt>
                <c:pt idx="4">
                  <c:v>7.1777585502235874</c:v>
                </c:pt>
                <c:pt idx="5">
                  <c:v>11.522593722361133</c:v>
                </c:pt>
                <c:pt idx="6">
                  <c:v>9.8780247421146807</c:v>
                </c:pt>
                <c:pt idx="7">
                  <c:v>15.874941774318382</c:v>
                </c:pt>
                <c:pt idx="8">
                  <c:v>12.28902221427035</c:v>
                </c:pt>
                <c:pt idx="9">
                  <c:v>7.7582821735198131</c:v>
                </c:pt>
                <c:pt idx="10">
                  <c:v>9.7571788170882847</c:v>
                </c:pt>
                <c:pt idx="11">
                  <c:v>6.8525795513173549</c:v>
                </c:pt>
                <c:pt idx="12">
                  <c:v>9.9551930190209479</c:v>
                </c:pt>
                <c:pt idx="13">
                  <c:v>7.5358777756076787</c:v>
                </c:pt>
                <c:pt idx="14">
                  <c:v>9.5594675146187083</c:v>
                </c:pt>
                <c:pt idx="15">
                  <c:v>7.3915802650871907</c:v>
                </c:pt>
                <c:pt idx="16">
                  <c:v>10.887901817774639</c:v>
                </c:pt>
                <c:pt idx="17">
                  <c:v>9.6337622582001341</c:v>
                </c:pt>
                <c:pt idx="18">
                  <c:v>13.020782825470523</c:v>
                </c:pt>
                <c:pt idx="19">
                  <c:v>12.267292362312542</c:v>
                </c:pt>
                <c:pt idx="20">
                  <c:v>13.901253965327799</c:v>
                </c:pt>
                <c:pt idx="21">
                  <c:v>8.2370017809870735</c:v>
                </c:pt>
              </c:numCache>
            </c:numRef>
          </c:yVal>
        </c:ser>
        <c:axId val="35595008"/>
        <c:axId val="36349824"/>
      </c:scatterChart>
      <c:valAx>
        <c:axId val="35595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CPS</a:t>
                </a:r>
              </a:p>
            </c:rich>
          </c:tx>
        </c:title>
        <c:numFmt formatCode="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349824"/>
        <c:crosses val="autoZero"/>
        <c:crossBetween val="midCat"/>
      </c:valAx>
      <c:valAx>
        <c:axId val="3634982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/>
                  <a:t>NHIS</a:t>
                </a:r>
              </a:p>
            </c:rich>
          </c:tx>
        </c:title>
        <c:numFmt formatCode="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595008"/>
        <c:crosses val="autoZero"/>
        <c:crossBetween val="midCat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0.16992</cdr:x>
      <cdr:y>0.03824</cdr:y>
    </cdr:from>
    <cdr:to>
      <cdr:x>0.96338</cdr:x>
      <cdr:y>0.80314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1060677" y="152399"/>
          <a:ext cx="4953000" cy="3047999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t" anchorCtr="0" compatLnSpc="1">
            <a:prstTxWarp prst="textNoShape">
              <a:avLst/>
            </a:prstTxWarp>
          </a:bodyPr>
          <a:lstStyle>
            <a:lvl1pPr defTabSz="974356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t" anchorCtr="0" compatLnSpc="1">
            <a:prstTxWarp prst="textNoShape">
              <a:avLst/>
            </a:prstTxWarp>
          </a:bodyPr>
          <a:lstStyle>
            <a:lvl1pPr algn="r" defTabSz="974356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b" anchorCtr="0" compatLnSpc="1">
            <a:prstTxWarp prst="textNoShape">
              <a:avLst/>
            </a:prstTxWarp>
          </a:bodyPr>
          <a:lstStyle>
            <a:lvl1pPr defTabSz="974356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b" anchorCtr="0" compatLnSpc="1">
            <a:prstTxWarp prst="textNoShape">
              <a:avLst/>
            </a:prstTxWarp>
          </a:bodyPr>
          <a:lstStyle>
            <a:lvl1pPr algn="r" defTabSz="974356">
              <a:defRPr sz="1300">
                <a:cs typeface="+mn-cs"/>
              </a:defRPr>
            </a:lvl1pPr>
          </a:lstStyle>
          <a:p>
            <a:pPr>
              <a:defRPr/>
            </a:pPr>
            <a:fld id="{687BDBFB-5101-4836-A4E0-1DECA84A4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t" anchorCtr="0" compatLnSpc="1">
            <a:prstTxWarp prst="textNoShape">
              <a:avLst/>
            </a:prstTxWarp>
          </a:bodyPr>
          <a:lstStyle>
            <a:lvl1pPr defTabSz="974356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t" anchorCtr="0" compatLnSpc="1">
            <a:prstTxWarp prst="textNoShape">
              <a:avLst/>
            </a:prstTxWarp>
          </a:bodyPr>
          <a:lstStyle>
            <a:lvl1pPr algn="r" defTabSz="974356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b" anchorCtr="0" compatLnSpc="1">
            <a:prstTxWarp prst="textNoShape">
              <a:avLst/>
            </a:prstTxWarp>
          </a:bodyPr>
          <a:lstStyle>
            <a:lvl1pPr defTabSz="974356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6" tIns="48713" rIns="97426" bIns="48713" numCol="1" anchor="b" anchorCtr="0" compatLnSpc="1">
            <a:prstTxWarp prst="textNoShape">
              <a:avLst/>
            </a:prstTxWarp>
          </a:bodyPr>
          <a:lstStyle>
            <a:lvl1pPr algn="r" defTabSz="974356">
              <a:defRPr sz="1300">
                <a:cs typeface="+mn-cs"/>
              </a:defRPr>
            </a:lvl1pPr>
          </a:lstStyle>
          <a:p>
            <a:pPr>
              <a:defRPr/>
            </a:pPr>
            <a:fld id="{66AC3A66-8F88-4437-B0E7-B023DD7F8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HADAC_logo_ta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263" y="100013"/>
            <a:ext cx="2293937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2438400" y="3352800"/>
            <a:ext cx="6553200" cy="0"/>
          </a:xfrm>
          <a:prstGeom prst="line">
            <a:avLst/>
          </a:prstGeom>
          <a:noFill/>
          <a:ln w="25400">
            <a:solidFill>
              <a:srgbClr val="0092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762000"/>
            <a:ext cx="6553200" cy="2590800"/>
          </a:xfrm>
          <a:ln w="9525"/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657600"/>
            <a:ext cx="6400800" cy="2667000"/>
          </a:xfrm>
        </p:spPr>
        <p:txBody>
          <a:bodyPr/>
          <a:lstStyle>
            <a:lvl1pPr marL="0" indent="0">
              <a:buFontTx/>
              <a:buNone/>
              <a:tabLst>
                <a:tab pos="457200" algn="l"/>
              </a:tabLst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DC710-A48D-4000-B34B-4EB976847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274638"/>
            <a:ext cx="21240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74638"/>
            <a:ext cx="62198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AB55-322B-4C75-9524-E45FDDC51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496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B2DA1-9E72-4DB5-B9F2-02EF8B28A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FBE2B-A983-4164-BA7D-98C2FB435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DABEF-F092-471E-8045-FB20863B7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0530E-3071-4137-BB76-042CCAA5F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07E2A-C6BB-48E8-AB76-002BDACF4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2688F-463D-4CA4-9F47-2676A12C5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77A8-8371-4F6D-81A4-EFAE9C500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40A41-0E6A-4805-A930-A1EB10683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02123-0B0D-47D1-90D8-2EEA9F901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74638"/>
            <a:ext cx="84963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537325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755426"/>
                </a:solidFill>
                <a:cs typeface="+mn-cs"/>
              </a:defRPr>
            </a:lvl1pPr>
          </a:lstStyle>
          <a:p>
            <a:pPr>
              <a:defRPr/>
            </a:pPr>
            <a:fld id="{88A8E73B-AF05-4647-B6C7-5EFA0F839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8" descr="Arcs_only_colo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03225" y="6324600"/>
            <a:ext cx="11969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-76200" y="65278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755426"/>
                </a:solidFill>
                <a:cs typeface="+mn-cs"/>
              </a:rPr>
              <a:t>www.shadac.org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57200" y="1371600"/>
            <a:ext cx="8229600" cy="0"/>
          </a:xfrm>
          <a:prstGeom prst="line">
            <a:avLst/>
          </a:prstGeom>
          <a:noFill/>
          <a:ln w="25400">
            <a:solidFill>
              <a:srgbClr val="0092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57200" y="1371600"/>
            <a:ext cx="8229600" cy="0"/>
          </a:xfrm>
          <a:prstGeom prst="line">
            <a:avLst/>
          </a:prstGeom>
          <a:noFill/>
          <a:ln w="25400">
            <a:solidFill>
              <a:srgbClr val="0092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57200" y="1371600"/>
            <a:ext cx="8229600" cy="0"/>
          </a:xfrm>
          <a:prstGeom prst="line">
            <a:avLst/>
          </a:prstGeom>
          <a:noFill/>
          <a:ln w="25400">
            <a:solidFill>
              <a:srgbClr val="0092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55426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@graven.co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is.u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ln w="12700"/>
        </p:spPr>
        <p:txBody>
          <a:bodyPr/>
          <a:lstStyle/>
          <a:p>
            <a:r>
              <a:rPr lang="en-US" smtClean="0"/>
              <a:t>A Two-sample Approach for State Estimates of a Chronic Condition Outcome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Peter F. Graven</a:t>
            </a:r>
          </a:p>
          <a:p>
            <a:endParaRPr lang="en-US" smtClean="0"/>
          </a:p>
          <a:p>
            <a:r>
              <a:rPr lang="en-US" smtClean="0"/>
              <a:t>2010 National Conference on Health Statistics</a:t>
            </a:r>
          </a:p>
          <a:p>
            <a:endParaRPr lang="en-US" smtClean="0"/>
          </a:p>
          <a:p>
            <a:r>
              <a:rPr lang="en-US" smtClean="0"/>
              <a:t>August 17, 2010 Washington, DC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Method- Create Identical Covariates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8B9468-EA19-4C27-8251-2C1D8A2E7A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1600200" y="6477000"/>
            <a:ext cx="6096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*NHIS missing values imputed using sequential hotdeck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991600" cy="4953000"/>
        </p:xfrm>
        <a:graphic>
          <a:graphicData uri="http://schemas.openxmlformats.org/drawingml/2006/table">
            <a:tbl>
              <a:tblPr/>
              <a:tblGrid>
                <a:gridCol w="1447800"/>
                <a:gridCol w="685800"/>
                <a:gridCol w="703713"/>
                <a:gridCol w="170727"/>
                <a:gridCol w="1983680"/>
                <a:gridCol w="647080"/>
                <a:gridCol w="609600"/>
                <a:gridCol w="228600"/>
                <a:gridCol w="1371600"/>
                <a:gridCol w="533400"/>
                <a:gridCol w="609600"/>
              </a:tblGrid>
              <a:tr h="2476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NHIS*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NHIS*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NHIS*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Health Status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0-17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HS Diploma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Excellent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18-34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HS Diploma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Very good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35-54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Some college/associates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55-64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Bachelors or more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Fair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65-74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Insurance Status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0-10K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Uninsured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10k-25K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Insured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25k-50K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Marital Status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50K+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Northeast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Married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0/NIU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married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Poverty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0-99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Race/Ethnicity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100-199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Birthplace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White-NH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200-299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 born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Black-NH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300-399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Born outside 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400-499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Other-NH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Method-Predict Survey Propensity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Survey propensity: this predicts which survey an observation is from based on its covariates. </a:t>
            </a:r>
          </a:p>
          <a:p>
            <a:pPr lvl="1"/>
            <a:r>
              <a:rPr lang="en-US" smtClean="0"/>
              <a:t>Ideally, you would have very similar distributions implying observations are similarly likely in either dataset. </a:t>
            </a:r>
          </a:p>
          <a:p>
            <a:pPr lvl="1"/>
            <a:r>
              <a:rPr lang="en-US" smtClean="0"/>
              <a:t>This strengthens the case for using NHIS observations to impute CPS observations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D426F-B784-475C-A197-FFFE15DE539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Method-Predict Survey Propensity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Why do you predict the survey?</a:t>
            </a:r>
          </a:p>
          <a:p>
            <a:pPr lvl="1"/>
            <a:r>
              <a:rPr lang="en-US" sz="2000" smtClean="0"/>
              <a:t>although the values of covariates are coded the same, the responses in two surveys may not truly be identical.</a:t>
            </a:r>
          </a:p>
          <a:p>
            <a:pPr lvl="1"/>
            <a:r>
              <a:rPr lang="en-US" sz="2000" smtClean="0"/>
              <a:t>Therefore, by predicting the survey there is a single dimension to assess how likely the observations are to be similar.</a:t>
            </a:r>
          </a:p>
          <a:p>
            <a:r>
              <a:rPr lang="en-US" sz="2400" smtClean="0"/>
              <a:t>Why predict propensities? Isn’t that used for matching studies?</a:t>
            </a:r>
          </a:p>
          <a:p>
            <a:pPr lvl="1"/>
            <a:r>
              <a:rPr lang="en-US" sz="2000" smtClean="0"/>
              <a:t>for the imputation we are looking for similar observations in different surveys to predict a likely values</a:t>
            </a:r>
            <a:endParaRPr lang="en-US" smtClean="0"/>
          </a:p>
          <a:p>
            <a:r>
              <a:rPr lang="en-US" smtClean="0"/>
              <a:t>Survey propensity model: age, sex, race, education, marital status, birthplace insurance status, wages, poverty, region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E4BEE9-3902-47A6-9B66-4D69AD98B91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Method-Predict Survey Propensity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180EB6-B39E-42D2-8170-9D233DFAD05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6629400" y="1600200"/>
            <a:ext cx="2057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1= NHIS, 0=CPS</a:t>
            </a:r>
          </a:p>
          <a:p>
            <a:endParaRPr lang="en-US"/>
          </a:p>
          <a:p>
            <a:r>
              <a:rPr lang="en-US"/>
              <a:t>mean&gt;50% because there are more NHIS obs than CPS obs in the imputation sample</a:t>
            </a:r>
          </a:p>
          <a:p>
            <a:endParaRPr lang="en-US"/>
          </a:p>
          <a:p>
            <a:r>
              <a:rPr lang="en-US"/>
              <a:t>Similar and narrow shape indicates coding is similar between surveys.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4724400"/>
            <a:ext cx="533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609600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Results- Imputation Models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Full Imputation Model</a:t>
            </a:r>
          </a:p>
          <a:p>
            <a:pPr lvl="1"/>
            <a:r>
              <a:rPr lang="en-US" smtClean="0"/>
              <a:t>All covariates interacted by propensity group</a:t>
            </a:r>
          </a:p>
          <a:p>
            <a:pPr lvl="1"/>
            <a:r>
              <a:rPr lang="en-US" smtClean="0"/>
              <a:t>Possible due to large sample size</a:t>
            </a:r>
          </a:p>
          <a:p>
            <a:r>
              <a:rPr lang="en-US" smtClean="0"/>
              <a:t>Parsimonious Imputation Model</a:t>
            </a:r>
          </a:p>
          <a:p>
            <a:pPr lvl="1"/>
            <a:r>
              <a:rPr lang="en-US" smtClean="0"/>
              <a:t>predicted health status interacted by propensity group</a:t>
            </a:r>
          </a:p>
          <a:p>
            <a:pPr lvl="1"/>
            <a:r>
              <a:rPr lang="en-US" smtClean="0"/>
              <a:t>very similar results due to strength of common health status variable</a:t>
            </a:r>
          </a:p>
          <a:p>
            <a:r>
              <a:rPr lang="en-US" smtClean="0"/>
              <a:t>Two-Step Model</a:t>
            </a:r>
          </a:p>
          <a:p>
            <a:pPr lvl="1"/>
            <a:r>
              <a:rPr lang="en-US" smtClean="0"/>
              <a:t>Fit all covariates on NHIS, predict on CPS</a:t>
            </a:r>
          </a:p>
          <a:p>
            <a:pPr lvl="1"/>
            <a:r>
              <a:rPr lang="en-US" smtClean="0"/>
              <a:t>Standard errors of state means too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B9795F-A834-43BA-BB11-0A4156998CE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Results-Chronic Prevalence by Survey and Covariates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20AE1-8E82-4E8C-B159-26A8BA1317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29932" name="Group 236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839200" cy="4967288"/>
        </p:xfrm>
        <a:graphic>
          <a:graphicData uri="http://schemas.openxmlformats.org/drawingml/2006/table">
            <a:tbl>
              <a:tblPr/>
              <a:tblGrid>
                <a:gridCol w="1498600"/>
                <a:gridCol w="449263"/>
                <a:gridCol w="598487"/>
                <a:gridCol w="292100"/>
                <a:gridCol w="1955800"/>
                <a:gridCol w="598488"/>
                <a:gridCol w="525462"/>
                <a:gridCol w="298450"/>
                <a:gridCol w="1498600"/>
                <a:gridCol w="525463"/>
                <a:gridCol w="598487"/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NHIS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NHIS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NHIS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Overall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Overall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Overall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Age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Education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Health Status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0-17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HS Diploma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Excellent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18-34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HS Diploma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15.3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Very good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35-54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Some college/associates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Good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55-64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Bachelors or more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Fair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48.2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65-74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28.7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NIU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Poor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82.6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75+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48.2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42.3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Wages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Insurance Status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Sex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0-10K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9.9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9.9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Uninsured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Male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10k-25K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Insured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Female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25k-50K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Region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Marital Status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50K+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Northeast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Married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0/NIU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Midwest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 married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Poverty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South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NIU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0-99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19.6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West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Race/Ethnicity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100-199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19.4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Birthplace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White-NH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200-299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14.3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US born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Black-NH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300-399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Born outside US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Hispanic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400-499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Other-NH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500+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Results- Chronic Prevalence by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F70AB-F96B-4024-8280-DCD985601FF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991600" cy="5029200"/>
        </p:xfrm>
        <a:graphic>
          <a:graphicData uri="http://schemas.openxmlformats.org/drawingml/2006/table">
            <a:tbl>
              <a:tblPr/>
              <a:tblGrid>
                <a:gridCol w="1710405"/>
                <a:gridCol w="575596"/>
                <a:gridCol w="533400"/>
                <a:gridCol w="228600"/>
                <a:gridCol w="1752600"/>
                <a:gridCol w="609600"/>
                <a:gridCol w="482648"/>
                <a:gridCol w="355552"/>
                <a:gridCol w="1371600"/>
                <a:gridCol w="762000"/>
                <a:gridCol w="609599"/>
              </a:tblGrid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Alabama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Kentucky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North Dakota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Alaska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Louisiana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Arizona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Oklahoma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Arkansas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Maryland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Oregon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California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Massachusetts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Pennsylvania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Michigan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Rhode Island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Connecticut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Minnesota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 Carolina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Delaware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Mississippi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 Dakota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District of Columbia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Missouri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Tennessee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Florida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Texas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Georgia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Nebraska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Utah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Hawaii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Nevada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Vermont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Idaho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Hampshire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Virginia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Illinois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Jersey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Washington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Mexico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 Virginia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Iowa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York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Wisconsin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Kansas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North Carolina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Wyoming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Results-Selected State Means of Chronic by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010A6-69FA-4D58-94EA-4F3ECA9BEE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600200" y="1371600"/>
          <a:ext cx="7315200" cy="5486400"/>
        </p:xfrm>
        <a:graphic>
          <a:graphicData uri="http://schemas.openxmlformats.org/drawingml/2006/table">
            <a:tbl>
              <a:tblPr/>
              <a:tblGrid>
                <a:gridCol w="1860760"/>
                <a:gridCol w="909074"/>
                <a:gridCol w="909074"/>
                <a:gridCol w="909074"/>
                <a:gridCol w="909074"/>
                <a:gridCol w="909074"/>
                <a:gridCol w="909074"/>
              </a:tblGrid>
              <a:tr h="238539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Full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Parsimonious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Two-Step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West Virginia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Kentucky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Mississippi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Alabama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Arkansas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Tennessee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 Carolina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Pennsylvania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Missouri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....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Nebraska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District of Columbia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Hampshire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Minnesota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Connecticut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Maryland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Hawaii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Utah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Jersey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Left Brace 8"/>
          <p:cNvSpPr/>
          <p:nvPr/>
        </p:nvSpPr>
        <p:spPr>
          <a:xfrm>
            <a:off x="1219200" y="1905000"/>
            <a:ext cx="228600" cy="2209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1219200" y="4572000"/>
            <a:ext cx="228600" cy="2209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933" name="TextBox 11"/>
          <p:cNvSpPr txBox="1">
            <a:spLocks noChangeArrowheads="1"/>
          </p:cNvSpPr>
          <p:nvPr/>
        </p:nvSpPr>
        <p:spPr bwMode="auto">
          <a:xfrm>
            <a:off x="152400" y="2590800"/>
            <a:ext cx="99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Highest 10 States</a:t>
            </a:r>
          </a:p>
        </p:txBody>
      </p:sp>
      <p:sp>
        <p:nvSpPr>
          <p:cNvPr id="32934" name="TextBox 12"/>
          <p:cNvSpPr txBox="1">
            <a:spLocks noChangeArrowheads="1"/>
          </p:cNvSpPr>
          <p:nvPr/>
        </p:nvSpPr>
        <p:spPr bwMode="auto">
          <a:xfrm>
            <a:off x="228600" y="5029200"/>
            <a:ext cx="99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Lowest 10 States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Results-Region vs. State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state instead of region results in 21 states with significantly different rates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BA053-9647-4C93-83C6-5CEB02CFB1C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2590800"/>
          <a:ext cx="6324600" cy="3657600"/>
        </p:xfrm>
        <a:graphic>
          <a:graphicData uri="http://schemas.openxmlformats.org/drawingml/2006/table">
            <a:tbl>
              <a:tblPr/>
              <a:tblGrid>
                <a:gridCol w="1828800"/>
                <a:gridCol w="990600"/>
                <a:gridCol w="685800"/>
                <a:gridCol w="609600"/>
                <a:gridCol w="609600"/>
                <a:gridCol w="647624"/>
                <a:gridCol w="625510"/>
                <a:gridCol w="327064"/>
              </a:tblGrid>
              <a:tr h="26125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Difference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West Virginia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Kentucky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Mississippi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Alabama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Pennsylvania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Northeast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Nebraska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Jersey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Northeast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District of Columbia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Minnesota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Midwest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Maryland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Limitations/Future Research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Limitations</a:t>
            </a:r>
          </a:p>
          <a:p>
            <a:pPr lvl="1"/>
            <a:r>
              <a:rPr lang="en-US" sz="2000" smtClean="0"/>
              <a:t>Model selection not optimized, primarily an exercise</a:t>
            </a:r>
          </a:p>
          <a:p>
            <a:pPr lvl="1"/>
            <a:r>
              <a:rPr lang="en-US" sz="2000" smtClean="0"/>
              <a:t>Testing effects would require common variables that should also be included in imputation model</a:t>
            </a:r>
          </a:p>
          <a:p>
            <a:r>
              <a:rPr lang="en-US" sz="2400" smtClean="0"/>
              <a:t>Future Research</a:t>
            </a:r>
          </a:p>
          <a:p>
            <a:pPr lvl="1"/>
            <a:r>
              <a:rPr lang="en-US" sz="2000" smtClean="0"/>
              <a:t>Investigate why national means are different</a:t>
            </a:r>
          </a:p>
          <a:p>
            <a:pPr lvl="1"/>
            <a:r>
              <a:rPr lang="en-US" sz="2000" smtClean="0"/>
              <a:t>Identify more commonly coded variables between surveys</a:t>
            </a:r>
          </a:p>
          <a:p>
            <a:pPr lvl="1"/>
            <a:r>
              <a:rPr lang="en-US" sz="2000" smtClean="0"/>
              <a:t>Create outcomes that align with pre-existing condition definitions</a:t>
            </a:r>
          </a:p>
          <a:p>
            <a:pPr lvl="1"/>
            <a:r>
              <a:rPr lang="en-US" sz="2000" smtClean="0"/>
              <a:t>Consider applications for other surveys (MEPS, BRFSS)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27C10-AA19-426C-A8F1-985081E148F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	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Research funded by a grant from the Robert Wood Johnson Foundation (RWJF) to the State Health Access Data Assistance Center (SHADAC) at the University of Minnesota, School of Public Health</a:t>
            </a:r>
          </a:p>
          <a:p>
            <a:r>
              <a:rPr lang="en-US" smtClean="0"/>
              <a:t>Travel funded by the National Center for Health Statistics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9D7F10-5D87-4729-9E14-C088FDCF78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Newer accessible methods allows for creative integration of data sources with appropriate uncertainty incorporated</a:t>
            </a:r>
          </a:p>
          <a:p>
            <a:r>
              <a:rPr lang="en-US" smtClean="0"/>
              <a:t>The ability to make valid state estimates is valuable for health policy</a:t>
            </a:r>
          </a:p>
          <a:p>
            <a:pPr lvl="1"/>
            <a:r>
              <a:rPr lang="en-US" smtClean="0"/>
              <a:t>could be used to develop state estimates of those with pre-existing conditions eligible for the temporary high risk pool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06D593-9E69-40A6-9C93-24DA6E1EFE0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 smtClean="0"/>
              <a:t>Peter Graven</a:t>
            </a:r>
          </a:p>
          <a:p>
            <a:pPr>
              <a:buFontTx/>
              <a:buNone/>
            </a:pPr>
            <a:r>
              <a:rPr lang="en-US" sz="3200" smtClean="0"/>
              <a:t>SHADAC</a:t>
            </a:r>
          </a:p>
          <a:p>
            <a:pPr>
              <a:buFontTx/>
              <a:buNone/>
            </a:pPr>
            <a:r>
              <a:rPr lang="en-US" sz="3200" smtClean="0"/>
              <a:t>2221 University Ave SE, Suite 345</a:t>
            </a:r>
          </a:p>
          <a:p>
            <a:pPr>
              <a:buFontTx/>
              <a:buNone/>
            </a:pPr>
            <a:r>
              <a:rPr lang="en-US" sz="3200" smtClean="0"/>
              <a:t>Minneapolis, MN 55414</a:t>
            </a:r>
          </a:p>
          <a:p>
            <a:pPr>
              <a:buFontTx/>
              <a:buNone/>
            </a:pPr>
            <a:r>
              <a:rPr lang="en-US" sz="3200" smtClean="0">
                <a:hlinkClick r:id="rId3"/>
              </a:rPr>
              <a:t>peter@graven.com</a:t>
            </a:r>
            <a:endParaRPr lang="en-US" sz="3200" smtClean="0"/>
          </a:p>
          <a:p>
            <a:pPr>
              <a:buFontTx/>
              <a:buNone/>
            </a:pPr>
            <a:r>
              <a:rPr lang="en-US" sz="3200" smtClean="0"/>
              <a:t>612-624-2083</a:t>
            </a:r>
          </a:p>
          <a:p>
            <a:pPr lvl="1"/>
            <a:endParaRPr lang="en-US" sz="2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Extra: Results-Potential Upper bound of Unexplained Error at State level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From 1997-2001 NHIS released MSA names</a:t>
            </a:r>
          </a:p>
          <a:p>
            <a:r>
              <a:rPr lang="en-US" smtClean="0"/>
              <a:t>Data assembled for 1999 CPS with matching MSA and non-MSA (region) codes.</a:t>
            </a:r>
          </a:p>
          <a:p>
            <a:pPr lvl="1"/>
            <a:r>
              <a:rPr lang="en-US" smtClean="0"/>
              <a:t>only MSAs with over 3,000 observations per year of NHIS were used. Others grouped into their region</a:t>
            </a:r>
          </a:p>
          <a:p>
            <a:r>
              <a:rPr lang="en-US" smtClean="0"/>
              <a:t>The MSA portion of the MSA/Non-MSA(Region) code have smaller populations than states </a:t>
            </a:r>
          </a:p>
          <a:p>
            <a:pPr lvl="1"/>
            <a:r>
              <a:rPr lang="en-US" smtClean="0"/>
              <a:t>provides an approximate upper bound on the error in the state imputation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1B92D7-B788-418E-B8CB-C84E73A50F1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Extra: Results-MSA/Region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17A19D-85B4-46E8-9958-F0FC43CE4A0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648200"/>
        </p:xfrm>
        <a:graphic>
          <a:graphicData uri="http://schemas.openxmlformats.org/drawingml/2006/table">
            <a:tbl>
              <a:tblPr/>
              <a:tblGrid>
                <a:gridCol w="3685234"/>
                <a:gridCol w="1136091"/>
                <a:gridCol w="1136091"/>
                <a:gridCol w="1136091"/>
                <a:gridCol w="1136091"/>
              </a:tblGrid>
              <a:tr h="29294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CPS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NHIS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9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 marL="9052" marR="9052" marT="90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Mean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SE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Mean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SE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Northeast-Non MSA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14.3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0.53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13.4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0.30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9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Midwest-Non MSA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14.3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0.39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12.8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0.33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9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South-Non MSA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14.5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0.33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13.0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0.20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9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West-Non MSA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12.7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0.34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11.4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0.26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Los Angeles-Long Beach, 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 York, 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Chicago-Gary-Kenosha, IL-IN-WI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Houston-Galveston-Brazoria, TX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Detroit-Ann Arbor-Flint, 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Boston-Worcester-Lawrence, 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Washington, DC-MD-VA-WV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Philadelphia, PA-NJ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Miami, FL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Phoenix-Mesa, AZ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Extra: Results-Survey Correlation for MSA/Region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Scatterplot of CPS vs NHIS MSA/Region observations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26C0D3-971A-4824-87A6-BCA53F72B50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234723" y="2590800"/>
          <a:ext cx="6242277" cy="398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To produce state estimates of health information in the NHIS (chronic condition, pre-existing condition, etc.)</a:t>
            </a:r>
          </a:p>
          <a:p>
            <a:pPr lvl="1"/>
            <a:r>
              <a:rPr lang="en-US" sz="2000" smtClean="0"/>
              <a:t>NHIS does not include state in its public use file</a:t>
            </a:r>
          </a:p>
          <a:p>
            <a:pPr lvl="1"/>
            <a:r>
              <a:rPr lang="en-US" sz="2000" smtClean="0"/>
              <a:t>restricted access file provides some opportunity but sample design not intended for state-level estimates</a:t>
            </a:r>
          </a:p>
          <a:p>
            <a:r>
              <a:rPr lang="en-US" sz="2400" smtClean="0"/>
              <a:t>To calculate appropriate errors for the estimates for comparison between states or as inputs in other analyses</a:t>
            </a:r>
          </a:p>
          <a:p>
            <a:r>
              <a:rPr lang="en-US" sz="2400" smtClean="0"/>
              <a:t>Predict/impute an outcome measure (condition status) in a survey with state-level sample design (CPS, ACS) using NHIS data</a:t>
            </a:r>
          </a:p>
          <a:p>
            <a:endParaRPr lang="en-US" sz="2400" smtClean="0"/>
          </a:p>
          <a:p>
            <a:pPr lvl="1"/>
            <a:endParaRPr lang="en-US" sz="2000" smtClean="0"/>
          </a:p>
          <a:p>
            <a:pPr lvl="1"/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4F5284-DABC-4888-AF14-A3BF39CCF4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Applying elements of method used in (</a:t>
            </a:r>
            <a:r>
              <a:rPr lang="en-US" dirty="0" err="1" smtClean="0"/>
              <a:t>Schenker</a:t>
            </a:r>
            <a:r>
              <a:rPr lang="en-US" dirty="0" smtClean="0"/>
              <a:t>, N., </a:t>
            </a:r>
            <a:r>
              <a:rPr lang="en-US" dirty="0" err="1" smtClean="0"/>
              <a:t>Raghunathan</a:t>
            </a:r>
            <a:r>
              <a:rPr lang="en-US" dirty="0" smtClean="0"/>
              <a:t>, T., </a:t>
            </a:r>
            <a:r>
              <a:rPr lang="en-US" dirty="0" err="1" smtClean="0"/>
              <a:t>Bondarenko</a:t>
            </a:r>
            <a:r>
              <a:rPr lang="en-US" dirty="0" smtClean="0"/>
              <a:t>, I., 2010) *</a:t>
            </a:r>
          </a:p>
          <a:p>
            <a:pPr lvl="1">
              <a:defRPr/>
            </a:pPr>
            <a:r>
              <a:rPr lang="en-US" dirty="0" smtClean="0"/>
              <a:t>imputed clinical values of hypertension, diabetes and obesity in NHIS with self-reported values and both clinical and self-reported values from NHANES</a:t>
            </a:r>
          </a:p>
          <a:p>
            <a:pPr lvl="1">
              <a:defRPr/>
            </a:pPr>
            <a:r>
              <a:rPr lang="en-US" dirty="0" smtClean="0"/>
              <a:t>self-reported rates were lower than clinical values</a:t>
            </a:r>
          </a:p>
          <a:p>
            <a:pPr lvl="1">
              <a:defRPr/>
            </a:pPr>
            <a:r>
              <a:rPr lang="en-US" dirty="0" smtClean="0"/>
              <a:t>requires multiple imputation techniques and propensity scores </a:t>
            </a:r>
          </a:p>
          <a:p>
            <a:pPr marL="0" indent="0">
              <a:buFontTx/>
              <a:buNone/>
              <a:defRPr/>
            </a:pPr>
            <a:r>
              <a:rPr lang="en-US" sz="1600" dirty="0" smtClean="0"/>
              <a:t>*</a:t>
            </a:r>
            <a:r>
              <a:rPr lang="en-US" sz="1600" dirty="0" err="1" smtClean="0"/>
              <a:t>Schenker</a:t>
            </a:r>
            <a:r>
              <a:rPr lang="en-US" sz="1600" dirty="0" smtClean="0"/>
              <a:t>, N., </a:t>
            </a:r>
            <a:r>
              <a:rPr lang="en-US" sz="1600" dirty="0" err="1" smtClean="0"/>
              <a:t>Raghunathan</a:t>
            </a:r>
            <a:r>
              <a:rPr lang="en-US" sz="1600" dirty="0" smtClean="0"/>
              <a:t>, T., </a:t>
            </a:r>
            <a:r>
              <a:rPr lang="en-US" sz="1600" dirty="0" err="1" smtClean="0"/>
              <a:t>Bondarenko</a:t>
            </a:r>
            <a:r>
              <a:rPr lang="en-US" sz="1600" dirty="0" smtClean="0"/>
              <a:t>, I., “Improving on analyses of self-reported data in a large-scale health survey by using information from an examination-based survey”. Statistics in Medicine, Volume 29, Issue 5, pages 533–545, February 2010</a:t>
            </a:r>
          </a:p>
          <a:p>
            <a:pPr>
              <a:defRPr/>
            </a:pPr>
            <a:endParaRPr lang="en-US" sz="1600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EB24E8-B6A4-4E3D-90B6-FBC87F8297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Method-Data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National Health Interview Survey (NHIS) 1997-2001, 2004-2008</a:t>
            </a:r>
          </a:p>
          <a:p>
            <a:pPr lvl="1"/>
            <a:r>
              <a:rPr lang="en-US" sz="2000" smtClean="0"/>
              <a:t>Minnesota Population Center and State Health Access Data Assistance Center, </a:t>
            </a:r>
            <a:r>
              <a:rPr lang="en-US" sz="2000" i="1" smtClean="0"/>
              <a:t>Integrated Health Interview Series:  Version 2.0.</a:t>
            </a:r>
            <a:r>
              <a:rPr lang="en-US" sz="2000" smtClean="0"/>
              <a:t>  Minneapolis: University of Minnesota. </a:t>
            </a:r>
            <a:r>
              <a:rPr lang="en-US" sz="2000" smtClean="0">
                <a:hlinkClick r:id="rId3"/>
              </a:rPr>
              <a:t>http://www.ihis.us</a:t>
            </a:r>
            <a:endParaRPr lang="en-US" sz="2000" smtClean="0"/>
          </a:p>
          <a:p>
            <a:pPr lvl="1"/>
            <a:r>
              <a:rPr lang="en-US" sz="2000" smtClean="0"/>
              <a:t>Harmonizes the data and documentation for the NHIS</a:t>
            </a:r>
          </a:p>
          <a:p>
            <a:pPr lvl="1"/>
            <a:r>
              <a:rPr lang="en-US" sz="2000" smtClean="0"/>
              <a:t>1,000’s of vars, 38 years, linkable to NHIS data supplements</a:t>
            </a:r>
          </a:p>
          <a:p>
            <a:r>
              <a:rPr lang="en-US" sz="2000" smtClean="0"/>
              <a:t>Current Population Survey (CPS) 1999, 2006</a:t>
            </a:r>
          </a:p>
          <a:p>
            <a:pPr lvl="1"/>
            <a:r>
              <a:rPr lang="en-US" sz="2000" smtClean="0"/>
              <a:t>Miriam King, Steven Ruggles, J. Trent Alexander, Sarah Flood, Katie Genadek, Matthew B. Schroeder, Brandon Trampe, and Rebecca Vick. </a:t>
            </a:r>
            <a:r>
              <a:rPr lang="en-US" sz="2000" i="1" smtClean="0"/>
              <a:t>Integrated Public Use Microdata Series, Current Population Survey: Version 3.0</a:t>
            </a:r>
            <a:r>
              <a:rPr lang="en-US" sz="2000" smtClean="0"/>
              <a:t>. [Machine-readable database]. Minneapolis: University of Minnesota, 2010. 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233F3F-9DAC-4338-803F-DBAA6D23F9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Method-Primary Steps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/>
              <a:t>1) Assemble Data</a:t>
            </a:r>
          </a:p>
          <a:p>
            <a:pPr>
              <a:buFontTx/>
              <a:buNone/>
            </a:pPr>
            <a:r>
              <a:rPr lang="en-US" sz="2400" smtClean="0"/>
              <a:t>2) Identify outcome status in NHIS</a:t>
            </a:r>
          </a:p>
          <a:p>
            <a:pPr>
              <a:buFontTx/>
              <a:buNone/>
            </a:pPr>
            <a:r>
              <a:rPr lang="en-US" sz="2400" smtClean="0"/>
              <a:t>3) Create identically coded covariates in NHIS and CPS</a:t>
            </a:r>
          </a:p>
          <a:p>
            <a:pPr>
              <a:buFontTx/>
              <a:buNone/>
            </a:pPr>
            <a:r>
              <a:rPr lang="en-US" sz="2400" smtClean="0"/>
              <a:t>4) Predict survey of observation using covariates, create subgroups for model</a:t>
            </a:r>
          </a:p>
          <a:p>
            <a:pPr>
              <a:buFontTx/>
              <a:buNone/>
            </a:pPr>
            <a:r>
              <a:rPr lang="en-US" sz="2400" smtClean="0"/>
              <a:t>	4b) Predict key variable using covariates </a:t>
            </a:r>
          </a:p>
          <a:p>
            <a:pPr>
              <a:buFontTx/>
              <a:buNone/>
            </a:pPr>
            <a:r>
              <a:rPr lang="en-US" sz="2400" smtClean="0"/>
              <a:t>5) Impute missing CPS values using predicted survey, covariates (or predicted key variable) and interactions</a:t>
            </a:r>
          </a:p>
          <a:p>
            <a:pPr>
              <a:buFontTx/>
              <a:buNone/>
            </a:pPr>
            <a:r>
              <a:rPr lang="en-US" sz="2400" smtClean="0"/>
              <a:t>6) Produce estimates of outcome using imputed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A69C6-9445-4812-9191-A198DA4C54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Method- Data Assembly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E6B3C8-4883-47AB-B789-5FA0E12C13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1600200" y="6172200"/>
            <a:ext cx="617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*Reference period of survey not the year it was conducted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144000" cy="3276600"/>
        </p:xfrm>
        <a:graphic>
          <a:graphicData uri="http://schemas.openxmlformats.org/drawingml/2006/table">
            <a:tbl>
              <a:tblPr/>
              <a:tblGrid>
                <a:gridCol w="773239"/>
                <a:gridCol w="863151"/>
                <a:gridCol w="719292"/>
                <a:gridCol w="629381"/>
                <a:gridCol w="629381"/>
                <a:gridCol w="719292"/>
                <a:gridCol w="719292"/>
                <a:gridCol w="472035"/>
                <a:gridCol w="472035"/>
                <a:gridCol w="629381"/>
                <a:gridCol w="629381"/>
                <a:gridCol w="629381"/>
                <a:gridCol w="629381"/>
                <a:gridCol w="629381"/>
              </a:tblGrid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CPS </a:t>
                      </a:r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sng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obs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133,710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103,477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98,785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97,059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100,618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100,759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206,639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94,460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98,649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75,716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75,764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74,236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Method-Data Assembly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318348-BE2C-4816-8B1A-19BE918E83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23752" name="Group 200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6781800" cy="4413250"/>
        </p:xfrm>
        <a:graphic>
          <a:graphicData uri="http://schemas.openxmlformats.org/drawingml/2006/table">
            <a:tbl>
              <a:tblPr/>
              <a:tblGrid>
                <a:gridCol w="914400"/>
                <a:gridCol w="601663"/>
                <a:gridCol w="846137"/>
                <a:gridCol w="844550"/>
                <a:gridCol w="1082675"/>
                <a:gridCol w="781050"/>
                <a:gridCol w="671513"/>
                <a:gridCol w="368300"/>
                <a:gridCol w="671512"/>
              </a:tblGrid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Condition indicator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Data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State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Chronic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Covariates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Pr(survey)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imp1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imp2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...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imp10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NHIS 2004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NHIS 2005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NHIS 2006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NHIS 2007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NHIS 2008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CPS  2006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409" marR="9409" marT="94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9409" marR="9409" marT="940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724400" y="5181600"/>
            <a:ext cx="25908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stCxn id="23747" idx="1"/>
          </p:cNvCxnSpPr>
          <p:nvPr/>
        </p:nvCxnSpPr>
        <p:spPr>
          <a:xfrm rot="10800000">
            <a:off x="7162800" y="5791200"/>
            <a:ext cx="457200" cy="476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47" name="TextBox 8"/>
          <p:cNvSpPr txBox="1">
            <a:spLocks noChangeArrowheads="1"/>
          </p:cNvSpPr>
          <p:nvPr/>
        </p:nvSpPr>
        <p:spPr bwMode="auto">
          <a:xfrm>
            <a:off x="7620000" y="59436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Impute these values</a:t>
            </a:r>
          </a:p>
        </p:txBody>
      </p:sp>
      <p:sp>
        <p:nvSpPr>
          <p:cNvPr id="23748" name="TextBox 11"/>
          <p:cNvSpPr txBox="1">
            <a:spLocks noChangeArrowheads="1"/>
          </p:cNvSpPr>
          <p:nvPr/>
        </p:nvSpPr>
        <p:spPr bwMode="auto">
          <a:xfrm>
            <a:off x="7620000" y="32004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Same as original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00600" y="1905000"/>
            <a:ext cx="2514600" cy="3276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23748" idx="1"/>
            <a:endCxn id="13" idx="3"/>
          </p:cNvCxnSpPr>
          <p:nvPr/>
        </p:nvCxnSpPr>
        <p:spPr>
          <a:xfrm rot="10800000" flipV="1">
            <a:off x="7315200" y="3524250"/>
            <a:ext cx="304800" cy="190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Method-Identify Outcome status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Chronic condition</a:t>
            </a:r>
          </a:p>
          <a:p>
            <a:pPr lvl="1"/>
            <a:r>
              <a:rPr lang="en-US" sz="2000" smtClean="0"/>
              <a:t>Limitation of activity due to chronic condition</a:t>
            </a:r>
          </a:p>
          <a:p>
            <a:pPr lvl="1"/>
            <a:r>
              <a:rPr lang="en-US" sz="2000" smtClean="0"/>
              <a:t>asked of all persons</a:t>
            </a:r>
          </a:p>
          <a:p>
            <a:pPr lvl="1"/>
            <a:r>
              <a:rPr lang="en-US" sz="2000" smtClean="0"/>
              <a:t>~12% of population nationally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6114A-01A4-4AC1-BC88-906BEC1B406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ADAC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SHADAC_template</Template>
  <TotalTime>4685</TotalTime>
  <Words>1964</Words>
  <Application>Microsoft Office PowerPoint</Application>
  <PresentationFormat>On-screen Show (4:3)</PresentationFormat>
  <Paragraphs>1142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SHADAC_template</vt:lpstr>
      <vt:lpstr>SHADAC_template</vt:lpstr>
      <vt:lpstr>A Two-sample Approach for State Estimates of a Chronic Condition Outcome</vt:lpstr>
      <vt:lpstr>Acknowledgements </vt:lpstr>
      <vt:lpstr>Objective</vt:lpstr>
      <vt:lpstr>Method</vt:lpstr>
      <vt:lpstr>Method-Data</vt:lpstr>
      <vt:lpstr>Method-Primary Steps</vt:lpstr>
      <vt:lpstr>Method- Data Assembly</vt:lpstr>
      <vt:lpstr>Method-Data Assembly</vt:lpstr>
      <vt:lpstr>Method-Identify Outcome status</vt:lpstr>
      <vt:lpstr>Method- Create Identical Covariates</vt:lpstr>
      <vt:lpstr>Method-Predict Survey Propensity</vt:lpstr>
      <vt:lpstr>Method-Predict Survey Propensity</vt:lpstr>
      <vt:lpstr>Method-Predict Survey Propensity</vt:lpstr>
      <vt:lpstr>Results- Imputation Models</vt:lpstr>
      <vt:lpstr>Results-Chronic Prevalence by Survey and Covariates</vt:lpstr>
      <vt:lpstr>Results- Chronic Prevalence by State</vt:lpstr>
      <vt:lpstr>Results-Selected State Means of Chronic by Model</vt:lpstr>
      <vt:lpstr>Results-Region vs. State</vt:lpstr>
      <vt:lpstr>Limitations/Future Research</vt:lpstr>
      <vt:lpstr>Summary</vt:lpstr>
      <vt:lpstr>Contact Info</vt:lpstr>
      <vt:lpstr>Extra: Results-Potential Upper bound of Unexplained Error at State level</vt:lpstr>
      <vt:lpstr>Extra: Results-MSA/Region Comparison</vt:lpstr>
      <vt:lpstr>Extra: Results-Survey Correlation for MSA/Region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Two-sample Approach for State Estimates of Pre-existing Conditions</dc:title>
  <dc:creator>Peter Graven</dc:creator>
  <cp:lastModifiedBy>Peter Graven</cp:lastModifiedBy>
  <cp:revision>381</cp:revision>
  <dcterms:created xsi:type="dcterms:W3CDTF">2010-08-11T18:28:23Z</dcterms:created>
  <dcterms:modified xsi:type="dcterms:W3CDTF">2010-08-17T17:03:06Z</dcterms:modified>
</cp:coreProperties>
</file>