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8" r:id="rId3"/>
    <p:sldId id="290" r:id="rId4"/>
    <p:sldId id="287" r:id="rId5"/>
    <p:sldId id="288" r:id="rId6"/>
    <p:sldId id="289" r:id="rId7"/>
    <p:sldId id="322" r:id="rId8"/>
    <p:sldId id="321" r:id="rId9"/>
    <p:sldId id="294" r:id="rId10"/>
    <p:sldId id="301" r:id="rId11"/>
    <p:sldId id="314" r:id="rId12"/>
    <p:sldId id="308" r:id="rId13"/>
    <p:sldId id="266" r:id="rId14"/>
    <p:sldId id="271" r:id="rId15"/>
    <p:sldId id="310" r:id="rId16"/>
    <p:sldId id="333" r:id="rId17"/>
    <p:sldId id="323" r:id="rId18"/>
    <p:sldId id="327" r:id="rId19"/>
    <p:sldId id="328" r:id="rId20"/>
    <p:sldId id="295" r:id="rId21"/>
    <p:sldId id="329" r:id="rId22"/>
    <p:sldId id="330" r:id="rId23"/>
    <p:sldId id="331" r:id="rId24"/>
    <p:sldId id="332" r:id="rId25"/>
    <p:sldId id="313" r:id="rId26"/>
    <p:sldId id="263" r:id="rId27"/>
  </p:sldIdLst>
  <p:sldSz cx="9144000" cy="6858000" type="screen4x3"/>
  <p:notesSz cx="7010400" cy="92964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5426"/>
    <a:srgbClr val="00929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1" autoAdjust="0"/>
    <p:restoredTop sz="86429" autoAdjust="0"/>
  </p:normalViewPr>
  <p:slideViewPr>
    <p:cSldViewPr>
      <p:cViewPr>
        <p:scale>
          <a:sx n="100" d="100"/>
          <a:sy n="100" d="100"/>
        </p:scale>
        <p:origin x="-59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4053538446583125E-2"/>
          <c:y val="2.904243804025795E-2"/>
          <c:w val="0.72279977155633379"/>
          <c:h val="0.8245199971807104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NHIS</c:v>
                </c:pt>
              </c:strCache>
            </c:strRef>
          </c:tx>
          <c:spPr>
            <a:solidFill>
              <a:srgbClr val="755426"/>
            </a:solidFill>
          </c:spPr>
          <c:cat>
            <c:strRef>
              <c:f>Sheet1!$A$2:$A$12</c:f>
              <c:strCache>
                <c:ptCount val="11"/>
                <c:pt idx="0">
                  <c:v>MA</c:v>
                </c:pt>
                <c:pt idx="1">
                  <c:v>WI</c:v>
                </c:pt>
                <c:pt idx="2">
                  <c:v>PA</c:v>
                </c:pt>
                <c:pt idx="3">
                  <c:v>MD</c:v>
                </c:pt>
                <c:pt idx="4">
                  <c:v>MI</c:v>
                </c:pt>
                <c:pt idx="5">
                  <c:v>U.S.</c:v>
                </c:pt>
                <c:pt idx="6">
                  <c:v>CA</c:v>
                </c:pt>
                <c:pt idx="7">
                  <c:v>AZ</c:v>
                </c:pt>
                <c:pt idx="8">
                  <c:v>GA</c:v>
                </c:pt>
                <c:pt idx="9">
                  <c:v>FL</c:v>
                </c:pt>
                <c:pt idx="10">
                  <c:v>TX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</c:v>
                </c:pt>
                <c:pt idx="1">
                  <c:v>14.2</c:v>
                </c:pt>
                <c:pt idx="2">
                  <c:v>10.6</c:v>
                </c:pt>
                <c:pt idx="3">
                  <c:v>13.2</c:v>
                </c:pt>
                <c:pt idx="4">
                  <c:v>10.7</c:v>
                </c:pt>
                <c:pt idx="5">
                  <c:v>14.7</c:v>
                </c:pt>
                <c:pt idx="6">
                  <c:v>17.3</c:v>
                </c:pt>
                <c:pt idx="7">
                  <c:v>18.100000000000001</c:v>
                </c:pt>
                <c:pt idx="8">
                  <c:v>17.899999999999999</c:v>
                </c:pt>
                <c:pt idx="9">
                  <c:v>21.3</c:v>
                </c:pt>
                <c:pt idx="10">
                  <c:v>22.9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CPS-ASEC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MA</c:v>
                </c:pt>
                <c:pt idx="1">
                  <c:v>WI</c:v>
                </c:pt>
                <c:pt idx="2">
                  <c:v>PA</c:v>
                </c:pt>
                <c:pt idx="3">
                  <c:v>MD</c:v>
                </c:pt>
                <c:pt idx="4">
                  <c:v>MI</c:v>
                </c:pt>
                <c:pt idx="5">
                  <c:v>U.S.</c:v>
                </c:pt>
                <c:pt idx="6">
                  <c:v>CA</c:v>
                </c:pt>
                <c:pt idx="7">
                  <c:v>AZ</c:v>
                </c:pt>
                <c:pt idx="8">
                  <c:v>GA</c:v>
                </c:pt>
                <c:pt idx="9">
                  <c:v>FL</c:v>
                </c:pt>
                <c:pt idx="10">
                  <c:v>TX</c:v>
                </c:pt>
              </c:strCache>
            </c:strRef>
          </c:cat>
          <c:val>
            <c:numRef>
              <c:f>Sheet1!$C$2:$C$12</c:f>
              <c:numCache>
                <c:formatCode>0.0</c:formatCode>
                <c:ptCount val="11"/>
                <c:pt idx="0">
                  <c:v>5.4856437132990932</c:v>
                </c:pt>
                <c:pt idx="1">
                  <c:v>9.6300044924339101</c:v>
                </c:pt>
                <c:pt idx="2">
                  <c:v>9.9292897994382727</c:v>
                </c:pt>
                <c:pt idx="3">
                  <c:v>12.075596401421176</c:v>
                </c:pt>
                <c:pt idx="4">
                  <c:v>11.728116878525732</c:v>
                </c:pt>
                <c:pt idx="5">
                  <c:v>15.370533421897372</c:v>
                </c:pt>
                <c:pt idx="6">
                  <c:v>18.594429311604106</c:v>
                </c:pt>
                <c:pt idx="7">
                  <c:v>19.475730912716994</c:v>
                </c:pt>
                <c:pt idx="8">
                  <c:v>17.830378843541599</c:v>
                </c:pt>
                <c:pt idx="9">
                  <c:v>20.049855944938237</c:v>
                </c:pt>
                <c:pt idx="10">
                  <c:v>25.146778936802399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ACS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Sheet1!$A$2:$A$12</c:f>
              <c:strCache>
                <c:ptCount val="11"/>
                <c:pt idx="0">
                  <c:v>MA</c:v>
                </c:pt>
                <c:pt idx="1">
                  <c:v>WI</c:v>
                </c:pt>
                <c:pt idx="2">
                  <c:v>PA</c:v>
                </c:pt>
                <c:pt idx="3">
                  <c:v>MD</c:v>
                </c:pt>
                <c:pt idx="4">
                  <c:v>MI</c:v>
                </c:pt>
                <c:pt idx="5">
                  <c:v>U.S.</c:v>
                </c:pt>
                <c:pt idx="6">
                  <c:v>CA</c:v>
                </c:pt>
                <c:pt idx="7">
                  <c:v>AZ</c:v>
                </c:pt>
                <c:pt idx="8">
                  <c:v>GA</c:v>
                </c:pt>
                <c:pt idx="9">
                  <c:v>FL</c:v>
                </c:pt>
                <c:pt idx="10">
                  <c:v>TX</c:v>
                </c:pt>
              </c:strCache>
            </c:strRef>
          </c:cat>
          <c:val>
            <c:numRef>
              <c:f>Sheet1!$D$2:$D$12</c:f>
              <c:numCache>
                <c:formatCode>0.0</c:formatCode>
                <c:ptCount val="11"/>
                <c:pt idx="0">
                  <c:v>4.1596043773924771</c:v>
                </c:pt>
                <c:pt idx="1">
                  <c:v>8.9546777027324609</c:v>
                </c:pt>
                <c:pt idx="2">
                  <c:v>9.5277138608821499</c:v>
                </c:pt>
                <c:pt idx="3">
                  <c:v>11.108411250409873</c:v>
                </c:pt>
                <c:pt idx="4">
                  <c:v>11.480028680664113</c:v>
                </c:pt>
                <c:pt idx="5">
                  <c:v>15.087056815746372</c:v>
                </c:pt>
                <c:pt idx="6">
                  <c:v>17.778193523330089</c:v>
                </c:pt>
                <c:pt idx="7">
                  <c:v>18.690917315010442</c:v>
                </c:pt>
                <c:pt idx="8">
                  <c:v>18.915498584119959</c:v>
                </c:pt>
                <c:pt idx="9">
                  <c:v>20.907031411127129</c:v>
                </c:pt>
                <c:pt idx="10">
                  <c:v>24.017334609514975</c:v>
                </c:pt>
              </c:numCache>
            </c:numRef>
          </c:val>
        </c:ser>
        <c:axId val="93226880"/>
        <c:axId val="93228416"/>
      </c:barChart>
      <c:catAx>
        <c:axId val="93226880"/>
        <c:scaling>
          <c:orientation val="minMax"/>
        </c:scaling>
        <c:axPos val="b"/>
        <c:tickLblPos val="nextTo"/>
        <c:crossAx val="93228416"/>
        <c:crosses val="autoZero"/>
        <c:auto val="1"/>
        <c:lblAlgn val="ctr"/>
        <c:lblOffset val="100"/>
      </c:catAx>
      <c:valAx>
        <c:axId val="93228416"/>
        <c:scaling>
          <c:orientation val="minMax"/>
        </c:scaling>
        <c:axPos val="l"/>
        <c:majorGridlines/>
        <c:numFmt formatCode="General" sourceLinked="1"/>
        <c:tickLblPos val="nextTo"/>
        <c:crossAx val="93226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NHIS</c:v>
                </c:pt>
              </c:strCache>
            </c:strRef>
          </c:tx>
          <c:spPr>
            <a:solidFill>
              <a:srgbClr val="755426"/>
            </a:solidFill>
          </c:spPr>
          <c:cat>
            <c:strRef>
              <c:f>Sheet1!$A$2:$A$12</c:f>
              <c:strCache>
                <c:ptCount val="11"/>
                <c:pt idx="0">
                  <c:v>CA</c:v>
                </c:pt>
                <c:pt idx="1">
                  <c:v>TX</c:v>
                </c:pt>
                <c:pt idx="2">
                  <c:v>FL</c:v>
                </c:pt>
                <c:pt idx="3">
                  <c:v>NY</c:v>
                </c:pt>
                <c:pt idx="4">
                  <c:v>GA</c:v>
                </c:pt>
                <c:pt idx="5">
                  <c:v>U.S.</c:v>
                </c:pt>
                <c:pt idx="6">
                  <c:v>IN</c:v>
                </c:pt>
                <c:pt idx="7">
                  <c:v>MO</c:v>
                </c:pt>
                <c:pt idx="8">
                  <c:v>WA</c:v>
                </c:pt>
                <c:pt idx="9">
                  <c:v>WI</c:v>
                </c:pt>
                <c:pt idx="10">
                  <c:v>MA</c:v>
                </c:pt>
              </c:strCache>
            </c:strRef>
          </c:cat>
          <c:val>
            <c:numRef>
              <c:f>Sheet1!$B$2:$B$12</c:f>
              <c:numCache>
                <c:formatCode>0.0</c:formatCode>
                <c:ptCount val="11"/>
                <c:pt idx="0">
                  <c:v>4.0999999999999996</c:v>
                </c:pt>
                <c:pt idx="1">
                  <c:v>4.7</c:v>
                </c:pt>
                <c:pt idx="2">
                  <c:v>5.2</c:v>
                </c:pt>
                <c:pt idx="3">
                  <c:v>7.6</c:v>
                </c:pt>
                <c:pt idx="4">
                  <c:v>5.5</c:v>
                </c:pt>
                <c:pt idx="5">
                  <c:v>1.7</c:v>
                </c:pt>
                <c:pt idx="6">
                  <c:v>11.2</c:v>
                </c:pt>
                <c:pt idx="7">
                  <c:v>12.7</c:v>
                </c:pt>
                <c:pt idx="8">
                  <c:v>11.2</c:v>
                </c:pt>
                <c:pt idx="9">
                  <c:v>12.5</c:v>
                </c:pt>
                <c:pt idx="10">
                  <c:v>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CPS-ASEC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CA</c:v>
                </c:pt>
                <c:pt idx="1">
                  <c:v>TX</c:v>
                </c:pt>
                <c:pt idx="2">
                  <c:v>FL</c:v>
                </c:pt>
                <c:pt idx="3">
                  <c:v>NY</c:v>
                </c:pt>
                <c:pt idx="4">
                  <c:v>GA</c:v>
                </c:pt>
                <c:pt idx="5">
                  <c:v>U.S.</c:v>
                </c:pt>
                <c:pt idx="6">
                  <c:v>IN</c:v>
                </c:pt>
                <c:pt idx="7">
                  <c:v>MO</c:v>
                </c:pt>
                <c:pt idx="8">
                  <c:v>WA</c:v>
                </c:pt>
                <c:pt idx="9">
                  <c:v>WI</c:v>
                </c:pt>
                <c:pt idx="10">
                  <c:v>MA</c:v>
                </c:pt>
              </c:strCache>
            </c:strRef>
          </c:cat>
          <c:val>
            <c:numRef>
              <c:f>Sheet1!$C$2:$C$12</c:f>
              <c:numCache>
                <c:formatCode>0.0</c:formatCode>
                <c:ptCount val="11"/>
                <c:pt idx="0">
                  <c:v>2.6</c:v>
                </c:pt>
                <c:pt idx="1">
                  <c:v>2.7</c:v>
                </c:pt>
                <c:pt idx="2">
                  <c:v>3.8</c:v>
                </c:pt>
                <c:pt idx="3">
                  <c:v>3.8</c:v>
                </c:pt>
                <c:pt idx="4">
                  <c:v>5.5</c:v>
                </c:pt>
                <c:pt idx="5">
                  <c:v>0.9</c:v>
                </c:pt>
                <c:pt idx="6">
                  <c:v>9</c:v>
                </c:pt>
                <c:pt idx="7">
                  <c:v>6.4</c:v>
                </c:pt>
                <c:pt idx="8">
                  <c:v>6.3</c:v>
                </c:pt>
                <c:pt idx="9">
                  <c:v>9.3000000000000007</c:v>
                </c:pt>
                <c:pt idx="10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ACS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Sheet1!$A$2:$A$12</c:f>
              <c:strCache>
                <c:ptCount val="11"/>
                <c:pt idx="0">
                  <c:v>CA</c:v>
                </c:pt>
                <c:pt idx="1">
                  <c:v>TX</c:v>
                </c:pt>
                <c:pt idx="2">
                  <c:v>FL</c:v>
                </c:pt>
                <c:pt idx="3">
                  <c:v>NY</c:v>
                </c:pt>
                <c:pt idx="4">
                  <c:v>GA</c:v>
                </c:pt>
                <c:pt idx="5">
                  <c:v>U.S.</c:v>
                </c:pt>
                <c:pt idx="6">
                  <c:v>IN</c:v>
                </c:pt>
                <c:pt idx="7">
                  <c:v>MO</c:v>
                </c:pt>
                <c:pt idx="8">
                  <c:v>WA</c:v>
                </c:pt>
                <c:pt idx="9">
                  <c:v>WI</c:v>
                </c:pt>
                <c:pt idx="10">
                  <c:v>MA</c:v>
                </c:pt>
              </c:strCache>
            </c:strRef>
          </c:cat>
          <c:val>
            <c:numRef>
              <c:f>Sheet1!$D$2:$D$12</c:f>
              <c:numCache>
                <c:formatCode>0.0</c:formatCode>
                <c:ptCount val="11"/>
                <c:pt idx="0">
                  <c:v>0.60000000000000064</c:v>
                </c:pt>
                <c:pt idx="1">
                  <c:v>0.60000000000000064</c:v>
                </c:pt>
                <c:pt idx="2">
                  <c:v>0.70000000000000062</c:v>
                </c:pt>
                <c:pt idx="3">
                  <c:v>1.1000000000000001</c:v>
                </c:pt>
                <c:pt idx="4">
                  <c:v>1.1000000000000001</c:v>
                </c:pt>
                <c:pt idx="5">
                  <c:v>0.30000000000000032</c:v>
                </c:pt>
                <c:pt idx="6">
                  <c:v>1.9000000000000001</c:v>
                </c:pt>
                <c:pt idx="7">
                  <c:v>1.9000000000000001</c:v>
                </c:pt>
                <c:pt idx="8">
                  <c:v>2</c:v>
                </c:pt>
                <c:pt idx="9">
                  <c:v>2.6</c:v>
                </c:pt>
                <c:pt idx="10">
                  <c:v>3.3</c:v>
                </c:pt>
              </c:numCache>
            </c:numRef>
          </c:val>
        </c:ser>
        <c:axId val="93422336"/>
        <c:axId val="93423872"/>
      </c:barChart>
      <c:catAx>
        <c:axId val="93422336"/>
        <c:scaling>
          <c:orientation val="minMax"/>
        </c:scaling>
        <c:axPos val="b"/>
        <c:tickLblPos val="nextTo"/>
        <c:crossAx val="93423872"/>
        <c:crosses val="autoZero"/>
        <c:auto val="1"/>
        <c:lblAlgn val="ctr"/>
        <c:lblOffset val="100"/>
      </c:catAx>
      <c:valAx>
        <c:axId val="93423872"/>
        <c:scaling>
          <c:orientation val="minMax"/>
        </c:scaling>
        <c:axPos val="l"/>
        <c:majorGridlines/>
        <c:numFmt formatCode="0.0" sourceLinked="1"/>
        <c:tickLblPos val="nextTo"/>
        <c:crossAx val="934223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200738796539322E-2"/>
          <c:y val="5.0473457250976288E-2"/>
          <c:w val="0.73465539029843618"/>
          <c:h val="0.8157466156926166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NHIS</c:v>
                </c:pt>
              </c:strCache>
            </c:strRef>
          </c:tx>
          <c:spPr>
            <a:solidFill>
              <a:srgbClr val="755426"/>
            </a:solidFill>
          </c:spPr>
          <c:cat>
            <c:strRef>
              <c:f>Sheet1!$A$2:$A$12</c:f>
              <c:strCache>
                <c:ptCount val="11"/>
                <c:pt idx="0">
                  <c:v>TX</c:v>
                </c:pt>
                <c:pt idx="1">
                  <c:v>CA</c:v>
                </c:pt>
                <c:pt idx="2">
                  <c:v>FL</c:v>
                </c:pt>
                <c:pt idx="3">
                  <c:v>NY</c:v>
                </c:pt>
                <c:pt idx="4">
                  <c:v>AZ</c:v>
                </c:pt>
                <c:pt idx="5">
                  <c:v>U.S.</c:v>
                </c:pt>
                <c:pt idx="6">
                  <c:v>MI</c:v>
                </c:pt>
                <c:pt idx="7">
                  <c:v>PA</c:v>
                </c:pt>
                <c:pt idx="8">
                  <c:v>MD</c:v>
                </c:pt>
                <c:pt idx="9">
                  <c:v>WI</c:v>
                </c:pt>
                <c:pt idx="10">
                  <c:v>MA</c:v>
                </c:pt>
              </c:strCache>
            </c:strRef>
          </c:cat>
          <c:val>
            <c:numRef>
              <c:f>Sheet1!$B$2:$B$12</c:f>
              <c:numCache>
                <c:formatCode>0.0</c:formatCode>
                <c:ptCount val="11"/>
                <c:pt idx="0">
                  <c:v>9.4</c:v>
                </c:pt>
                <c:pt idx="1">
                  <c:v>9.9</c:v>
                </c:pt>
                <c:pt idx="2">
                  <c:v>9.6</c:v>
                </c:pt>
                <c:pt idx="3">
                  <c:v>19.8</c:v>
                </c:pt>
                <c:pt idx="4">
                  <c:v>19.399999999999999</c:v>
                </c:pt>
                <c:pt idx="5">
                  <c:v>4.5</c:v>
                </c:pt>
                <c:pt idx="6">
                  <c:v>33.300000000000004</c:v>
                </c:pt>
                <c:pt idx="7">
                  <c:v>24</c:v>
                </c:pt>
                <c:pt idx="8">
                  <c:v>39.4</c:v>
                </c:pt>
                <c:pt idx="9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CPS-ASEC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TX</c:v>
                </c:pt>
                <c:pt idx="1">
                  <c:v>CA</c:v>
                </c:pt>
                <c:pt idx="2">
                  <c:v>FL</c:v>
                </c:pt>
                <c:pt idx="3">
                  <c:v>NY</c:v>
                </c:pt>
                <c:pt idx="4">
                  <c:v>AZ</c:v>
                </c:pt>
                <c:pt idx="5">
                  <c:v>U.S.</c:v>
                </c:pt>
                <c:pt idx="6">
                  <c:v>MI</c:v>
                </c:pt>
                <c:pt idx="7">
                  <c:v>PA</c:v>
                </c:pt>
                <c:pt idx="8">
                  <c:v>MD</c:v>
                </c:pt>
                <c:pt idx="9">
                  <c:v>WI</c:v>
                </c:pt>
                <c:pt idx="10">
                  <c:v>MA</c:v>
                </c:pt>
              </c:strCache>
            </c:strRef>
          </c:cat>
          <c:val>
            <c:numRef>
              <c:f>Sheet1!$C$2:$C$12</c:f>
              <c:numCache>
                <c:formatCode>0.0</c:formatCode>
                <c:ptCount val="11"/>
                <c:pt idx="0">
                  <c:v>5.0999999999999996</c:v>
                </c:pt>
                <c:pt idx="1">
                  <c:v>5.6</c:v>
                </c:pt>
                <c:pt idx="2">
                  <c:v>8.1</c:v>
                </c:pt>
                <c:pt idx="3">
                  <c:v>10.7</c:v>
                </c:pt>
                <c:pt idx="4">
                  <c:v>14.8</c:v>
                </c:pt>
                <c:pt idx="5">
                  <c:v>2</c:v>
                </c:pt>
                <c:pt idx="6">
                  <c:v>15.6</c:v>
                </c:pt>
                <c:pt idx="7">
                  <c:v>17.8</c:v>
                </c:pt>
                <c:pt idx="8">
                  <c:v>19.399999999999999</c:v>
                </c:pt>
                <c:pt idx="9">
                  <c:v>20.3</c:v>
                </c:pt>
                <c:pt idx="10">
                  <c:v>24.1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ACS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Sheet1!$A$2:$A$12</c:f>
              <c:strCache>
                <c:ptCount val="11"/>
                <c:pt idx="0">
                  <c:v>TX</c:v>
                </c:pt>
                <c:pt idx="1">
                  <c:v>CA</c:v>
                </c:pt>
                <c:pt idx="2">
                  <c:v>FL</c:v>
                </c:pt>
                <c:pt idx="3">
                  <c:v>NY</c:v>
                </c:pt>
                <c:pt idx="4">
                  <c:v>AZ</c:v>
                </c:pt>
                <c:pt idx="5">
                  <c:v>U.S.</c:v>
                </c:pt>
                <c:pt idx="6">
                  <c:v>MI</c:v>
                </c:pt>
                <c:pt idx="7">
                  <c:v>PA</c:v>
                </c:pt>
                <c:pt idx="8">
                  <c:v>MD</c:v>
                </c:pt>
                <c:pt idx="9">
                  <c:v>WI</c:v>
                </c:pt>
                <c:pt idx="10">
                  <c:v>MA</c:v>
                </c:pt>
              </c:strCache>
            </c:strRef>
          </c:cat>
          <c:val>
            <c:numRef>
              <c:f>Sheet1!$D$2:$D$12</c:f>
              <c:numCache>
                <c:formatCode>0.0</c:formatCode>
                <c:ptCount val="11"/>
                <c:pt idx="0">
                  <c:v>1.5</c:v>
                </c:pt>
                <c:pt idx="1">
                  <c:v>1.7</c:v>
                </c:pt>
                <c:pt idx="2">
                  <c:v>1.8</c:v>
                </c:pt>
                <c:pt idx="3">
                  <c:v>3.1</c:v>
                </c:pt>
                <c:pt idx="4">
                  <c:v>3.1</c:v>
                </c:pt>
                <c:pt idx="5">
                  <c:v>0.70000000000000062</c:v>
                </c:pt>
                <c:pt idx="6">
                  <c:v>5.3</c:v>
                </c:pt>
                <c:pt idx="7">
                  <c:v>5.4</c:v>
                </c:pt>
                <c:pt idx="8">
                  <c:v>6.5</c:v>
                </c:pt>
                <c:pt idx="9">
                  <c:v>7.9</c:v>
                </c:pt>
                <c:pt idx="10">
                  <c:v>10</c:v>
                </c:pt>
              </c:numCache>
            </c:numRef>
          </c:val>
        </c:ser>
        <c:axId val="93639040"/>
        <c:axId val="93640576"/>
      </c:barChart>
      <c:catAx>
        <c:axId val="93639040"/>
        <c:scaling>
          <c:orientation val="minMax"/>
        </c:scaling>
        <c:axPos val="b"/>
        <c:tickLblPos val="nextTo"/>
        <c:crossAx val="93640576"/>
        <c:crosses val="autoZero"/>
        <c:auto val="1"/>
        <c:lblAlgn val="ctr"/>
        <c:lblOffset val="100"/>
      </c:catAx>
      <c:valAx>
        <c:axId val="93640576"/>
        <c:scaling>
          <c:orientation val="minMax"/>
        </c:scaling>
        <c:axPos val="l"/>
        <c:majorGridlines/>
        <c:numFmt formatCode="0.0" sourceLinked="1"/>
        <c:tickLblPos val="nextTo"/>
        <c:crossAx val="936390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0.52778</cdr:x>
      <cdr:y>0.05051</cdr:y>
    </cdr:from>
    <cdr:to>
      <cdr:x>0.80556</cdr:x>
      <cdr:y>0.13211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4343418" y="228606"/>
          <a:ext cx="228601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 dirty="0"/>
        </a:p>
      </cdr:txBody>
    </cdr:sp>
  </cdr:relSizeAnchor>
  <cdr:relSizeAnchor xmlns:cdr="http://schemas.openxmlformats.org/drawingml/2006/chartDrawing">
    <cdr:from>
      <cdr:x>0.47222</cdr:x>
      <cdr:y>0</cdr:y>
    </cdr:from>
    <cdr:to>
      <cdr:x>0.73148</cdr:x>
      <cdr:y>0.26938</cdr:y>
    </cdr:to>
    <cdr:sp macro="" textlink="">
      <cdr:nvSpPr>
        <cdr:cNvPr id="3" name="Oval 2"/>
        <cdr:cNvSpPr/>
      </cdr:nvSpPr>
      <cdr:spPr>
        <a:xfrm xmlns:a="http://schemas.openxmlformats.org/drawingml/2006/main">
          <a:off x="3886200" y="-304800"/>
          <a:ext cx="2133600" cy="1219200"/>
        </a:xfrm>
        <a:prstGeom xmlns:a="http://schemas.openxmlformats.org/drawingml/2006/main" prst="ellipse">
          <a:avLst/>
        </a:prstGeom>
        <a:solidFill xmlns:a="http://schemas.openxmlformats.org/drawingml/2006/main">
          <a:srgbClr val="BBE0E3"/>
        </a:solidFill>
        <a:ln xmlns:a="http://schemas.openxmlformats.org/drawingml/2006/main" w="25400" cap="flat" cmpd="sng" algn="ctr">
          <a:solidFill>
            <a:srgbClr val="BBE0E3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800" dirty="0" smtClean="0">
              <a:solidFill>
                <a:schemeClr val="tx1"/>
              </a:solidFill>
            </a:rPr>
            <a:t>Five highest  states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0.12037</cdr:x>
      <cdr:y>0.26938</cdr:y>
    </cdr:from>
    <cdr:to>
      <cdr:x>0.37037</cdr:x>
      <cdr:y>0.47141</cdr:y>
    </cdr:to>
    <cdr:sp macro="" textlink="">
      <cdr:nvSpPr>
        <cdr:cNvPr id="4" name="Oval 3"/>
        <cdr:cNvSpPr/>
      </cdr:nvSpPr>
      <cdr:spPr>
        <a:xfrm xmlns:a="http://schemas.openxmlformats.org/drawingml/2006/main">
          <a:off x="990600" y="1219200"/>
          <a:ext cx="2057400" cy="914400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800" dirty="0" smtClean="0">
              <a:solidFill>
                <a:schemeClr val="tx1"/>
              </a:solidFill>
            </a:rPr>
            <a:t>Five Lowest States</a:t>
          </a:r>
          <a:endParaRPr lang="en-US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0.4537</cdr:x>
      <cdr:y>0.03367</cdr:y>
    </cdr:from>
    <cdr:to>
      <cdr:x>0.7037</cdr:x>
      <cdr:y>0.25254</cdr:y>
    </cdr:to>
    <cdr:sp macro="" textlink="">
      <cdr:nvSpPr>
        <cdr:cNvPr id="6" name="Oval 5"/>
        <cdr:cNvSpPr/>
      </cdr:nvSpPr>
      <cdr:spPr>
        <a:xfrm xmlns:a="http://schemas.openxmlformats.org/drawingml/2006/main">
          <a:off x="3733800" y="152400"/>
          <a:ext cx="2057400" cy="990600"/>
        </a:xfrm>
        <a:prstGeom xmlns:a="http://schemas.openxmlformats.org/drawingml/2006/main" prst="ellipse">
          <a:avLst/>
        </a:prstGeom>
        <a:solidFill xmlns:a="http://schemas.openxmlformats.org/drawingml/2006/main">
          <a:srgbClr val="BBE0E3"/>
        </a:solidFill>
        <a:ln xmlns:a="http://schemas.openxmlformats.org/drawingml/2006/main" w="25400" cap="flat" cmpd="sng" algn="ctr">
          <a:solidFill>
            <a:srgbClr val="BBE0E3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800" dirty="0" smtClean="0">
              <a:solidFill>
                <a:srgbClr val="000000"/>
              </a:solidFill>
            </a:rPr>
            <a:t>Five Highest States</a:t>
          </a:r>
          <a:endParaRPr lang="en-US" sz="1800" dirty="0">
            <a:solidFill>
              <a:srgbClr val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0.07407</cdr:x>
      <cdr:y>0.24846</cdr:y>
    </cdr:from>
    <cdr:to>
      <cdr:x>0.30556</cdr:x>
      <cdr:y>0.4505</cdr:y>
    </cdr:to>
    <cdr:sp macro="" textlink="">
      <cdr:nvSpPr>
        <cdr:cNvPr id="4" name="Oval 3"/>
        <cdr:cNvSpPr/>
      </cdr:nvSpPr>
      <cdr:spPr>
        <a:xfrm xmlns:a="http://schemas.openxmlformats.org/drawingml/2006/main">
          <a:off x="609600" y="1219200"/>
          <a:ext cx="1905000" cy="991375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800" dirty="0" smtClean="0">
              <a:solidFill>
                <a:schemeClr val="tx1"/>
              </a:solidFill>
            </a:rPr>
            <a:t>Five lowest states</a:t>
          </a:r>
          <a:endParaRPr lang="en-US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0.42593</cdr:x>
      <cdr:y>0</cdr:y>
    </cdr:from>
    <cdr:to>
      <cdr:x>0.62963</cdr:x>
      <cdr:y>0.21741</cdr:y>
    </cdr:to>
    <cdr:sp macro="" textlink="">
      <cdr:nvSpPr>
        <cdr:cNvPr id="5" name="Oval 4"/>
        <cdr:cNvSpPr/>
      </cdr:nvSpPr>
      <cdr:spPr>
        <a:xfrm xmlns:a="http://schemas.openxmlformats.org/drawingml/2006/main">
          <a:off x="3505200" y="0"/>
          <a:ext cx="1676400" cy="1066800"/>
        </a:xfrm>
        <a:prstGeom xmlns:a="http://schemas.openxmlformats.org/drawingml/2006/main" prst="ellipse">
          <a:avLst/>
        </a:prstGeom>
        <a:solidFill xmlns:a="http://schemas.openxmlformats.org/drawingml/2006/main">
          <a:srgbClr val="BBE0E3"/>
        </a:solidFill>
        <a:ln xmlns:a="http://schemas.openxmlformats.org/drawingml/2006/main" w="25400" cap="flat" cmpd="sng" algn="ctr">
          <a:solidFill>
            <a:srgbClr val="BBE0E3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800" dirty="0" smtClean="0">
              <a:solidFill>
                <a:schemeClr val="tx1"/>
              </a:solidFill>
            </a:rPr>
            <a:t>Five Highest states</a:t>
          </a:r>
          <a:endParaRPr lang="en-US" sz="18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BA5A17D9-6D58-4432-BE7A-EC3A71441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D6E36483-AEBD-4C56-8CB5-1748273E9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D02F99-7F90-4C6A-8262-E0E81C6AFE1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37FC29-C1AD-4D6D-B4D2-BD2AEDADBDCF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ACS</a:t>
            </a:r>
            <a:r>
              <a:rPr lang="en-US" baseline="0" dirty="0" smtClean="0"/>
              <a:t> mostly dominates – accept for some states… VT state sample of 9.237 trumps ACS and CPS for all ages and kids…..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E36483-AEBD-4C56-8CB5-1748273E9A9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ACS also uses an area probability design and captures data through a mail survey, with telephone followed by and in-person surveys for non-respondents.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E36483-AEBD-4C56-8CB5-1748273E9A9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37FC29-C1AD-4D6D-B4D2-BD2AEDADBDCF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Three states CPS</a:t>
            </a:r>
            <a:r>
              <a:rPr lang="en-US" baseline="0" dirty="0" smtClean="0"/>
              <a:t> is significantly higher – NY, RI, KY</a:t>
            </a:r>
          </a:p>
          <a:p>
            <a:pPr eaLnBrk="1" hangingPunct="1"/>
            <a:r>
              <a:rPr lang="en-US" baseline="0" dirty="0" smtClean="0"/>
              <a:t>Two states CPS is significantly lower – OK, NV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37FC29-C1AD-4D6D-B4D2-BD2AEDADBDCF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3 states</a:t>
            </a:r>
            <a:r>
              <a:rPr lang="en-US" baseline="0" dirty="0" smtClean="0"/>
              <a:t> significantly higher (KY, NJ, LA)</a:t>
            </a:r>
          </a:p>
          <a:p>
            <a:pPr eaLnBrk="1" hangingPunct="1"/>
            <a:r>
              <a:rPr lang="en-US" baseline="0" dirty="0" smtClean="0"/>
              <a:t>4 states significantly lower (ID, OK, AL, IN)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Range of relative</a:t>
            </a:r>
            <a:r>
              <a:rPr lang="en-US" baseline="0" dirty="0" smtClean="0"/>
              <a:t> standard errors – not always the smallest states with the smallest standard </a:t>
            </a:r>
            <a:r>
              <a:rPr lang="en-US" baseline="0" dirty="0" err="1" smtClean="0"/>
              <a:t>errirsp</a:t>
            </a:r>
            <a:r>
              <a:rPr lang="en-US" baseline="0" dirty="0" smtClean="0"/>
              <a:t>  NHIS has highest standard errors, ACS has lowest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E36483-AEBD-4C56-8CB5-1748273E9A9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HADAC_logo_t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100013"/>
            <a:ext cx="2293937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2438400" y="3352800"/>
            <a:ext cx="6553200" cy="0"/>
          </a:xfrm>
          <a:prstGeom prst="line">
            <a:avLst/>
          </a:prstGeom>
          <a:noFill/>
          <a:ln w="25400">
            <a:solidFill>
              <a:srgbClr val="0092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762000"/>
            <a:ext cx="6553200" cy="2590800"/>
          </a:xfrm>
          <a:ln w="9525"/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657600"/>
            <a:ext cx="6400800" cy="2667000"/>
          </a:xfrm>
        </p:spPr>
        <p:txBody>
          <a:bodyPr/>
          <a:lstStyle>
            <a:lvl1pPr marL="0" indent="0">
              <a:buFontTx/>
              <a:buNone/>
              <a:tabLst>
                <a:tab pos="457200" algn="l"/>
              </a:tabLst>
              <a:defRPr sz="2400"/>
            </a:lvl1pPr>
          </a:lstStyle>
          <a:p>
            <a:r>
              <a:rPr lang="en-US"/>
              <a:t>Click to edit Master subtitle style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B584C-628E-4733-98E1-CB6826A788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5125" y="274638"/>
            <a:ext cx="21240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74638"/>
            <a:ext cx="62198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E8FAC-8CD7-4D05-832B-4C2A609DAC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496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B63CD-CD75-4C2E-987B-E47D97D345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8824D-491F-42A4-9BAD-16B5794DA2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6A27C-771A-46FE-A6B9-7A42AFCCB2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292DA-3360-4EF9-B395-5E091451C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830BF-9518-4CFA-B669-44F7EBE2E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A603E-1F97-451C-8C78-7BD16FB92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8E74D-374D-44EE-AF03-63F74CBCC7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E7CF-7BA9-4553-B918-0D21969F3F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EB378-E3B3-41D5-AC26-2FB6700674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74638"/>
            <a:ext cx="84963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537325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755426"/>
                </a:solidFill>
              </a:defRPr>
            </a:lvl1pPr>
          </a:lstStyle>
          <a:p>
            <a:pPr>
              <a:defRPr/>
            </a:pPr>
            <a:fld id="{1EE604AF-667E-4F96-821B-0EBFA49CEE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8" descr="Arcs_only_colo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3225" y="6324600"/>
            <a:ext cx="11969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-76200" y="6527800"/>
            <a:ext cx="1447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755426"/>
                </a:solidFill>
              </a:rPr>
              <a:t>www.shadac.org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57200" y="1371600"/>
            <a:ext cx="8229600" cy="0"/>
          </a:xfrm>
          <a:prstGeom prst="line">
            <a:avLst/>
          </a:prstGeom>
          <a:noFill/>
          <a:ln w="25400">
            <a:solidFill>
              <a:srgbClr val="0092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57200" y="1371600"/>
            <a:ext cx="8229600" cy="0"/>
          </a:xfrm>
          <a:prstGeom prst="line">
            <a:avLst/>
          </a:prstGeom>
          <a:noFill/>
          <a:ln w="25400">
            <a:solidFill>
              <a:srgbClr val="0092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457200" y="1371600"/>
            <a:ext cx="8229600" cy="0"/>
          </a:xfrm>
          <a:prstGeom prst="line">
            <a:avLst/>
          </a:prstGeom>
          <a:noFill/>
          <a:ln w="25400">
            <a:solidFill>
              <a:srgbClr val="0092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5542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blewe001@umn.edu" TargetMode="External"/><Relationship Id="rId2" Type="http://schemas.openxmlformats.org/officeDocument/2006/relationships/hyperlink" Target="http://www.shadac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362200" y="1524000"/>
            <a:ext cx="6629400" cy="1524000"/>
          </a:xfrm>
          <a:noFill/>
          <a:ln w="12700"/>
        </p:spPr>
        <p:txBody>
          <a:bodyPr/>
          <a:lstStyle/>
          <a:p>
            <a:pPr eaLnBrk="1" hangingPunct="1"/>
            <a:r>
              <a:rPr lang="en-US" sz="2800" b="1" dirty="0" smtClean="0"/>
              <a:t>Use of Federal Surveys for </a:t>
            </a:r>
            <a:br>
              <a:rPr lang="en-US" sz="2800" b="1" dirty="0" smtClean="0"/>
            </a:br>
            <a:r>
              <a:rPr lang="en-US" sz="2800" b="1" dirty="0" smtClean="0"/>
              <a:t>State Policy Analysis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200400"/>
            <a:ext cx="6629400" cy="39624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endParaRPr lang="en-US" sz="1800" dirty="0" smtClean="0"/>
          </a:p>
          <a:p>
            <a:r>
              <a:rPr lang="en-US" sz="1800" dirty="0" smtClean="0"/>
              <a:t>National Conference of Health Statistics</a:t>
            </a:r>
          </a:p>
          <a:p>
            <a:r>
              <a:rPr lang="en-US" sz="1800" dirty="0" smtClean="0"/>
              <a:t>August 16, 2010</a:t>
            </a:r>
          </a:p>
          <a:p>
            <a:r>
              <a:rPr lang="en-US" sz="1800" dirty="0" smtClean="0"/>
              <a:t>Washington, DC</a:t>
            </a:r>
          </a:p>
          <a:p>
            <a:pPr eaLnBrk="1" hangingPunct="1">
              <a:spcBef>
                <a:spcPts val="0"/>
              </a:spcBef>
            </a:pPr>
            <a:endParaRPr lang="en-US" sz="1800" dirty="0" smtClean="0"/>
          </a:p>
          <a:p>
            <a:pPr eaLnBrk="1" hangingPunct="1">
              <a:spcBef>
                <a:spcPts val="0"/>
              </a:spcBef>
            </a:pPr>
            <a:r>
              <a:rPr lang="en-US" sz="1800" b="1" dirty="0" smtClean="0">
                <a:solidFill>
                  <a:srgbClr val="C00000"/>
                </a:solidFill>
              </a:rPr>
              <a:t>Lynn A. Blewett, PhD</a:t>
            </a:r>
          </a:p>
          <a:p>
            <a:pPr eaLnBrk="1" hangingPunct="1">
              <a:spcBef>
                <a:spcPts val="0"/>
              </a:spcBef>
            </a:pPr>
            <a:r>
              <a:rPr lang="en-US" sz="1800" dirty="0" smtClean="0"/>
              <a:t>State Health Access Data Assistance Center (SHADAC)</a:t>
            </a:r>
          </a:p>
          <a:p>
            <a:pPr eaLnBrk="1" hangingPunct="1">
              <a:spcBef>
                <a:spcPts val="0"/>
              </a:spcBef>
            </a:pPr>
            <a:r>
              <a:rPr lang="en-US" sz="1800" dirty="0" smtClean="0"/>
              <a:t>University of Minnesota, School of Public Health</a:t>
            </a:r>
          </a:p>
          <a:p>
            <a:pPr algn="ctr" eaLnBrk="1" hangingPunct="1">
              <a:spcBef>
                <a:spcPts val="0"/>
              </a:spcBef>
            </a:pPr>
            <a:endParaRPr lang="en-US" sz="1800" dirty="0" smtClean="0"/>
          </a:p>
          <a:p>
            <a:pPr eaLnBrk="1" hangingPunct="1">
              <a:spcBef>
                <a:spcPts val="0"/>
              </a:spcBef>
            </a:pPr>
            <a:r>
              <a:rPr lang="en-US" sz="1600" b="1" i="1" dirty="0" smtClean="0"/>
              <a:t>Funded by a grant from the Robert Wood Johnson Foundation</a:t>
            </a:r>
          </a:p>
          <a:p>
            <a:pPr eaLnBrk="1" hangingPunct="1">
              <a:spcBef>
                <a:spcPts val="0"/>
              </a:spcBef>
            </a:pPr>
            <a:endParaRPr lang="en-US" sz="1800" b="1" dirty="0" smtClean="0">
              <a:solidFill>
                <a:srgbClr val="755426"/>
              </a:solidFill>
            </a:endParaRPr>
          </a:p>
          <a:p>
            <a:pPr eaLnBrk="1" hangingPunct="1">
              <a:spcBef>
                <a:spcPts val="0"/>
              </a:spcBef>
            </a:pPr>
            <a:endParaRPr lang="en-US" sz="1800" dirty="0" smtClean="0"/>
          </a:p>
          <a:p>
            <a:pPr algn="ctr" eaLnBrk="1" hangingPunct="1">
              <a:spcBef>
                <a:spcPts val="0"/>
              </a:spcBef>
            </a:pPr>
            <a:endParaRPr lang="en-US" sz="1800" dirty="0" smtClean="0"/>
          </a:p>
          <a:p>
            <a:pPr algn="ctr" eaLnBrk="1" hangingPunct="1">
              <a:spcBef>
                <a:spcPts val="0"/>
              </a:spcBef>
            </a:pPr>
            <a:endParaRPr lang="en-US" sz="1800" dirty="0" smtClean="0"/>
          </a:p>
        </p:txBody>
      </p:sp>
      <p:pic>
        <p:nvPicPr>
          <p:cNvPr id="4" name="Picture 4" descr="University of Minnesota, School of Public Health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4800"/>
            <a:ext cx="21653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– federal survey comparisons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2008 ACS and 2009 CPS data come from publically available micro-data files provided by the Census Bureau </a:t>
            </a:r>
          </a:p>
          <a:p>
            <a:r>
              <a:rPr lang="en-US" sz="2400" dirty="0" smtClean="0"/>
              <a:t>2008 NHIS data come from published tabular data</a:t>
            </a:r>
          </a:p>
          <a:p>
            <a:r>
              <a:rPr lang="en-US" sz="2400" dirty="0" smtClean="0"/>
              <a:t>Uninsurance is defined in all surveys as lacking any public or private coverage in CY 2008</a:t>
            </a:r>
          </a:p>
          <a:p>
            <a:r>
              <a:rPr lang="en-US" sz="2400" dirty="0" smtClean="0"/>
              <a:t>The ACS and NHIS use a point-in-time measure and the CPS uses an all-year measure</a:t>
            </a:r>
          </a:p>
          <a:p>
            <a:r>
              <a:rPr lang="en-US" sz="2400" dirty="0" smtClean="0"/>
              <a:t>Standard errors in ACS and CPS were created using the replicate weight methodology suggested by Census.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96A27C-771A-46FE-A6B9-7A42AFCCB2F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size comparisons</a:t>
            </a:r>
            <a:endParaRPr lang="en-US" b="1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1524000" y="1391395"/>
          <a:ext cx="6829036" cy="6062323"/>
        </p:xfrm>
        <a:graphic>
          <a:graphicData uri="http://schemas.openxmlformats.org/drawingml/2006/table">
            <a:tbl>
              <a:tblPr/>
              <a:tblGrid>
                <a:gridCol w="1105356"/>
                <a:gridCol w="1105356"/>
                <a:gridCol w="303888"/>
                <a:gridCol w="815286"/>
                <a:gridCol w="632514"/>
                <a:gridCol w="362308"/>
                <a:gridCol w="981005"/>
                <a:gridCol w="860107"/>
                <a:gridCol w="663216"/>
              </a:tblGrid>
              <a:tr h="252597">
                <a:tc gridSpan="7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All Ages</a:t>
                      </a:r>
                    </a:p>
                  </a:txBody>
                  <a:tcPr marT="91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2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State (Survey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Year)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State </a:t>
                      </a:r>
                    </a:p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Survey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 (07)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339,381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19,836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64,599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 (08-09)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47,803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4,402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10,090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85,393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4,629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7,336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 (08)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63,688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3,173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12,235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T="91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MN (09)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52,144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4,666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12,031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OH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‡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114,426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5,417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50,944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 (08)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36,704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2,974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5,729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 (08)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122,337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6,151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49,345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5,924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2,717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9,237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9144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WI (07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57,157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3,913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6,857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T="91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35">
                <a:tc gridSpan="9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59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†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: Sample based on dual-frame.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97"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B63CD-CD75-4C2E-987B-E47D97D3454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ACS vs CPS state perspective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b="1" i="1" dirty="0" smtClean="0">
                <a:solidFill>
                  <a:srgbClr val="755426"/>
                </a:solidFill>
              </a:rPr>
              <a:t>Positive:</a:t>
            </a:r>
          </a:p>
          <a:p>
            <a:pPr>
              <a:buNone/>
            </a:pPr>
            <a:r>
              <a:rPr lang="en-US" sz="2400" dirty="0" smtClean="0"/>
              <a:t>	-Large sample size, geographic coverage, annual estimates, public-use files</a:t>
            </a:r>
          </a:p>
          <a:p>
            <a:pPr>
              <a:buNone/>
            </a:pPr>
            <a:r>
              <a:rPr lang="en-US" sz="2400" dirty="0" smtClean="0"/>
              <a:t>	-Imputation done in each state independently</a:t>
            </a:r>
          </a:p>
          <a:p>
            <a:pPr>
              <a:buNone/>
            </a:pPr>
            <a:r>
              <a:rPr lang="en-US" sz="2400" dirty="0" smtClean="0"/>
              <a:t>	-Point-in-time coverage questions</a:t>
            </a:r>
          </a:p>
          <a:p>
            <a:pPr>
              <a:buNone/>
            </a:pPr>
            <a:r>
              <a:rPr lang="en-US" sz="2400" dirty="0" smtClean="0"/>
              <a:t>	-Ask coverage about each person in HH </a:t>
            </a:r>
          </a:p>
          <a:p>
            <a:pPr>
              <a:buNone/>
            </a:pPr>
            <a:r>
              <a:rPr lang="en-US" sz="2400" b="1" i="1" dirty="0" smtClean="0">
                <a:solidFill>
                  <a:srgbClr val="755426"/>
                </a:solidFill>
              </a:rPr>
              <a:t>Negative:</a:t>
            </a:r>
          </a:p>
          <a:p>
            <a:pPr>
              <a:buNone/>
            </a:pPr>
            <a:r>
              <a:rPr lang="en-US" sz="2400" dirty="0" smtClean="0"/>
              <a:t>	-Lack of state add-in names</a:t>
            </a:r>
          </a:p>
          <a:p>
            <a:pPr>
              <a:buNone/>
            </a:pPr>
            <a:r>
              <a:rPr lang="en-US" sz="2400" dirty="0" smtClean="0"/>
              <a:t>	-Different estimates and unfamiliar from the CPS and state surveys</a:t>
            </a:r>
          </a:p>
          <a:p>
            <a:pPr>
              <a:buNone/>
            </a:pPr>
            <a:r>
              <a:rPr lang="en-US" sz="2400" dirty="0" smtClean="0"/>
              <a:t>	-No additional health status or access questions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7B63CD-CD75-4C2E-987B-E47D97D3454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97825" cy="4724400"/>
          </a:xfrm>
        </p:spPr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6" name="Picture 3" descr="Percentage Point Difference Between CPS and ACS Uninsurance Rate: All Ages. Nevada and Oklahoma have significantly lower CPS, whereas Kentucky, New York, Massachussetts, District of Columbia are significantly higher. All other states have no significant differenc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8077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48724B5-4BA4-45FC-B763-B523B819EC57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48724B5-4BA4-45FC-B763-B523B819EC57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97825" cy="4724400"/>
          </a:xfrm>
        </p:spPr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5" name="Picture 2" descr="Percentage Point Difference Between CPS and ACS Uninsurance Rate for children 0 through 18. CPS is significantly lower in Idaho, Oklahoma, Indiana, and Alabama. CPS is significantly higher in Louisiana, Kentucky, and New Jersey. All other states are not significant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0"/>
            <a:ext cx="8106957" cy="628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</a:t>
            </a:r>
            <a:r>
              <a:rPr lang="en-US" sz="3200" b="1" dirty="0" smtClean="0"/>
              <a:t>National Health Interview Survey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848600" cy="4525963"/>
          </a:xfrm>
        </p:spPr>
        <p:txBody>
          <a:bodyPr/>
          <a:lstStyle/>
          <a:p>
            <a:r>
              <a:rPr lang="en-US" sz="2400" dirty="0" smtClean="0"/>
              <a:t>The NHIS publishes health insurance coverage estimates for 20 selected states each year</a:t>
            </a:r>
            <a:endParaRPr lang="en-US" u="sng" dirty="0" smtClean="0"/>
          </a:p>
          <a:p>
            <a:pPr lvl="1"/>
            <a:r>
              <a:rPr lang="en-US" sz="2000" i="1" dirty="0" smtClean="0"/>
              <a:t>AZ, CA, FL, GA, IL, IN, MD, MA, MI, MO, NJ, NY, NC, OH, PA, TN, TX, VA, WA, WI.</a:t>
            </a:r>
          </a:p>
          <a:p>
            <a:r>
              <a:rPr lang="en-US" sz="2400" dirty="0" smtClean="0"/>
              <a:t>Smallest geographic identifier available on public-use micro-data is the census region</a:t>
            </a:r>
          </a:p>
          <a:p>
            <a:pPr lvl="1"/>
            <a:r>
              <a:rPr lang="en-US" sz="2000" dirty="0" smtClean="0"/>
              <a:t>Limits state-level or subpopulation analysis</a:t>
            </a:r>
          </a:p>
          <a:p>
            <a:pPr lvl="1"/>
            <a:endParaRPr lang="en-US" sz="2000" baseline="30000" dirty="0" smtClean="0"/>
          </a:p>
          <a:p>
            <a:r>
              <a:rPr lang="en-US" sz="2400" dirty="0" smtClean="0"/>
              <a:t>Data users wanting state-level analysis must obtain access to state identifiers in NCHS RDCs </a:t>
            </a:r>
          </a:p>
          <a:p>
            <a:pPr lvl="1"/>
            <a:r>
              <a:rPr lang="en-US" sz="2000" i="1" dirty="0" smtClean="0"/>
              <a:t>Only those with enough sample and sample  coverage as determined by NCHS</a:t>
            </a:r>
          </a:p>
          <a:p>
            <a:r>
              <a:rPr lang="en-US" sz="2400" dirty="0" smtClean="0"/>
              <a:t>Rich health-related data source, good point-in-time health insurance question,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Integrated Health Interview Survey (IHIS)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NICHD-funded project to harmonize 30 years of the NHIS</a:t>
            </a:r>
          </a:p>
          <a:p>
            <a:r>
              <a:rPr lang="en-US" sz="2800" dirty="0" smtClean="0"/>
              <a:t>13,000 harmonized variables, recent August 2010 release of 5,000 integrated and documented variables; 7,000 in November</a:t>
            </a:r>
          </a:p>
          <a:p>
            <a:r>
              <a:rPr lang="en-US" sz="2800" dirty="0" smtClean="0"/>
              <a:t>Ability to link IHIS to state identifiers in NCHS RDCs…SHADAC developing data resource for states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http://www.ihis.us/ihis/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2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Comparison of Estimates of Uninsurance by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Federal </a:t>
            </a:r>
            <a:r>
              <a:rPr lang="en-US" b="1" dirty="0"/>
              <a:t>Survey Source, All </a:t>
            </a:r>
            <a:r>
              <a:rPr lang="en-US" b="1" dirty="0" smtClean="0"/>
              <a:t>Ages </a:t>
            </a:r>
            <a:r>
              <a:rPr lang="en-US" sz="1800" b="1" i="1" dirty="0" smtClean="0"/>
              <a:t>(sorted by ACS)</a:t>
            </a:r>
            <a:endParaRPr lang="en-US" sz="18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3352800"/>
            <a:ext cx="533400" cy="2590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6248400"/>
          <a:ext cx="6096000" cy="1524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2009 CPS-ASEC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2008 ACS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are from public use data. 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NHIS data collected from published reports.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1143000" y="1600200"/>
            <a:ext cx="2133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1905000"/>
            <a:ext cx="2286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Five lowest </a:t>
            </a:r>
          </a:p>
          <a:p>
            <a:pPr algn="ctr"/>
            <a:r>
              <a:rPr lang="en-US" dirty="0" smtClean="0"/>
              <a:t>states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+mn-lt"/>
              </a:rPr>
              <a:t>Comparison of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Relative Standard Errors </a:t>
            </a:r>
            <a:r>
              <a:rPr lang="en-US" sz="2400" b="1" dirty="0" smtClean="0">
                <a:latin typeface="+mn-lt"/>
              </a:rPr>
              <a:t>for Estimates of Uninsurance by Federal Survey Source, All Ages</a:t>
            </a:r>
            <a:endParaRPr lang="en-US" sz="24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6172200"/>
          <a:ext cx="5867400" cy="304800"/>
        </p:xfrm>
        <a:graphic>
          <a:graphicData uri="http://schemas.openxmlformats.org/drawingml/2006/table">
            <a:tbl>
              <a:tblPr/>
              <a:tblGrid>
                <a:gridCol w="58674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2009 CPS-ASEC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2008 ACS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are from public use data. 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NHIS data collected from published reports.</a:t>
                      </a:r>
                    </a:p>
                    <a:p>
                      <a:pPr algn="l" fontAlgn="b"/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Relative standard errors defined as 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error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divided by its mean.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0" y="4419600"/>
            <a:ext cx="533400" cy="1295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+mn-lt"/>
              </a:rPr>
              <a:t>Comparison of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Relative Standard Errors </a:t>
            </a:r>
            <a:r>
              <a:rPr lang="en-US" sz="2400" b="1" dirty="0" smtClean="0">
                <a:latin typeface="+mn-lt"/>
              </a:rPr>
              <a:t>for Estimates of Uninsurance by Federal Survey Source, Children (0-17)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6172200"/>
          <a:ext cx="5867400" cy="457200"/>
        </p:xfrm>
        <a:graphic>
          <a:graphicData uri="http://schemas.openxmlformats.org/drawingml/2006/table">
            <a:tbl>
              <a:tblPr/>
              <a:tblGrid>
                <a:gridCol w="58674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2009 CPS-ASEC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2008 ACS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are from public use data. 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NHIS data collected from published reports.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Data is missing in MA for NHIS due to small sample sizes. 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Relative standard errors defined as 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error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divided by its mean.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62400" y="4800600"/>
            <a:ext cx="533400" cy="1295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48724B5-4BA4-45FC-B763-B523B819EC5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 of presentation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97825" cy="472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Making the case:  Need for state-level estimates</a:t>
            </a:r>
          </a:p>
          <a:p>
            <a:pPr eaLnBrk="1" hangingPunct="1"/>
            <a:r>
              <a:rPr lang="en-US" sz="2800" dirty="0" smtClean="0"/>
              <a:t>Data requirements for state estimates</a:t>
            </a:r>
          </a:p>
          <a:p>
            <a:pPr eaLnBrk="1" hangingPunct="1"/>
            <a:r>
              <a:rPr lang="en-US" sz="2800" dirty="0" smtClean="0"/>
              <a:t>ACS vs. CPS vs. IHIS for insurance coverage</a:t>
            </a:r>
          </a:p>
          <a:p>
            <a:pPr eaLnBrk="1" hangingPunct="1"/>
            <a:r>
              <a:rPr lang="en-US" sz="2800" dirty="0" smtClean="0"/>
              <a:t>Comments on today’s presentations</a:t>
            </a:r>
          </a:p>
          <a:p>
            <a:pPr eaLnBrk="1" hangingPunct="1"/>
            <a:r>
              <a:rPr lang="en-US" sz="2800" dirty="0" smtClean="0"/>
              <a:t>Conclusion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13620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Comments on presentations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use of federal survey data (1)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MEPS pooled state sample in the RDC </a:t>
            </a:r>
            <a:r>
              <a:rPr lang="en-US" sz="2800" i="1" dirty="0" smtClean="0"/>
              <a:t>(Cunningham) – OOP Costs</a:t>
            </a:r>
          </a:p>
          <a:p>
            <a:pPr lvl="1"/>
            <a:r>
              <a:rPr lang="en-US" sz="2400" dirty="0" smtClean="0"/>
              <a:t>Potential use of pooled data files or pooled estimates created annually on key variables</a:t>
            </a:r>
          </a:p>
          <a:p>
            <a:pPr lvl="1"/>
            <a:r>
              <a:rPr lang="en-US" sz="2400" dirty="0" smtClean="0"/>
              <a:t>Difficult for state analysts to do on their own</a:t>
            </a:r>
          </a:p>
          <a:p>
            <a:pPr lvl="1"/>
            <a:r>
              <a:rPr lang="en-US" sz="2400" dirty="0" smtClean="0"/>
              <a:t>Difficult to detect significant change over time</a:t>
            </a:r>
          </a:p>
          <a:p>
            <a:r>
              <a:rPr lang="en-US" dirty="0" smtClean="0"/>
              <a:t>Two-stage estimation </a:t>
            </a:r>
            <a:r>
              <a:rPr lang="en-US" sz="2800" i="1" dirty="0" smtClean="0"/>
              <a:t>(Graven) – Chronic Conditions</a:t>
            </a:r>
          </a:p>
          <a:p>
            <a:pPr lvl="1"/>
            <a:r>
              <a:rPr lang="en-US" sz="2400" dirty="0" smtClean="0"/>
              <a:t>Relative comparisons across states interesting</a:t>
            </a:r>
          </a:p>
          <a:p>
            <a:pPr lvl="1"/>
            <a:r>
              <a:rPr lang="en-US" sz="2400" dirty="0" smtClean="0"/>
              <a:t>Difficult to track trends over time</a:t>
            </a:r>
          </a:p>
          <a:p>
            <a:pPr lvl="1"/>
            <a:r>
              <a:rPr lang="en-US" sz="2400" dirty="0" smtClean="0"/>
              <a:t>Methodologically cumbersome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96A27C-771A-46FE-A6B9-7A42AFCCB2F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use of federal survey data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NHIS: Analysis of larger states with enough sample size and sample coverage </a:t>
            </a:r>
            <a:r>
              <a:rPr lang="en-US" i="1" dirty="0" smtClean="0"/>
              <a:t>(Long) health insurance coverage </a:t>
            </a:r>
          </a:p>
          <a:p>
            <a:pPr lvl="1"/>
            <a:r>
              <a:rPr lang="en-US" dirty="0" smtClean="0"/>
              <a:t>Important comparative analysis of different policy strategies </a:t>
            </a:r>
          </a:p>
          <a:p>
            <a:pPr lvl="1"/>
            <a:r>
              <a:rPr lang="en-US" dirty="0" smtClean="0"/>
              <a:t>Only applicable for larger states with enough sample</a:t>
            </a:r>
          </a:p>
          <a:p>
            <a:pPr lvl="1"/>
            <a:r>
              <a:rPr lang="en-US" dirty="0" smtClean="0"/>
              <a:t>Limited understanding of trends in large states with small populations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971801"/>
            <a:ext cx="7772400" cy="1295400"/>
          </a:xfrm>
        </p:spPr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Federal survey capacity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Each federal survey has unique purpose and provides important national estimates of key policy variables </a:t>
            </a:r>
          </a:p>
          <a:p>
            <a:r>
              <a:rPr lang="en-US" sz="2800" dirty="0" smtClean="0"/>
              <a:t>States cannot afford the ability to field multiple surveys to meet all of their needs</a:t>
            </a:r>
          </a:p>
          <a:p>
            <a:r>
              <a:rPr lang="en-US" sz="2800" dirty="0" smtClean="0"/>
              <a:t>Researchers demonstrated creative methods to develop and compare state estimates of key policy variables</a:t>
            </a:r>
            <a:r>
              <a:rPr lang="en-US" dirty="0" smtClean="0"/>
              <a:t> </a:t>
            </a:r>
          </a:p>
          <a:p>
            <a:pPr lvl="1"/>
            <a:r>
              <a:rPr lang="en-US" sz="2400" i="1" dirty="0" smtClean="0"/>
              <a:t>Not done routinely nor consistently</a:t>
            </a:r>
          </a:p>
          <a:p>
            <a:r>
              <a:rPr lang="en-US" sz="2800" dirty="0" smtClean="0"/>
              <a:t>Still difficult to know what is working and where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potential options…….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/>
              <a:t>Expand sample size and sample coverage for key federal surveys to produce reliable state-estimates of policy variables of interest</a:t>
            </a:r>
          </a:p>
          <a:p>
            <a:pPr marL="914400" lvl="1" indent="-514350">
              <a:buNone/>
            </a:pPr>
            <a:r>
              <a:rPr lang="en-US" dirty="0" smtClean="0"/>
              <a:t>  - </a:t>
            </a:r>
            <a:r>
              <a:rPr lang="en-US" sz="2400" i="1" dirty="0" smtClean="0"/>
              <a:t>NHIS for coverage, health status, health conditions, MEPS for cost and utilization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Build a state-level data collection infrastructure to inform national monitoring of the affordable care act </a:t>
            </a:r>
          </a:p>
          <a:p>
            <a:pPr marL="914400" lvl="1" indent="-514350">
              <a:buFontTx/>
              <a:buChar char="-"/>
            </a:pPr>
            <a:r>
              <a:rPr lang="en-US" sz="2400" i="1" dirty="0" smtClean="0"/>
              <a:t>Could be a sub-group of states building off existing state surveys </a:t>
            </a:r>
          </a:p>
          <a:p>
            <a:pPr marL="914400" lvl="1" indent="-514350">
              <a:buFontTx/>
              <a:buChar char="-"/>
            </a:pPr>
            <a:r>
              <a:rPr lang="en-US" sz="2400" i="1" dirty="0" smtClean="0"/>
              <a:t>Early indicators of reform success and challenges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612AA4F-A52E-4203-8AB7-1D45D02BD64B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Contact information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997825" cy="3733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2400" b="1" dirty="0" smtClean="0">
              <a:solidFill>
                <a:srgbClr val="755426"/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en-US" sz="2400" b="1" dirty="0" smtClean="0">
              <a:solidFill>
                <a:srgbClr val="755426"/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Lynn A. Blewett, PhD 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b="1" dirty="0" smtClean="0"/>
              <a:t>Professor, Health Policy and Management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/>
              <a:t>Director, State Health Access Data Assistance Center 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/>
              <a:t>University of Minnesota, Minneapolis, MN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>
                <a:hlinkClick r:id="rId2"/>
              </a:rPr>
              <a:t>www.shadac.org</a:t>
            </a:r>
            <a:endParaRPr lang="en-US" sz="2400" dirty="0" smtClean="0"/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>
                <a:hlinkClick r:id="rId3"/>
              </a:rPr>
              <a:t>blewe001@umn.edu</a:t>
            </a:r>
            <a:endParaRPr lang="en-US" sz="2400" dirty="0" smtClean="0"/>
          </a:p>
          <a:p>
            <a:pPr algn="ctr" eaLnBrk="1" hangingPunct="1">
              <a:buFontTx/>
              <a:buNone/>
              <a:defRPr/>
            </a:pPr>
            <a:r>
              <a:rPr lang="en-US" sz="2400" dirty="0" smtClean="0"/>
              <a:t>612-624-4802</a:t>
            </a:r>
          </a:p>
          <a:p>
            <a:pPr eaLnBrk="1" hangingPunct="1">
              <a:buNone/>
            </a:pPr>
            <a:endParaRPr lang="en-US" dirty="0" smtClean="0"/>
          </a:p>
        </p:txBody>
      </p:sp>
      <p:pic>
        <p:nvPicPr>
          <p:cNvPr id="11269" name="Picture 6" descr="University of Minnesota"/>
          <p:cNvPicPr>
            <a:picLocks noChangeAspect="1"/>
          </p:cNvPicPr>
          <p:nvPr/>
        </p:nvPicPr>
        <p:blipFill>
          <a:blip r:embed="rId4" cstate="print"/>
          <a:srcRect b="40475"/>
          <a:stretch>
            <a:fillRect/>
          </a:stretch>
        </p:blipFill>
        <p:spPr bwMode="auto">
          <a:xfrm>
            <a:off x="3810000" y="5867400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0" y="6519863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dirty="0">
                <a:solidFill>
                  <a:srgbClr val="755426"/>
                </a:solidFill>
              </a:rPr>
              <a:t>©2002-2009 Regents of the University of Minnesota. All rights reserved.</a:t>
            </a:r>
            <a:br>
              <a:rPr lang="en-US" sz="800" dirty="0">
                <a:solidFill>
                  <a:srgbClr val="755426"/>
                </a:solidFill>
              </a:rPr>
            </a:br>
            <a:r>
              <a:rPr lang="en-US" sz="800" dirty="0">
                <a:solidFill>
                  <a:srgbClr val="755426"/>
                </a:solidFill>
              </a:rPr>
              <a:t>The University of Minnesota is an Equal Opportunity Employer</a:t>
            </a:r>
          </a:p>
        </p:txBody>
      </p:sp>
      <p:pic>
        <p:nvPicPr>
          <p:cNvPr id="7" name="Picture 4" descr="University of Minnesota, School of Public Health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304800"/>
            <a:ext cx="21653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Making the care:  State Data Need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 need for data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Implementation of access provisions in health reform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Medicaid expansion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State insurance exchange and regulation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Possible public plan implementation at the state level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Implementation of insurance regulations including young adult dependent coverage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CHIP reporting requirements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Annual state reports to CMS on progress in reducing number of uninsured children 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 need for data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Effectively target outreach,enrollment,and safety net strategies</a:t>
            </a:r>
          </a:p>
          <a:p>
            <a:pPr lvl="1"/>
            <a:r>
              <a:rPr lang="en-US" dirty="0" smtClean="0"/>
              <a:t>Insurance status, age, location, income, race/ethnicity</a:t>
            </a:r>
          </a:p>
          <a:p>
            <a:r>
              <a:rPr lang="en-US" dirty="0" smtClean="0"/>
              <a:t>Budget and forecasting activities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Inputs to forecasting models based on expansion or contraction activities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Distribution formulas for state funds to localities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Evaluation/Monitoring of Affordable Care Act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 data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Both"/>
            </a:pPr>
            <a:r>
              <a:rPr lang="en-US" sz="2400" b="1" i="1" dirty="0" smtClean="0"/>
              <a:t>State representative </a:t>
            </a:r>
            <a:r>
              <a:rPr lang="en-US" sz="2400" dirty="0" smtClean="0"/>
              <a:t>sample; </a:t>
            </a:r>
          </a:p>
          <a:p>
            <a:pPr marL="457200" indent="-457200">
              <a:buAutoNum type="arabicParenBoth"/>
            </a:pPr>
            <a:r>
              <a:rPr lang="en-US" sz="2400" b="1" i="1" dirty="0" smtClean="0"/>
              <a:t>Large enough sample </a:t>
            </a:r>
            <a:r>
              <a:rPr lang="en-US" sz="2400" dirty="0" smtClean="0"/>
              <a:t>and sample coverage that provides for reliable estimates for subpopulations including;  low-income children, race/ethnic groups and geographic areas such as county or local region; </a:t>
            </a:r>
          </a:p>
          <a:p>
            <a:pPr marL="457200" indent="-457200">
              <a:buAutoNum type="arabicParenBoth"/>
            </a:pPr>
            <a:r>
              <a:rPr lang="en-US" sz="2400" b="1" i="1" dirty="0" smtClean="0"/>
              <a:t>Timely release of data </a:t>
            </a:r>
            <a:r>
              <a:rPr lang="en-US" sz="2400" dirty="0" smtClean="0"/>
              <a:t>including tabulated estimates of released within one year of data collection; and </a:t>
            </a:r>
          </a:p>
          <a:p>
            <a:pPr marL="457200" indent="-457200">
              <a:buAutoNum type="arabicParenBoth"/>
            </a:pPr>
            <a:r>
              <a:rPr lang="en-US" sz="2400" b="1" i="1" dirty="0" smtClean="0"/>
              <a:t>Access to micro-data </a:t>
            </a:r>
            <a:r>
              <a:rPr lang="en-US" sz="2400" dirty="0" smtClean="0"/>
              <a:t>through readily available public- use files with state identifiers to allow states do conduct their own analysis and policy simulations.</a:t>
            </a:r>
          </a:p>
          <a:p>
            <a:pPr marL="457200" indent="-457200">
              <a:buAutoNum type="arabicParenBoth"/>
            </a:pPr>
            <a:endParaRPr lang="en-US" sz="2400" dirty="0" smtClean="0"/>
          </a:p>
          <a:p>
            <a:r>
              <a:rPr lang="en-US" sz="2400" dirty="0" smtClean="0"/>
              <a:t>        </a:t>
            </a:r>
            <a:r>
              <a:rPr lang="en-US" sz="1800" i="1" dirty="0" smtClean="0"/>
              <a:t>Source: (Blewett et al, JHPPL 2004)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98E74D-374D-44EE-AF03-63F74CBCC73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295400"/>
            <a:ext cx="83820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8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7554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State Health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7554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Insurance S</a:t>
            </a:r>
            <a:r>
              <a:rPr lang="en-US" sz="2800" b="1" kern="0" dirty="0" smtClean="0">
                <a:solidFill>
                  <a:srgbClr val="755426"/>
                </a:solidFill>
                <a:latin typeface="+mj-lt"/>
                <a:ea typeface="+mj-ea"/>
                <a:cs typeface="+mj-cs"/>
              </a:rPr>
              <a:t>urvey Activity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755426"/>
                </a:solidFill>
                <a:latin typeface="+mj-lt"/>
                <a:ea typeface="+mj-ea"/>
                <a:cs typeface="+mj-cs"/>
              </a:rPr>
              <a:t>2001-Present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7554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524000"/>
            <a:ext cx="8534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*Alabama,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‘03</a:t>
            </a:r>
          </a:p>
          <a:p>
            <a:pPr lvl="0"/>
            <a:r>
              <a:rPr lang="en-US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Alaska,</a:t>
            </a:r>
            <a:r>
              <a:rPr lang="en-US" sz="1600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‘04, ’05, ‘06-’07, ‘08</a:t>
            </a:r>
          </a:p>
          <a:p>
            <a:pPr lvl="0"/>
            <a:r>
              <a:rPr lang="en-US" sz="1600" dirty="0" smtClean="0">
                <a:latin typeface="+mj-lt"/>
                <a:cs typeface="Times New Roman" pitchFamily="18" charset="0"/>
              </a:rPr>
              <a:t>Arkansas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‘01, ‘04</a:t>
            </a:r>
          </a:p>
          <a:p>
            <a:pPr lvl="0"/>
            <a:r>
              <a:rPr lang="en-US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California </a:t>
            </a:r>
            <a:r>
              <a:rPr lang="en-US" sz="1200" i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’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01, ’03, ‘05, ’07, ‘09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*Colorado </a:t>
            </a:r>
            <a:r>
              <a:rPr lang="en-US" sz="1200" i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‘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01, ‘08-’09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*Connecticut</a:t>
            </a:r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’01, ‘04, ’05, ‘06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Florida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‘03, ‘04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*Georgia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‘02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Hawaii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’03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Idaho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‘05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Illinois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‘01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*Indiana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‘03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Iowa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’01, ‘05, ‘07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Kansas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‘01, ‘06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Kentucky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‘05</a:t>
            </a: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Louisiana</a:t>
            </a:r>
            <a:r>
              <a:rPr lang="en-US" sz="1600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’03, ’05, ’07, ‘09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*Maine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‘01, ‘02, ‘05, ‘06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Maryland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’01, ‘04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1524000"/>
            <a:ext cx="50292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*Massachusetts </a:t>
            </a:r>
            <a:r>
              <a:rPr lang="en-US" sz="1200" i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‘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02, ‘04, ‘06-07, ‘07, ‘08</a:t>
            </a:r>
            <a:r>
              <a:rPr lang="en-US" sz="1600" i="1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Michigan</a:t>
            </a:r>
            <a:r>
              <a:rPr lang="en-US" sz="1200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’05</a:t>
            </a: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*Minnesota</a:t>
            </a:r>
            <a:r>
              <a:rPr lang="en-US" sz="1600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‘01, ‘04, ‘07, ‘09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*Missouri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’04, ’07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Mississippi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’03-’04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*Montana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‘03, ‘07</a:t>
            </a: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*Nebraska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‘04, ‘07</a:t>
            </a: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New Hampshire,</a:t>
            </a:r>
            <a:r>
              <a:rPr lang="en-US" sz="12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‘01</a:t>
            </a: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New Jersey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‘01, ‘02, ‘03, ’04-’09</a:t>
            </a: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New Mexico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‘02, ’04</a:t>
            </a: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*North Dakota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‘04, ‘07</a:t>
            </a:r>
          </a:p>
          <a:p>
            <a:pPr lvl="0" eaLnBrk="0" hangingPunct="0"/>
            <a:r>
              <a:rPr lang="en-US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Ohio</a:t>
            </a:r>
            <a:r>
              <a:rPr lang="en-US" sz="1600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‘03-’04, ‘08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*Oklahoma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’03, ’04, ‘08</a:t>
            </a: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Oregon</a:t>
            </a:r>
            <a:r>
              <a:rPr lang="en-US" sz="1600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‘01, ‘02, ‘04, ‘06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*Pennsylvania</a:t>
            </a:r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‘04, ‘08, HMPC (‘00-’08)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Rhode Island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‘01, ‘04</a:t>
            </a: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*South Carolina</a:t>
            </a:r>
            <a:r>
              <a:rPr lang="en-US" sz="1600" i="1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’03</a:t>
            </a: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South Dakota</a:t>
            </a:r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‘01, ‘04, ‘07</a:t>
            </a:r>
          </a:p>
          <a:p>
            <a:pPr lvl="0" eaLnBrk="0" hangingPunct="0"/>
            <a:r>
              <a:rPr lang="en-US" sz="1600" dirty="0" smtClean="0">
                <a:latin typeface="+mj-lt"/>
                <a:cs typeface="Times New Roman" pitchFamily="18" charset="0"/>
              </a:rPr>
              <a:t>*Tennessee</a:t>
            </a:r>
            <a:r>
              <a:rPr lang="en-US" sz="16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‘05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0" y="1524000"/>
            <a:ext cx="4114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 smtClean="0">
                <a:cs typeface="Times New Roman" pitchFamily="18" charset="0"/>
              </a:rPr>
              <a:t>Texas </a:t>
            </a:r>
            <a:r>
              <a:rPr lang="en-US" sz="1200" i="1" dirty="0" smtClean="0">
                <a:cs typeface="Times New Roman" pitchFamily="18" charset="0"/>
              </a:rPr>
              <a:t>‘01, ‘02</a:t>
            </a: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cs typeface="Times New Roman" pitchFamily="18" charset="0"/>
              </a:rPr>
              <a:t>Utah</a:t>
            </a:r>
            <a:r>
              <a:rPr lang="en-US" sz="1600" dirty="0" smtClean="0">
                <a:cs typeface="Times New Roman" pitchFamily="18" charset="0"/>
              </a:rPr>
              <a:t> </a:t>
            </a:r>
            <a:r>
              <a:rPr lang="en-US" sz="1600" i="1" dirty="0" smtClean="0">
                <a:cs typeface="Times New Roman" pitchFamily="18" charset="0"/>
              </a:rPr>
              <a:t>‘</a:t>
            </a:r>
            <a:r>
              <a:rPr lang="en-US" sz="1200" i="1" dirty="0" smtClean="0">
                <a:cs typeface="Times New Roman" pitchFamily="18" charset="0"/>
              </a:rPr>
              <a:t>01, ‘03, ‘04, ‘05, ‘07, ‘08</a:t>
            </a:r>
          </a:p>
          <a:p>
            <a:pPr eaLnBrk="0" hangingPunct="0"/>
            <a:r>
              <a:rPr lang="en-US" sz="1600" dirty="0" smtClean="0">
                <a:solidFill>
                  <a:srgbClr val="C00000"/>
                </a:solidFill>
                <a:cs typeface="Times New Roman" pitchFamily="18" charset="0"/>
              </a:rPr>
              <a:t>Vermont</a:t>
            </a:r>
            <a:r>
              <a:rPr lang="en-US" sz="1600" dirty="0" smtClean="0">
                <a:cs typeface="Times New Roman" pitchFamily="18" charset="0"/>
              </a:rPr>
              <a:t> </a:t>
            </a:r>
            <a:r>
              <a:rPr lang="en-US" sz="1200" i="1" dirty="0" smtClean="0">
                <a:cs typeface="Times New Roman" pitchFamily="18" charset="0"/>
              </a:rPr>
              <a:t>‘05, ‘08</a:t>
            </a:r>
            <a:endParaRPr lang="en-US" sz="1200" i="1" dirty="0" smtClean="0"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*Virginia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‘01, ‘04 </a:t>
            </a: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Washington</a:t>
            </a:r>
            <a:r>
              <a:rPr lang="en-US" sz="1600" dirty="0" smtClean="0">
                <a:latin typeface="+mj-lt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cs typeface="Times New Roman" pitchFamily="18" charset="0"/>
              </a:rPr>
              <a:t>’00, ‘02, ‘04, ‘06, ‘08</a:t>
            </a:r>
            <a:endParaRPr lang="en-US" sz="1600" i="1" dirty="0" smtClean="0">
              <a:latin typeface="+mj-lt"/>
              <a:cs typeface="Times New Roman" pitchFamily="18" charset="0"/>
            </a:endParaRP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Times New Roman" pitchFamily="18" charset="0"/>
              </a:rPr>
              <a:t>*West Virginia</a:t>
            </a:r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‘01, ’03, ‘07</a:t>
            </a:r>
            <a:endParaRPr lang="en-US" sz="1200" i="1" dirty="0" smtClean="0">
              <a:latin typeface="+mj-lt"/>
              <a:cs typeface="Arial" pitchFamily="34" charset="0"/>
            </a:endParaRPr>
          </a:p>
          <a:p>
            <a:pPr lvl="0" eaLnBrk="0" hangingPunct="0"/>
            <a:r>
              <a:rPr lang="en-US" sz="1600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Wisconsin</a:t>
            </a:r>
            <a:r>
              <a:rPr lang="en-US" sz="1600" dirty="0" smtClean="0"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n-US" sz="1200" i="1" dirty="0" smtClean="0">
                <a:latin typeface="+mj-lt"/>
                <a:ea typeface="Calibri" pitchFamily="34" charset="0"/>
                <a:cs typeface="Arial" pitchFamily="34" charset="0"/>
              </a:rPr>
              <a:t>’01, 02, ‘03, ‘04, </a:t>
            </a:r>
          </a:p>
          <a:p>
            <a:pPr lvl="0" eaLnBrk="0" hangingPunct="0"/>
            <a:r>
              <a:rPr lang="en-US" sz="1200" i="1" dirty="0" smtClean="0">
                <a:latin typeface="+mj-lt"/>
                <a:ea typeface="Calibri" pitchFamily="34" charset="0"/>
                <a:cs typeface="Arial" pitchFamily="34" charset="0"/>
              </a:rPr>
              <a:t>‘05, ‘06, ‘07, ’08, ‘09</a:t>
            </a:r>
          </a:p>
          <a:p>
            <a:pPr lvl="0" eaLnBrk="0" hangingPunct="0"/>
            <a:r>
              <a:rPr lang="en-US" sz="1600" dirty="0" smtClean="0">
                <a:latin typeface="+mj-lt"/>
                <a:ea typeface="Calibri" pitchFamily="34" charset="0"/>
                <a:cs typeface="Times New Roman" pitchFamily="18" charset="0"/>
              </a:rPr>
              <a:t>*Wyoming</a:t>
            </a:r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 ’02</a:t>
            </a:r>
          </a:p>
          <a:p>
            <a:pPr lvl="0" eaLnBrk="0" hangingPunct="0"/>
            <a:endParaRPr lang="en-US" sz="1200" i="1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endParaRPr lang="en-US" sz="1200" i="1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en-US" sz="1200" b="1" i="1" dirty="0" smtClean="0">
                <a:latin typeface="+mj-lt"/>
                <a:ea typeface="Calibri" pitchFamily="34" charset="0"/>
                <a:cs typeface="Times New Roman" pitchFamily="18" charset="0"/>
              </a:rPr>
              <a:t>NONE:</a:t>
            </a:r>
          </a:p>
          <a:p>
            <a:pPr lvl="0" eaLnBrk="0" hangingPunct="0"/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Arizona</a:t>
            </a:r>
          </a:p>
          <a:p>
            <a:pPr lvl="0" eaLnBrk="0" hangingPunct="0"/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Delaware</a:t>
            </a:r>
          </a:p>
          <a:p>
            <a:pPr lvl="0" eaLnBrk="0" hangingPunct="0"/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Nevada</a:t>
            </a:r>
          </a:p>
          <a:p>
            <a:pPr lvl="0" eaLnBrk="0" hangingPunct="0"/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New York (enrollment surveys)</a:t>
            </a:r>
          </a:p>
          <a:p>
            <a:pPr lvl="0" eaLnBrk="0" hangingPunct="0"/>
            <a:r>
              <a:rPr lang="en-US" sz="1200" i="1" dirty="0" smtClean="0">
                <a:latin typeface="+mj-lt"/>
                <a:ea typeface="Calibri" pitchFamily="34" charset="0"/>
                <a:cs typeface="Times New Roman" pitchFamily="18" charset="0"/>
              </a:rPr>
              <a:t>North Carolina</a:t>
            </a:r>
          </a:p>
          <a:p>
            <a:pPr lvl="0" eaLnBrk="0" hangingPunct="0"/>
            <a:endParaRPr lang="en-US" sz="1600" dirty="0" smtClean="0">
              <a:latin typeface="+mj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67584" y="6324600"/>
            <a:ext cx="727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Source: http://www.shadac.org/content/state-survey-research-activity </a:t>
            </a:r>
            <a:endParaRPr lang="en-US" i="1" dirty="0"/>
          </a:p>
        </p:txBody>
      </p:sp>
      <p:cxnSp>
        <p:nvCxnSpPr>
          <p:cNvPr id="11" name="Straight Connector 10"/>
          <p:cNvCxnSpPr>
            <a:endCxn id="3" idx="3"/>
          </p:cNvCxnSpPr>
          <p:nvPr/>
        </p:nvCxnSpPr>
        <p:spPr>
          <a:xfrm>
            <a:off x="457200" y="1371600"/>
            <a:ext cx="8382000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410200" y="5334000"/>
            <a:ext cx="3581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17 states with ongoing surveys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* 19 states used the CSCS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few points on state surveys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2400" dirty="0" smtClean="0"/>
              <a:t>Most are RDD telephone surveys but lead states are moving to Dual Frame with cell-phone samples</a:t>
            </a:r>
          </a:p>
          <a:p>
            <a:pPr lvl="1"/>
            <a:r>
              <a:rPr lang="en-US" sz="2400" i="1" dirty="0" smtClean="0"/>
              <a:t>24.5% of HH were cell-phone only (‘09)</a:t>
            </a:r>
          </a:p>
          <a:p>
            <a:pPr lvl="1"/>
            <a:r>
              <a:rPr lang="en-US" sz="2400" i="1" dirty="0" smtClean="0"/>
              <a:t>Cell phone-only households are significantly more likely to lack health insurance compared to HH with landline telephone service</a:t>
            </a:r>
          </a:p>
          <a:p>
            <a:r>
              <a:rPr lang="en-US" sz="2400" dirty="0" smtClean="0"/>
              <a:t>Most states account for coverage error due for HH without phone service through a weighting adjustment</a:t>
            </a:r>
          </a:p>
          <a:p>
            <a:pPr lvl="1"/>
            <a:r>
              <a:rPr lang="en-US" sz="2000" i="1" dirty="0" smtClean="0"/>
              <a:t>Similar adjustments for cell-phone HH have yielded mixed results</a:t>
            </a:r>
          </a:p>
          <a:p>
            <a:r>
              <a:rPr lang="en-US" sz="2400" dirty="0" smtClean="0"/>
              <a:t>Concern about declining response rates on RDD surveys</a:t>
            </a:r>
          </a:p>
          <a:p>
            <a:r>
              <a:rPr lang="en-US" sz="2400" dirty="0" smtClean="0"/>
              <a:t>State surveys have 24% fewer uninsured than CPS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6400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 Call et al, </a:t>
            </a:r>
            <a:r>
              <a:rPr lang="en-US" b="1" i="1" dirty="0" smtClean="0"/>
              <a:t>Health Affairs</a:t>
            </a:r>
            <a:r>
              <a:rPr lang="en-US" i="1" dirty="0" smtClean="0"/>
              <a:t>, 2007</a:t>
            </a:r>
            <a:endParaRPr lang="en-US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13620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Comparisons of key federal surveys and state surveys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824D-491F-42A4-9BAD-16B5794DA27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032&quot;&gt;&lt;/object&gt;&lt;object type=&quot;2&quot; unique_id=&quot;10033&quot;&gt;&lt;object type=&quot;3&quot; unique_id=&quot;10034&quot;&gt;&lt;property id=&quot;20148&quot; value=&quot;5&quot;/&gt;&lt;property id=&quot;20300&quot; value=&quot;Slide 1 - &amp;quot;Presentation Title&amp;quot;&quot;/&gt;&lt;property id=&quot;20307&quot; value=&quot;257&quot;/&gt;&lt;/object&gt;&lt;object type=&quot;3&quot; unique_id=&quot;10035&quot;&gt;&lt;property id=&quot;20148&quot; value=&quot;5&quot;/&gt;&lt;property id=&quot;20300&quot; value=&quot;Slide 2 - &amp;quot;Slide Title&amp;quot;&quot;/&gt;&lt;property id=&quot;20307&quot; value=&quot;258&quot;/&gt;&lt;/object&gt;&lt;object type=&quot;3&quot; unique_id=&quot;10036&quot;&gt;&lt;property id=&quot;20148&quot; value=&quot;5&quot;/&gt;&lt;property id=&quot;20300&quot; value=&quot;Slide 3 - &amp;quot;Pie Chart template – Multi color&amp;quot;&quot;/&gt;&lt;property id=&quot;20307&quot; value=&quot;259&quot;/&gt;&lt;/object&gt;&lt;object type=&quot;3&quot; unique_id=&quot;10037&quot;&gt;&lt;property id=&quot;20148&quot; value=&quot;5&quot;/&gt;&lt;property id=&quot;20300&quot; value=&quot;Slide 4 - &amp;quot;Pie Chart template – one color&amp;quot;&quot;/&gt;&lt;property id=&quot;20307&quot; value=&quot;260&quot;/&gt;&lt;/object&gt;&lt;object type=&quot;3&quot; unique_id=&quot;10038&quot;&gt;&lt;property id=&quot;20148&quot; value=&quot;5&quot;/&gt;&lt;property id=&quot;20300&quot; value=&quot;Slide 5 - &amp;quot;Chart – 2 colors&amp;quot;&quot;/&gt;&lt;property id=&quot;20307&quot; value=&quot;261&quot;/&gt;&lt;/object&gt;&lt;object type=&quot;3&quot; unique_id=&quot;10039&quot;&gt;&lt;property id=&quot;20148&quot; value=&quot;5&quot;/&gt;&lt;property id=&quot;20300&quot; value=&quot;Slide 6 - &amp;quot;Graph – one color (numbers)&amp;quot;&quot;/&gt;&lt;property id=&quot;20307&quot; value=&quot;264&quot;/&gt;&lt;/object&gt;&lt;object type=&quot;3&quot; unique_id=&quot;10040&quot;&gt;&lt;property id=&quot;20148&quot; value=&quot;5&quot;/&gt;&lt;property id=&quot;20300&quot; value=&quot;Slide 7 - &amp;quot;Graph – one color (percents)&amp;quot;&quot;/&gt;&lt;property id=&quot;20307&quot; value=&quot;265&quot;/&gt;&lt;/object&gt;&lt;object type=&quot;3&quot; unique_id=&quot;10041&quot;&gt;&lt;property id=&quot;20148&quot; value=&quot;5&quot;/&gt;&lt;property id=&quot;20300&quot; value=&quot;Slide 8 - &amp;quot;Chart – Multi colors&amp;quot;&quot;/&gt;&lt;property id=&quot;20307&quot; value=&quot;262&quot;/&gt;&lt;/object&gt;&lt;object type=&quot;3&quot; unique_id=&quot;10042&quot;&gt;&lt;property id=&quot;20148&quot; value=&quot;5&quot;/&gt;&lt;property id=&quot;20300&quot; value=&quot;Slide 9 - &amp;quot;Contact information&amp;quot;&quot;/&gt;&lt;property id=&quot;20307&quot; value=&quot;263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1722</Words>
  <Application>Microsoft Office PowerPoint</Application>
  <PresentationFormat>On-screen Show (4:3)</PresentationFormat>
  <Paragraphs>281</Paragraphs>
  <Slides>26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Use of Federal Surveys for  State Policy Analysis</vt:lpstr>
      <vt:lpstr>Overview of presentation</vt:lpstr>
      <vt:lpstr>Making the care:  State Data Need</vt:lpstr>
      <vt:lpstr>State need for data (1)</vt:lpstr>
      <vt:lpstr>State need for data (2)</vt:lpstr>
      <vt:lpstr>State data requirements</vt:lpstr>
      <vt:lpstr>Slide 7</vt:lpstr>
      <vt:lpstr>A few points on state surveys</vt:lpstr>
      <vt:lpstr>Comparisons of key federal surveys and state surveys</vt:lpstr>
      <vt:lpstr>Methods – federal survey comparisons</vt:lpstr>
      <vt:lpstr>Sample size comparisons</vt:lpstr>
      <vt:lpstr>ACS vs CPS state perspective</vt:lpstr>
      <vt:lpstr>Slide 13</vt:lpstr>
      <vt:lpstr>Slide 14</vt:lpstr>
      <vt:lpstr> National Health Interview Survey</vt:lpstr>
      <vt:lpstr>Integrated Health Interview Survey (IHIS)</vt:lpstr>
      <vt:lpstr>Comparison of Estimates of Uninsurance by  Federal Survey Source, All Ages (sorted by ACS)</vt:lpstr>
      <vt:lpstr>Comparison of Relative Standard Errors for Estimates of Uninsurance by Federal Survey Source, All Ages</vt:lpstr>
      <vt:lpstr>Comparison of Relative Standard Errors for Estimates of Uninsurance by Federal Survey Source, Children (0-17)</vt:lpstr>
      <vt:lpstr>Comments on presentations</vt:lpstr>
      <vt:lpstr>Creative use of federal survey data (1)</vt:lpstr>
      <vt:lpstr>Creative use of federal survey data (2)</vt:lpstr>
      <vt:lpstr>Conclusion</vt:lpstr>
      <vt:lpstr>Federal survey capacity</vt:lpstr>
      <vt:lpstr>Two potential options…….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Soderberg</dc:creator>
  <cp:lastModifiedBy>hku4</cp:lastModifiedBy>
  <cp:revision>120</cp:revision>
  <dcterms:created xsi:type="dcterms:W3CDTF">2008-10-20T16:05:43Z</dcterms:created>
  <dcterms:modified xsi:type="dcterms:W3CDTF">2010-09-08T19:50:34Z</dcterms:modified>
</cp:coreProperties>
</file>