
<file path=[Content_Types].xml><?xml version="1.0" encoding="utf-8"?>
<Types xmlns="http://schemas.openxmlformats.org/package/2006/content-types">
  <Override PartName="/ppt/tags/tag8.xml" ContentType="application/vnd.openxmlformats-officedocument.presentationml.tags+xml"/>
  <Override PartName="/ppt/tags/tag104.xml" ContentType="application/vnd.openxmlformats-officedocument.presentationml.tags+xml"/>
  <Override PartName="/ppt/tags/tag140.xml" ContentType="application/vnd.openxmlformats-officedocument.presentationml.tags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49.xml" ContentType="application/vnd.openxmlformats-officedocument.presentationml.tags+xml"/>
  <Override PartName="/ppt/tags/tag78.xml" ContentType="application/vnd.openxmlformats-officedocument.presentationml.tags+xml"/>
  <Override PartName="/ppt/tags/tag96.xml" ContentType="application/vnd.openxmlformats-officedocument.presentationml.tags+xml"/>
  <Override PartName="/ppt/tags/tag100.xml" ContentType="application/vnd.openxmlformats-officedocument.presentationml.tag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38.xml" ContentType="application/vnd.openxmlformats-officedocument.presentationml.tags+xml"/>
  <Override PartName="/ppt/tags/tag56.xml" ContentType="application/vnd.openxmlformats-officedocument.presentationml.tags+xml"/>
  <Override PartName="/ppt/tags/tag67.xml" ContentType="application/vnd.openxmlformats-officedocument.presentationml.tags+xml"/>
  <Override PartName="/ppt/tags/tag85.xml" ContentType="application/vnd.openxmlformats-officedocument.presentationml.tags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tags/tag16.xml" ContentType="application/vnd.openxmlformats-officedocument.presentationml.tags+xml"/>
  <Override PartName="/ppt/tags/tag27.xml" ContentType="application/vnd.openxmlformats-officedocument.presentationml.tags+xml"/>
  <Override PartName="/ppt/tags/tag45.xml" ContentType="application/vnd.openxmlformats-officedocument.presentationml.tags+xml"/>
  <Override PartName="/ppt/tags/tag63.xml" ContentType="application/vnd.openxmlformats-officedocument.presentationml.tags+xml"/>
  <Override PartName="/ppt/tags/tag74.xml" ContentType="application/vnd.openxmlformats-officedocument.presentationml.tags+xml"/>
  <Override PartName="/ppt/tags/tag92.xml" ContentType="application/vnd.openxmlformats-officedocument.presentationml.tags+xml"/>
  <Override PartName="/ppt/tags/tag149.xml" ContentType="application/vnd.openxmlformats-officedocument.presentationml.tags+xml"/>
  <Override PartName="/ppt/tags/tag34.xml" ContentType="application/vnd.openxmlformats-officedocument.presentationml.tags+xml"/>
  <Override PartName="/ppt/tags/tag52.xml" ContentType="application/vnd.openxmlformats-officedocument.presentationml.tags+xml"/>
  <Override PartName="/ppt/tags/tag81.xml" ContentType="application/vnd.openxmlformats-officedocument.presentationml.tags+xml"/>
  <Override PartName="/ppt/tags/tag109.xml" ContentType="application/vnd.openxmlformats-officedocument.presentationml.tags+xml"/>
  <Override PartName="/ppt/tags/tag138.xml" ContentType="application/vnd.openxmlformats-officedocument.presentationml.tags+xml"/>
  <Override PartName="/ppt/tags/tag12.xml" ContentType="application/vnd.openxmlformats-officedocument.presentationml.tags+xml"/>
  <Override PartName="/ppt/tags/tag23.xml" ContentType="application/vnd.openxmlformats-officedocument.presentationml.tags+xml"/>
  <Override PartName="/ppt/tags/tag41.xml" ContentType="application/vnd.openxmlformats-officedocument.presentationml.tags+xml"/>
  <Override PartName="/ppt/tags/tag70.xml" ContentType="application/vnd.openxmlformats-officedocument.presentationml.tags+xml"/>
  <Override PartName="/ppt/tags/tag116.xml" ContentType="application/vnd.openxmlformats-officedocument.presentationml.tags+xml"/>
  <Override PartName="/ppt/tags/tag127.xml" ContentType="application/vnd.openxmlformats-officedocument.presentationml.tags+xml"/>
  <Override PartName="/ppt/tags/tag145.xml" ContentType="application/vnd.openxmlformats-officedocument.presentationml.tags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ags/tag9.xml" ContentType="application/vnd.openxmlformats-officedocument.presentationml.tags+xml"/>
  <Override PartName="/ppt/tags/tag30.xml" ContentType="application/vnd.openxmlformats-officedocument.presentationml.tags+xml"/>
  <Override PartName="/ppt/tags/tag105.xml" ContentType="application/vnd.openxmlformats-officedocument.presentationml.tags+xml"/>
  <Override PartName="/ppt/tags/tag134.xml" ContentType="application/vnd.openxmlformats-officedocument.presentationml.tag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tags/tag112.xml" ContentType="application/vnd.openxmlformats-officedocument.presentationml.tags+xml"/>
  <Override PartName="/ppt/tags/tag123.xml" ContentType="application/vnd.openxmlformats-officedocument.presentationml.tags+xml"/>
  <Override PartName="/ppt/tags/tag141.xml" ContentType="application/vnd.openxmlformats-officedocument.presentationml.tags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tags/tag79.xml" ContentType="application/vnd.openxmlformats-officedocument.presentationml.tags+xml"/>
  <Override PartName="/ppt/tags/tag101.xml" ContentType="application/vnd.openxmlformats-officedocument.presentationml.tags+xml"/>
  <Override PartName="/ppt/tags/tag130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tags/tag39.xml" ContentType="application/vnd.openxmlformats-officedocument.presentationml.tags+xml"/>
  <Override PartName="/ppt/tags/tag68.xml" ContentType="application/vnd.openxmlformats-officedocument.presentationml.tags+xml"/>
  <Override PartName="/ppt/tags/tag86.xml" ContentType="application/vnd.openxmlformats-officedocument.presentationml.tags+xml"/>
  <Override PartName="/ppt/tags/tag97.xml" ContentType="application/vnd.openxmlformats-officedocument.presentationml.tags+xml"/>
  <Default Extension="emf" ContentType="image/x-emf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tags/tag28.xml" ContentType="application/vnd.openxmlformats-officedocument.presentationml.tags+xml"/>
  <Override PartName="/ppt/tags/tag57.xml" ContentType="application/vnd.openxmlformats-officedocument.presentationml.tags+xml"/>
  <Override PartName="/ppt/tags/tag75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tags/tag17.xml" ContentType="application/vnd.openxmlformats-officedocument.presentationml.tags+xml"/>
  <Override PartName="/ppt/tags/tag35.xml" ContentType="application/vnd.openxmlformats-officedocument.presentationml.tags+xml"/>
  <Override PartName="/ppt/tags/tag46.xml" ContentType="application/vnd.openxmlformats-officedocument.presentationml.tags+xml"/>
  <Override PartName="/ppt/tags/tag64.xml" ContentType="application/vnd.openxmlformats-officedocument.presentationml.tags+xml"/>
  <Override PartName="/ppt/tags/tag82.xml" ContentType="application/vnd.openxmlformats-officedocument.presentationml.tags+xml"/>
  <Override PartName="/ppt/tags/tag93.xml" ContentType="application/vnd.openxmlformats-officedocument.presentationml.tags+xml"/>
  <Override PartName="/ppt/tags/tag139.xml" ContentType="application/vnd.openxmlformats-officedocument.presentationml.tag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tags/tag24.xml" ContentType="application/vnd.openxmlformats-officedocument.presentationml.tags+xml"/>
  <Override PartName="/ppt/tags/tag53.xml" ContentType="application/vnd.openxmlformats-officedocument.presentationml.tags+xml"/>
  <Override PartName="/ppt/tags/tag71.xml" ContentType="application/vnd.openxmlformats-officedocument.presentationml.tags+xml"/>
  <Override PartName="/ppt/tags/tag128.xml" ContentType="application/vnd.openxmlformats-officedocument.presentationml.tags+xml"/>
  <Override PartName="/ppt/tags/tag13.xml" ContentType="application/vnd.openxmlformats-officedocument.presentationml.tags+xml"/>
  <Override PartName="/ppt/tags/tag31.xml" ContentType="application/vnd.openxmlformats-officedocument.presentationml.tags+xml"/>
  <Override PartName="/ppt/tags/tag42.xml" ContentType="application/vnd.openxmlformats-officedocument.presentationml.tags+xml"/>
  <Override PartName="/ppt/tags/tag60.xml" ContentType="application/vnd.openxmlformats-officedocument.presentationml.tags+xml"/>
  <Override PartName="/ppt/tags/tag117.xml" ContentType="application/vnd.openxmlformats-officedocument.presentationml.tags+xml"/>
  <Override PartName="/ppt/tags/tag135.xml" ContentType="application/vnd.openxmlformats-officedocument.presentationml.tags+xml"/>
  <Override PartName="/ppt/tags/tag146.xml" ContentType="application/vnd.openxmlformats-officedocument.presentationml.tags+xml"/>
  <Override PartName="/ppt/tags/tag20.xml" ContentType="application/vnd.openxmlformats-officedocument.presentationml.tags+xml"/>
  <Override PartName="/ppt/tags/tag106.xml" ContentType="application/vnd.openxmlformats-officedocument.presentationml.tags+xml"/>
  <Override PartName="/ppt/tags/tag124.xml" ContentType="application/vnd.openxmlformats-officedocument.presentationml.tags+xml"/>
  <Override PartName="/ppt/tags/tag142.xml" ContentType="application/vnd.openxmlformats-officedocument.presentationml.tag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113.xml" ContentType="application/vnd.openxmlformats-officedocument.presentationml.tags+xml"/>
  <Override PartName="/ppt/tags/tag131.xml" ContentType="application/vnd.openxmlformats-officedocument.presentationml.tag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ags/tag98.xml" ContentType="application/vnd.openxmlformats-officedocument.presentationml.tags+xml"/>
  <Override PartName="/ppt/tags/tag102.xml" ContentType="application/vnd.openxmlformats-officedocument.presentationml.tags+xml"/>
  <Override PartName="/ppt/tags/tag120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ags/tag2.xml" ContentType="application/vnd.openxmlformats-officedocument.presentationml.tags+xml"/>
  <Default Extension="wmf" ContentType="image/x-wmf"/>
  <Override PartName="/ppt/tags/tag58.xml" ContentType="application/vnd.openxmlformats-officedocument.presentationml.tags+xml"/>
  <Override PartName="/ppt/tags/tag69.xml" ContentType="application/vnd.openxmlformats-officedocument.presentationml.tags+xml"/>
  <Override PartName="/ppt/tags/tag87.xml" ContentType="application/vnd.openxmlformats-officedocument.presentationml.tags+xml"/>
  <Default Extension="rels" ContentType="application/vnd.openxmlformats-package.relationships+xml"/>
  <Override PartName="/ppt/tags/tag29.xml" ContentType="application/vnd.openxmlformats-officedocument.presentationml.tags+xml"/>
  <Override PartName="/ppt/tags/tag47.xml" ContentType="application/vnd.openxmlformats-officedocument.presentationml.tags+xml"/>
  <Override PartName="/ppt/tags/tag76.xml" ContentType="application/vnd.openxmlformats-officedocument.presentationml.tags+xml"/>
  <Override PartName="/ppt/tags/tag94.xml" ContentType="application/vnd.openxmlformats-officedocument.presentationml.tags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tags/tag18.xml" ContentType="application/vnd.openxmlformats-officedocument.presentationml.tags+xml"/>
  <Override PartName="/ppt/tags/tag36.xml" ContentType="application/vnd.openxmlformats-officedocument.presentationml.tags+xml"/>
  <Override PartName="/ppt/tags/tag54.xml" ContentType="application/vnd.openxmlformats-officedocument.presentationml.tags+xml"/>
  <Override PartName="/ppt/tags/tag65.xml" ContentType="application/vnd.openxmlformats-officedocument.presentationml.tags+xml"/>
  <Override PartName="/ppt/tags/tag83.xml" ContentType="application/vnd.openxmlformats-officedocument.presentationml.tags+xml"/>
  <Override PartName="/ppt/tags/tag14.xml" ContentType="application/vnd.openxmlformats-officedocument.presentationml.tags+xml"/>
  <Override PartName="/ppt/tags/tag25.xml" ContentType="application/vnd.openxmlformats-officedocument.presentationml.tags+xml"/>
  <Override PartName="/ppt/tags/tag43.xml" ContentType="application/vnd.openxmlformats-officedocument.presentationml.tags+xml"/>
  <Override PartName="/ppt/tags/tag61.xml" ContentType="application/vnd.openxmlformats-officedocument.presentationml.tags+xml"/>
  <Override PartName="/ppt/tags/tag72.xml" ContentType="application/vnd.openxmlformats-officedocument.presentationml.tags+xml"/>
  <Override PartName="/ppt/tags/tag90.xml" ContentType="application/vnd.openxmlformats-officedocument.presentationml.tags+xml"/>
  <Override PartName="/ppt/tags/tag118.xml" ContentType="application/vnd.openxmlformats-officedocument.presentationml.tags+xml"/>
  <Override PartName="/ppt/tags/tag129.xml" ContentType="application/vnd.openxmlformats-officedocument.presentationml.tags+xml"/>
  <Override PartName="/ppt/tags/tag147.xml" ContentType="application/vnd.openxmlformats-officedocument.presentationml.tags+xml"/>
  <Override PartName="/ppt/tags/tag32.xml" ContentType="application/vnd.openxmlformats-officedocument.presentationml.tags+xml"/>
  <Override PartName="/ppt/tags/tag50.xml" ContentType="application/vnd.openxmlformats-officedocument.presentationml.tags+xml"/>
  <Override PartName="/ppt/tags/tag107.xml" ContentType="application/vnd.openxmlformats-officedocument.presentationml.tags+xml"/>
  <Override PartName="/ppt/tags/tag136.xml" ContentType="application/vnd.openxmlformats-officedocument.presentationml.tags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tags/tag10.xml" ContentType="application/vnd.openxmlformats-officedocument.presentationml.tags+xml"/>
  <Override PartName="/ppt/tags/tag21.xml" ContentType="application/vnd.openxmlformats-officedocument.presentationml.tags+xml"/>
  <Override PartName="/ppt/tags/tag114.xml" ContentType="application/vnd.openxmlformats-officedocument.presentationml.tags+xml"/>
  <Override PartName="/ppt/tags/tag125.xml" ContentType="application/vnd.openxmlformats-officedocument.presentationml.tags+xml"/>
  <Override PartName="/ppt/tags/tag143.xml" ContentType="application/vnd.openxmlformats-officedocument.presentationml.tags+xml"/>
  <Override PartName="/ppt/tags/tag7.xml" ContentType="application/vnd.openxmlformats-officedocument.presentationml.tags+xml"/>
  <Override PartName="/ppt/tags/tag103.xml" ContentType="application/vnd.openxmlformats-officedocument.presentationml.tags+xml"/>
  <Override PartName="/ppt/tags/tag132.xml" ContentType="application/vnd.openxmlformats-officedocument.presentationml.tags+xml"/>
  <Override PartName="/ppt/tags/tag150.xml" ContentType="application/vnd.openxmlformats-officedocument.presentationml.tag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tags/tag99.xml" ContentType="application/vnd.openxmlformats-officedocument.presentationml.tags+xml"/>
  <Override PartName="/ppt/tags/tag110.xml" ContentType="application/vnd.openxmlformats-officedocument.presentationml.tags+xml"/>
  <Override PartName="/ppt/tags/tag121.xml" ContentType="application/vnd.openxmlformats-officedocument.presentationml.tags+xml"/>
  <Override PartName="/ppt/tags/tag3.xml" ContentType="application/vnd.openxmlformats-officedocument.presentationml.tags+xml"/>
  <Override PartName="/ppt/tags/tag59.xml" ContentType="application/vnd.openxmlformats-officedocument.presentationml.tags+xml"/>
  <Override PartName="/ppt/tags/tag77.xml" ContentType="application/vnd.openxmlformats-officedocument.presentationml.tags+xml"/>
  <Override PartName="/ppt/tags/tag88.xml" ContentType="application/vnd.openxmlformats-officedocument.presentationml.tags+xml"/>
  <Default Extension="jpeg" ContentType="image/jpeg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9.xml" ContentType="application/vnd.openxmlformats-officedocument.presentationml.tags+xml"/>
  <Override PartName="/ppt/tags/tag37.xml" ContentType="application/vnd.openxmlformats-officedocument.presentationml.tags+xml"/>
  <Override PartName="/ppt/tags/tag48.xml" ContentType="application/vnd.openxmlformats-officedocument.presentationml.tags+xml"/>
  <Override PartName="/ppt/tags/tag66.xml" ContentType="application/vnd.openxmlformats-officedocument.presentationml.tags+xml"/>
  <Override PartName="/ppt/tags/tag84.xml" ContentType="application/vnd.openxmlformats-officedocument.presentationml.tags+xml"/>
  <Override PartName="/ppt/tags/tag95.xml" ContentType="application/vnd.openxmlformats-officedocument.presentationml.tags+xml"/>
  <Override PartName="/ppt/slides/slide20.xml" ContentType="application/vnd.openxmlformats-officedocument.presentationml.slide+xml"/>
  <Override PartName="/ppt/tags/tag26.xml" ContentType="application/vnd.openxmlformats-officedocument.presentationml.tags+xml"/>
  <Override PartName="/ppt/tags/tag55.xml" ContentType="application/vnd.openxmlformats-officedocument.presentationml.tags+xml"/>
  <Override PartName="/ppt/tags/tag73.xml" ContentType="application/vnd.openxmlformats-officedocument.presentationml.tags+xml"/>
  <Override PartName="/ppt/tags/tag15.xml" ContentType="application/vnd.openxmlformats-officedocument.presentationml.tags+xml"/>
  <Override PartName="/ppt/tags/tag33.xml" ContentType="application/vnd.openxmlformats-officedocument.presentationml.tags+xml"/>
  <Override PartName="/ppt/tags/tag44.xml" ContentType="application/vnd.openxmlformats-officedocument.presentationml.tags+xml"/>
  <Override PartName="/ppt/tags/tag62.xml" ContentType="application/vnd.openxmlformats-officedocument.presentationml.tags+xml"/>
  <Override PartName="/ppt/tags/tag80.xml" ContentType="application/vnd.openxmlformats-officedocument.presentationml.tags+xml"/>
  <Override PartName="/ppt/tags/tag91.xml" ContentType="application/vnd.openxmlformats-officedocument.presentationml.tags+xml"/>
  <Override PartName="/ppt/tags/tag119.xml" ContentType="application/vnd.openxmlformats-officedocument.presentationml.tags+xml"/>
  <Override PartName="/ppt/tags/tag137.xml" ContentType="application/vnd.openxmlformats-officedocument.presentationml.tags+xml"/>
  <Override PartName="/ppt/tags/tag148.xml" ContentType="application/vnd.openxmlformats-officedocument.presentationml.tags+xml"/>
  <Override PartName="/ppt/tags/tag22.xml" ContentType="application/vnd.openxmlformats-officedocument.presentationml.tags+xml"/>
  <Override PartName="/ppt/tags/tag40.xml" ContentType="application/vnd.openxmlformats-officedocument.presentationml.tags+xml"/>
  <Override PartName="/ppt/tags/tag51.xml" ContentType="application/vnd.openxmlformats-officedocument.presentationml.tags+xml"/>
  <Override PartName="/ppt/tags/tag108.xml" ContentType="application/vnd.openxmlformats-officedocument.presentationml.tags+xml"/>
  <Override PartName="/ppt/tags/tag126.xml" ContentType="application/vnd.openxmlformats-officedocument.presentationml.tags+xml"/>
  <Override PartName="/ppt/slides/slide8.xml" ContentType="application/vnd.openxmlformats-officedocument.presentationml.slide+xml"/>
  <Override PartName="/ppt/tags/tag11.xml" ContentType="application/vnd.openxmlformats-officedocument.presentationml.tags+xml"/>
  <Override PartName="/ppt/tags/tag115.xml" ContentType="application/vnd.openxmlformats-officedocument.presentationml.tags+xml"/>
  <Override PartName="/ppt/tags/tag133.xml" ContentType="application/vnd.openxmlformats-officedocument.presentationml.tags+xml"/>
  <Override PartName="/ppt/tags/tag144.xml" ContentType="application/vnd.openxmlformats-officedocument.presentationml.tags+xml"/>
  <Override PartName="/ppt/tags/tag122.xml" ContentType="application/vnd.openxmlformats-officedocument.presentationml.tags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tags/tag89.xml" ContentType="application/vnd.openxmlformats-officedocument.presentationml.tags+xml"/>
  <Override PartName="/ppt/tags/tag111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4" r:id="rId15"/>
    <p:sldId id="275" r:id="rId16"/>
    <p:sldId id="269" r:id="rId17"/>
    <p:sldId id="270" r:id="rId18"/>
    <p:sldId id="271" r:id="rId19"/>
    <p:sldId id="272" r:id="rId20"/>
    <p:sldId id="273" r:id="rId21"/>
    <p:sldId id="277" r:id="rId22"/>
  </p:sldIdLst>
  <p:sldSz cx="9144000" cy="6858000" type="screen4x3"/>
  <p:notesSz cx="6858000" cy="9144000"/>
  <p:custDataLst>
    <p:tags r:id="rId2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39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024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4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7F13A6-46DE-41C5-9547-300EFD7EAB10}" type="datetimeFigureOut">
              <a:rPr lang="en-US" smtClean="0"/>
              <a:pPr/>
              <a:t>8/15/2010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C914AC-1685-4CE1-A9E5-7E36F1AEB55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5D43F-9090-48F8-8A3A-68778BE00B50}" type="datetime1">
              <a:rPr lang="en-US" smtClean="0"/>
              <a:pPr/>
              <a:t>8/15/2010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BARCELONA-Day 1 and 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45B12-2766-4230-AC21-4D0F5E9825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80C8A-8C95-4543-A911-D8D7277EC7D5}" type="datetime1">
              <a:rPr lang="en-US" smtClean="0"/>
              <a:pPr/>
              <a:t>8/15/2010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BARCELONA-Day 1 and 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45B12-2766-4230-AC21-4D0F5E9825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11C77-47AC-490A-B374-E140D97926F4}" type="datetime1">
              <a:rPr lang="en-US" smtClean="0"/>
              <a:pPr/>
              <a:t>8/15/2010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BARCELONA-Day 1 and 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45B12-2766-4230-AC21-4D0F5E9825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46760-6007-48E0-BA8E-0CAF6F506742}" type="datetime1">
              <a:rPr lang="en-US" smtClean="0"/>
              <a:pPr/>
              <a:t>8/15/2010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BARCELONA-Day 1 and 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45B12-2766-4230-AC21-4D0F5E9825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C827F-9219-44FD-93DA-A36E56B6D08E}" type="datetime1">
              <a:rPr lang="en-US" smtClean="0"/>
              <a:pPr/>
              <a:t>8/15/2010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BARCELONA-Day 1 and 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45B12-2766-4230-AC21-4D0F5E9825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9BBA9-E6A9-45B0-BFF5-117A8DBE6CFE}" type="datetime1">
              <a:rPr lang="en-US" smtClean="0"/>
              <a:pPr/>
              <a:t>8/15/2010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BARCELONA-Day 1 and 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45B12-2766-4230-AC21-4D0F5E9825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AC56D-1B3D-42A3-B3D3-43DDE0BCE2CA}" type="datetime1">
              <a:rPr lang="en-US" smtClean="0"/>
              <a:pPr/>
              <a:t>8/15/2010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BARCELONA-Day 1 and 2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45B12-2766-4230-AC21-4D0F5E9825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C5A0E-7EDD-4E89-A821-F6FCD8B1C2AF}" type="datetime1">
              <a:rPr lang="en-US" smtClean="0"/>
              <a:pPr/>
              <a:t>8/15/2010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BARCELONA-Day 1 and 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45B12-2766-4230-AC21-4D0F5E9825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3E36A-49DD-40A2-85A3-9A40DA9F4C50}" type="datetime1">
              <a:rPr lang="en-US" smtClean="0"/>
              <a:pPr/>
              <a:t>8/15/2010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BARCELONA-Day 1 and 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45B12-2766-4230-AC21-4D0F5E9825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2B72F-9E1A-48D7-9024-E841E923BC29}" type="datetime1">
              <a:rPr lang="en-US" smtClean="0"/>
              <a:pPr/>
              <a:t>8/15/2010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BARCELONA-Day 1 and 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45B12-2766-4230-AC21-4D0F5E9825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43101-B723-48B3-93D3-80777C9CE394}" type="datetime1">
              <a:rPr lang="en-US" smtClean="0"/>
              <a:pPr/>
              <a:t>8/15/2010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BARCELONA-Day 1 and 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45B12-2766-4230-AC21-4D0F5E9825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9FBA7A-F86A-41AD-B4B2-965B513F872C}" type="datetime1">
              <a:rPr lang="en-US" smtClean="0"/>
              <a:pPr/>
              <a:t>8/15/2010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BARCELONA-Day 1 and 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045B12-2766-4230-AC21-4D0F5E9825F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3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84.xml"/><Relationship Id="rId1" Type="http://schemas.openxmlformats.org/officeDocument/2006/relationships/tags" Target="../tags/tag8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86.xml"/><Relationship Id="rId1" Type="http://schemas.openxmlformats.org/officeDocument/2006/relationships/tags" Target="../tags/tag85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tags" Target="../tags/tag94.xml"/><Relationship Id="rId13" Type="http://schemas.openxmlformats.org/officeDocument/2006/relationships/tags" Target="../tags/tag99.xml"/><Relationship Id="rId18" Type="http://schemas.openxmlformats.org/officeDocument/2006/relationships/tags" Target="../tags/tag104.xml"/><Relationship Id="rId26" Type="http://schemas.openxmlformats.org/officeDocument/2006/relationships/tags" Target="../tags/tag112.xml"/><Relationship Id="rId39" Type="http://schemas.openxmlformats.org/officeDocument/2006/relationships/tags" Target="../tags/tag125.xml"/><Relationship Id="rId3" Type="http://schemas.openxmlformats.org/officeDocument/2006/relationships/tags" Target="../tags/tag89.xml"/><Relationship Id="rId21" Type="http://schemas.openxmlformats.org/officeDocument/2006/relationships/tags" Target="../tags/tag107.xml"/><Relationship Id="rId34" Type="http://schemas.openxmlformats.org/officeDocument/2006/relationships/tags" Target="../tags/tag120.xml"/><Relationship Id="rId42" Type="http://schemas.openxmlformats.org/officeDocument/2006/relationships/tags" Target="../tags/tag128.xml"/><Relationship Id="rId7" Type="http://schemas.openxmlformats.org/officeDocument/2006/relationships/tags" Target="../tags/tag93.xml"/><Relationship Id="rId12" Type="http://schemas.openxmlformats.org/officeDocument/2006/relationships/tags" Target="../tags/tag98.xml"/><Relationship Id="rId17" Type="http://schemas.openxmlformats.org/officeDocument/2006/relationships/tags" Target="../tags/tag103.xml"/><Relationship Id="rId25" Type="http://schemas.openxmlformats.org/officeDocument/2006/relationships/tags" Target="../tags/tag111.xml"/><Relationship Id="rId33" Type="http://schemas.openxmlformats.org/officeDocument/2006/relationships/tags" Target="../tags/tag119.xml"/><Relationship Id="rId38" Type="http://schemas.openxmlformats.org/officeDocument/2006/relationships/tags" Target="../tags/tag124.xml"/><Relationship Id="rId2" Type="http://schemas.openxmlformats.org/officeDocument/2006/relationships/tags" Target="../tags/tag88.xml"/><Relationship Id="rId16" Type="http://schemas.openxmlformats.org/officeDocument/2006/relationships/tags" Target="../tags/tag102.xml"/><Relationship Id="rId20" Type="http://schemas.openxmlformats.org/officeDocument/2006/relationships/tags" Target="../tags/tag106.xml"/><Relationship Id="rId29" Type="http://schemas.openxmlformats.org/officeDocument/2006/relationships/tags" Target="../tags/tag115.xml"/><Relationship Id="rId41" Type="http://schemas.openxmlformats.org/officeDocument/2006/relationships/tags" Target="../tags/tag127.xml"/><Relationship Id="rId1" Type="http://schemas.openxmlformats.org/officeDocument/2006/relationships/tags" Target="../tags/tag87.xml"/><Relationship Id="rId6" Type="http://schemas.openxmlformats.org/officeDocument/2006/relationships/tags" Target="../tags/tag92.xml"/><Relationship Id="rId11" Type="http://schemas.openxmlformats.org/officeDocument/2006/relationships/tags" Target="../tags/tag97.xml"/><Relationship Id="rId24" Type="http://schemas.openxmlformats.org/officeDocument/2006/relationships/tags" Target="../tags/tag110.xml"/><Relationship Id="rId32" Type="http://schemas.openxmlformats.org/officeDocument/2006/relationships/tags" Target="../tags/tag118.xml"/><Relationship Id="rId37" Type="http://schemas.openxmlformats.org/officeDocument/2006/relationships/tags" Target="../tags/tag123.xml"/><Relationship Id="rId40" Type="http://schemas.openxmlformats.org/officeDocument/2006/relationships/tags" Target="../tags/tag126.xml"/><Relationship Id="rId5" Type="http://schemas.openxmlformats.org/officeDocument/2006/relationships/tags" Target="../tags/tag91.xml"/><Relationship Id="rId15" Type="http://schemas.openxmlformats.org/officeDocument/2006/relationships/tags" Target="../tags/tag101.xml"/><Relationship Id="rId23" Type="http://schemas.openxmlformats.org/officeDocument/2006/relationships/tags" Target="../tags/tag109.xml"/><Relationship Id="rId28" Type="http://schemas.openxmlformats.org/officeDocument/2006/relationships/tags" Target="../tags/tag114.xml"/><Relationship Id="rId36" Type="http://schemas.openxmlformats.org/officeDocument/2006/relationships/tags" Target="../tags/tag122.xml"/><Relationship Id="rId10" Type="http://schemas.openxmlformats.org/officeDocument/2006/relationships/tags" Target="../tags/tag96.xml"/><Relationship Id="rId19" Type="http://schemas.openxmlformats.org/officeDocument/2006/relationships/tags" Target="../tags/tag105.xml"/><Relationship Id="rId31" Type="http://schemas.openxmlformats.org/officeDocument/2006/relationships/tags" Target="../tags/tag117.xml"/><Relationship Id="rId4" Type="http://schemas.openxmlformats.org/officeDocument/2006/relationships/tags" Target="../tags/tag90.xml"/><Relationship Id="rId9" Type="http://schemas.openxmlformats.org/officeDocument/2006/relationships/tags" Target="../tags/tag95.xml"/><Relationship Id="rId14" Type="http://schemas.openxmlformats.org/officeDocument/2006/relationships/tags" Target="../tags/tag100.xml"/><Relationship Id="rId22" Type="http://schemas.openxmlformats.org/officeDocument/2006/relationships/tags" Target="../tags/tag108.xml"/><Relationship Id="rId27" Type="http://schemas.openxmlformats.org/officeDocument/2006/relationships/tags" Target="../tags/tag113.xml"/><Relationship Id="rId30" Type="http://schemas.openxmlformats.org/officeDocument/2006/relationships/tags" Target="../tags/tag116.xml"/><Relationship Id="rId35" Type="http://schemas.openxmlformats.org/officeDocument/2006/relationships/tags" Target="../tags/tag121.xml"/><Relationship Id="rId43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tags" Target="../tags/tag130.xml"/><Relationship Id="rId7" Type="http://schemas.openxmlformats.org/officeDocument/2006/relationships/oleObject" Target="../embeddings/oleObject7.bin"/><Relationship Id="rId2" Type="http://schemas.openxmlformats.org/officeDocument/2006/relationships/tags" Target="../tags/tag129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6.bin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31.xml"/><Relationship Id="rId9" Type="http://schemas.openxmlformats.org/officeDocument/2006/relationships/oleObject" Target="../embeddings/oleObject9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tags" Target="../tags/tag134.xml"/><Relationship Id="rId2" Type="http://schemas.openxmlformats.org/officeDocument/2006/relationships/tags" Target="../tags/tag133.xml"/><Relationship Id="rId1" Type="http://schemas.openxmlformats.org/officeDocument/2006/relationships/tags" Target="../tags/tag132.xml"/><Relationship Id="rId5" Type="http://schemas.openxmlformats.org/officeDocument/2006/relationships/hyperlink" Target="http://www.isr.umich.edu/src/smp/ive" TargetMode="External"/><Relationship Id="rId4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36.xml"/><Relationship Id="rId1" Type="http://schemas.openxmlformats.org/officeDocument/2006/relationships/tags" Target="../tags/tag13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38.xml"/><Relationship Id="rId1" Type="http://schemas.openxmlformats.org/officeDocument/2006/relationships/tags" Target="../tags/tag13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tags" Target="../tags/tag140.xml"/><Relationship Id="rId2" Type="http://schemas.openxmlformats.org/officeDocument/2006/relationships/tags" Target="../tags/tag139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0.bin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4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43.xml"/><Relationship Id="rId1" Type="http://schemas.openxmlformats.org/officeDocument/2006/relationships/tags" Target="../tags/tag142.xml"/><Relationship Id="rId4" Type="http://schemas.openxmlformats.org/officeDocument/2006/relationships/hyperlink" Target="http://www.cdc.gov/nchs/nhis/2008imputedincome.htm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45.xml"/><Relationship Id="rId1" Type="http://schemas.openxmlformats.org/officeDocument/2006/relationships/tags" Target="../tags/tag14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.xml"/><Relationship Id="rId1" Type="http://schemas.openxmlformats.org/officeDocument/2006/relationships/tags" Target="../tags/tag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tags" Target="../tags/tag148.xml"/><Relationship Id="rId2" Type="http://schemas.openxmlformats.org/officeDocument/2006/relationships/tags" Target="../tags/tag147.xml"/><Relationship Id="rId1" Type="http://schemas.openxmlformats.org/officeDocument/2006/relationships/tags" Target="../tags/tag146.xml"/><Relationship Id="rId4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50.xml"/><Relationship Id="rId1" Type="http://schemas.openxmlformats.org/officeDocument/2006/relationships/tags" Target="../tags/tag14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.xml"/><Relationship Id="rId1" Type="http://schemas.openxmlformats.org/officeDocument/2006/relationships/tags" Target="../tags/tag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tags" Target="../tags/tag14.xml"/><Relationship Id="rId13" Type="http://schemas.openxmlformats.org/officeDocument/2006/relationships/tags" Target="../tags/tag19.xml"/><Relationship Id="rId3" Type="http://schemas.openxmlformats.org/officeDocument/2006/relationships/tags" Target="../tags/tag9.xml"/><Relationship Id="rId7" Type="http://schemas.openxmlformats.org/officeDocument/2006/relationships/tags" Target="../tags/tag13.xml"/><Relationship Id="rId12" Type="http://schemas.openxmlformats.org/officeDocument/2006/relationships/tags" Target="../tags/tag18.xml"/><Relationship Id="rId17" Type="http://schemas.openxmlformats.org/officeDocument/2006/relationships/oleObject" Target="../embeddings/oleObject3.bin"/><Relationship Id="rId2" Type="http://schemas.openxmlformats.org/officeDocument/2006/relationships/tags" Target="../tags/tag8.xml"/><Relationship Id="rId16" Type="http://schemas.openxmlformats.org/officeDocument/2006/relationships/oleObject" Target="../embeddings/oleObject2.bin"/><Relationship Id="rId1" Type="http://schemas.openxmlformats.org/officeDocument/2006/relationships/vmlDrawing" Target="../drawings/vmlDrawing1.vml"/><Relationship Id="rId6" Type="http://schemas.openxmlformats.org/officeDocument/2006/relationships/tags" Target="../tags/tag12.xml"/><Relationship Id="rId11" Type="http://schemas.openxmlformats.org/officeDocument/2006/relationships/tags" Target="../tags/tag17.xml"/><Relationship Id="rId5" Type="http://schemas.openxmlformats.org/officeDocument/2006/relationships/tags" Target="../tags/tag11.xml"/><Relationship Id="rId15" Type="http://schemas.openxmlformats.org/officeDocument/2006/relationships/oleObject" Target="../embeddings/oleObject1.bin"/><Relationship Id="rId10" Type="http://schemas.openxmlformats.org/officeDocument/2006/relationships/tags" Target="../tags/tag16.xml"/><Relationship Id="rId4" Type="http://schemas.openxmlformats.org/officeDocument/2006/relationships/tags" Target="../tags/tag10.xml"/><Relationship Id="rId9" Type="http://schemas.openxmlformats.org/officeDocument/2006/relationships/tags" Target="../tags/tag15.xml"/><Relationship Id="rId14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1.xml"/><Relationship Id="rId1" Type="http://schemas.openxmlformats.org/officeDocument/2006/relationships/tags" Target="../tags/tag20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tags" Target="../tags/tag29.xml"/><Relationship Id="rId3" Type="http://schemas.openxmlformats.org/officeDocument/2006/relationships/tags" Target="../tags/tag24.xml"/><Relationship Id="rId7" Type="http://schemas.openxmlformats.org/officeDocument/2006/relationships/tags" Target="../tags/tag28.xml"/><Relationship Id="rId2" Type="http://schemas.openxmlformats.org/officeDocument/2006/relationships/tags" Target="../tags/tag23.xml"/><Relationship Id="rId1" Type="http://schemas.openxmlformats.org/officeDocument/2006/relationships/tags" Target="../tags/tag22.xml"/><Relationship Id="rId6" Type="http://schemas.openxmlformats.org/officeDocument/2006/relationships/tags" Target="../tags/tag27.xml"/><Relationship Id="rId5" Type="http://schemas.openxmlformats.org/officeDocument/2006/relationships/tags" Target="../tags/tag26.xml"/><Relationship Id="rId4" Type="http://schemas.openxmlformats.org/officeDocument/2006/relationships/tags" Target="../tags/tag25.xml"/><Relationship Id="rId9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1.xml"/><Relationship Id="rId1" Type="http://schemas.openxmlformats.org/officeDocument/2006/relationships/tags" Target="../tags/tag30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tags" Target="../tags/tag38.xml"/><Relationship Id="rId13" Type="http://schemas.openxmlformats.org/officeDocument/2006/relationships/tags" Target="../tags/tag43.xml"/><Relationship Id="rId18" Type="http://schemas.openxmlformats.org/officeDocument/2006/relationships/tags" Target="../tags/tag48.xml"/><Relationship Id="rId26" Type="http://schemas.openxmlformats.org/officeDocument/2006/relationships/tags" Target="../tags/tag56.xml"/><Relationship Id="rId3" Type="http://schemas.openxmlformats.org/officeDocument/2006/relationships/tags" Target="../tags/tag33.xml"/><Relationship Id="rId21" Type="http://schemas.openxmlformats.org/officeDocument/2006/relationships/tags" Target="../tags/tag51.xml"/><Relationship Id="rId7" Type="http://schemas.openxmlformats.org/officeDocument/2006/relationships/tags" Target="../tags/tag37.xml"/><Relationship Id="rId12" Type="http://schemas.openxmlformats.org/officeDocument/2006/relationships/tags" Target="../tags/tag42.xml"/><Relationship Id="rId17" Type="http://schemas.openxmlformats.org/officeDocument/2006/relationships/tags" Target="../tags/tag47.xml"/><Relationship Id="rId25" Type="http://schemas.openxmlformats.org/officeDocument/2006/relationships/tags" Target="../tags/tag55.xml"/><Relationship Id="rId2" Type="http://schemas.openxmlformats.org/officeDocument/2006/relationships/tags" Target="../tags/tag32.xml"/><Relationship Id="rId16" Type="http://schemas.openxmlformats.org/officeDocument/2006/relationships/tags" Target="../tags/tag46.xml"/><Relationship Id="rId20" Type="http://schemas.openxmlformats.org/officeDocument/2006/relationships/tags" Target="../tags/tag50.xml"/><Relationship Id="rId29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tags" Target="../tags/tag36.xml"/><Relationship Id="rId11" Type="http://schemas.openxmlformats.org/officeDocument/2006/relationships/tags" Target="../tags/tag41.xml"/><Relationship Id="rId24" Type="http://schemas.openxmlformats.org/officeDocument/2006/relationships/tags" Target="../tags/tag54.xml"/><Relationship Id="rId5" Type="http://schemas.openxmlformats.org/officeDocument/2006/relationships/tags" Target="../tags/tag35.xml"/><Relationship Id="rId15" Type="http://schemas.openxmlformats.org/officeDocument/2006/relationships/tags" Target="../tags/tag45.xml"/><Relationship Id="rId23" Type="http://schemas.openxmlformats.org/officeDocument/2006/relationships/tags" Target="../tags/tag53.xml"/><Relationship Id="rId28" Type="http://schemas.openxmlformats.org/officeDocument/2006/relationships/tags" Target="../tags/tag58.xml"/><Relationship Id="rId10" Type="http://schemas.openxmlformats.org/officeDocument/2006/relationships/tags" Target="../tags/tag40.xml"/><Relationship Id="rId19" Type="http://schemas.openxmlformats.org/officeDocument/2006/relationships/tags" Target="../tags/tag49.xml"/><Relationship Id="rId4" Type="http://schemas.openxmlformats.org/officeDocument/2006/relationships/tags" Target="../tags/tag34.xml"/><Relationship Id="rId9" Type="http://schemas.openxmlformats.org/officeDocument/2006/relationships/tags" Target="../tags/tag39.xml"/><Relationship Id="rId14" Type="http://schemas.openxmlformats.org/officeDocument/2006/relationships/tags" Target="../tags/tag44.xml"/><Relationship Id="rId22" Type="http://schemas.openxmlformats.org/officeDocument/2006/relationships/tags" Target="../tags/tag52.xml"/><Relationship Id="rId27" Type="http://schemas.openxmlformats.org/officeDocument/2006/relationships/tags" Target="../tags/tag57.xml"/><Relationship Id="rId30" Type="http://schemas.openxmlformats.org/officeDocument/2006/relationships/oleObject" Target="../embeddings/oleObject4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tags" Target="../tags/tag65.xml"/><Relationship Id="rId13" Type="http://schemas.openxmlformats.org/officeDocument/2006/relationships/tags" Target="../tags/tag70.xml"/><Relationship Id="rId18" Type="http://schemas.openxmlformats.org/officeDocument/2006/relationships/tags" Target="../tags/tag75.xml"/><Relationship Id="rId26" Type="http://schemas.openxmlformats.org/officeDocument/2006/relationships/slideLayout" Target="../slideLayouts/slideLayout6.xml"/><Relationship Id="rId3" Type="http://schemas.openxmlformats.org/officeDocument/2006/relationships/tags" Target="../tags/tag60.xml"/><Relationship Id="rId21" Type="http://schemas.openxmlformats.org/officeDocument/2006/relationships/tags" Target="../tags/tag78.xml"/><Relationship Id="rId7" Type="http://schemas.openxmlformats.org/officeDocument/2006/relationships/tags" Target="../tags/tag64.xml"/><Relationship Id="rId12" Type="http://schemas.openxmlformats.org/officeDocument/2006/relationships/tags" Target="../tags/tag69.xml"/><Relationship Id="rId17" Type="http://schemas.openxmlformats.org/officeDocument/2006/relationships/tags" Target="../tags/tag74.xml"/><Relationship Id="rId25" Type="http://schemas.openxmlformats.org/officeDocument/2006/relationships/tags" Target="../tags/tag82.xml"/><Relationship Id="rId2" Type="http://schemas.openxmlformats.org/officeDocument/2006/relationships/tags" Target="../tags/tag59.xml"/><Relationship Id="rId16" Type="http://schemas.openxmlformats.org/officeDocument/2006/relationships/tags" Target="../tags/tag73.xml"/><Relationship Id="rId20" Type="http://schemas.openxmlformats.org/officeDocument/2006/relationships/tags" Target="../tags/tag77.xml"/><Relationship Id="rId1" Type="http://schemas.openxmlformats.org/officeDocument/2006/relationships/vmlDrawing" Target="../drawings/vmlDrawing3.vml"/><Relationship Id="rId6" Type="http://schemas.openxmlformats.org/officeDocument/2006/relationships/tags" Target="../tags/tag63.xml"/><Relationship Id="rId11" Type="http://schemas.openxmlformats.org/officeDocument/2006/relationships/tags" Target="../tags/tag68.xml"/><Relationship Id="rId24" Type="http://schemas.openxmlformats.org/officeDocument/2006/relationships/tags" Target="../tags/tag81.xml"/><Relationship Id="rId5" Type="http://schemas.openxmlformats.org/officeDocument/2006/relationships/tags" Target="../tags/tag62.xml"/><Relationship Id="rId15" Type="http://schemas.openxmlformats.org/officeDocument/2006/relationships/tags" Target="../tags/tag72.xml"/><Relationship Id="rId23" Type="http://schemas.openxmlformats.org/officeDocument/2006/relationships/tags" Target="../tags/tag80.xml"/><Relationship Id="rId10" Type="http://schemas.openxmlformats.org/officeDocument/2006/relationships/tags" Target="../tags/tag67.xml"/><Relationship Id="rId19" Type="http://schemas.openxmlformats.org/officeDocument/2006/relationships/tags" Target="../tags/tag76.xml"/><Relationship Id="rId4" Type="http://schemas.openxmlformats.org/officeDocument/2006/relationships/tags" Target="../tags/tag61.xml"/><Relationship Id="rId9" Type="http://schemas.openxmlformats.org/officeDocument/2006/relationships/tags" Target="../tags/tag66.xml"/><Relationship Id="rId14" Type="http://schemas.openxmlformats.org/officeDocument/2006/relationships/tags" Target="../tags/tag71.xml"/><Relationship Id="rId22" Type="http://schemas.openxmlformats.org/officeDocument/2006/relationships/tags" Target="../tags/tag79.xml"/><Relationship Id="rId27" Type="http://schemas.openxmlformats.org/officeDocument/2006/relationships/oleObject" Target="../embeddings/oleObject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685800" y="381000"/>
            <a:ext cx="7772400" cy="1470025"/>
          </a:xfrm>
        </p:spPr>
        <p:txBody>
          <a:bodyPr>
            <a:normAutofit/>
          </a:bodyPr>
          <a:lstStyle/>
          <a:p>
            <a:r>
              <a:rPr lang="en-US" dirty="0" smtClean="0"/>
              <a:t>Survey Inference with Incomplete Data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457200" y="2133600"/>
            <a:ext cx="8458200" cy="4343400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Trivellore Raghunathan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Chair and Professor of Biostatistics, School of Public Health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Research Professor, Institute for Social Research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University of Michigan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Presented at the National Conference on Health Statistics, August 16-18, 2010 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 smtClean="0"/>
              <a:t>Imputation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228600" y="1219200"/>
            <a:ext cx="8458200" cy="5257800"/>
          </a:xfrm>
        </p:spPr>
        <p:txBody>
          <a:bodyPr/>
          <a:lstStyle/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Typically used for item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nonresponse</a:t>
            </a:r>
            <a:endParaRPr lang="en-US" sz="28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Benefits of imputation</a:t>
            </a:r>
          </a:p>
          <a:p>
            <a:pPr lvl="1">
              <a:buFont typeface="Arial" pitchFamily="34" charset="0"/>
              <a:buChar char="•"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Completes the data matrix </a:t>
            </a:r>
          </a:p>
          <a:p>
            <a:pPr lvl="1">
              <a:buFont typeface="Arial" pitchFamily="34" charset="0"/>
              <a:buChar char="•"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If imputation is performed by a producer of public-use data:</a:t>
            </a:r>
          </a:p>
          <a:p>
            <a:pPr lvl="2"/>
            <a:r>
              <a:rPr lang="en-US" sz="2800" b="1" dirty="0">
                <a:latin typeface="Arial" pitchFamily="34" charset="0"/>
                <a:cs typeface="Arial" pitchFamily="34" charset="0"/>
              </a:rPr>
              <a:t>Missing data are handled comparably across secondary data analyses</a:t>
            </a:r>
          </a:p>
          <a:p>
            <a:pPr lvl="2"/>
            <a:r>
              <a:rPr lang="en-US" sz="2800" b="1" dirty="0">
                <a:latin typeface="Arial" pitchFamily="34" charset="0"/>
                <a:cs typeface="Arial" pitchFamily="34" charset="0"/>
              </a:rPr>
              <a:t>Information available to the data producer but not the public can be used in creating imputations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 smtClean="0"/>
              <a:t>Imputation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7200" y="990600"/>
            <a:ext cx="8458200" cy="5135563"/>
          </a:xfrm>
        </p:spPr>
        <p:txBody>
          <a:bodyPr>
            <a:no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Important issues:</a:t>
            </a:r>
          </a:p>
          <a:p>
            <a:pPr lvl="1" eaLnBrk="0" hangingPunct="0">
              <a:spcBef>
                <a:spcPct val="50000"/>
              </a:spcBef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Imputations are not real values</a:t>
            </a:r>
          </a:p>
          <a:p>
            <a:pPr lvl="1" eaLnBrk="0" hangingPunct="0">
              <a:spcBef>
                <a:spcPct val="50000"/>
              </a:spcBef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Single imputation fed into standard software package treats the imputed values as real values</a:t>
            </a:r>
          </a:p>
          <a:p>
            <a:pPr lvl="1" eaLnBrk="0" hangingPunct="0">
              <a:spcBef>
                <a:spcPct val="50000"/>
              </a:spcBef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Underestimates the variance estimates due to ignoring uncertainties associated with imputes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Goes against our “culture” where approximations of the sample designs (collapsing, combing PSUs, strata etc) avoid underestimation 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460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Multiple Imputation</a:t>
            </a:r>
            <a:endParaRPr lang="en-US" dirty="0"/>
          </a:p>
        </p:txBody>
      </p:sp>
      <p:sp>
        <p:nvSpPr>
          <p:cNvPr id="25" name="Rectangle 3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76200" y="685800"/>
            <a:ext cx="5410200" cy="1371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Rectangle 5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76200" y="2057400"/>
            <a:ext cx="5410200" cy="1371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Rectangle 6" descr="Trellis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304800" y="2286000"/>
            <a:ext cx="228600" cy="228600"/>
          </a:xfrm>
          <a:prstGeom prst="rect">
            <a:avLst/>
          </a:prstGeom>
          <a:pattFill prst="trellis">
            <a:fgClr>
              <a:schemeClr val="accent1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Rectangle 7" descr="Trellis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685800" y="2438400"/>
            <a:ext cx="228600" cy="228600"/>
          </a:xfrm>
          <a:prstGeom prst="rect">
            <a:avLst/>
          </a:prstGeom>
          <a:pattFill prst="trellis">
            <a:fgClr>
              <a:schemeClr val="accent1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Rectangle 8" descr="Trellis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990600" y="2209800"/>
            <a:ext cx="228600" cy="228600"/>
          </a:xfrm>
          <a:prstGeom prst="rect">
            <a:avLst/>
          </a:prstGeom>
          <a:pattFill prst="trellis">
            <a:fgClr>
              <a:schemeClr val="accent1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Rectangle 9" descr="Trellis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838200" y="2819400"/>
            <a:ext cx="228600" cy="228600"/>
          </a:xfrm>
          <a:prstGeom prst="rect">
            <a:avLst/>
          </a:prstGeom>
          <a:pattFill prst="trellis">
            <a:fgClr>
              <a:schemeClr val="accent1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Rectangle 10" descr="Trellis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1295400" y="2819400"/>
            <a:ext cx="228600" cy="228600"/>
          </a:xfrm>
          <a:prstGeom prst="rect">
            <a:avLst/>
          </a:prstGeom>
          <a:pattFill prst="trellis">
            <a:fgClr>
              <a:schemeClr val="accent1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Rectangle 11" descr="Trellis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1600200" y="3124200"/>
            <a:ext cx="228600" cy="228600"/>
          </a:xfrm>
          <a:prstGeom prst="rect">
            <a:avLst/>
          </a:prstGeom>
          <a:pattFill prst="trellis">
            <a:fgClr>
              <a:schemeClr val="accent1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Rectangle 12" descr="Trellis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1524000" y="2286000"/>
            <a:ext cx="228600" cy="228600"/>
          </a:xfrm>
          <a:prstGeom prst="rect">
            <a:avLst/>
          </a:prstGeom>
          <a:pattFill prst="trellis">
            <a:fgClr>
              <a:schemeClr val="accent1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Rectangle 13" descr="Trellis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2438400" y="2209800"/>
            <a:ext cx="228600" cy="228600"/>
          </a:xfrm>
          <a:prstGeom prst="rect">
            <a:avLst/>
          </a:prstGeom>
          <a:pattFill prst="trellis">
            <a:fgClr>
              <a:schemeClr val="accent1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Rectangle 14" descr="Trellis"/>
          <p:cNvSpPr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4114800" y="2438400"/>
            <a:ext cx="228600" cy="228600"/>
          </a:xfrm>
          <a:prstGeom prst="rect">
            <a:avLst/>
          </a:prstGeom>
          <a:pattFill prst="trellis">
            <a:fgClr>
              <a:schemeClr val="accent1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Rectangle 15" descr="Trellis"/>
          <p:cNvSpPr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3657600" y="2286000"/>
            <a:ext cx="228600" cy="228600"/>
          </a:xfrm>
          <a:prstGeom prst="rect">
            <a:avLst/>
          </a:prstGeom>
          <a:pattFill prst="trellis">
            <a:fgClr>
              <a:schemeClr val="accent1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Rectangle 16" descr="Trellis"/>
          <p:cNvSpPr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3581400" y="2667000"/>
            <a:ext cx="228600" cy="228600"/>
          </a:xfrm>
          <a:prstGeom prst="rect">
            <a:avLst/>
          </a:prstGeom>
          <a:pattFill prst="trellis">
            <a:fgClr>
              <a:schemeClr val="accent1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Rectangle 17" descr="Trellis"/>
          <p:cNvSpPr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4191000" y="2819400"/>
            <a:ext cx="228600" cy="228600"/>
          </a:xfrm>
          <a:prstGeom prst="rect">
            <a:avLst/>
          </a:prstGeom>
          <a:pattFill prst="trellis">
            <a:fgClr>
              <a:schemeClr val="accent1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Rectangle 18" descr="Trellis"/>
          <p:cNvSpPr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2438400" y="2895600"/>
            <a:ext cx="228600" cy="228600"/>
          </a:xfrm>
          <a:prstGeom prst="rect">
            <a:avLst/>
          </a:prstGeom>
          <a:pattFill prst="trellis">
            <a:fgClr>
              <a:schemeClr val="accent1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" name="Rectangle 19" descr="Trellis"/>
          <p:cNvSpPr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4876800" y="2895600"/>
            <a:ext cx="228600" cy="228600"/>
          </a:xfrm>
          <a:prstGeom prst="rect">
            <a:avLst/>
          </a:prstGeom>
          <a:pattFill prst="trellis">
            <a:fgClr>
              <a:schemeClr val="accent1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" name="Rectangle 20" descr="Trellis"/>
          <p:cNvSpPr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3276600" y="2971800"/>
            <a:ext cx="228600" cy="228600"/>
          </a:xfrm>
          <a:prstGeom prst="rect">
            <a:avLst/>
          </a:prstGeom>
          <a:pattFill prst="trellis">
            <a:fgClr>
              <a:schemeClr val="accent1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Rectangle 21" descr="Trellis"/>
          <p:cNvSpPr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4724400" y="2286000"/>
            <a:ext cx="228600" cy="228600"/>
          </a:xfrm>
          <a:prstGeom prst="rect">
            <a:avLst/>
          </a:prstGeom>
          <a:pattFill prst="trellis">
            <a:fgClr>
              <a:schemeClr val="accent1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" name="Rectangle 22" descr="Trellis"/>
          <p:cNvSpPr>
            <a:spLocks noChangeArrowheads="1"/>
          </p:cNvSpPr>
          <p:nvPr>
            <p:custDataLst>
              <p:tags r:id="rId20"/>
            </p:custDataLst>
          </p:nvPr>
        </p:nvSpPr>
        <p:spPr bwMode="auto">
          <a:xfrm>
            <a:off x="2971800" y="2514600"/>
            <a:ext cx="228600" cy="228600"/>
          </a:xfrm>
          <a:prstGeom prst="rect">
            <a:avLst/>
          </a:prstGeom>
          <a:pattFill prst="trellis">
            <a:fgClr>
              <a:schemeClr val="accent1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" name="Rectangle 23" descr="Trellis"/>
          <p:cNvSpPr>
            <a:spLocks noChangeArrowheads="1"/>
          </p:cNvSpPr>
          <p:nvPr>
            <p:custDataLst>
              <p:tags r:id="rId21"/>
            </p:custDataLst>
          </p:nvPr>
        </p:nvSpPr>
        <p:spPr bwMode="auto">
          <a:xfrm>
            <a:off x="5181600" y="2438400"/>
            <a:ext cx="228600" cy="228600"/>
          </a:xfrm>
          <a:prstGeom prst="rect">
            <a:avLst/>
          </a:prstGeom>
          <a:pattFill prst="trellis">
            <a:fgClr>
              <a:schemeClr val="accent1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Rectangle 3"/>
          <p:cNvSpPr>
            <a:spLocks noChangeArrowheads="1"/>
          </p:cNvSpPr>
          <p:nvPr>
            <p:custDataLst>
              <p:tags r:id="rId22"/>
            </p:custDataLst>
          </p:nvPr>
        </p:nvSpPr>
        <p:spPr bwMode="auto">
          <a:xfrm>
            <a:off x="76200" y="3581400"/>
            <a:ext cx="5410200" cy="1371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" name="Rectangle 5"/>
          <p:cNvSpPr>
            <a:spLocks noChangeArrowheads="1"/>
          </p:cNvSpPr>
          <p:nvPr>
            <p:custDataLst>
              <p:tags r:id="rId23"/>
            </p:custDataLst>
          </p:nvPr>
        </p:nvSpPr>
        <p:spPr bwMode="auto">
          <a:xfrm>
            <a:off x="76200" y="4953000"/>
            <a:ext cx="5410200" cy="1371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" name="Rectangle 6" descr="Trellis"/>
          <p:cNvSpPr>
            <a:spLocks noChangeArrowheads="1"/>
          </p:cNvSpPr>
          <p:nvPr>
            <p:custDataLst>
              <p:tags r:id="rId24"/>
            </p:custDataLst>
          </p:nvPr>
        </p:nvSpPr>
        <p:spPr bwMode="auto">
          <a:xfrm>
            <a:off x="304800" y="5181600"/>
            <a:ext cx="228600" cy="2286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51" name="Rectangle 7" descr="Trellis"/>
          <p:cNvSpPr>
            <a:spLocks noChangeArrowheads="1"/>
          </p:cNvSpPr>
          <p:nvPr>
            <p:custDataLst>
              <p:tags r:id="rId25"/>
            </p:custDataLst>
          </p:nvPr>
        </p:nvSpPr>
        <p:spPr bwMode="auto">
          <a:xfrm>
            <a:off x="685800" y="5334000"/>
            <a:ext cx="228600" cy="2286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52" name="Rectangle 8" descr="Trellis"/>
          <p:cNvSpPr>
            <a:spLocks noChangeArrowheads="1"/>
          </p:cNvSpPr>
          <p:nvPr>
            <p:custDataLst>
              <p:tags r:id="rId26"/>
            </p:custDataLst>
          </p:nvPr>
        </p:nvSpPr>
        <p:spPr bwMode="auto">
          <a:xfrm>
            <a:off x="990600" y="5105400"/>
            <a:ext cx="228600" cy="2286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" name="Rectangle 9" descr="Trellis"/>
          <p:cNvSpPr>
            <a:spLocks noChangeArrowheads="1"/>
          </p:cNvSpPr>
          <p:nvPr>
            <p:custDataLst>
              <p:tags r:id="rId27"/>
            </p:custDataLst>
          </p:nvPr>
        </p:nvSpPr>
        <p:spPr bwMode="auto">
          <a:xfrm>
            <a:off x="838200" y="5715000"/>
            <a:ext cx="228600" cy="2286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" name="Rectangle 10" descr="Trellis"/>
          <p:cNvSpPr>
            <a:spLocks noChangeArrowheads="1"/>
          </p:cNvSpPr>
          <p:nvPr>
            <p:custDataLst>
              <p:tags r:id="rId28"/>
            </p:custDataLst>
          </p:nvPr>
        </p:nvSpPr>
        <p:spPr bwMode="auto">
          <a:xfrm>
            <a:off x="1295400" y="5715000"/>
            <a:ext cx="228600" cy="2286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5" name="Rectangle 11" descr="Trellis"/>
          <p:cNvSpPr>
            <a:spLocks noChangeArrowheads="1"/>
          </p:cNvSpPr>
          <p:nvPr>
            <p:custDataLst>
              <p:tags r:id="rId29"/>
            </p:custDataLst>
          </p:nvPr>
        </p:nvSpPr>
        <p:spPr bwMode="auto">
          <a:xfrm>
            <a:off x="1600200" y="6019800"/>
            <a:ext cx="228600" cy="2286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" name="Rectangle 12" descr="Trellis"/>
          <p:cNvSpPr>
            <a:spLocks noChangeArrowheads="1"/>
          </p:cNvSpPr>
          <p:nvPr>
            <p:custDataLst>
              <p:tags r:id="rId30"/>
            </p:custDataLst>
          </p:nvPr>
        </p:nvSpPr>
        <p:spPr bwMode="auto">
          <a:xfrm>
            <a:off x="1524000" y="5181600"/>
            <a:ext cx="228600" cy="2286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7" name="Rectangle 13" descr="Trellis"/>
          <p:cNvSpPr>
            <a:spLocks noChangeArrowheads="1"/>
          </p:cNvSpPr>
          <p:nvPr>
            <p:custDataLst>
              <p:tags r:id="rId31"/>
            </p:custDataLst>
          </p:nvPr>
        </p:nvSpPr>
        <p:spPr bwMode="auto">
          <a:xfrm>
            <a:off x="2438400" y="5105400"/>
            <a:ext cx="228600" cy="2286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" name="Rectangle 14" descr="Trellis"/>
          <p:cNvSpPr>
            <a:spLocks noChangeArrowheads="1"/>
          </p:cNvSpPr>
          <p:nvPr>
            <p:custDataLst>
              <p:tags r:id="rId32"/>
            </p:custDataLst>
          </p:nvPr>
        </p:nvSpPr>
        <p:spPr bwMode="auto">
          <a:xfrm>
            <a:off x="4114800" y="5334000"/>
            <a:ext cx="228600" cy="2286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9" name="Rectangle 15" descr="Trellis"/>
          <p:cNvSpPr>
            <a:spLocks noChangeArrowheads="1"/>
          </p:cNvSpPr>
          <p:nvPr>
            <p:custDataLst>
              <p:tags r:id="rId33"/>
            </p:custDataLst>
          </p:nvPr>
        </p:nvSpPr>
        <p:spPr bwMode="auto">
          <a:xfrm>
            <a:off x="3657600" y="5181600"/>
            <a:ext cx="228600" cy="2286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0" name="Rectangle 16" descr="Trellis"/>
          <p:cNvSpPr>
            <a:spLocks noChangeArrowheads="1"/>
          </p:cNvSpPr>
          <p:nvPr>
            <p:custDataLst>
              <p:tags r:id="rId34"/>
            </p:custDataLst>
          </p:nvPr>
        </p:nvSpPr>
        <p:spPr bwMode="auto">
          <a:xfrm>
            <a:off x="3581400" y="5562600"/>
            <a:ext cx="228600" cy="2286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" name="Rectangle 17" descr="Trellis"/>
          <p:cNvSpPr>
            <a:spLocks noChangeArrowheads="1"/>
          </p:cNvSpPr>
          <p:nvPr>
            <p:custDataLst>
              <p:tags r:id="rId35"/>
            </p:custDataLst>
          </p:nvPr>
        </p:nvSpPr>
        <p:spPr bwMode="auto">
          <a:xfrm>
            <a:off x="4191000" y="5715000"/>
            <a:ext cx="228600" cy="2286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" name="Rectangle 18" descr="Trellis"/>
          <p:cNvSpPr>
            <a:spLocks noChangeArrowheads="1"/>
          </p:cNvSpPr>
          <p:nvPr>
            <p:custDataLst>
              <p:tags r:id="rId36"/>
            </p:custDataLst>
          </p:nvPr>
        </p:nvSpPr>
        <p:spPr bwMode="auto">
          <a:xfrm>
            <a:off x="2438400" y="5791200"/>
            <a:ext cx="228600" cy="2286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" name="Rectangle 19" descr="Trellis"/>
          <p:cNvSpPr>
            <a:spLocks noChangeArrowheads="1"/>
          </p:cNvSpPr>
          <p:nvPr>
            <p:custDataLst>
              <p:tags r:id="rId37"/>
            </p:custDataLst>
          </p:nvPr>
        </p:nvSpPr>
        <p:spPr bwMode="auto">
          <a:xfrm>
            <a:off x="4876800" y="5791200"/>
            <a:ext cx="228600" cy="2286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4" name="Rectangle 20" descr="Trellis"/>
          <p:cNvSpPr>
            <a:spLocks noChangeArrowheads="1"/>
          </p:cNvSpPr>
          <p:nvPr>
            <p:custDataLst>
              <p:tags r:id="rId38"/>
            </p:custDataLst>
          </p:nvPr>
        </p:nvSpPr>
        <p:spPr bwMode="auto">
          <a:xfrm>
            <a:off x="3276600" y="5867400"/>
            <a:ext cx="228600" cy="2286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" name="Rectangle 21" descr="Trellis"/>
          <p:cNvSpPr>
            <a:spLocks noChangeArrowheads="1"/>
          </p:cNvSpPr>
          <p:nvPr>
            <p:custDataLst>
              <p:tags r:id="rId39"/>
            </p:custDataLst>
          </p:nvPr>
        </p:nvSpPr>
        <p:spPr bwMode="auto">
          <a:xfrm>
            <a:off x="4724400" y="5181600"/>
            <a:ext cx="228600" cy="2286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6" name="Rectangle 22" descr="Trellis"/>
          <p:cNvSpPr>
            <a:spLocks noChangeArrowheads="1"/>
          </p:cNvSpPr>
          <p:nvPr>
            <p:custDataLst>
              <p:tags r:id="rId40"/>
            </p:custDataLst>
          </p:nvPr>
        </p:nvSpPr>
        <p:spPr bwMode="auto">
          <a:xfrm>
            <a:off x="2971800" y="5410200"/>
            <a:ext cx="228600" cy="2286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" name="Rectangle 23" descr="Trellis"/>
          <p:cNvSpPr>
            <a:spLocks noChangeArrowheads="1"/>
          </p:cNvSpPr>
          <p:nvPr>
            <p:custDataLst>
              <p:tags r:id="rId41"/>
            </p:custDataLst>
          </p:nvPr>
        </p:nvSpPr>
        <p:spPr bwMode="auto">
          <a:xfrm>
            <a:off x="5181600" y="5334000"/>
            <a:ext cx="228600" cy="2286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9" name="TextBox 68"/>
          <p:cNvSpPr txBox="1"/>
          <p:nvPr>
            <p:custDataLst>
              <p:tags r:id="rId42"/>
            </p:custDataLst>
          </p:nvPr>
        </p:nvSpPr>
        <p:spPr>
          <a:xfrm>
            <a:off x="5791200" y="1066800"/>
            <a:ext cx="31242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Repeat Imputation process several times (say M times)</a:t>
            </a:r>
          </a:p>
          <a:p>
            <a:endParaRPr lang="en-US" sz="2800" dirty="0"/>
          </a:p>
          <a:p>
            <a:r>
              <a:rPr lang="en-US" sz="2800" dirty="0" smtClean="0"/>
              <a:t>Uncertainty due to  imputation is captured by the “between Imputed Data” Variation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7200" y="460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Analysis of Multiply Imputed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304800" y="838200"/>
            <a:ext cx="8382000" cy="5287963"/>
          </a:xfrm>
        </p:spPr>
        <p:txBody>
          <a:bodyPr/>
          <a:lstStyle/>
          <a:p>
            <a:r>
              <a:rPr lang="en-US" dirty="0" smtClean="0"/>
              <a:t>Analyze each imputed data separately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Combine Estimates</a:t>
            </a:r>
          </a:p>
          <a:p>
            <a:endParaRPr lang="en-US" dirty="0"/>
          </a:p>
          <a:p>
            <a:r>
              <a:rPr lang="en-US" dirty="0" smtClean="0"/>
              <a:t>Combine variances</a:t>
            </a: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1676400" y="1447800"/>
          <a:ext cx="5031088" cy="1301750"/>
        </p:xfrm>
        <a:graphic>
          <a:graphicData uri="http://schemas.openxmlformats.org/presentationml/2006/ole">
            <p:oleObj spid="_x0000_s4098" name="Equation" r:id="rId6" imgW="1815840" imgH="469800" progId="Equation.DSMT4">
              <p:embed/>
            </p:oleObj>
          </a:graphicData>
        </a:graphic>
      </p:graphicFrame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2209800" y="3314700"/>
          <a:ext cx="3873500" cy="571500"/>
        </p:xfrm>
        <a:graphic>
          <a:graphicData uri="http://schemas.openxmlformats.org/presentationml/2006/ole">
            <p:oleObj spid="_x0000_s4099" name="Equation" r:id="rId7" imgW="1549080" imgH="228600" progId="Equation.DSMT4">
              <p:embed/>
            </p:oleObj>
          </a:graphicData>
        </a:graphic>
      </p:graphicFrame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152400" y="4419600"/>
          <a:ext cx="4389966" cy="1295400"/>
        </p:xfrm>
        <a:graphic>
          <a:graphicData uri="http://schemas.openxmlformats.org/presentationml/2006/ole">
            <p:oleObj spid="_x0000_s4100" name="Equation" r:id="rId8" imgW="1549080" imgH="457200" progId="Equation.DSMT4">
              <p:embed/>
            </p:oleObj>
          </a:graphicData>
        </a:graphic>
      </p:graphicFrame>
      <p:sp>
        <p:nvSpPr>
          <p:cNvPr id="7" name="Right Brace 6"/>
          <p:cNvSpPr/>
          <p:nvPr>
            <p:custDataLst>
              <p:tags r:id="rId4"/>
            </p:custDataLst>
          </p:nvPr>
        </p:nvSpPr>
        <p:spPr>
          <a:xfrm>
            <a:off x="4800600" y="4495800"/>
            <a:ext cx="304800" cy="12954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077" name="Object 5"/>
          <p:cNvGraphicFramePr>
            <a:graphicFrameLocks noChangeAspect="1"/>
          </p:cNvGraphicFramePr>
          <p:nvPr/>
        </p:nvGraphicFramePr>
        <p:xfrm>
          <a:off x="5334000" y="4876800"/>
          <a:ext cx="3248025" cy="558800"/>
        </p:xfrm>
        <a:graphic>
          <a:graphicData uri="http://schemas.openxmlformats.org/presentationml/2006/ole">
            <p:oleObj spid="_x0000_s4101" name="Equation" r:id="rId9" imgW="118080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76200"/>
            <a:ext cx="8229600" cy="868362"/>
          </a:xfrm>
        </p:spPr>
        <p:txBody>
          <a:bodyPr/>
          <a:lstStyle/>
          <a:p>
            <a:r>
              <a:rPr lang="en-US" dirty="0" smtClean="0"/>
              <a:t>Software for Creating Imputations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0" y="990600"/>
            <a:ext cx="9144000" cy="58674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SAS</a:t>
            </a:r>
          </a:p>
          <a:p>
            <a:pPr lvl="1"/>
            <a:r>
              <a:rPr lang="en-US" dirty="0" smtClean="0"/>
              <a:t>PROC MI</a:t>
            </a:r>
          </a:p>
          <a:p>
            <a:pPr lvl="1"/>
            <a:r>
              <a:rPr lang="en-US" dirty="0" smtClean="0"/>
              <a:t>User-developed  IVEWARE (</a:t>
            </a:r>
            <a:r>
              <a:rPr lang="en-US" dirty="0" smtClean="0">
                <a:hlinkClick r:id="rId5"/>
              </a:rPr>
              <a:t>www.isr.umich.edu/src/smp/ive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Stata</a:t>
            </a:r>
            <a:endParaRPr lang="en-US" dirty="0" smtClean="0"/>
          </a:p>
          <a:p>
            <a:pPr lvl="1"/>
            <a:r>
              <a:rPr lang="en-US" dirty="0" smtClean="0"/>
              <a:t>ICE</a:t>
            </a:r>
          </a:p>
          <a:p>
            <a:r>
              <a:rPr lang="en-US" dirty="0" smtClean="0"/>
              <a:t>R</a:t>
            </a:r>
          </a:p>
          <a:p>
            <a:pPr lvl="1"/>
            <a:r>
              <a:rPr lang="en-US" dirty="0" smtClean="0"/>
              <a:t>MICE</a:t>
            </a:r>
          </a:p>
          <a:p>
            <a:pPr lvl="1"/>
            <a:r>
              <a:rPr lang="en-US" dirty="0" smtClean="0"/>
              <a:t>MI</a:t>
            </a:r>
          </a:p>
          <a:p>
            <a:r>
              <a:rPr lang="en-US" dirty="0" smtClean="0"/>
              <a:t>SOLAS</a:t>
            </a:r>
          </a:p>
          <a:p>
            <a:r>
              <a:rPr lang="en-US" dirty="0" smtClean="0"/>
              <a:t>AMELIA</a:t>
            </a:r>
          </a:p>
          <a:p>
            <a:r>
              <a:rPr lang="en-US" dirty="0" smtClean="0"/>
              <a:t>SPSS</a:t>
            </a:r>
          </a:p>
          <a:p>
            <a:r>
              <a:rPr lang="en-US" dirty="0" smtClean="0"/>
              <a:t>Stand-Alone</a:t>
            </a:r>
          </a:p>
          <a:p>
            <a:pPr lvl="1"/>
            <a:r>
              <a:rPr lang="en-US" dirty="0" smtClean="0"/>
              <a:t>SRCWARE (www.isr.umich.edu/src/smp/ive)</a:t>
            </a:r>
          </a:p>
          <a:p>
            <a:pPr lvl="1"/>
            <a:r>
              <a:rPr lang="en-US" dirty="0" smtClean="0"/>
              <a:t>NORM</a:t>
            </a:r>
          </a:p>
          <a:p>
            <a:pPr lvl="1"/>
            <a:r>
              <a:rPr lang="en-US" dirty="0" smtClean="0"/>
              <a:t>PAN               (www.stat.psu.edu/~jls)</a:t>
            </a:r>
          </a:p>
          <a:p>
            <a:pPr lvl="1"/>
            <a:r>
              <a:rPr lang="en-US" dirty="0" smtClean="0"/>
              <a:t>CAT</a:t>
            </a:r>
            <a:endParaRPr lang="en-US" dirty="0"/>
          </a:p>
        </p:txBody>
      </p:sp>
      <p:sp>
        <p:nvSpPr>
          <p:cNvPr id="5" name="TextBox 4"/>
          <p:cNvSpPr txBox="1"/>
          <p:nvPr>
            <p:custDataLst>
              <p:tags r:id="rId3"/>
            </p:custDataLst>
          </p:nvPr>
        </p:nvSpPr>
        <p:spPr>
          <a:xfrm>
            <a:off x="2895600" y="2590800"/>
            <a:ext cx="5791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Another good source:</a:t>
            </a:r>
          </a:p>
          <a:p>
            <a:r>
              <a:rPr lang="en-US" sz="3200" dirty="0" smtClean="0"/>
              <a:t>www.multiple-imputation.com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Software for Analysis of Imputed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SAS</a:t>
            </a:r>
          </a:p>
          <a:p>
            <a:pPr lvl="1"/>
            <a:r>
              <a:rPr lang="en-US" dirty="0" smtClean="0"/>
              <a:t>MIANALYZE</a:t>
            </a:r>
          </a:p>
          <a:p>
            <a:pPr lvl="1"/>
            <a:r>
              <a:rPr lang="en-US" dirty="0" smtClean="0"/>
              <a:t>IVEWARE</a:t>
            </a:r>
          </a:p>
          <a:p>
            <a:r>
              <a:rPr lang="en-US" dirty="0" smtClean="0"/>
              <a:t>SUDAAN</a:t>
            </a:r>
          </a:p>
          <a:p>
            <a:r>
              <a:rPr lang="en-US" dirty="0" smtClean="0"/>
              <a:t>STATA</a:t>
            </a:r>
          </a:p>
          <a:p>
            <a:pPr lvl="1"/>
            <a:r>
              <a:rPr lang="en-US" dirty="0" smtClean="0"/>
              <a:t>MICOMBINE</a:t>
            </a:r>
          </a:p>
          <a:p>
            <a:pPr lvl="1"/>
            <a:r>
              <a:rPr lang="en-US" dirty="0" smtClean="0"/>
              <a:t>MI</a:t>
            </a:r>
          </a:p>
          <a:p>
            <a:pPr lvl="2"/>
            <a:r>
              <a:rPr lang="en-US" dirty="0" smtClean="0"/>
              <a:t>Newest version has excellent interface</a:t>
            </a:r>
          </a:p>
          <a:p>
            <a:r>
              <a:rPr lang="en-US" dirty="0" smtClean="0"/>
              <a:t>R (user defined macros)</a:t>
            </a:r>
          </a:p>
          <a:p>
            <a:r>
              <a:rPr lang="en-US" dirty="0" smtClean="0"/>
              <a:t>SRCWARE (Stand alone)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0" y="76200"/>
            <a:ext cx="8763000" cy="1706562"/>
          </a:xfrm>
        </p:spPr>
        <p:txBody>
          <a:bodyPr>
            <a:normAutofit fontScale="90000"/>
          </a:bodyPr>
          <a:lstStyle/>
          <a:p>
            <a:r>
              <a:rPr lang="en-US" sz="3200" b="1" dirty="0"/>
              <a:t>MULTIPLE IMPUTATION FOR MISSING INCOME DATA IN THE NATIONAL HEALTH INTERVIEW SURVEY</a:t>
            </a:r>
            <a:r>
              <a:rPr lang="en-US" sz="3200" dirty="0"/>
              <a:t/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7200" y="1295400"/>
            <a:ext cx="8229600" cy="5257800"/>
          </a:xfrm>
        </p:spPr>
        <p:txBody>
          <a:bodyPr>
            <a:normAutofit/>
          </a:bodyPr>
          <a:lstStyle/>
          <a:p>
            <a:r>
              <a:rPr lang="en-US" sz="2800" b="1" dirty="0"/>
              <a:t>Schenker, Raghunathan, Chiu, </a:t>
            </a:r>
            <a:r>
              <a:rPr lang="en-US" sz="2800" b="1" dirty="0" err="1"/>
              <a:t>Makuc</a:t>
            </a:r>
            <a:r>
              <a:rPr lang="en-US" sz="2800" b="1" dirty="0"/>
              <a:t>, Zhang, and Cohen (</a:t>
            </a:r>
            <a:r>
              <a:rPr lang="en-US" sz="2800" b="1" dirty="0" smtClean="0"/>
              <a:t>2006, JASA)</a:t>
            </a:r>
          </a:p>
          <a:p>
            <a:r>
              <a:rPr lang="en-US" b="1" dirty="0"/>
              <a:t>National Health Interview Survey (NHIS</a:t>
            </a:r>
            <a:r>
              <a:rPr lang="en-US" b="1" dirty="0" smtClean="0"/>
              <a:t>)</a:t>
            </a:r>
            <a:endParaRPr lang="en-US" dirty="0"/>
          </a:p>
          <a:p>
            <a:pPr lvl="1"/>
            <a:r>
              <a:rPr lang="en-US" b="1" dirty="0" smtClean="0"/>
              <a:t> </a:t>
            </a:r>
            <a:r>
              <a:rPr lang="en-US" b="1" dirty="0"/>
              <a:t>Principal source of information on the health of the civilian </a:t>
            </a:r>
            <a:r>
              <a:rPr lang="en-US" b="1" dirty="0" smtClean="0"/>
              <a:t>non-institutionalized population</a:t>
            </a:r>
            <a:endParaRPr lang="en-US" dirty="0" smtClean="0"/>
          </a:p>
          <a:p>
            <a:pPr lvl="1"/>
            <a:r>
              <a:rPr lang="en-US" b="1" dirty="0" smtClean="0"/>
              <a:t>Data </a:t>
            </a:r>
            <a:r>
              <a:rPr lang="en-US" b="1" dirty="0"/>
              <a:t>collected at both family and person </a:t>
            </a:r>
            <a:r>
              <a:rPr lang="en-US" b="1" dirty="0" smtClean="0"/>
              <a:t>levels</a:t>
            </a:r>
            <a:endParaRPr lang="en-US" dirty="0" smtClean="0"/>
          </a:p>
          <a:p>
            <a:pPr lvl="1"/>
            <a:r>
              <a:rPr lang="en-US" b="1" dirty="0" smtClean="0"/>
              <a:t>Contains </a:t>
            </a:r>
            <a:r>
              <a:rPr lang="en-US" b="1" dirty="0"/>
              <a:t>items on health, demographic, and socioeconomic characteristics (e.g., </a:t>
            </a:r>
            <a:r>
              <a:rPr lang="en-US" b="1" dirty="0" smtClean="0"/>
              <a:t>income)</a:t>
            </a:r>
            <a:endParaRPr lang="en-US" dirty="0" smtClean="0"/>
          </a:p>
          <a:p>
            <a:pPr lvl="1"/>
            <a:r>
              <a:rPr lang="en-US" b="1" dirty="0" smtClean="0"/>
              <a:t>Allows </a:t>
            </a:r>
            <a:r>
              <a:rPr lang="en-US" b="1" dirty="0"/>
              <a:t>the study of relationships between health and other characteristics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7200" y="7620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NHIS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304800" y="533400"/>
            <a:ext cx="8382000" cy="5715000"/>
          </a:xfrm>
        </p:spPr>
        <p:txBody>
          <a:bodyPr/>
          <a:lstStyle/>
          <a:p>
            <a:r>
              <a:rPr lang="en-US" b="1" dirty="0" smtClean="0"/>
              <a:t>Percent distribution of types of family income responses by year for the NHIS in 1997 – 2004</a:t>
            </a:r>
            <a:endParaRPr lang="en-US" dirty="0"/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-106363" y="1447800"/>
          <a:ext cx="8107363" cy="4238625"/>
        </p:xfrm>
        <a:graphic>
          <a:graphicData uri="http://schemas.openxmlformats.org/presentationml/2006/ole">
            <p:oleObj spid="_x0000_s5122" name="Chart" r:id="rId6" imgW="8105851" imgH="4238549" progId="MSGraph.Chart.8">
              <p:embed/>
            </p:oleObj>
          </a:graphicData>
        </a:graphic>
      </p:graphicFrame>
      <p:sp>
        <p:nvSpPr>
          <p:cNvPr id="5" name="Rectangle 4"/>
          <p:cNvSpPr/>
          <p:nvPr>
            <p:custDataLst>
              <p:tags r:id="rId4"/>
            </p:custDataLst>
          </p:nvPr>
        </p:nvSpPr>
        <p:spPr>
          <a:xfrm>
            <a:off x="304800" y="5410200"/>
            <a:ext cx="89154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/>
              <a:t>Missingness</a:t>
            </a:r>
            <a:r>
              <a:rPr lang="en-US" sz="2800" b="1" dirty="0"/>
              <a:t> appears to be related to several other characteristics, such as health, health insurance, age, race, country of birth, and region of residence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7200" y="381000"/>
            <a:ext cx="8458200" cy="5745163"/>
          </a:xfrm>
        </p:spPr>
        <p:txBody>
          <a:bodyPr>
            <a:normAutofit/>
          </a:bodyPr>
          <a:lstStyle/>
          <a:p>
            <a:r>
              <a:rPr lang="en-US" b="1" dirty="0"/>
              <a:t>Missing income data multiply imputed for NHIS beginning with </a:t>
            </a:r>
            <a:r>
              <a:rPr lang="en-US" b="1" dirty="0" smtClean="0"/>
              <a:t>1997</a:t>
            </a:r>
            <a:endParaRPr lang="en-US" dirty="0" smtClean="0"/>
          </a:p>
          <a:p>
            <a:pPr lvl="1"/>
            <a:r>
              <a:rPr lang="en-US" b="1" i="1" dirty="0" smtClean="0"/>
              <a:t>M</a:t>
            </a:r>
            <a:r>
              <a:rPr lang="en-US" b="1" dirty="0" smtClean="0"/>
              <a:t> </a:t>
            </a:r>
            <a:r>
              <a:rPr lang="en-US" b="1" dirty="0"/>
              <a:t>= 5 sets of imputations </a:t>
            </a:r>
            <a:r>
              <a:rPr lang="en-US" b="1" dirty="0" smtClean="0"/>
              <a:t>of:</a:t>
            </a:r>
            <a:endParaRPr lang="en-US" dirty="0" smtClean="0"/>
          </a:p>
          <a:p>
            <a:pPr lvl="1"/>
            <a:r>
              <a:rPr lang="en-US" b="1" dirty="0" smtClean="0"/>
              <a:t>employment </a:t>
            </a:r>
            <a:r>
              <a:rPr lang="en-US" b="1" dirty="0"/>
              <a:t>status for adults (&lt; 4% </a:t>
            </a:r>
            <a:r>
              <a:rPr lang="en-US" b="1" dirty="0" smtClean="0"/>
              <a:t>missing)</a:t>
            </a:r>
            <a:endParaRPr lang="en-US" dirty="0" smtClean="0"/>
          </a:p>
          <a:p>
            <a:pPr lvl="1"/>
            <a:r>
              <a:rPr lang="en-US" b="1" dirty="0" smtClean="0"/>
              <a:t>personal </a:t>
            </a:r>
            <a:r>
              <a:rPr lang="en-US" b="1" dirty="0"/>
              <a:t>earnings for adults who worked for </a:t>
            </a:r>
            <a:r>
              <a:rPr lang="en-US" b="1" dirty="0" smtClean="0"/>
              <a:t>pay</a:t>
            </a:r>
            <a:endParaRPr lang="en-US" dirty="0" smtClean="0"/>
          </a:p>
          <a:p>
            <a:pPr lvl="1"/>
            <a:r>
              <a:rPr lang="en-US" b="1" dirty="0" smtClean="0"/>
              <a:t>family </a:t>
            </a:r>
            <a:r>
              <a:rPr lang="en-US" b="1" dirty="0"/>
              <a:t>income (and ratio of family income to Federal poverty threshold</a:t>
            </a:r>
            <a:r>
              <a:rPr lang="en-US" b="1" dirty="0" smtClean="0"/>
              <a:t>)</a:t>
            </a:r>
            <a:endParaRPr lang="en-US" dirty="0"/>
          </a:p>
          <a:p>
            <a:r>
              <a:rPr lang="en-US" b="1" dirty="0" smtClean="0"/>
              <a:t>Imputed </a:t>
            </a:r>
            <a:r>
              <a:rPr lang="en-US" b="1" dirty="0"/>
              <a:t>income files </a:t>
            </a:r>
            <a:r>
              <a:rPr lang="en-US" b="1" dirty="0" smtClean="0"/>
              <a:t>since 1997, </a:t>
            </a:r>
            <a:r>
              <a:rPr lang="en-US" b="1" dirty="0"/>
              <a:t>with documentation, available at NHIS Web site: </a:t>
            </a:r>
            <a:r>
              <a:rPr lang="en-US" sz="2800" b="1" u="sng" dirty="0" smtClean="0">
                <a:hlinkClick r:id="rId4"/>
              </a:rPr>
              <a:t>www.cdc.gov/nchs/nhis/2008imputedincome.htm</a:t>
            </a:r>
            <a:endParaRPr lang="en-US" sz="2800" dirty="0"/>
          </a:p>
          <a:p>
            <a:r>
              <a:rPr lang="en-US" b="1" dirty="0" smtClean="0"/>
              <a:t>Used </a:t>
            </a:r>
            <a:r>
              <a:rPr lang="en-US" b="1" dirty="0"/>
              <a:t>adaptation of </a:t>
            </a:r>
            <a:r>
              <a:rPr lang="en-US" b="1" dirty="0" err="1"/>
              <a:t>IVEware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0" y="381000"/>
            <a:ext cx="9144000" cy="6019800"/>
          </a:xfrm>
        </p:spPr>
        <p:txBody>
          <a:bodyPr>
            <a:noAutofit/>
          </a:bodyPr>
          <a:lstStyle/>
          <a:p>
            <a:r>
              <a:rPr lang="en-US" sz="2800" b="1" dirty="0"/>
              <a:t>Complicating issues handled during </a:t>
            </a:r>
            <a:r>
              <a:rPr lang="en-US" sz="2800" b="1" dirty="0" smtClean="0"/>
              <a:t>imputation</a:t>
            </a:r>
            <a:endParaRPr lang="en-US" sz="2800" dirty="0"/>
          </a:p>
          <a:p>
            <a:pPr lvl="1"/>
            <a:r>
              <a:rPr lang="en-US" b="1" dirty="0" smtClean="0"/>
              <a:t>Hierarchical </a:t>
            </a:r>
            <a:r>
              <a:rPr lang="en-US" b="1" dirty="0"/>
              <a:t>structure of </a:t>
            </a:r>
            <a:r>
              <a:rPr lang="en-US" b="1" dirty="0" smtClean="0"/>
              <a:t>data</a:t>
            </a:r>
            <a:endParaRPr lang="en-US" dirty="0" smtClean="0"/>
          </a:p>
          <a:p>
            <a:pPr lvl="2"/>
            <a:r>
              <a:rPr lang="en-US" sz="2800" b="1" dirty="0" smtClean="0"/>
              <a:t>Families </a:t>
            </a:r>
            <a:r>
              <a:rPr lang="en-US" sz="2800" b="1" dirty="0"/>
              <a:t>and </a:t>
            </a:r>
            <a:r>
              <a:rPr lang="en-US" sz="2800" b="1" dirty="0" smtClean="0"/>
              <a:t>persons</a:t>
            </a:r>
            <a:endParaRPr lang="en-US" sz="2800" dirty="0" smtClean="0"/>
          </a:p>
          <a:p>
            <a:pPr lvl="2"/>
            <a:r>
              <a:rPr lang="en-US" sz="2800" b="1" dirty="0" smtClean="0"/>
              <a:t>Sometimes</a:t>
            </a:r>
            <a:r>
              <a:rPr lang="en-US" sz="2800" b="1" dirty="0"/>
              <a:t>, one variable (e.g., personal earnings) restricted based on another variable (e.g., whether worked for pay), but both variables </a:t>
            </a:r>
            <a:r>
              <a:rPr lang="en-US" sz="2800" b="1" dirty="0" smtClean="0"/>
              <a:t>missing</a:t>
            </a:r>
            <a:endParaRPr lang="en-US" sz="2800" dirty="0" smtClean="0"/>
          </a:p>
          <a:p>
            <a:pPr lvl="2"/>
            <a:r>
              <a:rPr lang="en-US" sz="2800" b="1" dirty="0" smtClean="0"/>
              <a:t>Imputation </a:t>
            </a:r>
            <a:r>
              <a:rPr lang="en-US" sz="2800" b="1" dirty="0"/>
              <a:t>within </a:t>
            </a:r>
            <a:r>
              <a:rPr lang="en-US" sz="2800" b="1" dirty="0" smtClean="0"/>
              <a:t>bounds</a:t>
            </a:r>
            <a:endParaRPr lang="en-US" sz="2800" dirty="0" smtClean="0"/>
          </a:p>
          <a:p>
            <a:pPr lvl="3"/>
            <a:r>
              <a:rPr lang="en-US" sz="2800" b="1" dirty="0" smtClean="0"/>
              <a:t>e.g</a:t>
            </a:r>
            <a:r>
              <a:rPr lang="en-US" sz="2800" b="1" dirty="0"/>
              <a:t>., families for which categories rather than exact dollar values reported for </a:t>
            </a:r>
            <a:r>
              <a:rPr lang="en-US" sz="2800" b="1" dirty="0" smtClean="0"/>
              <a:t>income</a:t>
            </a:r>
            <a:endParaRPr lang="en-US" sz="2800" dirty="0"/>
          </a:p>
          <a:p>
            <a:r>
              <a:rPr lang="en-US" sz="2800" b="1" dirty="0" smtClean="0"/>
              <a:t>Several </a:t>
            </a:r>
            <a:r>
              <a:rPr lang="en-US" sz="2800" b="1" dirty="0"/>
              <a:t>variables used as </a:t>
            </a:r>
            <a:r>
              <a:rPr lang="en-US" sz="2800" b="1" dirty="0" smtClean="0"/>
              <a:t>predictors (including design variables)</a:t>
            </a:r>
            <a:endParaRPr lang="en-US" sz="2800" dirty="0" smtClean="0"/>
          </a:p>
          <a:p>
            <a:r>
              <a:rPr lang="en-US" sz="2800" b="1" dirty="0" smtClean="0"/>
              <a:t>Different </a:t>
            </a:r>
            <a:r>
              <a:rPr lang="en-US" sz="2800" b="1" dirty="0"/>
              <a:t>types (continuous, categorical, </a:t>
            </a:r>
            <a:r>
              <a:rPr lang="en-US" sz="2800" b="1" dirty="0" smtClean="0"/>
              <a:t>count)</a:t>
            </a:r>
            <a:endParaRPr lang="en-US" sz="2800" dirty="0" smtClean="0"/>
          </a:p>
          <a:p>
            <a:pPr lvl="1"/>
            <a:r>
              <a:rPr lang="en-US" b="1" dirty="0" smtClean="0"/>
              <a:t>Small </a:t>
            </a:r>
            <a:r>
              <a:rPr lang="en-US" b="1" dirty="0"/>
              <a:t>amounts of </a:t>
            </a:r>
            <a:r>
              <a:rPr lang="en-US" b="1" dirty="0" err="1"/>
              <a:t>missingness</a:t>
            </a:r>
            <a:r>
              <a:rPr lang="en-US" b="1" dirty="0"/>
              <a:t> (mostly </a:t>
            </a:r>
            <a:r>
              <a:rPr lang="en-US" b="1" dirty="0">
                <a:sym typeface="Symbol"/>
              </a:rPr>
              <a:t></a:t>
            </a:r>
            <a:r>
              <a:rPr lang="en-US" b="1" dirty="0"/>
              <a:t> 2%)</a:t>
            </a:r>
            <a:endParaRPr lang="en-US" dirty="0"/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304800" y="838200"/>
            <a:ext cx="8534400" cy="5715000"/>
          </a:xfrm>
        </p:spPr>
        <p:txBody>
          <a:bodyPr/>
          <a:lstStyle/>
          <a:p>
            <a:r>
              <a:rPr lang="en-US" dirty="0" smtClean="0"/>
              <a:t>Importance of dealing with missing data in national surveys</a:t>
            </a:r>
          </a:p>
          <a:p>
            <a:r>
              <a:rPr lang="en-US" dirty="0" smtClean="0"/>
              <a:t>Weighting and Imputation as a general purpose solutions for missing data</a:t>
            </a:r>
          </a:p>
          <a:p>
            <a:r>
              <a:rPr lang="en-US" dirty="0" smtClean="0"/>
              <a:t>Why we need multiple imputation?</a:t>
            </a:r>
          </a:p>
          <a:p>
            <a:r>
              <a:rPr lang="en-US" dirty="0" smtClean="0"/>
              <a:t>Enhance the use of all available information for the creation of public-use datasets</a:t>
            </a:r>
          </a:p>
          <a:p>
            <a:r>
              <a:rPr lang="en-US" dirty="0" smtClean="0"/>
              <a:t>Design implications and future directions</a:t>
            </a:r>
          </a:p>
          <a:p>
            <a:r>
              <a:rPr lang="en-US" dirty="0" smtClean="0"/>
              <a:t>Other two talks provide several applications and software  related issues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76200"/>
            <a:ext cx="8229600" cy="792162"/>
          </a:xfrm>
        </p:spPr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0" y="685800"/>
            <a:ext cx="8763000" cy="5867400"/>
          </a:xfrm>
        </p:spPr>
        <p:txBody>
          <a:bodyPr/>
          <a:lstStyle/>
          <a:p>
            <a:r>
              <a:rPr lang="en-US" b="1" dirty="0"/>
              <a:t>Estimated percentage of persons of ages 45-64 in fair or poor health, by ratio of family income to Federal poverty threshold: 2001 NHIS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custDataLst>
              <p:tags r:id="rId3"/>
            </p:custDataLst>
          </p:nvPr>
        </p:nvGraphicFramePr>
        <p:xfrm>
          <a:off x="-1" y="2362202"/>
          <a:ext cx="9144000" cy="3926485"/>
        </p:xfrm>
        <a:graphic>
          <a:graphicData uri="http://schemas.openxmlformats.org/drawingml/2006/table">
            <a:tbl>
              <a:tblPr/>
              <a:tblGrid>
                <a:gridCol w="1828801"/>
                <a:gridCol w="805272"/>
                <a:gridCol w="708793"/>
                <a:gridCol w="708793"/>
                <a:gridCol w="708793"/>
                <a:gridCol w="708793"/>
                <a:gridCol w="1237067"/>
                <a:gridCol w="1237067"/>
                <a:gridCol w="1200621"/>
              </a:tblGrid>
              <a:tr h="980792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Arial"/>
                          <a:ea typeface="Times New Roman"/>
                        </a:rPr>
                        <a:t>Ratio to Poverty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Arial"/>
                          <a:ea typeface="Times New Roman"/>
                        </a:rPr>
                        <a:t>Threshold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51455" marR="514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Arial"/>
                          <a:ea typeface="Times New Roman"/>
                        </a:rPr>
                        <a:t>No Imp.</a:t>
                      </a:r>
                      <a:endParaRPr lang="en-US" sz="2400"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Arial"/>
                          <a:ea typeface="Times New Roman"/>
                        </a:rPr>
                        <a:t>(NI)</a:t>
                      </a: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51455" marR="514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Arial"/>
                          <a:ea typeface="Times New Roman"/>
                        </a:rPr>
                        <a:t>Single Imp.</a:t>
                      </a:r>
                      <a:endParaRPr lang="en-US" sz="2400"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Arial"/>
                          <a:ea typeface="Times New Roman"/>
                        </a:rPr>
                        <a:t>(SI)</a:t>
                      </a: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51455" marR="514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Arial"/>
                          <a:ea typeface="Times New Roman"/>
                        </a:rPr>
                        <a:t>Mult. Imp.</a:t>
                      </a:r>
                      <a:endParaRPr lang="en-US" sz="2400"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Arial"/>
                          <a:ea typeface="Times New Roman"/>
                        </a:rPr>
                        <a:t>(MI)</a:t>
                      </a: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51455" marR="514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Arial"/>
                          <a:ea typeface="Times New Roman"/>
                        </a:rPr>
                        <a:t>Ratio</a:t>
                      </a:r>
                      <a:endParaRPr lang="en-US" sz="2400"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Arial"/>
                          <a:ea typeface="Times New Roman"/>
                        </a:rPr>
                        <a:t>of SEs</a:t>
                      </a: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51455" marR="514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6584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Arial"/>
                          <a:ea typeface="Times New Roman"/>
                        </a:rPr>
                        <a:t>Est.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51455" marR="514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Arial"/>
                          <a:ea typeface="Times New Roman"/>
                        </a:rPr>
                        <a:t>SE</a:t>
                      </a: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51455" marR="514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Arial"/>
                          <a:ea typeface="Times New Roman"/>
                        </a:rPr>
                        <a:t>Est.</a:t>
                      </a: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51455" marR="514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Arial"/>
                          <a:ea typeface="Times New Roman"/>
                        </a:rPr>
                        <a:t>SE</a:t>
                      </a: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51455" marR="514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Arial"/>
                          <a:ea typeface="Times New Roman"/>
                        </a:rPr>
                        <a:t>Est.</a:t>
                      </a: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51455" marR="514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Arial"/>
                          <a:ea typeface="Times New Roman"/>
                        </a:rPr>
                        <a:t>SE</a:t>
                      </a: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51455" marR="514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Arial"/>
                          <a:ea typeface="Times New Roman"/>
                        </a:rPr>
                        <a:t>NI </a:t>
                      </a:r>
                      <a:r>
                        <a:rPr lang="en-US" sz="2400" b="1">
                          <a:latin typeface="Arial"/>
                          <a:ea typeface="Times New Roman"/>
                          <a:cs typeface="Arial"/>
                          <a:sym typeface="Symbol"/>
                        </a:rPr>
                        <a:t></a:t>
                      </a:r>
                      <a:r>
                        <a:rPr lang="en-US" sz="2400" b="1">
                          <a:latin typeface="Arial"/>
                          <a:ea typeface="Times New Roman"/>
                        </a:rPr>
                        <a:t> MI</a:t>
                      </a: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51455" marR="514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Arial"/>
                          <a:ea typeface="Times New Roman"/>
                        </a:rPr>
                        <a:t>SI </a:t>
                      </a:r>
                      <a:r>
                        <a:rPr lang="en-US" sz="2400" b="1">
                          <a:latin typeface="Arial"/>
                          <a:ea typeface="Times New Roman"/>
                          <a:cs typeface="Arial"/>
                          <a:sym typeface="Symbol"/>
                        </a:rPr>
                        <a:t></a:t>
                      </a:r>
                      <a:r>
                        <a:rPr lang="en-US" sz="2400" b="1">
                          <a:latin typeface="Arial"/>
                          <a:ea typeface="Times New Roman"/>
                        </a:rPr>
                        <a:t> MI</a:t>
                      </a: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51455" marR="514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584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Arial"/>
                          <a:ea typeface="Times New Roman"/>
                          <a:cs typeface="Arial"/>
                          <a:sym typeface="Symbol"/>
                        </a:rPr>
                        <a:t></a:t>
                      </a:r>
                      <a:r>
                        <a:rPr lang="en-US" sz="2400" b="1">
                          <a:latin typeface="Arial"/>
                          <a:ea typeface="Times New Roman"/>
                        </a:rPr>
                        <a:t> 1.00</a:t>
                      </a: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51455" marR="514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Arial"/>
                          <a:ea typeface="Times New Roman"/>
                        </a:rPr>
                        <a:t>45.6</a:t>
                      </a: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51455" marR="514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Arial"/>
                          <a:ea typeface="Times New Roman"/>
                        </a:rPr>
                        <a:t>1.68</a:t>
                      </a: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51455" marR="514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Arial"/>
                          <a:ea typeface="Times New Roman"/>
                        </a:rPr>
                        <a:t>39.4</a:t>
                      </a: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51455" marR="514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Arial"/>
                          <a:ea typeface="Times New Roman"/>
                        </a:rPr>
                        <a:t>1.34</a:t>
                      </a: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51455" marR="514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Arial"/>
                          <a:ea typeface="Times New Roman"/>
                        </a:rPr>
                        <a:t>39.9</a:t>
                      </a: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51455" marR="514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Arial"/>
                          <a:ea typeface="Times New Roman"/>
                        </a:rPr>
                        <a:t>1.54</a:t>
                      </a: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51455" marR="514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Arial"/>
                          <a:ea typeface="Times New Roman"/>
                        </a:rPr>
                        <a:t>1.09</a:t>
                      </a: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51455" marR="514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Arial"/>
                          <a:ea typeface="Times New Roman"/>
                        </a:rPr>
                        <a:t>0.87</a:t>
                      </a: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51455" marR="514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584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Arial"/>
                          <a:ea typeface="Times New Roman"/>
                        </a:rPr>
                        <a:t>1.00 – 1.99</a:t>
                      </a: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51455" marR="514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Arial"/>
                          <a:ea typeface="Times New Roman"/>
                        </a:rPr>
                        <a:t>32.7</a:t>
                      </a: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51455" marR="514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Arial"/>
                          <a:ea typeface="Times New Roman"/>
                        </a:rPr>
                        <a:t>1.32</a:t>
                      </a: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51455" marR="514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Arial"/>
                          <a:ea typeface="Times New Roman"/>
                        </a:rPr>
                        <a:t>29.8</a:t>
                      </a: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51455" marR="514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Arial"/>
                          <a:ea typeface="Times New Roman"/>
                        </a:rPr>
                        <a:t>1.03</a:t>
                      </a: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51455" marR="514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Arial"/>
                          <a:ea typeface="Times New Roman"/>
                        </a:rPr>
                        <a:t>29.3</a:t>
                      </a: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51455" marR="514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Arial"/>
                          <a:ea typeface="Times New Roman"/>
                        </a:rPr>
                        <a:t>1.11</a:t>
                      </a: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51455" marR="514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Arial"/>
                          <a:ea typeface="Times New Roman"/>
                        </a:rPr>
                        <a:t>1.19</a:t>
                      </a: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51455" marR="514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Arial"/>
                          <a:ea typeface="Times New Roman"/>
                        </a:rPr>
                        <a:t>0.93</a:t>
                      </a: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51455" marR="514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584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Arial"/>
                          <a:ea typeface="Times New Roman"/>
                        </a:rPr>
                        <a:t>2.00 – 3.99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51455" marR="514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Arial"/>
                          <a:ea typeface="Times New Roman"/>
                        </a:rPr>
                        <a:t>16.1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51455" marR="514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Arial"/>
                          <a:ea typeface="Times New Roman"/>
                        </a:rPr>
                        <a:t>0.63</a:t>
                      </a: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51455" marR="514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Arial"/>
                          <a:ea typeface="Times New Roman"/>
                        </a:rPr>
                        <a:t>16.0</a:t>
                      </a: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51455" marR="514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Arial"/>
                          <a:ea typeface="Times New Roman"/>
                        </a:rPr>
                        <a:t>0.51</a:t>
                      </a: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51455" marR="514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Arial"/>
                          <a:ea typeface="Times New Roman"/>
                        </a:rPr>
                        <a:t>15.9</a:t>
                      </a: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51455" marR="514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Arial"/>
                          <a:ea typeface="Times New Roman"/>
                        </a:rPr>
                        <a:t>0.55</a:t>
                      </a: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51455" marR="514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Arial"/>
                          <a:ea typeface="Times New Roman"/>
                        </a:rPr>
                        <a:t>1.15</a:t>
                      </a: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51455" marR="514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Arial"/>
                          <a:ea typeface="Times New Roman"/>
                        </a:rPr>
                        <a:t>0.94</a:t>
                      </a: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51455" marR="514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584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Arial"/>
                          <a:ea typeface="Times New Roman"/>
                        </a:rPr>
                        <a:t>4.00+</a:t>
                      </a: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51455" marR="514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Arial"/>
                          <a:ea typeface="Times New Roman"/>
                        </a:rPr>
                        <a:t>5.9</a:t>
                      </a: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51455" marR="514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Arial"/>
                          <a:ea typeface="Times New Roman"/>
                        </a:rPr>
                        <a:t>0.34</a:t>
                      </a: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51455" marR="514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Arial"/>
                          <a:ea typeface="Times New Roman"/>
                        </a:rPr>
                        <a:t>6.1</a:t>
                      </a: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51455" marR="514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Arial"/>
                          <a:ea typeface="Times New Roman"/>
                        </a:rPr>
                        <a:t>0.27</a:t>
                      </a: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51455" marR="514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Arial"/>
                          <a:ea typeface="Times New Roman"/>
                        </a:rPr>
                        <a:t>6.2</a:t>
                      </a: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51455" marR="514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Arial"/>
                          <a:ea typeface="Times New Roman"/>
                        </a:rPr>
                        <a:t>0.30</a:t>
                      </a: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51455" marR="514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Arial"/>
                          <a:ea typeface="Times New Roman"/>
                        </a:rPr>
                        <a:t>1.11</a:t>
                      </a:r>
                      <a:endParaRPr lang="en-US" sz="2400">
                        <a:latin typeface="Times New Roman"/>
                        <a:ea typeface="Times New Roman"/>
                      </a:endParaRPr>
                    </a:p>
                  </a:txBody>
                  <a:tcPr marL="51455" marR="514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Arial"/>
                          <a:ea typeface="Times New Roman"/>
                        </a:rPr>
                        <a:t>0.90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51455" marR="5145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Summary of Multiple Imputation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609600" y="1371600"/>
            <a:ext cx="8153400" cy="49530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Retains advantages of single imputation</a:t>
            </a:r>
          </a:p>
          <a:p>
            <a:pPr lvl="1"/>
            <a:r>
              <a:rPr lang="en-US" dirty="0"/>
              <a:t>Consistent analyses</a:t>
            </a:r>
          </a:p>
          <a:p>
            <a:pPr lvl="1"/>
            <a:r>
              <a:rPr lang="en-US" dirty="0"/>
              <a:t>Data </a:t>
            </a:r>
            <a:r>
              <a:rPr lang="en-US" dirty="0" smtClean="0"/>
              <a:t>collector’s </a:t>
            </a:r>
            <a:r>
              <a:rPr lang="en-US" dirty="0"/>
              <a:t>knowledge</a:t>
            </a:r>
          </a:p>
          <a:p>
            <a:pPr lvl="1"/>
            <a:r>
              <a:rPr lang="en-US" dirty="0"/>
              <a:t>Rectangular data sets</a:t>
            </a:r>
          </a:p>
          <a:p>
            <a:r>
              <a:rPr lang="en-US" dirty="0"/>
              <a:t>Corrects disadvantages of single imputation</a:t>
            </a:r>
          </a:p>
          <a:p>
            <a:pPr lvl="1"/>
            <a:r>
              <a:rPr lang="en-US" dirty="0"/>
              <a:t>Reflects uncertainty in imputed values</a:t>
            </a:r>
          </a:p>
          <a:p>
            <a:pPr lvl="1"/>
            <a:r>
              <a:rPr lang="en-US" dirty="0"/>
              <a:t>Corrects inefficiency from imputing draws </a:t>
            </a:r>
          </a:p>
          <a:p>
            <a:pPr lvl="2"/>
            <a:r>
              <a:rPr lang="en-US" dirty="0"/>
              <a:t>estimates have high efficiency for modest </a:t>
            </a:r>
            <a:r>
              <a:rPr lang="en-US" i="1" dirty="0"/>
              <a:t>M</a:t>
            </a:r>
            <a:r>
              <a:rPr lang="en-US" dirty="0"/>
              <a:t>, e.g. </a:t>
            </a:r>
            <a:r>
              <a:rPr lang="en-US" dirty="0" smtClean="0"/>
              <a:t>5</a:t>
            </a:r>
          </a:p>
          <a:p>
            <a:r>
              <a:rPr lang="en-US" dirty="0" smtClean="0"/>
              <a:t>For this approach to be successful, we need to collect good correlates of variables that are expected to have large amounts of missing values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5" grpId="0" build="p" bldLvl="2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0"/>
            <a:ext cx="8229600" cy="792162"/>
          </a:xfrm>
        </p:spPr>
        <p:txBody>
          <a:bodyPr/>
          <a:lstStyle/>
          <a:p>
            <a:r>
              <a:rPr lang="en-US" dirty="0" smtClean="0"/>
              <a:t>Missing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0" y="685800"/>
            <a:ext cx="9144000" cy="5867400"/>
          </a:xfrm>
        </p:spPr>
        <p:txBody>
          <a:bodyPr>
            <a:noAutofit/>
          </a:bodyPr>
          <a:lstStyle/>
          <a:p>
            <a:r>
              <a:rPr lang="en-US" dirty="0" smtClean="0"/>
              <a:t>A pervasive problem and is getting worse</a:t>
            </a:r>
          </a:p>
          <a:p>
            <a:pPr lvl="1"/>
            <a:r>
              <a:rPr lang="en-US" sz="3200" dirty="0" smtClean="0"/>
              <a:t>Response rates are generally declining in all surveys (unit </a:t>
            </a:r>
            <a:r>
              <a:rPr lang="en-US" sz="3200" dirty="0" err="1" smtClean="0"/>
              <a:t>nonresponse</a:t>
            </a:r>
            <a:r>
              <a:rPr lang="en-US" sz="3200" dirty="0" smtClean="0"/>
              <a:t>)</a:t>
            </a:r>
          </a:p>
          <a:p>
            <a:pPr lvl="1"/>
            <a:r>
              <a:rPr lang="en-US" sz="3200" dirty="0" smtClean="0"/>
              <a:t>Subjects who are willing to participate in surveys hesitate to provide all information (item </a:t>
            </a:r>
            <a:r>
              <a:rPr lang="en-US" sz="3200" dirty="0" err="1" smtClean="0"/>
              <a:t>nonresponse</a:t>
            </a:r>
            <a:r>
              <a:rPr lang="en-US" sz="3200" dirty="0" smtClean="0"/>
              <a:t>) </a:t>
            </a:r>
          </a:p>
          <a:p>
            <a:r>
              <a:rPr lang="en-US" dirty="0" smtClean="0"/>
              <a:t>Threat to quintessential notion of a representative sample from the population </a:t>
            </a:r>
          </a:p>
          <a:p>
            <a:pPr lvl="1"/>
            <a:r>
              <a:rPr lang="en-US" sz="3200" dirty="0" smtClean="0"/>
              <a:t>Leading to bias of unknown direction and magnitude</a:t>
            </a:r>
          </a:p>
          <a:p>
            <a:pPr lvl="1"/>
            <a:r>
              <a:rPr lang="en-US" sz="3200" dirty="0" smtClean="0"/>
              <a:t>Loss of efficiency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>
            <p:custDataLst>
              <p:tags r:id="rId2"/>
            </p:custDataLst>
          </p:nvPr>
        </p:nvSpPr>
        <p:spPr>
          <a:xfrm>
            <a:off x="2362200" y="5105400"/>
            <a:ext cx="5638800" cy="1524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>
            <p:custDataLst>
              <p:tags r:id="rId3"/>
            </p:custDataLst>
          </p:nvPr>
        </p:nvSpPr>
        <p:spPr>
          <a:xfrm>
            <a:off x="2362200" y="3276600"/>
            <a:ext cx="5486400" cy="1676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>
            <p:custDataLst>
              <p:tags r:id="rId4"/>
            </p:custDataLst>
          </p:nvPr>
        </p:nvSpPr>
        <p:spPr>
          <a:xfrm>
            <a:off x="2286000" y="1447800"/>
            <a:ext cx="6629400" cy="1524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>
          <a:xfrm>
            <a:off x="457200" y="76200"/>
            <a:ext cx="8305800" cy="1295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What is the reasons for missing data?</a:t>
            </a:r>
            <a:br>
              <a:rPr lang="en-US" dirty="0" smtClean="0"/>
            </a:br>
            <a:r>
              <a:rPr lang="en-US" dirty="0"/>
              <a:t>(</a:t>
            </a:r>
            <a:r>
              <a:rPr lang="en-US" dirty="0" smtClean="0"/>
              <a:t> Missing Data </a:t>
            </a:r>
            <a:r>
              <a:rPr lang="en-US" dirty="0" err="1" smtClean="0"/>
              <a:t>Mechansim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6"/>
            </p:custDataLst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Rectangle 3"/>
          <p:cNvSpPr/>
          <p:nvPr>
            <p:custDataLst>
              <p:tags r:id="rId7"/>
            </p:custDataLst>
          </p:nvPr>
        </p:nvSpPr>
        <p:spPr>
          <a:xfrm>
            <a:off x="304800" y="1524000"/>
            <a:ext cx="838200" cy="1828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X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>
            <p:custDataLst>
              <p:tags r:id="rId8"/>
            </p:custDataLst>
          </p:nvPr>
        </p:nvSpPr>
        <p:spPr>
          <a:xfrm>
            <a:off x="1295400" y="1524000"/>
            <a:ext cx="838200" cy="1828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chemeClr val="tx1"/>
                </a:solidFill>
              </a:rPr>
              <a:t>Y</a:t>
            </a:r>
            <a:r>
              <a:rPr lang="en-US" sz="2800" baseline="-25000" dirty="0" err="1" smtClean="0">
                <a:solidFill>
                  <a:schemeClr val="tx1"/>
                </a:solidFill>
              </a:rPr>
              <a:t>obs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>
            <p:custDataLst>
              <p:tags r:id="rId9"/>
            </p:custDataLst>
          </p:nvPr>
        </p:nvSpPr>
        <p:spPr>
          <a:xfrm>
            <a:off x="304800" y="3581400"/>
            <a:ext cx="838200" cy="1828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X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>
            <p:custDataLst>
              <p:tags r:id="rId10"/>
            </p:custDataLst>
          </p:nvPr>
        </p:nvSpPr>
        <p:spPr>
          <a:xfrm>
            <a:off x="1295400" y="3581400"/>
            <a:ext cx="838200" cy="1828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?</a:t>
            </a:r>
            <a:endParaRPr lang="en-US" sz="2800" baseline="-25000" dirty="0">
              <a:solidFill>
                <a:schemeClr val="tx1"/>
              </a:solidFill>
            </a:endParaRP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3663950" y="1905000"/>
          <a:ext cx="2432050" cy="1030530"/>
        </p:xfrm>
        <a:graphic>
          <a:graphicData uri="http://schemas.openxmlformats.org/presentationml/2006/ole">
            <p:oleObj spid="_x0000_s1026" name="Equation" r:id="rId15" imgW="749160" imgH="317160" progId="Equation.DSMT4">
              <p:embed/>
            </p:oleObj>
          </a:graphicData>
        </a:graphic>
      </p:graphicFrame>
      <p:sp>
        <p:nvSpPr>
          <p:cNvPr id="10" name="TextBox 9"/>
          <p:cNvSpPr txBox="1"/>
          <p:nvPr>
            <p:custDataLst>
              <p:tags r:id="rId11"/>
            </p:custDataLst>
          </p:nvPr>
        </p:nvSpPr>
        <p:spPr>
          <a:xfrm>
            <a:off x="2209800" y="1361182"/>
            <a:ext cx="6934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Missing Completely at random (MCAR)</a:t>
            </a:r>
            <a:endParaRPr lang="en-US" sz="3200" dirty="0"/>
          </a:p>
        </p:txBody>
      </p:sp>
      <p:sp>
        <p:nvSpPr>
          <p:cNvPr id="12" name="TextBox 11"/>
          <p:cNvSpPr txBox="1"/>
          <p:nvPr>
            <p:custDataLst>
              <p:tags r:id="rId12"/>
            </p:custDataLst>
          </p:nvPr>
        </p:nvSpPr>
        <p:spPr>
          <a:xfrm>
            <a:off x="2286000" y="3377625"/>
            <a:ext cx="6934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Missing  at random (MAR)</a:t>
            </a:r>
            <a:endParaRPr lang="en-US" sz="3200" dirty="0"/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2438400" y="3886200"/>
          <a:ext cx="5144262" cy="996950"/>
        </p:xfrm>
        <a:graphic>
          <a:graphicData uri="http://schemas.openxmlformats.org/presentationml/2006/ole">
            <p:oleObj spid="_x0000_s1027" name="Equation" r:id="rId16" imgW="1638000" imgH="317160" progId="Equation.DSMT4">
              <p:embed/>
            </p:oleObj>
          </a:graphicData>
        </a:graphic>
      </p:graphicFrame>
      <p:sp>
        <p:nvSpPr>
          <p:cNvPr id="15" name="TextBox 14"/>
          <p:cNvSpPr txBox="1"/>
          <p:nvPr>
            <p:custDataLst>
              <p:tags r:id="rId13"/>
            </p:custDataLst>
          </p:nvPr>
        </p:nvSpPr>
        <p:spPr>
          <a:xfrm>
            <a:off x="2362200" y="5054025"/>
            <a:ext cx="6934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Not Missing  </a:t>
            </a:r>
            <a:r>
              <a:rPr lang="en-US" sz="3200" dirty="0"/>
              <a:t>A</a:t>
            </a:r>
            <a:r>
              <a:rPr lang="en-US" sz="3200" dirty="0" smtClean="0"/>
              <a:t>t random (NMAR)</a:t>
            </a:r>
            <a:endParaRPr lang="en-US" sz="3200" dirty="0"/>
          </a:p>
        </p:txBody>
      </p:sp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2514600" y="5632450"/>
          <a:ext cx="5143500" cy="996950"/>
        </p:xfrm>
        <a:graphic>
          <a:graphicData uri="http://schemas.openxmlformats.org/presentationml/2006/ole">
            <p:oleObj spid="_x0000_s1028" name="Equation" r:id="rId17" imgW="1638000" imgH="31716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152400"/>
            <a:ext cx="8229600" cy="914400"/>
          </a:xfrm>
        </p:spPr>
        <p:txBody>
          <a:bodyPr>
            <a:normAutofit/>
          </a:bodyPr>
          <a:lstStyle/>
          <a:p>
            <a:r>
              <a:rPr lang="en-US" dirty="0" smtClean="0"/>
              <a:t>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381000" y="990600"/>
            <a:ext cx="8534400" cy="5562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Most complete-case (available case ) analyses are valid under MCAR assumption</a:t>
            </a:r>
          </a:p>
          <a:p>
            <a:pPr lvl="1"/>
            <a:r>
              <a:rPr lang="en-US" dirty="0" smtClean="0"/>
              <a:t>Default in most software packages</a:t>
            </a:r>
          </a:p>
          <a:p>
            <a:pPr lvl="1"/>
            <a:r>
              <a:rPr lang="en-US" dirty="0" smtClean="0"/>
              <a:t>Unreasonable assumption</a:t>
            </a:r>
          </a:p>
          <a:p>
            <a:r>
              <a:rPr lang="en-US" dirty="0" smtClean="0"/>
              <a:t>MAR assumption is much weaker</a:t>
            </a:r>
          </a:p>
          <a:p>
            <a:pPr lvl="1"/>
            <a:r>
              <a:rPr lang="en-US" dirty="0" smtClean="0"/>
              <a:t>Depends on how good are the X as predictors of Y</a:t>
            </a:r>
          </a:p>
          <a:p>
            <a:pPr lvl="1"/>
            <a:r>
              <a:rPr lang="en-US" dirty="0" smtClean="0"/>
              <a:t>Non-testable assumption </a:t>
            </a:r>
          </a:p>
          <a:p>
            <a:r>
              <a:rPr lang="en-US" dirty="0" smtClean="0"/>
              <a:t>NMAR</a:t>
            </a:r>
          </a:p>
          <a:p>
            <a:pPr lvl="1"/>
            <a:r>
              <a:rPr lang="en-US" dirty="0" smtClean="0"/>
              <a:t>Need explicit formulation of differences between respondents and non-respondents</a:t>
            </a:r>
          </a:p>
          <a:p>
            <a:pPr lvl="1"/>
            <a:r>
              <a:rPr lang="en-US" dirty="0" smtClean="0"/>
              <a:t>Need External data</a:t>
            </a:r>
          </a:p>
          <a:p>
            <a:pPr lvl="1"/>
            <a:r>
              <a:rPr lang="en-US" dirty="0" smtClean="0"/>
              <a:t>Non-testable assumption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0"/>
            <a:ext cx="8001000" cy="609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Weighting (Unit </a:t>
            </a:r>
            <a:r>
              <a:rPr lang="en-US" dirty="0" err="1" smtClean="0"/>
              <a:t>Nonresponse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52400" y="533400"/>
            <a:ext cx="8915400" cy="57912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MAR assumption</a:t>
            </a:r>
          </a:p>
          <a:p>
            <a:r>
              <a:rPr lang="en-US" sz="2800" dirty="0" smtClean="0"/>
              <a:t>Group respondents and non-respondents based on X (Adjustment Cells)</a:t>
            </a:r>
          </a:p>
          <a:p>
            <a:r>
              <a:rPr lang="en-US" sz="2800" dirty="0" smtClean="0"/>
              <a:t>Attach weights to respondents in each group to compensate for non-respondents in the same group</a:t>
            </a:r>
          </a:p>
          <a:p>
            <a:pPr lvl="1"/>
            <a:r>
              <a:rPr lang="en-US" dirty="0" smtClean="0"/>
              <a:t>Example </a:t>
            </a:r>
            <a:r>
              <a:rPr lang="en-US" dirty="0"/>
              <a:t>:</a:t>
            </a:r>
            <a:r>
              <a:rPr lang="en-US" dirty="0" smtClean="0"/>
              <a:t> </a:t>
            </a:r>
            <a:r>
              <a:rPr lang="en-US" dirty="0"/>
              <a:t>W</a:t>
            </a:r>
            <a:r>
              <a:rPr lang="en-US" dirty="0" smtClean="0"/>
              <a:t>hite females aged 25-35 living in Southwest Region </a:t>
            </a:r>
            <a:endParaRPr lang="en-US" dirty="0"/>
          </a:p>
        </p:txBody>
      </p:sp>
      <p:sp>
        <p:nvSpPr>
          <p:cNvPr id="4" name="Text Box 6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533400" y="4038600"/>
            <a:ext cx="2215671" cy="52322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800" dirty="0"/>
              <a:t>100 in sample</a:t>
            </a:r>
          </a:p>
        </p:txBody>
      </p:sp>
      <p:sp>
        <p:nvSpPr>
          <p:cNvPr id="5" name="Line 3"/>
          <p:cNvSpPr>
            <a:spLocks noChangeShapeType="1"/>
          </p:cNvSpPr>
          <p:nvPr>
            <p:custDataLst>
              <p:tags r:id="rId4"/>
            </p:custDataLst>
          </p:nvPr>
        </p:nvSpPr>
        <p:spPr bwMode="auto">
          <a:xfrm flipV="1">
            <a:off x="2667000" y="4038600"/>
            <a:ext cx="381000" cy="228600"/>
          </a:xfrm>
          <a:prstGeom prst="line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Line 4"/>
          <p:cNvSpPr>
            <a:spLocks noChangeShapeType="1"/>
          </p:cNvSpPr>
          <p:nvPr>
            <p:custDataLst>
              <p:tags r:id="rId5"/>
            </p:custDataLst>
          </p:nvPr>
        </p:nvSpPr>
        <p:spPr bwMode="auto">
          <a:xfrm>
            <a:off x="2667000" y="4267200"/>
            <a:ext cx="457200" cy="381000"/>
          </a:xfrm>
          <a:prstGeom prst="line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Text Box 5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3048000" y="4343400"/>
            <a:ext cx="3020314" cy="52322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800" dirty="0"/>
              <a:t>20 </a:t>
            </a:r>
            <a:r>
              <a:rPr lang="en-US" sz="2800" dirty="0" err="1"/>
              <a:t>nonrespondents</a:t>
            </a:r>
            <a:endParaRPr lang="en-US" sz="2800" dirty="0">
              <a:latin typeface="Tahoma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1219200" y="4953000"/>
            <a:ext cx="4267200" cy="104028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800" dirty="0"/>
              <a:t>pr(response in cell) = 0.8</a:t>
            </a:r>
          </a:p>
          <a:p>
            <a:pPr>
              <a:spcBef>
                <a:spcPct val="20000"/>
              </a:spcBef>
            </a:pPr>
            <a:r>
              <a:rPr lang="en-US" sz="2800" dirty="0"/>
              <a:t>response weight = 1.25</a:t>
            </a:r>
            <a:endParaRPr lang="en-US" sz="2800" dirty="0">
              <a:latin typeface="Tahoma" charset="0"/>
            </a:endParaRPr>
          </a:p>
        </p:txBody>
      </p:sp>
      <p:sp>
        <p:nvSpPr>
          <p:cNvPr id="9" name="Text Box 5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3048000" y="3733800"/>
            <a:ext cx="3020314" cy="52322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800" dirty="0" smtClean="0"/>
              <a:t>80 </a:t>
            </a:r>
            <a:r>
              <a:rPr lang="en-US" sz="2800" dirty="0" err="1"/>
              <a:t>nonrespondents</a:t>
            </a:r>
            <a:endParaRPr lang="en-US" sz="2800" dirty="0">
              <a:latin typeface="Tahom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  <p:bldP spid="5" grpId="0" animBg="1"/>
      <p:bldP spid="6" grpId="0" animBg="1"/>
      <p:bldP spid="7" grpId="0" autoUpdateAnimBg="0"/>
      <p:bldP spid="8" grpId="0" autoUpdateAnimBg="0"/>
      <p:bldP spid="9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Formation of Adjustment Cells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304800" y="1066800"/>
            <a:ext cx="8610600" cy="5410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Need X that are predictive of Y (or a collection of Y’s in a multi-purpose survey)</a:t>
            </a:r>
          </a:p>
          <a:p>
            <a:r>
              <a:rPr lang="en-US" dirty="0" smtClean="0"/>
              <a:t>Using X’s that are not predictive of Y will not reduce bias but will increase variance</a:t>
            </a:r>
          </a:p>
          <a:p>
            <a:r>
              <a:rPr lang="en-US" dirty="0" smtClean="0"/>
              <a:t>Current survey practice focuses too much on finding X’s that differentiate respondents from non-respondents but predictive power of X for Y is more critical</a:t>
            </a:r>
          </a:p>
          <a:p>
            <a:r>
              <a:rPr lang="en-US" dirty="0" smtClean="0"/>
              <a:t>Need to think proactively in collecting X’s that are related to multiple Y’s through design modification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685800" y="76200"/>
            <a:ext cx="7772400" cy="762000"/>
          </a:xfrm>
        </p:spPr>
        <p:txBody>
          <a:bodyPr/>
          <a:lstStyle/>
          <a:p>
            <a:r>
              <a:rPr lang="en-US" sz="3200" dirty="0" smtClean="0"/>
              <a:t>More General Problem</a:t>
            </a:r>
            <a:endParaRPr lang="en-US" dirty="0"/>
          </a:p>
        </p:txBody>
      </p:sp>
      <p:sp>
        <p:nvSpPr>
          <p:cNvPr id="44035" name="Rectangle 3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685800" y="1981200"/>
            <a:ext cx="4267200" cy="1371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037" name="Text Box 5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838200" y="1524000"/>
            <a:ext cx="510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Y</a:t>
            </a:r>
            <a:r>
              <a:rPr lang="en-US" sz="2400" baseline="-25000">
                <a:latin typeface="Times New Roman" pitchFamily="18" charset="0"/>
              </a:rPr>
              <a:t>1</a:t>
            </a:r>
            <a:r>
              <a:rPr lang="en-US" sz="2400">
                <a:latin typeface="Times New Roman" pitchFamily="18" charset="0"/>
              </a:rPr>
              <a:t>   Y</a:t>
            </a:r>
            <a:r>
              <a:rPr lang="en-US" sz="2400" baseline="-25000">
                <a:latin typeface="Times New Roman" pitchFamily="18" charset="0"/>
              </a:rPr>
              <a:t>2     </a:t>
            </a:r>
            <a:r>
              <a:rPr lang="en-US" sz="2400">
                <a:latin typeface="Times New Roman" pitchFamily="18" charset="0"/>
              </a:rPr>
              <a:t>Y</a:t>
            </a:r>
            <a:r>
              <a:rPr lang="en-US" sz="2400" baseline="-25000">
                <a:latin typeface="Times New Roman" pitchFamily="18" charset="0"/>
              </a:rPr>
              <a:t>3       </a:t>
            </a:r>
            <a:r>
              <a:rPr lang="en-US" sz="2400">
                <a:latin typeface="Times New Roman" pitchFamily="18" charset="0"/>
              </a:rPr>
              <a:t>Y</a:t>
            </a:r>
            <a:r>
              <a:rPr lang="en-US" sz="2400" baseline="-25000">
                <a:latin typeface="Times New Roman" pitchFamily="18" charset="0"/>
              </a:rPr>
              <a:t>4       </a:t>
            </a:r>
            <a:r>
              <a:rPr lang="en-US" sz="2400">
                <a:latin typeface="Times New Roman" pitchFamily="18" charset="0"/>
              </a:rPr>
              <a:t> …        Y</a:t>
            </a:r>
            <a:r>
              <a:rPr lang="en-US" sz="2400" baseline="-25000">
                <a:latin typeface="Times New Roman" pitchFamily="18" charset="0"/>
              </a:rPr>
              <a:t>p</a:t>
            </a:r>
          </a:p>
        </p:txBody>
      </p:sp>
      <p:sp>
        <p:nvSpPr>
          <p:cNvPr id="44038" name="Rectangle 6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685800" y="3352800"/>
            <a:ext cx="4267200" cy="1371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039" name="Rectangle 7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914400" y="3581400"/>
            <a:ext cx="228600" cy="2286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040" name="Rectangle 8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1295400" y="3733800"/>
            <a:ext cx="228600" cy="2286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041" name="Rectangle 9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1600200" y="3505200"/>
            <a:ext cx="228600" cy="2286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042" name="Rectangle 10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1447800" y="4114800"/>
            <a:ext cx="228600" cy="2286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043" name="Rectangle 11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1905000" y="4114800"/>
            <a:ext cx="228600" cy="2286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044" name="Rectangle 12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2209800" y="4419600"/>
            <a:ext cx="228600" cy="2286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045" name="Rectangle 13"/>
          <p:cNvSpPr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2133600" y="3581400"/>
            <a:ext cx="228600" cy="2286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046" name="Rectangle 14"/>
          <p:cNvSpPr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3048000" y="3505200"/>
            <a:ext cx="228600" cy="2286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047" name="Rectangle 15"/>
          <p:cNvSpPr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4724400" y="3733800"/>
            <a:ext cx="228600" cy="2286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048" name="Rectangle 16"/>
          <p:cNvSpPr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4267200" y="3581400"/>
            <a:ext cx="228600" cy="2286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049" name="Rectangle 17"/>
          <p:cNvSpPr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4191000" y="3962400"/>
            <a:ext cx="228600" cy="2286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050" name="Rectangle 18"/>
          <p:cNvSpPr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3048000" y="4191000"/>
            <a:ext cx="228600" cy="2286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051" name="Rectangle 19"/>
          <p:cNvSpPr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3886200" y="4267200"/>
            <a:ext cx="228600" cy="2286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052" name="Rectangle 20"/>
          <p:cNvSpPr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3581400" y="3810000"/>
            <a:ext cx="228600" cy="2286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054" name="Oval 22"/>
          <p:cNvSpPr>
            <a:spLocks noChangeArrowheads="1"/>
          </p:cNvSpPr>
          <p:nvPr>
            <p:custDataLst>
              <p:tags r:id="rId20"/>
            </p:custDataLst>
          </p:nvPr>
        </p:nvSpPr>
        <p:spPr bwMode="auto">
          <a:xfrm>
            <a:off x="4572000" y="609600"/>
            <a:ext cx="1981200" cy="685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000">
                <a:latin typeface="Times New Roman" pitchFamily="18" charset="0"/>
              </a:rPr>
              <a:t>Variables in</a:t>
            </a:r>
          </a:p>
          <a:p>
            <a:pPr algn="ctr" eaLnBrk="0" hangingPunct="0"/>
            <a:r>
              <a:rPr lang="en-US" sz="2000">
                <a:latin typeface="Times New Roman" pitchFamily="18" charset="0"/>
              </a:rPr>
              <a:t>The data set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44055" name="Line 23"/>
          <p:cNvSpPr>
            <a:spLocks noChangeShapeType="1"/>
          </p:cNvSpPr>
          <p:nvPr>
            <p:custDataLst>
              <p:tags r:id="rId21"/>
            </p:custDataLst>
          </p:nvPr>
        </p:nvSpPr>
        <p:spPr bwMode="auto">
          <a:xfrm flipH="1">
            <a:off x="4648200" y="1295400"/>
            <a:ext cx="457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056" name="Rectangle 24"/>
          <p:cNvSpPr>
            <a:spLocks noChangeArrowheads="1"/>
          </p:cNvSpPr>
          <p:nvPr>
            <p:custDataLst>
              <p:tags r:id="rId22"/>
            </p:custDataLst>
          </p:nvPr>
        </p:nvSpPr>
        <p:spPr bwMode="auto">
          <a:xfrm>
            <a:off x="5867400" y="2286000"/>
            <a:ext cx="15240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000">
                <a:latin typeface="Times New Roman" pitchFamily="18" charset="0"/>
              </a:rPr>
              <a:t>Complete</a:t>
            </a:r>
          </a:p>
          <a:p>
            <a:pPr algn="ctr" eaLnBrk="0" hangingPunct="0"/>
            <a:r>
              <a:rPr lang="en-US" sz="2000">
                <a:latin typeface="Times New Roman" pitchFamily="18" charset="0"/>
              </a:rPr>
              <a:t>cases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44057" name="Line 25"/>
          <p:cNvSpPr>
            <a:spLocks noChangeShapeType="1"/>
          </p:cNvSpPr>
          <p:nvPr>
            <p:custDataLst>
              <p:tags r:id="rId23"/>
            </p:custDataLst>
          </p:nvPr>
        </p:nvSpPr>
        <p:spPr bwMode="auto">
          <a:xfrm flipH="1">
            <a:off x="5257800" y="2590800"/>
            <a:ext cx="6096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058" name="Rectangle 26"/>
          <p:cNvSpPr>
            <a:spLocks noChangeArrowheads="1"/>
          </p:cNvSpPr>
          <p:nvPr>
            <p:custDataLst>
              <p:tags r:id="rId24"/>
            </p:custDataLst>
          </p:nvPr>
        </p:nvSpPr>
        <p:spPr bwMode="auto">
          <a:xfrm>
            <a:off x="5791200" y="3657600"/>
            <a:ext cx="1600200" cy="838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000">
                <a:latin typeface="Times New Roman" pitchFamily="18" charset="0"/>
              </a:rPr>
              <a:t>Cases with</a:t>
            </a:r>
          </a:p>
          <a:p>
            <a:pPr algn="ctr" eaLnBrk="0" hangingPunct="0"/>
            <a:r>
              <a:rPr lang="en-US" sz="2000">
                <a:latin typeface="Times New Roman" pitchFamily="18" charset="0"/>
              </a:rPr>
              <a:t>some missing</a:t>
            </a:r>
          </a:p>
          <a:p>
            <a:pPr algn="ctr" eaLnBrk="0" hangingPunct="0"/>
            <a:r>
              <a:rPr lang="en-US" sz="2000">
                <a:latin typeface="Times New Roman" pitchFamily="18" charset="0"/>
              </a:rPr>
              <a:t>values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44059" name="Line 27"/>
          <p:cNvSpPr>
            <a:spLocks noChangeShapeType="1"/>
          </p:cNvSpPr>
          <p:nvPr>
            <p:custDataLst>
              <p:tags r:id="rId25"/>
            </p:custDataLst>
          </p:nvPr>
        </p:nvSpPr>
        <p:spPr bwMode="auto">
          <a:xfrm flipH="1">
            <a:off x="5105400" y="4038600"/>
            <a:ext cx="6096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060" name="Rectangle 28"/>
          <p:cNvSpPr>
            <a:spLocks noChangeArrowheads="1"/>
          </p:cNvSpPr>
          <p:nvPr>
            <p:custDataLst>
              <p:tags r:id="rId26"/>
            </p:custDataLst>
          </p:nvPr>
        </p:nvSpPr>
        <p:spPr bwMode="auto">
          <a:xfrm>
            <a:off x="609600" y="5334000"/>
            <a:ext cx="3733800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400">
                <a:latin typeface="Times New Roman" pitchFamily="18" charset="0"/>
              </a:rPr>
              <a:t>Observed data: </a:t>
            </a:r>
          </a:p>
          <a:p>
            <a:pPr algn="ctr" eaLnBrk="0" hangingPunct="0"/>
            <a:r>
              <a:rPr lang="en-US" sz="2400">
                <a:latin typeface="Times New Roman" pitchFamily="18" charset="0"/>
              </a:rPr>
              <a:t>Missing data: </a:t>
            </a:r>
          </a:p>
        </p:txBody>
      </p:sp>
      <p:sp>
        <p:nvSpPr>
          <p:cNvPr id="44061" name="Rectangle 29"/>
          <p:cNvSpPr>
            <a:spLocks noChangeArrowheads="1"/>
          </p:cNvSpPr>
          <p:nvPr>
            <p:custDataLst>
              <p:tags r:id="rId27"/>
            </p:custDataLst>
          </p:nvPr>
        </p:nvSpPr>
        <p:spPr bwMode="auto">
          <a:xfrm>
            <a:off x="3657600" y="5562600"/>
            <a:ext cx="2286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062" name="Rectangle 30"/>
          <p:cNvSpPr>
            <a:spLocks noChangeArrowheads="1"/>
          </p:cNvSpPr>
          <p:nvPr>
            <p:custDataLst>
              <p:tags r:id="rId28"/>
            </p:custDataLst>
          </p:nvPr>
        </p:nvSpPr>
        <p:spPr bwMode="auto">
          <a:xfrm>
            <a:off x="3657600" y="5867400"/>
            <a:ext cx="228600" cy="2286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44064" name="Object 32"/>
          <p:cNvGraphicFramePr>
            <a:graphicFrameLocks noChangeAspect="1"/>
          </p:cNvGraphicFramePr>
          <p:nvPr/>
        </p:nvGraphicFramePr>
        <p:xfrm>
          <a:off x="685800" y="5410200"/>
          <a:ext cx="838200" cy="838200"/>
        </p:xfrm>
        <a:graphic>
          <a:graphicData uri="http://schemas.openxmlformats.org/presentationml/2006/ole">
            <p:oleObj spid="_x0000_s2050" name="Equation" r:id="rId30" imgW="457200" imgH="4572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/>
              <a:t>Imputation</a:t>
            </a:r>
          </a:p>
        </p:txBody>
      </p:sp>
      <p:sp>
        <p:nvSpPr>
          <p:cNvPr id="46083" name="Rectangle 3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304800" y="1752600"/>
            <a:ext cx="5410200" cy="1371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084" name="Line 4"/>
          <p:cNvSpPr>
            <a:spLocks noChangeShapeType="1"/>
          </p:cNvSpPr>
          <p:nvPr>
            <p:custDataLst>
              <p:tags r:id="rId4"/>
            </p:custDataLst>
          </p:nvPr>
        </p:nvSpPr>
        <p:spPr bwMode="auto">
          <a:xfrm>
            <a:off x="2286000" y="1752600"/>
            <a:ext cx="0" cy="2743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085" name="Rectangle 5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304800" y="3124200"/>
            <a:ext cx="5410200" cy="1371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086" name="Rectangle 6" descr="Trellis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533400" y="3352800"/>
            <a:ext cx="228600" cy="228600"/>
          </a:xfrm>
          <a:prstGeom prst="rect">
            <a:avLst/>
          </a:prstGeom>
          <a:pattFill prst="trellis">
            <a:fgClr>
              <a:schemeClr val="accent1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087" name="Rectangle 7" descr="Trellis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914400" y="3505200"/>
            <a:ext cx="228600" cy="228600"/>
          </a:xfrm>
          <a:prstGeom prst="rect">
            <a:avLst/>
          </a:prstGeom>
          <a:pattFill prst="trellis">
            <a:fgClr>
              <a:schemeClr val="accent1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088" name="Rectangle 8" descr="Trellis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1219200" y="3276600"/>
            <a:ext cx="228600" cy="228600"/>
          </a:xfrm>
          <a:prstGeom prst="rect">
            <a:avLst/>
          </a:prstGeom>
          <a:pattFill prst="trellis">
            <a:fgClr>
              <a:schemeClr val="accent1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089" name="Rectangle 9" descr="Trellis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1066800" y="3886200"/>
            <a:ext cx="228600" cy="228600"/>
          </a:xfrm>
          <a:prstGeom prst="rect">
            <a:avLst/>
          </a:prstGeom>
          <a:pattFill prst="trellis">
            <a:fgClr>
              <a:schemeClr val="accent1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090" name="Rectangle 10" descr="Trellis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1524000" y="3886200"/>
            <a:ext cx="228600" cy="228600"/>
          </a:xfrm>
          <a:prstGeom prst="rect">
            <a:avLst/>
          </a:prstGeom>
          <a:pattFill prst="trellis">
            <a:fgClr>
              <a:schemeClr val="accent1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091" name="Rectangle 11" descr="Trellis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1828800" y="4191000"/>
            <a:ext cx="228600" cy="228600"/>
          </a:xfrm>
          <a:prstGeom prst="rect">
            <a:avLst/>
          </a:prstGeom>
          <a:pattFill prst="trellis">
            <a:fgClr>
              <a:schemeClr val="accent1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092" name="Rectangle 12" descr="Trellis"/>
          <p:cNvSpPr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1752600" y="3352800"/>
            <a:ext cx="228600" cy="228600"/>
          </a:xfrm>
          <a:prstGeom prst="rect">
            <a:avLst/>
          </a:prstGeom>
          <a:pattFill prst="trellis">
            <a:fgClr>
              <a:schemeClr val="accent1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093" name="Rectangle 13" descr="Trellis"/>
          <p:cNvSpPr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2667000" y="3276600"/>
            <a:ext cx="228600" cy="228600"/>
          </a:xfrm>
          <a:prstGeom prst="rect">
            <a:avLst/>
          </a:prstGeom>
          <a:pattFill prst="trellis">
            <a:fgClr>
              <a:schemeClr val="accent1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094" name="Rectangle 14" descr="Trellis"/>
          <p:cNvSpPr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4343400" y="3505200"/>
            <a:ext cx="228600" cy="228600"/>
          </a:xfrm>
          <a:prstGeom prst="rect">
            <a:avLst/>
          </a:prstGeom>
          <a:pattFill prst="trellis">
            <a:fgClr>
              <a:schemeClr val="accent1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095" name="Rectangle 15" descr="Trellis"/>
          <p:cNvSpPr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3886200" y="3352800"/>
            <a:ext cx="228600" cy="228600"/>
          </a:xfrm>
          <a:prstGeom prst="rect">
            <a:avLst/>
          </a:prstGeom>
          <a:pattFill prst="trellis">
            <a:fgClr>
              <a:schemeClr val="accent1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096" name="Rectangle 16" descr="Trellis"/>
          <p:cNvSpPr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3810000" y="3733800"/>
            <a:ext cx="228600" cy="228600"/>
          </a:xfrm>
          <a:prstGeom prst="rect">
            <a:avLst/>
          </a:prstGeom>
          <a:pattFill prst="trellis">
            <a:fgClr>
              <a:schemeClr val="accent1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097" name="Rectangle 17" descr="Trellis"/>
          <p:cNvSpPr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4419600" y="3886200"/>
            <a:ext cx="228600" cy="228600"/>
          </a:xfrm>
          <a:prstGeom prst="rect">
            <a:avLst/>
          </a:prstGeom>
          <a:pattFill prst="trellis">
            <a:fgClr>
              <a:schemeClr val="accent1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098" name="Rectangle 18" descr="Trellis"/>
          <p:cNvSpPr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2667000" y="3962400"/>
            <a:ext cx="228600" cy="228600"/>
          </a:xfrm>
          <a:prstGeom prst="rect">
            <a:avLst/>
          </a:prstGeom>
          <a:pattFill prst="trellis">
            <a:fgClr>
              <a:schemeClr val="accent1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099" name="Rectangle 19" descr="Trellis"/>
          <p:cNvSpPr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5105400" y="3962400"/>
            <a:ext cx="228600" cy="228600"/>
          </a:xfrm>
          <a:prstGeom prst="rect">
            <a:avLst/>
          </a:prstGeom>
          <a:pattFill prst="trellis">
            <a:fgClr>
              <a:schemeClr val="accent1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100" name="Rectangle 20" descr="Trellis"/>
          <p:cNvSpPr>
            <a:spLocks noChangeArrowheads="1"/>
          </p:cNvSpPr>
          <p:nvPr>
            <p:custDataLst>
              <p:tags r:id="rId20"/>
            </p:custDataLst>
          </p:nvPr>
        </p:nvSpPr>
        <p:spPr bwMode="auto">
          <a:xfrm>
            <a:off x="3505200" y="4038600"/>
            <a:ext cx="228600" cy="228600"/>
          </a:xfrm>
          <a:prstGeom prst="rect">
            <a:avLst/>
          </a:prstGeom>
          <a:pattFill prst="trellis">
            <a:fgClr>
              <a:schemeClr val="accent1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101" name="Rectangle 21" descr="Trellis"/>
          <p:cNvSpPr>
            <a:spLocks noChangeArrowheads="1"/>
          </p:cNvSpPr>
          <p:nvPr>
            <p:custDataLst>
              <p:tags r:id="rId21"/>
            </p:custDataLst>
          </p:nvPr>
        </p:nvSpPr>
        <p:spPr bwMode="auto">
          <a:xfrm>
            <a:off x="4953000" y="3352800"/>
            <a:ext cx="228600" cy="228600"/>
          </a:xfrm>
          <a:prstGeom prst="rect">
            <a:avLst/>
          </a:prstGeom>
          <a:pattFill prst="trellis">
            <a:fgClr>
              <a:schemeClr val="accent1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102" name="Rectangle 22" descr="Trellis"/>
          <p:cNvSpPr>
            <a:spLocks noChangeArrowheads="1"/>
          </p:cNvSpPr>
          <p:nvPr>
            <p:custDataLst>
              <p:tags r:id="rId22"/>
            </p:custDataLst>
          </p:nvPr>
        </p:nvSpPr>
        <p:spPr bwMode="auto">
          <a:xfrm>
            <a:off x="3200400" y="3581400"/>
            <a:ext cx="228600" cy="228600"/>
          </a:xfrm>
          <a:prstGeom prst="rect">
            <a:avLst/>
          </a:prstGeom>
          <a:pattFill prst="trellis">
            <a:fgClr>
              <a:schemeClr val="accent1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103" name="Rectangle 23" descr="Trellis"/>
          <p:cNvSpPr>
            <a:spLocks noChangeArrowheads="1"/>
          </p:cNvSpPr>
          <p:nvPr>
            <p:custDataLst>
              <p:tags r:id="rId23"/>
            </p:custDataLst>
          </p:nvPr>
        </p:nvSpPr>
        <p:spPr bwMode="auto">
          <a:xfrm>
            <a:off x="5410200" y="3505200"/>
            <a:ext cx="228600" cy="228600"/>
          </a:xfrm>
          <a:prstGeom prst="rect">
            <a:avLst/>
          </a:prstGeom>
          <a:pattFill prst="trellis">
            <a:fgClr>
              <a:schemeClr val="accent1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104" name="Line 24"/>
          <p:cNvSpPr>
            <a:spLocks noChangeShapeType="1"/>
          </p:cNvSpPr>
          <p:nvPr>
            <p:custDataLst>
              <p:tags r:id="rId24"/>
            </p:custDataLst>
          </p:nvPr>
        </p:nvSpPr>
        <p:spPr bwMode="auto">
          <a:xfrm>
            <a:off x="2286000" y="3124200"/>
            <a:ext cx="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46105" name="Object 25"/>
          <p:cNvGraphicFramePr>
            <a:graphicFrameLocks noChangeAspect="1"/>
          </p:cNvGraphicFramePr>
          <p:nvPr/>
        </p:nvGraphicFramePr>
        <p:xfrm>
          <a:off x="127000" y="4953000"/>
          <a:ext cx="6807200" cy="1400175"/>
        </p:xfrm>
        <a:graphic>
          <a:graphicData uri="http://schemas.openxmlformats.org/presentationml/2006/ole">
            <p:oleObj spid="_x0000_s3074" name="Equation" r:id="rId27" imgW="3085920" imgH="634680" progId="Equation.DSMT4">
              <p:embed/>
            </p:oleObj>
          </a:graphicData>
        </a:graphic>
      </p:graphicFrame>
      <p:sp>
        <p:nvSpPr>
          <p:cNvPr id="46106" name="Text Box 26"/>
          <p:cNvSpPr txBox="1">
            <a:spLocks noChangeArrowheads="1"/>
          </p:cNvSpPr>
          <p:nvPr>
            <p:custDataLst>
              <p:tags r:id="rId25"/>
            </p:custDataLst>
          </p:nvPr>
        </p:nvSpPr>
        <p:spPr bwMode="auto">
          <a:xfrm>
            <a:off x="6019800" y="1524001"/>
            <a:ext cx="2743200" cy="4569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/>
              <a:t>Imputation refers to filling in a value for each missing datum based on other information (e.g., a model and observed data)</a:t>
            </a:r>
            <a:endParaRPr lang="en-US" sz="2800" dirty="0"/>
          </a:p>
          <a:p>
            <a:r>
              <a:rPr lang="en-US" sz="2800" b="1" dirty="0"/>
              <a:t> 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1105</Words>
  <Application>Microsoft Office PowerPoint</Application>
  <PresentationFormat>On-screen Show (4:3)</PresentationFormat>
  <Paragraphs>218</Paragraphs>
  <Slides>21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4" baseType="lpstr">
      <vt:lpstr>Office Theme</vt:lpstr>
      <vt:lpstr>Equation</vt:lpstr>
      <vt:lpstr>Chart</vt:lpstr>
      <vt:lpstr>Survey Inference with Incomplete Data</vt:lpstr>
      <vt:lpstr>Goals</vt:lpstr>
      <vt:lpstr>Missing Data</vt:lpstr>
      <vt:lpstr>What is the reasons for missing data? ( Missing Data Mechansim)</vt:lpstr>
      <vt:lpstr>Analysis</vt:lpstr>
      <vt:lpstr>Weighting (Unit Nonresponse)</vt:lpstr>
      <vt:lpstr>Formation of Adjustment Cells</vt:lpstr>
      <vt:lpstr>More General Problem</vt:lpstr>
      <vt:lpstr>Imputation</vt:lpstr>
      <vt:lpstr>Imputation</vt:lpstr>
      <vt:lpstr>Imputation</vt:lpstr>
      <vt:lpstr>Multiple Imputation</vt:lpstr>
      <vt:lpstr>Analysis of Multiply Imputed Data</vt:lpstr>
      <vt:lpstr>Software for Creating Imputations</vt:lpstr>
      <vt:lpstr>Software for Analysis of Imputed Data</vt:lpstr>
      <vt:lpstr>MULTIPLE IMPUTATION FOR MISSING INCOME DATA IN THE NATIONAL HEALTH INTERVIEW SURVEY </vt:lpstr>
      <vt:lpstr>NHIS</vt:lpstr>
      <vt:lpstr> </vt:lpstr>
      <vt:lpstr> </vt:lpstr>
      <vt:lpstr>Results</vt:lpstr>
      <vt:lpstr>Summary of Multiple Imputation</vt:lpstr>
    </vt:vector>
  </TitlesOfParts>
  <Company>University of Michigan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Handling Missing Data in National Surveys</dc:title>
  <dc:creator>Raghu</dc:creator>
  <cp:lastModifiedBy>Raghu</cp:lastModifiedBy>
  <cp:revision>19</cp:revision>
  <dcterms:created xsi:type="dcterms:W3CDTF">2010-08-15T13:00:16Z</dcterms:created>
  <dcterms:modified xsi:type="dcterms:W3CDTF">2010-08-15T19:39:47Z</dcterms:modified>
</cp:coreProperties>
</file>