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256" r:id="rId2"/>
    <p:sldId id="470" r:id="rId3"/>
    <p:sldId id="488" r:id="rId4"/>
    <p:sldId id="489" r:id="rId5"/>
    <p:sldId id="490" r:id="rId6"/>
    <p:sldId id="461" r:id="rId7"/>
    <p:sldId id="482" r:id="rId8"/>
    <p:sldId id="484" r:id="rId9"/>
    <p:sldId id="483" r:id="rId10"/>
    <p:sldId id="485" r:id="rId11"/>
    <p:sldId id="487" r:id="rId12"/>
    <p:sldId id="486" r:id="rId13"/>
    <p:sldId id="491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00"/>
    <a:srgbClr val="FF99CC"/>
    <a:srgbClr val="008000"/>
    <a:srgbClr val="FF99FF"/>
    <a:srgbClr val="FF3300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1305" autoAdjust="0"/>
  </p:normalViewPr>
  <p:slideViewPr>
    <p:cSldViewPr>
      <p:cViewPr varScale="1">
        <p:scale>
          <a:sx n="54" d="100"/>
          <a:sy n="54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dLbls>
            <c:dLbl>
              <c:idx val="0"/>
              <c:layout>
                <c:manualLayout>
                  <c:x val="1.9005847953216373E-2"/>
                  <c:y val="-3.888888888888889E-2"/>
                </c:manualLayout>
              </c:layout>
              <c:showVal val="1"/>
            </c:dLbl>
            <c:dLbl>
              <c:idx val="1"/>
              <c:layout>
                <c:manualLayout>
                  <c:x val="2.0467836257310006E-2"/>
                  <c:y val="-3.6111111111111142E-2"/>
                </c:manualLayout>
              </c:layout>
              <c:showVal val="1"/>
            </c:dLbl>
            <c:dLbl>
              <c:idx val="2"/>
              <c:layout>
                <c:manualLayout>
                  <c:x val="1.7543859649122837E-2"/>
                  <c:y val="-4.4444444444444488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Sheet1!$A$2:$A$4</c:f>
              <c:strCache>
                <c:ptCount val="3"/>
                <c:pt idx="0">
                  <c:v>Injury</c:v>
                </c:pt>
                <c:pt idx="1">
                  <c:v>Poisoning</c:v>
                </c:pt>
                <c:pt idx="2">
                  <c:v>Complication of med/surg care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0.60100000000000009</c:v>
                </c:pt>
                <c:pt idx="1">
                  <c:v>9.1000000000000025E-2</c:v>
                </c:pt>
                <c:pt idx="2">
                  <c:v>0.30700000000000005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HCUPNet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2.4853801169590652E-2"/>
                  <c:y val="-5.0000000000000031E-2"/>
                </c:manualLayout>
              </c:layout>
              <c:showVal val="1"/>
            </c:dLbl>
            <c:dLbl>
              <c:idx val="1"/>
              <c:layout>
                <c:manualLayout>
                  <c:x val="2.6315674356494911E-2"/>
                  <c:y val="-3.3333333333333354E-2"/>
                </c:manualLayout>
              </c:layout>
              <c:showVal val="1"/>
            </c:dLbl>
            <c:dLbl>
              <c:idx val="2"/>
              <c:layout>
                <c:manualLayout>
                  <c:x val="2.3391812865496991E-2"/>
                  <c:y val="-3.6111111111111142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Sheet1!$A$2:$A$4</c:f>
              <c:strCache>
                <c:ptCount val="3"/>
                <c:pt idx="0">
                  <c:v>Injury</c:v>
                </c:pt>
                <c:pt idx="1">
                  <c:v>Poisoning</c:v>
                </c:pt>
                <c:pt idx="2">
                  <c:v>Complication of med/surg care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0.56799999999999995</c:v>
                </c:pt>
                <c:pt idx="1">
                  <c:v>9.4000000000000028E-2</c:v>
                </c:pt>
                <c:pt idx="2">
                  <c:v>0.33800000000000008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Colorado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2.3391812865497089E-2"/>
                  <c:y val="-3.888888888888889E-2"/>
                </c:manualLayout>
              </c:layout>
              <c:showVal val="1"/>
            </c:dLbl>
            <c:dLbl>
              <c:idx val="1"/>
              <c:layout>
                <c:manualLayout>
                  <c:x val="2.3391812865497089E-2"/>
                  <c:y val="-3.888888888888889E-2"/>
                </c:manualLayout>
              </c:layout>
              <c:showVal val="1"/>
            </c:dLbl>
            <c:dLbl>
              <c:idx val="2"/>
              <c:layout>
                <c:manualLayout>
                  <c:x val="2.9239766081871382E-2"/>
                  <c:y val="-4.1666666666666685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Sheet1!$A$2:$A$4</c:f>
              <c:strCache>
                <c:ptCount val="3"/>
                <c:pt idx="0">
                  <c:v>Injury</c:v>
                </c:pt>
                <c:pt idx="1">
                  <c:v>Poisoning</c:v>
                </c:pt>
                <c:pt idx="2">
                  <c:v>Complication of med/surg care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0.60200000000000009</c:v>
                </c:pt>
                <c:pt idx="1">
                  <c:v>8.7000000000000022E-2</c:v>
                </c:pt>
                <c:pt idx="2">
                  <c:v>0.31100000000000005</c:v>
                </c:pt>
              </c:numCache>
            </c:numRef>
          </c:val>
        </c:ser>
        <c:dLbls>
          <c:showVal val="1"/>
        </c:dLbls>
        <c:gapWidth val="75"/>
        <c:shape val="box"/>
        <c:axId val="79858304"/>
        <c:axId val="79876480"/>
        <c:axId val="0"/>
      </c:bar3DChart>
      <c:catAx>
        <c:axId val="798583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>
                <a:effectLst/>
              </a:defRPr>
            </a:pPr>
            <a:endParaRPr lang="en-US"/>
          </a:p>
        </c:txPr>
        <c:crossAx val="79876480"/>
        <c:crosses val="autoZero"/>
        <c:auto val="1"/>
        <c:lblAlgn val="ctr"/>
        <c:lblOffset val="100"/>
      </c:catAx>
      <c:valAx>
        <c:axId val="798764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985830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dLbls>
            <c:dLbl>
              <c:idx val="0"/>
              <c:layout>
                <c:manualLayout>
                  <c:x val="3.9473684210526334E-2"/>
                  <c:y val="-5.833333333333339E-2"/>
                </c:manualLayout>
              </c:layout>
              <c:showVal val="1"/>
            </c:dLbl>
            <c:dLbl>
              <c:idx val="1"/>
              <c:layout>
                <c:manualLayout>
                  <c:x val="3.5087719298245612E-2"/>
                  <c:y val="-4.7222222222222249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Sheet1!$A$2:$A$3</c:f>
              <c:strCache>
                <c:ptCount val="2"/>
                <c:pt idx="0">
                  <c:v>Fractures, all sites</c:v>
                </c:pt>
                <c:pt idx="1">
                  <c:v>Fracture, Neck of Femur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0.36200000000000032</c:v>
                </c:pt>
                <c:pt idx="1">
                  <c:v>0.111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HCUPNet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2.1929824561403514E-2"/>
                  <c:y val="-6.3888888888888884E-2"/>
                </c:manualLayout>
              </c:layout>
              <c:showVal val="1"/>
            </c:dLbl>
            <c:dLbl>
              <c:idx val="1"/>
              <c:layout>
                <c:manualLayout>
                  <c:x val="3.65497076023392E-2"/>
                  <c:y val="-5.2777777777777792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Sheet1!$A$2:$A$3</c:f>
              <c:strCache>
                <c:ptCount val="2"/>
                <c:pt idx="0">
                  <c:v>Fractures, all sites</c:v>
                </c:pt>
                <c:pt idx="1">
                  <c:v>Fracture, Neck of Femur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0.35900000000000032</c:v>
                </c:pt>
                <c:pt idx="1">
                  <c:v>0.10600000000000002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Colorado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3.36257309941521E-2"/>
                  <c:y val="-4.4444444444444481E-2"/>
                </c:manualLayout>
              </c:layout>
              <c:showVal val="1"/>
            </c:dLbl>
            <c:dLbl>
              <c:idx val="1"/>
              <c:layout>
                <c:manualLayout>
                  <c:x val="3.65497076023392E-2"/>
                  <c:y val="-5.5555555555555469E-2"/>
                </c:manualLayout>
              </c:layout>
              <c:showVal val="1"/>
            </c:dLbl>
            <c:numFmt formatCode="0%" sourceLinked="0"/>
            <c:showVal val="1"/>
          </c:dLbls>
          <c:cat>
            <c:strRef>
              <c:f>Sheet1!$A$2:$A$3</c:f>
              <c:strCache>
                <c:ptCount val="2"/>
                <c:pt idx="0">
                  <c:v>Fractures, all sites</c:v>
                </c:pt>
                <c:pt idx="1">
                  <c:v>Fracture, Neck of Femur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0.39400000000000041</c:v>
                </c:pt>
                <c:pt idx="1">
                  <c:v>0.10400000000000002</c:v>
                </c:pt>
              </c:numCache>
            </c:numRef>
          </c:val>
        </c:ser>
        <c:dLbls>
          <c:showVal val="1"/>
        </c:dLbls>
        <c:gapWidth val="200"/>
        <c:shape val="box"/>
        <c:axId val="92388352"/>
        <c:axId val="92398336"/>
        <c:axId val="0"/>
      </c:bar3DChart>
      <c:catAx>
        <c:axId val="923883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>
                <a:effectLst/>
              </a:defRPr>
            </a:pPr>
            <a:endParaRPr lang="en-US"/>
          </a:p>
        </c:txPr>
        <c:crossAx val="92398336"/>
        <c:crosses val="autoZero"/>
        <c:auto val="1"/>
        <c:lblAlgn val="ctr"/>
        <c:lblOffset val="100"/>
      </c:catAx>
      <c:valAx>
        <c:axId val="923983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23883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dLbls>
            <c:dLbl>
              <c:idx val="0"/>
              <c:layout>
                <c:manualLayout>
                  <c:x val="1.4367816091954019E-2"/>
                  <c:y val="-2.4999999999999981E-2"/>
                </c:manualLayout>
              </c:layout>
              <c:showVal val="1"/>
            </c:dLbl>
            <c:dLbl>
              <c:idx val="1"/>
              <c:layout>
                <c:manualLayout>
                  <c:x val="1.0057471264367832E-2"/>
                  <c:y val="-2.5000000000000001E-2"/>
                </c:manualLayout>
              </c:layout>
              <c:showVal val="1"/>
            </c:dLbl>
            <c:dLbl>
              <c:idx val="2"/>
              <c:layout>
                <c:manualLayout>
                  <c:x val="1.7241379310344827E-2"/>
                  <c:y val="-1.9444444444444445E-2"/>
                </c:manualLayout>
              </c:layout>
              <c:showVal val="1"/>
            </c:dLbl>
            <c:dLbl>
              <c:idx val="3"/>
              <c:layout>
                <c:manualLayout>
                  <c:x val="2.1551724137931022E-2"/>
                  <c:y val="-2.7777777777777811E-2"/>
                </c:manualLayout>
              </c:layout>
              <c:showVal val="1"/>
            </c:dLbl>
            <c:dLbl>
              <c:idx val="4"/>
              <c:layout>
                <c:manualLayout>
                  <c:x val="7.1839080459770114E-3"/>
                  <c:y val="-2.5000000000000001E-2"/>
                </c:manualLayout>
              </c:layout>
              <c:showVal val="1"/>
            </c:dLbl>
            <c:numFmt formatCode="#,##0.0" sourceLinked="0"/>
            <c:showVal val="1"/>
          </c:dLbls>
          <c:cat>
            <c:strRef>
              <c:f>Sheet1!$A$2:$A$6</c:f>
              <c:strCache>
                <c:ptCount val="5"/>
                <c:pt idx="0">
                  <c:v>All Ages</c:v>
                </c:pt>
                <c:pt idx="1">
                  <c:v>0-14</c:v>
                </c:pt>
                <c:pt idx="2">
                  <c:v>15-44</c:v>
                </c:pt>
                <c:pt idx="3">
                  <c:v>45-64</c:v>
                </c:pt>
                <c:pt idx="4">
                  <c:v>65+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9.1</c:v>
                </c:pt>
                <c:pt idx="1">
                  <c:v>2.6</c:v>
                </c:pt>
                <c:pt idx="2">
                  <c:v>12.5</c:v>
                </c:pt>
                <c:pt idx="3">
                  <c:v>9.8000000000000007</c:v>
                </c:pt>
                <c:pt idx="4">
                  <c:v>6.9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Colorado</c:v>
                </c:pt>
              </c:strCache>
            </c:strRef>
          </c:tx>
          <c:spPr>
            <a:solidFill>
              <a:schemeClr val="accent2"/>
            </a:solidFill>
          </c:spPr>
          <c:invertIfNegative val="1"/>
          <c:dLbls>
            <c:dLbl>
              <c:idx val="0"/>
              <c:layout>
                <c:manualLayout>
                  <c:x val="2.1551724137931022E-2"/>
                  <c:y val="-3.6111111111111129E-2"/>
                </c:manualLayout>
              </c:layout>
              <c:showVal val="1"/>
            </c:dLbl>
            <c:dLbl>
              <c:idx val="1"/>
              <c:layout>
                <c:manualLayout>
                  <c:x val="1.5804597701149427E-2"/>
                  <c:y val="-2.7777777777777811E-2"/>
                </c:manualLayout>
              </c:layout>
              <c:showVal val="1"/>
            </c:dLbl>
            <c:dLbl>
              <c:idx val="2"/>
              <c:layout>
                <c:manualLayout>
                  <c:x val="1.8678160919540231E-2"/>
                  <c:y val="-1.6666666666666653E-2"/>
                </c:manualLayout>
              </c:layout>
              <c:showVal val="1"/>
            </c:dLbl>
            <c:dLbl>
              <c:idx val="3"/>
              <c:layout>
                <c:manualLayout>
                  <c:x val="2.1551724137931022E-2"/>
                  <c:y val="-1.9444444444444445E-2"/>
                </c:manualLayout>
              </c:layout>
              <c:showVal val="1"/>
            </c:dLbl>
            <c:dLbl>
              <c:idx val="4"/>
              <c:layout>
                <c:manualLayout>
                  <c:x val="1.4367816091954129E-2"/>
                  <c:y val="-2.7777777777777811E-2"/>
                </c:manualLayout>
              </c:layout>
              <c:showVal val="1"/>
            </c:dLbl>
            <c:showVal val="1"/>
          </c:dLbls>
          <c:cat>
            <c:strRef>
              <c:f>Sheet1!$A$2:$A$6</c:f>
              <c:strCache>
                <c:ptCount val="5"/>
                <c:pt idx="0">
                  <c:v>All Ages</c:v>
                </c:pt>
                <c:pt idx="1">
                  <c:v>0-14</c:v>
                </c:pt>
                <c:pt idx="2">
                  <c:v>15-44</c:v>
                </c:pt>
                <c:pt idx="3">
                  <c:v>45-64</c:v>
                </c:pt>
                <c:pt idx="4">
                  <c:v>65+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7.4</c:v>
                </c:pt>
                <c:pt idx="1">
                  <c:v>1.4</c:v>
                </c:pt>
                <c:pt idx="2">
                  <c:v>9.3000000000000007</c:v>
                </c:pt>
                <c:pt idx="3">
                  <c:v>8.5</c:v>
                </c:pt>
                <c:pt idx="4">
                  <c:v>8.7000000000000011</c:v>
                </c:pt>
              </c:numCache>
            </c:numRef>
          </c:val>
        </c:ser>
        <c:dLbls>
          <c:showVal val="1"/>
        </c:dLbls>
        <c:gapWidth val="75"/>
        <c:shape val="box"/>
        <c:axId val="95416320"/>
        <c:axId val="95417856"/>
        <c:axId val="0"/>
      </c:bar3DChart>
      <c:catAx>
        <c:axId val="95416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>
                <a:effectLst/>
              </a:defRPr>
            </a:pPr>
            <a:endParaRPr lang="en-US"/>
          </a:p>
        </c:txPr>
        <c:crossAx val="95417856"/>
        <c:crosses val="autoZero"/>
        <c:auto val="1"/>
        <c:lblAlgn val="ctr"/>
        <c:lblOffset val="100"/>
      </c:catAx>
      <c:valAx>
        <c:axId val="954178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54163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dLbls>
            <c:dLbl>
              <c:idx val="0"/>
              <c:layout>
                <c:manualLayout>
                  <c:x val="3.5087719298245612E-2"/>
                  <c:y val="-5.8333333333333369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78.7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HCUPNet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4.8245614035087717E-2"/>
                  <c:y val="-6.944444444444447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Colorado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4.3859649122807015E-2"/>
                  <c:y val="-5.833333333333338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76.7</c:v>
                </c:pt>
              </c:numCache>
            </c:numRef>
          </c:val>
        </c:ser>
        <c:dLbls>
          <c:showVal val="1"/>
        </c:dLbls>
        <c:gapWidth val="375"/>
        <c:shape val="box"/>
        <c:axId val="95468160"/>
        <c:axId val="95523200"/>
        <c:axId val="0"/>
      </c:bar3DChart>
      <c:catAx>
        <c:axId val="95468160"/>
        <c:scaling>
          <c:orientation val="minMax"/>
        </c:scaling>
        <c:axPos val="b"/>
        <c:majorTickMark val="none"/>
        <c:tickLblPos val="none"/>
        <c:crossAx val="95523200"/>
        <c:crosses val="autoZero"/>
        <c:auto val="1"/>
        <c:lblAlgn val="ctr"/>
        <c:lblOffset val="100"/>
      </c:catAx>
      <c:valAx>
        <c:axId val="95523200"/>
        <c:scaling>
          <c:orientation val="minMax"/>
          <c:max val="80"/>
          <c:min val="0"/>
        </c:scaling>
        <c:axPos val="l"/>
        <c:numFmt formatCode="General" sourceLinked="1"/>
        <c:majorTickMark val="none"/>
        <c:tickLblPos val="none"/>
        <c:spPr>
          <a:ln w="10000">
            <a:noFill/>
          </a:ln>
        </c:spPr>
        <c:crossAx val="954681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NHDS</c:v>
                </c:pt>
              </c:strCache>
            </c:strRef>
          </c:tx>
          <c:dLbls>
            <c:dLbl>
              <c:idx val="0"/>
              <c:layout>
                <c:manualLayout>
                  <c:x val="2.7777777777777801E-2"/>
                  <c:y val="-7.500000000000001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HCUPNet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3.2163742690058485E-2"/>
                  <c:y val="-7.500000000000001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Colorado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layout>
                <c:manualLayout>
                  <c:x val="3.6549707602339193E-2"/>
                  <c:y val="-6.3888888888888884E-2"/>
                </c:manualLayout>
              </c:layout>
              <c:spPr/>
              <c:txPr>
                <a:bodyPr/>
                <a:lstStyle/>
                <a:p>
                  <a:pPr>
                    <a:defRPr sz="2400"/>
                  </a:pPr>
                  <a:endParaRPr lang="en-US"/>
                </a:p>
              </c:txPr>
              <c:showVal val="1"/>
            </c:dLbl>
            <c:showVal val="1"/>
          </c:dLbls>
          <c:cat>
            <c:strRef>
              <c:f>Sheet1!$A$2</c:f>
              <c:strCache>
                <c:ptCount val="1"/>
                <c:pt idx="0">
                  <c:v>Fracture, Neck of Femur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</c:ser>
        <c:gapWidth val="375"/>
        <c:shape val="box"/>
        <c:axId val="95710592"/>
        <c:axId val="95728768"/>
        <c:axId val="0"/>
      </c:bar3DChart>
      <c:catAx>
        <c:axId val="95710592"/>
        <c:scaling>
          <c:orientation val="minMax"/>
        </c:scaling>
        <c:axPos val="b"/>
        <c:majorTickMark val="none"/>
        <c:tickLblPos val="none"/>
        <c:crossAx val="95728768"/>
        <c:crosses val="autoZero"/>
        <c:auto val="1"/>
        <c:lblAlgn val="ctr"/>
        <c:lblOffset val="100"/>
      </c:catAx>
      <c:valAx>
        <c:axId val="95728768"/>
        <c:scaling>
          <c:orientation val="minMax"/>
          <c:max val="7"/>
          <c:min val="0"/>
        </c:scaling>
        <c:axPos val="l"/>
        <c:numFmt formatCode="General" sourceLinked="1"/>
        <c:majorTickMark val="none"/>
        <c:tickLblPos val="none"/>
        <c:spPr>
          <a:ln w="10000">
            <a:noFill/>
          </a:ln>
        </c:spPr>
        <c:crossAx val="957105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8D61D-EB1D-4FC6-820F-3284EA229820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1AE0F-F504-4F01-8188-EDB16A65AB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C3CC0-D152-43DB-8CA3-CC606D092D83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2BD1-35DB-401B-8137-BB6C4BE64F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2BD1-35DB-401B-8137-BB6C4BE64F4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4E4E89-67B7-49D0-BEA2-E55F73151974}" type="datetimeFigureOut">
              <a:rPr lang="en-US" smtClean="0"/>
              <a:pPr/>
              <a:t>8/17/2010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6AEE6B2-9C7E-495C-A734-8AC7F0EB6FC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State and National </a:t>
            </a:r>
            <a:br>
              <a:rPr lang="en-US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Injury Statistics</a:t>
            </a:r>
            <a:r>
              <a:rPr lang="en-US" sz="4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from Colorado</a:t>
            </a:r>
            <a:endParaRPr lang="en-US" sz="27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81400"/>
            <a:ext cx="2009775" cy="2105025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048000" y="3581400"/>
            <a:ext cx="5410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800" dirty="0" smtClean="0"/>
              <a:t>Holly Hedegaard, MD, MSPH</a:t>
            </a:r>
          </a:p>
          <a:p>
            <a:pPr algn="ctr"/>
            <a:r>
              <a:rPr lang="en-US" sz="2400" dirty="0" smtClean="0"/>
              <a:t>EMS and Trauma Data Program</a:t>
            </a:r>
          </a:p>
          <a:p>
            <a:pPr algn="ctr"/>
            <a:r>
              <a:rPr lang="en-US" sz="2400" dirty="0" smtClean="0"/>
              <a:t>Emergency Medical and Trauma Services Section</a:t>
            </a:r>
          </a:p>
          <a:p>
            <a:pPr algn="ctr"/>
            <a:r>
              <a:rPr lang="en-US" sz="2000" dirty="0" smtClean="0"/>
              <a:t>8/17/10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20574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4582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800" dirty="0" smtClean="0">
                <a:solidFill>
                  <a:schemeClr val="tx2">
                    <a:lumMod val="50000"/>
                  </a:schemeClr>
                </a:solidFill>
              </a:rPr>
              <a:t>Hospital Discharges for </a:t>
            </a:r>
            <a:r>
              <a:rPr lang="en-US" sz="3800" u="sng" dirty="0" smtClean="0">
                <a:solidFill>
                  <a:schemeClr val="tx2">
                    <a:lumMod val="50000"/>
                  </a:schemeClr>
                </a:solidFill>
              </a:rPr>
              <a:t>Femoral Neck Fracture</a:t>
            </a:r>
            <a:r>
              <a:rPr lang="en-US" sz="3800" dirty="0" smtClean="0">
                <a:solidFill>
                  <a:schemeClr val="tx2">
                    <a:lumMod val="50000"/>
                  </a:schemeClr>
                </a:solidFill>
              </a:rPr>
              <a:t>, Patients Age 65+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Rate per 10,000 population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8288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534400" cy="12192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Average Hospital Length of Stay (days) for </a:t>
            </a:r>
            <a:r>
              <a:rPr lang="en-US" sz="3400" u="sng" dirty="0" smtClean="0">
                <a:solidFill>
                  <a:schemeClr val="tx2">
                    <a:lumMod val="50000"/>
                  </a:schemeClr>
                </a:solidFill>
              </a:rPr>
              <a:t>Femoral Neck Fracture</a:t>
            </a:r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, Patients Age 65+</a:t>
            </a:r>
            <a:endParaRPr lang="en-US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71596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These results suggest that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219200"/>
            <a:ext cx="76962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2800" dirty="0" smtClean="0"/>
              <a:t>Similar estimates for injury and poisoning hospital discharges can be obtained from NHDS and the HCUP National Inpatient Sample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States can use these tools to compare their injury hospitalization rates with national estimates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243262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Holly Hedegaard, MD, MSPH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EMS and Trauma Data Program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Colorado Department of Public Health &amp; Environment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holly.hedegaard@state.co.us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(303) 692-3005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6858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Injury Deaths and Hospitalizations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Deaths</a:t>
            </a:r>
          </a:p>
          <a:p>
            <a:pPr lvl="1">
              <a:buClr>
                <a:schemeClr val="accent1"/>
              </a:buClr>
            </a:pPr>
            <a:r>
              <a:rPr lang="en-US" dirty="0" smtClean="0"/>
              <a:t>National Vital Statistics System</a:t>
            </a:r>
          </a:p>
          <a:p>
            <a:pPr lvl="2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en-US" dirty="0" smtClean="0"/>
              <a:t>		www.cdc.gov/nchs/nvss.htm</a:t>
            </a:r>
          </a:p>
          <a:p>
            <a:pPr lvl="2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en-US" dirty="0" smtClean="0"/>
              <a:t>		WONDER,  WISQARS</a:t>
            </a:r>
          </a:p>
          <a:p>
            <a:pPr lvl="2"/>
            <a:endParaRPr lang="en-US" sz="1200" dirty="0" smtClean="0"/>
          </a:p>
          <a:p>
            <a:pPr>
              <a:buNone/>
            </a:pPr>
            <a:r>
              <a:rPr lang="en-US" u="sng" dirty="0" smtClean="0"/>
              <a:t>Hospitalizations</a:t>
            </a:r>
          </a:p>
          <a:p>
            <a:pPr lvl="1">
              <a:buClr>
                <a:schemeClr val="accent1"/>
              </a:buClr>
              <a:buFont typeface="Wingdings 2" pitchFamily="18" charset="2"/>
              <a:buChar char=""/>
            </a:pPr>
            <a:r>
              <a:rPr lang="en-US" dirty="0" smtClean="0"/>
              <a:t>National Hospital Discharge Survey </a:t>
            </a:r>
          </a:p>
          <a:p>
            <a:pPr lvl="2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en-US" dirty="0" smtClean="0"/>
              <a:t>		www.cdc.gov/nchs/nhds.htm </a:t>
            </a:r>
          </a:p>
          <a:p>
            <a:pPr lvl="1">
              <a:spcBef>
                <a:spcPts val="2400"/>
              </a:spcBef>
              <a:buClr>
                <a:schemeClr val="accent1"/>
              </a:buClr>
            </a:pPr>
            <a:r>
              <a:rPr lang="en-US" dirty="0" smtClean="0"/>
              <a:t>AHRQ HCUPNet (Nationwide Inpatient Sample, NIS)</a:t>
            </a:r>
          </a:p>
          <a:p>
            <a:pPr lvl="2">
              <a:buClr>
                <a:schemeClr val="accent5">
                  <a:lumMod val="60000"/>
                  <a:lumOff val="40000"/>
                </a:schemeClr>
              </a:buClr>
              <a:buNone/>
            </a:pPr>
            <a:r>
              <a:rPr lang="en-US" dirty="0" smtClean="0"/>
              <a:t>		hcupnet.ahrq.gov/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6858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Purpose of the Study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828800"/>
            <a:ext cx="7772400" cy="2590800"/>
          </a:xfrm>
        </p:spPr>
        <p:txBody>
          <a:bodyPr/>
          <a:lstStyle/>
          <a:p>
            <a:pPr>
              <a:buNone/>
            </a:pPr>
            <a:r>
              <a:rPr lang="en-US" sz="3000" dirty="0" smtClean="0"/>
              <a:t>Compare NHDS and HCUPNet for national estimates of injury hospitalizations</a:t>
            </a:r>
          </a:p>
          <a:p>
            <a:pPr>
              <a:spcBef>
                <a:spcPts val="0"/>
              </a:spcBef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Compare Colorado to national estimates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3586519" cy="45597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National Estimates for Injury Hospitalizations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24000"/>
            <a:ext cx="3768586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9216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ICD-9-CM Diagnosis Codes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5800" y="1600200"/>
          <a:ext cx="7772400" cy="4267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52578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ICD-9-CM</a:t>
                      </a:r>
                      <a:endParaRPr 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All Injury and Poisoning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800-999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    </a:t>
                      </a:r>
                      <a:r>
                        <a:rPr lang="en-US" sz="2600" dirty="0" smtClean="0"/>
                        <a:t>Injury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800-959,  990-995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  </a:t>
                      </a:r>
                      <a:r>
                        <a:rPr lang="en-US" sz="2600" dirty="0" smtClean="0"/>
                        <a:t> </a:t>
                      </a:r>
                      <a:r>
                        <a:rPr lang="en-US" sz="2600" dirty="0" smtClean="0"/>
                        <a:t>Poisoning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960-989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  </a:t>
                      </a:r>
                      <a:r>
                        <a:rPr lang="en-US" sz="2600" dirty="0" smtClean="0"/>
                        <a:t>Complications </a:t>
                      </a:r>
                      <a:r>
                        <a:rPr lang="en-US" sz="2600" dirty="0" smtClean="0"/>
                        <a:t>of med/surg care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996-999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   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       Fractures,</a:t>
                      </a:r>
                      <a:r>
                        <a:rPr lang="en-US" sz="2600" baseline="0" dirty="0" smtClean="0"/>
                        <a:t> all sites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800-829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dirty="0" smtClean="0"/>
                        <a:t>              Fracture, neck of femur</a:t>
                      </a:r>
                      <a:endParaRPr lang="en-US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820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6019800"/>
            <a:ext cx="3124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listed diagnosis only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01000" cy="944562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Comparison of National Estimates</a:t>
            </a:r>
            <a:b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</a:rPr>
              <a:t>Injury Discharges in 2006</a:t>
            </a:r>
            <a:endParaRPr lang="en-US" sz="2200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001000" cy="4145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889500"/>
                <a:gridCol w="1407583"/>
                <a:gridCol w="1703917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NHDS</a:t>
                      </a:r>
                    </a:p>
                    <a:p>
                      <a:pPr algn="ctr"/>
                      <a:r>
                        <a:rPr lang="en-US" sz="1600" dirty="0" smtClean="0"/>
                        <a:t>(Number in Thousands)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HCUPNet*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(Number in Thousands)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 Injury and Poisoning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2,968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2,873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</a:t>
                      </a:r>
                      <a:r>
                        <a:rPr lang="en-US" sz="2400" dirty="0" smtClean="0"/>
                        <a:t>Injury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1,785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1,632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</a:t>
                      </a:r>
                      <a:r>
                        <a:rPr lang="en-US" sz="2400" dirty="0" smtClean="0"/>
                        <a:t>Poisoning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271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Complications </a:t>
                      </a:r>
                      <a:r>
                        <a:rPr lang="en-US" sz="2400" dirty="0" smtClean="0"/>
                        <a:t>of med/surg care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912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970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  </a:t>
                      </a:r>
                      <a:r>
                        <a:rPr lang="en-US" sz="2400" dirty="0" smtClean="0"/>
                        <a:t>Fractures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all sites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1,074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1,032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   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Fracture</a:t>
                      </a:r>
                      <a:r>
                        <a:rPr lang="en-US" sz="2400" dirty="0" smtClean="0"/>
                        <a:t>, neck of femur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330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304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248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First listed diagnosis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7526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371600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Percent of </a:t>
            </a:r>
            <a:r>
              <a:rPr lang="en-US" sz="3400" u="sng" dirty="0" smtClean="0">
                <a:solidFill>
                  <a:schemeClr val="tx2">
                    <a:lumMod val="50000"/>
                  </a:schemeClr>
                </a:solidFill>
              </a:rPr>
              <a:t>All</a:t>
            </a:r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 Hospital Discharges for Injury and Poisoning in 2006</a:t>
            </a:r>
            <a:endParaRPr lang="en-US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1371600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Percent of </a:t>
            </a:r>
            <a:r>
              <a:rPr lang="en-US" sz="3400" u="sng" dirty="0" smtClean="0">
                <a:solidFill>
                  <a:schemeClr val="tx2">
                    <a:lumMod val="50000"/>
                  </a:schemeClr>
                </a:solidFill>
              </a:rPr>
              <a:t>All</a:t>
            </a:r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 Hospital Discharges for Injury and Poisoning in 2006</a:t>
            </a:r>
            <a:endParaRPr lang="en-US" sz="3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Hospital Discharges for </a:t>
            </a:r>
            <a:r>
              <a:rPr lang="en-US" sz="3400" u="sng" dirty="0" smtClean="0">
                <a:solidFill>
                  <a:schemeClr val="tx2">
                    <a:lumMod val="50000"/>
                  </a:schemeClr>
                </a:solidFill>
              </a:rPr>
              <a:t>Poisoning </a:t>
            </a:r>
            <a: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br>
              <a:rPr lang="en-US" sz="3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Rate per 10,000 population by Age Group</a:t>
            </a:r>
            <a:endParaRPr lang="en-US" sz="2400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1600200"/>
          <a:ext cx="8839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2">
      <a:dk1>
        <a:sysClr val="windowText" lastClr="000000"/>
      </a:dk1>
      <a:lt1>
        <a:srgbClr val="F2F2F2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5359</TotalTime>
  <Words>296</Words>
  <Application>Microsoft Office PowerPoint</Application>
  <PresentationFormat>On-screen Show (4:3)</PresentationFormat>
  <Paragraphs>117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Comparing State and National  Injury Statistics Examples from Colorado</vt:lpstr>
      <vt:lpstr>Injury Deaths and Hospitalizations</vt:lpstr>
      <vt:lpstr>Purpose of the Study</vt:lpstr>
      <vt:lpstr>National Estimates for Injury Hospitalizations</vt:lpstr>
      <vt:lpstr>ICD-9-CM Diagnosis Codes</vt:lpstr>
      <vt:lpstr>Comparison of National Estimates Injury Discharges in 2006</vt:lpstr>
      <vt:lpstr>Percent of All Hospital Discharges for Injury and Poisoning in 2006</vt:lpstr>
      <vt:lpstr>Percent of All Hospital Discharges for Injury and Poisoning in 2006</vt:lpstr>
      <vt:lpstr>Hospital Discharges for Poisoning   Rate per 10,000 population by Age Group</vt:lpstr>
      <vt:lpstr> Hospital Discharges for Femoral Neck Fracture, Patients Age 65+ Rate per 10,000 population</vt:lpstr>
      <vt:lpstr> Average Hospital Length of Stay (days) for Femoral Neck Fracture, Patients Age 65+</vt:lpstr>
      <vt:lpstr>These results suggest that </vt:lpstr>
      <vt:lpstr>Thank You!</vt:lpstr>
    </vt:vector>
  </TitlesOfParts>
  <Company>CDPHE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the State</dc:title>
  <dc:creator>hbhedega</dc:creator>
  <cp:lastModifiedBy> </cp:lastModifiedBy>
  <cp:revision>829</cp:revision>
  <dcterms:created xsi:type="dcterms:W3CDTF">2010-03-09T02:44:42Z</dcterms:created>
  <dcterms:modified xsi:type="dcterms:W3CDTF">2010-08-17T16:15:48Z</dcterms:modified>
</cp:coreProperties>
</file>