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 id="2147483771" r:id="rId2"/>
  </p:sldMasterIdLst>
  <p:notesMasterIdLst>
    <p:notesMasterId r:id="rId22"/>
  </p:notesMasterIdLst>
  <p:handoutMasterIdLst>
    <p:handoutMasterId r:id="rId23"/>
  </p:handoutMasterIdLst>
  <p:sldIdLst>
    <p:sldId id="258" r:id="rId3"/>
    <p:sldId id="516" r:id="rId4"/>
    <p:sldId id="515" r:id="rId5"/>
    <p:sldId id="514" r:id="rId6"/>
    <p:sldId id="496" r:id="rId7"/>
    <p:sldId id="503" r:id="rId8"/>
    <p:sldId id="518" r:id="rId9"/>
    <p:sldId id="513" r:id="rId10"/>
    <p:sldId id="501" r:id="rId11"/>
    <p:sldId id="480" r:id="rId12"/>
    <p:sldId id="481" r:id="rId13"/>
    <p:sldId id="519" r:id="rId14"/>
    <p:sldId id="520" r:id="rId15"/>
    <p:sldId id="521" r:id="rId16"/>
    <p:sldId id="522" r:id="rId17"/>
    <p:sldId id="523" r:id="rId18"/>
    <p:sldId id="505" r:id="rId19"/>
    <p:sldId id="512" r:id="rId20"/>
    <p:sldId id="50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Times New Roman" pitchFamily="18" charset="0"/>
      </a:defRPr>
    </a:lvl1pPr>
    <a:lvl2pPr marL="457200" algn="l" rtl="0" fontAlgn="base">
      <a:spcBef>
        <a:spcPct val="0"/>
      </a:spcBef>
      <a:spcAft>
        <a:spcPct val="0"/>
      </a:spcAft>
      <a:defRPr kern="1200">
        <a:solidFill>
          <a:schemeClr val="tx1"/>
        </a:solidFill>
        <a:latin typeface="Arial" charset="0"/>
        <a:ea typeface="+mn-ea"/>
        <a:cs typeface="Times New Roman" pitchFamily="18" charset="0"/>
      </a:defRPr>
    </a:lvl2pPr>
    <a:lvl3pPr marL="914400" algn="l" rtl="0" fontAlgn="base">
      <a:spcBef>
        <a:spcPct val="0"/>
      </a:spcBef>
      <a:spcAft>
        <a:spcPct val="0"/>
      </a:spcAft>
      <a:defRPr kern="1200">
        <a:solidFill>
          <a:schemeClr val="tx1"/>
        </a:solidFill>
        <a:latin typeface="Arial" charset="0"/>
        <a:ea typeface="+mn-ea"/>
        <a:cs typeface="Times New Roman" pitchFamily="18" charset="0"/>
      </a:defRPr>
    </a:lvl3pPr>
    <a:lvl4pPr marL="1371600" algn="l" rtl="0" fontAlgn="base">
      <a:spcBef>
        <a:spcPct val="0"/>
      </a:spcBef>
      <a:spcAft>
        <a:spcPct val="0"/>
      </a:spcAft>
      <a:defRPr kern="1200">
        <a:solidFill>
          <a:schemeClr val="tx1"/>
        </a:solidFill>
        <a:latin typeface="Arial" charset="0"/>
        <a:ea typeface="+mn-ea"/>
        <a:cs typeface="Times New Roman" pitchFamily="18" charset="0"/>
      </a:defRPr>
    </a:lvl4pPr>
    <a:lvl5pPr marL="1828800" algn="l" rtl="0" fontAlgn="base">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garet Warn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F8D6"/>
    <a:srgbClr val="0089C0"/>
    <a:srgbClr val="F4F8E1"/>
    <a:srgbClr val="EBEBD6"/>
    <a:srgbClr val="F4F8E8"/>
    <a:srgbClr val="F4F8DC"/>
    <a:srgbClr val="CC9900"/>
    <a:srgbClr val="FFFFFF"/>
    <a:srgbClr val="F4F8F4"/>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7" autoAdjust="0"/>
    <p:restoredTop sz="88810" autoAdjust="0"/>
  </p:normalViewPr>
  <p:slideViewPr>
    <p:cSldViewPr>
      <p:cViewPr varScale="1">
        <p:scale>
          <a:sx n="65" d="100"/>
          <a:sy n="65" d="100"/>
        </p:scale>
        <p:origin x="-67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Worksheet4.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Worksheet5.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Worksheet6.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159403219473913E-2"/>
          <c:y val="4.2681059811464556E-2"/>
          <c:w val="0.92559521932550048"/>
          <c:h val="0.81375999943873434"/>
        </c:manualLayout>
      </c:layout>
      <c:barChart>
        <c:barDir val="col"/>
        <c:grouping val="clustered"/>
        <c:ser>
          <c:idx val="0"/>
          <c:order val="0"/>
          <c:tx>
            <c:strRef>
              <c:f>Sheet1!$B$1</c:f>
              <c:strCache>
                <c:ptCount val="1"/>
                <c:pt idx="0">
                  <c:v>Australia</c:v>
                </c:pt>
              </c:strCache>
            </c:strRef>
          </c:tx>
          <c:spPr>
            <a:solidFill>
              <a:srgbClr val="0089C0"/>
            </a:solidFill>
          </c:spPr>
          <c:cat>
            <c:strRef>
              <c:f>Sheet1!$A$2:$A$5</c:f>
              <c:strCache>
                <c:ptCount val="4"/>
                <c:pt idx="0">
                  <c:v>Unintentional</c:v>
                </c:pt>
                <c:pt idx="1">
                  <c:v>Suicide       </c:v>
                </c:pt>
                <c:pt idx="2">
                  <c:v>Homicide   </c:v>
                </c:pt>
                <c:pt idx="3">
                  <c:v>Undetermined  </c:v>
                </c:pt>
              </c:strCache>
            </c:strRef>
          </c:cat>
          <c:val>
            <c:numRef>
              <c:f>Sheet1!$B$2:$B$5</c:f>
              <c:numCache>
                <c:formatCode>General</c:formatCode>
                <c:ptCount val="4"/>
                <c:pt idx="0">
                  <c:v>9.8601200000000002</c:v>
                </c:pt>
                <c:pt idx="1">
                  <c:v>2.7887200000000036</c:v>
                </c:pt>
                <c:pt idx="2">
                  <c:v>0.14940000000000025</c:v>
                </c:pt>
                <c:pt idx="3">
                  <c:v>0.69718000000000035</c:v>
                </c:pt>
              </c:numCache>
            </c:numRef>
          </c:val>
        </c:ser>
        <c:ser>
          <c:idx val="1"/>
          <c:order val="1"/>
          <c:tx>
            <c:strRef>
              <c:f>Sheet1!$C$1</c:f>
              <c:strCache>
                <c:ptCount val="1"/>
                <c:pt idx="0">
                  <c:v>United Kingdom</c:v>
                </c:pt>
              </c:strCache>
            </c:strRef>
          </c:tx>
          <c:spPr>
            <a:solidFill>
              <a:srgbClr val="A5C249">
                <a:lumMod val="75000"/>
              </a:srgbClr>
            </a:solidFill>
          </c:spPr>
          <c:cat>
            <c:strRef>
              <c:f>Sheet1!$A$2:$A$5</c:f>
              <c:strCache>
                <c:ptCount val="4"/>
                <c:pt idx="0">
                  <c:v>Unintentional</c:v>
                </c:pt>
                <c:pt idx="1">
                  <c:v>Suicide       </c:v>
                </c:pt>
                <c:pt idx="2">
                  <c:v>Homicide   </c:v>
                </c:pt>
                <c:pt idx="3">
                  <c:v>Undetermined  </c:v>
                </c:pt>
              </c:strCache>
            </c:strRef>
          </c:cat>
          <c:val>
            <c:numRef>
              <c:f>Sheet1!$C$2:$C$5</c:f>
              <c:numCache>
                <c:formatCode>General</c:formatCode>
                <c:ptCount val="4"/>
                <c:pt idx="0">
                  <c:v>3.3519599999999965</c:v>
                </c:pt>
                <c:pt idx="1">
                  <c:v>1.9678199999999992</c:v>
                </c:pt>
                <c:pt idx="2">
                  <c:v>3.3350000000000005E-2</c:v>
                </c:pt>
                <c:pt idx="3">
                  <c:v>3.3519599999999965</c:v>
                </c:pt>
              </c:numCache>
            </c:numRef>
          </c:val>
        </c:ser>
        <c:ser>
          <c:idx val="2"/>
          <c:order val="2"/>
          <c:tx>
            <c:strRef>
              <c:f>Sheet1!$D$1</c:f>
              <c:strCache>
                <c:ptCount val="1"/>
                <c:pt idx="0">
                  <c:v>USA</c:v>
                </c:pt>
              </c:strCache>
            </c:strRef>
          </c:tx>
          <c:spPr>
            <a:solidFill>
              <a:srgbClr val="CC9900"/>
            </a:solidFill>
          </c:spPr>
          <c:cat>
            <c:strRef>
              <c:f>Sheet1!$A$2:$A$5</c:f>
              <c:strCache>
                <c:ptCount val="4"/>
                <c:pt idx="0">
                  <c:v>Unintentional</c:v>
                </c:pt>
                <c:pt idx="1">
                  <c:v>Suicide       </c:v>
                </c:pt>
                <c:pt idx="2">
                  <c:v>Homicide   </c:v>
                </c:pt>
                <c:pt idx="3">
                  <c:v>Undetermined  </c:v>
                </c:pt>
              </c:strCache>
            </c:strRef>
          </c:cat>
          <c:val>
            <c:numRef>
              <c:f>Sheet1!$D$2:$D$5</c:f>
              <c:numCache>
                <c:formatCode>General</c:formatCode>
                <c:ptCount val="4"/>
                <c:pt idx="0">
                  <c:v>11.143909999999998</c:v>
                </c:pt>
                <c:pt idx="1">
                  <c:v>1.2295999999999978</c:v>
                </c:pt>
                <c:pt idx="2">
                  <c:v>0.18865000000000001</c:v>
                </c:pt>
                <c:pt idx="3">
                  <c:v>0.75124000000000091</c:v>
                </c:pt>
              </c:numCache>
            </c:numRef>
          </c:val>
        </c:ser>
        <c:axId val="100043776"/>
        <c:axId val="100049664"/>
      </c:barChart>
      <c:catAx>
        <c:axId val="100043776"/>
        <c:scaling>
          <c:orientation val="minMax"/>
        </c:scaling>
        <c:axPos val="b"/>
        <c:tickLblPos val="nextTo"/>
        <c:txPr>
          <a:bodyPr/>
          <a:lstStyle/>
          <a:p>
            <a:pPr>
              <a:defRPr sz="1600" baseline="0"/>
            </a:pPr>
            <a:endParaRPr lang="en-US"/>
          </a:p>
        </c:txPr>
        <c:crossAx val="100049664"/>
        <c:crosses val="autoZero"/>
        <c:auto val="1"/>
        <c:lblAlgn val="ctr"/>
        <c:lblOffset val="100"/>
      </c:catAx>
      <c:valAx>
        <c:axId val="100049664"/>
        <c:scaling>
          <c:orientation val="minMax"/>
          <c:max val="12"/>
        </c:scaling>
        <c:axPos val="l"/>
        <c:numFmt formatCode="General" sourceLinked="1"/>
        <c:tickLblPos val="nextTo"/>
        <c:crossAx val="100043776"/>
        <c:crosses val="autoZero"/>
        <c:crossBetween val="between"/>
        <c:majorUnit val="2"/>
      </c:valAx>
    </c:plotArea>
    <c:legend>
      <c:legendPos val="r"/>
      <c:layout>
        <c:manualLayout>
          <c:xMode val="edge"/>
          <c:yMode val="edge"/>
          <c:x val="0.72399222182032896"/>
          <c:y val="9.5934225580021557E-2"/>
          <c:w val="0.22974801294714511"/>
          <c:h val="0.22607353254143694"/>
        </c:manualLayout>
      </c:layout>
      <c:txPr>
        <a:bodyPr/>
        <a:lstStyle/>
        <a:p>
          <a:pPr>
            <a:defRPr sz="1600" baseline="0"/>
          </a:pPr>
          <a:endParaRPr lang="en-US"/>
        </a:p>
      </c:txPr>
    </c:legend>
    <c:plotVisOnly val="1"/>
  </c:chart>
  <c:txPr>
    <a:bodyPr/>
    <a:lstStyle/>
    <a:p>
      <a:pPr>
        <a:defRPr sz="1400" baseline="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Column1</c:v>
                </c:pt>
              </c:strCache>
            </c:strRef>
          </c:tx>
          <c:spPr>
            <a:solidFill>
              <a:srgbClr val="A5C249">
                <a:lumMod val="75000"/>
              </a:srgbClr>
            </a:solidFill>
          </c:spPr>
          <c:dPt>
            <c:idx val="0"/>
            <c:spPr>
              <a:solidFill>
                <a:srgbClr val="CC9900"/>
              </a:solidFill>
            </c:spPr>
          </c:dPt>
          <c:cat>
            <c:strRef>
              <c:f>Sheet1!$A$2:$A$8</c:f>
              <c:strCache>
                <c:ptCount val="7"/>
                <c:pt idx="0">
                  <c:v>US</c:v>
                </c:pt>
                <c:pt idx="1">
                  <c:v>Venezuela</c:v>
                </c:pt>
                <c:pt idx="2">
                  <c:v>Argentina</c:v>
                </c:pt>
                <c:pt idx="3">
                  <c:v>UK</c:v>
                </c:pt>
                <c:pt idx="4">
                  <c:v>Spain</c:v>
                </c:pt>
                <c:pt idx="5">
                  <c:v>Japan</c:v>
                </c:pt>
                <c:pt idx="6">
                  <c:v>NZ</c:v>
                </c:pt>
              </c:strCache>
            </c:strRef>
          </c:cat>
          <c:val>
            <c:numRef>
              <c:f>Sheet1!$B$2:$B$8</c:f>
              <c:numCache>
                <c:formatCode>General</c:formatCode>
                <c:ptCount val="7"/>
                <c:pt idx="0">
                  <c:v>51.6</c:v>
                </c:pt>
                <c:pt idx="1">
                  <c:v>88.910223232040991</c:v>
                </c:pt>
                <c:pt idx="2">
                  <c:v>43.372260055488525</c:v>
                </c:pt>
                <c:pt idx="3">
                  <c:v>25</c:v>
                </c:pt>
                <c:pt idx="4">
                  <c:v>28</c:v>
                </c:pt>
                <c:pt idx="5">
                  <c:v>37.800000000000004</c:v>
                </c:pt>
                <c:pt idx="6">
                  <c:v>35.1</c:v>
                </c:pt>
              </c:numCache>
            </c:numRef>
          </c:val>
        </c:ser>
        <c:axId val="109955712"/>
        <c:axId val="110043520"/>
      </c:barChart>
      <c:catAx>
        <c:axId val="109955712"/>
        <c:scaling>
          <c:orientation val="minMax"/>
        </c:scaling>
        <c:axPos val="b"/>
        <c:tickLblPos val="nextTo"/>
        <c:txPr>
          <a:bodyPr/>
          <a:lstStyle/>
          <a:p>
            <a:pPr>
              <a:defRPr sz="1600" baseline="0"/>
            </a:pPr>
            <a:endParaRPr lang="en-US"/>
          </a:p>
        </c:txPr>
        <c:crossAx val="110043520"/>
        <c:crosses val="autoZero"/>
        <c:auto val="1"/>
        <c:lblAlgn val="ctr"/>
        <c:lblOffset val="100"/>
      </c:catAx>
      <c:valAx>
        <c:axId val="110043520"/>
        <c:scaling>
          <c:orientation val="minMax"/>
        </c:scaling>
        <c:axPos val="l"/>
        <c:numFmt formatCode="General" sourceLinked="1"/>
        <c:tickLblPos val="nextTo"/>
        <c:crossAx val="109955712"/>
        <c:crosses val="autoZero"/>
        <c:crossBetween val="between"/>
        <c:majorUnit val="20"/>
      </c:valAx>
    </c:plotArea>
    <c:plotVisOnly val="1"/>
  </c:chart>
  <c:txPr>
    <a:bodyPr/>
    <a:lstStyle/>
    <a:p>
      <a:pPr>
        <a:defRPr sz="1400" baseline="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251339101771744E-2"/>
          <c:y val="4.8819714656290585E-2"/>
          <c:w val="0.74769668006579626"/>
          <c:h val="0.8308949416342416"/>
        </c:manualLayout>
      </c:layout>
      <c:lineChart>
        <c:grouping val="standard"/>
        <c:ser>
          <c:idx val="0"/>
          <c:order val="0"/>
          <c:tx>
            <c:strRef>
              <c:f>Sheet1!$B$1</c:f>
              <c:strCache>
                <c:ptCount val="1"/>
                <c:pt idx="0">
                  <c:v>US </c:v>
                </c:pt>
              </c:strCache>
            </c:strRef>
          </c:tx>
          <c:spPr>
            <a:ln w="50800">
              <a:solidFill>
                <a:srgbClr val="CC9900"/>
              </a:solidFill>
            </a:ln>
          </c:spPr>
          <c:marker>
            <c:spPr>
              <a:solidFill>
                <a:srgbClr val="CC9900"/>
              </a:solidFill>
              <a:ln>
                <a:noFill/>
              </a:ln>
            </c:spPr>
          </c:marker>
          <c:cat>
            <c:numRef>
              <c:f>Sheet1!$A$2:$A$6</c:f>
              <c:numCache>
                <c:formatCode>General</c:formatCode>
                <c:ptCount val="5"/>
                <c:pt idx="0">
                  <c:v>2001</c:v>
                </c:pt>
                <c:pt idx="1">
                  <c:v>2002</c:v>
                </c:pt>
                <c:pt idx="2">
                  <c:v>2003</c:v>
                </c:pt>
                <c:pt idx="3">
                  <c:v>2004</c:v>
                </c:pt>
                <c:pt idx="4">
                  <c:v>2005</c:v>
                </c:pt>
              </c:numCache>
            </c:numRef>
          </c:cat>
          <c:val>
            <c:numRef>
              <c:f>Sheet1!$B$2:$B$6</c:f>
              <c:numCache>
                <c:formatCode>General</c:formatCode>
                <c:ptCount val="5"/>
                <c:pt idx="0">
                  <c:v>49.2</c:v>
                </c:pt>
                <c:pt idx="1">
                  <c:v>49.9</c:v>
                </c:pt>
                <c:pt idx="2">
                  <c:v>50</c:v>
                </c:pt>
                <c:pt idx="3">
                  <c:v>50.4</c:v>
                </c:pt>
                <c:pt idx="4">
                  <c:v>51.6</c:v>
                </c:pt>
              </c:numCache>
            </c:numRef>
          </c:val>
        </c:ser>
        <c:ser>
          <c:idx val="1"/>
          <c:order val="1"/>
          <c:tx>
            <c:strRef>
              <c:f>Sheet1!$C$1</c:f>
              <c:strCache>
                <c:ptCount val="1"/>
                <c:pt idx="0">
                  <c:v>Venezuela</c:v>
                </c:pt>
              </c:strCache>
            </c:strRef>
          </c:tx>
          <c:spPr>
            <a:ln w="50800"/>
          </c:spPr>
          <c:marker>
            <c:symbol val="none"/>
          </c:marker>
          <c:cat>
            <c:numRef>
              <c:f>Sheet1!$A$2:$A$6</c:f>
              <c:numCache>
                <c:formatCode>General</c:formatCode>
                <c:ptCount val="5"/>
                <c:pt idx="0">
                  <c:v>2001</c:v>
                </c:pt>
                <c:pt idx="1">
                  <c:v>2002</c:v>
                </c:pt>
                <c:pt idx="2">
                  <c:v>2003</c:v>
                </c:pt>
                <c:pt idx="3">
                  <c:v>2004</c:v>
                </c:pt>
                <c:pt idx="4">
                  <c:v>2005</c:v>
                </c:pt>
              </c:numCache>
            </c:numRef>
          </c:cat>
          <c:val>
            <c:numRef>
              <c:f>Sheet1!$C$2:$C$6</c:f>
              <c:numCache>
                <c:formatCode>General</c:formatCode>
                <c:ptCount val="5"/>
                <c:pt idx="0">
                  <c:v>89.7</c:v>
                </c:pt>
                <c:pt idx="1">
                  <c:v>96</c:v>
                </c:pt>
                <c:pt idx="2">
                  <c:v>102.4</c:v>
                </c:pt>
                <c:pt idx="3">
                  <c:v>93.5</c:v>
                </c:pt>
                <c:pt idx="4">
                  <c:v>88.9</c:v>
                </c:pt>
              </c:numCache>
            </c:numRef>
          </c:val>
        </c:ser>
        <c:ser>
          <c:idx val="2"/>
          <c:order val="2"/>
          <c:tx>
            <c:strRef>
              <c:f>Sheet1!$D$1</c:f>
              <c:strCache>
                <c:ptCount val="1"/>
                <c:pt idx="0">
                  <c:v>Argentina</c:v>
                </c:pt>
              </c:strCache>
            </c:strRef>
          </c:tx>
          <c:spPr>
            <a:ln w="50800"/>
          </c:spPr>
          <c:marker>
            <c:symbol val="none"/>
          </c:marker>
          <c:cat>
            <c:numRef>
              <c:f>Sheet1!$A$2:$A$6</c:f>
              <c:numCache>
                <c:formatCode>General</c:formatCode>
                <c:ptCount val="5"/>
                <c:pt idx="0">
                  <c:v>2001</c:v>
                </c:pt>
                <c:pt idx="1">
                  <c:v>2002</c:v>
                </c:pt>
                <c:pt idx="2">
                  <c:v>2003</c:v>
                </c:pt>
                <c:pt idx="3">
                  <c:v>2004</c:v>
                </c:pt>
                <c:pt idx="4">
                  <c:v>2005</c:v>
                </c:pt>
              </c:numCache>
            </c:numRef>
          </c:cat>
          <c:val>
            <c:numRef>
              <c:f>Sheet1!$D$2:$D$6</c:f>
              <c:numCache>
                <c:formatCode>General</c:formatCode>
                <c:ptCount val="5"/>
                <c:pt idx="0">
                  <c:v>50.8</c:v>
                </c:pt>
                <c:pt idx="1">
                  <c:v>49.5</c:v>
                </c:pt>
                <c:pt idx="2">
                  <c:v>46.7</c:v>
                </c:pt>
                <c:pt idx="3">
                  <c:v>43.3</c:v>
                </c:pt>
                <c:pt idx="4">
                  <c:v>43.4</c:v>
                </c:pt>
              </c:numCache>
            </c:numRef>
          </c:val>
        </c:ser>
        <c:ser>
          <c:idx val="3"/>
          <c:order val="3"/>
          <c:tx>
            <c:strRef>
              <c:f>Sheet1!$E$1</c:f>
              <c:strCache>
                <c:ptCount val="1"/>
                <c:pt idx="0">
                  <c:v>UK</c:v>
                </c:pt>
              </c:strCache>
            </c:strRef>
          </c:tx>
          <c:spPr>
            <a:ln w="50800"/>
          </c:spPr>
          <c:marker>
            <c:symbol val="none"/>
          </c:marker>
          <c:cat>
            <c:numRef>
              <c:f>Sheet1!$A$2:$A$6</c:f>
              <c:numCache>
                <c:formatCode>General</c:formatCode>
                <c:ptCount val="5"/>
                <c:pt idx="0">
                  <c:v>2001</c:v>
                </c:pt>
                <c:pt idx="1">
                  <c:v>2002</c:v>
                </c:pt>
                <c:pt idx="2">
                  <c:v>2003</c:v>
                </c:pt>
                <c:pt idx="3">
                  <c:v>2004</c:v>
                </c:pt>
                <c:pt idx="4">
                  <c:v>2005</c:v>
                </c:pt>
              </c:numCache>
            </c:numRef>
          </c:cat>
          <c:val>
            <c:numRef>
              <c:f>Sheet1!$E$2:$E$6</c:f>
              <c:numCache>
                <c:formatCode>General</c:formatCode>
                <c:ptCount val="5"/>
                <c:pt idx="1">
                  <c:v>25.6</c:v>
                </c:pt>
                <c:pt idx="2">
                  <c:v>25.5</c:v>
                </c:pt>
                <c:pt idx="3">
                  <c:v>25.4</c:v>
                </c:pt>
                <c:pt idx="4">
                  <c:v>25</c:v>
                </c:pt>
              </c:numCache>
            </c:numRef>
          </c:val>
        </c:ser>
        <c:ser>
          <c:idx val="4"/>
          <c:order val="4"/>
          <c:tx>
            <c:strRef>
              <c:f>Sheet1!$F$1</c:f>
              <c:strCache>
                <c:ptCount val="1"/>
                <c:pt idx="0">
                  <c:v>Spain</c:v>
                </c:pt>
              </c:strCache>
            </c:strRef>
          </c:tx>
          <c:spPr>
            <a:ln w="50800"/>
          </c:spPr>
          <c:marker>
            <c:symbol val="none"/>
          </c:marker>
          <c:cat>
            <c:numRef>
              <c:f>Sheet1!$A$2:$A$6</c:f>
              <c:numCache>
                <c:formatCode>General</c:formatCode>
                <c:ptCount val="5"/>
                <c:pt idx="0">
                  <c:v>2001</c:v>
                </c:pt>
                <c:pt idx="1">
                  <c:v>2002</c:v>
                </c:pt>
                <c:pt idx="2">
                  <c:v>2003</c:v>
                </c:pt>
                <c:pt idx="3">
                  <c:v>2004</c:v>
                </c:pt>
                <c:pt idx="4">
                  <c:v>2005</c:v>
                </c:pt>
              </c:numCache>
            </c:numRef>
          </c:cat>
          <c:val>
            <c:numRef>
              <c:f>Sheet1!$F$2:$F$6</c:f>
              <c:numCache>
                <c:formatCode>General</c:formatCode>
                <c:ptCount val="5"/>
                <c:pt idx="0">
                  <c:v>30.5</c:v>
                </c:pt>
                <c:pt idx="1">
                  <c:v>29.7</c:v>
                </c:pt>
                <c:pt idx="2">
                  <c:v>30.2</c:v>
                </c:pt>
                <c:pt idx="3">
                  <c:v>29.3</c:v>
                </c:pt>
                <c:pt idx="4">
                  <c:v>28</c:v>
                </c:pt>
              </c:numCache>
            </c:numRef>
          </c:val>
        </c:ser>
        <c:ser>
          <c:idx val="5"/>
          <c:order val="5"/>
          <c:tx>
            <c:strRef>
              <c:f>Sheet1!$G$1</c:f>
              <c:strCache>
                <c:ptCount val="1"/>
                <c:pt idx="0">
                  <c:v>NZ</c:v>
                </c:pt>
              </c:strCache>
            </c:strRef>
          </c:tx>
          <c:spPr>
            <a:ln w="50800"/>
          </c:spPr>
          <c:marker>
            <c:symbol val="none"/>
          </c:marker>
          <c:cat>
            <c:numRef>
              <c:f>Sheet1!$A$2:$A$6</c:f>
              <c:numCache>
                <c:formatCode>General</c:formatCode>
                <c:ptCount val="5"/>
                <c:pt idx="0">
                  <c:v>2001</c:v>
                </c:pt>
                <c:pt idx="1">
                  <c:v>2002</c:v>
                </c:pt>
                <c:pt idx="2">
                  <c:v>2003</c:v>
                </c:pt>
                <c:pt idx="3">
                  <c:v>2004</c:v>
                </c:pt>
                <c:pt idx="4">
                  <c:v>2005</c:v>
                </c:pt>
              </c:numCache>
            </c:numRef>
          </c:cat>
          <c:val>
            <c:numRef>
              <c:f>Sheet1!$G$2:$G$6</c:f>
              <c:numCache>
                <c:formatCode>General</c:formatCode>
                <c:ptCount val="5"/>
                <c:pt idx="0">
                  <c:v>38.9</c:v>
                </c:pt>
                <c:pt idx="1">
                  <c:v>38.4</c:v>
                </c:pt>
                <c:pt idx="2">
                  <c:v>39.800000000000004</c:v>
                </c:pt>
                <c:pt idx="3">
                  <c:v>37.6</c:v>
                </c:pt>
                <c:pt idx="4">
                  <c:v>35.1</c:v>
                </c:pt>
              </c:numCache>
            </c:numRef>
          </c:val>
        </c:ser>
        <c:ser>
          <c:idx val="6"/>
          <c:order val="6"/>
          <c:tx>
            <c:strRef>
              <c:f>Sheet1!$H$1</c:f>
              <c:strCache>
                <c:ptCount val="1"/>
                <c:pt idx="0">
                  <c:v>JAPAN</c:v>
                </c:pt>
              </c:strCache>
            </c:strRef>
          </c:tx>
          <c:spPr>
            <a:ln w="50800"/>
          </c:spPr>
          <c:marker>
            <c:symbol val="none"/>
          </c:marker>
          <c:cat>
            <c:numRef>
              <c:f>Sheet1!$A$2:$A$6</c:f>
              <c:numCache>
                <c:formatCode>General</c:formatCode>
                <c:ptCount val="5"/>
                <c:pt idx="0">
                  <c:v>2001</c:v>
                </c:pt>
                <c:pt idx="1">
                  <c:v>2002</c:v>
                </c:pt>
                <c:pt idx="2">
                  <c:v>2003</c:v>
                </c:pt>
                <c:pt idx="3">
                  <c:v>2004</c:v>
                </c:pt>
                <c:pt idx="4">
                  <c:v>2005</c:v>
                </c:pt>
              </c:numCache>
            </c:numRef>
          </c:cat>
          <c:val>
            <c:numRef>
              <c:f>Sheet1!$H$2:$H$6</c:f>
              <c:numCache>
                <c:formatCode>General</c:formatCode>
                <c:ptCount val="5"/>
                <c:pt idx="1">
                  <c:v>38.300000000000004</c:v>
                </c:pt>
                <c:pt idx="2">
                  <c:v>39.200000000000003</c:v>
                </c:pt>
                <c:pt idx="3">
                  <c:v>37.4</c:v>
                </c:pt>
                <c:pt idx="4">
                  <c:v>37.800000000000004</c:v>
                </c:pt>
              </c:numCache>
            </c:numRef>
          </c:val>
        </c:ser>
        <c:marker val="1"/>
        <c:axId val="110023424"/>
        <c:axId val="110024960"/>
      </c:lineChart>
      <c:catAx>
        <c:axId val="110023424"/>
        <c:scaling>
          <c:orientation val="minMax"/>
        </c:scaling>
        <c:axPos val="b"/>
        <c:numFmt formatCode="General" sourceLinked="1"/>
        <c:tickLblPos val="nextTo"/>
        <c:crossAx val="110024960"/>
        <c:crosses val="autoZero"/>
        <c:auto val="1"/>
        <c:lblAlgn val="ctr"/>
        <c:lblOffset val="100"/>
      </c:catAx>
      <c:valAx>
        <c:axId val="110024960"/>
        <c:scaling>
          <c:orientation val="minMax"/>
          <c:max val="110"/>
          <c:min val="0"/>
        </c:scaling>
        <c:axPos val="l"/>
        <c:numFmt formatCode="General" sourceLinked="1"/>
        <c:tickLblPos val="nextTo"/>
        <c:crossAx val="110023424"/>
        <c:crosses val="autoZero"/>
        <c:crossBetween val="between"/>
        <c:majorUnit val="20"/>
      </c:valAx>
    </c:plotArea>
    <c:legend>
      <c:legendPos val="r"/>
      <c:layout>
        <c:manualLayout>
          <c:xMode val="edge"/>
          <c:yMode val="edge"/>
          <c:x val="0.82407911001236089"/>
          <c:y val="0.18448318473809489"/>
          <c:w val="0.17592088998763925"/>
          <c:h val="0.54543051768334405"/>
        </c:manualLayout>
      </c:layout>
      <c:txPr>
        <a:bodyPr/>
        <a:lstStyle/>
        <a:p>
          <a:pPr>
            <a:defRPr sz="1600" baseline="0"/>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Sheet1!$B$1</c:f>
              <c:strCache>
                <c:ptCount val="1"/>
                <c:pt idx="0">
                  <c:v>Column1</c:v>
                </c:pt>
              </c:strCache>
            </c:strRef>
          </c:tx>
          <c:spPr>
            <a:solidFill>
              <a:srgbClr val="A5C249">
                <a:lumMod val="75000"/>
              </a:srgbClr>
            </a:solidFill>
          </c:spPr>
          <c:dPt>
            <c:idx val="0"/>
            <c:spPr>
              <a:solidFill>
                <a:srgbClr val="CC9900"/>
              </a:solidFill>
            </c:spPr>
          </c:dPt>
          <c:cat>
            <c:strRef>
              <c:f>Sheet1!$A$2:$A$8</c:f>
              <c:strCache>
                <c:ptCount val="7"/>
                <c:pt idx="0">
                  <c:v>US</c:v>
                </c:pt>
                <c:pt idx="1">
                  <c:v>Venezuela</c:v>
                </c:pt>
                <c:pt idx="2">
                  <c:v>Argentina</c:v>
                </c:pt>
                <c:pt idx="3">
                  <c:v>UK</c:v>
                </c:pt>
                <c:pt idx="4">
                  <c:v>Spain</c:v>
                </c:pt>
                <c:pt idx="5">
                  <c:v>Japan</c:v>
                </c:pt>
                <c:pt idx="6">
                  <c:v>NZ</c:v>
                </c:pt>
              </c:strCache>
            </c:strRef>
          </c:cat>
          <c:val>
            <c:numRef>
              <c:f>Sheet1!$B$2:$B$8</c:f>
              <c:numCache>
                <c:formatCode>General</c:formatCode>
                <c:ptCount val="7"/>
                <c:pt idx="0">
                  <c:v>14.1</c:v>
                </c:pt>
                <c:pt idx="1">
                  <c:v>12.8</c:v>
                </c:pt>
                <c:pt idx="2">
                  <c:v>8.2000000000000011</c:v>
                </c:pt>
                <c:pt idx="3">
                  <c:v>5.0999999999999996</c:v>
                </c:pt>
                <c:pt idx="4">
                  <c:v>9.4</c:v>
                </c:pt>
                <c:pt idx="5">
                  <c:v>5</c:v>
                </c:pt>
                <c:pt idx="6">
                  <c:v>9.3000000000000007</c:v>
                </c:pt>
              </c:numCache>
            </c:numRef>
          </c:val>
        </c:ser>
        <c:axId val="107907712"/>
        <c:axId val="107909504"/>
      </c:barChart>
      <c:catAx>
        <c:axId val="107907712"/>
        <c:scaling>
          <c:orientation val="minMax"/>
        </c:scaling>
        <c:axPos val="b"/>
        <c:tickLblPos val="nextTo"/>
        <c:txPr>
          <a:bodyPr/>
          <a:lstStyle/>
          <a:p>
            <a:pPr>
              <a:defRPr sz="1600" baseline="0"/>
            </a:pPr>
            <a:endParaRPr lang="en-US"/>
          </a:p>
        </c:txPr>
        <c:crossAx val="107909504"/>
        <c:crosses val="autoZero"/>
        <c:auto val="1"/>
        <c:lblAlgn val="ctr"/>
        <c:lblOffset val="100"/>
      </c:catAx>
      <c:valAx>
        <c:axId val="107909504"/>
        <c:scaling>
          <c:orientation val="minMax"/>
          <c:max val="30"/>
        </c:scaling>
        <c:axPos val="l"/>
        <c:numFmt formatCode="General" sourceLinked="1"/>
        <c:tickLblPos val="nextTo"/>
        <c:crossAx val="107907712"/>
        <c:crosses val="autoZero"/>
        <c:crossBetween val="between"/>
        <c:majorUnit val="5"/>
      </c:valAx>
    </c:plotArea>
    <c:plotVisOnly val="1"/>
  </c:chart>
  <c:txPr>
    <a:bodyPr/>
    <a:lstStyle/>
    <a:p>
      <a:pPr>
        <a:defRPr sz="1400" baseline="0"/>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Sheet1!$B$1</c:f>
              <c:strCache>
                <c:ptCount val="1"/>
                <c:pt idx="0">
                  <c:v>Column1</c:v>
                </c:pt>
              </c:strCache>
            </c:strRef>
          </c:tx>
          <c:spPr>
            <a:solidFill>
              <a:srgbClr val="A5C249">
                <a:lumMod val="75000"/>
              </a:srgbClr>
            </a:solidFill>
          </c:spPr>
          <c:dPt>
            <c:idx val="0"/>
            <c:spPr>
              <a:solidFill>
                <a:srgbClr val="CC9900"/>
              </a:solidFill>
            </c:spPr>
          </c:dPt>
          <c:cat>
            <c:strRef>
              <c:f>Sheet1!$A$2:$A$8</c:f>
              <c:strCache>
                <c:ptCount val="7"/>
                <c:pt idx="0">
                  <c:v>US</c:v>
                </c:pt>
                <c:pt idx="1">
                  <c:v>Venezuela</c:v>
                </c:pt>
                <c:pt idx="2">
                  <c:v>Argentina</c:v>
                </c:pt>
                <c:pt idx="3">
                  <c:v>UK</c:v>
                </c:pt>
                <c:pt idx="4">
                  <c:v>Spain</c:v>
                </c:pt>
                <c:pt idx="5">
                  <c:v>Japan</c:v>
                </c:pt>
                <c:pt idx="6">
                  <c:v>NZ</c:v>
                </c:pt>
              </c:strCache>
            </c:strRef>
          </c:cat>
          <c:val>
            <c:numRef>
              <c:f>Sheet1!$B$2:$B$8</c:f>
              <c:numCache>
                <c:formatCode>General</c:formatCode>
                <c:ptCount val="7"/>
                <c:pt idx="0">
                  <c:v>12</c:v>
                </c:pt>
                <c:pt idx="1">
                  <c:v>5</c:v>
                </c:pt>
                <c:pt idx="2">
                  <c:v>9.4</c:v>
                </c:pt>
                <c:pt idx="3">
                  <c:v>7.3</c:v>
                </c:pt>
                <c:pt idx="4">
                  <c:v>7.1</c:v>
                </c:pt>
                <c:pt idx="5">
                  <c:v>22.4</c:v>
                </c:pt>
                <c:pt idx="6">
                  <c:v>14.1</c:v>
                </c:pt>
              </c:numCache>
            </c:numRef>
          </c:val>
        </c:ser>
        <c:axId val="110398848"/>
        <c:axId val="110421120"/>
      </c:barChart>
      <c:catAx>
        <c:axId val="110398848"/>
        <c:scaling>
          <c:orientation val="minMax"/>
        </c:scaling>
        <c:axPos val="b"/>
        <c:tickLblPos val="nextTo"/>
        <c:txPr>
          <a:bodyPr/>
          <a:lstStyle/>
          <a:p>
            <a:pPr>
              <a:defRPr sz="1600" baseline="0"/>
            </a:pPr>
            <a:endParaRPr lang="en-US"/>
          </a:p>
        </c:txPr>
        <c:crossAx val="110421120"/>
        <c:crosses val="autoZero"/>
        <c:auto val="1"/>
        <c:lblAlgn val="ctr"/>
        <c:lblOffset val="100"/>
      </c:catAx>
      <c:valAx>
        <c:axId val="110421120"/>
        <c:scaling>
          <c:orientation val="minMax"/>
          <c:max val="30"/>
        </c:scaling>
        <c:axPos val="l"/>
        <c:numFmt formatCode="General" sourceLinked="1"/>
        <c:tickLblPos val="nextTo"/>
        <c:crossAx val="110398848"/>
        <c:crosses val="autoZero"/>
        <c:crossBetween val="between"/>
        <c:majorUnit val="5"/>
      </c:valAx>
    </c:plotArea>
    <c:plotVisOnly val="1"/>
  </c:chart>
  <c:txPr>
    <a:bodyPr/>
    <a:lstStyle/>
    <a:p>
      <a:pPr>
        <a:defRPr sz="1400" baseline="0"/>
      </a:pPr>
      <a:endParaRPr lang="en-US"/>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Sheet1!$B$1</c:f>
              <c:strCache>
                <c:ptCount val="1"/>
                <c:pt idx="0">
                  <c:v>Column1</c:v>
                </c:pt>
              </c:strCache>
            </c:strRef>
          </c:tx>
          <c:spPr>
            <a:solidFill>
              <a:srgbClr val="A5C249">
                <a:lumMod val="75000"/>
              </a:srgbClr>
            </a:solidFill>
          </c:spPr>
          <c:dPt>
            <c:idx val="0"/>
            <c:spPr>
              <a:solidFill>
                <a:srgbClr val="CC9900"/>
              </a:solidFill>
            </c:spPr>
          </c:dPt>
          <c:cat>
            <c:strRef>
              <c:f>Sheet1!$A$2:$A$8</c:f>
              <c:strCache>
                <c:ptCount val="7"/>
                <c:pt idx="0">
                  <c:v>US</c:v>
                </c:pt>
                <c:pt idx="1">
                  <c:v>Venezuela</c:v>
                </c:pt>
                <c:pt idx="2">
                  <c:v>Argentina</c:v>
                </c:pt>
                <c:pt idx="3">
                  <c:v>UK</c:v>
                </c:pt>
                <c:pt idx="4">
                  <c:v>Spain</c:v>
                </c:pt>
                <c:pt idx="5">
                  <c:v>Japan</c:v>
                </c:pt>
                <c:pt idx="6">
                  <c:v>NZ</c:v>
                </c:pt>
              </c:strCache>
            </c:strRef>
          </c:cat>
          <c:val>
            <c:numRef>
              <c:f>Sheet1!$B$2:$B$8</c:f>
              <c:numCache>
                <c:formatCode>General</c:formatCode>
                <c:ptCount val="7"/>
                <c:pt idx="0">
                  <c:v>6.4</c:v>
                </c:pt>
                <c:pt idx="1">
                  <c:v>27.9</c:v>
                </c:pt>
                <c:pt idx="2">
                  <c:v>5.2</c:v>
                </c:pt>
                <c:pt idx="3">
                  <c:v>0.4</c:v>
                </c:pt>
                <c:pt idx="4">
                  <c:v>0.8</c:v>
                </c:pt>
                <c:pt idx="5">
                  <c:v>0.4</c:v>
                </c:pt>
                <c:pt idx="6">
                  <c:v>1.7</c:v>
                </c:pt>
              </c:numCache>
            </c:numRef>
          </c:val>
        </c:ser>
        <c:axId val="110888832"/>
        <c:axId val="110890368"/>
      </c:barChart>
      <c:catAx>
        <c:axId val="110888832"/>
        <c:scaling>
          <c:orientation val="minMax"/>
        </c:scaling>
        <c:axPos val="b"/>
        <c:tickLblPos val="nextTo"/>
        <c:txPr>
          <a:bodyPr/>
          <a:lstStyle/>
          <a:p>
            <a:pPr>
              <a:defRPr sz="1600" baseline="0"/>
            </a:pPr>
            <a:endParaRPr lang="en-US"/>
          </a:p>
        </c:txPr>
        <c:crossAx val="110890368"/>
        <c:crosses val="autoZero"/>
        <c:auto val="1"/>
        <c:lblAlgn val="ctr"/>
        <c:lblOffset val="100"/>
      </c:catAx>
      <c:valAx>
        <c:axId val="110890368"/>
        <c:scaling>
          <c:orientation val="minMax"/>
          <c:max val="30"/>
        </c:scaling>
        <c:axPos val="l"/>
        <c:numFmt formatCode="General" sourceLinked="1"/>
        <c:tickLblPos val="nextTo"/>
        <c:crossAx val="110888832"/>
        <c:crosses val="autoZero"/>
        <c:crossBetween val="between"/>
        <c:majorUnit val="5"/>
      </c:valAx>
    </c:plotArea>
    <c:plotVisOnly val="1"/>
  </c:chart>
  <c:txPr>
    <a:bodyPr/>
    <a:lstStyle/>
    <a:p>
      <a:pPr>
        <a:defRPr sz="1400" baseline="0"/>
      </a:pPr>
      <a:endParaRPr lang="en-US"/>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5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cs typeface="+mn-cs"/>
              </a:defRPr>
            </a:lvl1pPr>
          </a:lstStyle>
          <a:p>
            <a:pPr>
              <a:defRPr/>
            </a:pPr>
            <a:endParaRPr lang="en-US"/>
          </a:p>
        </p:txBody>
      </p:sp>
      <p:sp>
        <p:nvSpPr>
          <p:cNvPr id="2856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cs typeface="+mn-cs"/>
              </a:defRPr>
            </a:lvl1pPr>
          </a:lstStyle>
          <a:p>
            <a:pPr>
              <a:defRPr/>
            </a:pPr>
            <a:endParaRPr lang="en-US"/>
          </a:p>
        </p:txBody>
      </p:sp>
      <p:sp>
        <p:nvSpPr>
          <p:cNvPr id="2857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cs typeface="+mn-cs"/>
              </a:defRPr>
            </a:lvl1pPr>
          </a:lstStyle>
          <a:p>
            <a:pPr>
              <a:defRPr/>
            </a:pPr>
            <a:endParaRPr lang="en-US"/>
          </a:p>
        </p:txBody>
      </p:sp>
      <p:sp>
        <p:nvSpPr>
          <p:cNvPr id="2857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00F83371-E2A1-421D-8C82-620C63481465}"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cs typeface="+mn-cs"/>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cs typeface="+mn-cs"/>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E436EFE-D955-409F-BF5D-C3F490A92AC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51F193DE-2718-4658-AC95-97FCD6C908AA}" type="slidenum">
              <a:rPr lang="en-US" smtClean="0">
                <a:cs typeface="Times New Roman" pitchFamily="18" charset="0"/>
              </a:rPr>
              <a:pPr/>
              <a:t>1</a:t>
            </a:fld>
            <a:endParaRPr lang="en-US" smtClean="0">
              <a:cs typeface="Times New Roman" pitchFamily="18" charset="0"/>
            </a:endParaRPr>
          </a:p>
        </p:txBody>
      </p:sp>
      <p:sp>
        <p:nvSpPr>
          <p:cNvPr id="33794" name="Rectangle 2"/>
          <p:cNvSpPr>
            <a:spLocks noGrp="1" noRot="1" noChangeAspect="1" noChangeArrowheads="1" noTextEdit="1"/>
          </p:cNvSpPr>
          <p:nvPr>
            <p:ph type="sldImg"/>
          </p:nvPr>
        </p:nvSpPr>
        <p:spPr>
          <a:xfrm>
            <a:off x="1143000" y="688975"/>
            <a:ext cx="4572000" cy="3429000"/>
          </a:xfrm>
          <a:ln/>
        </p:spPr>
      </p:sp>
      <p:sp>
        <p:nvSpPr>
          <p:cNvPr id="33795" name="Rectangle 3"/>
          <p:cNvSpPr>
            <a:spLocks noGrp="1" noChangeArrowheads="1"/>
          </p:cNvSpPr>
          <p:nvPr>
            <p:ph type="body" idx="1"/>
          </p:nvPr>
        </p:nvSpPr>
        <p:spPr>
          <a:xfrm>
            <a:off x="685800" y="4343400"/>
            <a:ext cx="5486400" cy="4111625"/>
          </a:xfrm>
          <a:noFill/>
          <a:ln/>
        </p:spPr>
        <p:txBody>
          <a:bodyPr/>
          <a:lstStyle/>
          <a:p>
            <a:pPr eaLnBrk="1" hangingPunct="1"/>
            <a:endParaRPr lang="en-US" smtClean="0">
              <a:solidFill>
                <a:srgbClr val="FF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pPr eaLnBrk="1" hangingPunct="1"/>
            <a:r>
              <a:rPr lang="en-US" smtClean="0"/>
              <a:t>ICE spent some time determining what injury indicators are.  We will discuss this and compare a bit to what the indicators they want from the health care bill</a:t>
            </a:r>
          </a:p>
        </p:txBody>
      </p:sp>
      <p:sp>
        <p:nvSpPr>
          <p:cNvPr id="35843" name="Slide Number Placeholder 3"/>
          <p:cNvSpPr>
            <a:spLocks noGrp="1"/>
          </p:cNvSpPr>
          <p:nvPr>
            <p:ph type="sldNum" sz="quarter" idx="5"/>
          </p:nvPr>
        </p:nvSpPr>
        <p:spPr>
          <a:noFill/>
        </p:spPr>
        <p:txBody>
          <a:bodyPr/>
          <a:lstStyle/>
          <a:p>
            <a:fld id="{23E83B02-ED84-48AC-ACD9-B310E47BC80D}" type="slidenum">
              <a:rPr lang="en-US" smtClean="0">
                <a:cs typeface="Times New Roman" pitchFamily="18" charset="0"/>
              </a:rPr>
              <a:pPr/>
              <a:t>2</a:t>
            </a:fld>
            <a:endParaRPr lang="en-US" smtClean="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ln/>
        </p:spPr>
      </p:sp>
      <p:sp>
        <p:nvSpPr>
          <p:cNvPr id="38914" name="Notes Placeholder 2"/>
          <p:cNvSpPr>
            <a:spLocks noGrp="1"/>
          </p:cNvSpPr>
          <p:nvPr>
            <p:ph type="body" idx="1"/>
          </p:nvPr>
        </p:nvSpPr>
        <p:spPr>
          <a:noFill/>
          <a:ln/>
        </p:spPr>
        <p:txBody>
          <a:bodyPr/>
          <a:lstStyle/>
          <a:p>
            <a:pPr eaLnBrk="1" hangingPunct="1"/>
            <a:r>
              <a:rPr lang="en-US" smtClean="0"/>
              <a:t>Add reference</a:t>
            </a:r>
          </a:p>
        </p:txBody>
      </p:sp>
      <p:sp>
        <p:nvSpPr>
          <p:cNvPr id="38915" name="Slide Number Placeholder 3"/>
          <p:cNvSpPr>
            <a:spLocks noGrp="1"/>
          </p:cNvSpPr>
          <p:nvPr>
            <p:ph type="sldNum" sz="quarter" idx="5"/>
          </p:nvPr>
        </p:nvSpPr>
        <p:spPr>
          <a:noFill/>
        </p:spPr>
        <p:txBody>
          <a:bodyPr/>
          <a:lstStyle/>
          <a:p>
            <a:fld id="{399C18EF-F388-4FDC-92E9-23E1577DF6A3}" type="slidenum">
              <a:rPr lang="en-US" smtClean="0">
                <a:cs typeface="Times New Roman" pitchFamily="18" charset="0"/>
              </a:rPr>
              <a:pPr/>
              <a:t>4</a:t>
            </a:fld>
            <a:endParaRPr lang="en-US" smtClean="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ln/>
        </p:spPr>
      </p:sp>
      <p:sp>
        <p:nvSpPr>
          <p:cNvPr id="46082" name="Notes Placeholder 2"/>
          <p:cNvSpPr>
            <a:spLocks noGrp="1"/>
          </p:cNvSpPr>
          <p:nvPr>
            <p:ph type="body" idx="1"/>
          </p:nvPr>
        </p:nvSpPr>
        <p:spPr>
          <a:noFill/>
          <a:ln/>
        </p:spPr>
        <p:txBody>
          <a:bodyPr/>
          <a:lstStyle/>
          <a:p>
            <a:pPr eaLnBrk="1" hangingPunct="1"/>
            <a:endParaRPr lang="en-US" smtClean="0"/>
          </a:p>
        </p:txBody>
      </p:sp>
      <p:sp>
        <p:nvSpPr>
          <p:cNvPr id="46083" name="Slide Number Placeholder 3"/>
          <p:cNvSpPr>
            <a:spLocks noGrp="1"/>
          </p:cNvSpPr>
          <p:nvPr>
            <p:ph type="sldNum" sz="quarter" idx="5"/>
          </p:nvPr>
        </p:nvSpPr>
        <p:spPr>
          <a:noFill/>
        </p:spPr>
        <p:txBody>
          <a:bodyPr/>
          <a:lstStyle/>
          <a:p>
            <a:fld id="{8F73B94E-5139-4979-B8E5-01FAA1273D14}" type="slidenum">
              <a:rPr lang="en-US" smtClean="0">
                <a:cs typeface="Times New Roman" pitchFamily="18" charset="0"/>
              </a:rPr>
              <a:pPr/>
              <a:t>9</a:t>
            </a:fld>
            <a:endParaRPr lang="en-US" smtClean="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a:ln/>
        </p:spPr>
      </p:sp>
      <p:sp>
        <p:nvSpPr>
          <p:cNvPr id="48130" name="Notes Placeholder 2"/>
          <p:cNvSpPr>
            <a:spLocks noGrp="1"/>
          </p:cNvSpPr>
          <p:nvPr>
            <p:ph type="body" idx="1"/>
          </p:nvPr>
        </p:nvSpPr>
        <p:spPr>
          <a:noFill/>
          <a:ln/>
        </p:spPr>
        <p:txBody>
          <a:bodyPr/>
          <a:lstStyle/>
          <a:p>
            <a:pPr eaLnBrk="1" hangingPunct="1"/>
            <a:endParaRPr lang="en-US" dirty="0" smtClean="0"/>
          </a:p>
        </p:txBody>
      </p:sp>
      <p:sp>
        <p:nvSpPr>
          <p:cNvPr id="48131" name="Slide Number Placeholder 3"/>
          <p:cNvSpPr>
            <a:spLocks noGrp="1"/>
          </p:cNvSpPr>
          <p:nvPr>
            <p:ph type="sldNum" sz="quarter" idx="5"/>
          </p:nvPr>
        </p:nvSpPr>
        <p:spPr>
          <a:noFill/>
        </p:spPr>
        <p:txBody>
          <a:bodyPr/>
          <a:lstStyle/>
          <a:p>
            <a:fld id="{30F8C130-A97D-458A-84B6-42E1C998B34A}" type="slidenum">
              <a:rPr lang="en-US" smtClean="0">
                <a:cs typeface="Times New Roman" pitchFamily="18" charset="0"/>
              </a:rPr>
              <a:pPr/>
              <a:t>10</a:t>
            </a:fld>
            <a:endParaRPr lang="en-US" smtClean="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3419475" y="1828800"/>
            <a:ext cx="5343525" cy="2362200"/>
          </a:xfrm>
        </p:spPr>
        <p:txBody>
          <a:bodyPr/>
          <a:lstStyle>
            <a:lvl1pPr>
              <a:defRPr/>
            </a:lvl1pPr>
          </a:lstStyle>
          <a:p>
            <a:r>
              <a:rPr lang="en-US" smtClean="0"/>
              <a:t>Click to edit Master title style</a:t>
            </a:r>
            <a:endParaRPr lang="en-US"/>
          </a:p>
        </p:txBody>
      </p:sp>
      <p:sp>
        <p:nvSpPr>
          <p:cNvPr id="46083" name="Rectangle 3"/>
          <p:cNvSpPr>
            <a:spLocks noGrp="1" noChangeArrowheads="1"/>
          </p:cNvSpPr>
          <p:nvPr>
            <p:ph type="subTitle" idx="1"/>
          </p:nvPr>
        </p:nvSpPr>
        <p:spPr>
          <a:xfrm>
            <a:off x="3816350" y="4184650"/>
            <a:ext cx="4946650" cy="1368425"/>
          </a:xfrm>
        </p:spPr>
        <p:txBody>
          <a:bodyPr/>
          <a:lstStyle>
            <a:lvl1pPr marL="0" indent="0">
              <a:buFontTx/>
              <a:buNone/>
              <a:defRPr sz="1800"/>
            </a:lvl1pPr>
          </a:lstStyle>
          <a:p>
            <a:r>
              <a:rPr lang="en-US" smtClean="0"/>
              <a:t>Click to edit Master subtitle style</a:t>
            </a:r>
            <a:endParaRPr lang="en-US"/>
          </a:p>
        </p:txBody>
      </p:sp>
      <p:sp>
        <p:nvSpPr>
          <p:cNvPr id="4" name="Rectangle 169"/>
          <p:cNvSpPr>
            <a:spLocks noGrp="1" noChangeArrowheads="1"/>
          </p:cNvSpPr>
          <p:nvPr>
            <p:ph type="dt" sz="half" idx="10"/>
          </p:nvPr>
        </p:nvSpPr>
        <p:spPr>
          <a:xfrm>
            <a:off x="1225550" y="6200775"/>
            <a:ext cx="1905000" cy="457200"/>
          </a:xfrm>
        </p:spPr>
        <p:txBody>
          <a:bodyPr/>
          <a:lstStyle>
            <a:lvl1pPr>
              <a:defRPr>
                <a:solidFill>
                  <a:schemeClr val="tx1"/>
                </a:solidFill>
                <a:latin typeface="+mn-lt"/>
              </a:defRPr>
            </a:lvl1pPr>
          </a:lstStyle>
          <a:p>
            <a:pPr>
              <a:defRPr/>
            </a:pPr>
            <a:endParaRPr lang="en-US"/>
          </a:p>
        </p:txBody>
      </p:sp>
      <p:sp>
        <p:nvSpPr>
          <p:cNvPr id="5" name="Rectangle 170"/>
          <p:cNvSpPr>
            <a:spLocks noGrp="1" noChangeArrowheads="1"/>
          </p:cNvSpPr>
          <p:nvPr>
            <p:ph type="ftr" sz="quarter" idx="11"/>
          </p:nvPr>
        </p:nvSpPr>
        <p:spPr>
          <a:xfrm>
            <a:off x="3303588" y="6200775"/>
            <a:ext cx="3636962" cy="457200"/>
          </a:xfrm>
        </p:spPr>
        <p:txBody>
          <a:bodyPr/>
          <a:lstStyle>
            <a:lvl1pPr>
              <a:defRPr>
                <a:solidFill>
                  <a:schemeClr val="tx1"/>
                </a:solidFill>
                <a:latin typeface="+mn-lt"/>
              </a:defRPr>
            </a:lvl1pPr>
          </a:lstStyle>
          <a:p>
            <a:pPr>
              <a:defRPr/>
            </a:pPr>
            <a:endParaRPr lang="en-US"/>
          </a:p>
        </p:txBody>
      </p:sp>
      <p:sp>
        <p:nvSpPr>
          <p:cNvPr id="6" name="Rectangle 171"/>
          <p:cNvSpPr>
            <a:spLocks noGrp="1" noChangeArrowheads="1"/>
          </p:cNvSpPr>
          <p:nvPr>
            <p:ph type="sldNum" sz="quarter" idx="12"/>
          </p:nvPr>
        </p:nvSpPr>
        <p:spPr>
          <a:xfrm>
            <a:off x="7092950" y="6200775"/>
            <a:ext cx="1905000" cy="457200"/>
          </a:xfrm>
        </p:spPr>
        <p:txBody>
          <a:bodyPr/>
          <a:lstStyle>
            <a:lvl1pPr>
              <a:defRPr>
                <a:solidFill>
                  <a:schemeClr val="tx1"/>
                </a:solidFill>
                <a:latin typeface="+mn-lt"/>
              </a:defRPr>
            </a:lvl1pPr>
          </a:lstStyle>
          <a:p>
            <a:pPr>
              <a:defRPr/>
            </a:pPr>
            <a:fld id="{F5E449A1-BD7D-43B8-BCFE-94BCCF209C8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F0414A-EF72-46F5-8909-1B4BD6023F0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3075" y="225425"/>
            <a:ext cx="1925638" cy="5975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42988" y="225425"/>
            <a:ext cx="5627687"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0988E-FAD0-47AE-BB0B-1FD3ADD2FCB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42988" y="1304925"/>
            <a:ext cx="377666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72050" y="1304925"/>
            <a:ext cx="3776663" cy="4895850"/>
          </a:xfrm>
        </p:spPr>
        <p:txBody>
          <a:bodyPr/>
          <a:lstStyle/>
          <a:p>
            <a:pPr lvl="0"/>
            <a:r>
              <a:rPr lang="en-US" noProof="0" smtClean="0"/>
              <a:t>Click icon to add clip art</a:t>
            </a:r>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34E407-DEC9-4A6A-BDF7-9D81F7657BD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42988" y="1304925"/>
            <a:ext cx="7705725"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42988" y="3829050"/>
            <a:ext cx="7705725"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E09D51-4090-4613-99B3-E6B17C1DE252}"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a:solidFill>
                  <a:srgbClr val="000000"/>
                </a:solidFill>
                <a:latin typeface="Times New Roman" pitchFamily="18" charset="0"/>
                <a:cs typeface="+mn-cs"/>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a:solidFill>
                    <a:srgbClr val="000000"/>
                  </a:solidFill>
                  <a:latin typeface="Times New Roman" pitchFamily="18" charset="0"/>
                  <a:cs typeface="+mn-cs"/>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a:solidFill>
                    <a:srgbClr val="000000"/>
                  </a:solidFill>
                  <a:latin typeface="Times New Roman" pitchFamily="18" charset="0"/>
                  <a:cs typeface="+mn-cs"/>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solidFill>
                    <a:srgbClr val="000000"/>
                  </a:solidFill>
                  <a:latin typeface="Arial" pitchFamily="34" charset="0"/>
                  <a:cs typeface="+mn-cs"/>
                </a:endParaRP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a:solidFill>
                    <a:srgbClr val="000000"/>
                  </a:solidFill>
                  <a:latin typeface="Times New Roman" pitchFamily="18" charset="0"/>
                  <a:cs typeface="+mn-cs"/>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solidFill>
                    <a:srgbClr val="000000"/>
                  </a:solidFill>
                  <a:latin typeface="Arial" pitchFamily="34" charset="0"/>
                  <a:cs typeface="+mn-cs"/>
                </a:endParaRPr>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atin typeface="Arial" charset="0"/>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atin typeface="Arial" charset="0"/>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atin typeface="Arial" charset="0"/>
              </a:defRPr>
            </a:lvl1pPr>
          </a:lstStyle>
          <a:p>
            <a:pPr>
              <a:defRPr/>
            </a:pPr>
            <a:fld id="{4AFC6920-568C-4F3A-85CF-D8A083D36C2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5E0B061F-1D58-40DD-9CE4-08DA342009F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6B3DACB0-A0FF-4110-85B5-05C579F904C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25EAD389-A391-4777-BFE5-23A608E4049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charset="0"/>
              </a:defRPr>
            </a:lvl1pPr>
          </a:lstStyle>
          <a:p>
            <a:pPr>
              <a:defRPr/>
            </a:pPr>
            <a:endParaRPr lang="en-US"/>
          </a:p>
        </p:txBody>
      </p:sp>
      <p:sp>
        <p:nvSpPr>
          <p:cNvPr id="8" name="Footer Placeholder 7"/>
          <p:cNvSpPr>
            <a:spLocks noGrp="1"/>
          </p:cNvSpPr>
          <p:nvPr>
            <p:ph type="ftr" sz="quarter" idx="11"/>
          </p:nvPr>
        </p:nvSpPr>
        <p:spPr/>
        <p:txBody>
          <a:bodyPr/>
          <a:lstStyle>
            <a:lvl1pPr>
              <a:defRPr>
                <a:latin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a:latin typeface="Arial" charset="0"/>
              </a:defRPr>
            </a:lvl1pPr>
          </a:lstStyle>
          <a:p>
            <a:pPr>
              <a:defRPr/>
            </a:pPr>
            <a:fld id="{D9660CD7-04E0-458F-A90B-F93D84386E3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charset="0"/>
              </a:defRPr>
            </a:lvl1pPr>
          </a:lstStyle>
          <a:p>
            <a:pPr>
              <a:defRPr/>
            </a:pPr>
            <a:endParaRPr lang="en-US"/>
          </a:p>
        </p:txBody>
      </p:sp>
      <p:sp>
        <p:nvSpPr>
          <p:cNvPr id="4" name="Footer Placeholder 3"/>
          <p:cNvSpPr>
            <a:spLocks noGrp="1"/>
          </p:cNvSpPr>
          <p:nvPr>
            <p:ph type="ftr" sz="quarter" idx="11"/>
          </p:nvPr>
        </p:nvSpPr>
        <p:spPr/>
        <p:txBody>
          <a:bodyPr/>
          <a:lstStyle>
            <a:lvl1pPr>
              <a:defRPr>
                <a:latin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latin typeface="Arial" charset="0"/>
              </a:defRPr>
            </a:lvl1pPr>
          </a:lstStyle>
          <a:p>
            <a:pPr>
              <a:defRPr/>
            </a:pPr>
            <a:fld id="{C5D68D96-2B4F-48B6-8F53-0241E46DB74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dirty="0">
                <a:latin typeface="+mn-lt"/>
              </a:defRPr>
            </a:lvl1pPr>
          </a:lstStyle>
          <a:p>
            <a:pPr>
              <a:defRPr/>
            </a:pPr>
            <a:endParaRPr lang="en-US"/>
          </a:p>
        </p:txBody>
      </p:sp>
      <p:sp>
        <p:nvSpPr>
          <p:cNvPr id="5" name="Footer Placeholder 4"/>
          <p:cNvSpPr>
            <a:spLocks noGrp="1"/>
          </p:cNvSpPr>
          <p:nvPr>
            <p:ph type="ftr" sz="quarter" idx="11"/>
          </p:nvPr>
        </p:nvSpPr>
        <p:spPr/>
        <p:txBody>
          <a:bodyPr/>
          <a:lstStyle>
            <a:lvl1pPr>
              <a:defRPr dirty="0">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mn-lt"/>
              </a:defRPr>
            </a:lvl1pPr>
          </a:lstStyle>
          <a:p>
            <a:pPr>
              <a:defRPr/>
            </a:pPr>
            <a:fld id="{6D2A13DC-8DE1-49C8-BE3C-8DAD35F804A2}"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Arial" charset="0"/>
              </a:defRPr>
            </a:lvl1pPr>
          </a:lstStyle>
          <a:p>
            <a:pPr>
              <a:defRPr/>
            </a:pPr>
            <a:fld id="{572A2741-3ADD-44E2-A293-DF31A846C5F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8196BC2D-9C1B-4EE3-9026-65DEB36E2CA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BA2E8FED-3A89-45CC-BE17-E6E3170162D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C76A0352-E4D5-46CB-AC3F-A04A54A0A2C2}"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00C55000-3D7D-4FA4-9E33-4E0D0B691301}"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CAD29B12-12AC-4E03-8C00-704C00658B0A}"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80E8044D-FC85-4C1E-A793-07AE0B085C3E}"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4400" y="1600200"/>
            <a:ext cx="7772400" cy="4530725"/>
          </a:xfrm>
        </p:spPr>
        <p:txBody>
          <a:bodyPr/>
          <a:lstStyle/>
          <a:p>
            <a:pPr lvl="0"/>
            <a:endParaRPr lang="en-US" noProof="0"/>
          </a:p>
        </p:txBody>
      </p:sp>
      <p:sp>
        <p:nvSpPr>
          <p:cNvPr id="4" name="Date Placeholder 3"/>
          <p:cNvSpPr>
            <a:spLocks noGrp="1"/>
          </p:cNvSpPr>
          <p:nvPr>
            <p:ph type="dt" sz="half" idx="10"/>
          </p:nvPr>
        </p:nvSpPr>
        <p:spPr/>
        <p:txBody>
          <a:bodyPr/>
          <a:lstStyle>
            <a:lvl1pPr>
              <a:defRPr>
                <a:latin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23D8851B-FF05-48F6-A751-10F6DD0D64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mn-lt"/>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tx1"/>
                </a:solidFill>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tx1"/>
                </a:solidFill>
                <a:latin typeface="+mn-lt"/>
              </a:defRPr>
            </a:lvl1pPr>
          </a:lstStyle>
          <a:p>
            <a:pPr>
              <a:defRPr/>
            </a:pPr>
            <a:fld id="{FF411BBA-455D-42E3-84DA-B01641441B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42988" y="1304925"/>
            <a:ext cx="3776662"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2050" y="1304925"/>
            <a:ext cx="3776663"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dirty="0">
                <a:latin typeface="+mn-lt"/>
              </a:defRPr>
            </a:lvl1pPr>
          </a:lstStyle>
          <a:p>
            <a:pPr>
              <a:defRPr/>
            </a:pPr>
            <a:endParaRPr lang="en-US"/>
          </a:p>
        </p:txBody>
      </p:sp>
      <p:sp>
        <p:nvSpPr>
          <p:cNvPr id="6" name="Footer Placeholder 5"/>
          <p:cNvSpPr>
            <a:spLocks noGrp="1"/>
          </p:cNvSpPr>
          <p:nvPr>
            <p:ph type="ftr" sz="quarter" idx="11"/>
          </p:nvPr>
        </p:nvSpPr>
        <p:spPr/>
        <p:txBody>
          <a:bodyPr/>
          <a:lstStyle>
            <a:lvl1pPr>
              <a:defRPr dirty="0">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mn-lt"/>
              </a:defRPr>
            </a:lvl1pPr>
          </a:lstStyle>
          <a:p>
            <a:pPr>
              <a:defRPr/>
            </a:pPr>
            <a:fld id="{B46403FD-1C71-42B0-AC28-C2137FF7D67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dirty="0">
                <a:latin typeface="+mn-lt"/>
              </a:defRPr>
            </a:lvl1pPr>
          </a:lstStyle>
          <a:p>
            <a:pPr>
              <a:defRPr/>
            </a:pPr>
            <a:endParaRPr lang="en-US"/>
          </a:p>
        </p:txBody>
      </p:sp>
      <p:sp>
        <p:nvSpPr>
          <p:cNvPr id="8" name="Footer Placeholder 7"/>
          <p:cNvSpPr>
            <a:spLocks noGrp="1"/>
          </p:cNvSpPr>
          <p:nvPr>
            <p:ph type="ftr" sz="quarter" idx="11"/>
          </p:nvPr>
        </p:nvSpPr>
        <p:spPr/>
        <p:txBody>
          <a:bodyPr/>
          <a:lstStyle>
            <a:lvl1pPr>
              <a:defRPr dirty="0">
                <a:latin typeface="+mn-lt"/>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atin typeface="+mn-lt"/>
              </a:defRPr>
            </a:lvl1pPr>
          </a:lstStyle>
          <a:p>
            <a:pPr>
              <a:defRPr/>
            </a:pPr>
            <a:fld id="{E908606B-F398-457E-9CE7-EE7BEA26BF6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dirty="0">
                <a:latin typeface="+mn-lt"/>
              </a:defRPr>
            </a:lvl1pPr>
          </a:lstStyle>
          <a:p>
            <a:pPr>
              <a:defRPr/>
            </a:pPr>
            <a:endParaRPr lang="en-US"/>
          </a:p>
        </p:txBody>
      </p:sp>
      <p:sp>
        <p:nvSpPr>
          <p:cNvPr id="4" name="Footer Placeholder 3"/>
          <p:cNvSpPr>
            <a:spLocks noGrp="1"/>
          </p:cNvSpPr>
          <p:nvPr>
            <p:ph type="ftr" sz="quarter" idx="11"/>
          </p:nvPr>
        </p:nvSpPr>
        <p:spPr/>
        <p:txBody>
          <a:bodyPr/>
          <a:lstStyle>
            <a:lvl1pPr>
              <a:defRPr dirty="0">
                <a:latin typeface="+mn-lt"/>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atin typeface="+mn-lt"/>
              </a:defRPr>
            </a:lvl1pPr>
          </a:lstStyle>
          <a:p>
            <a:pPr>
              <a:defRPr/>
            </a:pPr>
            <a:fld id="{5FDAFB79-1C62-4586-97C6-F3B1C2CA281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dirty="0">
                <a:latin typeface="+mn-lt"/>
              </a:defRPr>
            </a:lvl1pPr>
          </a:lstStyle>
          <a:p>
            <a:pPr>
              <a:defRPr/>
            </a:pPr>
            <a:endParaRPr lang="en-US"/>
          </a:p>
        </p:txBody>
      </p:sp>
      <p:sp>
        <p:nvSpPr>
          <p:cNvPr id="3" name="Footer Placeholder 2"/>
          <p:cNvSpPr>
            <a:spLocks noGrp="1"/>
          </p:cNvSpPr>
          <p:nvPr>
            <p:ph type="ftr" sz="quarter" idx="11"/>
          </p:nvPr>
        </p:nvSpPr>
        <p:spPr/>
        <p:txBody>
          <a:bodyPr/>
          <a:lstStyle>
            <a:lvl1pPr>
              <a:defRPr dirty="0">
                <a:latin typeface="+mn-lt"/>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atin typeface="+mn-lt"/>
              </a:defRPr>
            </a:lvl1pPr>
          </a:lstStyle>
          <a:p>
            <a:pPr>
              <a:defRPr/>
            </a:pPr>
            <a:fld id="{32A1627C-E6E1-4C9F-B32B-75D5C8381E9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dirty="0">
                <a:latin typeface="+mn-lt"/>
              </a:defRPr>
            </a:lvl1pPr>
          </a:lstStyle>
          <a:p>
            <a:pPr>
              <a:defRPr/>
            </a:pPr>
            <a:endParaRPr lang="en-US"/>
          </a:p>
        </p:txBody>
      </p:sp>
      <p:sp>
        <p:nvSpPr>
          <p:cNvPr id="6" name="Footer Placeholder 5"/>
          <p:cNvSpPr>
            <a:spLocks noGrp="1"/>
          </p:cNvSpPr>
          <p:nvPr>
            <p:ph type="ftr" sz="quarter" idx="11"/>
          </p:nvPr>
        </p:nvSpPr>
        <p:spPr/>
        <p:txBody>
          <a:bodyPr/>
          <a:lstStyle>
            <a:lvl1pPr>
              <a:defRPr dirty="0">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mn-lt"/>
              </a:defRPr>
            </a:lvl1pPr>
          </a:lstStyle>
          <a:p>
            <a:pPr>
              <a:defRPr/>
            </a:pPr>
            <a:fld id="{B2AA7B94-6BB1-48FA-8925-996124A68BE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dirty="0">
                <a:latin typeface="+mn-lt"/>
              </a:defRPr>
            </a:lvl1pPr>
          </a:lstStyle>
          <a:p>
            <a:pPr>
              <a:defRPr/>
            </a:pPr>
            <a:endParaRPr lang="en-US"/>
          </a:p>
        </p:txBody>
      </p:sp>
      <p:sp>
        <p:nvSpPr>
          <p:cNvPr id="6" name="Footer Placeholder 5"/>
          <p:cNvSpPr>
            <a:spLocks noGrp="1"/>
          </p:cNvSpPr>
          <p:nvPr>
            <p:ph type="ftr" sz="quarter" idx="11"/>
          </p:nvPr>
        </p:nvSpPr>
        <p:spPr/>
        <p:txBody>
          <a:bodyPr/>
          <a:lstStyle>
            <a:lvl1pPr>
              <a:defRPr dirty="0">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mn-lt"/>
              </a:defRPr>
            </a:lvl1pPr>
          </a:lstStyle>
          <a:p>
            <a:pPr>
              <a:defRPr/>
            </a:pPr>
            <a:fld id="{335FCB0A-695C-4D39-B06A-49C2126B893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225425"/>
            <a:ext cx="7705725" cy="863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42988" y="1304925"/>
            <a:ext cx="7705725" cy="4895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Rectangle 4"/>
          <p:cNvSpPr>
            <a:spLocks noGrp="1" noChangeArrowheads="1"/>
          </p:cNvSpPr>
          <p:nvPr>
            <p:ph type="dt" sz="half" idx="2"/>
          </p:nvPr>
        </p:nvSpPr>
        <p:spPr bwMode="auto">
          <a:xfrm>
            <a:off x="1042988" y="6308725"/>
            <a:ext cx="1838325"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000" dirty="0" smtClean="0">
                <a:solidFill>
                  <a:srgbClr val="000000"/>
                </a:solidFill>
                <a:latin typeface="Times New Roman" pitchFamily="18" charset="0"/>
                <a:cs typeface="+mn-cs"/>
              </a:defRPr>
            </a:lvl1pPr>
          </a:lstStyle>
          <a:p>
            <a:pPr>
              <a:defRPr/>
            </a:pPr>
            <a:endParaRPr lang="en-US"/>
          </a:p>
        </p:txBody>
      </p:sp>
      <p:sp>
        <p:nvSpPr>
          <p:cNvPr id="22533" name="Rectangle 5"/>
          <p:cNvSpPr>
            <a:spLocks noGrp="1" noChangeArrowheads="1"/>
          </p:cNvSpPr>
          <p:nvPr>
            <p:ph type="ftr" sz="quarter" idx="3"/>
          </p:nvPr>
        </p:nvSpPr>
        <p:spPr bwMode="auto">
          <a:xfrm>
            <a:off x="3054350" y="6308725"/>
            <a:ext cx="363696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dirty="0" smtClean="0">
                <a:solidFill>
                  <a:srgbClr val="000000"/>
                </a:solidFill>
                <a:latin typeface="Times New Roman" pitchFamily="18" charset="0"/>
                <a:cs typeface="+mn-cs"/>
              </a:defRPr>
            </a:lvl1pPr>
          </a:lstStyle>
          <a:p>
            <a:pPr>
              <a:defRPr/>
            </a:pPr>
            <a:endParaRPr lang="en-US"/>
          </a:p>
        </p:txBody>
      </p:sp>
      <p:sp>
        <p:nvSpPr>
          <p:cNvPr id="22534" name="Rectangle 6"/>
          <p:cNvSpPr>
            <a:spLocks noGrp="1" noChangeArrowheads="1"/>
          </p:cNvSpPr>
          <p:nvPr>
            <p:ph type="sldNum" sz="quarter" idx="4"/>
          </p:nvPr>
        </p:nvSpPr>
        <p:spPr bwMode="auto">
          <a:xfrm>
            <a:off x="6843713" y="6308725"/>
            <a:ext cx="1905000"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smtClean="0">
                <a:solidFill>
                  <a:srgbClr val="000000"/>
                </a:solidFill>
                <a:latin typeface="Times New Roman" pitchFamily="18" charset="0"/>
                <a:cs typeface="+mn-cs"/>
              </a:defRPr>
            </a:lvl1pPr>
          </a:lstStyle>
          <a:p>
            <a:pPr>
              <a:defRPr/>
            </a:pPr>
            <a:fld id="{5671D15A-1AB2-4980-ACE8-9525C88B116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798" r:id="rId10"/>
    <p:sldLayoutId id="2147483797" r:id="rId11"/>
    <p:sldLayoutId id="2147483796" r:id="rId12"/>
    <p:sldLayoutId id="2147483795" r:id="rId13"/>
  </p:sldLayoutIdLst>
  <p:txStyles>
    <p:titleStyle>
      <a:lvl1pPr algn="l" rtl="0" fontAlgn="base">
        <a:spcBef>
          <a:spcPct val="0"/>
        </a:spcBef>
        <a:spcAft>
          <a:spcPct val="0"/>
        </a:spcAft>
        <a:defRPr sz="3200">
          <a:solidFill>
            <a:schemeClr val="tx1"/>
          </a:solidFill>
          <a:latin typeface="+mj-lt"/>
          <a:ea typeface="+mj-ea"/>
          <a:cs typeface="+mj-cs"/>
        </a:defRPr>
      </a:lvl1pPr>
      <a:lvl2pPr algn="l" rtl="0" fontAlgn="base">
        <a:spcBef>
          <a:spcPct val="0"/>
        </a:spcBef>
        <a:spcAft>
          <a:spcPct val="0"/>
        </a:spcAft>
        <a:defRPr sz="3200">
          <a:solidFill>
            <a:schemeClr val="tx1"/>
          </a:solidFill>
          <a:latin typeface="Century Schoolbook" pitchFamily="18" charset="0"/>
          <a:cs typeface="Times New Roman" pitchFamily="18" charset="0"/>
        </a:defRPr>
      </a:lvl2pPr>
      <a:lvl3pPr algn="l" rtl="0" fontAlgn="base">
        <a:spcBef>
          <a:spcPct val="0"/>
        </a:spcBef>
        <a:spcAft>
          <a:spcPct val="0"/>
        </a:spcAft>
        <a:defRPr sz="3200">
          <a:solidFill>
            <a:schemeClr val="tx1"/>
          </a:solidFill>
          <a:latin typeface="Century Schoolbook" pitchFamily="18" charset="0"/>
          <a:cs typeface="Times New Roman" pitchFamily="18" charset="0"/>
        </a:defRPr>
      </a:lvl3pPr>
      <a:lvl4pPr algn="l" rtl="0" fontAlgn="base">
        <a:spcBef>
          <a:spcPct val="0"/>
        </a:spcBef>
        <a:spcAft>
          <a:spcPct val="0"/>
        </a:spcAft>
        <a:defRPr sz="3200">
          <a:solidFill>
            <a:schemeClr val="tx1"/>
          </a:solidFill>
          <a:latin typeface="Century Schoolbook" pitchFamily="18" charset="0"/>
          <a:cs typeface="Times New Roman" pitchFamily="18" charset="0"/>
        </a:defRPr>
      </a:lvl4pPr>
      <a:lvl5pPr algn="l" rtl="0" fontAlgn="base">
        <a:spcBef>
          <a:spcPct val="0"/>
        </a:spcBef>
        <a:spcAft>
          <a:spcPct val="0"/>
        </a:spcAft>
        <a:defRPr sz="3200">
          <a:solidFill>
            <a:schemeClr val="tx1"/>
          </a:solidFill>
          <a:latin typeface="Century Schoolbook" pitchFamily="18" charset="0"/>
          <a:cs typeface="Times New Roman" pitchFamily="18" charset="0"/>
        </a:defRPr>
      </a:lvl5pPr>
      <a:lvl6pPr marL="4572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6pPr>
      <a:lvl7pPr marL="9144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7pPr>
      <a:lvl8pPr marL="13716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8pPr>
      <a:lvl9pPr marL="18288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000">
          <a:solidFill>
            <a:schemeClr val="tx1"/>
          </a:solidFill>
          <a:latin typeface="+mn-lt"/>
          <a:cs typeface="+mn-cs"/>
        </a:defRPr>
      </a:lvl2pPr>
      <a:lvl3pPr marL="1143000" indent="-228600" algn="l" rtl="0" fontAlgn="base">
        <a:spcBef>
          <a:spcPct val="20000"/>
        </a:spcBef>
        <a:spcAft>
          <a:spcPct val="0"/>
        </a:spcAft>
        <a:buClr>
          <a:schemeClr val="tx1"/>
        </a:buClr>
        <a:buChar char="•"/>
        <a:defRPr>
          <a:solidFill>
            <a:schemeClr val="tx1"/>
          </a:solidFill>
          <a:latin typeface="+mn-lt"/>
          <a:cs typeface="+mn-cs"/>
        </a:defRPr>
      </a:lvl3pPr>
      <a:lvl4pPr marL="1600200" indent="-228600" algn="l" rtl="0" fontAlgn="base">
        <a:spcBef>
          <a:spcPct val="20000"/>
        </a:spcBef>
        <a:spcAft>
          <a:spcPct val="0"/>
        </a:spcAft>
        <a:buClr>
          <a:schemeClr val="tx1"/>
        </a:buClr>
        <a:buChar char="•"/>
        <a:defRPr sz="1600">
          <a:solidFill>
            <a:schemeClr val="tx1"/>
          </a:solidFill>
          <a:latin typeface="+mn-lt"/>
          <a:cs typeface="+mn-cs"/>
        </a:defRPr>
      </a:lvl4pPr>
      <a:lvl5pPr marL="2057400" indent="-228600" algn="l" rtl="0" fontAlgn="base">
        <a:spcBef>
          <a:spcPct val="20000"/>
        </a:spcBef>
        <a:spcAft>
          <a:spcPct val="0"/>
        </a:spcAft>
        <a:buClr>
          <a:schemeClr val="tx1"/>
        </a:buClr>
        <a:buChar char="•"/>
        <a:defRPr sz="16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5362" name="Group 2"/>
          <p:cNvGrpSpPr>
            <a:grpSpLocks/>
          </p:cNvGrpSpPr>
          <p:nvPr/>
        </p:nvGrpSpPr>
        <p:grpSpPr bwMode="auto">
          <a:xfrm>
            <a:off x="0" y="0"/>
            <a:ext cx="8686800" cy="4876800"/>
            <a:chOff x="0" y="0"/>
            <a:chExt cx="5472" cy="3072"/>
          </a:xfrm>
        </p:grpSpPr>
        <p:sp>
          <p:nvSpPr>
            <p:cNvPr id="614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solidFill>
                  <a:srgbClr val="000000"/>
                </a:solidFill>
                <a:latin typeface="Times New Roman" pitchFamily="18" charset="0"/>
                <a:cs typeface="+mn-cs"/>
              </a:endParaRPr>
            </a:p>
          </p:txBody>
        </p:sp>
        <p:grpSp>
          <p:nvGrpSpPr>
            <p:cNvPr id="15370" name="Group 4"/>
            <p:cNvGrpSpPr>
              <a:grpSpLocks/>
            </p:cNvGrpSpPr>
            <p:nvPr/>
          </p:nvGrpSpPr>
          <p:grpSpPr bwMode="auto">
            <a:xfrm>
              <a:off x="240" y="893"/>
              <a:ext cx="5232" cy="115"/>
              <a:chOff x="240" y="893"/>
              <a:chExt cx="5232" cy="115"/>
            </a:xfrm>
          </p:grpSpPr>
          <p:sp>
            <p:nvSpPr>
              <p:cNvPr id="614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solidFill>
                    <a:srgbClr val="000000"/>
                  </a:solidFill>
                  <a:latin typeface="Times New Roman" pitchFamily="18" charset="0"/>
                  <a:cs typeface="+mn-cs"/>
                </a:endParaRPr>
              </a:p>
            </p:txBody>
          </p:sp>
          <p:sp>
            <p:nvSpPr>
              <p:cNvPr id="615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solidFill>
                    <a:srgbClr val="000000"/>
                  </a:solidFill>
                  <a:latin typeface="Arial" pitchFamily="34" charset="0"/>
                  <a:cs typeface="+mn-cs"/>
                </a:endParaRPr>
              </a:p>
            </p:txBody>
          </p:sp>
        </p:grpSp>
      </p:grpSp>
      <p:sp>
        <p:nvSpPr>
          <p:cNvPr id="1536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solidFill>
                  <a:srgbClr val="000000"/>
                </a:solidFill>
                <a:latin typeface="Arial" pitchFamily="34" charset="0"/>
                <a:cs typeface="+mn-cs"/>
              </a:defRPr>
            </a:lvl1pPr>
          </a:lstStyle>
          <a:p>
            <a:pPr>
              <a:defRPr/>
            </a:pPr>
            <a:endParaRPr lang="en-US"/>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solidFill>
                  <a:srgbClr val="000000"/>
                </a:solidFill>
                <a:latin typeface="Arial" pitchFamily="34" charset="0"/>
                <a:cs typeface="+mn-cs"/>
              </a:defRPr>
            </a:lvl1pPr>
          </a:lstStyle>
          <a:p>
            <a:pPr>
              <a:defRPr/>
            </a:pPr>
            <a:endParaRPr lang="en-US"/>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rgbClr val="000000"/>
                </a:solidFill>
                <a:latin typeface="Arial" pitchFamily="34" charset="0"/>
                <a:cs typeface="+mn-cs"/>
              </a:defRPr>
            </a:lvl1pPr>
          </a:lstStyle>
          <a:p>
            <a:pPr>
              <a:defRPr/>
            </a:pPr>
            <a:fld id="{24160E3A-D697-4110-AEDC-519A51933FCC}" type="slidenum">
              <a:rPr lang="en-US"/>
              <a:pPr>
                <a:defRPr/>
              </a:pPr>
              <a:t>‹#›</a:t>
            </a:fld>
            <a:endParaRPr lang="en-US"/>
          </a:p>
        </p:txBody>
      </p:sp>
      <p:sp>
        <p:nvSpPr>
          <p:cNvPr id="615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solidFill>
                <a:srgbClr val="000000"/>
              </a:solidFill>
              <a:latin typeface="Arial" pitchFamily="34" charset="0"/>
              <a:cs typeface="+mn-cs"/>
            </a:endParaRPr>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ites.google.com/site/gbdinjuryexpertgrou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tes.google.com/site/gbdinjuryexpertgrou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MWarner@CDC.GOV" TargetMode="External"/><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hyperlink" Target="http://www.cdc.gov/nchs/injury.htm" TargetMode="External"/><Relationship Id="rId4" Type="http://schemas.openxmlformats.org/officeDocument/2006/relationships/hyperlink" Target="mailto:LChen3@cdc.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3200400" y="2971800"/>
            <a:ext cx="5638800" cy="2667000"/>
          </a:xfrm>
          <a:prstGeom prst="rect">
            <a:avLst/>
          </a:prstGeom>
          <a:noFill/>
          <a:ln w="9525">
            <a:noFill/>
            <a:miter lim="800000"/>
            <a:headEnd/>
            <a:tailEnd/>
          </a:ln>
        </p:spPr>
        <p:txBody>
          <a:bodyPr anchor="ctr"/>
          <a:lstStyle/>
          <a:p>
            <a:pPr algn="ctr"/>
            <a:endParaRPr lang="en-US" sz="2400">
              <a:solidFill>
                <a:srgbClr val="003366"/>
              </a:solidFill>
            </a:endParaRPr>
          </a:p>
          <a:p>
            <a:pPr algn="ctr"/>
            <a:endParaRPr lang="en-US" sz="2400">
              <a:solidFill>
                <a:srgbClr val="003366"/>
              </a:solidFill>
            </a:endParaRPr>
          </a:p>
          <a:p>
            <a:pPr algn="ctr"/>
            <a:r>
              <a:rPr lang="en-US" sz="2400">
                <a:solidFill>
                  <a:srgbClr val="003366"/>
                </a:solidFill>
              </a:rPr>
              <a:t>Margaret Warner, PhD</a:t>
            </a:r>
          </a:p>
          <a:p>
            <a:pPr algn="ctr"/>
            <a:r>
              <a:rPr lang="en-US" sz="2400">
                <a:solidFill>
                  <a:srgbClr val="003366"/>
                </a:solidFill>
              </a:rPr>
              <a:t>Li-Hui Chen, MS, PhD</a:t>
            </a:r>
          </a:p>
          <a:p>
            <a:pPr algn="ctr"/>
            <a:r>
              <a:rPr lang="en-US" sz="2400">
                <a:solidFill>
                  <a:srgbClr val="003366"/>
                </a:solidFill>
              </a:rPr>
              <a:t>Office of Analysis and Epidemiology</a:t>
            </a:r>
          </a:p>
          <a:p>
            <a:pPr algn="ctr"/>
            <a:endParaRPr lang="en-US" sz="1100">
              <a:solidFill>
                <a:srgbClr val="003366"/>
              </a:solidFill>
            </a:endParaRPr>
          </a:p>
          <a:p>
            <a:pPr algn="ctr"/>
            <a:r>
              <a:rPr lang="en-US" sz="2000">
                <a:solidFill>
                  <a:srgbClr val="003366"/>
                </a:solidFill>
              </a:rPr>
              <a:t>National Conference on Health Statistics</a:t>
            </a:r>
          </a:p>
          <a:p>
            <a:pPr algn="ctr"/>
            <a:r>
              <a:rPr lang="en-US" sz="2000">
                <a:solidFill>
                  <a:srgbClr val="003366"/>
                </a:solidFill>
              </a:rPr>
              <a:t>Washington, DC August 2010</a:t>
            </a:r>
          </a:p>
        </p:txBody>
      </p:sp>
      <p:sp>
        <p:nvSpPr>
          <p:cNvPr id="32771" name="Rectangle 2"/>
          <p:cNvSpPr>
            <a:spLocks noChangeArrowheads="1"/>
          </p:cNvSpPr>
          <p:nvPr/>
        </p:nvSpPr>
        <p:spPr bwMode="auto">
          <a:xfrm>
            <a:off x="0" y="5638800"/>
            <a:ext cx="9144000" cy="1447800"/>
          </a:xfrm>
          <a:prstGeom prst="rect">
            <a:avLst/>
          </a:prstGeom>
          <a:solidFill>
            <a:srgbClr val="996600">
              <a:alpha val="47058"/>
            </a:srgbClr>
          </a:solidFill>
          <a:ln w="9525">
            <a:noFill/>
            <a:miter lim="800000"/>
            <a:headEnd/>
            <a:tailEnd/>
          </a:ln>
        </p:spPr>
        <p:txBody>
          <a:bodyPr wrap="none" anchor="ctr"/>
          <a:lstStyle/>
          <a:p>
            <a:endParaRPr lang="en-US"/>
          </a:p>
        </p:txBody>
      </p:sp>
      <p:sp>
        <p:nvSpPr>
          <p:cNvPr id="8195" name="Rectangle 3"/>
          <p:cNvSpPr>
            <a:spLocks noGrp="1" noChangeArrowheads="1"/>
          </p:cNvSpPr>
          <p:nvPr>
            <p:ph type="ctrTitle"/>
          </p:nvPr>
        </p:nvSpPr>
        <p:spPr>
          <a:xfrm>
            <a:off x="3352800" y="914400"/>
            <a:ext cx="5343525" cy="2971800"/>
          </a:xfrm>
        </p:spPr>
        <p:txBody>
          <a:bodyPr>
            <a:normAutofit fontScale="90000"/>
          </a:bodyPr>
          <a:lstStyle/>
          <a:p>
            <a:pPr algn="ctr">
              <a:defRPr/>
            </a:pPr>
            <a:r>
              <a:rPr lang="en-US" sz="4400" b="1" dirty="0" smtClean="0">
                <a:solidFill>
                  <a:srgbClr val="000066"/>
                </a:solidFill>
              </a:rPr>
              <a:t>International comparisons of injury using the ICE indicators </a:t>
            </a:r>
            <a:r>
              <a:rPr lang="en-US" sz="4000" b="1" dirty="0">
                <a:solidFill>
                  <a:srgbClr val="000066"/>
                </a:solidFill>
              </a:rPr>
              <a:t/>
            </a:r>
            <a:br>
              <a:rPr lang="en-US" sz="4000" b="1" dirty="0">
                <a:solidFill>
                  <a:srgbClr val="000066"/>
                </a:solidFill>
              </a:rPr>
            </a:br>
            <a:endParaRPr lang="en-US" sz="3600" b="1" dirty="0">
              <a:solidFill>
                <a:srgbClr val="003366"/>
              </a:solidFill>
            </a:endParaRPr>
          </a:p>
        </p:txBody>
      </p:sp>
      <p:grpSp>
        <p:nvGrpSpPr>
          <p:cNvPr id="32773" name="Group 5"/>
          <p:cNvGrpSpPr>
            <a:grpSpLocks/>
          </p:cNvGrpSpPr>
          <p:nvPr/>
        </p:nvGrpSpPr>
        <p:grpSpPr bwMode="auto">
          <a:xfrm>
            <a:off x="455613" y="5805488"/>
            <a:ext cx="7521575" cy="966787"/>
            <a:chOff x="287" y="3201"/>
            <a:chExt cx="4738" cy="609"/>
          </a:xfrm>
        </p:grpSpPr>
        <p:sp>
          <p:nvSpPr>
            <p:cNvPr id="32775" name="Text Box 6"/>
            <p:cNvSpPr txBox="1">
              <a:spLocks noChangeArrowheads="1"/>
            </p:cNvSpPr>
            <p:nvPr/>
          </p:nvSpPr>
          <p:spPr bwMode="auto">
            <a:xfrm>
              <a:off x="1029" y="3201"/>
              <a:ext cx="3996" cy="526"/>
            </a:xfrm>
            <a:prstGeom prst="rect">
              <a:avLst/>
            </a:prstGeom>
            <a:noFill/>
            <a:ln w="9525">
              <a:noFill/>
              <a:miter lim="800000"/>
              <a:headEnd/>
              <a:tailEnd/>
            </a:ln>
          </p:spPr>
          <p:txBody>
            <a:bodyPr wrap="none">
              <a:spAutoFit/>
            </a:bodyPr>
            <a:lstStyle/>
            <a:p>
              <a:pPr eaLnBrk="0" hangingPunct="0">
                <a:lnSpc>
                  <a:spcPct val="90000"/>
                </a:lnSpc>
              </a:pPr>
              <a:r>
                <a:rPr lang="en-US" b="1">
                  <a:solidFill>
                    <a:srgbClr val="003366"/>
                  </a:solidFill>
                  <a:latin typeface="Swis721 BT" pitchFamily="34" charset="0"/>
                </a:rPr>
                <a:t>U.S. DEPARTMENT OF HEALTH AND HUMAN SERVICES</a:t>
              </a:r>
            </a:p>
            <a:p>
              <a:pPr eaLnBrk="0" hangingPunct="0">
                <a:lnSpc>
                  <a:spcPct val="90000"/>
                </a:lnSpc>
              </a:pPr>
              <a:r>
                <a:rPr lang="en-US" b="1">
                  <a:solidFill>
                    <a:srgbClr val="003366"/>
                  </a:solidFill>
                  <a:latin typeface="Swis721 BT" pitchFamily="34" charset="0"/>
                </a:rPr>
                <a:t>Centers for Disease Control and Prevention</a:t>
              </a:r>
            </a:p>
            <a:p>
              <a:pPr eaLnBrk="0" hangingPunct="0">
                <a:lnSpc>
                  <a:spcPct val="90000"/>
                </a:lnSpc>
              </a:pPr>
              <a:r>
                <a:rPr lang="en-US" b="1">
                  <a:solidFill>
                    <a:srgbClr val="003366"/>
                  </a:solidFill>
                  <a:latin typeface="Swis721 BT" pitchFamily="34" charset="0"/>
                </a:rPr>
                <a:t>National Center for Health Statistics</a:t>
              </a:r>
            </a:p>
          </p:txBody>
        </p:sp>
        <p:grpSp>
          <p:nvGrpSpPr>
            <p:cNvPr id="32776" name="Group 7"/>
            <p:cNvGrpSpPr>
              <a:grpSpLocks/>
            </p:cNvGrpSpPr>
            <p:nvPr/>
          </p:nvGrpSpPr>
          <p:grpSpPr bwMode="auto">
            <a:xfrm>
              <a:off x="287" y="3741"/>
              <a:ext cx="1562" cy="69"/>
              <a:chOff x="226" y="1710"/>
              <a:chExt cx="5989" cy="259"/>
            </a:xfrm>
          </p:grpSpPr>
          <p:sp>
            <p:nvSpPr>
              <p:cNvPr id="32778" name="Freeform 8"/>
              <p:cNvSpPr>
                <a:spLocks noEditPoints="1"/>
              </p:cNvSpPr>
              <p:nvPr/>
            </p:nvSpPr>
            <p:spPr bwMode="auto">
              <a:xfrm>
                <a:off x="226" y="1739"/>
                <a:ext cx="1316" cy="230"/>
              </a:xfrm>
              <a:custGeom>
                <a:avLst/>
                <a:gdLst>
                  <a:gd name="T0" fmla="*/ 556 w 3948"/>
                  <a:gd name="T1" fmla="*/ 180 h 691"/>
                  <a:gd name="T2" fmla="*/ 377 w 3948"/>
                  <a:gd name="T3" fmla="*/ 140 h 691"/>
                  <a:gd name="T4" fmla="*/ 232 w 3948"/>
                  <a:gd name="T5" fmla="*/ 164 h 691"/>
                  <a:gd name="T6" fmla="*/ 205 w 3948"/>
                  <a:gd name="T7" fmla="*/ 223 h 691"/>
                  <a:gd name="T8" fmla="*/ 376 w 3948"/>
                  <a:gd name="T9" fmla="*/ 260 h 691"/>
                  <a:gd name="T10" fmla="*/ 596 w 3948"/>
                  <a:gd name="T11" fmla="*/ 300 h 691"/>
                  <a:gd name="T12" fmla="*/ 670 w 3948"/>
                  <a:gd name="T13" fmla="*/ 364 h 691"/>
                  <a:gd name="T14" fmla="*/ 692 w 3948"/>
                  <a:gd name="T15" fmla="*/ 463 h 691"/>
                  <a:gd name="T16" fmla="*/ 649 w 3948"/>
                  <a:gd name="T17" fmla="*/ 567 h 691"/>
                  <a:gd name="T18" fmla="*/ 540 w 3948"/>
                  <a:gd name="T19" fmla="*/ 639 h 691"/>
                  <a:gd name="T20" fmla="*/ 244 w 3948"/>
                  <a:gd name="T21" fmla="*/ 661 h 691"/>
                  <a:gd name="T22" fmla="*/ 25 w 3948"/>
                  <a:gd name="T23" fmla="*/ 621 h 691"/>
                  <a:gd name="T24" fmla="*/ 101 w 3948"/>
                  <a:gd name="T25" fmla="*/ 459 h 691"/>
                  <a:gd name="T26" fmla="*/ 223 w 3948"/>
                  <a:gd name="T27" fmla="*/ 531 h 691"/>
                  <a:gd name="T28" fmla="*/ 431 w 3948"/>
                  <a:gd name="T29" fmla="*/ 543 h 691"/>
                  <a:gd name="T30" fmla="*/ 520 w 3948"/>
                  <a:gd name="T31" fmla="*/ 487 h 691"/>
                  <a:gd name="T32" fmla="*/ 478 w 3948"/>
                  <a:gd name="T33" fmla="*/ 420 h 691"/>
                  <a:gd name="T34" fmla="*/ 328 w 3948"/>
                  <a:gd name="T35" fmla="*/ 397 h 691"/>
                  <a:gd name="T36" fmla="*/ 92 w 3948"/>
                  <a:gd name="T37" fmla="*/ 336 h 691"/>
                  <a:gd name="T38" fmla="*/ 40 w 3948"/>
                  <a:gd name="T39" fmla="*/ 258 h 691"/>
                  <a:gd name="T40" fmla="*/ 48 w 3948"/>
                  <a:gd name="T41" fmla="*/ 157 h 691"/>
                  <a:gd name="T42" fmla="*/ 121 w 3948"/>
                  <a:gd name="T43" fmla="*/ 75 h 691"/>
                  <a:gd name="T44" fmla="*/ 345 w 3948"/>
                  <a:gd name="T45" fmla="*/ 21 h 691"/>
                  <a:gd name="T46" fmla="*/ 600 w 3948"/>
                  <a:gd name="T47" fmla="*/ 66 h 691"/>
                  <a:gd name="T48" fmla="*/ 1025 w 3948"/>
                  <a:gd name="T49" fmla="*/ 422 h 691"/>
                  <a:gd name="T50" fmla="*/ 1313 w 3948"/>
                  <a:gd name="T51" fmla="*/ 627 h 691"/>
                  <a:gd name="T52" fmla="*/ 958 w 3948"/>
                  <a:gd name="T53" fmla="*/ 606 h 691"/>
                  <a:gd name="T54" fmla="*/ 983 w 3948"/>
                  <a:gd name="T55" fmla="*/ 644 h 691"/>
                  <a:gd name="T56" fmla="*/ 815 w 3948"/>
                  <a:gd name="T57" fmla="*/ 582 h 691"/>
                  <a:gd name="T58" fmla="*/ 999 w 3948"/>
                  <a:gd name="T59" fmla="*/ 59 h 691"/>
                  <a:gd name="T60" fmla="*/ 1291 w 3948"/>
                  <a:gd name="T61" fmla="*/ 49 h 691"/>
                  <a:gd name="T62" fmla="*/ 1285 w 3948"/>
                  <a:gd name="T63" fmla="*/ 92 h 691"/>
                  <a:gd name="T64" fmla="*/ 1511 w 3948"/>
                  <a:gd name="T65" fmla="*/ 639 h 691"/>
                  <a:gd name="T66" fmla="*/ 1660 w 3948"/>
                  <a:gd name="T67" fmla="*/ 634 h 691"/>
                  <a:gd name="T68" fmla="*/ 1655 w 3948"/>
                  <a:gd name="T69" fmla="*/ 56 h 691"/>
                  <a:gd name="T70" fmla="*/ 2245 w 3948"/>
                  <a:gd name="T71" fmla="*/ 22 h 691"/>
                  <a:gd name="T72" fmla="*/ 2241 w 3948"/>
                  <a:gd name="T73" fmla="*/ 185 h 691"/>
                  <a:gd name="T74" fmla="*/ 2109 w 3948"/>
                  <a:gd name="T75" fmla="*/ 283 h 691"/>
                  <a:gd name="T76" fmla="*/ 2119 w 3948"/>
                  <a:gd name="T77" fmla="*/ 438 h 691"/>
                  <a:gd name="T78" fmla="*/ 1844 w 3948"/>
                  <a:gd name="T79" fmla="*/ 624 h 691"/>
                  <a:gd name="T80" fmla="*/ 3008 w 3948"/>
                  <a:gd name="T81" fmla="*/ 512 h 691"/>
                  <a:gd name="T82" fmla="*/ 3035 w 3948"/>
                  <a:gd name="T83" fmla="*/ 691 h 691"/>
                  <a:gd name="T84" fmla="*/ 2431 w 3948"/>
                  <a:gd name="T85" fmla="*/ 644 h 691"/>
                  <a:gd name="T86" fmla="*/ 2461 w 3948"/>
                  <a:gd name="T87" fmla="*/ 75 h 691"/>
                  <a:gd name="T88" fmla="*/ 3009 w 3948"/>
                  <a:gd name="T89" fmla="*/ 31 h 691"/>
                  <a:gd name="T90" fmla="*/ 3035 w 3948"/>
                  <a:gd name="T91" fmla="*/ 210 h 691"/>
                  <a:gd name="T92" fmla="*/ 2639 w 3948"/>
                  <a:gd name="T93" fmla="*/ 268 h 691"/>
                  <a:gd name="T94" fmla="*/ 2910 w 3948"/>
                  <a:gd name="T95" fmla="*/ 239 h 691"/>
                  <a:gd name="T96" fmla="*/ 2857 w 3948"/>
                  <a:gd name="T97" fmla="*/ 405 h 691"/>
                  <a:gd name="T98" fmla="*/ 3283 w 3948"/>
                  <a:gd name="T99" fmla="*/ 629 h 691"/>
                  <a:gd name="T100" fmla="*/ 3272 w 3948"/>
                  <a:gd name="T101" fmla="*/ 53 h 691"/>
                  <a:gd name="T102" fmla="*/ 3842 w 3948"/>
                  <a:gd name="T103" fmla="*/ 61 h 691"/>
                  <a:gd name="T104" fmla="*/ 3918 w 3948"/>
                  <a:gd name="T105" fmla="*/ 129 h 691"/>
                  <a:gd name="T106" fmla="*/ 3940 w 3948"/>
                  <a:gd name="T107" fmla="*/ 266 h 691"/>
                  <a:gd name="T108" fmla="*/ 3852 w 3948"/>
                  <a:gd name="T109" fmla="*/ 396 h 691"/>
                  <a:gd name="T110" fmla="*/ 3922 w 3948"/>
                  <a:gd name="T111" fmla="*/ 633 h 691"/>
                  <a:gd name="T112" fmla="*/ 3714 w 3948"/>
                  <a:gd name="T113" fmla="*/ 630 h 691"/>
                  <a:gd name="T114" fmla="*/ 3464 w 3948"/>
                  <a:gd name="T115" fmla="*/ 429 h 691"/>
                  <a:gd name="T116" fmla="*/ 3496 w 3948"/>
                  <a:gd name="T117" fmla="*/ 661 h 691"/>
                  <a:gd name="T118" fmla="*/ 3707 w 3948"/>
                  <a:gd name="T119" fmla="*/ 292 h 691"/>
                  <a:gd name="T120" fmla="*/ 3758 w 3948"/>
                  <a:gd name="T121" fmla="*/ 229 h 691"/>
                  <a:gd name="T122" fmla="*/ 3709 w 3948"/>
                  <a:gd name="T123" fmla="*/ 167 h 69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48"/>
                  <a:gd name="T187" fmla="*/ 0 h 691"/>
                  <a:gd name="T188" fmla="*/ 3948 w 3948"/>
                  <a:gd name="T189" fmla="*/ 691 h 69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rgbClr val="FFFFFF"/>
              </a:solidFill>
              <a:ln w="9525">
                <a:noFill/>
                <a:round/>
                <a:headEnd/>
                <a:tailEnd/>
              </a:ln>
            </p:spPr>
            <p:txBody>
              <a:bodyPr/>
              <a:lstStyle/>
              <a:p>
                <a:endParaRPr lang="en-US"/>
              </a:p>
            </p:txBody>
          </p:sp>
          <p:sp>
            <p:nvSpPr>
              <p:cNvPr id="32779" name="Freeform 9"/>
              <p:cNvSpPr>
                <a:spLocks noEditPoints="1"/>
              </p:cNvSpPr>
              <p:nvPr/>
            </p:nvSpPr>
            <p:spPr bwMode="auto">
              <a:xfrm>
                <a:off x="1876" y="1738"/>
                <a:ext cx="2293" cy="230"/>
              </a:xfrm>
              <a:custGeom>
                <a:avLst/>
                <a:gdLst>
                  <a:gd name="T0" fmla="*/ 29 w 6877"/>
                  <a:gd name="T1" fmla="*/ 74 h 691"/>
                  <a:gd name="T2" fmla="*/ 222 w 6877"/>
                  <a:gd name="T3" fmla="*/ 53 h 691"/>
                  <a:gd name="T4" fmla="*/ 517 w 6877"/>
                  <a:gd name="T5" fmla="*/ 63 h 691"/>
                  <a:gd name="T6" fmla="*/ 704 w 6877"/>
                  <a:gd name="T7" fmla="*/ 58 h 691"/>
                  <a:gd name="T8" fmla="*/ 719 w 6877"/>
                  <a:gd name="T9" fmla="*/ 641 h 691"/>
                  <a:gd name="T10" fmla="*/ 520 w 6877"/>
                  <a:gd name="T11" fmla="*/ 609 h 691"/>
                  <a:gd name="T12" fmla="*/ 239 w 6877"/>
                  <a:gd name="T13" fmla="*/ 660 h 691"/>
                  <a:gd name="T14" fmla="*/ 1538 w 6877"/>
                  <a:gd name="T15" fmla="*/ 691 h 691"/>
                  <a:gd name="T16" fmla="*/ 926 w 6877"/>
                  <a:gd name="T17" fmla="*/ 641 h 691"/>
                  <a:gd name="T18" fmla="*/ 942 w 6877"/>
                  <a:gd name="T19" fmla="*/ 58 h 691"/>
                  <a:gd name="T20" fmla="*/ 1517 w 6877"/>
                  <a:gd name="T21" fmla="*/ 16 h 691"/>
                  <a:gd name="T22" fmla="*/ 1496 w 6877"/>
                  <a:gd name="T23" fmla="*/ 180 h 691"/>
                  <a:gd name="T24" fmla="*/ 1379 w 6877"/>
                  <a:gd name="T25" fmla="*/ 239 h 691"/>
                  <a:gd name="T26" fmla="*/ 1125 w 6877"/>
                  <a:gd name="T27" fmla="*/ 404 h 691"/>
                  <a:gd name="T28" fmla="*/ 2210 w 6877"/>
                  <a:gd name="T29" fmla="*/ 630 h 691"/>
                  <a:gd name="T30" fmla="*/ 1856 w 6877"/>
                  <a:gd name="T31" fmla="*/ 610 h 691"/>
                  <a:gd name="T32" fmla="*/ 1666 w 6877"/>
                  <a:gd name="T33" fmla="*/ 644 h 691"/>
                  <a:gd name="T34" fmla="*/ 1892 w 6877"/>
                  <a:gd name="T35" fmla="*/ 92 h 691"/>
                  <a:gd name="T36" fmla="*/ 1881 w 6877"/>
                  <a:gd name="T37" fmla="*/ 31 h 691"/>
                  <a:gd name="T38" fmla="*/ 2180 w 6877"/>
                  <a:gd name="T39" fmla="*/ 81 h 691"/>
                  <a:gd name="T40" fmla="*/ 2414 w 6877"/>
                  <a:gd name="T41" fmla="*/ 641 h 691"/>
                  <a:gd name="T42" fmla="*/ 3163 w 6877"/>
                  <a:gd name="T43" fmla="*/ 482 h 691"/>
                  <a:gd name="T44" fmla="*/ 2533 w 6877"/>
                  <a:gd name="T45" fmla="*/ 660 h 691"/>
                  <a:gd name="T46" fmla="*/ 2561 w 6877"/>
                  <a:gd name="T47" fmla="*/ 67 h 691"/>
                  <a:gd name="T48" fmla="*/ 2751 w 6877"/>
                  <a:gd name="T49" fmla="*/ 56 h 691"/>
                  <a:gd name="T50" fmla="*/ 3617 w 6877"/>
                  <a:gd name="T51" fmla="*/ 629 h 691"/>
                  <a:gd name="T52" fmla="*/ 3428 w 6877"/>
                  <a:gd name="T53" fmla="*/ 631 h 691"/>
                  <a:gd name="T54" fmla="*/ 3216 w 6877"/>
                  <a:gd name="T55" fmla="*/ 201 h 691"/>
                  <a:gd name="T56" fmla="*/ 3237 w 6877"/>
                  <a:gd name="T57" fmla="*/ 30 h 691"/>
                  <a:gd name="T58" fmla="*/ 3853 w 6877"/>
                  <a:gd name="T59" fmla="*/ 215 h 691"/>
                  <a:gd name="T60" fmla="*/ 4019 w 6877"/>
                  <a:gd name="T61" fmla="*/ 644 h 691"/>
                  <a:gd name="T62" fmla="*/ 4046 w 6877"/>
                  <a:gd name="T63" fmla="*/ 63 h 691"/>
                  <a:gd name="T64" fmla="*/ 4232 w 6877"/>
                  <a:gd name="T65" fmla="*/ 58 h 691"/>
                  <a:gd name="T66" fmla="*/ 4529 w 6877"/>
                  <a:gd name="T67" fmla="*/ 56 h 691"/>
                  <a:gd name="T68" fmla="*/ 4719 w 6877"/>
                  <a:gd name="T69" fmla="*/ 67 h 691"/>
                  <a:gd name="T70" fmla="*/ 4747 w 6877"/>
                  <a:gd name="T71" fmla="*/ 660 h 691"/>
                  <a:gd name="T72" fmla="*/ 4227 w 6877"/>
                  <a:gd name="T73" fmla="*/ 402 h 691"/>
                  <a:gd name="T74" fmla="*/ 4934 w 6877"/>
                  <a:gd name="T75" fmla="*/ 660 h 691"/>
                  <a:gd name="T76" fmla="*/ 4963 w 6877"/>
                  <a:gd name="T77" fmla="*/ 67 h 691"/>
                  <a:gd name="T78" fmla="*/ 5152 w 6877"/>
                  <a:gd name="T79" fmla="*/ 56 h 691"/>
                  <a:gd name="T80" fmla="*/ 5158 w 6877"/>
                  <a:gd name="T81" fmla="*/ 638 h 691"/>
                  <a:gd name="T82" fmla="*/ 5963 w 6877"/>
                  <a:gd name="T83" fmla="*/ 491 h 691"/>
                  <a:gd name="T84" fmla="*/ 5930 w 6877"/>
                  <a:gd name="T85" fmla="*/ 660 h 691"/>
                  <a:gd name="T86" fmla="*/ 5390 w 6877"/>
                  <a:gd name="T87" fmla="*/ 74 h 691"/>
                  <a:gd name="T88" fmla="*/ 5950 w 6877"/>
                  <a:gd name="T89" fmla="*/ 27 h 691"/>
                  <a:gd name="T90" fmla="*/ 5954 w 6877"/>
                  <a:gd name="T91" fmla="*/ 185 h 691"/>
                  <a:gd name="T92" fmla="*/ 5813 w 6877"/>
                  <a:gd name="T93" fmla="*/ 259 h 691"/>
                  <a:gd name="T94" fmla="*/ 5800 w 6877"/>
                  <a:gd name="T95" fmla="*/ 406 h 691"/>
                  <a:gd name="T96" fmla="*/ 6213 w 6877"/>
                  <a:gd name="T97" fmla="*/ 629 h 691"/>
                  <a:gd name="T98" fmla="*/ 6186 w 6877"/>
                  <a:gd name="T99" fmla="*/ 47 h 691"/>
                  <a:gd name="T100" fmla="*/ 6807 w 6877"/>
                  <a:gd name="T101" fmla="*/ 83 h 691"/>
                  <a:gd name="T102" fmla="*/ 6869 w 6877"/>
                  <a:gd name="T103" fmla="*/ 186 h 691"/>
                  <a:gd name="T104" fmla="*/ 6810 w 6877"/>
                  <a:gd name="T105" fmla="*/ 376 h 691"/>
                  <a:gd name="T106" fmla="*/ 6852 w 6877"/>
                  <a:gd name="T107" fmla="*/ 632 h 691"/>
                  <a:gd name="T108" fmla="*/ 6644 w 6877"/>
                  <a:gd name="T109" fmla="*/ 623 h 691"/>
                  <a:gd name="T110" fmla="*/ 6397 w 6877"/>
                  <a:gd name="T111" fmla="*/ 628 h 691"/>
                  <a:gd name="T112" fmla="*/ 6583 w 6877"/>
                  <a:gd name="T113" fmla="*/ 299 h 691"/>
                  <a:gd name="T114" fmla="*/ 6686 w 6877"/>
                  <a:gd name="T115" fmla="*/ 247 h 691"/>
                  <a:gd name="T116" fmla="*/ 6639 w 6877"/>
                  <a:gd name="T117" fmla="*/ 167 h 6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877"/>
                  <a:gd name="T178" fmla="*/ 0 h 691"/>
                  <a:gd name="T179" fmla="*/ 6877 w 6877"/>
                  <a:gd name="T180" fmla="*/ 691 h 69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rgbClr val="FFFFFF"/>
              </a:solidFill>
              <a:ln w="9525">
                <a:noFill/>
                <a:round/>
                <a:headEnd/>
                <a:tailEnd/>
              </a:ln>
            </p:spPr>
            <p:txBody>
              <a:bodyPr/>
              <a:lstStyle/>
              <a:p>
                <a:endParaRPr lang="en-US"/>
              </a:p>
            </p:txBody>
          </p:sp>
          <p:sp>
            <p:nvSpPr>
              <p:cNvPr id="32780" name="Freeform 10"/>
              <p:cNvSpPr>
                <a:spLocks noEditPoints="1"/>
              </p:cNvSpPr>
              <p:nvPr/>
            </p:nvSpPr>
            <p:spPr bwMode="auto">
              <a:xfrm>
                <a:off x="4471" y="1738"/>
                <a:ext cx="1566" cy="230"/>
              </a:xfrm>
              <a:custGeom>
                <a:avLst/>
                <a:gdLst>
                  <a:gd name="T0" fmla="*/ 29 w 4697"/>
                  <a:gd name="T1" fmla="*/ 83 h 691"/>
                  <a:gd name="T2" fmla="*/ 428 w 4697"/>
                  <a:gd name="T3" fmla="*/ 31 h 691"/>
                  <a:gd name="T4" fmla="*/ 598 w 4697"/>
                  <a:gd name="T5" fmla="*/ 98 h 691"/>
                  <a:gd name="T6" fmla="*/ 646 w 4697"/>
                  <a:gd name="T7" fmla="*/ 207 h 691"/>
                  <a:gd name="T8" fmla="*/ 613 w 4697"/>
                  <a:gd name="T9" fmla="*/ 343 h 691"/>
                  <a:gd name="T10" fmla="*/ 463 w 4697"/>
                  <a:gd name="T11" fmla="*/ 424 h 691"/>
                  <a:gd name="T12" fmla="*/ 223 w 4697"/>
                  <a:gd name="T13" fmla="*/ 638 h 691"/>
                  <a:gd name="T14" fmla="*/ 407 w 4697"/>
                  <a:gd name="T15" fmla="*/ 296 h 691"/>
                  <a:gd name="T16" fmla="*/ 482 w 4697"/>
                  <a:gd name="T17" fmla="*/ 238 h 691"/>
                  <a:gd name="T18" fmla="*/ 433 w 4697"/>
                  <a:gd name="T19" fmla="*/ 167 h 691"/>
                  <a:gd name="T20" fmla="*/ 1384 w 4697"/>
                  <a:gd name="T21" fmla="*/ 509 h 691"/>
                  <a:gd name="T22" fmla="*/ 1392 w 4697"/>
                  <a:gd name="T23" fmla="*/ 669 h 691"/>
                  <a:gd name="T24" fmla="*/ 820 w 4697"/>
                  <a:gd name="T25" fmla="*/ 633 h 691"/>
                  <a:gd name="T26" fmla="*/ 811 w 4697"/>
                  <a:gd name="T27" fmla="*/ 53 h 691"/>
                  <a:gd name="T28" fmla="*/ 1397 w 4697"/>
                  <a:gd name="T29" fmla="*/ 9 h 691"/>
                  <a:gd name="T30" fmla="*/ 1374 w 4697"/>
                  <a:gd name="T31" fmla="*/ 180 h 691"/>
                  <a:gd name="T32" fmla="*/ 1253 w 4697"/>
                  <a:gd name="T33" fmla="*/ 247 h 691"/>
                  <a:gd name="T34" fmla="*/ 1228 w 4697"/>
                  <a:gd name="T35" fmla="*/ 405 h 691"/>
                  <a:gd name="T36" fmla="*/ 1838 w 4697"/>
                  <a:gd name="T37" fmla="*/ 658 h 691"/>
                  <a:gd name="T38" fmla="*/ 1672 w 4697"/>
                  <a:gd name="T39" fmla="*/ 566 h 691"/>
                  <a:gd name="T40" fmla="*/ 1587 w 4697"/>
                  <a:gd name="T41" fmla="*/ 411 h 691"/>
                  <a:gd name="T42" fmla="*/ 1600 w 4697"/>
                  <a:gd name="T43" fmla="*/ 231 h 691"/>
                  <a:gd name="T44" fmla="*/ 1712 w 4697"/>
                  <a:gd name="T45" fmla="*/ 91 h 691"/>
                  <a:gd name="T46" fmla="*/ 1892 w 4697"/>
                  <a:gd name="T47" fmla="*/ 22 h 691"/>
                  <a:gd name="T48" fmla="*/ 2099 w 4697"/>
                  <a:gd name="T49" fmla="*/ 43 h 691"/>
                  <a:gd name="T50" fmla="*/ 2254 w 4697"/>
                  <a:gd name="T51" fmla="*/ 148 h 691"/>
                  <a:gd name="T52" fmla="*/ 2321 w 4697"/>
                  <a:gd name="T53" fmla="*/ 311 h 691"/>
                  <a:gd name="T54" fmla="*/ 2290 w 4697"/>
                  <a:gd name="T55" fmla="*/ 488 h 691"/>
                  <a:gd name="T56" fmla="*/ 2162 w 4697"/>
                  <a:gd name="T57" fmla="*/ 619 h 691"/>
                  <a:gd name="T58" fmla="*/ 1971 w 4697"/>
                  <a:gd name="T59" fmla="*/ 670 h 691"/>
                  <a:gd name="T60" fmla="*/ 1828 w 4697"/>
                  <a:gd name="T61" fmla="*/ 488 h 691"/>
                  <a:gd name="T62" fmla="*/ 2028 w 4697"/>
                  <a:gd name="T63" fmla="*/ 512 h 691"/>
                  <a:gd name="T64" fmla="*/ 2138 w 4697"/>
                  <a:gd name="T65" fmla="*/ 365 h 691"/>
                  <a:gd name="T66" fmla="*/ 2060 w 4697"/>
                  <a:gd name="T67" fmla="*/ 194 h 691"/>
                  <a:gd name="T68" fmla="*/ 1860 w 4697"/>
                  <a:gd name="T69" fmla="*/ 185 h 691"/>
                  <a:gd name="T70" fmla="*/ 1764 w 4697"/>
                  <a:gd name="T71" fmla="*/ 345 h 691"/>
                  <a:gd name="T72" fmla="*/ 2504 w 4697"/>
                  <a:gd name="T73" fmla="*/ 83 h 691"/>
                  <a:gd name="T74" fmla="*/ 2903 w 4697"/>
                  <a:gd name="T75" fmla="*/ 31 h 691"/>
                  <a:gd name="T76" fmla="*/ 3071 w 4697"/>
                  <a:gd name="T77" fmla="*/ 98 h 691"/>
                  <a:gd name="T78" fmla="*/ 3121 w 4697"/>
                  <a:gd name="T79" fmla="*/ 207 h 691"/>
                  <a:gd name="T80" fmla="*/ 3088 w 4697"/>
                  <a:gd name="T81" fmla="*/ 343 h 691"/>
                  <a:gd name="T82" fmla="*/ 2937 w 4697"/>
                  <a:gd name="T83" fmla="*/ 424 h 691"/>
                  <a:gd name="T84" fmla="*/ 2696 w 4697"/>
                  <a:gd name="T85" fmla="*/ 638 h 691"/>
                  <a:gd name="T86" fmla="*/ 2881 w 4697"/>
                  <a:gd name="T87" fmla="*/ 296 h 691"/>
                  <a:gd name="T88" fmla="*/ 2956 w 4697"/>
                  <a:gd name="T89" fmla="*/ 238 h 691"/>
                  <a:gd name="T90" fmla="*/ 2908 w 4697"/>
                  <a:gd name="T91" fmla="*/ 167 h 691"/>
                  <a:gd name="T92" fmla="*/ 3884 w 4697"/>
                  <a:gd name="T93" fmla="*/ 509 h 691"/>
                  <a:gd name="T94" fmla="*/ 3891 w 4697"/>
                  <a:gd name="T95" fmla="*/ 669 h 691"/>
                  <a:gd name="T96" fmla="*/ 3294 w 4697"/>
                  <a:gd name="T97" fmla="*/ 633 h 691"/>
                  <a:gd name="T98" fmla="*/ 3285 w 4697"/>
                  <a:gd name="T99" fmla="*/ 53 h 691"/>
                  <a:gd name="T100" fmla="*/ 3478 w 4697"/>
                  <a:gd name="T101" fmla="*/ 68 h 691"/>
                  <a:gd name="T102" fmla="*/ 4675 w 4697"/>
                  <a:gd name="T103" fmla="*/ 498 h 691"/>
                  <a:gd name="T104" fmla="*/ 4660 w 4697"/>
                  <a:gd name="T105" fmla="*/ 661 h 691"/>
                  <a:gd name="T106" fmla="*/ 4106 w 4697"/>
                  <a:gd name="T107" fmla="*/ 617 h 691"/>
                  <a:gd name="T108" fmla="*/ 4076 w 4697"/>
                  <a:gd name="T109" fmla="*/ 31 h 691"/>
                  <a:gd name="T110" fmla="*/ 4697 w 4697"/>
                  <a:gd name="T111" fmla="*/ 210 h 691"/>
                  <a:gd name="T112" fmla="*/ 4284 w 4697"/>
                  <a:gd name="T113" fmla="*/ 268 h 691"/>
                  <a:gd name="T114" fmla="*/ 4554 w 4697"/>
                  <a:gd name="T115" fmla="*/ 434 h 691"/>
                  <a:gd name="T116" fmla="*/ 4284 w 4697"/>
                  <a:gd name="T117" fmla="*/ 511 h 6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697"/>
                  <a:gd name="T178" fmla="*/ 0 h 691"/>
                  <a:gd name="T179" fmla="*/ 4697 w 4697"/>
                  <a:gd name="T180" fmla="*/ 691 h 69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rgbClr val="FFFFFF"/>
              </a:solidFill>
              <a:ln w="9525">
                <a:noFill/>
                <a:round/>
                <a:headEnd/>
                <a:tailEnd/>
              </a:ln>
            </p:spPr>
            <p:txBody>
              <a:bodyPr/>
              <a:lstStyle/>
              <a:p>
                <a:endParaRPr lang="en-US"/>
              </a:p>
            </p:txBody>
          </p:sp>
          <p:sp>
            <p:nvSpPr>
              <p:cNvPr id="32781" name="Freeform 11"/>
              <p:cNvSpPr>
                <a:spLocks/>
              </p:cNvSpPr>
              <p:nvPr/>
            </p:nvSpPr>
            <p:spPr bwMode="auto">
              <a:xfrm>
                <a:off x="1654" y="1802"/>
                <a:ext cx="93" cy="93"/>
              </a:xfrm>
              <a:custGeom>
                <a:avLst/>
                <a:gdLst>
                  <a:gd name="T0" fmla="*/ 155 w 281"/>
                  <a:gd name="T1" fmla="*/ 1 h 280"/>
                  <a:gd name="T2" fmla="*/ 182 w 281"/>
                  <a:gd name="T3" fmla="*/ 6 h 280"/>
                  <a:gd name="T4" fmla="*/ 208 w 281"/>
                  <a:gd name="T5" fmla="*/ 17 h 280"/>
                  <a:gd name="T6" fmla="*/ 230 w 281"/>
                  <a:gd name="T7" fmla="*/ 32 h 280"/>
                  <a:gd name="T8" fmla="*/ 249 w 281"/>
                  <a:gd name="T9" fmla="*/ 51 h 280"/>
                  <a:gd name="T10" fmla="*/ 264 w 281"/>
                  <a:gd name="T11" fmla="*/ 74 h 280"/>
                  <a:gd name="T12" fmla="*/ 275 w 281"/>
                  <a:gd name="T13" fmla="*/ 98 h 280"/>
                  <a:gd name="T14" fmla="*/ 281 w 281"/>
                  <a:gd name="T15" fmla="*/ 125 h 280"/>
                  <a:gd name="T16" fmla="*/ 281 w 281"/>
                  <a:gd name="T17" fmla="*/ 154 h 280"/>
                  <a:gd name="T18" fmla="*/ 275 w 281"/>
                  <a:gd name="T19" fmla="*/ 181 h 280"/>
                  <a:gd name="T20" fmla="*/ 264 w 281"/>
                  <a:gd name="T21" fmla="*/ 207 h 280"/>
                  <a:gd name="T22" fmla="*/ 249 w 281"/>
                  <a:gd name="T23" fmla="*/ 230 h 280"/>
                  <a:gd name="T24" fmla="*/ 230 w 281"/>
                  <a:gd name="T25" fmla="*/ 249 h 280"/>
                  <a:gd name="T26" fmla="*/ 208 w 281"/>
                  <a:gd name="T27" fmla="*/ 263 h 280"/>
                  <a:gd name="T28" fmla="*/ 182 w 281"/>
                  <a:gd name="T29" fmla="*/ 274 h 280"/>
                  <a:gd name="T30" fmla="*/ 155 w 281"/>
                  <a:gd name="T31" fmla="*/ 280 h 280"/>
                  <a:gd name="T32" fmla="*/ 126 w 281"/>
                  <a:gd name="T33" fmla="*/ 280 h 280"/>
                  <a:gd name="T34" fmla="*/ 99 w 281"/>
                  <a:gd name="T35" fmla="*/ 274 h 280"/>
                  <a:gd name="T36" fmla="*/ 73 w 281"/>
                  <a:gd name="T37" fmla="*/ 263 h 280"/>
                  <a:gd name="T38" fmla="*/ 50 w 281"/>
                  <a:gd name="T39" fmla="*/ 249 h 280"/>
                  <a:gd name="T40" fmla="*/ 31 w 281"/>
                  <a:gd name="T41" fmla="*/ 230 h 280"/>
                  <a:gd name="T42" fmla="*/ 17 w 281"/>
                  <a:gd name="T43" fmla="*/ 207 h 280"/>
                  <a:gd name="T44" fmla="*/ 5 w 281"/>
                  <a:gd name="T45" fmla="*/ 181 h 280"/>
                  <a:gd name="T46" fmla="*/ 0 w 281"/>
                  <a:gd name="T47" fmla="*/ 154 h 280"/>
                  <a:gd name="T48" fmla="*/ 0 w 281"/>
                  <a:gd name="T49" fmla="*/ 125 h 280"/>
                  <a:gd name="T50" fmla="*/ 5 w 281"/>
                  <a:gd name="T51" fmla="*/ 98 h 280"/>
                  <a:gd name="T52" fmla="*/ 17 w 281"/>
                  <a:gd name="T53" fmla="*/ 74 h 280"/>
                  <a:gd name="T54" fmla="*/ 31 w 281"/>
                  <a:gd name="T55" fmla="*/ 51 h 280"/>
                  <a:gd name="T56" fmla="*/ 50 w 281"/>
                  <a:gd name="T57" fmla="*/ 32 h 280"/>
                  <a:gd name="T58" fmla="*/ 73 w 281"/>
                  <a:gd name="T59" fmla="*/ 17 h 280"/>
                  <a:gd name="T60" fmla="*/ 99 w 281"/>
                  <a:gd name="T61" fmla="*/ 6 h 280"/>
                  <a:gd name="T62" fmla="*/ 126 w 281"/>
                  <a:gd name="T63" fmla="*/ 1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280"/>
                  <a:gd name="T98" fmla="*/ 281 w 281"/>
                  <a:gd name="T99" fmla="*/ 280 h 2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rgbClr val="FFFFFF"/>
              </a:solidFill>
              <a:ln w="9525">
                <a:noFill/>
                <a:round/>
                <a:headEnd/>
                <a:tailEnd/>
              </a:ln>
            </p:spPr>
            <p:txBody>
              <a:bodyPr/>
              <a:lstStyle/>
              <a:p>
                <a:endParaRPr lang="en-US"/>
              </a:p>
            </p:txBody>
          </p:sp>
          <p:sp>
            <p:nvSpPr>
              <p:cNvPr id="32782" name="Freeform 12"/>
              <p:cNvSpPr>
                <a:spLocks/>
              </p:cNvSpPr>
              <p:nvPr/>
            </p:nvSpPr>
            <p:spPr bwMode="auto">
              <a:xfrm>
                <a:off x="4251" y="1802"/>
                <a:ext cx="94" cy="93"/>
              </a:xfrm>
              <a:custGeom>
                <a:avLst/>
                <a:gdLst>
                  <a:gd name="T0" fmla="*/ 155 w 281"/>
                  <a:gd name="T1" fmla="*/ 1 h 280"/>
                  <a:gd name="T2" fmla="*/ 182 w 281"/>
                  <a:gd name="T3" fmla="*/ 6 h 280"/>
                  <a:gd name="T4" fmla="*/ 208 w 281"/>
                  <a:gd name="T5" fmla="*/ 17 h 280"/>
                  <a:gd name="T6" fmla="*/ 230 w 281"/>
                  <a:gd name="T7" fmla="*/ 32 h 280"/>
                  <a:gd name="T8" fmla="*/ 249 w 281"/>
                  <a:gd name="T9" fmla="*/ 51 h 280"/>
                  <a:gd name="T10" fmla="*/ 264 w 281"/>
                  <a:gd name="T11" fmla="*/ 74 h 280"/>
                  <a:gd name="T12" fmla="*/ 275 w 281"/>
                  <a:gd name="T13" fmla="*/ 98 h 280"/>
                  <a:gd name="T14" fmla="*/ 281 w 281"/>
                  <a:gd name="T15" fmla="*/ 125 h 280"/>
                  <a:gd name="T16" fmla="*/ 281 w 281"/>
                  <a:gd name="T17" fmla="*/ 154 h 280"/>
                  <a:gd name="T18" fmla="*/ 275 w 281"/>
                  <a:gd name="T19" fmla="*/ 181 h 280"/>
                  <a:gd name="T20" fmla="*/ 264 w 281"/>
                  <a:gd name="T21" fmla="*/ 207 h 280"/>
                  <a:gd name="T22" fmla="*/ 249 w 281"/>
                  <a:gd name="T23" fmla="*/ 230 h 280"/>
                  <a:gd name="T24" fmla="*/ 230 w 281"/>
                  <a:gd name="T25" fmla="*/ 249 h 280"/>
                  <a:gd name="T26" fmla="*/ 208 w 281"/>
                  <a:gd name="T27" fmla="*/ 263 h 280"/>
                  <a:gd name="T28" fmla="*/ 182 w 281"/>
                  <a:gd name="T29" fmla="*/ 274 h 280"/>
                  <a:gd name="T30" fmla="*/ 155 w 281"/>
                  <a:gd name="T31" fmla="*/ 280 h 280"/>
                  <a:gd name="T32" fmla="*/ 126 w 281"/>
                  <a:gd name="T33" fmla="*/ 280 h 280"/>
                  <a:gd name="T34" fmla="*/ 99 w 281"/>
                  <a:gd name="T35" fmla="*/ 274 h 280"/>
                  <a:gd name="T36" fmla="*/ 73 w 281"/>
                  <a:gd name="T37" fmla="*/ 263 h 280"/>
                  <a:gd name="T38" fmla="*/ 50 w 281"/>
                  <a:gd name="T39" fmla="*/ 249 h 280"/>
                  <a:gd name="T40" fmla="*/ 31 w 281"/>
                  <a:gd name="T41" fmla="*/ 230 h 280"/>
                  <a:gd name="T42" fmla="*/ 17 w 281"/>
                  <a:gd name="T43" fmla="*/ 207 h 280"/>
                  <a:gd name="T44" fmla="*/ 6 w 281"/>
                  <a:gd name="T45" fmla="*/ 181 h 280"/>
                  <a:gd name="T46" fmla="*/ 0 w 281"/>
                  <a:gd name="T47" fmla="*/ 154 h 280"/>
                  <a:gd name="T48" fmla="*/ 0 w 281"/>
                  <a:gd name="T49" fmla="*/ 125 h 280"/>
                  <a:gd name="T50" fmla="*/ 6 w 281"/>
                  <a:gd name="T51" fmla="*/ 98 h 280"/>
                  <a:gd name="T52" fmla="*/ 17 w 281"/>
                  <a:gd name="T53" fmla="*/ 74 h 280"/>
                  <a:gd name="T54" fmla="*/ 31 w 281"/>
                  <a:gd name="T55" fmla="*/ 51 h 280"/>
                  <a:gd name="T56" fmla="*/ 50 w 281"/>
                  <a:gd name="T57" fmla="*/ 32 h 280"/>
                  <a:gd name="T58" fmla="*/ 73 w 281"/>
                  <a:gd name="T59" fmla="*/ 17 h 280"/>
                  <a:gd name="T60" fmla="*/ 99 w 281"/>
                  <a:gd name="T61" fmla="*/ 6 h 280"/>
                  <a:gd name="T62" fmla="*/ 126 w 281"/>
                  <a:gd name="T63" fmla="*/ 1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280"/>
                  <a:gd name="T98" fmla="*/ 281 w 281"/>
                  <a:gd name="T99" fmla="*/ 280 h 2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rgbClr val="FFFFFF"/>
              </a:solidFill>
              <a:ln w="9525">
                <a:noFill/>
                <a:round/>
                <a:headEnd/>
                <a:tailEnd/>
              </a:ln>
            </p:spPr>
            <p:txBody>
              <a:bodyPr/>
              <a:lstStyle/>
              <a:p>
                <a:endParaRPr lang="en-US"/>
              </a:p>
            </p:txBody>
          </p:sp>
          <p:sp>
            <p:nvSpPr>
              <p:cNvPr id="32783" name="Freeform 13"/>
              <p:cNvSpPr>
                <a:spLocks noEditPoints="1"/>
              </p:cNvSpPr>
              <p:nvPr/>
            </p:nvSpPr>
            <p:spPr bwMode="auto">
              <a:xfrm>
                <a:off x="6052" y="1710"/>
                <a:ext cx="163" cy="87"/>
              </a:xfrm>
              <a:custGeom>
                <a:avLst/>
                <a:gdLst>
                  <a:gd name="T0" fmla="*/ 87 w 490"/>
                  <a:gd name="T1" fmla="*/ 260 h 260"/>
                  <a:gd name="T2" fmla="*/ 87 w 490"/>
                  <a:gd name="T3" fmla="*/ 30 h 260"/>
                  <a:gd name="T4" fmla="*/ 0 w 490"/>
                  <a:gd name="T5" fmla="*/ 30 h 260"/>
                  <a:gd name="T6" fmla="*/ 0 w 490"/>
                  <a:gd name="T7" fmla="*/ 0 h 260"/>
                  <a:gd name="T8" fmla="*/ 207 w 490"/>
                  <a:gd name="T9" fmla="*/ 0 h 260"/>
                  <a:gd name="T10" fmla="*/ 207 w 490"/>
                  <a:gd name="T11" fmla="*/ 30 h 260"/>
                  <a:gd name="T12" fmla="*/ 122 w 490"/>
                  <a:gd name="T13" fmla="*/ 30 h 260"/>
                  <a:gd name="T14" fmla="*/ 122 w 490"/>
                  <a:gd name="T15" fmla="*/ 260 h 260"/>
                  <a:gd name="T16" fmla="*/ 87 w 490"/>
                  <a:gd name="T17" fmla="*/ 260 h 260"/>
                  <a:gd name="T18" fmla="*/ 242 w 490"/>
                  <a:gd name="T19" fmla="*/ 260 h 260"/>
                  <a:gd name="T20" fmla="*/ 242 w 490"/>
                  <a:gd name="T21" fmla="*/ 0 h 260"/>
                  <a:gd name="T22" fmla="*/ 293 w 490"/>
                  <a:gd name="T23" fmla="*/ 0 h 260"/>
                  <a:gd name="T24" fmla="*/ 355 w 490"/>
                  <a:gd name="T25" fmla="*/ 184 h 260"/>
                  <a:gd name="T26" fmla="*/ 359 w 490"/>
                  <a:gd name="T27" fmla="*/ 196 h 260"/>
                  <a:gd name="T28" fmla="*/ 362 w 490"/>
                  <a:gd name="T29" fmla="*/ 206 h 260"/>
                  <a:gd name="T30" fmla="*/ 365 w 490"/>
                  <a:gd name="T31" fmla="*/ 215 h 260"/>
                  <a:gd name="T32" fmla="*/ 368 w 490"/>
                  <a:gd name="T33" fmla="*/ 223 h 260"/>
                  <a:gd name="T34" fmla="*/ 370 w 490"/>
                  <a:gd name="T35" fmla="*/ 215 h 260"/>
                  <a:gd name="T36" fmla="*/ 373 w 490"/>
                  <a:gd name="T37" fmla="*/ 205 h 260"/>
                  <a:gd name="T38" fmla="*/ 377 w 490"/>
                  <a:gd name="T39" fmla="*/ 194 h 260"/>
                  <a:gd name="T40" fmla="*/ 381 w 490"/>
                  <a:gd name="T41" fmla="*/ 181 h 260"/>
                  <a:gd name="T42" fmla="*/ 444 w 490"/>
                  <a:gd name="T43" fmla="*/ 0 h 260"/>
                  <a:gd name="T44" fmla="*/ 490 w 490"/>
                  <a:gd name="T45" fmla="*/ 0 h 260"/>
                  <a:gd name="T46" fmla="*/ 490 w 490"/>
                  <a:gd name="T47" fmla="*/ 260 h 260"/>
                  <a:gd name="T48" fmla="*/ 456 w 490"/>
                  <a:gd name="T49" fmla="*/ 260 h 260"/>
                  <a:gd name="T50" fmla="*/ 456 w 490"/>
                  <a:gd name="T51" fmla="*/ 43 h 260"/>
                  <a:gd name="T52" fmla="*/ 381 w 490"/>
                  <a:gd name="T53" fmla="*/ 260 h 260"/>
                  <a:gd name="T54" fmla="*/ 350 w 490"/>
                  <a:gd name="T55" fmla="*/ 260 h 260"/>
                  <a:gd name="T56" fmla="*/ 274 w 490"/>
                  <a:gd name="T57" fmla="*/ 39 h 260"/>
                  <a:gd name="T58" fmla="*/ 274 w 490"/>
                  <a:gd name="T59" fmla="*/ 260 h 260"/>
                  <a:gd name="T60" fmla="*/ 242 w 490"/>
                  <a:gd name="T61" fmla="*/ 260 h 2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90"/>
                  <a:gd name="T94" fmla="*/ 0 h 260"/>
                  <a:gd name="T95" fmla="*/ 490 w 490"/>
                  <a:gd name="T96" fmla="*/ 260 h 26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32777" name="Picture 14" descr="new_cdc_logo"/>
            <p:cNvPicPr>
              <a:picLocks noChangeAspect="1" noChangeArrowheads="1"/>
            </p:cNvPicPr>
            <p:nvPr/>
          </p:nvPicPr>
          <p:blipFill>
            <a:blip r:embed="rId4" cstate="print"/>
            <a:srcRect l="2061" t="1997" r="2095" b="11980"/>
            <a:stretch>
              <a:fillRect/>
            </a:stretch>
          </p:blipFill>
          <p:spPr bwMode="auto">
            <a:xfrm>
              <a:off x="288" y="3218"/>
              <a:ext cx="728" cy="456"/>
            </a:xfrm>
            <a:prstGeom prst="rect">
              <a:avLst/>
            </a:prstGeom>
            <a:noFill/>
            <a:ln w="9525">
              <a:noFill/>
              <a:miter lim="800000"/>
              <a:headEnd/>
              <a:tailEnd/>
            </a:ln>
          </p:spPr>
        </p:pic>
      </p:grpSp>
      <p:pic>
        <p:nvPicPr>
          <p:cNvPr id="32774" name="Picture 15" descr="Hhslogo W copy"/>
          <p:cNvPicPr>
            <a:picLocks noChangeAspect="1" noChangeArrowheads="1"/>
          </p:cNvPicPr>
          <p:nvPr/>
        </p:nvPicPr>
        <p:blipFill>
          <a:blip r:embed="rId5" cstate="print"/>
          <a:srcRect/>
          <a:stretch>
            <a:fillRect/>
          </a:stretch>
        </p:blipFill>
        <p:spPr bwMode="auto">
          <a:xfrm>
            <a:off x="8001000" y="5791200"/>
            <a:ext cx="836613"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1676400"/>
            <a:ext cx="9144000" cy="5181600"/>
          </a:xfrm>
          <a:prstGeom prst="rect">
            <a:avLst/>
          </a:prstGeom>
          <a:solidFill>
            <a:srgbClr val="F4F8E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23234" name="Rectangle 2"/>
          <p:cNvSpPr>
            <a:spLocks noGrp="1" noChangeArrowheads="1"/>
          </p:cNvSpPr>
          <p:nvPr>
            <p:ph type="title"/>
          </p:nvPr>
        </p:nvSpPr>
        <p:spPr>
          <a:xfrm>
            <a:off x="0" y="225425"/>
            <a:ext cx="9144000" cy="863600"/>
          </a:xfrm>
        </p:spPr>
        <p:txBody>
          <a:bodyPr>
            <a:normAutofit fontScale="90000"/>
          </a:bodyPr>
          <a:lstStyle/>
          <a:p>
            <a:pPr algn="ctr">
              <a:defRPr/>
            </a:pPr>
            <a:r>
              <a:rPr lang="en-US" sz="3600" b="1" dirty="0" smtClean="0">
                <a:solidFill>
                  <a:srgbClr val="000066"/>
                </a:solidFill>
              </a:rPr>
              <a:t>Data Source</a:t>
            </a:r>
            <a:br>
              <a:rPr lang="en-US" sz="3600" b="1" dirty="0" smtClean="0">
                <a:solidFill>
                  <a:srgbClr val="000066"/>
                </a:solidFill>
              </a:rPr>
            </a:br>
            <a:r>
              <a:rPr lang="en-US" sz="3600" b="1" dirty="0" smtClean="0">
                <a:solidFill>
                  <a:srgbClr val="000066"/>
                </a:solidFill>
              </a:rPr>
              <a:t> Global Injury Mortality Database</a:t>
            </a:r>
            <a:endParaRPr lang="en-US" sz="3600" b="1" dirty="0">
              <a:solidFill>
                <a:srgbClr val="000066"/>
              </a:solidFill>
            </a:endParaRPr>
          </a:p>
        </p:txBody>
      </p:sp>
      <p:sp>
        <p:nvSpPr>
          <p:cNvPr id="47106" name="Rectangle 3"/>
          <p:cNvSpPr>
            <a:spLocks noGrp="1" noChangeArrowheads="1"/>
          </p:cNvSpPr>
          <p:nvPr>
            <p:ph idx="1"/>
          </p:nvPr>
        </p:nvSpPr>
        <p:spPr>
          <a:xfrm>
            <a:off x="685800" y="1600200"/>
            <a:ext cx="8458200" cy="5257800"/>
          </a:xfrm>
        </p:spPr>
        <p:txBody>
          <a:bodyPr/>
          <a:lstStyle/>
          <a:p>
            <a:pPr lvl="1">
              <a:spcBef>
                <a:spcPct val="0"/>
              </a:spcBef>
              <a:buClr>
                <a:srgbClr val="FF6600"/>
              </a:buClr>
            </a:pPr>
            <a:endParaRPr lang="en-US" sz="1400" dirty="0" smtClean="0">
              <a:solidFill>
                <a:srgbClr val="184175"/>
              </a:solidFill>
            </a:endParaRPr>
          </a:p>
          <a:p>
            <a:pPr>
              <a:spcBef>
                <a:spcPct val="0"/>
              </a:spcBef>
              <a:buClr>
                <a:srgbClr val="FF6600"/>
              </a:buClr>
              <a:buFontTx/>
              <a:buNone/>
            </a:pPr>
            <a:r>
              <a:rPr lang="en-US" b="1" dirty="0" smtClean="0">
                <a:solidFill>
                  <a:srgbClr val="184175"/>
                </a:solidFill>
              </a:rPr>
              <a:t>Data included:</a:t>
            </a:r>
          </a:p>
          <a:p>
            <a:pPr lvl="1">
              <a:spcBef>
                <a:spcPct val="0"/>
              </a:spcBef>
              <a:buClr>
                <a:srgbClr val="FF6600"/>
              </a:buClr>
            </a:pPr>
            <a:r>
              <a:rPr lang="en-US" dirty="0" smtClean="0">
                <a:solidFill>
                  <a:srgbClr val="184175"/>
                </a:solidFill>
              </a:rPr>
              <a:t>Country level cause of death (injury) tabulations disaggregated by age-sex external cause categories (based on Global Burden of  Diseases (GBD) &amp; ICE definitions)</a:t>
            </a:r>
          </a:p>
          <a:p>
            <a:pPr lvl="1">
              <a:spcBef>
                <a:spcPct val="0"/>
              </a:spcBef>
              <a:buClr>
                <a:srgbClr val="FF6600"/>
              </a:buClr>
            </a:pPr>
            <a:endParaRPr lang="en-US" sz="1400" dirty="0" smtClean="0">
              <a:solidFill>
                <a:srgbClr val="184175"/>
              </a:solidFill>
            </a:endParaRPr>
          </a:p>
          <a:p>
            <a:pPr>
              <a:spcBef>
                <a:spcPct val="0"/>
              </a:spcBef>
              <a:buClr>
                <a:srgbClr val="FF6600"/>
              </a:buClr>
              <a:buFontTx/>
              <a:buNone/>
            </a:pPr>
            <a:r>
              <a:rPr lang="en-US" b="1" dirty="0" smtClean="0">
                <a:solidFill>
                  <a:srgbClr val="184175"/>
                </a:solidFill>
              </a:rPr>
              <a:t>Sources of data:</a:t>
            </a:r>
          </a:p>
          <a:p>
            <a:pPr lvl="1">
              <a:spcBef>
                <a:spcPct val="0"/>
              </a:spcBef>
              <a:buClr>
                <a:srgbClr val="FF6600"/>
              </a:buClr>
            </a:pPr>
            <a:r>
              <a:rPr lang="en-US" dirty="0" smtClean="0">
                <a:solidFill>
                  <a:srgbClr val="184175"/>
                </a:solidFill>
              </a:rPr>
              <a:t>National civil registration systems</a:t>
            </a:r>
          </a:p>
          <a:p>
            <a:pPr lvl="1">
              <a:spcBef>
                <a:spcPct val="0"/>
              </a:spcBef>
              <a:buClr>
                <a:srgbClr val="FF6600"/>
              </a:buClr>
            </a:pPr>
            <a:r>
              <a:rPr lang="en-US" dirty="0" smtClean="0">
                <a:solidFill>
                  <a:srgbClr val="184175"/>
                </a:solidFill>
              </a:rPr>
              <a:t>If possible, from the WHO Mortality Database</a:t>
            </a:r>
          </a:p>
          <a:p>
            <a:pPr lvl="1">
              <a:spcBef>
                <a:spcPct val="0"/>
              </a:spcBef>
              <a:buClr>
                <a:srgbClr val="FF6600"/>
              </a:buClr>
            </a:pPr>
            <a:r>
              <a:rPr lang="en-US" dirty="0" smtClean="0">
                <a:solidFill>
                  <a:srgbClr val="184175"/>
                </a:solidFill>
              </a:rPr>
              <a:t>Other data submitted by the GBD Injury Expert Group*</a:t>
            </a:r>
            <a:endParaRPr lang="en-US" sz="2800" dirty="0" smtClean="0">
              <a:solidFill>
                <a:srgbClr val="184175"/>
              </a:solidFill>
            </a:endParaRPr>
          </a:p>
          <a:p>
            <a:pPr lvl="1">
              <a:spcBef>
                <a:spcPct val="0"/>
              </a:spcBef>
              <a:buClr>
                <a:srgbClr val="FF6600"/>
              </a:buClr>
              <a:buNone/>
            </a:pPr>
            <a:r>
              <a:rPr lang="en-US" dirty="0" smtClean="0">
                <a:solidFill>
                  <a:srgbClr val="184175"/>
                </a:solidFill>
              </a:rPr>
              <a:t> </a:t>
            </a:r>
          </a:p>
          <a:p>
            <a:pPr>
              <a:spcBef>
                <a:spcPct val="0"/>
              </a:spcBef>
              <a:buClr>
                <a:srgbClr val="FF6600"/>
              </a:buClr>
              <a:buFontTx/>
              <a:buNone/>
            </a:pPr>
            <a:endParaRPr lang="en-US" dirty="0" smtClean="0">
              <a:solidFill>
                <a:srgbClr val="184175"/>
              </a:solidFill>
            </a:endParaRPr>
          </a:p>
        </p:txBody>
      </p:sp>
      <p:sp>
        <p:nvSpPr>
          <p:cNvPr id="4" name="TextBox 3"/>
          <p:cNvSpPr txBox="1"/>
          <p:nvPr/>
        </p:nvSpPr>
        <p:spPr>
          <a:xfrm>
            <a:off x="838200" y="6324600"/>
            <a:ext cx="7086600" cy="400050"/>
          </a:xfrm>
          <a:prstGeom prst="rect">
            <a:avLst/>
          </a:prstGeom>
          <a:noFill/>
        </p:spPr>
        <p:txBody>
          <a:bodyPr>
            <a:spAutoFit/>
          </a:bodyPr>
          <a:lstStyle/>
          <a:p>
            <a:pPr marL="342900" indent="-342900">
              <a:spcBef>
                <a:spcPct val="20000"/>
              </a:spcBef>
              <a:buClr>
                <a:srgbClr val="184175"/>
              </a:buClr>
              <a:buSzPct val="128000"/>
              <a:buFont typeface="Arial" pitchFamily="34" charset="0"/>
              <a:buChar char="*"/>
              <a:defRPr/>
            </a:pPr>
            <a:r>
              <a:rPr lang="en-US" sz="2000" dirty="0">
                <a:solidFill>
                  <a:sysClr val="windowText" lastClr="000000"/>
                </a:solidFill>
                <a:cs typeface="+mn-cs"/>
                <a:hlinkClick r:id="rId3"/>
              </a:rPr>
              <a:t>http://sites.google.com/site/gbdinjuryexpertgroup</a:t>
            </a:r>
            <a:endParaRPr lang="en-US" sz="2000" kern="0" dirty="0">
              <a:solidFill>
                <a:srgbClr val="184175"/>
              </a:solidFill>
              <a:latin typeface="Arial"/>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9153" name="Rectangle 2"/>
          <p:cNvSpPr>
            <a:spLocks noGrp="1" noChangeArrowheads="1"/>
          </p:cNvSpPr>
          <p:nvPr>
            <p:ph type="title"/>
          </p:nvPr>
        </p:nvSpPr>
        <p:spPr>
          <a:xfrm>
            <a:off x="0" y="228600"/>
            <a:ext cx="9144000" cy="863600"/>
          </a:xfrm>
        </p:spPr>
        <p:txBody>
          <a:bodyPr/>
          <a:lstStyle/>
          <a:p>
            <a:pPr algn="ctr"/>
            <a:r>
              <a:rPr lang="en-US" b="1" dirty="0" smtClean="0">
                <a:solidFill>
                  <a:srgbClr val="000066"/>
                </a:solidFill>
              </a:rPr>
              <a:t>Data Source</a:t>
            </a:r>
            <a:br>
              <a:rPr lang="en-US" b="1" dirty="0" smtClean="0">
                <a:solidFill>
                  <a:srgbClr val="000066"/>
                </a:solidFill>
              </a:rPr>
            </a:br>
            <a:r>
              <a:rPr lang="en-US" b="1" dirty="0" smtClean="0">
                <a:solidFill>
                  <a:srgbClr val="000066"/>
                </a:solidFill>
              </a:rPr>
              <a:t>Global Injury Mortality Database</a:t>
            </a:r>
          </a:p>
        </p:txBody>
      </p:sp>
      <p:sp>
        <p:nvSpPr>
          <p:cNvPr id="49154" name="Rectangle 3"/>
          <p:cNvSpPr>
            <a:spLocks noGrp="1" noChangeArrowheads="1"/>
          </p:cNvSpPr>
          <p:nvPr>
            <p:ph idx="1"/>
          </p:nvPr>
        </p:nvSpPr>
        <p:spPr>
          <a:xfrm>
            <a:off x="1042988" y="1600200"/>
            <a:ext cx="7705725" cy="4953000"/>
          </a:xfrm>
        </p:spPr>
        <p:txBody>
          <a:bodyPr/>
          <a:lstStyle/>
          <a:p>
            <a:pPr>
              <a:buClr>
                <a:srgbClr val="FF6600"/>
              </a:buClr>
              <a:buFontTx/>
              <a:buNone/>
            </a:pPr>
            <a:r>
              <a:rPr lang="en-US" sz="2800" b="1" dirty="0" smtClean="0">
                <a:solidFill>
                  <a:srgbClr val="184175"/>
                </a:solidFill>
              </a:rPr>
              <a:t>Processing of data:</a:t>
            </a:r>
          </a:p>
          <a:p>
            <a:pPr>
              <a:buClr>
                <a:srgbClr val="FF6600"/>
              </a:buClr>
            </a:pPr>
            <a:r>
              <a:rPr lang="en-US" dirty="0" smtClean="0">
                <a:solidFill>
                  <a:srgbClr val="184175"/>
                </a:solidFill>
              </a:rPr>
              <a:t>Reclassified external causes to GBD and ICE definitions</a:t>
            </a:r>
          </a:p>
          <a:p>
            <a:pPr>
              <a:buClr>
                <a:srgbClr val="FF6600"/>
              </a:buClr>
            </a:pPr>
            <a:r>
              <a:rPr lang="en-US" dirty="0" smtClean="0">
                <a:solidFill>
                  <a:srgbClr val="184175"/>
                </a:solidFill>
              </a:rPr>
              <a:t>Quality checked by accessing the proportion of deaths coded to partially specified causes </a:t>
            </a:r>
          </a:p>
          <a:p>
            <a:pPr>
              <a:buClr>
                <a:srgbClr val="FF6600"/>
              </a:buClr>
            </a:pPr>
            <a:r>
              <a:rPr lang="en-US" dirty="0" smtClean="0">
                <a:solidFill>
                  <a:srgbClr val="184175"/>
                </a:solidFill>
              </a:rPr>
              <a:t>Redistributed cases with unspecified causes</a:t>
            </a:r>
          </a:p>
          <a:p>
            <a:pPr>
              <a:buClr>
                <a:srgbClr val="FF6600"/>
              </a:buClr>
              <a:buFontTx/>
              <a:buNone/>
            </a:pPr>
            <a:endParaRPr lang="en-US" dirty="0" smtClean="0">
              <a:solidFill>
                <a:srgbClr val="184175"/>
              </a:solidFill>
            </a:endParaRPr>
          </a:p>
          <a:p>
            <a:pPr>
              <a:buClr>
                <a:srgbClr val="FF6600"/>
              </a:buClr>
              <a:buFontTx/>
              <a:buNone/>
            </a:pPr>
            <a:r>
              <a:rPr lang="en-US" sz="2800" b="1" dirty="0" smtClean="0">
                <a:solidFill>
                  <a:srgbClr val="184175"/>
                </a:solidFill>
              </a:rPr>
              <a:t>Data access:</a:t>
            </a:r>
          </a:p>
          <a:p>
            <a:pPr>
              <a:buClr>
                <a:srgbClr val="FF6600"/>
              </a:buClr>
            </a:pPr>
            <a:r>
              <a:rPr lang="en-US" dirty="0" smtClean="0">
                <a:solidFill>
                  <a:srgbClr val="184175"/>
                </a:solidFill>
              </a:rPr>
              <a:t>GBD Injury Expert Group Website at </a:t>
            </a:r>
            <a:r>
              <a:rPr lang="en-US" dirty="0" smtClean="0">
                <a:solidFill>
                  <a:srgbClr val="000000"/>
                </a:solidFill>
                <a:hlinkClick r:id="rId2"/>
              </a:rPr>
              <a:t>http://sites.google.com/site/gbdinjuryexpertgroup</a:t>
            </a:r>
            <a:endParaRPr lang="en-US" dirty="0" smtClean="0">
              <a:solidFill>
                <a:srgbClr val="000000"/>
              </a:solidFill>
            </a:endParaRPr>
          </a:p>
          <a:p>
            <a:pPr>
              <a:buClr>
                <a:srgbClr val="FF6600"/>
              </a:buClr>
            </a:pPr>
            <a:r>
              <a:rPr lang="en-US" dirty="0" smtClean="0">
                <a:solidFill>
                  <a:srgbClr val="184175"/>
                </a:solidFill>
              </a:rPr>
              <a:t>Use the Mortality Data : ICE Matrix Definitions</a:t>
            </a:r>
          </a:p>
          <a:p>
            <a:pPr>
              <a:buClr>
                <a:srgbClr val="FF6600"/>
              </a:buClr>
            </a:pPr>
            <a:endParaRPr lang="en-US" dirty="0" smtClean="0">
              <a:solidFill>
                <a:srgbClr val="184175"/>
              </a:solidFill>
            </a:endParaRPr>
          </a:p>
          <a:p>
            <a:pPr>
              <a:buClr>
                <a:srgbClr val="FF6600"/>
              </a:buClr>
              <a:buFontTx/>
              <a:buNone/>
            </a:pPr>
            <a:r>
              <a:rPr lang="en-US" sz="2000" dirty="0" smtClean="0">
                <a:solidFill>
                  <a:srgbClr val="184175"/>
                </a:solidFill>
              </a:rPr>
              <a:t>		</a:t>
            </a:r>
          </a:p>
          <a:p>
            <a:pPr>
              <a:buClr>
                <a:srgbClr val="FF6600"/>
              </a:buClr>
              <a:buFontTx/>
              <a:buNone/>
            </a:pPr>
            <a:r>
              <a:rPr lang="en-US" sz="2000" dirty="0" smtClean="0">
                <a:solidFill>
                  <a:srgbClr val="184175"/>
                </a:solidFill>
              </a:rPr>
              <a:t>		</a:t>
            </a:r>
          </a:p>
          <a:p>
            <a:pPr>
              <a:buClr>
                <a:srgbClr val="FF6600"/>
              </a:buClr>
              <a:buFontTx/>
              <a:buNone/>
            </a:pPr>
            <a:endParaRPr lang="en-US" dirty="0" smtClean="0">
              <a:solidFill>
                <a:srgbClr val="184175"/>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533400" y="1752600"/>
          <a:ext cx="8086725" cy="3990974"/>
        </p:xfrm>
        <a:graphic>
          <a:graphicData uri="http://schemas.openxmlformats.org/drawingml/2006/chart">
            <c:chart xmlns:c="http://schemas.openxmlformats.org/drawingml/2006/chart" xmlns:r="http://schemas.openxmlformats.org/officeDocument/2006/relationships" r:id="rId2"/>
          </a:graphicData>
        </a:graphic>
      </p:graphicFrame>
      <p:sp>
        <p:nvSpPr>
          <p:cNvPr id="50178" name="Title 1"/>
          <p:cNvSpPr>
            <a:spLocks noGrp="1"/>
          </p:cNvSpPr>
          <p:nvPr>
            <p:ph type="title"/>
          </p:nvPr>
        </p:nvSpPr>
        <p:spPr>
          <a:xfrm>
            <a:off x="0" y="0"/>
            <a:ext cx="9144000" cy="1092200"/>
          </a:xfrm>
        </p:spPr>
        <p:txBody>
          <a:bodyPr/>
          <a:lstStyle/>
          <a:p>
            <a:pPr algn="ctr"/>
            <a:r>
              <a:rPr lang="en-US" b="1" dirty="0" smtClean="0">
                <a:solidFill>
                  <a:srgbClr val="000066"/>
                </a:solidFill>
              </a:rPr>
              <a:t>Injury death rates</a:t>
            </a:r>
            <a:br>
              <a:rPr lang="en-US" b="1" dirty="0" smtClean="0">
                <a:solidFill>
                  <a:srgbClr val="000066"/>
                </a:solidFill>
              </a:rPr>
            </a:br>
            <a:r>
              <a:rPr lang="en-US" b="1" dirty="0" smtClean="0">
                <a:solidFill>
                  <a:srgbClr val="000066"/>
                </a:solidFill>
              </a:rPr>
              <a:t>Selected countries, 2005</a:t>
            </a:r>
          </a:p>
        </p:txBody>
      </p:sp>
      <p:sp>
        <p:nvSpPr>
          <p:cNvPr id="50179" name="Text Box 4"/>
          <p:cNvSpPr txBox="1">
            <a:spLocks noChangeArrowheads="1"/>
          </p:cNvSpPr>
          <p:nvPr/>
        </p:nvSpPr>
        <p:spPr bwMode="auto">
          <a:xfrm>
            <a:off x="257175" y="6248400"/>
            <a:ext cx="8886825" cy="457200"/>
          </a:xfrm>
          <a:prstGeom prst="rect">
            <a:avLst/>
          </a:prstGeom>
          <a:noFill/>
          <a:ln w="9525">
            <a:noFill/>
            <a:miter lim="800000"/>
            <a:headEnd/>
            <a:tailEnd/>
          </a:ln>
        </p:spPr>
        <p:txBody>
          <a:bodyPr wrap="none">
            <a:spAutoFit/>
          </a:bodyPr>
          <a:lstStyle/>
          <a:p>
            <a:r>
              <a:rPr lang="en-US" sz="1200" dirty="0"/>
              <a:t>Source: Bhalla, K., Harrison, J., Fingerhut, L., Shahraz, S., Abraham, J., </a:t>
            </a:r>
            <a:r>
              <a:rPr lang="en-US" sz="1200" dirty="0" err="1"/>
              <a:t>Hsiu-Yeh</a:t>
            </a:r>
            <a:r>
              <a:rPr lang="en-US" sz="1200" dirty="0"/>
              <a:t>, P., on behalf of the GBD Injury Expert Group, </a:t>
            </a:r>
          </a:p>
          <a:p>
            <a:r>
              <a:rPr lang="en-US" sz="1200" dirty="0"/>
              <a:t>The Global Injury Mortality Database, Version 2.0, Released on October 21 2009, Available from www.globalburdenofinjuries.org</a:t>
            </a:r>
          </a:p>
        </p:txBody>
      </p:sp>
      <p:cxnSp>
        <p:nvCxnSpPr>
          <p:cNvPr id="50180" name="Straight Connector 7"/>
          <p:cNvCxnSpPr>
            <a:cxnSpLocks noChangeShapeType="1"/>
          </p:cNvCxnSpPr>
          <p:nvPr/>
        </p:nvCxnSpPr>
        <p:spPr bwMode="auto">
          <a:xfrm>
            <a:off x="2286000" y="5715000"/>
            <a:ext cx="1905000" cy="0"/>
          </a:xfrm>
          <a:prstGeom prst="line">
            <a:avLst/>
          </a:prstGeom>
          <a:noFill/>
          <a:ln w="9525" algn="ctr">
            <a:solidFill>
              <a:schemeClr val="tx1"/>
            </a:solidFill>
            <a:round/>
            <a:headEnd/>
            <a:tailEnd/>
          </a:ln>
        </p:spPr>
      </p:cxnSp>
      <p:cxnSp>
        <p:nvCxnSpPr>
          <p:cNvPr id="50181" name="Straight Connector 8"/>
          <p:cNvCxnSpPr>
            <a:cxnSpLocks noChangeShapeType="1"/>
          </p:cNvCxnSpPr>
          <p:nvPr/>
        </p:nvCxnSpPr>
        <p:spPr bwMode="auto">
          <a:xfrm>
            <a:off x="4648200" y="5715000"/>
            <a:ext cx="1447800" cy="0"/>
          </a:xfrm>
          <a:prstGeom prst="line">
            <a:avLst/>
          </a:prstGeom>
          <a:noFill/>
          <a:ln w="9525" algn="ctr">
            <a:solidFill>
              <a:schemeClr val="tx1"/>
            </a:solidFill>
            <a:round/>
            <a:headEnd/>
            <a:tailEnd/>
          </a:ln>
        </p:spPr>
      </p:cxnSp>
      <p:cxnSp>
        <p:nvCxnSpPr>
          <p:cNvPr id="50182" name="Straight Connector 9"/>
          <p:cNvCxnSpPr>
            <a:cxnSpLocks noChangeShapeType="1"/>
          </p:cNvCxnSpPr>
          <p:nvPr/>
        </p:nvCxnSpPr>
        <p:spPr bwMode="auto">
          <a:xfrm>
            <a:off x="6705600" y="5715000"/>
            <a:ext cx="1676400" cy="0"/>
          </a:xfrm>
          <a:prstGeom prst="line">
            <a:avLst/>
          </a:prstGeom>
          <a:noFill/>
          <a:ln w="9525" algn="ctr">
            <a:solidFill>
              <a:schemeClr val="tx1"/>
            </a:solidFill>
            <a:round/>
            <a:headEnd/>
            <a:tailEnd/>
          </a:ln>
        </p:spPr>
      </p:cxnSp>
      <p:sp>
        <p:nvSpPr>
          <p:cNvPr id="14" name="Rectangle 13"/>
          <p:cNvSpPr/>
          <p:nvPr/>
        </p:nvSpPr>
        <p:spPr>
          <a:xfrm>
            <a:off x="285690" y="1676400"/>
            <a:ext cx="400110" cy="3043347"/>
          </a:xfrm>
          <a:prstGeom prst="rect">
            <a:avLst/>
          </a:prstGeom>
        </p:spPr>
        <p:txBody>
          <a:bodyPr vert="vert270">
            <a:spAutoFit/>
          </a:bodyPr>
          <a:lstStyle/>
          <a:p>
            <a:pPr>
              <a:defRPr/>
            </a:pPr>
            <a:r>
              <a:rPr lang="en-US" sz="1400" dirty="0">
                <a:cs typeface="+mn-cs"/>
              </a:rPr>
              <a:t>Age adjusted rate per 100,000</a:t>
            </a:r>
          </a:p>
        </p:txBody>
      </p:sp>
      <p:sp>
        <p:nvSpPr>
          <p:cNvPr id="12" name="TextBox 11"/>
          <p:cNvSpPr txBox="1"/>
          <p:nvPr/>
        </p:nvSpPr>
        <p:spPr>
          <a:xfrm>
            <a:off x="2286000" y="5791200"/>
            <a:ext cx="2133600" cy="369332"/>
          </a:xfrm>
          <a:prstGeom prst="rect">
            <a:avLst/>
          </a:prstGeom>
          <a:noFill/>
        </p:spPr>
        <p:txBody>
          <a:bodyPr wrap="square" rtlCol="0">
            <a:spAutoFit/>
          </a:bodyPr>
          <a:lstStyle/>
          <a:p>
            <a:r>
              <a:rPr lang="en-US" dirty="0" smtClean="0">
                <a:latin typeface="+mn-lt"/>
              </a:rPr>
              <a:t>South America</a:t>
            </a:r>
            <a:endParaRPr lang="en-US" dirty="0">
              <a:latin typeface="+mn-lt"/>
            </a:endParaRPr>
          </a:p>
        </p:txBody>
      </p:sp>
      <p:sp>
        <p:nvSpPr>
          <p:cNvPr id="13" name="TextBox 12"/>
          <p:cNvSpPr txBox="1"/>
          <p:nvPr/>
        </p:nvSpPr>
        <p:spPr>
          <a:xfrm>
            <a:off x="4876800" y="5802868"/>
            <a:ext cx="1066800" cy="369332"/>
          </a:xfrm>
          <a:prstGeom prst="rect">
            <a:avLst/>
          </a:prstGeom>
          <a:noFill/>
        </p:spPr>
        <p:txBody>
          <a:bodyPr wrap="square" rtlCol="0">
            <a:spAutoFit/>
          </a:bodyPr>
          <a:lstStyle/>
          <a:p>
            <a:r>
              <a:rPr lang="en-US" dirty="0" smtClean="0">
                <a:latin typeface="+mn-lt"/>
              </a:rPr>
              <a:t>Europe</a:t>
            </a:r>
            <a:endParaRPr lang="en-US" dirty="0">
              <a:latin typeface="+mn-lt"/>
            </a:endParaRPr>
          </a:p>
        </p:txBody>
      </p:sp>
      <p:sp>
        <p:nvSpPr>
          <p:cNvPr id="15" name="TextBox 14"/>
          <p:cNvSpPr txBox="1"/>
          <p:nvPr/>
        </p:nvSpPr>
        <p:spPr>
          <a:xfrm>
            <a:off x="6781800" y="5791200"/>
            <a:ext cx="1600200" cy="369332"/>
          </a:xfrm>
          <a:prstGeom prst="rect">
            <a:avLst/>
          </a:prstGeom>
          <a:noFill/>
        </p:spPr>
        <p:txBody>
          <a:bodyPr wrap="square" rtlCol="0">
            <a:spAutoFit/>
          </a:bodyPr>
          <a:lstStyle/>
          <a:p>
            <a:r>
              <a:rPr lang="en-US" dirty="0" smtClean="0">
                <a:latin typeface="+mn-lt"/>
              </a:rPr>
              <a:t>Pacific Rim</a:t>
            </a:r>
            <a:endParaRPr lang="en-US"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graphicFrame>
        <p:nvGraphicFramePr>
          <p:cNvPr id="9" name="Content Placeholder 8"/>
          <p:cNvGraphicFramePr>
            <a:graphicFrameLocks noGrp="1"/>
          </p:cNvGraphicFramePr>
          <p:nvPr>
            <p:ph idx="1"/>
          </p:nvPr>
        </p:nvGraphicFramePr>
        <p:xfrm>
          <a:off x="762000" y="1600200"/>
          <a:ext cx="7705725" cy="4895850"/>
        </p:xfrm>
        <a:graphic>
          <a:graphicData uri="http://schemas.openxmlformats.org/drawingml/2006/chart">
            <c:chart xmlns:c="http://schemas.openxmlformats.org/drawingml/2006/chart" xmlns:r="http://schemas.openxmlformats.org/officeDocument/2006/relationships" r:id="rId2"/>
          </a:graphicData>
        </a:graphic>
      </p:graphicFrame>
      <p:sp>
        <p:nvSpPr>
          <p:cNvPr id="51201" name="Title 1"/>
          <p:cNvSpPr>
            <a:spLocks noGrp="1"/>
          </p:cNvSpPr>
          <p:nvPr>
            <p:ph type="title"/>
          </p:nvPr>
        </p:nvSpPr>
        <p:spPr>
          <a:xfrm>
            <a:off x="0" y="0"/>
            <a:ext cx="9144000" cy="1089025"/>
          </a:xfrm>
        </p:spPr>
        <p:txBody>
          <a:bodyPr/>
          <a:lstStyle/>
          <a:p>
            <a:pPr algn="ctr"/>
            <a:r>
              <a:rPr lang="en-US" b="1" dirty="0" smtClean="0">
                <a:solidFill>
                  <a:srgbClr val="000066"/>
                </a:solidFill>
              </a:rPr>
              <a:t>Injury death rates </a:t>
            </a:r>
            <a:br>
              <a:rPr lang="en-US" b="1" dirty="0" smtClean="0">
                <a:solidFill>
                  <a:srgbClr val="000066"/>
                </a:solidFill>
              </a:rPr>
            </a:br>
            <a:r>
              <a:rPr lang="en-US" b="1" dirty="0" smtClean="0">
                <a:solidFill>
                  <a:srgbClr val="000066"/>
                </a:solidFill>
              </a:rPr>
              <a:t>Selected countries and years</a:t>
            </a:r>
          </a:p>
        </p:txBody>
      </p:sp>
      <p:sp>
        <p:nvSpPr>
          <p:cNvPr id="51203" name="Text Box 4"/>
          <p:cNvSpPr txBox="1">
            <a:spLocks noChangeArrowheads="1"/>
          </p:cNvSpPr>
          <p:nvPr/>
        </p:nvSpPr>
        <p:spPr bwMode="auto">
          <a:xfrm>
            <a:off x="257175" y="6400800"/>
            <a:ext cx="8886825" cy="457200"/>
          </a:xfrm>
          <a:prstGeom prst="rect">
            <a:avLst/>
          </a:prstGeom>
          <a:noFill/>
          <a:ln w="9525">
            <a:noFill/>
            <a:miter lim="800000"/>
            <a:headEnd/>
            <a:tailEnd/>
          </a:ln>
        </p:spPr>
        <p:txBody>
          <a:bodyPr wrap="none">
            <a:spAutoFit/>
          </a:bodyPr>
          <a:lstStyle/>
          <a:p>
            <a:r>
              <a:rPr lang="en-US" sz="1200"/>
              <a:t>Source: Bhalla, K., Harrison, J., Fingerhut, L., Shahraz, S., Abraham, J., Hsiu-Yeh, P., on behalf of the GBD Injury Expert Group, </a:t>
            </a:r>
          </a:p>
          <a:p>
            <a:r>
              <a:rPr lang="en-US" sz="1200"/>
              <a:t>The Global Injury Mortality Database, Version 2.0, Released on October 21 2009, Available from www.globalburdenofinjuries.org</a:t>
            </a:r>
          </a:p>
        </p:txBody>
      </p:sp>
      <p:sp>
        <p:nvSpPr>
          <p:cNvPr id="5" name="Rectangle 4"/>
          <p:cNvSpPr/>
          <p:nvPr/>
        </p:nvSpPr>
        <p:spPr>
          <a:xfrm>
            <a:off x="228600" y="1905000"/>
            <a:ext cx="400110" cy="3043347"/>
          </a:xfrm>
          <a:prstGeom prst="rect">
            <a:avLst/>
          </a:prstGeom>
        </p:spPr>
        <p:txBody>
          <a:bodyPr vert="vert270">
            <a:spAutoFit/>
          </a:bodyPr>
          <a:lstStyle/>
          <a:p>
            <a:pPr>
              <a:defRPr/>
            </a:pPr>
            <a:r>
              <a:rPr lang="en-US" sz="1400" dirty="0">
                <a:cs typeface="+mn-cs"/>
              </a:rPr>
              <a:t>Age adjusted rate per 100,000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533400" y="1752600"/>
          <a:ext cx="8086725" cy="3990974"/>
        </p:xfrm>
        <a:graphic>
          <a:graphicData uri="http://schemas.openxmlformats.org/drawingml/2006/chart">
            <c:chart xmlns:c="http://schemas.openxmlformats.org/drawingml/2006/chart" xmlns:r="http://schemas.openxmlformats.org/officeDocument/2006/relationships" r:id="rId2"/>
          </a:graphicData>
        </a:graphic>
      </p:graphicFrame>
      <p:sp>
        <p:nvSpPr>
          <p:cNvPr id="50179" name="Text Box 4"/>
          <p:cNvSpPr txBox="1">
            <a:spLocks noChangeArrowheads="1"/>
          </p:cNvSpPr>
          <p:nvPr/>
        </p:nvSpPr>
        <p:spPr bwMode="auto">
          <a:xfrm>
            <a:off x="257175" y="6248400"/>
            <a:ext cx="8886825" cy="457200"/>
          </a:xfrm>
          <a:prstGeom prst="rect">
            <a:avLst/>
          </a:prstGeom>
          <a:noFill/>
          <a:ln w="9525">
            <a:noFill/>
            <a:miter lim="800000"/>
            <a:headEnd/>
            <a:tailEnd/>
          </a:ln>
        </p:spPr>
        <p:txBody>
          <a:bodyPr wrap="none">
            <a:spAutoFit/>
          </a:bodyPr>
          <a:lstStyle/>
          <a:p>
            <a:r>
              <a:rPr lang="en-US" sz="1200" dirty="0"/>
              <a:t>Source: Bhalla, K., Harrison, J., Fingerhut, L., Shahraz, S., Abraham, J., </a:t>
            </a:r>
            <a:r>
              <a:rPr lang="en-US" sz="1200" dirty="0" err="1"/>
              <a:t>Hsiu-Yeh</a:t>
            </a:r>
            <a:r>
              <a:rPr lang="en-US" sz="1200" dirty="0"/>
              <a:t>, P., on behalf of the GBD Injury Expert Group, </a:t>
            </a:r>
          </a:p>
          <a:p>
            <a:r>
              <a:rPr lang="en-US" sz="1200" dirty="0"/>
              <a:t>The Global Injury Mortality Database, Version 2.0, Released on October 21 2009, Available from www.globalburdenofinjuries.org</a:t>
            </a:r>
          </a:p>
        </p:txBody>
      </p:sp>
      <p:cxnSp>
        <p:nvCxnSpPr>
          <p:cNvPr id="50180" name="Straight Connector 7"/>
          <p:cNvCxnSpPr>
            <a:cxnSpLocks noChangeShapeType="1"/>
          </p:cNvCxnSpPr>
          <p:nvPr/>
        </p:nvCxnSpPr>
        <p:spPr bwMode="auto">
          <a:xfrm>
            <a:off x="2286000" y="5715000"/>
            <a:ext cx="1905000" cy="0"/>
          </a:xfrm>
          <a:prstGeom prst="line">
            <a:avLst/>
          </a:prstGeom>
          <a:noFill/>
          <a:ln w="9525" algn="ctr">
            <a:solidFill>
              <a:schemeClr val="tx1"/>
            </a:solidFill>
            <a:round/>
            <a:headEnd/>
            <a:tailEnd/>
          </a:ln>
        </p:spPr>
      </p:cxnSp>
      <p:cxnSp>
        <p:nvCxnSpPr>
          <p:cNvPr id="50181" name="Straight Connector 8"/>
          <p:cNvCxnSpPr>
            <a:cxnSpLocks noChangeShapeType="1"/>
          </p:cNvCxnSpPr>
          <p:nvPr/>
        </p:nvCxnSpPr>
        <p:spPr bwMode="auto">
          <a:xfrm>
            <a:off x="4648200" y="5715000"/>
            <a:ext cx="1447800" cy="0"/>
          </a:xfrm>
          <a:prstGeom prst="line">
            <a:avLst/>
          </a:prstGeom>
          <a:noFill/>
          <a:ln w="9525" algn="ctr">
            <a:solidFill>
              <a:schemeClr val="tx1"/>
            </a:solidFill>
            <a:round/>
            <a:headEnd/>
            <a:tailEnd/>
          </a:ln>
        </p:spPr>
      </p:cxnSp>
      <p:cxnSp>
        <p:nvCxnSpPr>
          <p:cNvPr id="50182" name="Straight Connector 9"/>
          <p:cNvCxnSpPr>
            <a:cxnSpLocks noChangeShapeType="1"/>
          </p:cNvCxnSpPr>
          <p:nvPr/>
        </p:nvCxnSpPr>
        <p:spPr bwMode="auto">
          <a:xfrm>
            <a:off x="6705600" y="5715000"/>
            <a:ext cx="1676400" cy="0"/>
          </a:xfrm>
          <a:prstGeom prst="line">
            <a:avLst/>
          </a:prstGeom>
          <a:noFill/>
          <a:ln w="9525" algn="ctr">
            <a:solidFill>
              <a:schemeClr val="tx1"/>
            </a:solidFill>
            <a:round/>
            <a:headEnd/>
            <a:tailEnd/>
          </a:ln>
        </p:spPr>
      </p:cxnSp>
      <p:sp>
        <p:nvSpPr>
          <p:cNvPr id="14" name="Rectangle 13"/>
          <p:cNvSpPr/>
          <p:nvPr/>
        </p:nvSpPr>
        <p:spPr>
          <a:xfrm>
            <a:off x="285690" y="1676400"/>
            <a:ext cx="400110" cy="3043347"/>
          </a:xfrm>
          <a:prstGeom prst="rect">
            <a:avLst/>
          </a:prstGeom>
        </p:spPr>
        <p:txBody>
          <a:bodyPr vert="vert270">
            <a:spAutoFit/>
          </a:bodyPr>
          <a:lstStyle/>
          <a:p>
            <a:pPr>
              <a:defRPr/>
            </a:pPr>
            <a:r>
              <a:rPr lang="en-US" sz="1400" dirty="0">
                <a:cs typeface="+mn-cs"/>
              </a:rPr>
              <a:t>Age adjusted rate per 100,000</a:t>
            </a:r>
          </a:p>
        </p:txBody>
      </p:sp>
      <p:sp>
        <p:nvSpPr>
          <p:cNvPr id="12" name="TextBox 11"/>
          <p:cNvSpPr txBox="1"/>
          <p:nvPr/>
        </p:nvSpPr>
        <p:spPr>
          <a:xfrm>
            <a:off x="2286000" y="5791200"/>
            <a:ext cx="2133600" cy="369332"/>
          </a:xfrm>
          <a:prstGeom prst="rect">
            <a:avLst/>
          </a:prstGeom>
          <a:noFill/>
        </p:spPr>
        <p:txBody>
          <a:bodyPr wrap="square" rtlCol="0">
            <a:spAutoFit/>
          </a:bodyPr>
          <a:lstStyle/>
          <a:p>
            <a:r>
              <a:rPr lang="en-US" dirty="0" smtClean="0">
                <a:latin typeface="+mn-lt"/>
              </a:rPr>
              <a:t>South America</a:t>
            </a:r>
            <a:endParaRPr lang="en-US" dirty="0">
              <a:latin typeface="+mn-lt"/>
            </a:endParaRPr>
          </a:p>
        </p:txBody>
      </p:sp>
      <p:sp>
        <p:nvSpPr>
          <p:cNvPr id="13" name="TextBox 12"/>
          <p:cNvSpPr txBox="1"/>
          <p:nvPr/>
        </p:nvSpPr>
        <p:spPr>
          <a:xfrm>
            <a:off x="4876800" y="5802868"/>
            <a:ext cx="1066800" cy="369332"/>
          </a:xfrm>
          <a:prstGeom prst="rect">
            <a:avLst/>
          </a:prstGeom>
          <a:noFill/>
        </p:spPr>
        <p:txBody>
          <a:bodyPr wrap="square" rtlCol="0">
            <a:spAutoFit/>
          </a:bodyPr>
          <a:lstStyle/>
          <a:p>
            <a:r>
              <a:rPr lang="en-US" dirty="0" smtClean="0">
                <a:latin typeface="+mn-lt"/>
              </a:rPr>
              <a:t>Europe</a:t>
            </a:r>
            <a:endParaRPr lang="en-US" dirty="0">
              <a:latin typeface="+mn-lt"/>
            </a:endParaRPr>
          </a:p>
        </p:txBody>
      </p:sp>
      <p:sp>
        <p:nvSpPr>
          <p:cNvPr id="15" name="TextBox 14"/>
          <p:cNvSpPr txBox="1"/>
          <p:nvPr/>
        </p:nvSpPr>
        <p:spPr>
          <a:xfrm>
            <a:off x="6781800" y="5791200"/>
            <a:ext cx="1600200" cy="369332"/>
          </a:xfrm>
          <a:prstGeom prst="rect">
            <a:avLst/>
          </a:prstGeom>
          <a:noFill/>
        </p:spPr>
        <p:txBody>
          <a:bodyPr wrap="square" rtlCol="0">
            <a:spAutoFit/>
          </a:bodyPr>
          <a:lstStyle/>
          <a:p>
            <a:r>
              <a:rPr lang="en-US" dirty="0" smtClean="0">
                <a:latin typeface="+mn-lt"/>
              </a:rPr>
              <a:t>Pacific Rim</a:t>
            </a:r>
            <a:endParaRPr lang="en-US" dirty="0">
              <a:latin typeface="+mn-lt"/>
            </a:endParaRPr>
          </a:p>
        </p:txBody>
      </p:sp>
      <p:sp>
        <p:nvSpPr>
          <p:cNvPr id="17" name="Title 1"/>
          <p:cNvSpPr txBox="1">
            <a:spLocks/>
          </p:cNvSpPr>
          <p:nvPr/>
        </p:nvSpPr>
        <p:spPr bwMode="auto">
          <a:xfrm>
            <a:off x="0" y="0"/>
            <a:ext cx="9144000" cy="1092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66"/>
                </a:solidFill>
                <a:effectLst/>
                <a:uLnTx/>
                <a:uFillTx/>
                <a:latin typeface="+mj-lt"/>
                <a:ea typeface="+mj-ea"/>
                <a:cs typeface="+mj-cs"/>
              </a:rPr>
              <a:t>Motor vehicle traffic death rates</a:t>
            </a:r>
            <a:br>
              <a:rPr kumimoji="0" lang="en-US" sz="3200" b="1" i="0" u="none" strike="noStrike" kern="0" cap="none" spc="0" normalizeH="0" baseline="0" noProof="0" smtClean="0">
                <a:ln>
                  <a:noFill/>
                </a:ln>
                <a:solidFill>
                  <a:srgbClr val="000066"/>
                </a:solidFill>
                <a:effectLst/>
                <a:uLnTx/>
                <a:uFillTx/>
                <a:latin typeface="+mj-lt"/>
                <a:ea typeface="+mj-ea"/>
                <a:cs typeface="+mj-cs"/>
              </a:rPr>
            </a:br>
            <a:r>
              <a:rPr kumimoji="0" lang="en-US" sz="3200" b="1" i="0" u="none" strike="noStrike" kern="0" cap="none" spc="0" normalizeH="0" baseline="0" noProof="0" smtClean="0">
                <a:ln>
                  <a:noFill/>
                </a:ln>
                <a:solidFill>
                  <a:srgbClr val="000066"/>
                </a:solidFill>
                <a:effectLst/>
                <a:uLnTx/>
                <a:uFillTx/>
                <a:latin typeface="+mj-lt"/>
                <a:ea typeface="+mj-ea"/>
                <a:cs typeface="+mj-cs"/>
              </a:rPr>
              <a:t>Selected countries, 2005</a:t>
            </a:r>
            <a:endParaRPr kumimoji="0" lang="en-US" sz="3200" b="1" i="0" u="none" strike="noStrike" kern="0" cap="none" spc="0" normalizeH="0" baseline="0" noProof="0" dirty="0" smtClean="0">
              <a:ln>
                <a:noFill/>
              </a:ln>
              <a:solidFill>
                <a:srgbClr val="00006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533400" y="1752600"/>
          <a:ext cx="8086725" cy="3990974"/>
        </p:xfrm>
        <a:graphic>
          <a:graphicData uri="http://schemas.openxmlformats.org/drawingml/2006/chart">
            <c:chart xmlns:c="http://schemas.openxmlformats.org/drawingml/2006/chart" xmlns:r="http://schemas.openxmlformats.org/officeDocument/2006/relationships" r:id="rId2"/>
          </a:graphicData>
        </a:graphic>
      </p:graphicFrame>
      <p:sp>
        <p:nvSpPr>
          <p:cNvPr id="50179" name="Text Box 4"/>
          <p:cNvSpPr txBox="1">
            <a:spLocks noChangeArrowheads="1"/>
          </p:cNvSpPr>
          <p:nvPr/>
        </p:nvSpPr>
        <p:spPr bwMode="auto">
          <a:xfrm>
            <a:off x="257175" y="6248400"/>
            <a:ext cx="8886825" cy="457200"/>
          </a:xfrm>
          <a:prstGeom prst="rect">
            <a:avLst/>
          </a:prstGeom>
          <a:noFill/>
          <a:ln w="9525">
            <a:noFill/>
            <a:miter lim="800000"/>
            <a:headEnd/>
            <a:tailEnd/>
          </a:ln>
        </p:spPr>
        <p:txBody>
          <a:bodyPr wrap="none">
            <a:spAutoFit/>
          </a:bodyPr>
          <a:lstStyle/>
          <a:p>
            <a:r>
              <a:rPr lang="en-US" sz="1200" dirty="0"/>
              <a:t>Source: Bhalla, K., Harrison, J., Fingerhut, L., Shahraz, S., Abraham, J., </a:t>
            </a:r>
            <a:r>
              <a:rPr lang="en-US" sz="1200" dirty="0" err="1"/>
              <a:t>Hsiu-Yeh</a:t>
            </a:r>
            <a:r>
              <a:rPr lang="en-US" sz="1200" dirty="0"/>
              <a:t>, P., on behalf of the GBD Injury Expert Group, </a:t>
            </a:r>
          </a:p>
          <a:p>
            <a:r>
              <a:rPr lang="en-US" sz="1200" dirty="0"/>
              <a:t>The Global Injury Mortality Database, Version 2.0, Released on October 21 2009, Available from www.globalburdenofinjuries.org</a:t>
            </a:r>
          </a:p>
        </p:txBody>
      </p:sp>
      <p:cxnSp>
        <p:nvCxnSpPr>
          <p:cNvPr id="50180" name="Straight Connector 7"/>
          <p:cNvCxnSpPr>
            <a:cxnSpLocks noChangeShapeType="1"/>
          </p:cNvCxnSpPr>
          <p:nvPr/>
        </p:nvCxnSpPr>
        <p:spPr bwMode="auto">
          <a:xfrm>
            <a:off x="2286000" y="5715000"/>
            <a:ext cx="1905000" cy="0"/>
          </a:xfrm>
          <a:prstGeom prst="line">
            <a:avLst/>
          </a:prstGeom>
          <a:noFill/>
          <a:ln w="9525" algn="ctr">
            <a:solidFill>
              <a:schemeClr val="tx1"/>
            </a:solidFill>
            <a:round/>
            <a:headEnd/>
            <a:tailEnd/>
          </a:ln>
        </p:spPr>
      </p:cxnSp>
      <p:cxnSp>
        <p:nvCxnSpPr>
          <p:cNvPr id="50181" name="Straight Connector 8"/>
          <p:cNvCxnSpPr>
            <a:cxnSpLocks noChangeShapeType="1"/>
          </p:cNvCxnSpPr>
          <p:nvPr/>
        </p:nvCxnSpPr>
        <p:spPr bwMode="auto">
          <a:xfrm>
            <a:off x="4648200" y="5715000"/>
            <a:ext cx="1447800" cy="0"/>
          </a:xfrm>
          <a:prstGeom prst="line">
            <a:avLst/>
          </a:prstGeom>
          <a:noFill/>
          <a:ln w="9525" algn="ctr">
            <a:solidFill>
              <a:schemeClr val="tx1"/>
            </a:solidFill>
            <a:round/>
            <a:headEnd/>
            <a:tailEnd/>
          </a:ln>
        </p:spPr>
      </p:cxnSp>
      <p:cxnSp>
        <p:nvCxnSpPr>
          <p:cNvPr id="50182" name="Straight Connector 9"/>
          <p:cNvCxnSpPr>
            <a:cxnSpLocks noChangeShapeType="1"/>
          </p:cNvCxnSpPr>
          <p:nvPr/>
        </p:nvCxnSpPr>
        <p:spPr bwMode="auto">
          <a:xfrm>
            <a:off x="6705600" y="5715000"/>
            <a:ext cx="1676400" cy="0"/>
          </a:xfrm>
          <a:prstGeom prst="line">
            <a:avLst/>
          </a:prstGeom>
          <a:noFill/>
          <a:ln w="9525" algn="ctr">
            <a:solidFill>
              <a:schemeClr val="tx1"/>
            </a:solidFill>
            <a:round/>
            <a:headEnd/>
            <a:tailEnd/>
          </a:ln>
        </p:spPr>
      </p:cxnSp>
      <p:sp>
        <p:nvSpPr>
          <p:cNvPr id="14" name="Rectangle 13"/>
          <p:cNvSpPr/>
          <p:nvPr/>
        </p:nvSpPr>
        <p:spPr>
          <a:xfrm>
            <a:off x="285690" y="1676400"/>
            <a:ext cx="400110" cy="3043347"/>
          </a:xfrm>
          <a:prstGeom prst="rect">
            <a:avLst/>
          </a:prstGeom>
        </p:spPr>
        <p:txBody>
          <a:bodyPr vert="vert270">
            <a:spAutoFit/>
          </a:bodyPr>
          <a:lstStyle/>
          <a:p>
            <a:pPr>
              <a:defRPr/>
            </a:pPr>
            <a:r>
              <a:rPr lang="en-US" sz="1400" dirty="0">
                <a:cs typeface="+mn-cs"/>
              </a:rPr>
              <a:t>Age adjusted rate per 100,000</a:t>
            </a:r>
          </a:p>
        </p:txBody>
      </p:sp>
      <p:sp>
        <p:nvSpPr>
          <p:cNvPr id="12" name="TextBox 11"/>
          <p:cNvSpPr txBox="1"/>
          <p:nvPr/>
        </p:nvSpPr>
        <p:spPr>
          <a:xfrm>
            <a:off x="2286000" y="5791200"/>
            <a:ext cx="2133600" cy="369332"/>
          </a:xfrm>
          <a:prstGeom prst="rect">
            <a:avLst/>
          </a:prstGeom>
          <a:noFill/>
        </p:spPr>
        <p:txBody>
          <a:bodyPr wrap="square" rtlCol="0">
            <a:spAutoFit/>
          </a:bodyPr>
          <a:lstStyle/>
          <a:p>
            <a:r>
              <a:rPr lang="en-US" dirty="0" smtClean="0">
                <a:latin typeface="+mn-lt"/>
              </a:rPr>
              <a:t>South America</a:t>
            </a:r>
            <a:endParaRPr lang="en-US" dirty="0">
              <a:latin typeface="+mn-lt"/>
            </a:endParaRPr>
          </a:p>
        </p:txBody>
      </p:sp>
      <p:sp>
        <p:nvSpPr>
          <p:cNvPr id="13" name="TextBox 12"/>
          <p:cNvSpPr txBox="1"/>
          <p:nvPr/>
        </p:nvSpPr>
        <p:spPr>
          <a:xfrm>
            <a:off x="4876800" y="5802868"/>
            <a:ext cx="1066800" cy="369332"/>
          </a:xfrm>
          <a:prstGeom prst="rect">
            <a:avLst/>
          </a:prstGeom>
          <a:noFill/>
        </p:spPr>
        <p:txBody>
          <a:bodyPr wrap="square" rtlCol="0">
            <a:spAutoFit/>
          </a:bodyPr>
          <a:lstStyle/>
          <a:p>
            <a:r>
              <a:rPr lang="en-US" dirty="0" smtClean="0">
                <a:latin typeface="+mn-lt"/>
              </a:rPr>
              <a:t>Europe</a:t>
            </a:r>
            <a:endParaRPr lang="en-US" dirty="0">
              <a:latin typeface="+mn-lt"/>
            </a:endParaRPr>
          </a:p>
        </p:txBody>
      </p:sp>
      <p:sp>
        <p:nvSpPr>
          <p:cNvPr id="15" name="TextBox 14"/>
          <p:cNvSpPr txBox="1"/>
          <p:nvPr/>
        </p:nvSpPr>
        <p:spPr>
          <a:xfrm>
            <a:off x="6781800" y="5791200"/>
            <a:ext cx="1600200" cy="369332"/>
          </a:xfrm>
          <a:prstGeom prst="rect">
            <a:avLst/>
          </a:prstGeom>
          <a:noFill/>
        </p:spPr>
        <p:txBody>
          <a:bodyPr wrap="square" rtlCol="0">
            <a:spAutoFit/>
          </a:bodyPr>
          <a:lstStyle/>
          <a:p>
            <a:r>
              <a:rPr lang="en-US" dirty="0" smtClean="0">
                <a:latin typeface="+mn-lt"/>
              </a:rPr>
              <a:t>Pacific Rim</a:t>
            </a:r>
            <a:endParaRPr lang="en-US" dirty="0">
              <a:latin typeface="+mn-lt"/>
            </a:endParaRPr>
          </a:p>
        </p:txBody>
      </p:sp>
      <p:sp>
        <p:nvSpPr>
          <p:cNvPr id="17" name="Title 1"/>
          <p:cNvSpPr txBox="1">
            <a:spLocks/>
          </p:cNvSpPr>
          <p:nvPr/>
        </p:nvSpPr>
        <p:spPr bwMode="auto">
          <a:xfrm>
            <a:off x="0" y="0"/>
            <a:ext cx="9144000" cy="1092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a:r>
              <a:rPr lang="en-US" sz="3200" b="1" kern="0" dirty="0" smtClean="0">
                <a:solidFill>
                  <a:srgbClr val="000066"/>
                </a:solidFill>
                <a:latin typeface="Century Schoolbook"/>
                <a:ea typeface="+mj-ea"/>
                <a:cs typeface="Times New Roman"/>
              </a:rPr>
              <a:t>Suicide rates</a:t>
            </a:r>
            <a:br>
              <a:rPr lang="en-US" sz="3200" b="1" kern="0" dirty="0" smtClean="0">
                <a:solidFill>
                  <a:srgbClr val="000066"/>
                </a:solidFill>
                <a:latin typeface="Century Schoolbook"/>
                <a:ea typeface="+mj-ea"/>
                <a:cs typeface="Times New Roman"/>
              </a:rPr>
            </a:br>
            <a:r>
              <a:rPr lang="en-US" sz="3200" b="1" kern="0" dirty="0" smtClean="0">
                <a:solidFill>
                  <a:srgbClr val="000066"/>
                </a:solidFill>
                <a:latin typeface="Century Schoolbook"/>
                <a:ea typeface="+mj-ea"/>
                <a:cs typeface="Times New Roman"/>
              </a:rPr>
              <a:t>Selected countries, 2005</a:t>
            </a:r>
            <a:endParaRPr kumimoji="0" lang="en-US" sz="3200" b="1" i="0" u="none" strike="noStrike" kern="0" cap="none" spc="0" normalizeH="0" baseline="0" noProof="0" dirty="0" smtClean="0">
              <a:ln>
                <a:noFill/>
              </a:ln>
              <a:solidFill>
                <a:srgbClr val="00006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533400" y="1447800"/>
          <a:ext cx="8086725"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0179" name="Text Box 4"/>
          <p:cNvSpPr txBox="1">
            <a:spLocks noChangeArrowheads="1"/>
          </p:cNvSpPr>
          <p:nvPr/>
        </p:nvSpPr>
        <p:spPr bwMode="auto">
          <a:xfrm>
            <a:off x="257175" y="6248400"/>
            <a:ext cx="8886825" cy="457200"/>
          </a:xfrm>
          <a:prstGeom prst="rect">
            <a:avLst/>
          </a:prstGeom>
          <a:noFill/>
          <a:ln w="9525">
            <a:noFill/>
            <a:miter lim="800000"/>
            <a:headEnd/>
            <a:tailEnd/>
          </a:ln>
        </p:spPr>
        <p:txBody>
          <a:bodyPr wrap="none">
            <a:spAutoFit/>
          </a:bodyPr>
          <a:lstStyle/>
          <a:p>
            <a:r>
              <a:rPr lang="en-US" sz="1200" dirty="0"/>
              <a:t>Source: Bhalla, K., Harrison, J., Fingerhut, L., Shahraz, S., Abraham, J., </a:t>
            </a:r>
            <a:r>
              <a:rPr lang="en-US" sz="1200" dirty="0" err="1"/>
              <a:t>Hsiu-Yeh</a:t>
            </a:r>
            <a:r>
              <a:rPr lang="en-US" sz="1200" dirty="0"/>
              <a:t>, P., on behalf of the GBD Injury Expert Group, </a:t>
            </a:r>
          </a:p>
          <a:p>
            <a:r>
              <a:rPr lang="en-US" sz="1200" dirty="0"/>
              <a:t>The Global Injury Mortality Database, Version 2.0, Released on October 21 2009, Available from www.globalburdenofinjuries.org</a:t>
            </a:r>
          </a:p>
        </p:txBody>
      </p:sp>
      <p:cxnSp>
        <p:nvCxnSpPr>
          <p:cNvPr id="50180" name="Straight Connector 7"/>
          <p:cNvCxnSpPr>
            <a:cxnSpLocks noChangeShapeType="1"/>
          </p:cNvCxnSpPr>
          <p:nvPr/>
        </p:nvCxnSpPr>
        <p:spPr bwMode="auto">
          <a:xfrm>
            <a:off x="2209800" y="5791200"/>
            <a:ext cx="1905000" cy="0"/>
          </a:xfrm>
          <a:prstGeom prst="line">
            <a:avLst/>
          </a:prstGeom>
          <a:noFill/>
          <a:ln w="9525" algn="ctr">
            <a:solidFill>
              <a:schemeClr val="tx1"/>
            </a:solidFill>
            <a:round/>
            <a:headEnd/>
            <a:tailEnd/>
          </a:ln>
        </p:spPr>
      </p:cxnSp>
      <p:cxnSp>
        <p:nvCxnSpPr>
          <p:cNvPr id="50181" name="Straight Connector 8"/>
          <p:cNvCxnSpPr>
            <a:cxnSpLocks noChangeShapeType="1"/>
          </p:cNvCxnSpPr>
          <p:nvPr/>
        </p:nvCxnSpPr>
        <p:spPr bwMode="auto">
          <a:xfrm>
            <a:off x="4648200" y="5791200"/>
            <a:ext cx="1447800" cy="0"/>
          </a:xfrm>
          <a:prstGeom prst="line">
            <a:avLst/>
          </a:prstGeom>
          <a:noFill/>
          <a:ln w="9525" algn="ctr">
            <a:solidFill>
              <a:schemeClr val="tx1"/>
            </a:solidFill>
            <a:round/>
            <a:headEnd/>
            <a:tailEnd/>
          </a:ln>
        </p:spPr>
      </p:cxnSp>
      <p:cxnSp>
        <p:nvCxnSpPr>
          <p:cNvPr id="50182" name="Straight Connector 9"/>
          <p:cNvCxnSpPr>
            <a:cxnSpLocks noChangeShapeType="1"/>
          </p:cNvCxnSpPr>
          <p:nvPr/>
        </p:nvCxnSpPr>
        <p:spPr bwMode="auto">
          <a:xfrm>
            <a:off x="6705600" y="5791200"/>
            <a:ext cx="1676400" cy="0"/>
          </a:xfrm>
          <a:prstGeom prst="line">
            <a:avLst/>
          </a:prstGeom>
          <a:noFill/>
          <a:ln w="9525" algn="ctr">
            <a:solidFill>
              <a:schemeClr val="tx1"/>
            </a:solidFill>
            <a:round/>
            <a:headEnd/>
            <a:tailEnd/>
          </a:ln>
        </p:spPr>
      </p:cxnSp>
      <p:sp>
        <p:nvSpPr>
          <p:cNvPr id="14" name="Rectangle 13"/>
          <p:cNvSpPr/>
          <p:nvPr/>
        </p:nvSpPr>
        <p:spPr>
          <a:xfrm>
            <a:off x="285690" y="1676400"/>
            <a:ext cx="400110" cy="3043347"/>
          </a:xfrm>
          <a:prstGeom prst="rect">
            <a:avLst/>
          </a:prstGeom>
        </p:spPr>
        <p:txBody>
          <a:bodyPr vert="vert270">
            <a:spAutoFit/>
          </a:bodyPr>
          <a:lstStyle/>
          <a:p>
            <a:pPr>
              <a:defRPr/>
            </a:pPr>
            <a:r>
              <a:rPr lang="en-US" sz="1400" dirty="0">
                <a:cs typeface="+mn-cs"/>
              </a:rPr>
              <a:t>Age adjusted rate per 100,000</a:t>
            </a:r>
          </a:p>
        </p:txBody>
      </p:sp>
      <p:sp>
        <p:nvSpPr>
          <p:cNvPr id="12" name="TextBox 11"/>
          <p:cNvSpPr txBox="1"/>
          <p:nvPr/>
        </p:nvSpPr>
        <p:spPr>
          <a:xfrm>
            <a:off x="2209800" y="5867400"/>
            <a:ext cx="2133600" cy="369332"/>
          </a:xfrm>
          <a:prstGeom prst="rect">
            <a:avLst/>
          </a:prstGeom>
          <a:noFill/>
        </p:spPr>
        <p:txBody>
          <a:bodyPr wrap="square" rtlCol="0">
            <a:spAutoFit/>
          </a:bodyPr>
          <a:lstStyle/>
          <a:p>
            <a:r>
              <a:rPr lang="en-US" dirty="0" smtClean="0">
                <a:latin typeface="+mn-lt"/>
              </a:rPr>
              <a:t>South America</a:t>
            </a:r>
            <a:endParaRPr lang="en-US" dirty="0">
              <a:latin typeface="+mn-lt"/>
            </a:endParaRPr>
          </a:p>
        </p:txBody>
      </p:sp>
      <p:sp>
        <p:nvSpPr>
          <p:cNvPr id="13" name="TextBox 12"/>
          <p:cNvSpPr txBox="1"/>
          <p:nvPr/>
        </p:nvSpPr>
        <p:spPr>
          <a:xfrm>
            <a:off x="4876800" y="5879068"/>
            <a:ext cx="1066800" cy="369332"/>
          </a:xfrm>
          <a:prstGeom prst="rect">
            <a:avLst/>
          </a:prstGeom>
          <a:noFill/>
        </p:spPr>
        <p:txBody>
          <a:bodyPr wrap="square" rtlCol="0">
            <a:spAutoFit/>
          </a:bodyPr>
          <a:lstStyle/>
          <a:p>
            <a:r>
              <a:rPr lang="en-US" dirty="0" smtClean="0">
                <a:latin typeface="+mn-lt"/>
              </a:rPr>
              <a:t>Europe</a:t>
            </a:r>
            <a:endParaRPr lang="en-US" dirty="0">
              <a:latin typeface="+mn-lt"/>
            </a:endParaRPr>
          </a:p>
        </p:txBody>
      </p:sp>
      <p:sp>
        <p:nvSpPr>
          <p:cNvPr id="15" name="TextBox 14"/>
          <p:cNvSpPr txBox="1"/>
          <p:nvPr/>
        </p:nvSpPr>
        <p:spPr>
          <a:xfrm>
            <a:off x="6781800" y="5867400"/>
            <a:ext cx="1600200" cy="369332"/>
          </a:xfrm>
          <a:prstGeom prst="rect">
            <a:avLst/>
          </a:prstGeom>
          <a:noFill/>
        </p:spPr>
        <p:txBody>
          <a:bodyPr wrap="square" rtlCol="0">
            <a:spAutoFit/>
          </a:bodyPr>
          <a:lstStyle/>
          <a:p>
            <a:r>
              <a:rPr lang="en-US" dirty="0" smtClean="0">
                <a:latin typeface="+mn-lt"/>
              </a:rPr>
              <a:t>Pacific Rim</a:t>
            </a:r>
            <a:endParaRPr lang="en-US" dirty="0">
              <a:latin typeface="+mn-lt"/>
            </a:endParaRPr>
          </a:p>
        </p:txBody>
      </p:sp>
      <p:sp>
        <p:nvSpPr>
          <p:cNvPr id="17" name="Title 1"/>
          <p:cNvSpPr txBox="1">
            <a:spLocks/>
          </p:cNvSpPr>
          <p:nvPr/>
        </p:nvSpPr>
        <p:spPr bwMode="auto">
          <a:xfrm>
            <a:off x="0" y="0"/>
            <a:ext cx="9144000" cy="1092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algn="ctr"/>
            <a:r>
              <a:rPr lang="en-US" sz="3200" b="1" kern="0" dirty="0" smtClean="0">
                <a:solidFill>
                  <a:srgbClr val="000066"/>
                </a:solidFill>
                <a:latin typeface="Century Schoolbook"/>
                <a:ea typeface="+mj-ea"/>
                <a:cs typeface="Times New Roman"/>
              </a:rPr>
              <a:t>Homicide rates </a:t>
            </a:r>
            <a:br>
              <a:rPr lang="en-US" sz="3200" b="1" kern="0" dirty="0" smtClean="0">
                <a:solidFill>
                  <a:srgbClr val="000066"/>
                </a:solidFill>
                <a:latin typeface="Century Schoolbook"/>
                <a:ea typeface="+mj-ea"/>
                <a:cs typeface="Times New Roman"/>
              </a:rPr>
            </a:br>
            <a:r>
              <a:rPr lang="en-US" sz="3200" b="1" kern="0" dirty="0" smtClean="0">
                <a:solidFill>
                  <a:srgbClr val="000066"/>
                </a:solidFill>
                <a:latin typeface="Century Schoolbook"/>
                <a:ea typeface="+mj-ea"/>
                <a:cs typeface="Times New Roman"/>
              </a:rPr>
              <a:t>Selected countries, 2005</a:t>
            </a:r>
            <a:endParaRPr kumimoji="0" lang="en-US" sz="3200" b="1" i="0" u="none" strike="noStrike" kern="0" cap="none" spc="0" normalizeH="0" baseline="0" noProof="0" dirty="0" smtClean="0">
              <a:ln>
                <a:noFill/>
              </a:ln>
              <a:solidFill>
                <a:srgbClr val="00006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 name="Rectangle 2"/>
          <p:cNvSpPr txBox="1">
            <a:spLocks noChangeArrowheads="1"/>
          </p:cNvSpPr>
          <p:nvPr/>
        </p:nvSpPr>
        <p:spPr>
          <a:xfrm>
            <a:off x="0" y="0"/>
            <a:ext cx="9144000" cy="1143000"/>
          </a:xfrm>
          <a:prstGeom prst="rect">
            <a:avLst/>
          </a:prstGeom>
        </p:spPr>
        <p:txBody>
          <a:bodyPr/>
          <a:lstStyle/>
          <a:p>
            <a:pPr algn="ctr">
              <a:defRPr/>
            </a:pPr>
            <a:endParaRPr lang="en-US" sz="2800" b="1" dirty="0">
              <a:solidFill>
                <a:srgbClr val="000066"/>
              </a:solidFill>
              <a:latin typeface="+mj-lt"/>
              <a:ea typeface="+mj-ea"/>
              <a:cs typeface="+mj-cs"/>
            </a:endParaRPr>
          </a:p>
          <a:p>
            <a:pPr algn="ctr">
              <a:defRPr/>
            </a:pPr>
            <a:r>
              <a:rPr lang="en-US" sz="2800" b="1" dirty="0">
                <a:solidFill>
                  <a:srgbClr val="000066"/>
                </a:solidFill>
                <a:latin typeface="+mj-lt"/>
                <a:ea typeface="+mj-ea"/>
                <a:cs typeface="+mj-cs"/>
              </a:rPr>
              <a:t>ICE mortality indicators</a:t>
            </a:r>
          </a:p>
          <a:p>
            <a:pPr algn="ctr">
              <a:defRPr/>
            </a:pPr>
            <a:r>
              <a:rPr lang="en-US" sz="4000" b="1" kern="0" dirty="0">
                <a:solidFill>
                  <a:srgbClr val="000066"/>
                </a:solidFill>
                <a:latin typeface="+mj-lt"/>
                <a:ea typeface="+mj-ea"/>
                <a:cs typeface="+mj-cs"/>
              </a:rPr>
              <a:t/>
            </a:r>
            <a:br>
              <a:rPr lang="en-US" sz="4000" b="1" kern="0" dirty="0">
                <a:solidFill>
                  <a:srgbClr val="000066"/>
                </a:solidFill>
                <a:latin typeface="+mj-lt"/>
                <a:ea typeface="+mj-ea"/>
                <a:cs typeface="+mj-cs"/>
              </a:rPr>
            </a:br>
            <a:endParaRPr lang="en-US" sz="4000" b="1" kern="0" dirty="0">
              <a:solidFill>
                <a:srgbClr val="000066"/>
              </a:solidFill>
              <a:latin typeface="+mj-lt"/>
              <a:ea typeface="+mj-ea"/>
              <a:cs typeface="+mj-cs"/>
            </a:endParaRPr>
          </a:p>
        </p:txBody>
      </p:sp>
      <p:sp>
        <p:nvSpPr>
          <p:cNvPr id="5" name="Rectangle 3"/>
          <p:cNvSpPr txBox="1">
            <a:spLocks noChangeArrowheads="1"/>
          </p:cNvSpPr>
          <p:nvPr/>
        </p:nvSpPr>
        <p:spPr>
          <a:xfrm>
            <a:off x="914400" y="1143000"/>
            <a:ext cx="7772400" cy="4953000"/>
          </a:xfrm>
          <a:prstGeom prst="rect">
            <a:avLst/>
          </a:prstGeom>
        </p:spPr>
        <p:txBody>
          <a:bodyPr/>
          <a:lstStyle/>
          <a:p>
            <a:pPr marL="342900" indent="-342900">
              <a:spcBef>
                <a:spcPct val="20000"/>
              </a:spcBef>
              <a:buClr>
                <a:srgbClr val="FF6600"/>
              </a:buClr>
              <a:buSzPct val="90000"/>
              <a:defRPr/>
            </a:pPr>
            <a:endParaRPr lang="en-US" sz="2400" kern="0" dirty="0">
              <a:solidFill>
                <a:srgbClr val="184175"/>
              </a:solidFill>
              <a:latin typeface="+mn-lt"/>
              <a:cs typeface="+mn-cs"/>
            </a:endParaRPr>
          </a:p>
          <a:p>
            <a:pPr marL="342900" indent="-342900">
              <a:spcBef>
                <a:spcPct val="20000"/>
              </a:spcBef>
              <a:buClr>
                <a:srgbClr val="FF6600"/>
              </a:buClr>
              <a:buSzPct val="90000"/>
              <a:buFont typeface="Arial" pitchFamily="34" charset="0"/>
              <a:buChar char="•"/>
              <a:defRPr/>
            </a:pPr>
            <a:r>
              <a:rPr lang="en-US" sz="2400" b="1" kern="0" dirty="0">
                <a:solidFill>
                  <a:srgbClr val="184175"/>
                </a:solidFill>
                <a:latin typeface="+mn-lt"/>
                <a:cs typeface="+mn-cs"/>
              </a:rPr>
              <a:t>Progress on </a:t>
            </a:r>
            <a:r>
              <a:rPr lang="en-US" sz="2400" b="1" kern="0" dirty="0" smtClean="0">
                <a:solidFill>
                  <a:srgbClr val="184175"/>
                </a:solidFill>
                <a:latin typeface="+mn-lt"/>
                <a:cs typeface="+mn-cs"/>
              </a:rPr>
              <a:t>mortality indicators</a:t>
            </a:r>
            <a:endParaRPr lang="en-US" sz="2400" b="1" kern="0" dirty="0">
              <a:solidFill>
                <a:srgbClr val="184175"/>
              </a:solidFill>
              <a:latin typeface="+mn-lt"/>
              <a:cs typeface="+mn-cs"/>
            </a:endParaRPr>
          </a:p>
          <a:p>
            <a:pPr marL="800100" lvl="1"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Defined criteria </a:t>
            </a:r>
            <a:endParaRPr lang="en-US" sz="2400" kern="0" dirty="0" smtClean="0">
              <a:solidFill>
                <a:srgbClr val="184175"/>
              </a:solidFill>
              <a:latin typeface="+mn-lt"/>
              <a:cs typeface="+mn-cs"/>
            </a:endParaRPr>
          </a:p>
          <a:p>
            <a:pPr marL="800100" lvl="1" indent="-342900">
              <a:spcBef>
                <a:spcPct val="20000"/>
              </a:spcBef>
              <a:buClr>
                <a:srgbClr val="FF6600"/>
              </a:buClr>
              <a:buSzPct val="90000"/>
              <a:buFont typeface="Arial" pitchFamily="34" charset="0"/>
              <a:buChar char="•"/>
              <a:defRPr/>
            </a:pPr>
            <a:r>
              <a:rPr lang="en-US" sz="2400" kern="0" dirty="0" smtClean="0">
                <a:solidFill>
                  <a:srgbClr val="184175"/>
                </a:solidFill>
                <a:latin typeface="+mn-lt"/>
                <a:cs typeface="+mn-cs"/>
              </a:rPr>
              <a:t>Identified </a:t>
            </a:r>
            <a:r>
              <a:rPr lang="en-US" sz="2400" kern="0" dirty="0">
                <a:solidFill>
                  <a:srgbClr val="184175"/>
                </a:solidFill>
                <a:latin typeface="+mn-lt"/>
                <a:cs typeface="+mn-cs"/>
              </a:rPr>
              <a:t>potential indicators</a:t>
            </a:r>
          </a:p>
          <a:p>
            <a:pPr marL="800100" lvl="1"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Compared trends for selected countries</a:t>
            </a:r>
          </a:p>
          <a:p>
            <a:pPr marL="342900" indent="-342900">
              <a:spcBef>
                <a:spcPct val="20000"/>
              </a:spcBef>
              <a:buClr>
                <a:srgbClr val="FF6600"/>
              </a:buClr>
              <a:buSzPct val="90000"/>
              <a:defRPr/>
            </a:pPr>
            <a:endParaRPr lang="en-US" sz="2400" kern="0" dirty="0">
              <a:solidFill>
                <a:srgbClr val="184175"/>
              </a:solidFill>
              <a:latin typeface="+mn-lt"/>
              <a:cs typeface="+mn-cs"/>
            </a:endParaRPr>
          </a:p>
          <a:p>
            <a:pPr marL="342900" indent="-342900">
              <a:spcBef>
                <a:spcPct val="20000"/>
              </a:spcBef>
              <a:buClr>
                <a:srgbClr val="FF6600"/>
              </a:buClr>
              <a:buSzPct val="90000"/>
              <a:buFont typeface="Arial" pitchFamily="34" charset="0"/>
              <a:buChar char="•"/>
              <a:defRPr/>
            </a:pPr>
            <a:r>
              <a:rPr lang="en-US" sz="2400" b="1" kern="0" dirty="0" smtClean="0">
                <a:solidFill>
                  <a:srgbClr val="184175"/>
                </a:solidFill>
                <a:latin typeface="+mn-lt"/>
                <a:cs typeface="+mn-cs"/>
              </a:rPr>
              <a:t>Limitations </a:t>
            </a:r>
            <a:r>
              <a:rPr lang="en-US" sz="2400" b="1" kern="0" dirty="0">
                <a:solidFill>
                  <a:srgbClr val="184175"/>
                </a:solidFill>
                <a:latin typeface="+mn-lt"/>
                <a:cs typeface="+mn-cs"/>
              </a:rPr>
              <a:t>of </a:t>
            </a:r>
            <a:r>
              <a:rPr lang="en-US" sz="2400" b="1" kern="0" dirty="0" smtClean="0">
                <a:solidFill>
                  <a:srgbClr val="184175"/>
                </a:solidFill>
                <a:latin typeface="+mn-lt"/>
                <a:cs typeface="+mn-cs"/>
              </a:rPr>
              <a:t>mortality </a:t>
            </a:r>
            <a:r>
              <a:rPr lang="en-US" sz="2400" b="1" kern="0" dirty="0">
                <a:solidFill>
                  <a:srgbClr val="184175"/>
                </a:solidFill>
                <a:latin typeface="+mn-lt"/>
                <a:cs typeface="+mn-cs"/>
              </a:rPr>
              <a:t>indicators</a:t>
            </a:r>
          </a:p>
          <a:p>
            <a:pPr marL="800100" lvl="1"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Quality and completeness of data</a:t>
            </a:r>
          </a:p>
          <a:p>
            <a:pPr marL="800100" lvl="1"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Non-comparable data sources</a:t>
            </a:r>
          </a:p>
          <a:p>
            <a:pPr marL="800100" lvl="1"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Potential measurement of extraneous factors </a:t>
            </a:r>
          </a:p>
          <a:p>
            <a:pPr marL="342900" indent="-342900">
              <a:spcBef>
                <a:spcPct val="20000"/>
              </a:spcBef>
              <a:buClr>
                <a:srgbClr val="FF6600"/>
              </a:buClr>
              <a:buSzPct val="90000"/>
              <a:defRPr/>
            </a:pPr>
            <a:endParaRPr lang="en-US" sz="2400" kern="0" dirty="0">
              <a:solidFill>
                <a:srgbClr val="184175"/>
              </a:solidFill>
              <a:latin typeface="+mn-lt"/>
              <a:cs typeface="+mn-cs"/>
            </a:endParaRPr>
          </a:p>
          <a:p>
            <a:pPr marL="342900" indent="-342900">
              <a:spcBef>
                <a:spcPct val="20000"/>
              </a:spcBef>
              <a:buClr>
                <a:srgbClr val="FF6600"/>
              </a:buClr>
              <a:buSzPct val="90000"/>
              <a:defRPr/>
            </a:pPr>
            <a:endParaRPr lang="en-US" sz="2400" kern="0" dirty="0">
              <a:solidFill>
                <a:srgbClr val="184175"/>
              </a:solidFill>
              <a:latin typeface="+mn-lt"/>
              <a:cs typeface="+mn-cs"/>
            </a:endParaRPr>
          </a:p>
          <a:p>
            <a:pPr marL="342900" indent="-342900">
              <a:spcBef>
                <a:spcPct val="20000"/>
              </a:spcBef>
              <a:buClr>
                <a:srgbClr val="FF6600"/>
              </a:buClr>
              <a:buSzPct val="90000"/>
              <a:buFont typeface="Arial" pitchFamily="34" charset="0"/>
              <a:buChar char="•"/>
              <a:defRPr/>
            </a:pPr>
            <a:endParaRPr lang="en-US" sz="2800" kern="0" dirty="0">
              <a:solidFill>
                <a:srgbClr val="184175"/>
              </a:solidFill>
              <a:latin typeface="+mn-lt"/>
              <a:cs typeface="+mn-cs"/>
            </a:endParaRPr>
          </a:p>
          <a:p>
            <a:pPr marL="342900" indent="-342900">
              <a:spcBef>
                <a:spcPct val="20000"/>
              </a:spcBef>
              <a:buClr>
                <a:srgbClr val="FF6600"/>
              </a:buClr>
              <a:buSzPct val="90000"/>
              <a:buFont typeface="Arial" pitchFamily="34" charset="0"/>
              <a:buChar char="•"/>
              <a:defRPr/>
            </a:pPr>
            <a:endParaRPr lang="en-US" sz="2800" kern="0" dirty="0">
              <a:solidFill>
                <a:srgbClr val="184175"/>
              </a:solidFill>
              <a:latin typeface="+mn-lt"/>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 name="Rectangle 1"/>
          <p:cNvSpPr/>
          <p:nvPr/>
        </p:nvSpPr>
        <p:spPr>
          <a:xfrm>
            <a:off x="990600" y="1752600"/>
            <a:ext cx="7239000" cy="3108543"/>
          </a:xfrm>
          <a:prstGeom prst="rect">
            <a:avLst/>
          </a:prstGeom>
        </p:spPr>
        <p:txBody>
          <a:bodyPr>
            <a:spAutoFit/>
          </a:bodyPr>
          <a:lstStyle/>
          <a:p>
            <a:pPr marL="342900" indent="-342900">
              <a:spcBef>
                <a:spcPct val="20000"/>
              </a:spcBef>
              <a:buClr>
                <a:srgbClr val="FF6600"/>
              </a:buClr>
              <a:buSzPct val="90000"/>
              <a:buFont typeface="Arial" pitchFamily="34" charset="0"/>
              <a:buChar char="•"/>
              <a:defRPr/>
            </a:pPr>
            <a:r>
              <a:rPr lang="en-US" sz="2400" b="1" kern="0" dirty="0">
                <a:solidFill>
                  <a:srgbClr val="184175"/>
                </a:solidFill>
                <a:latin typeface="+mn-lt"/>
                <a:cs typeface="+mn-cs"/>
              </a:rPr>
              <a:t>Traumatic Brain Injury mortality </a:t>
            </a:r>
            <a:r>
              <a:rPr lang="en-US" sz="2400" b="1" kern="0" dirty="0" smtClean="0">
                <a:solidFill>
                  <a:srgbClr val="184175"/>
                </a:solidFill>
                <a:latin typeface="+mn-lt"/>
                <a:cs typeface="+mn-cs"/>
              </a:rPr>
              <a:t>indicator</a:t>
            </a:r>
            <a:r>
              <a:rPr lang="en-US" sz="2800" kern="0" dirty="0" smtClean="0">
                <a:solidFill>
                  <a:srgbClr val="184175"/>
                </a:solidFill>
                <a:cs typeface="+mn-cs"/>
              </a:rPr>
              <a:t> </a:t>
            </a:r>
          </a:p>
          <a:p>
            <a:pPr marL="342900" indent="-342900">
              <a:spcBef>
                <a:spcPct val="20000"/>
              </a:spcBef>
              <a:buClr>
                <a:srgbClr val="FF6600"/>
              </a:buClr>
              <a:buSzPct val="90000"/>
              <a:buFont typeface="Arial" pitchFamily="34" charset="0"/>
              <a:buChar char="•"/>
              <a:defRPr/>
            </a:pPr>
            <a:r>
              <a:rPr lang="en-US" sz="2400" b="1" kern="0" dirty="0" smtClean="0">
                <a:solidFill>
                  <a:srgbClr val="184175"/>
                </a:solidFill>
                <a:latin typeface="+mn-lt"/>
                <a:cs typeface="+mn-cs"/>
              </a:rPr>
              <a:t>Morbidity indicators</a:t>
            </a:r>
          </a:p>
          <a:p>
            <a:pPr marL="800100" lvl="1" indent="-342900">
              <a:spcBef>
                <a:spcPct val="20000"/>
              </a:spcBef>
              <a:buClr>
                <a:srgbClr val="FF6600"/>
              </a:buClr>
              <a:buSzPct val="90000"/>
              <a:buFont typeface="Arial" pitchFamily="34" charset="0"/>
              <a:buChar char="•"/>
              <a:defRPr/>
            </a:pPr>
            <a:r>
              <a:rPr lang="en-US" sz="2400" kern="0" dirty="0" smtClean="0">
                <a:solidFill>
                  <a:srgbClr val="184175"/>
                </a:solidFill>
                <a:latin typeface="+mn-lt"/>
                <a:cs typeface="+mn-cs"/>
              </a:rPr>
              <a:t>Severity </a:t>
            </a:r>
            <a:r>
              <a:rPr lang="en-US" sz="2400" kern="0" dirty="0">
                <a:solidFill>
                  <a:srgbClr val="184175"/>
                </a:solidFill>
                <a:latin typeface="+mn-lt"/>
                <a:cs typeface="+mn-cs"/>
              </a:rPr>
              <a:t>threshold for inclusion</a:t>
            </a:r>
          </a:p>
          <a:p>
            <a:pPr marL="1257300" lvl="2"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Probability of death</a:t>
            </a:r>
          </a:p>
          <a:p>
            <a:pPr marL="1257300" lvl="2"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Probability of admission</a:t>
            </a:r>
          </a:p>
          <a:p>
            <a:pPr marL="800100" lvl="1" indent="-342900">
              <a:spcBef>
                <a:spcPct val="20000"/>
              </a:spcBef>
              <a:buClr>
                <a:srgbClr val="FF6600"/>
              </a:buClr>
              <a:buSzPct val="90000"/>
              <a:buFont typeface="Arial" pitchFamily="34" charset="0"/>
              <a:buChar char="•"/>
              <a:defRPr/>
            </a:pPr>
            <a:r>
              <a:rPr lang="en-US" sz="2400" kern="0" dirty="0">
                <a:solidFill>
                  <a:srgbClr val="184175"/>
                </a:solidFill>
                <a:latin typeface="+mn-lt"/>
                <a:cs typeface="+mn-cs"/>
              </a:rPr>
              <a:t>Functional outcomes/ disability</a:t>
            </a:r>
          </a:p>
        </p:txBody>
      </p:sp>
      <p:sp>
        <p:nvSpPr>
          <p:cNvPr id="4" name="Title 1"/>
          <p:cNvSpPr txBox="1">
            <a:spLocks/>
          </p:cNvSpPr>
          <p:nvPr/>
        </p:nvSpPr>
        <p:spPr>
          <a:xfrm>
            <a:off x="0" y="381000"/>
            <a:ext cx="9144000" cy="1089025"/>
          </a:xfrm>
          <a:prstGeom prst="rect">
            <a:avLst/>
          </a:prstGeom>
        </p:spPr>
        <p:txBody>
          <a:bodyPr/>
          <a:lstStyle/>
          <a:p>
            <a:pPr algn="ctr">
              <a:defRPr/>
            </a:pPr>
            <a:r>
              <a:rPr lang="en-US" sz="3200" b="1" kern="0" dirty="0">
                <a:solidFill>
                  <a:srgbClr val="000066"/>
                </a:solidFill>
                <a:latin typeface="+mj-lt"/>
                <a:ea typeface="+mj-ea"/>
                <a:cs typeface="+mj-cs"/>
              </a:rPr>
              <a:t>More ICE indicators to come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0" y="1600200"/>
            <a:ext cx="9144000" cy="52578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pic>
        <p:nvPicPr>
          <p:cNvPr id="59393" name="Picture 2" descr="Injury Data"/>
          <p:cNvPicPr>
            <a:picLocks noChangeAspect="1" noChangeArrowheads="1"/>
          </p:cNvPicPr>
          <p:nvPr/>
        </p:nvPicPr>
        <p:blipFill>
          <a:blip r:embed="rId2" cstate="print"/>
          <a:srcRect/>
          <a:stretch>
            <a:fillRect/>
          </a:stretch>
        </p:blipFill>
        <p:spPr bwMode="auto">
          <a:xfrm>
            <a:off x="3276600" y="5105400"/>
            <a:ext cx="2438400" cy="1136650"/>
          </a:xfrm>
          <a:prstGeom prst="rect">
            <a:avLst/>
          </a:prstGeom>
          <a:noFill/>
          <a:ln w="9525">
            <a:noFill/>
            <a:miter lim="800000"/>
            <a:headEnd/>
            <a:tailEnd/>
          </a:ln>
        </p:spPr>
      </p:pic>
      <p:sp>
        <p:nvSpPr>
          <p:cNvPr id="3" name="Rectangle 3"/>
          <p:cNvSpPr txBox="1">
            <a:spLocks noChangeArrowheads="1"/>
          </p:cNvSpPr>
          <p:nvPr/>
        </p:nvSpPr>
        <p:spPr bwMode="auto">
          <a:xfrm>
            <a:off x="1981200" y="1600200"/>
            <a:ext cx="4953000" cy="1981200"/>
          </a:xfrm>
          <a:prstGeom prst="rect">
            <a:avLst/>
          </a:prstGeom>
          <a:noFill/>
          <a:ln w="9525">
            <a:noFill/>
            <a:miter lim="800000"/>
            <a:headEnd/>
            <a:tailEnd/>
          </a:ln>
          <a:effectLst/>
        </p:spPr>
        <p:txBody>
          <a:bodyPr anchor="b"/>
          <a:lstStyle/>
          <a:p>
            <a:pPr algn="ctr">
              <a:defRPr/>
            </a:pPr>
            <a:r>
              <a:rPr lang="en-US" sz="2400" b="1" kern="0" dirty="0">
                <a:ea typeface="+mj-ea"/>
                <a:cs typeface="+mj-cs"/>
              </a:rPr>
              <a:t>E-mail us at </a:t>
            </a:r>
            <a:br>
              <a:rPr lang="en-US" sz="2400" b="1" kern="0" dirty="0">
                <a:ea typeface="+mj-ea"/>
                <a:cs typeface="+mj-cs"/>
              </a:rPr>
            </a:br>
            <a:r>
              <a:rPr lang="en-US" sz="2400" b="1" kern="0" dirty="0">
                <a:ea typeface="+mj-ea"/>
                <a:cs typeface="+mj-cs"/>
                <a:hlinkClick r:id="rId3"/>
              </a:rPr>
              <a:t>MWarner@CDC.GOV</a:t>
            </a:r>
            <a:r>
              <a:rPr lang="en-US" sz="2400" b="1" kern="0" dirty="0">
                <a:ea typeface="+mj-ea"/>
                <a:cs typeface="+mj-cs"/>
              </a:rPr>
              <a:t/>
            </a:r>
            <a:br>
              <a:rPr lang="en-US" sz="2400" b="1" kern="0" dirty="0">
                <a:ea typeface="+mj-ea"/>
                <a:cs typeface="+mj-cs"/>
              </a:rPr>
            </a:br>
            <a:r>
              <a:rPr lang="en-US" sz="2400" b="1" kern="0" dirty="0">
                <a:ea typeface="+mj-ea"/>
                <a:cs typeface="+mj-cs"/>
              </a:rPr>
              <a:t>or</a:t>
            </a:r>
            <a:br>
              <a:rPr lang="en-US" sz="2400" b="1" kern="0" dirty="0">
                <a:ea typeface="+mj-ea"/>
                <a:cs typeface="+mj-cs"/>
              </a:rPr>
            </a:br>
            <a:r>
              <a:rPr lang="en-US" sz="2400" b="1" kern="0" dirty="0">
                <a:ea typeface="+mj-ea"/>
                <a:cs typeface="+mj-cs"/>
                <a:hlinkClick r:id="rId4"/>
              </a:rPr>
              <a:t>LChen3@cdc.gov</a:t>
            </a:r>
            <a:endParaRPr lang="en-US" sz="2400" b="1" kern="0" dirty="0">
              <a:ea typeface="+mj-ea"/>
              <a:cs typeface="+mj-cs"/>
            </a:endParaRPr>
          </a:p>
        </p:txBody>
      </p:sp>
      <p:sp>
        <p:nvSpPr>
          <p:cNvPr id="59395" name="Text Box 4"/>
          <p:cNvSpPr txBox="1">
            <a:spLocks noChangeArrowheads="1"/>
          </p:cNvSpPr>
          <p:nvPr/>
        </p:nvSpPr>
        <p:spPr bwMode="auto">
          <a:xfrm>
            <a:off x="533400" y="4267200"/>
            <a:ext cx="8229600" cy="701675"/>
          </a:xfrm>
          <a:prstGeom prst="rect">
            <a:avLst/>
          </a:prstGeom>
          <a:noFill/>
          <a:ln w="9525">
            <a:noFill/>
            <a:miter lim="800000"/>
            <a:headEnd/>
            <a:tailEnd/>
          </a:ln>
        </p:spPr>
        <p:txBody>
          <a:bodyPr>
            <a:spAutoFit/>
          </a:bodyPr>
          <a:lstStyle/>
          <a:p>
            <a:pPr algn="ctr" eaLnBrk="0" hangingPunct="0"/>
            <a:r>
              <a:rPr lang="en-US" sz="2000" b="1">
                <a:solidFill>
                  <a:srgbClr val="000000"/>
                </a:solidFill>
              </a:rPr>
              <a:t>For more information on injury data and resources from NCHS, see: </a:t>
            </a:r>
            <a:r>
              <a:rPr lang="en-US" sz="2000" b="1">
                <a:solidFill>
                  <a:srgbClr val="000000"/>
                </a:solidFill>
                <a:hlinkClick r:id="rId5"/>
              </a:rPr>
              <a:t>www.cdc.gov/nchs/injury.htm</a:t>
            </a:r>
            <a:r>
              <a:rPr lang="en-US" sz="2000" b="1">
                <a:solidFill>
                  <a:srgbClr val="000000"/>
                </a:solidFill>
              </a:rPr>
              <a:t>.</a:t>
            </a:r>
          </a:p>
        </p:txBody>
      </p:sp>
      <p:sp>
        <p:nvSpPr>
          <p:cNvPr id="59396" name="Rectangle 7"/>
          <p:cNvSpPr>
            <a:spLocks noChangeArrowheads="1"/>
          </p:cNvSpPr>
          <p:nvPr/>
        </p:nvSpPr>
        <p:spPr bwMode="auto">
          <a:xfrm>
            <a:off x="609600" y="228600"/>
            <a:ext cx="7772400" cy="1143000"/>
          </a:xfrm>
          <a:prstGeom prst="rect">
            <a:avLst/>
          </a:prstGeom>
          <a:noFill/>
          <a:ln w="9525">
            <a:noFill/>
            <a:miter lim="800000"/>
            <a:headEnd/>
            <a:tailEnd/>
          </a:ln>
        </p:spPr>
        <p:txBody>
          <a:bodyPr anchor="ctr"/>
          <a:lstStyle/>
          <a:p>
            <a:pPr algn="ctr"/>
            <a:r>
              <a:rPr lang="en-US" sz="4000" b="1">
                <a:solidFill>
                  <a:srgbClr val="000066"/>
                </a:solidFill>
                <a:latin typeface="Times New Roman" pitchFamily="18" charset="0"/>
              </a:rPr>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1600200"/>
            <a:ext cx="9144000" cy="52578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4817" name="Rectangle 2"/>
          <p:cNvSpPr>
            <a:spLocks noGrp="1" noChangeArrowheads="1"/>
          </p:cNvSpPr>
          <p:nvPr>
            <p:ph type="title"/>
          </p:nvPr>
        </p:nvSpPr>
        <p:spPr>
          <a:xfrm>
            <a:off x="0" y="0"/>
            <a:ext cx="9144000" cy="1089025"/>
          </a:xfrm>
        </p:spPr>
        <p:txBody>
          <a:bodyPr/>
          <a:lstStyle/>
          <a:p>
            <a:pPr algn="ctr"/>
            <a:r>
              <a:rPr lang="en-US" sz="4000" b="1" smtClean="0">
                <a:solidFill>
                  <a:srgbClr val="000066"/>
                </a:solidFill>
              </a:rPr>
              <a:t>What we’ll talk about….</a:t>
            </a:r>
          </a:p>
        </p:txBody>
      </p:sp>
      <p:sp>
        <p:nvSpPr>
          <p:cNvPr id="34818" name="Rectangle 3"/>
          <p:cNvSpPr>
            <a:spLocks noGrp="1" noChangeArrowheads="1"/>
          </p:cNvSpPr>
          <p:nvPr>
            <p:ph idx="1"/>
          </p:nvPr>
        </p:nvSpPr>
        <p:spPr>
          <a:xfrm>
            <a:off x="838200" y="1600200"/>
            <a:ext cx="7772400" cy="4895850"/>
          </a:xfrm>
        </p:spPr>
        <p:txBody>
          <a:bodyPr/>
          <a:lstStyle/>
          <a:p>
            <a:pPr>
              <a:buClr>
                <a:srgbClr val="FF6600"/>
              </a:buClr>
            </a:pPr>
            <a:r>
              <a:rPr lang="en-US" dirty="0" smtClean="0">
                <a:solidFill>
                  <a:srgbClr val="184175"/>
                </a:solidFill>
              </a:rPr>
              <a:t>International Collaborative Effort on Injury Statistics (ICE) criteria for indicators </a:t>
            </a:r>
          </a:p>
          <a:p>
            <a:pPr>
              <a:buClr>
                <a:srgbClr val="FF6600"/>
              </a:buClr>
            </a:pPr>
            <a:r>
              <a:rPr lang="en-US" dirty="0" smtClean="0">
                <a:solidFill>
                  <a:srgbClr val="184175"/>
                </a:solidFill>
              </a:rPr>
              <a:t>Barriers to comparability</a:t>
            </a:r>
          </a:p>
          <a:p>
            <a:pPr lvl="1">
              <a:buClr>
                <a:srgbClr val="FF6600"/>
              </a:buClr>
            </a:pPr>
            <a:r>
              <a:rPr lang="en-US" dirty="0" smtClean="0">
                <a:solidFill>
                  <a:srgbClr val="184175"/>
                </a:solidFill>
              </a:rPr>
              <a:t>Coding rules</a:t>
            </a:r>
          </a:p>
          <a:p>
            <a:pPr lvl="1">
              <a:buClr>
                <a:srgbClr val="FF6600"/>
              </a:buClr>
            </a:pPr>
            <a:r>
              <a:rPr lang="en-US" dirty="0" smtClean="0">
                <a:solidFill>
                  <a:srgbClr val="184175"/>
                </a:solidFill>
              </a:rPr>
              <a:t>Unspecified codes</a:t>
            </a:r>
          </a:p>
          <a:p>
            <a:pPr>
              <a:buClr>
                <a:srgbClr val="FF6600"/>
              </a:buClr>
            </a:pPr>
            <a:r>
              <a:rPr lang="en-US" dirty="0" smtClean="0">
                <a:solidFill>
                  <a:srgbClr val="184175"/>
                </a:solidFill>
              </a:rPr>
              <a:t>Global Injury Mortality Database</a:t>
            </a:r>
          </a:p>
          <a:p>
            <a:pPr>
              <a:buClr>
                <a:srgbClr val="FF6600"/>
              </a:buClr>
            </a:pPr>
            <a:r>
              <a:rPr lang="en-US" dirty="0" smtClean="0">
                <a:solidFill>
                  <a:srgbClr val="184175"/>
                </a:solidFill>
              </a:rPr>
              <a:t>Fatal injury indicators</a:t>
            </a:r>
          </a:p>
          <a:p>
            <a:pPr lvl="1">
              <a:buClr>
                <a:srgbClr val="FF6600"/>
              </a:buClr>
            </a:pPr>
            <a:r>
              <a:rPr lang="en-US" dirty="0" smtClean="0">
                <a:solidFill>
                  <a:srgbClr val="184175"/>
                </a:solidFill>
              </a:rPr>
              <a:t>All injury</a:t>
            </a:r>
          </a:p>
          <a:p>
            <a:pPr lvl="1">
              <a:buClr>
                <a:srgbClr val="FF6600"/>
              </a:buClr>
            </a:pPr>
            <a:r>
              <a:rPr lang="en-US" dirty="0" smtClean="0">
                <a:solidFill>
                  <a:srgbClr val="184175"/>
                </a:solidFill>
              </a:rPr>
              <a:t>Motor vehicle traffic</a:t>
            </a:r>
          </a:p>
          <a:p>
            <a:pPr lvl="1">
              <a:buClr>
                <a:srgbClr val="FF6600"/>
              </a:buClr>
            </a:pPr>
            <a:r>
              <a:rPr lang="en-US" dirty="0" smtClean="0">
                <a:solidFill>
                  <a:srgbClr val="184175"/>
                </a:solidFill>
              </a:rPr>
              <a:t>Suicide</a:t>
            </a:r>
          </a:p>
          <a:p>
            <a:pPr lvl="1">
              <a:buClr>
                <a:srgbClr val="FF6600"/>
              </a:buClr>
            </a:pPr>
            <a:r>
              <a:rPr lang="en-US" dirty="0" smtClean="0">
                <a:solidFill>
                  <a:srgbClr val="184175"/>
                </a:solidFill>
              </a:rPr>
              <a:t>Homicide</a:t>
            </a:r>
          </a:p>
          <a:p>
            <a:pPr>
              <a:buClr>
                <a:srgbClr val="FF6600"/>
              </a:buClr>
            </a:pPr>
            <a:r>
              <a:rPr lang="en-US" dirty="0" smtClean="0">
                <a:solidFill>
                  <a:srgbClr val="184175"/>
                </a:solidFill>
              </a:rPr>
              <a:t>Discussion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bwMode="auto">
          <a:xfrm>
            <a:off x="0" y="1600200"/>
            <a:ext cx="9144000" cy="52578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6865" name="Content Placeholder 2"/>
          <p:cNvSpPr>
            <a:spLocks noGrp="1"/>
          </p:cNvSpPr>
          <p:nvPr>
            <p:ph idx="1"/>
          </p:nvPr>
        </p:nvSpPr>
        <p:spPr>
          <a:xfrm>
            <a:off x="609600" y="1219200"/>
            <a:ext cx="8534400" cy="5286375"/>
          </a:xfrm>
        </p:spPr>
        <p:txBody>
          <a:bodyPr/>
          <a:lstStyle/>
          <a:p>
            <a:pPr marL="457200" indent="-457200">
              <a:buClr>
                <a:srgbClr val="184075"/>
              </a:buClr>
              <a:buFontTx/>
              <a:buNone/>
            </a:pPr>
            <a:endParaRPr lang="en-US" b="1" u="sng" dirty="0" smtClean="0">
              <a:solidFill>
                <a:srgbClr val="184175"/>
              </a:solidFill>
            </a:endParaRPr>
          </a:p>
          <a:p>
            <a:pPr marL="457200" indent="-457200">
              <a:buClr>
                <a:srgbClr val="184075"/>
              </a:buClr>
              <a:buFontTx/>
              <a:buNone/>
            </a:pPr>
            <a:r>
              <a:rPr lang="en-US" b="1" dirty="0" smtClean="0">
                <a:solidFill>
                  <a:srgbClr val="184175"/>
                </a:solidFill>
              </a:rPr>
              <a:t>Desirable qualities of injury indicators:</a:t>
            </a:r>
          </a:p>
          <a:p>
            <a:pPr marL="457200" indent="-457200">
              <a:spcBef>
                <a:spcPct val="0"/>
              </a:spcBef>
              <a:buClr>
                <a:srgbClr val="184075"/>
              </a:buClr>
              <a:buFont typeface="Century Schoolbook" pitchFamily="18" charset="0"/>
              <a:buAutoNum type="arabicPeriod"/>
            </a:pPr>
            <a:endParaRPr lang="en-US" sz="1600" b="1" u="sng" dirty="0" smtClean="0">
              <a:solidFill>
                <a:srgbClr val="184175"/>
              </a:solidFill>
            </a:endParaRPr>
          </a:p>
          <a:p>
            <a:pPr marL="457200" indent="-457200">
              <a:buClr>
                <a:srgbClr val="184075"/>
              </a:buClr>
              <a:buFont typeface="Century Schoolbook" pitchFamily="18" charset="0"/>
              <a:buAutoNum type="arabicPeriod"/>
            </a:pPr>
            <a:r>
              <a:rPr lang="en-US" b="1" u="sng" dirty="0" smtClean="0">
                <a:solidFill>
                  <a:srgbClr val="184175"/>
                </a:solidFill>
              </a:rPr>
              <a:t>Case Definition.</a:t>
            </a:r>
            <a:r>
              <a:rPr lang="en-US" sz="2000" dirty="0" smtClean="0">
                <a:solidFill>
                  <a:srgbClr val="184175"/>
                </a:solidFill>
              </a:rPr>
              <a:t>  The indicator should reflect the occurrence of injury satisfying some case definition of anatomical or physiological damage.</a:t>
            </a:r>
          </a:p>
          <a:p>
            <a:pPr marL="457200" indent="-457200">
              <a:spcBef>
                <a:spcPct val="0"/>
              </a:spcBef>
              <a:buFont typeface="Century Schoolbook" pitchFamily="18" charset="0"/>
              <a:buAutoNum type="arabicPeriod"/>
            </a:pPr>
            <a:endParaRPr lang="en-US" sz="1600" dirty="0" smtClean="0">
              <a:solidFill>
                <a:srgbClr val="184175"/>
              </a:solidFill>
            </a:endParaRPr>
          </a:p>
          <a:p>
            <a:pPr marL="457200" indent="-457200">
              <a:buClr>
                <a:srgbClr val="184175"/>
              </a:buClr>
              <a:buFont typeface="Century Schoolbook" pitchFamily="18" charset="0"/>
              <a:buAutoNum type="arabicPeriod"/>
            </a:pPr>
            <a:r>
              <a:rPr lang="en-US" b="1" u="sng" dirty="0" smtClean="0">
                <a:solidFill>
                  <a:srgbClr val="184175"/>
                </a:solidFill>
              </a:rPr>
              <a:t>Serious Injury.</a:t>
            </a:r>
            <a:r>
              <a:rPr lang="en-US" sz="2000" dirty="0" smtClean="0">
                <a:solidFill>
                  <a:srgbClr val="184175"/>
                </a:solidFill>
              </a:rPr>
              <a:t>  The indicator should be based on events that are associated with significantly increased risk of impairment, functional limitation, disability or death, decreased quality of life, or increased cost (i.e. serious injury).</a:t>
            </a:r>
          </a:p>
          <a:p>
            <a:pPr marL="457200" indent="-457200">
              <a:spcBef>
                <a:spcPct val="0"/>
              </a:spcBef>
              <a:buClr>
                <a:srgbClr val="184175"/>
              </a:buClr>
              <a:buFont typeface="Century Schoolbook" pitchFamily="18" charset="0"/>
              <a:buAutoNum type="arabicPeriod"/>
            </a:pPr>
            <a:endParaRPr lang="en-US" sz="1600" dirty="0" smtClean="0">
              <a:solidFill>
                <a:srgbClr val="184175"/>
              </a:solidFill>
            </a:endParaRPr>
          </a:p>
          <a:p>
            <a:pPr marL="457200" indent="-457200">
              <a:buClr>
                <a:srgbClr val="184175"/>
              </a:buClr>
              <a:buFont typeface="Century Schoolbook" pitchFamily="18" charset="0"/>
              <a:buAutoNum type="arabicPeriod"/>
            </a:pPr>
            <a:r>
              <a:rPr lang="en-US" b="1" u="sng" dirty="0" smtClean="0">
                <a:solidFill>
                  <a:srgbClr val="184175"/>
                </a:solidFill>
              </a:rPr>
              <a:t>Case Ascertainment. </a:t>
            </a:r>
            <a:r>
              <a:rPr lang="en-US" sz="2000" dirty="0" smtClean="0">
                <a:solidFill>
                  <a:srgbClr val="184175"/>
                </a:solidFill>
              </a:rPr>
              <a:t> The probability of a case being ascertained should be independent of social, economic and demographic factors, as well as service supply and access factors.</a:t>
            </a:r>
          </a:p>
        </p:txBody>
      </p:sp>
      <p:sp>
        <p:nvSpPr>
          <p:cNvPr id="4" name="Rectangle 2"/>
          <p:cNvSpPr txBox="1">
            <a:spLocks noChangeArrowheads="1"/>
          </p:cNvSpPr>
          <p:nvPr/>
        </p:nvSpPr>
        <p:spPr bwMode="auto">
          <a:xfrm>
            <a:off x="1066800" y="0"/>
            <a:ext cx="8077200" cy="1089025"/>
          </a:xfrm>
          <a:prstGeom prst="rect">
            <a:avLst/>
          </a:prstGeom>
          <a:noFill/>
          <a:ln w="9525">
            <a:noFill/>
            <a:miter lim="800000"/>
            <a:headEnd/>
            <a:tailEnd/>
          </a:ln>
          <a:effectLst/>
        </p:spPr>
        <p:txBody>
          <a:bodyPr anchor="b"/>
          <a:lstStyle/>
          <a:p>
            <a:r>
              <a:rPr lang="en-US" sz="2800" b="1">
                <a:solidFill>
                  <a:srgbClr val="000066"/>
                </a:solidFill>
                <a:latin typeface="Century Schoolbook" pitchFamily="18" charset="0"/>
              </a:rPr>
              <a:t>The ICE on Injury Statistics criteria for  indicators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1600200"/>
            <a:ext cx="9144000" cy="52578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7889" name="Content Placeholder 2"/>
          <p:cNvSpPr>
            <a:spLocks noGrp="1"/>
          </p:cNvSpPr>
          <p:nvPr>
            <p:ph idx="1"/>
          </p:nvPr>
        </p:nvSpPr>
        <p:spPr>
          <a:xfrm>
            <a:off x="762000" y="1600200"/>
            <a:ext cx="7924800" cy="4752975"/>
          </a:xfrm>
        </p:spPr>
        <p:txBody>
          <a:bodyPr/>
          <a:lstStyle/>
          <a:p>
            <a:pPr marL="457200" indent="-457200">
              <a:spcBef>
                <a:spcPct val="0"/>
              </a:spcBef>
              <a:buClr>
                <a:srgbClr val="184175"/>
              </a:buClr>
              <a:buFontTx/>
              <a:buNone/>
            </a:pPr>
            <a:r>
              <a:rPr lang="en-US" b="1" dirty="0" smtClean="0">
                <a:solidFill>
                  <a:srgbClr val="184175"/>
                </a:solidFill>
              </a:rPr>
              <a:t>Desirable qualities of injury indicators (</a:t>
            </a:r>
            <a:r>
              <a:rPr lang="en-US" b="1" dirty="0" err="1" smtClean="0">
                <a:solidFill>
                  <a:srgbClr val="184175"/>
                </a:solidFill>
              </a:rPr>
              <a:t>con’t</a:t>
            </a:r>
            <a:r>
              <a:rPr lang="en-US" b="1" dirty="0" smtClean="0">
                <a:solidFill>
                  <a:srgbClr val="184175"/>
                </a:solidFill>
              </a:rPr>
              <a:t>)</a:t>
            </a:r>
          </a:p>
          <a:p>
            <a:pPr marL="457200" indent="-457200">
              <a:spcBef>
                <a:spcPct val="0"/>
              </a:spcBef>
              <a:buClr>
                <a:srgbClr val="184175"/>
              </a:buClr>
              <a:buFont typeface="Century Schoolbook" pitchFamily="18" charset="0"/>
              <a:buAutoNum type="arabicPeriod" startAt="4"/>
            </a:pPr>
            <a:endParaRPr lang="en-US" b="1" u="sng" dirty="0" smtClean="0">
              <a:solidFill>
                <a:srgbClr val="184175"/>
              </a:solidFill>
            </a:endParaRPr>
          </a:p>
          <a:p>
            <a:pPr marL="457200" indent="-457200">
              <a:spcBef>
                <a:spcPct val="0"/>
              </a:spcBef>
              <a:buClr>
                <a:srgbClr val="184175"/>
              </a:buClr>
              <a:buFont typeface="Century Schoolbook" pitchFamily="18" charset="0"/>
              <a:buAutoNum type="arabicPeriod" startAt="4"/>
            </a:pPr>
            <a:r>
              <a:rPr lang="en-US" b="1" u="sng" dirty="0" smtClean="0">
                <a:solidFill>
                  <a:srgbClr val="184175"/>
                </a:solidFill>
              </a:rPr>
              <a:t>Representativeness.</a:t>
            </a:r>
            <a:r>
              <a:rPr lang="en-US" sz="2000" dirty="0" smtClean="0">
                <a:solidFill>
                  <a:srgbClr val="184175"/>
                </a:solidFill>
              </a:rPr>
              <a:t>  The indicator should be derived from data that are inclusive or  representative of the target population that the indicator aims to reflect.</a:t>
            </a:r>
          </a:p>
          <a:p>
            <a:pPr marL="457200" indent="-457200">
              <a:spcBef>
                <a:spcPct val="0"/>
              </a:spcBef>
              <a:buClr>
                <a:srgbClr val="184175"/>
              </a:buClr>
              <a:buFont typeface="Century Schoolbook" pitchFamily="18" charset="0"/>
              <a:buAutoNum type="arabicPeriod" startAt="4"/>
            </a:pPr>
            <a:endParaRPr lang="en-US" sz="2000" dirty="0" smtClean="0">
              <a:solidFill>
                <a:srgbClr val="184175"/>
              </a:solidFill>
            </a:endParaRPr>
          </a:p>
          <a:p>
            <a:pPr marL="457200" indent="-457200">
              <a:spcBef>
                <a:spcPct val="0"/>
              </a:spcBef>
              <a:buClr>
                <a:srgbClr val="184175"/>
              </a:buClr>
              <a:buFont typeface="Century Schoolbook" pitchFamily="18" charset="0"/>
              <a:buAutoNum type="arabicPeriod" startAt="4"/>
            </a:pPr>
            <a:r>
              <a:rPr lang="en-US" b="1" u="sng" dirty="0" smtClean="0">
                <a:solidFill>
                  <a:srgbClr val="184175"/>
                </a:solidFill>
              </a:rPr>
              <a:t>Data Availability.</a:t>
            </a:r>
            <a:r>
              <a:rPr lang="en-US" sz="2000" dirty="0" smtClean="0">
                <a:solidFill>
                  <a:srgbClr val="184175"/>
                </a:solidFill>
              </a:rPr>
              <a:t>  It should be possible to use existing data systems, or it should be practical to develop new systems, to provide data for computing the indicator.</a:t>
            </a:r>
          </a:p>
          <a:p>
            <a:pPr marL="457200" indent="-457200">
              <a:spcBef>
                <a:spcPct val="0"/>
              </a:spcBef>
              <a:buClr>
                <a:srgbClr val="184175"/>
              </a:buClr>
              <a:buFont typeface="Century Schoolbook" pitchFamily="18" charset="0"/>
              <a:buAutoNum type="arabicPeriod" startAt="4"/>
            </a:pPr>
            <a:endParaRPr lang="en-US" sz="2000" dirty="0" smtClean="0">
              <a:solidFill>
                <a:srgbClr val="184175"/>
              </a:solidFill>
            </a:endParaRPr>
          </a:p>
          <a:p>
            <a:pPr marL="457200" indent="-457200">
              <a:spcBef>
                <a:spcPct val="0"/>
              </a:spcBef>
              <a:buClr>
                <a:srgbClr val="184175"/>
              </a:buClr>
              <a:buFont typeface="Century Schoolbook" pitchFamily="18" charset="0"/>
              <a:buAutoNum type="arabicPeriod" startAt="4"/>
            </a:pPr>
            <a:r>
              <a:rPr lang="en-US" b="1" u="sng" dirty="0" smtClean="0">
                <a:solidFill>
                  <a:srgbClr val="184175"/>
                </a:solidFill>
              </a:rPr>
              <a:t>Specification.</a:t>
            </a:r>
            <a:r>
              <a:rPr lang="en-US" dirty="0" smtClean="0">
                <a:solidFill>
                  <a:srgbClr val="184175"/>
                </a:solidFill>
              </a:rPr>
              <a:t>  </a:t>
            </a:r>
            <a:r>
              <a:rPr lang="en-US" sz="2000" dirty="0" smtClean="0">
                <a:solidFill>
                  <a:srgbClr val="184175"/>
                </a:solidFill>
              </a:rPr>
              <a:t>The indicator should be fully specified to allow calculation to be consistent at any place and at any time.</a:t>
            </a:r>
          </a:p>
        </p:txBody>
      </p:sp>
      <p:sp>
        <p:nvSpPr>
          <p:cNvPr id="7" name="Rectangle 2"/>
          <p:cNvSpPr txBox="1">
            <a:spLocks noChangeArrowheads="1"/>
          </p:cNvSpPr>
          <p:nvPr/>
        </p:nvSpPr>
        <p:spPr bwMode="auto">
          <a:xfrm>
            <a:off x="1066800" y="0"/>
            <a:ext cx="8077200" cy="1089025"/>
          </a:xfrm>
          <a:prstGeom prst="rect">
            <a:avLst/>
          </a:prstGeom>
          <a:noFill/>
          <a:ln w="9525">
            <a:noFill/>
            <a:miter lim="800000"/>
            <a:headEnd/>
            <a:tailEnd/>
          </a:ln>
          <a:effectLst/>
        </p:spPr>
        <p:txBody>
          <a:bodyPr anchor="b"/>
          <a:lstStyle/>
          <a:p>
            <a:r>
              <a:rPr lang="en-US" sz="2800" b="1" dirty="0">
                <a:solidFill>
                  <a:srgbClr val="000066"/>
                </a:solidFill>
                <a:latin typeface="Century Schoolbook" pitchFamily="18" charset="0"/>
              </a:rPr>
              <a:t>The ICE on Injury Statistics criteria for  indicators</a:t>
            </a:r>
          </a:p>
        </p:txBody>
      </p:sp>
      <p:sp>
        <p:nvSpPr>
          <p:cNvPr id="37892" name="Text Box 4"/>
          <p:cNvSpPr txBox="1">
            <a:spLocks noChangeArrowheads="1"/>
          </p:cNvSpPr>
          <p:nvPr/>
        </p:nvSpPr>
        <p:spPr bwMode="auto">
          <a:xfrm>
            <a:off x="609600" y="6096000"/>
            <a:ext cx="8305800" cy="584775"/>
          </a:xfrm>
          <a:prstGeom prst="rect">
            <a:avLst/>
          </a:prstGeom>
          <a:noFill/>
          <a:ln w="9525">
            <a:noFill/>
            <a:miter lim="800000"/>
            <a:headEnd/>
            <a:tailEnd/>
          </a:ln>
          <a:effectLst/>
        </p:spPr>
        <p:txBody>
          <a:bodyPr wrap="square">
            <a:spAutoFit/>
          </a:bodyPr>
          <a:lstStyle/>
          <a:p>
            <a:pPr>
              <a:spcBef>
                <a:spcPct val="50000"/>
              </a:spcBef>
            </a:pPr>
            <a:r>
              <a:rPr lang="en-US" sz="1600" dirty="0" smtClean="0">
                <a:solidFill>
                  <a:srgbClr val="184175"/>
                </a:solidFill>
                <a:latin typeface="+mn-lt"/>
                <a:cs typeface="+mn-cs"/>
              </a:rPr>
              <a:t>Cryer C, Langley J. Developing indicators of injury incidence that can be used to monitor global, regional and local trends, 2008.</a:t>
            </a:r>
            <a:endParaRPr lang="en-US" sz="1600" dirty="0">
              <a:solidFill>
                <a:srgbClr val="184175"/>
              </a:solidFill>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600200"/>
            <a:ext cx="9144000" cy="52578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9937" name="Title 1"/>
          <p:cNvSpPr>
            <a:spLocks noGrp="1"/>
          </p:cNvSpPr>
          <p:nvPr>
            <p:ph type="title"/>
          </p:nvPr>
        </p:nvSpPr>
        <p:spPr>
          <a:xfrm>
            <a:off x="1143000" y="152400"/>
            <a:ext cx="7772400" cy="765175"/>
          </a:xfrm>
        </p:spPr>
        <p:txBody>
          <a:bodyPr/>
          <a:lstStyle/>
          <a:p>
            <a:r>
              <a:rPr lang="en-US" sz="2800" b="1" kern="1200" dirty="0" smtClean="0">
                <a:solidFill>
                  <a:srgbClr val="000066"/>
                </a:solidFill>
                <a:latin typeface="Century Schoolbook" pitchFamily="18" charset="0"/>
                <a:ea typeface="+mn-ea"/>
                <a:cs typeface="Times New Roman" pitchFamily="18" charset="0"/>
              </a:rPr>
              <a:t>Barriers to international comparability</a:t>
            </a:r>
          </a:p>
        </p:txBody>
      </p:sp>
      <p:sp>
        <p:nvSpPr>
          <p:cNvPr id="3" name="Content Placeholder 2"/>
          <p:cNvSpPr>
            <a:spLocks noGrp="1"/>
          </p:cNvSpPr>
          <p:nvPr>
            <p:ph idx="1"/>
          </p:nvPr>
        </p:nvSpPr>
        <p:spPr>
          <a:xfrm>
            <a:off x="457200" y="1676400"/>
            <a:ext cx="8382000" cy="4648200"/>
          </a:xfrm>
        </p:spPr>
        <p:txBody>
          <a:bodyPr/>
          <a:lstStyle/>
          <a:p>
            <a:pPr lvl="1">
              <a:buClr>
                <a:srgbClr val="FF6600"/>
              </a:buClr>
              <a:defRPr/>
            </a:pPr>
            <a:r>
              <a:rPr lang="en-US" sz="2800" b="1" dirty="0">
                <a:solidFill>
                  <a:srgbClr val="184175"/>
                </a:solidFill>
                <a:ea typeface="+mn-ea"/>
              </a:rPr>
              <a:t>Coding </a:t>
            </a:r>
            <a:r>
              <a:rPr lang="en-US" sz="2800" b="1" dirty="0" smtClean="0">
                <a:solidFill>
                  <a:srgbClr val="184175"/>
                </a:solidFill>
                <a:ea typeface="+mn-ea"/>
              </a:rPr>
              <a:t>rules</a:t>
            </a:r>
          </a:p>
          <a:p>
            <a:pPr lvl="2">
              <a:buClr>
                <a:srgbClr val="FF6600"/>
              </a:buClr>
              <a:buFontTx/>
              <a:buNone/>
              <a:defRPr/>
            </a:pPr>
            <a:r>
              <a:rPr lang="en-US" sz="2600" dirty="0" smtClean="0">
                <a:solidFill>
                  <a:srgbClr val="184175"/>
                </a:solidFill>
                <a:ea typeface="+mn-ea"/>
              </a:rPr>
              <a:t>	Example: Manner of death</a:t>
            </a:r>
          </a:p>
          <a:p>
            <a:pPr lvl="1">
              <a:buClr>
                <a:srgbClr val="FF6600"/>
              </a:buClr>
              <a:defRPr/>
            </a:pPr>
            <a:r>
              <a:rPr lang="en-US" sz="2800" b="1" dirty="0" smtClean="0">
                <a:solidFill>
                  <a:srgbClr val="184175"/>
                </a:solidFill>
                <a:ea typeface="+mn-ea"/>
              </a:rPr>
              <a:t>Data quality</a:t>
            </a:r>
          </a:p>
          <a:p>
            <a:pPr lvl="2">
              <a:buClr>
                <a:srgbClr val="FF6600"/>
              </a:buClr>
              <a:buFontTx/>
              <a:buNone/>
              <a:defRPr/>
            </a:pPr>
            <a:r>
              <a:rPr lang="en-US" sz="2600" dirty="0" smtClean="0">
                <a:solidFill>
                  <a:srgbClr val="184175"/>
                </a:solidFill>
                <a:ea typeface="+mn-ea"/>
              </a:rPr>
              <a:t>	Example: Unspecified codes</a:t>
            </a:r>
          </a:p>
          <a:p>
            <a:pPr lvl="1">
              <a:buClr>
                <a:srgbClr val="FF6600"/>
              </a:buClr>
              <a:defRPr/>
            </a:pPr>
            <a:r>
              <a:rPr lang="en-US" sz="2800" b="1" dirty="0" smtClean="0">
                <a:solidFill>
                  <a:srgbClr val="184175"/>
                </a:solidFill>
                <a:ea typeface="+mn-ea"/>
              </a:rPr>
              <a:t>ICE developed fixes</a:t>
            </a:r>
          </a:p>
          <a:p>
            <a:pPr lvl="2">
              <a:buClr>
                <a:srgbClr val="FF6600"/>
              </a:buClr>
              <a:buFontTx/>
              <a:buNone/>
              <a:defRPr/>
            </a:pPr>
            <a:r>
              <a:rPr lang="en-US" sz="2600" dirty="0" smtClean="0">
                <a:solidFill>
                  <a:srgbClr val="184175"/>
                </a:solidFill>
                <a:ea typeface="+mn-ea"/>
              </a:rPr>
              <a:t>	Categorization of ICD codes into meaningful groups: External cause of injury matrices, Injury Mortality Diagnosis Matrix, and </a:t>
            </a:r>
            <a:r>
              <a:rPr lang="en-US" sz="2600" dirty="0" err="1" smtClean="0">
                <a:solidFill>
                  <a:srgbClr val="184175"/>
                </a:solidFill>
                <a:ea typeface="+mn-ea"/>
              </a:rPr>
              <a:t>Barell</a:t>
            </a:r>
            <a:r>
              <a:rPr lang="en-US" sz="2600" dirty="0" smtClean="0">
                <a:solidFill>
                  <a:srgbClr val="184175"/>
                </a:solidFill>
                <a:ea typeface="+mn-ea"/>
              </a:rPr>
              <a:t> Matrix for body region and nature</a:t>
            </a:r>
          </a:p>
          <a:p>
            <a:pPr lvl="3">
              <a:buClr>
                <a:srgbClr val="FF6600"/>
              </a:buClr>
              <a:defRPr/>
            </a:pPr>
            <a:endParaRPr lang="en-US" sz="2600" dirty="0" smtClean="0">
              <a:solidFill>
                <a:srgbClr val="184175"/>
              </a:solidFill>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0" y="1600200"/>
            <a:ext cx="9144000" cy="52578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0961" name="Rectangle 2"/>
          <p:cNvSpPr>
            <a:spLocks noGrp="1" noChangeArrowheads="1"/>
          </p:cNvSpPr>
          <p:nvPr>
            <p:ph type="title"/>
          </p:nvPr>
        </p:nvSpPr>
        <p:spPr/>
        <p:txBody>
          <a:bodyPr/>
          <a:lstStyle/>
          <a:p>
            <a:pPr algn="ctr"/>
            <a:r>
              <a:rPr lang="en-US" sz="2800" b="1" kern="1200" dirty="0" smtClean="0">
                <a:solidFill>
                  <a:srgbClr val="000066"/>
                </a:solidFill>
                <a:latin typeface="Century Schoolbook" pitchFamily="18" charset="0"/>
                <a:ea typeface="+mn-ea"/>
                <a:cs typeface="Times New Roman" pitchFamily="18" charset="0"/>
              </a:rPr>
              <a:t>Example: International comparison of drowning death rates</a:t>
            </a:r>
          </a:p>
        </p:txBody>
      </p:sp>
      <p:sp>
        <p:nvSpPr>
          <p:cNvPr id="40962" name="Rectangle 3"/>
          <p:cNvSpPr>
            <a:spLocks noGrp="1" noChangeArrowheads="1"/>
          </p:cNvSpPr>
          <p:nvPr>
            <p:ph idx="1"/>
          </p:nvPr>
        </p:nvSpPr>
        <p:spPr>
          <a:xfrm>
            <a:off x="762000" y="762000"/>
            <a:ext cx="8153400" cy="5181600"/>
          </a:xfrm>
        </p:spPr>
        <p:txBody>
          <a:bodyPr/>
          <a:lstStyle/>
          <a:p>
            <a:pPr lvl="1">
              <a:buFont typeface="Wingdings" pitchFamily="2" charset="2"/>
              <a:buNone/>
            </a:pPr>
            <a:endParaRPr lang="en-US" dirty="0" smtClean="0">
              <a:solidFill>
                <a:srgbClr val="184175"/>
              </a:solidFill>
            </a:endParaRPr>
          </a:p>
          <a:p>
            <a:pPr lvl="1">
              <a:buFont typeface="Wingdings" pitchFamily="2" charset="2"/>
              <a:buNone/>
            </a:pPr>
            <a:endParaRPr lang="en-US" sz="2800" dirty="0" smtClean="0">
              <a:solidFill>
                <a:srgbClr val="184175"/>
              </a:solidFill>
            </a:endParaRPr>
          </a:p>
          <a:p>
            <a:pPr lvl="1">
              <a:buFont typeface="Wingdings" pitchFamily="2" charset="2"/>
              <a:buNone/>
            </a:pPr>
            <a:r>
              <a:rPr lang="en-US" sz="2800" dirty="0" smtClean="0">
                <a:solidFill>
                  <a:srgbClr val="184175"/>
                </a:solidFill>
              </a:rPr>
              <a:t>			</a:t>
            </a:r>
            <a:r>
              <a:rPr lang="en-US" sz="2400" dirty="0" smtClean="0">
                <a:solidFill>
                  <a:srgbClr val="184175"/>
                </a:solidFill>
              </a:rPr>
              <a:t>		Unintentional drowning</a:t>
            </a:r>
          </a:p>
          <a:p>
            <a:pPr lvl="1">
              <a:buFont typeface="Wingdings" pitchFamily="2" charset="2"/>
              <a:buNone/>
            </a:pPr>
            <a:r>
              <a:rPr lang="en-US" sz="2400" u="sng" dirty="0" smtClean="0">
                <a:solidFill>
                  <a:srgbClr val="184175"/>
                </a:solidFill>
              </a:rPr>
              <a:t>Country	</a:t>
            </a:r>
            <a:r>
              <a:rPr lang="en-US" sz="2400" dirty="0" smtClean="0">
                <a:solidFill>
                  <a:srgbClr val="184175"/>
                </a:solidFill>
              </a:rPr>
              <a:t>		</a:t>
            </a:r>
            <a:r>
              <a:rPr lang="en-US" sz="2400" u="sng" dirty="0" smtClean="0">
                <a:solidFill>
                  <a:srgbClr val="184175"/>
                </a:solidFill>
              </a:rPr>
              <a:t>Death rate per 100,000</a:t>
            </a:r>
          </a:p>
          <a:p>
            <a:pPr lvl="1">
              <a:buFont typeface="Wingdings" pitchFamily="2" charset="2"/>
              <a:buNone/>
            </a:pPr>
            <a:r>
              <a:rPr lang="en-US" sz="2800" dirty="0" smtClean="0">
                <a:solidFill>
                  <a:srgbClr val="184175"/>
                </a:solidFill>
              </a:rPr>
              <a:t>Australia		           9.9</a:t>
            </a:r>
          </a:p>
          <a:p>
            <a:pPr lvl="1">
              <a:buFont typeface="Wingdings" pitchFamily="2" charset="2"/>
              <a:buNone/>
            </a:pPr>
            <a:r>
              <a:rPr lang="en-US" sz="2800" dirty="0" smtClean="0">
                <a:solidFill>
                  <a:srgbClr val="184175"/>
                </a:solidFill>
              </a:rPr>
              <a:t>United Kingdom 	           3.4</a:t>
            </a:r>
          </a:p>
          <a:p>
            <a:pPr lvl="1">
              <a:buFont typeface="Wingdings" pitchFamily="2" charset="2"/>
              <a:buNone/>
            </a:pPr>
            <a:r>
              <a:rPr lang="en-US" sz="2800" dirty="0" smtClean="0">
                <a:solidFill>
                  <a:srgbClr val="184175"/>
                </a:solidFill>
              </a:rPr>
              <a:t>United States 	         11.1</a:t>
            </a:r>
          </a:p>
          <a:p>
            <a:pPr lvl="1">
              <a:buFont typeface="Wingdings" pitchFamily="2" charset="2"/>
              <a:buNone/>
            </a:pPr>
            <a:r>
              <a:rPr lang="en-US" sz="2800" dirty="0" smtClean="0">
                <a:solidFill>
                  <a:srgbClr val="184175"/>
                </a:solidFill>
              </a:rPr>
              <a:t>	</a:t>
            </a:r>
          </a:p>
          <a:p>
            <a:pPr lvl="1">
              <a:buFont typeface="Wingdings" pitchFamily="2" charset="2"/>
              <a:buNone/>
            </a:pPr>
            <a:endParaRPr lang="en-US" sz="2800" dirty="0" smtClean="0">
              <a:solidFill>
                <a:srgbClr val="184175"/>
              </a:solidFill>
            </a:endParaRPr>
          </a:p>
          <a:p>
            <a:pPr lvl="1">
              <a:buFont typeface="Wingdings" pitchFamily="2" charset="2"/>
              <a:buNone/>
            </a:pPr>
            <a:r>
              <a:rPr lang="en-US" sz="2400" dirty="0" smtClean="0">
                <a:solidFill>
                  <a:srgbClr val="184175"/>
                </a:solidFill>
              </a:rPr>
              <a:t>                 Why is the UK rate so low?</a:t>
            </a:r>
            <a:endParaRPr lang="en-US" dirty="0" smtClean="0"/>
          </a:p>
          <a:p>
            <a:pPr lvl="1">
              <a:buFont typeface="Wingdings" pitchFamily="2" charset="2"/>
              <a:buNone/>
            </a:pPr>
            <a:endParaRPr lang="en-US" dirty="0" smtClean="0">
              <a:solidFill>
                <a:srgbClr val="184175"/>
              </a:solidFill>
            </a:endParaRPr>
          </a:p>
        </p:txBody>
      </p:sp>
      <p:sp>
        <p:nvSpPr>
          <p:cNvPr id="40963" name="Text Box 4"/>
          <p:cNvSpPr txBox="1">
            <a:spLocks noChangeArrowheads="1"/>
          </p:cNvSpPr>
          <p:nvPr/>
        </p:nvSpPr>
        <p:spPr bwMode="auto">
          <a:xfrm>
            <a:off x="152400" y="6096000"/>
            <a:ext cx="8886825" cy="457200"/>
          </a:xfrm>
          <a:prstGeom prst="rect">
            <a:avLst/>
          </a:prstGeom>
          <a:noFill/>
          <a:ln w="9525">
            <a:noFill/>
            <a:miter lim="800000"/>
            <a:headEnd/>
            <a:tailEnd/>
          </a:ln>
        </p:spPr>
        <p:txBody>
          <a:bodyPr wrap="none">
            <a:spAutoFit/>
          </a:bodyPr>
          <a:lstStyle/>
          <a:p>
            <a:r>
              <a:rPr lang="en-US" sz="1200"/>
              <a:t>Source: Bhalla, K., Harrison, J., Fingerhut, L., Shahraz, S., Abraham, J., Hsiu-Yeh, P., on behalf of the GBD Injury Expert Group, </a:t>
            </a:r>
          </a:p>
          <a:p>
            <a:r>
              <a:rPr lang="en-US" sz="1200"/>
              <a:t>The Global Injury Mortality Database, Version 2.0, Released on October 21 2009, Available from www.globalburdenofinjuries.org</a:t>
            </a:r>
          </a:p>
        </p:txBody>
      </p:sp>
      <p:pic>
        <p:nvPicPr>
          <p:cNvPr id="40964" name="Picture 3"/>
          <p:cNvPicPr>
            <a:picLocks noChangeAspect="1" noChangeArrowheads="1"/>
          </p:cNvPicPr>
          <p:nvPr/>
        </p:nvPicPr>
        <p:blipFill>
          <a:blip r:embed="rId2" cstate="print"/>
          <a:srcRect/>
          <a:stretch>
            <a:fillRect/>
          </a:stretch>
        </p:blipFill>
        <p:spPr bwMode="auto">
          <a:xfrm>
            <a:off x="1905000" y="5105400"/>
            <a:ext cx="809625" cy="704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533400" y="1752600"/>
          <a:ext cx="8086725" cy="4219574"/>
        </p:xfrm>
        <a:graphic>
          <a:graphicData uri="http://schemas.openxmlformats.org/drawingml/2006/chart">
            <c:chart xmlns:c="http://schemas.openxmlformats.org/drawingml/2006/chart" xmlns:r="http://schemas.openxmlformats.org/officeDocument/2006/relationships" r:id="rId2"/>
          </a:graphicData>
        </a:graphic>
      </p:graphicFrame>
      <p:sp>
        <p:nvSpPr>
          <p:cNvPr id="50179" name="Text Box 4"/>
          <p:cNvSpPr txBox="1">
            <a:spLocks noChangeArrowheads="1"/>
          </p:cNvSpPr>
          <p:nvPr/>
        </p:nvSpPr>
        <p:spPr bwMode="auto">
          <a:xfrm>
            <a:off x="257175" y="6248400"/>
            <a:ext cx="8886825" cy="457200"/>
          </a:xfrm>
          <a:prstGeom prst="rect">
            <a:avLst/>
          </a:prstGeom>
          <a:noFill/>
          <a:ln w="9525">
            <a:noFill/>
            <a:miter lim="800000"/>
            <a:headEnd/>
            <a:tailEnd/>
          </a:ln>
        </p:spPr>
        <p:txBody>
          <a:bodyPr wrap="none">
            <a:spAutoFit/>
          </a:bodyPr>
          <a:lstStyle/>
          <a:p>
            <a:r>
              <a:rPr lang="en-US" sz="1200" dirty="0"/>
              <a:t>Source: Bhalla, K., Harrison, J., Fingerhut, L., Shahraz, S., Abraham, J., </a:t>
            </a:r>
            <a:r>
              <a:rPr lang="en-US" sz="1200" dirty="0" err="1"/>
              <a:t>Hsiu-Yeh</a:t>
            </a:r>
            <a:r>
              <a:rPr lang="en-US" sz="1200" dirty="0"/>
              <a:t>, P., on behalf of the GBD Injury Expert Group, </a:t>
            </a:r>
          </a:p>
          <a:p>
            <a:r>
              <a:rPr lang="en-US" sz="1200" dirty="0"/>
              <a:t>The Global Injury Mortality Database, Version 2.0, Released on October 21 2009, Available from www.globalburdenofinjuries.org</a:t>
            </a:r>
          </a:p>
        </p:txBody>
      </p:sp>
      <p:sp>
        <p:nvSpPr>
          <p:cNvPr id="14" name="Rectangle 13"/>
          <p:cNvSpPr/>
          <p:nvPr/>
        </p:nvSpPr>
        <p:spPr>
          <a:xfrm>
            <a:off x="285690" y="1676400"/>
            <a:ext cx="400110" cy="3043347"/>
          </a:xfrm>
          <a:prstGeom prst="rect">
            <a:avLst/>
          </a:prstGeom>
        </p:spPr>
        <p:txBody>
          <a:bodyPr vert="vert270">
            <a:spAutoFit/>
          </a:bodyPr>
          <a:lstStyle/>
          <a:p>
            <a:pPr>
              <a:defRPr/>
            </a:pPr>
            <a:r>
              <a:rPr lang="en-US" sz="1400" dirty="0">
                <a:cs typeface="+mn-cs"/>
              </a:rPr>
              <a:t>Age adjusted rate per 100,000</a:t>
            </a:r>
          </a:p>
        </p:txBody>
      </p:sp>
      <p:sp>
        <p:nvSpPr>
          <p:cNvPr id="16" name="Rectangle 2"/>
          <p:cNvSpPr>
            <a:spLocks noGrp="1" noChangeArrowheads="1"/>
          </p:cNvSpPr>
          <p:nvPr>
            <p:ph type="title"/>
          </p:nvPr>
        </p:nvSpPr>
        <p:spPr>
          <a:xfrm>
            <a:off x="762000" y="225425"/>
            <a:ext cx="8382000" cy="863600"/>
          </a:xfrm>
        </p:spPr>
        <p:txBody>
          <a:bodyPr>
            <a:noAutofit/>
          </a:bodyPr>
          <a:lstStyle/>
          <a:p>
            <a:pPr algn="ctr">
              <a:defRPr/>
            </a:pPr>
            <a:r>
              <a:rPr lang="en-US" sz="3000" b="1" dirty="0">
                <a:solidFill>
                  <a:srgbClr val="000066"/>
                </a:solidFill>
              </a:rPr>
              <a:t>Drowning rates per million population </a:t>
            </a:r>
            <a:br>
              <a:rPr lang="en-US" sz="3000" b="1" dirty="0">
                <a:solidFill>
                  <a:srgbClr val="000066"/>
                </a:solidFill>
              </a:rPr>
            </a:br>
            <a:r>
              <a:rPr lang="en-US" sz="3000" b="1" dirty="0">
                <a:solidFill>
                  <a:srgbClr val="000066"/>
                </a:solidFill>
              </a:rPr>
              <a:t>for selected countries, 2004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762000" y="0"/>
            <a:ext cx="8382000" cy="685800"/>
          </a:xfrm>
        </p:spPr>
        <p:txBody>
          <a:bodyPr/>
          <a:lstStyle/>
          <a:p>
            <a:pPr eaLnBrk="1" hangingPunct="1"/>
            <a:r>
              <a:rPr lang="en-US" sz="3800" dirty="0" smtClean="0"/>
              <a:t>External cause of injury mortality matrix</a:t>
            </a:r>
          </a:p>
        </p:txBody>
      </p:sp>
      <p:graphicFrame>
        <p:nvGraphicFramePr>
          <p:cNvPr id="307267" name="Group 67"/>
          <p:cNvGraphicFramePr>
            <a:graphicFrameLocks noGrp="1"/>
          </p:cNvGraphicFramePr>
          <p:nvPr>
            <p:ph type="tbl" idx="1"/>
          </p:nvPr>
        </p:nvGraphicFramePr>
        <p:xfrm>
          <a:off x="609600" y="1082483"/>
          <a:ext cx="8382000" cy="5623117"/>
        </p:xfrm>
        <a:graphic>
          <a:graphicData uri="http://schemas.openxmlformats.org/drawingml/2006/table">
            <a:tbl>
              <a:tblPr/>
              <a:tblGrid>
                <a:gridCol w="1600200"/>
                <a:gridCol w="1597025"/>
                <a:gridCol w="993775"/>
                <a:gridCol w="1143000"/>
                <a:gridCol w="1649413"/>
                <a:gridCol w="1398587"/>
              </a:tblGrid>
              <a:tr h="93345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Unintentional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Suicide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Homicide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Undetermined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Legal intervention / war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All injury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Cut / pierce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Drowning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Suffocation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Unspecified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92" name="AutoShape 61"/>
          <p:cNvSpPr>
            <a:spLocks noChangeArrowheads="1"/>
          </p:cNvSpPr>
          <p:nvPr/>
        </p:nvSpPr>
        <p:spPr bwMode="auto">
          <a:xfrm>
            <a:off x="5181600" y="625284"/>
            <a:ext cx="2209800" cy="304800"/>
          </a:xfrm>
          <a:custGeom>
            <a:avLst/>
            <a:gdLst>
              <a:gd name="T0" fmla="*/ 1657350 w 21600"/>
              <a:gd name="T1" fmla="*/ 0 h 21600"/>
              <a:gd name="T2" fmla="*/ 0 w 21600"/>
              <a:gd name="T3" fmla="*/ 152400 h 21600"/>
              <a:gd name="T4" fmla="*/ 1657350 w 21600"/>
              <a:gd name="T5" fmla="*/ 304800 h 21600"/>
              <a:gd name="T6" fmla="*/ 2209800 w 21600"/>
              <a:gd name="T7" fmla="*/ 152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44093" name="AutoShape 62"/>
          <p:cNvSpPr>
            <a:spLocks noChangeArrowheads="1"/>
          </p:cNvSpPr>
          <p:nvPr/>
        </p:nvSpPr>
        <p:spPr bwMode="auto">
          <a:xfrm rot="10800000">
            <a:off x="1676400" y="625284"/>
            <a:ext cx="2209800" cy="304800"/>
          </a:xfrm>
          <a:custGeom>
            <a:avLst/>
            <a:gdLst>
              <a:gd name="T0" fmla="*/ 1657350 w 21600"/>
              <a:gd name="T1" fmla="*/ 0 h 21600"/>
              <a:gd name="T2" fmla="*/ 0 w 21600"/>
              <a:gd name="T3" fmla="*/ 152400 h 21600"/>
              <a:gd name="T4" fmla="*/ 1657350 w 21600"/>
              <a:gd name="T5" fmla="*/ 304800 h 21600"/>
              <a:gd name="T6" fmla="*/ 2209800 w 21600"/>
              <a:gd name="T7" fmla="*/ 152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44094" name="Text Box 63"/>
          <p:cNvSpPr txBox="1">
            <a:spLocks noChangeArrowheads="1"/>
          </p:cNvSpPr>
          <p:nvPr/>
        </p:nvSpPr>
        <p:spPr bwMode="auto">
          <a:xfrm>
            <a:off x="4038600" y="549084"/>
            <a:ext cx="1311275" cy="457200"/>
          </a:xfrm>
          <a:prstGeom prst="rect">
            <a:avLst/>
          </a:prstGeom>
          <a:noFill/>
          <a:ln w="9525">
            <a:noFill/>
            <a:miter lim="800000"/>
            <a:headEnd/>
            <a:tailEnd/>
          </a:ln>
        </p:spPr>
        <p:txBody>
          <a:bodyPr>
            <a:spAutoFit/>
          </a:bodyPr>
          <a:lstStyle/>
          <a:p>
            <a:pPr eaLnBrk="0" hangingPunct="0"/>
            <a:r>
              <a:rPr lang="en-US" sz="2400" b="1" dirty="0">
                <a:solidFill>
                  <a:srgbClr val="0089C0"/>
                </a:solidFill>
              </a:rPr>
              <a:t>intent</a:t>
            </a:r>
          </a:p>
        </p:txBody>
      </p:sp>
      <p:sp>
        <p:nvSpPr>
          <p:cNvPr id="44095" name="Text Box 64"/>
          <p:cNvSpPr txBox="1">
            <a:spLocks noChangeArrowheads="1"/>
          </p:cNvSpPr>
          <p:nvPr/>
        </p:nvSpPr>
        <p:spPr bwMode="auto">
          <a:xfrm rot="-5400000">
            <a:off x="-670719" y="3688366"/>
            <a:ext cx="1951037" cy="457200"/>
          </a:xfrm>
          <a:prstGeom prst="rect">
            <a:avLst/>
          </a:prstGeom>
          <a:noFill/>
          <a:ln w="9525">
            <a:noFill/>
            <a:miter lim="800000"/>
            <a:headEnd/>
            <a:tailEnd/>
          </a:ln>
        </p:spPr>
        <p:txBody>
          <a:bodyPr>
            <a:spAutoFit/>
          </a:bodyPr>
          <a:lstStyle/>
          <a:p>
            <a:pPr eaLnBrk="0" hangingPunct="0"/>
            <a:r>
              <a:rPr lang="en-US" sz="2400" b="1" dirty="0">
                <a:solidFill>
                  <a:srgbClr val="0089C0"/>
                </a:solidFill>
              </a:rPr>
              <a:t>mechanism</a:t>
            </a:r>
          </a:p>
        </p:txBody>
      </p:sp>
      <p:sp>
        <p:nvSpPr>
          <p:cNvPr id="44096" name="AutoShape 65"/>
          <p:cNvSpPr>
            <a:spLocks noChangeArrowheads="1"/>
          </p:cNvSpPr>
          <p:nvPr/>
        </p:nvSpPr>
        <p:spPr bwMode="auto">
          <a:xfrm rot="-5400000">
            <a:off x="-800100" y="1806384"/>
            <a:ext cx="2209800" cy="304800"/>
          </a:xfrm>
          <a:custGeom>
            <a:avLst/>
            <a:gdLst>
              <a:gd name="T0" fmla="*/ 1657350 w 21600"/>
              <a:gd name="T1" fmla="*/ 0 h 21600"/>
              <a:gd name="T2" fmla="*/ 0 w 21600"/>
              <a:gd name="T3" fmla="*/ 152400 h 21600"/>
              <a:gd name="T4" fmla="*/ 1657350 w 21600"/>
              <a:gd name="T5" fmla="*/ 304800 h 21600"/>
              <a:gd name="T6" fmla="*/ 2209800 w 21600"/>
              <a:gd name="T7" fmla="*/ 152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44097" name="AutoShape 66"/>
          <p:cNvSpPr>
            <a:spLocks noChangeArrowheads="1"/>
          </p:cNvSpPr>
          <p:nvPr/>
        </p:nvSpPr>
        <p:spPr bwMode="auto">
          <a:xfrm rot="5400000">
            <a:off x="-190500" y="5311584"/>
            <a:ext cx="990600" cy="304800"/>
          </a:xfrm>
          <a:custGeom>
            <a:avLst/>
            <a:gdLst>
              <a:gd name="T0" fmla="*/ 742950 w 21600"/>
              <a:gd name="T1" fmla="*/ 0 h 21600"/>
              <a:gd name="T2" fmla="*/ 0 w 21600"/>
              <a:gd name="T3" fmla="*/ 152400 h 21600"/>
              <a:gd name="T4" fmla="*/ 742950 w 21600"/>
              <a:gd name="T5" fmla="*/ 304800 h 21600"/>
              <a:gd name="T6" fmla="*/ 990600 w 21600"/>
              <a:gd name="T7" fmla="*/ 152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44098" name="Rectangle 70"/>
          <p:cNvSpPr>
            <a:spLocks noChangeArrowheads="1"/>
          </p:cNvSpPr>
          <p:nvPr/>
        </p:nvSpPr>
        <p:spPr bwMode="auto">
          <a:xfrm rot="-1809272">
            <a:off x="1957388" y="3749484"/>
            <a:ext cx="7034212" cy="701675"/>
          </a:xfrm>
          <a:prstGeom prst="rect">
            <a:avLst/>
          </a:prstGeom>
          <a:noFill/>
          <a:ln w="9525">
            <a:noFill/>
            <a:miter lim="800000"/>
            <a:headEnd/>
            <a:tailEnd/>
          </a:ln>
        </p:spPr>
        <p:txBody>
          <a:bodyPr>
            <a:spAutoFit/>
          </a:bodyPr>
          <a:lstStyle/>
          <a:p>
            <a:r>
              <a:rPr lang="en-US" sz="4000" dirty="0">
                <a:solidFill>
                  <a:srgbClr val="0089C0"/>
                </a:solidFill>
                <a:latin typeface="Comic Sans MS" pitchFamily="66" charset="0"/>
                <a:cs typeface="Arial" charset="0"/>
              </a:rPr>
              <a:t>ICD External cause codes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524000"/>
            <a:ext cx="9144000" cy="53340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pic>
        <p:nvPicPr>
          <p:cNvPr id="45057" name="Picture 4"/>
          <p:cNvPicPr>
            <a:picLocks noChangeAspect="1" noChangeArrowheads="1"/>
          </p:cNvPicPr>
          <p:nvPr/>
        </p:nvPicPr>
        <p:blipFill>
          <a:blip r:embed="rId3" cstate="print"/>
          <a:srcRect/>
          <a:stretch>
            <a:fillRect/>
          </a:stretch>
        </p:blipFill>
        <p:spPr bwMode="auto">
          <a:xfrm>
            <a:off x="838200" y="1447800"/>
            <a:ext cx="7772400" cy="4954588"/>
          </a:xfrm>
          <a:prstGeom prst="rect">
            <a:avLst/>
          </a:prstGeom>
          <a:noFill/>
          <a:ln w="9525">
            <a:noFill/>
            <a:miter lim="800000"/>
            <a:headEnd/>
            <a:tailEnd/>
          </a:ln>
        </p:spPr>
      </p:pic>
      <p:sp>
        <p:nvSpPr>
          <p:cNvPr id="5" name="Rectangle 4"/>
          <p:cNvSpPr/>
          <p:nvPr/>
        </p:nvSpPr>
        <p:spPr bwMode="auto">
          <a:xfrm>
            <a:off x="2819400" y="1524000"/>
            <a:ext cx="4038600" cy="533400"/>
          </a:xfrm>
          <a:prstGeom prst="rect">
            <a:avLst/>
          </a:prstGeom>
          <a:solidFill>
            <a:srgbClr val="F4F8D6"/>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7" name="Title 1"/>
          <p:cNvSpPr>
            <a:spLocks noGrp="1"/>
          </p:cNvSpPr>
          <p:nvPr>
            <p:ph type="title"/>
          </p:nvPr>
        </p:nvSpPr>
        <p:spPr>
          <a:xfrm>
            <a:off x="0" y="0"/>
            <a:ext cx="9144000" cy="1092200"/>
          </a:xfrm>
        </p:spPr>
        <p:txBody>
          <a:bodyPr/>
          <a:lstStyle/>
          <a:p>
            <a:pPr algn="ctr"/>
            <a:r>
              <a:rPr lang="en-US" b="1" dirty="0" smtClean="0">
                <a:solidFill>
                  <a:srgbClr val="000066"/>
                </a:solidFill>
              </a:rPr>
              <a:t>    Exposure to Unspecified Factor</a:t>
            </a:r>
            <a:r>
              <a:rPr lang="en-US" sz="2400" b="1" baseline="30000" dirty="0" smtClean="0">
                <a:solidFill>
                  <a:srgbClr val="000066"/>
                </a:solidFill>
              </a:rPr>
              <a:t>*</a:t>
            </a:r>
            <a:r>
              <a:rPr lang="en-US" b="1" dirty="0" smtClean="0">
                <a:solidFill>
                  <a:srgbClr val="000066"/>
                </a:solidFill>
              </a:rPr>
              <a:t/>
            </a:r>
            <a:br>
              <a:rPr lang="en-US" b="1" dirty="0" smtClean="0">
                <a:solidFill>
                  <a:srgbClr val="000066"/>
                </a:solidFill>
              </a:rPr>
            </a:br>
            <a:r>
              <a:rPr lang="en-US" b="1" dirty="0" smtClean="0">
                <a:solidFill>
                  <a:srgbClr val="000066"/>
                </a:solidFill>
              </a:rPr>
              <a:t>        Death rates, Selected countries, 2005</a:t>
            </a:r>
          </a:p>
        </p:txBody>
      </p:sp>
      <p:sp>
        <p:nvSpPr>
          <p:cNvPr id="8" name="Text Box 4"/>
          <p:cNvSpPr txBox="1">
            <a:spLocks noChangeArrowheads="1"/>
          </p:cNvSpPr>
          <p:nvPr/>
        </p:nvSpPr>
        <p:spPr bwMode="auto">
          <a:xfrm>
            <a:off x="257175" y="6248400"/>
            <a:ext cx="8929945" cy="646331"/>
          </a:xfrm>
          <a:prstGeom prst="rect">
            <a:avLst/>
          </a:prstGeom>
          <a:noFill/>
          <a:ln w="9525">
            <a:noFill/>
            <a:miter lim="800000"/>
            <a:headEnd/>
            <a:tailEnd/>
          </a:ln>
        </p:spPr>
        <p:txBody>
          <a:bodyPr wrap="none">
            <a:spAutoFit/>
          </a:bodyPr>
          <a:lstStyle/>
          <a:p>
            <a:r>
              <a:rPr lang="en-US" sz="1200" dirty="0" smtClean="0"/>
              <a:t>*  ICD-10 X59 Exposure to Unspecified factor</a:t>
            </a:r>
          </a:p>
          <a:p>
            <a:r>
              <a:rPr lang="en-US" sz="1200" dirty="0" smtClean="0"/>
              <a:t>Source</a:t>
            </a:r>
            <a:r>
              <a:rPr lang="en-US" sz="1200" dirty="0"/>
              <a:t>: Bhalla, K., Harrison, J., Fingerhut, L., Shahraz, S., Abraham, J., </a:t>
            </a:r>
            <a:r>
              <a:rPr lang="en-US" sz="1200" dirty="0" err="1"/>
              <a:t>Hsiu-Yeh</a:t>
            </a:r>
            <a:r>
              <a:rPr lang="en-US" sz="1200" dirty="0"/>
              <a:t>, P., on behalf of the GBD Injury Expert Group, </a:t>
            </a:r>
          </a:p>
          <a:p>
            <a:r>
              <a:rPr lang="en-US" sz="1200" dirty="0"/>
              <a:t>The Global Injury Mortality Database, Version 2.0, Released on October 21 2009, Available from www.globalburdenofinjuries.org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al">
  <a:themeElements>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716B00"/>
      </a:hlink>
      <a:folHlink>
        <a:srgbClr val="85DFD0"/>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716B00"/>
    </a:hlink>
    <a:folHlink>
      <a:srgbClr val="85DFD0"/>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716B00"/>
    </a:hlink>
    <a:folHlink>
      <a:srgbClr val="85DFD0"/>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716B00"/>
    </a:hlink>
    <a:folHlink>
      <a:srgbClr val="85DFD0"/>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716B00"/>
    </a:hlink>
    <a:folHlink>
      <a:srgbClr val="85DFD0"/>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3489</TotalTime>
  <Words>1102</Words>
  <Application>Microsoft Office PowerPoint</Application>
  <PresentationFormat>On-screen Show (4:3)</PresentationFormat>
  <Paragraphs>174</Paragraphs>
  <Slides>19</Slides>
  <Notes>5</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Global</vt:lpstr>
      <vt:lpstr>Layers</vt:lpstr>
      <vt:lpstr>International comparisons of injury using the ICE indicators  </vt:lpstr>
      <vt:lpstr>What we’ll talk about….</vt:lpstr>
      <vt:lpstr>Slide 3</vt:lpstr>
      <vt:lpstr>Slide 4</vt:lpstr>
      <vt:lpstr>Barriers to international comparability</vt:lpstr>
      <vt:lpstr>Example: International comparison of drowning death rates</vt:lpstr>
      <vt:lpstr>Drowning rates per million population  for selected countries, 2004</vt:lpstr>
      <vt:lpstr>External cause of injury mortality matrix</vt:lpstr>
      <vt:lpstr>    Exposure to Unspecified Factor*         Death rates, Selected countries, 2005</vt:lpstr>
      <vt:lpstr>Data Source  Global Injury Mortality Database</vt:lpstr>
      <vt:lpstr>Data Source Global Injury Mortality Database</vt:lpstr>
      <vt:lpstr>Injury death rates Selected countries, 2005</vt:lpstr>
      <vt:lpstr>Injury death rates  Selected countries and years</vt:lpstr>
      <vt:lpstr>Slide 14</vt:lpstr>
      <vt:lpstr>Slide 15</vt:lpstr>
      <vt:lpstr>Slide 16</vt:lpstr>
      <vt:lpstr>Slide 17</vt:lpstr>
      <vt:lpstr>Slide 18</vt:lpstr>
      <vt:lpstr>Slide 19</vt:lpstr>
    </vt:vector>
  </TitlesOfParts>
  <Company>ITSO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approaches  Examples of injury data useage</dc:title>
  <dc:creator>eyx5</dc:creator>
  <cp:lastModifiedBy>Margaret Warner</cp:lastModifiedBy>
  <cp:revision>171</cp:revision>
  <dcterms:created xsi:type="dcterms:W3CDTF">2009-11-05T21:15:45Z</dcterms:created>
  <dcterms:modified xsi:type="dcterms:W3CDTF">2010-08-16T13:17:54Z</dcterms:modified>
</cp:coreProperties>
</file>