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27" r:id="rId2"/>
    <p:sldId id="432" r:id="rId3"/>
    <p:sldId id="424" r:id="rId4"/>
    <p:sldId id="433" r:id="rId5"/>
    <p:sldId id="427" r:id="rId6"/>
    <p:sldId id="428" r:id="rId7"/>
    <p:sldId id="429" r:id="rId8"/>
    <p:sldId id="430" r:id="rId9"/>
    <p:sldId id="435" r:id="rId10"/>
    <p:sldId id="437" r:id="rId11"/>
    <p:sldId id="423" r:id="rId12"/>
    <p:sldId id="438" r:id="rId13"/>
    <p:sldId id="398" r:id="rId1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Char char="•"/>
      <a:defRPr sz="3200" b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114FFB"/>
    <a:srgbClr val="99CC00"/>
    <a:srgbClr val="FF0000"/>
    <a:srgbClr val="D3D3D3"/>
    <a:srgbClr val="C0C0C0"/>
    <a:srgbClr val="DDDDDD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002" autoAdjust="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2" y="43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73" tIns="45081" rIns="91773" bIns="45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</p:spPr>
        <p:txBody>
          <a:bodyPr lIns="91650" tIns="45825" rIns="91650" bIns="45825"/>
          <a:lstStyle/>
          <a:p>
            <a:pPr eaLnBrk="1" hangingPunct="1"/>
            <a:r>
              <a:rPr lang="en-US" dirty="0"/>
              <a:t>Select the NCSA link from the Blue Links Navigation Bar just under the NHTSA banner image on the NHTSA homepage.</a:t>
            </a:r>
          </a:p>
        </p:txBody>
      </p:sp>
      <p:sp>
        <p:nvSpPr>
          <p:cNvPr id="40960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50" tIns="45825" rIns="91650" bIns="45825" anchor="b"/>
          <a:lstStyle/>
          <a:p>
            <a:pPr algn="r" defTabSz="915988">
              <a:spcBef>
                <a:spcPct val="0"/>
              </a:spcBef>
              <a:buClrTx/>
              <a:buFontTx/>
              <a:buNone/>
            </a:pPr>
            <a:fld id="{B4F485CD-6033-491B-83BA-BB857D75ED78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15988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>
            <a:lvl1pPr algn="ctr"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3D3D3"/>
            </a:gs>
            <a:gs pos="50000">
              <a:schemeClr val="bg1"/>
            </a:gs>
            <a:gs pos="100000">
              <a:srgbClr val="D3D3D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6051" name="Line 3"/>
          <p:cNvSpPr>
            <a:spLocks noChangeShapeType="1"/>
          </p:cNvSpPr>
          <p:nvPr userDrawn="1"/>
        </p:nvSpPr>
        <p:spPr bwMode="auto">
          <a:xfrm>
            <a:off x="3175" y="1282700"/>
            <a:ext cx="9140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6052" name="Text Box 4"/>
          <p:cNvSpPr txBox="1">
            <a:spLocks noChangeArrowheads="1"/>
          </p:cNvSpPr>
          <p:nvPr userDrawn="1"/>
        </p:nvSpPr>
        <p:spPr bwMode="auto">
          <a:xfrm>
            <a:off x="533400" y="6324600"/>
            <a:ext cx="80010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algn="ctr" defTabSz="865188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400" b="0" dirty="0">
                <a:solidFill>
                  <a:srgbClr val="FF0000"/>
                </a:solidFill>
                <a:latin typeface="Arial Black" pitchFamily="34" charset="0"/>
              </a:rPr>
              <a:t>National Center for Statistics &amp; Analysis</a:t>
            </a:r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6054" name="Line 6"/>
          <p:cNvSpPr>
            <a:spLocks noChangeShapeType="1"/>
          </p:cNvSpPr>
          <p:nvPr userDrawn="1"/>
        </p:nvSpPr>
        <p:spPr bwMode="auto">
          <a:xfrm>
            <a:off x="0" y="6096000"/>
            <a:ext cx="9140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6055" name="Rectangle 7"/>
          <p:cNvSpPr>
            <a:spLocks noChangeArrowheads="1"/>
          </p:cNvSpPr>
          <p:nvPr userDrawn="1"/>
        </p:nvSpPr>
        <p:spPr bwMode="auto">
          <a:xfrm>
            <a:off x="8572500" y="6553200"/>
            <a:ext cx="8763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81F85E7C-AF75-4DB7-8915-1C7DA08A562D}" type="slidenum">
              <a:rPr lang="en-US" sz="1400" i="1">
                <a:solidFill>
                  <a:schemeClr val="tx1"/>
                </a:solidFill>
                <a:latin typeface="Comic Sans MS" pitchFamily="66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4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86056" name="Picture 8" descr="NHTS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5350" y="6200775"/>
            <a:ext cx="981075" cy="568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i="1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t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SzPct val="75000"/>
        <a:buChar char="o"/>
        <a:defRPr sz="2400" b="1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 b="1">
          <a:solidFill>
            <a:srgbClr val="6699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–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3184525" y="10556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0" y="5029200"/>
            <a:ext cx="49530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0" tIns="44446" rIns="90480" bIns="44446" anchor="ctr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sz="1600" dirty="0">
              <a:latin typeface="Arial Black" pitchFamily="34" charset="0"/>
            </a:endParaRPr>
          </a:p>
        </p:txBody>
      </p:sp>
      <p:sp>
        <p:nvSpPr>
          <p:cNvPr id="2058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15240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2010 National Conference on Health Statistics </a:t>
            </a:r>
            <a:br>
              <a:rPr lang="en-US" sz="2800" b="1" dirty="0" smtClean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August 17, 2010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58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8001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Identifying Accidental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Passenger Vehicle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Non-transport Incidents in the NVSS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Seymour </a:t>
            </a:r>
            <a:r>
              <a:rPr lang="en-US" sz="1800" dirty="0"/>
              <a:t>Stern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U.S. </a:t>
            </a:r>
            <a:r>
              <a:rPr lang="en-US" sz="1800" dirty="0"/>
              <a:t>Department of Transportation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seymour.stern@dot.gov</a:t>
            </a:r>
          </a:p>
        </p:txBody>
      </p:sp>
      <p:pic>
        <p:nvPicPr>
          <p:cNvPr id="7" name="Picture 6" descr="NHTSA_5Star_4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9" y="152404"/>
            <a:ext cx="1314450" cy="766763"/>
          </a:xfrm>
          <a:prstGeom prst="rect">
            <a:avLst/>
          </a:prstGeom>
        </p:spPr>
      </p:pic>
      <p:pic>
        <p:nvPicPr>
          <p:cNvPr id="8" name="Picture 7" descr="2010_nch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00" y="152400"/>
            <a:ext cx="914400" cy="926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search strategies and classifications were attempted</a:t>
            </a:r>
          </a:p>
          <a:p>
            <a:r>
              <a:rPr lang="en-US" dirty="0" smtClean="0"/>
              <a:t>NHTSA believes that ‘limitations’ did not have major effect on results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914400"/>
          </a:xfrm>
        </p:spPr>
        <p:txBody>
          <a:bodyPr/>
          <a:lstStyle/>
          <a:p>
            <a:pPr algn="ctr"/>
            <a:r>
              <a:rPr lang="en-US" sz="3200" i="0" dirty="0" smtClean="0"/>
              <a:t>    NiTS </a:t>
            </a:r>
            <a:r>
              <a:rPr lang="en-US" sz="3200" i="0" dirty="0"/>
              <a:t>2007: </a:t>
            </a:r>
            <a:r>
              <a:rPr lang="en-US" sz="3200" i="0" dirty="0" smtClean="0"/>
              <a:t> Noncrash Fatalities  </a:t>
            </a:r>
            <a:br>
              <a:rPr lang="en-US" sz="3200" i="0" dirty="0" smtClean="0"/>
            </a:br>
            <a:r>
              <a:rPr lang="en-US" sz="1800" i="0" dirty="0" smtClean="0"/>
              <a:t>Source: NVSS 2003 &amp; 2004</a:t>
            </a:r>
            <a:endParaRPr lang="en-US" sz="1800" i="0" dirty="0"/>
          </a:p>
        </p:txBody>
      </p:sp>
      <p:graphicFrame>
        <p:nvGraphicFramePr>
          <p:cNvPr id="3532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04800" y="2592388"/>
          <a:ext cx="4184650" cy="2205037"/>
        </p:xfrm>
        <a:graphic>
          <a:graphicData uri="http://schemas.openxmlformats.org/presentationml/2006/ole">
            <p:oleObj spid="_x0000_s393218" name="Chart" r:id="rId4" imgW="7772336" imgH="4114736" progId="MSGraph.Chart.8">
              <p:embed followColorScheme="full"/>
            </p:oleObj>
          </a:graphicData>
        </a:graphic>
      </p:graphicFrame>
      <p:pic>
        <p:nvPicPr>
          <p:cNvPr id="353330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371600"/>
            <a:ext cx="6900863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3332" name="Text Box 52"/>
          <p:cNvSpPr txBox="1">
            <a:spLocks noChangeArrowheads="1"/>
          </p:cNvSpPr>
          <p:nvPr/>
        </p:nvSpPr>
        <p:spPr bwMode="auto">
          <a:xfrm>
            <a:off x="3124200" y="5334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FontTx/>
              <a:buNone/>
            </a:pPr>
            <a:r>
              <a:rPr lang="en-US" sz="1800" b="0" dirty="0">
                <a:solidFill>
                  <a:schemeClr val="tx1"/>
                </a:solidFill>
              </a:rPr>
              <a:t>Annual Average = 588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Noncrash Child </a:t>
            </a:r>
            <a:r>
              <a:rPr lang="en-US" sz="3200" dirty="0" smtClean="0"/>
              <a:t>Fatalities</a:t>
            </a:r>
            <a:br>
              <a:rPr lang="en-US" sz="3200" dirty="0" smtClean="0"/>
            </a:br>
            <a:r>
              <a:rPr lang="en-US" sz="1800" dirty="0" smtClean="0"/>
              <a:t>Source: NVSS 2003 &amp; 2004</a:t>
            </a:r>
            <a:endParaRPr lang="en-US" sz="1800" dirty="0"/>
          </a:p>
        </p:txBody>
      </p:sp>
      <p:pic>
        <p:nvPicPr>
          <p:cNvPr id="14714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447800"/>
            <a:ext cx="6900863" cy="4570413"/>
          </a:xfrm>
          <a:noFill/>
          <a:ln/>
        </p:spPr>
      </p:pic>
      <p:sp>
        <p:nvSpPr>
          <p:cNvPr id="1471492" name="Text Box 4"/>
          <p:cNvSpPr txBox="1">
            <a:spLocks noChangeArrowheads="1"/>
          </p:cNvSpPr>
          <p:nvPr/>
        </p:nvSpPr>
        <p:spPr bwMode="auto">
          <a:xfrm>
            <a:off x="2514600" y="1524000"/>
            <a:ext cx="46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2400" dirty="0">
                <a:latin typeface="Arial" charset="0"/>
              </a:rPr>
              <a:t>Children (14 and under)</a:t>
            </a:r>
          </a:p>
        </p:txBody>
      </p:sp>
      <p:sp>
        <p:nvSpPr>
          <p:cNvPr id="1471493" name="Text Box 5"/>
          <p:cNvSpPr txBox="1">
            <a:spLocks noChangeArrowheads="1"/>
          </p:cNvSpPr>
          <p:nvPr/>
        </p:nvSpPr>
        <p:spPr bwMode="auto">
          <a:xfrm>
            <a:off x="4191000" y="50292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800" dirty="0">
                <a:latin typeface="Arial" charset="0"/>
              </a:rPr>
              <a:t>Annual Average = 44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3848100" y="64389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Century Gothic" pitchFamily="34" charset="0"/>
                <a:hlinkClick r:id="" action="ppaction://hlinkshowjump?jump=nextslide"/>
              </a:rPr>
              <a:t>Next Slide</a:t>
            </a:r>
            <a:endParaRPr lang="en-US" sz="10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152400" y="2286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b="0" i="1" dirty="0" smtClean="0">
                <a:latin typeface="Arial Black" pitchFamily="34" charset="0"/>
              </a:rPr>
              <a:t>Not </a:t>
            </a:r>
            <a:r>
              <a:rPr lang="en-US" b="0" i="1" dirty="0">
                <a:latin typeface="Arial Black" pitchFamily="34" charset="0"/>
              </a:rPr>
              <a:t>in Traffic Surveillance on Web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http://www-nrd.nhtsa.dot.gov/Cats/</a:t>
            </a:r>
          </a:p>
          <a:p>
            <a:pPr>
              <a:buNone/>
            </a:pPr>
            <a:r>
              <a:rPr lang="en-US" sz="2800" dirty="0" smtClean="0"/>
              <a:t>listpublications.aspx?Id=233&amp;ShowBy=Category</a:t>
            </a:r>
            <a:endParaRPr lang="en-US" sz="2800" dirty="0"/>
          </a:p>
        </p:txBody>
      </p:sp>
      <p:pic>
        <p:nvPicPr>
          <p:cNvPr id="7" name="Picture 6" descr="nits 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438400"/>
            <a:ext cx="6386513" cy="35433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4000" dirty="0" smtClean="0"/>
              <a:t>. . . establish a method to collect and maintain data on the number and types of injuries and deaths involving [passenger] motor vehicles … in nontraffic, noncrash events</a:t>
            </a:r>
          </a:p>
          <a:p>
            <a:pPr>
              <a:buNone/>
            </a:pPr>
            <a:r>
              <a:rPr lang="en-US" sz="2000" dirty="0" smtClean="0"/>
              <a:t>‘‘SAFETEA-LU’’, Public Law 109-59, Title II, Sec. 10305</a:t>
            </a:r>
          </a:p>
          <a:p>
            <a:pPr>
              <a:buNone/>
            </a:pPr>
            <a:r>
              <a:rPr lang="en-US" sz="2000" dirty="0" smtClean="0"/>
              <a:t> ‘‘K.T. Safety Act of 2007’’, Public Law 110-189</a:t>
            </a:r>
          </a:p>
          <a:p>
            <a:pPr indent="0">
              <a:buNone/>
            </a:pPr>
            <a:endParaRPr lang="en-US" sz="1800" dirty="0" smtClean="0"/>
          </a:p>
          <a:p>
            <a:pPr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ICD-10 E-Codes </a:t>
            </a:r>
            <a:r>
              <a:rPr lang="en-US" sz="2400" dirty="0" smtClean="0"/>
              <a:t>(External cause of injury)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of the event </a:t>
            </a:r>
          </a:p>
          <a:p>
            <a:pPr lvl="1"/>
            <a:r>
              <a:rPr lang="en-US" dirty="0" smtClean="0"/>
              <a:t>what caused the injury (ex. motor vehicle crash, a firearm, a drug or a fall)</a:t>
            </a:r>
          </a:p>
          <a:p>
            <a:r>
              <a:rPr lang="en-US" dirty="0" smtClean="0"/>
              <a:t>Manner of death</a:t>
            </a:r>
          </a:p>
          <a:p>
            <a:pPr lvl="1"/>
            <a:r>
              <a:rPr lang="en-US" dirty="0" smtClean="0"/>
              <a:t>intent behind the death (unintentional, suicide, homicide, legal intervention or act of war, and unknown intent)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Exclude transport deaths</a:t>
            </a:r>
          </a:p>
          <a:p>
            <a:r>
              <a:rPr lang="en-US" dirty="0" smtClean="0"/>
              <a:t>Exclude intentional deaths</a:t>
            </a:r>
          </a:p>
          <a:p>
            <a:r>
              <a:rPr lang="en-US" dirty="0" smtClean="0"/>
              <a:t>Exclude firearm deaths</a:t>
            </a:r>
          </a:p>
          <a:p>
            <a:r>
              <a:rPr lang="en-US" dirty="0" smtClean="0"/>
              <a:t>Include unintentional deaths and deaths of unknown intent from external causes</a:t>
            </a:r>
          </a:p>
          <a:p>
            <a:r>
              <a:rPr lang="en-US" dirty="0" smtClean="0"/>
              <a:t>61,116 potential cases in 2003</a:t>
            </a:r>
          </a:p>
          <a:p>
            <a:r>
              <a:rPr lang="en-US" dirty="0" smtClean="0"/>
              <a:t>63,978 potential cases in 2004.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Identify Passenger Vehicle Deaths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Passenger vehicles (passenger cars, utility vehicles, pickup trucks, vans)</a:t>
            </a:r>
          </a:p>
          <a:p>
            <a:r>
              <a:rPr lang="en-US" dirty="0" smtClean="0"/>
              <a:t>Perform character string searches of narratives</a:t>
            </a:r>
          </a:p>
          <a:p>
            <a:pPr lvl="1"/>
            <a:r>
              <a:rPr lang="en-US" dirty="0" smtClean="0"/>
              <a:t>medical information</a:t>
            </a:r>
          </a:p>
          <a:p>
            <a:pPr lvl="1"/>
            <a:r>
              <a:rPr lang="en-US" dirty="0" smtClean="0"/>
              <a:t>place of injury</a:t>
            </a:r>
          </a:p>
          <a:p>
            <a:pPr lvl="1"/>
            <a:r>
              <a:rPr lang="en-US" dirty="0" smtClean="0"/>
              <a:t>description of how the injury occurred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Character String Search Keywords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type identifiers</a:t>
            </a:r>
          </a:p>
          <a:p>
            <a:pPr lvl="1"/>
            <a:r>
              <a:rPr lang="en-US" dirty="0" smtClean="0"/>
              <a:t>CAR, AUTO, AUTOMOBILE, TRUCK, PICK-UP, PICKUP, SUV, VEHICLE, VAN, TAXI, JEEP, CONVERTIBLE and SEDAN</a:t>
            </a:r>
          </a:p>
          <a:p>
            <a:r>
              <a:rPr lang="en-US" dirty="0" smtClean="0"/>
              <a:t>15 most common vehicle makes</a:t>
            </a:r>
          </a:p>
          <a:p>
            <a:pPr lvl="1"/>
            <a:r>
              <a:rPr lang="en-US" dirty="0" smtClean="0"/>
              <a:t> to identify other cases where these names (e.g., FORD or HONDA) were used instead of the generic body type</a:t>
            </a:r>
          </a:p>
          <a:p>
            <a:r>
              <a:rPr lang="en-US" dirty="0" smtClean="0"/>
              <a:t>Approximately 3,000 cases identified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Remaining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a motor vehicle involved? (reduce false positives)</a:t>
            </a:r>
          </a:p>
          <a:p>
            <a:r>
              <a:rPr lang="en-US" dirty="0" smtClean="0"/>
              <a:t>Was motor vehicle a passenger vehicle?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Does narrative indicate the vehicle was a factor in the injury?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Injury occurred inside the vehicle</a:t>
            </a:r>
          </a:p>
          <a:p>
            <a:r>
              <a:rPr lang="en-US" sz="3000" dirty="0" smtClean="0"/>
              <a:t>Injury occurred while a person was entering, exiting, or falling from a vehicle</a:t>
            </a:r>
          </a:p>
          <a:p>
            <a:r>
              <a:rPr lang="en-US" sz="3000" dirty="0" smtClean="0"/>
              <a:t>Injury involved a person outside the vehicle who came in contact with the vehicle</a:t>
            </a:r>
          </a:p>
          <a:p>
            <a:r>
              <a:rPr lang="en-US" sz="3000" dirty="0" smtClean="0"/>
              <a:t>Injury involved a person outside the vehicle who came in contact with a vehicle emission (such as fire, smoke, exhaust, gasoline, battery acid, or radiator fluid)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17 percent records-no injury description-used codes/medical narrative</a:t>
            </a:r>
          </a:p>
          <a:p>
            <a:r>
              <a:rPr lang="en-US" dirty="0" smtClean="0"/>
              <a:t>Keywords omitted or misspelled</a:t>
            </a:r>
          </a:p>
          <a:p>
            <a:r>
              <a:rPr lang="en-US" dirty="0" smtClean="0"/>
              <a:t>Narratives only report ‘truck’ or ‘vehicle’</a:t>
            </a:r>
          </a:p>
          <a:p>
            <a:r>
              <a:rPr lang="en-US" dirty="0" smtClean="0"/>
              <a:t>Some non-passenger vehicles</a:t>
            </a:r>
          </a:p>
          <a:p>
            <a:r>
              <a:rPr lang="en-US" dirty="0" smtClean="0"/>
              <a:t>Some non-transport fatalities may meet NHTSA crash definition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AARS Conference">
  <a:themeElements>
    <a:clrScheme name="1_CAARS Confer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AARS Conferen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ARS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ARS Conferen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ARS Conferen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ARS Conferen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ARS Conferen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ARS Conferen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ARS Conferen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9077</TotalTime>
  <Pages>11</Pages>
  <Words>486</Words>
  <Application>Microsoft Office PowerPoint</Application>
  <PresentationFormat>On-screen Show (4:3)</PresentationFormat>
  <Paragraphs>66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1_CAARS Conference</vt:lpstr>
      <vt:lpstr>Chart</vt:lpstr>
      <vt:lpstr>2010 National Conference on Health Statistics  August 17, 2010</vt:lpstr>
      <vt:lpstr>Purpose</vt:lpstr>
      <vt:lpstr>ICD-10 E-Codes (External cause of injury)</vt:lpstr>
      <vt:lpstr>First Cut</vt:lpstr>
      <vt:lpstr>Identify Passenger Vehicle Deaths</vt:lpstr>
      <vt:lpstr>Character String Search Keywords</vt:lpstr>
      <vt:lpstr>Review Remaining Narratives</vt:lpstr>
      <vt:lpstr>Does narrative indicate the vehicle was a factor in the injury?</vt:lpstr>
      <vt:lpstr>Data Analysis Limitations</vt:lpstr>
      <vt:lpstr>Resolutions</vt:lpstr>
      <vt:lpstr>    NiTS 2007:  Noncrash Fatalities   Source: NVSS 2003 &amp; 2004</vt:lpstr>
      <vt:lpstr>Noncrash Child Fatalities Source: NVSS 2003 &amp; 2004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National Conference on Health Statistics  August 17, 2010</dc:title>
  <dc:subject/>
  <dc:creator/>
  <cp:keywords/>
  <dc:description/>
  <cp:lastModifiedBy>Margaret Warner</cp:lastModifiedBy>
  <cp:revision>315</cp:revision>
  <cp:lastPrinted>2000-01-31T17:25:19Z</cp:lastPrinted>
  <dcterms:created xsi:type="dcterms:W3CDTF">1999-01-20T11:05:04Z</dcterms:created>
  <dcterms:modified xsi:type="dcterms:W3CDTF">2010-08-16T18:27:24Z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