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19"/>
  </p:notesMasterIdLst>
  <p:handoutMasterIdLst>
    <p:handoutMasterId r:id="rId20"/>
  </p:handoutMasterIdLst>
  <p:sldIdLst>
    <p:sldId id="325" r:id="rId2"/>
    <p:sldId id="506" r:id="rId3"/>
    <p:sldId id="510" r:id="rId4"/>
    <p:sldId id="444" r:id="rId5"/>
    <p:sldId id="511" r:id="rId6"/>
    <p:sldId id="513" r:id="rId7"/>
    <p:sldId id="514" r:id="rId8"/>
    <p:sldId id="515" r:id="rId9"/>
    <p:sldId id="516" r:id="rId10"/>
    <p:sldId id="517" r:id="rId11"/>
    <p:sldId id="509" r:id="rId12"/>
    <p:sldId id="528" r:id="rId13"/>
    <p:sldId id="529" r:id="rId14"/>
    <p:sldId id="526" r:id="rId15"/>
    <p:sldId id="527" r:id="rId16"/>
    <p:sldId id="530" r:id="rId17"/>
    <p:sldId id="507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garet Warn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99"/>
    <a:srgbClr val="AEAECA"/>
    <a:srgbClr val="8989B1"/>
    <a:srgbClr val="666699"/>
    <a:srgbClr val="FF6600"/>
    <a:srgbClr val="FFFFFF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howOutlineIcons="0" horzBarState="maximized">
    <p:restoredLeft sz="15521" autoAdjust="0"/>
    <p:restoredTop sz="81528" autoAdjust="0"/>
  </p:normalViewPr>
  <p:slideViewPr>
    <p:cSldViewPr>
      <p:cViewPr>
        <p:scale>
          <a:sx n="75" d="100"/>
          <a:sy n="75" d="100"/>
        </p:scale>
        <p:origin x="-498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78" y="145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CD273C-3280-42D4-87C5-BDBA97FC4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72BDDF33-D029-46E8-BE3E-79803613B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FF9353-C9F5-4B06-A786-142C6EBA40B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CD4D6-955C-4CDE-BBEE-B72D7D37C48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FD9D6-F957-4000-B44B-8D7E1683912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694979-58BD-4902-9530-A802A912CCF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.  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75B87-28B8-4353-A0D8-560A3FD2877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3C9E69-6FD3-4240-9E73-B9F1105088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B2B22-02DF-4F55-91F7-30B5469E138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175EC-2FC2-4309-9A14-25B353FF960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D10A6-A6EC-4B09-8D20-FF8D65692CC1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52343-3F7F-434A-A096-042284EE3DA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241730-3B02-4CC1-B147-D38681FC55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71477-6AF8-444F-B5CB-FAC5EC5CB56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15E3A6-E60C-4BEA-ABAF-60BC778A4EC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551D96-CA32-4398-A8C8-4E8203AC06D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8587CC-483E-4688-8E90-621E1F70DC9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AB1085-C78C-4D97-9897-9FA6972961E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FAEAC-E5FF-483B-A952-E8E2F9F7C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8260E-CBF5-4E2E-A3F8-AB7FFEF5C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30342-45B0-4082-9DE9-5ECDF6830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305B-BC25-43FB-B005-26884F138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671DB-8904-4236-9D75-6168C0426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01D58-7F60-4737-B242-F04C77645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30C4A-E661-444B-A163-3EF09985F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365C3-E6BC-48BB-9DD3-3ABA92017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D9B3-B580-489B-B573-41C9B0A5E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5E459-1AB1-456F-9BCD-D65DD3F32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81E45-642D-4896-8576-A0E87C5E1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0CDC7-E5BB-4804-81C2-C28DEE7F0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44124-6D7A-42FB-BA37-8583AE0A8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B7709C-A589-462F-A9F3-8BFA2A1F9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5" r:id="rId2"/>
    <p:sldLayoutId id="2147483834" r:id="rId3"/>
    <p:sldLayoutId id="2147483833" r:id="rId4"/>
    <p:sldLayoutId id="2147483832" r:id="rId5"/>
    <p:sldLayoutId id="2147483831" r:id="rId6"/>
    <p:sldLayoutId id="2147483830" r:id="rId7"/>
    <p:sldLayoutId id="2147483829" r:id="rId8"/>
    <p:sldLayoutId id="2147483828" r:id="rId9"/>
    <p:sldLayoutId id="2147483827" r:id="rId10"/>
    <p:sldLayoutId id="2147483826" r:id="rId11"/>
    <p:sldLayoutId id="2147483837" r:id="rId12"/>
    <p:sldLayoutId id="214748383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381000"/>
            <a:ext cx="8153400" cy="23622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3366"/>
                </a:solidFill>
              </a:rPr>
              <a:t>Utilizing severity to interpret changing trends of hospitalized injury rates in the United States, 1988-2007 </a:t>
            </a:r>
          </a:p>
        </p:txBody>
      </p:sp>
      <p:sp>
        <p:nvSpPr>
          <p:cNvPr id="17410" name="Rectangle 14"/>
          <p:cNvSpPr>
            <a:spLocks noChangeArrowheads="1"/>
          </p:cNvSpPr>
          <p:nvPr/>
        </p:nvSpPr>
        <p:spPr bwMode="auto">
          <a:xfrm>
            <a:off x="533400" y="2590800"/>
            <a:ext cx="8305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400">
              <a:solidFill>
                <a:srgbClr val="003366"/>
              </a:solidFill>
            </a:endParaRPr>
          </a:p>
          <a:p>
            <a:pPr algn="ctr"/>
            <a:r>
              <a:rPr lang="en-US" sz="2400">
                <a:solidFill>
                  <a:srgbClr val="003366"/>
                </a:solidFill>
              </a:rPr>
              <a:t>Claudia A. Steiner, MD, MPH</a:t>
            </a:r>
            <a:r>
              <a:rPr lang="en-US" sz="2400" baseline="30000">
                <a:solidFill>
                  <a:srgbClr val="003366"/>
                </a:solidFill>
              </a:rPr>
              <a:t>1</a:t>
            </a:r>
          </a:p>
          <a:p>
            <a:pPr algn="ctr"/>
            <a:r>
              <a:rPr lang="en-US" sz="2400">
                <a:solidFill>
                  <a:srgbClr val="003366"/>
                </a:solidFill>
              </a:rPr>
              <a:t>Li-Hui Chen, MS, PhD</a:t>
            </a:r>
            <a:r>
              <a:rPr lang="en-US" sz="2400" baseline="30000">
                <a:solidFill>
                  <a:srgbClr val="003366"/>
                </a:solidFill>
              </a:rPr>
              <a:t>2</a:t>
            </a:r>
          </a:p>
          <a:p>
            <a:pPr algn="ctr"/>
            <a:r>
              <a:rPr lang="en-US" sz="2400">
                <a:solidFill>
                  <a:srgbClr val="003366"/>
                </a:solidFill>
              </a:rPr>
              <a:t>Margaret Warner, PhD</a:t>
            </a:r>
            <a:r>
              <a:rPr lang="en-US" sz="2400" baseline="30000">
                <a:solidFill>
                  <a:srgbClr val="003366"/>
                </a:solidFill>
              </a:rPr>
              <a:t>2</a:t>
            </a:r>
            <a:r>
              <a:rPr lang="en-US" sz="2400">
                <a:solidFill>
                  <a:srgbClr val="003366"/>
                </a:solidFill>
              </a:rPr>
              <a:t/>
            </a:r>
            <a:br>
              <a:rPr lang="en-US" sz="2400">
                <a:solidFill>
                  <a:srgbClr val="003366"/>
                </a:solidFill>
              </a:rPr>
            </a:br>
            <a:endParaRPr lang="en-US" sz="2400">
              <a:solidFill>
                <a:srgbClr val="003366"/>
              </a:solidFill>
            </a:endParaRPr>
          </a:p>
          <a:p>
            <a:pPr algn="ctr"/>
            <a:r>
              <a:rPr lang="en-US" sz="2400">
                <a:solidFill>
                  <a:srgbClr val="003366"/>
                </a:solidFill>
              </a:rPr>
              <a:t>National Conference on Health Statistics</a:t>
            </a:r>
          </a:p>
          <a:p>
            <a:pPr algn="ctr"/>
            <a:r>
              <a:rPr lang="en-US" sz="2400">
                <a:solidFill>
                  <a:srgbClr val="003366"/>
                </a:solidFill>
              </a:rPr>
              <a:t>Washington, DC August 2010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621188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1200">
                <a:solidFill>
                  <a:srgbClr val="003366"/>
                </a:solidFill>
              </a:rPr>
              <a:t>U.S. Department of Health and Human Services, Agency for Healthcare Research and Quality</a:t>
            </a:r>
          </a:p>
          <a:p>
            <a:pPr marL="342900" indent="-342900">
              <a:buFontTx/>
              <a:buAutoNum type="arabicPeriod"/>
            </a:pPr>
            <a:r>
              <a:rPr lang="en-US" sz="1200">
                <a:solidFill>
                  <a:srgbClr val="003366"/>
                </a:solidFill>
              </a:rPr>
              <a:t>U.S. Department of Health and Human Services, Centers for Disease Control and Prevention, National Center for Health Statistics, Office of Analysis and Epidemiology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704850"/>
            <a:ext cx="88392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Methods—Analyze trends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Annual injury discharge rates per 10,000 population calculated for 3 severity levels for NHDS 1988-2007</a:t>
            </a:r>
          </a:p>
          <a:p>
            <a:pPr marL="457200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Standard errors calculated using SUDAAN</a:t>
            </a:r>
          </a:p>
          <a:p>
            <a:pPr marL="457200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Estimate and test average annual percent change in discharge rates using Joinpoint regression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315200" cy="944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3366"/>
                </a:solidFill>
              </a:rPr>
              <a:t>Injury rates -- hospital discharges and deaths: Persons 25-64 years of age, 1988-2007</a:t>
            </a:r>
          </a:p>
        </p:txBody>
      </p:sp>
      <p:graphicFrame>
        <p:nvGraphicFramePr>
          <p:cNvPr id="20482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-177800" y="1803400"/>
          <a:ext cx="9271000" cy="5003800"/>
        </p:xfrm>
        <a:graphic>
          <a:graphicData uri="http://schemas.openxmlformats.org/presentationml/2006/ole">
            <p:oleObj spid="_x0000_s20482" r:id="rId4" imgW="9272820" imgH="5005250" progId="Excel.Chart.8">
              <p:embed/>
            </p:oleObj>
          </a:graphicData>
        </a:graphic>
      </p:graphicFrame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6400800" y="50292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Deaths</a:t>
            </a:r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6324600" y="3276600"/>
            <a:ext cx="211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Hospital discharges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13716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3366"/>
                </a:solidFill>
              </a:rPr>
              <a:t>Injury hospital discharge rates by level of severity</a:t>
            </a:r>
            <a:br>
              <a:rPr lang="en-US" sz="3200" b="1" smtClean="0">
                <a:solidFill>
                  <a:srgbClr val="003366"/>
                </a:solidFill>
              </a:rPr>
            </a:br>
            <a:r>
              <a:rPr lang="en-US" sz="3200" b="1" smtClean="0">
                <a:solidFill>
                  <a:srgbClr val="003366"/>
                </a:solidFill>
              </a:rPr>
              <a:t>United States, Ages 25-64, 1988-2007</a:t>
            </a:r>
          </a:p>
        </p:txBody>
      </p:sp>
      <p:graphicFrame>
        <p:nvGraphicFramePr>
          <p:cNvPr id="389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23875" y="1651000"/>
          <a:ext cx="8096250" cy="4424363"/>
        </p:xfrm>
        <a:graphic>
          <a:graphicData uri="http://schemas.openxmlformats.org/presentationml/2006/ole">
            <p:oleObj spid="_x0000_s38914" r:id="rId4" imgW="8096190" imgH="4426080" progId="Excel.Chart.8">
              <p:embed/>
            </p:oleObj>
          </a:graphicData>
        </a:graphic>
      </p:graphicFrame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898525" y="6361113"/>
            <a:ext cx="7788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3366"/>
                </a:solidFill>
              </a:rPr>
              <a:t>Data source: HCUP / AHRQ Nationwide Inpatient Sample and NCHS / CDC National Hospital Discharge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1905000"/>
          <a:ext cx="6583363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971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Least</a:t>
                      </a:r>
                      <a:r>
                        <a:rPr lang="en-US" baseline="0" dirty="0" smtClean="0"/>
                        <a:t>  </a:t>
                      </a:r>
                    </a:p>
                    <a:p>
                      <a:r>
                        <a:rPr lang="en-US" baseline="0" dirty="0" smtClean="0"/>
                        <a:t>severe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Moderately</a:t>
                      </a:r>
                    </a:p>
                    <a:p>
                      <a:r>
                        <a:rPr lang="en-US" baseline="0" dirty="0" smtClean="0"/>
                        <a:t>Severe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</a:t>
                      </a:r>
                    </a:p>
                    <a:p>
                      <a:r>
                        <a:rPr lang="en-US" dirty="0" smtClean="0"/>
                        <a:t>Severe</a:t>
                      </a:r>
                      <a:endParaRPr lang="en-US" dirty="0"/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r>
                        <a:rPr lang="en-US" dirty="0" smtClean="0"/>
                        <a:t>All injury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-4.4*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-1.7*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-1.6*</a:t>
                      </a:r>
                      <a:endParaRPr lang="en-US" dirty="0"/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r>
                        <a:rPr lang="en-US" dirty="0" smtClean="0"/>
                        <a:t>Traumatic</a:t>
                      </a:r>
                      <a:r>
                        <a:rPr lang="en-US" baseline="0" dirty="0" smtClean="0"/>
                        <a:t> Brain Injury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-6.6*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-1.9*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.9</a:t>
                      </a:r>
                      <a:endParaRPr lang="en-US" dirty="0"/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r>
                        <a:rPr lang="en-US" dirty="0" smtClean="0"/>
                        <a:t>Extremity</a:t>
                      </a:r>
                      <a:r>
                        <a:rPr lang="en-US" baseline="0" dirty="0" smtClean="0"/>
                        <a:t> injuries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-4.5*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-1.9*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3366"/>
                </a:solidFill>
              </a:rPr>
              <a:t>Average annual percent change </a:t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3200" b="1" dirty="0" smtClean="0">
                <a:solidFill>
                  <a:srgbClr val="003366"/>
                </a:solidFill>
              </a:rPr>
              <a:t>in hospital discharge rates </a:t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3200" b="1" dirty="0" smtClean="0">
                <a:solidFill>
                  <a:srgbClr val="003366"/>
                </a:solidFill>
              </a:rPr>
              <a:t>United States, Ages 25-64, 1988-2007</a:t>
            </a:r>
          </a:p>
        </p:txBody>
      </p:sp>
      <p:sp>
        <p:nvSpPr>
          <p:cNvPr id="44061" name="TextBox 5"/>
          <p:cNvSpPr txBox="1">
            <a:spLocks noChangeArrowheads="1"/>
          </p:cNvSpPr>
          <p:nvPr/>
        </p:nvSpPr>
        <p:spPr bwMode="auto">
          <a:xfrm>
            <a:off x="1143000" y="6096000"/>
            <a:ext cx="762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 Average Annual Percentage change is statistically significant from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1371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3366"/>
                </a:solidFill>
              </a:rPr>
              <a:t>Injury hospital discharge rates</a:t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3200" b="1" dirty="0" smtClean="0">
                <a:solidFill>
                  <a:srgbClr val="003366"/>
                </a:solidFill>
              </a:rPr>
              <a:t>for lower and upper extremity injuries</a:t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3200" b="1" dirty="0" smtClean="0">
                <a:solidFill>
                  <a:srgbClr val="003366"/>
                </a:solidFill>
              </a:rPr>
              <a:t>United States, Ages 25-64, 1988-2007</a:t>
            </a: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23875" y="1651000"/>
          <a:ext cx="8096250" cy="4424363"/>
        </p:xfrm>
        <a:graphic>
          <a:graphicData uri="http://schemas.openxmlformats.org/presentationml/2006/ole">
            <p:oleObj spid="_x0000_s43010" r:id="rId4" imgW="8096190" imgH="4426080" progId="Excel.Chart.8">
              <p:embed/>
            </p:oleObj>
          </a:graphicData>
        </a:graphic>
      </p:graphicFrame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898525" y="6361113"/>
            <a:ext cx="7788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3366"/>
                </a:solidFill>
              </a:rPr>
              <a:t>Data source: HCUP / AHRQ Nationwide Inpatient Sample and NCHS / CDC National Hospital Discharge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1371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3366"/>
                </a:solidFill>
              </a:rPr>
              <a:t>Injury hospital discharge rates </a:t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3200" b="1" dirty="0" smtClean="0">
                <a:solidFill>
                  <a:srgbClr val="003366"/>
                </a:solidFill>
              </a:rPr>
              <a:t>for traumatic brain injuries</a:t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3200" b="1" dirty="0" smtClean="0">
                <a:solidFill>
                  <a:srgbClr val="003366"/>
                </a:solidFill>
              </a:rPr>
              <a:t>United States, Ages 25-64, 1988-2007</a:t>
            </a:r>
          </a:p>
        </p:txBody>
      </p:sp>
      <p:graphicFrame>
        <p:nvGraphicFramePr>
          <p:cNvPr id="450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23875" y="1651000"/>
          <a:ext cx="8096250" cy="4424363"/>
        </p:xfrm>
        <a:graphic>
          <a:graphicData uri="http://schemas.openxmlformats.org/presentationml/2006/ole">
            <p:oleObj spid="_x0000_s45058" r:id="rId4" imgW="8096190" imgH="4426080" progId="Excel.Chart.8">
              <p:embed/>
            </p:oleObj>
          </a:graphicData>
        </a:graphic>
      </p:graphicFrame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898525" y="6361113"/>
            <a:ext cx="7788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3366"/>
                </a:solidFill>
              </a:rPr>
              <a:t>Data source: HCUP / AHRQ Nationwide Inpatient Sample and NCHS / CDC National Hospital Discharge Survey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Discussion – Severity measure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66"/>
                </a:solidFill>
              </a:rPr>
              <a:t>Overall, trends in injury hospital discharges by empirically derived severity measures provide insight into the decreasing rates.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66"/>
                </a:solidFill>
              </a:rPr>
              <a:t>Limitations of severity measure: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Severity is measured by probability of death while hospitalized.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Deaths occurring outside of the hospital account for at least two thirds of all injury deaths.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Using this measure, injuries which are disabling but are unlikely to lead to death are not considered severe.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SRRs were calculated using the data for 2003-2007. Changes in the probability of survival during the time period might bias the severity rankings.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endParaRPr lang="en-US" sz="2800" b="1" dirty="0" smtClean="0">
              <a:solidFill>
                <a:srgbClr val="003366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Discussion - Trends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FF6600"/>
              </a:buClr>
            </a:pPr>
            <a:r>
              <a:rPr lang="en-US" sz="2700" b="1" smtClean="0">
                <a:solidFill>
                  <a:srgbClr val="003366"/>
                </a:solidFill>
              </a:rPr>
              <a:t>Trends in injury hospital rates indicate </a:t>
            </a:r>
          </a:p>
          <a:p>
            <a:pPr lvl="1" eaLnBrk="1" hangingPunct="1">
              <a:lnSpc>
                <a:spcPct val="80000"/>
              </a:lnSpc>
              <a:buClr>
                <a:srgbClr val="FF6600"/>
              </a:buClr>
            </a:pPr>
            <a:r>
              <a:rPr lang="en-US" sz="2400" b="1" smtClean="0">
                <a:solidFill>
                  <a:srgbClr val="003366"/>
                </a:solidFill>
              </a:rPr>
              <a:t>Least Severe injuries decreased at a faster rate than Moderately Severe and Most Severe from 1988-2007.</a:t>
            </a:r>
          </a:p>
          <a:p>
            <a:pPr lvl="1" eaLnBrk="1" hangingPunct="1">
              <a:lnSpc>
                <a:spcPct val="80000"/>
              </a:lnSpc>
              <a:buClr>
                <a:srgbClr val="FF6600"/>
              </a:buClr>
            </a:pPr>
            <a:r>
              <a:rPr lang="en-US" sz="2400" b="1" smtClean="0">
                <a:solidFill>
                  <a:srgbClr val="003366"/>
                </a:solidFill>
              </a:rPr>
              <a:t>Much of the decrease from 1988–2000 in injury hospital discharge rates for persons 25–64 years of age is due to a decrease in the rates of least severe injury hospital discharges.</a:t>
            </a:r>
          </a:p>
          <a:p>
            <a:pPr lvl="1" eaLnBrk="1" hangingPunct="1">
              <a:lnSpc>
                <a:spcPct val="80000"/>
              </a:lnSpc>
              <a:buClr>
                <a:srgbClr val="FF6600"/>
              </a:buClr>
            </a:pPr>
            <a:endParaRPr lang="en-US" sz="2400" b="1" smtClean="0">
              <a:solidFill>
                <a:srgbClr val="003366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</a:pPr>
            <a:r>
              <a:rPr lang="en-US" sz="2700" b="1" smtClean="0">
                <a:solidFill>
                  <a:srgbClr val="003366"/>
                </a:solidFill>
              </a:rPr>
              <a:t>Fewer minor (least severe) injuries being discharged over time could be explained by the following:</a:t>
            </a:r>
          </a:p>
          <a:p>
            <a:pPr lvl="1" eaLnBrk="1" hangingPunct="1">
              <a:lnSpc>
                <a:spcPct val="80000"/>
              </a:lnSpc>
              <a:buClr>
                <a:srgbClr val="FF6600"/>
              </a:buClr>
            </a:pPr>
            <a:r>
              <a:rPr lang="en-US" sz="2400" b="1" smtClean="0">
                <a:solidFill>
                  <a:srgbClr val="003366"/>
                </a:solidFill>
              </a:rPr>
              <a:t>Decreases in minor injury incidence due to prevention measures.</a:t>
            </a:r>
          </a:p>
          <a:p>
            <a:pPr lvl="1" eaLnBrk="1" hangingPunct="1">
              <a:lnSpc>
                <a:spcPct val="80000"/>
              </a:lnSpc>
              <a:buClr>
                <a:srgbClr val="FF6600"/>
              </a:buClr>
            </a:pPr>
            <a:r>
              <a:rPr lang="en-US" sz="2400" b="1" smtClean="0">
                <a:solidFill>
                  <a:srgbClr val="003366"/>
                </a:solidFill>
              </a:rPr>
              <a:t>Changes in the health care delivery for minor injuries.</a:t>
            </a:r>
          </a:p>
          <a:p>
            <a:pPr lvl="1" eaLnBrk="1" hangingPunct="1">
              <a:lnSpc>
                <a:spcPct val="80000"/>
              </a:lnSpc>
              <a:buClr>
                <a:srgbClr val="FF6600"/>
              </a:buClr>
              <a:buFont typeface="Arial" charset="0"/>
              <a:buNone/>
            </a:pPr>
            <a:endParaRPr lang="en-US" sz="2400" b="1" smtClean="0">
              <a:solidFill>
                <a:srgbClr val="0033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700" smtClean="0"/>
          </a:p>
          <a:p>
            <a:pPr eaLnBrk="1" hangingPunct="1">
              <a:lnSpc>
                <a:spcPct val="90000"/>
              </a:lnSpc>
            </a:pP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Background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Injury hospital discharge rates for persons 25-64 decreased between 1988-2000 and increased slightly between 2001-2007.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Injury death rates remained steady from 1988-2007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Factors contributing to the decreased rates of injury hospital discharges are not well understood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944563"/>
          </a:xfrm>
        </p:spPr>
        <p:txBody>
          <a:bodyPr/>
          <a:lstStyle/>
          <a:p>
            <a:pPr algn="l" eaLnBrk="1" hangingPunct="1"/>
            <a:r>
              <a:rPr lang="en-US" sz="2800" b="1" smtClean="0"/>
              <a:t>  </a:t>
            </a:r>
            <a:r>
              <a:rPr lang="en-US" sz="3200" b="1" smtClean="0">
                <a:solidFill>
                  <a:srgbClr val="003366"/>
                </a:solidFill>
              </a:rPr>
              <a:t>What factors influence injury hospital discharges?</a:t>
            </a:r>
          </a:p>
        </p:txBody>
      </p:sp>
      <p:sp>
        <p:nvSpPr>
          <p:cNvPr id="21506" name="Line 3"/>
          <p:cNvSpPr>
            <a:spLocks noChangeShapeType="1"/>
          </p:cNvSpPr>
          <p:nvPr/>
        </p:nvSpPr>
        <p:spPr bwMode="auto">
          <a:xfrm flipV="1">
            <a:off x="2438400" y="3810000"/>
            <a:ext cx="990600" cy="38100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07" name="Line 4"/>
          <p:cNvSpPr>
            <a:spLocks noChangeShapeType="1"/>
          </p:cNvSpPr>
          <p:nvPr/>
        </p:nvSpPr>
        <p:spPr bwMode="auto">
          <a:xfrm>
            <a:off x="1524000" y="4305300"/>
            <a:ext cx="0" cy="685800"/>
          </a:xfrm>
          <a:prstGeom prst="line">
            <a:avLst/>
          </a:prstGeom>
          <a:noFill/>
          <a:ln w="1270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AutoShape 5"/>
          <p:cNvSpPr>
            <a:spLocks noChangeArrowheads="1"/>
          </p:cNvSpPr>
          <p:nvPr/>
        </p:nvSpPr>
        <p:spPr bwMode="auto">
          <a:xfrm>
            <a:off x="533400" y="3314700"/>
            <a:ext cx="1919288" cy="1004888"/>
          </a:xfrm>
          <a:prstGeom prst="flowChartAlternateProcess">
            <a:avLst/>
          </a:prstGeom>
          <a:gradFill rotWithShape="1">
            <a:gsLst>
              <a:gs pos="0">
                <a:srgbClr val="FFFF00"/>
              </a:gs>
              <a:gs pos="100000">
                <a:srgbClr val="FF99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Injury</a:t>
            </a:r>
            <a:r>
              <a:rPr lang="en-US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1509" name="AutoShape 6"/>
          <p:cNvSpPr>
            <a:spLocks noChangeArrowheads="1"/>
          </p:cNvSpPr>
          <p:nvPr/>
        </p:nvSpPr>
        <p:spPr bwMode="auto">
          <a:xfrm>
            <a:off x="3429000" y="3276600"/>
            <a:ext cx="1919288" cy="1004888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rgbClr val="0066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Medical </a:t>
            </a:r>
          </a:p>
          <a:p>
            <a:pPr algn="ctr"/>
            <a:r>
              <a:rPr lang="en-US" b="1"/>
              <a:t>attention</a:t>
            </a:r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533400" y="4991100"/>
            <a:ext cx="1919288" cy="1004888"/>
          </a:xfrm>
          <a:prstGeom prst="flowChartAlternateProcess">
            <a:avLst/>
          </a:prstGeom>
          <a:gradFill rotWithShape="1">
            <a:gsLst>
              <a:gs pos="0">
                <a:schemeClr val="accent1"/>
              </a:gs>
              <a:gs pos="100000">
                <a:srgbClr val="0066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99"/>
                </a:solidFill>
              </a:rPr>
              <a:t> </a:t>
            </a:r>
            <a:r>
              <a:rPr lang="en-US" b="1"/>
              <a:t>Medical attention </a:t>
            </a:r>
          </a:p>
          <a:p>
            <a:pPr algn="ctr"/>
            <a:r>
              <a:rPr lang="en-US" b="1"/>
              <a:t>not required</a:t>
            </a:r>
          </a:p>
        </p:txBody>
      </p:sp>
      <p:sp>
        <p:nvSpPr>
          <p:cNvPr id="21511" name="AutoShape 8"/>
          <p:cNvSpPr>
            <a:spLocks noChangeArrowheads="1"/>
          </p:cNvSpPr>
          <p:nvPr/>
        </p:nvSpPr>
        <p:spPr bwMode="auto">
          <a:xfrm>
            <a:off x="3429000" y="5029200"/>
            <a:ext cx="1919288" cy="1004888"/>
          </a:xfrm>
          <a:prstGeom prst="flowChartAlternateProcess">
            <a:avLst/>
          </a:prstGeom>
          <a:gradFill rotWithShape="1">
            <a:gsLst>
              <a:gs pos="0">
                <a:srgbClr val="CCCCFF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Non-hospital </a:t>
            </a:r>
          </a:p>
          <a:p>
            <a:pPr algn="ctr"/>
            <a:r>
              <a:rPr lang="en-US" b="1"/>
              <a:t>treatment</a:t>
            </a:r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>
            <a:off x="7239000" y="4267200"/>
            <a:ext cx="0" cy="762000"/>
          </a:xfrm>
          <a:prstGeom prst="line">
            <a:avLst/>
          </a:prstGeom>
          <a:noFill/>
          <a:ln w="1270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6324600" y="4953000"/>
            <a:ext cx="19065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Hospital </a:t>
            </a:r>
          </a:p>
          <a:p>
            <a:pPr algn="ctr"/>
            <a:r>
              <a:rPr lang="en-US" sz="2800" b="1"/>
              <a:t>Discharge</a:t>
            </a:r>
          </a:p>
        </p:txBody>
      </p:sp>
      <p:sp>
        <p:nvSpPr>
          <p:cNvPr id="21514" name="AutoShape 11"/>
          <p:cNvSpPr>
            <a:spLocks noChangeArrowheads="1"/>
          </p:cNvSpPr>
          <p:nvPr/>
        </p:nvSpPr>
        <p:spPr bwMode="auto">
          <a:xfrm>
            <a:off x="6324600" y="3276600"/>
            <a:ext cx="1919288" cy="1004888"/>
          </a:xfrm>
          <a:prstGeom prst="flowChartAlternateProcess">
            <a:avLst/>
          </a:prstGeom>
          <a:gradFill rotWithShape="1">
            <a:gsLst>
              <a:gs pos="0">
                <a:srgbClr val="CCCCFF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Hospital</a:t>
            </a:r>
          </a:p>
          <a:p>
            <a:pPr algn="ctr"/>
            <a:r>
              <a:rPr lang="en-US" b="1"/>
              <a:t>admission</a:t>
            </a:r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>
            <a:off x="4419600" y="4267200"/>
            <a:ext cx="0" cy="762000"/>
          </a:xfrm>
          <a:prstGeom prst="line">
            <a:avLst/>
          </a:prstGeom>
          <a:noFill/>
          <a:ln w="1270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>
            <a:off x="3657600" y="2552700"/>
            <a:ext cx="53340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228600" y="1866900"/>
            <a:ext cx="9525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FF0000"/>
                </a:solidFill>
              </a:rPr>
              <a:t>Risk </a:t>
            </a:r>
          </a:p>
          <a:p>
            <a:pPr algn="ctr"/>
            <a:r>
              <a:rPr lang="en-US" sz="1400" b="1">
                <a:solidFill>
                  <a:srgbClr val="FF0000"/>
                </a:solidFill>
              </a:rPr>
              <a:t>factor </a:t>
            </a:r>
          </a:p>
          <a:p>
            <a:pPr algn="ctr"/>
            <a:r>
              <a:rPr lang="en-US" sz="1400" b="1">
                <a:solidFill>
                  <a:srgbClr val="FF0000"/>
                </a:solidFill>
              </a:rPr>
              <a:t>for Injury</a:t>
            </a:r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990600" y="2705100"/>
            <a:ext cx="1524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990600" y="1714500"/>
            <a:ext cx="11001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FF0000"/>
                </a:solidFill>
              </a:rPr>
              <a:t>Prevention</a:t>
            </a:r>
          </a:p>
          <a:p>
            <a:pPr algn="ctr"/>
            <a:r>
              <a:rPr lang="en-US" sz="1400" b="1">
                <a:solidFill>
                  <a:srgbClr val="FF0000"/>
                </a:solidFill>
              </a:rPr>
              <a:t>efforts</a:t>
            </a:r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 flipH="1">
            <a:off x="1600200" y="2247900"/>
            <a:ext cx="0" cy="914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 flipH="1">
            <a:off x="1905000" y="2476500"/>
            <a:ext cx="3810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2133600" y="2133600"/>
            <a:ext cx="765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Other?</a:t>
            </a: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3133725" y="2019300"/>
            <a:ext cx="8540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Injury</a:t>
            </a:r>
          </a:p>
          <a:p>
            <a:pPr algn="ctr"/>
            <a:r>
              <a:rPr lang="en-US" sz="1400" b="1">
                <a:solidFill>
                  <a:srgbClr val="000099"/>
                </a:solidFill>
              </a:rPr>
              <a:t>severity</a:t>
            </a:r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4419600" y="2400300"/>
            <a:ext cx="0" cy="762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 flipH="1">
            <a:off x="4800600" y="2552700"/>
            <a:ext cx="45720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3962400" y="1752600"/>
            <a:ext cx="10890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99"/>
                </a:solidFill>
              </a:rPr>
              <a:t>EMS </a:t>
            </a:r>
          </a:p>
          <a:p>
            <a:pPr algn="ctr"/>
            <a:r>
              <a:rPr lang="en-US" sz="1400" b="1">
                <a:solidFill>
                  <a:srgbClr val="000099"/>
                </a:solidFill>
              </a:rPr>
              <a:t>availability</a:t>
            </a:r>
          </a:p>
        </p:txBody>
      </p:sp>
      <p:sp>
        <p:nvSpPr>
          <p:cNvPr id="21527" name="Rectangle 24"/>
          <p:cNvSpPr>
            <a:spLocks noChangeArrowheads="1"/>
          </p:cNvSpPr>
          <p:nvPr/>
        </p:nvSpPr>
        <p:spPr bwMode="auto">
          <a:xfrm>
            <a:off x="4953000" y="2209800"/>
            <a:ext cx="765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0099"/>
                </a:solidFill>
              </a:rPr>
              <a:t>Other?</a:t>
            </a:r>
          </a:p>
        </p:txBody>
      </p:sp>
      <p:sp>
        <p:nvSpPr>
          <p:cNvPr id="21528" name="Line 25"/>
          <p:cNvSpPr>
            <a:spLocks noChangeShapeType="1"/>
          </p:cNvSpPr>
          <p:nvPr/>
        </p:nvSpPr>
        <p:spPr bwMode="auto">
          <a:xfrm>
            <a:off x="7162800" y="24003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Line 26"/>
          <p:cNvSpPr>
            <a:spLocks noChangeShapeType="1"/>
          </p:cNvSpPr>
          <p:nvPr/>
        </p:nvSpPr>
        <p:spPr bwMode="auto">
          <a:xfrm flipH="1">
            <a:off x="7543800" y="2552700"/>
            <a:ext cx="4572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Rectangle 27"/>
          <p:cNvSpPr>
            <a:spLocks noChangeArrowheads="1"/>
          </p:cNvSpPr>
          <p:nvPr/>
        </p:nvSpPr>
        <p:spPr bwMode="auto">
          <a:xfrm>
            <a:off x="7848600" y="2209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Other?</a:t>
            </a:r>
          </a:p>
        </p:txBody>
      </p:sp>
      <p:sp>
        <p:nvSpPr>
          <p:cNvPr id="21531" name="Rectangle 28"/>
          <p:cNvSpPr>
            <a:spLocks noChangeArrowheads="1"/>
          </p:cNvSpPr>
          <p:nvPr/>
        </p:nvSpPr>
        <p:spPr bwMode="auto">
          <a:xfrm>
            <a:off x="6781800" y="1600200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Medical treatment guidelines</a:t>
            </a:r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6324600" y="2552700"/>
            <a:ext cx="5334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Text Box 30"/>
          <p:cNvSpPr txBox="1">
            <a:spLocks noChangeArrowheads="1"/>
          </p:cNvSpPr>
          <p:nvPr/>
        </p:nvSpPr>
        <p:spPr bwMode="auto">
          <a:xfrm>
            <a:off x="5803900" y="1997075"/>
            <a:ext cx="977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Injury </a:t>
            </a:r>
          </a:p>
          <a:p>
            <a:pPr algn="ctr"/>
            <a:r>
              <a:rPr lang="en-US" sz="1400" b="1"/>
              <a:t>severity</a:t>
            </a:r>
          </a:p>
        </p:txBody>
      </p:sp>
      <p:sp>
        <p:nvSpPr>
          <p:cNvPr id="21534" name="Text Box 31"/>
          <p:cNvSpPr txBox="1">
            <a:spLocks noChangeArrowheads="1"/>
          </p:cNvSpPr>
          <p:nvPr/>
        </p:nvSpPr>
        <p:spPr bwMode="auto">
          <a:xfrm>
            <a:off x="2362200" y="3702050"/>
            <a:ext cx="987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Times New Roman" pitchFamily="18" charset="0"/>
              </a:rPr>
              <a:t>More severe</a:t>
            </a:r>
          </a:p>
        </p:txBody>
      </p:sp>
      <p:sp>
        <p:nvSpPr>
          <p:cNvPr id="21535" name="Line 32"/>
          <p:cNvSpPr>
            <a:spLocks noChangeShapeType="1"/>
          </p:cNvSpPr>
          <p:nvPr/>
        </p:nvSpPr>
        <p:spPr bwMode="auto">
          <a:xfrm flipV="1">
            <a:off x="5334000" y="3765550"/>
            <a:ext cx="990600" cy="38100"/>
          </a:xfrm>
          <a:prstGeom prst="line">
            <a:avLst/>
          </a:prstGeom>
          <a:noFill/>
          <a:ln w="1905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36" name="Text Box 33"/>
          <p:cNvSpPr txBox="1">
            <a:spLocks noChangeArrowheads="1"/>
          </p:cNvSpPr>
          <p:nvPr/>
        </p:nvSpPr>
        <p:spPr bwMode="auto">
          <a:xfrm>
            <a:off x="5257800" y="3657600"/>
            <a:ext cx="987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Times New Roman" pitchFamily="18" charset="0"/>
              </a:rPr>
              <a:t>More severe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762000" y="26670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Objectives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Examine trends in injury hospital discharges for patients aged 25-64 from the past two decades by diagnosis and severity to provide insight into the effects of changes in injury incidence and in health care delivery.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Methods--Data Source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marL="457200" indent="-457200" eaLnBrk="1" hangingPunct="1">
              <a:buClr>
                <a:srgbClr val="FF6600"/>
              </a:buClr>
              <a:buFont typeface="Arial" charset="0"/>
              <a:buNone/>
            </a:pPr>
            <a:r>
              <a:rPr lang="en-US" b="1" smtClean="0">
                <a:solidFill>
                  <a:srgbClr val="003366"/>
                </a:solidFill>
              </a:rPr>
              <a:t>Data source for injury severity</a:t>
            </a:r>
          </a:p>
          <a:p>
            <a:pPr marL="457200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Healthcare Cost and Utilization Project Nationwide Inpatient Sample (HCUP-NIS): 2003-2007 </a:t>
            </a:r>
          </a:p>
          <a:p>
            <a:pPr marL="823913" lvl="1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HCUP-NIS is an all-payer inpatient care database  with data from 5 to 8 million hospital stays from about 1,000 hospitals</a:t>
            </a:r>
          </a:p>
          <a:p>
            <a:pPr marL="823913" lvl="1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Data are collected from </a:t>
            </a:r>
          </a:p>
          <a:p>
            <a:pPr marL="1149350" lvl="2" indent="-419100" eaLnBrk="1" hangingPunct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smtClean="0">
                <a:solidFill>
                  <a:srgbClr val="003366"/>
                </a:solidFill>
              </a:rPr>
              <a:t>States participating in HCUP; for 2007, these states comprise 95 percent of the U.S. population </a:t>
            </a:r>
          </a:p>
          <a:p>
            <a:pPr marL="1149350" lvl="2" indent="-419100" eaLnBrk="1" hangingPunct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smtClean="0">
                <a:solidFill>
                  <a:srgbClr val="003366"/>
                </a:solidFill>
              </a:rPr>
              <a:t>The NIS is sampled to approximate a 20-percent stratified sample of U.S. community hospitals.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Methods--Data Source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66"/>
                </a:solidFill>
              </a:rPr>
              <a:t>Data source for trends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National Hospital Discharge Survey (NHDS): 1988-2007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NHDS is a national probability sample survey of inpatient discharge records selected from non-Federal, short-stay hospitals.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Data are collected by </a:t>
            </a:r>
          </a:p>
          <a:p>
            <a:pPr marL="1150937" lvl="2" indent="-419100" eaLnBrk="1" fontAlgn="auto" hangingPunct="1">
              <a:spcAft>
                <a:spcPts val="0"/>
              </a:spcAft>
              <a:buClr>
                <a:srgbClr val="FF6600"/>
              </a:buClr>
              <a:buSzPct val="90000"/>
              <a:buFont typeface="Wingdings" pitchFamily="2" charset="2"/>
              <a:buChar char="ü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manual review of medical records (55%), medical abstract form </a:t>
            </a:r>
          </a:p>
          <a:p>
            <a:pPr marL="1150937" lvl="2" indent="-419100" eaLnBrk="1" fontAlgn="auto" hangingPunct="1">
              <a:spcAft>
                <a:spcPts val="0"/>
              </a:spcAft>
              <a:buClr>
                <a:srgbClr val="FF6600"/>
              </a:buClr>
              <a:buSzPct val="90000"/>
              <a:buFont typeface="Wingdings" pitchFamily="2" charset="2"/>
              <a:buChar char="ü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automated system (45%), computerized data files containing machine-readable medical record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Methods—Injury definition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Discharges with a </a:t>
            </a:r>
            <a:r>
              <a:rPr lang="en-US" b="1" i="1" smtClean="0">
                <a:solidFill>
                  <a:srgbClr val="003366"/>
                </a:solidFill>
              </a:rPr>
              <a:t>first-listed</a:t>
            </a:r>
            <a:r>
              <a:rPr lang="en-US" b="1" smtClean="0">
                <a:solidFill>
                  <a:srgbClr val="003366"/>
                </a:solidFill>
              </a:rPr>
              <a:t> diagnosis corresponding to an injury ICD-9-CM code were selected</a:t>
            </a:r>
            <a:endParaRPr lang="en-US" b="1" smtClean="0">
              <a:solidFill>
                <a:srgbClr val="FF0000"/>
              </a:solidFill>
            </a:endParaRPr>
          </a:p>
          <a:p>
            <a:pPr marL="457200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Barell Matrix defines:</a:t>
            </a:r>
          </a:p>
          <a:p>
            <a:pPr marL="857250" lvl="1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Injury --   (ICD-9CM) 800.00-909.2, 909.4, 909.9-		     994.9, 995.5, 995.80-995.85</a:t>
            </a:r>
          </a:p>
          <a:p>
            <a:pPr marL="857250" lvl="1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Body regions</a:t>
            </a:r>
          </a:p>
          <a:p>
            <a:pPr marL="1257300" lvl="2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TBI</a:t>
            </a:r>
          </a:p>
          <a:p>
            <a:pPr marL="1257300" lvl="2" indent="-457200" eaLnBrk="1" hangingPunct="1">
              <a:buClr>
                <a:srgbClr val="FF6600"/>
              </a:buClr>
            </a:pPr>
            <a:r>
              <a:rPr lang="en-US" b="1" smtClean="0">
                <a:solidFill>
                  <a:srgbClr val="003366"/>
                </a:solidFill>
              </a:rPr>
              <a:t>Upper and Lower Extremities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Methods—Survival Risk Ratio (SRRs)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66"/>
                </a:solidFill>
              </a:rPr>
              <a:t>Injury severity measured using SRR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Number of patients with any injury related ICD-9-CM codes were obtained for each code from HCUP-NIS by discharge status (dead or alive)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SRRs for each ICD-9-CM injury diagnosis code calculated as: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66"/>
                </a:solidFill>
              </a:rPr>
              <a:t>		SRR= 	     Number discharged (alive)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3366"/>
                </a:solidFill>
              </a:rPr>
              <a:t>			 Number discharged (dead+ alive)	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SRR values range from 0 (no patients survived) to 1 (all patients survived)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4343400"/>
            <a:ext cx="5257800" cy="0"/>
          </a:xfrm>
          <a:prstGeom prst="line">
            <a:avLst/>
          </a:prstGeom>
          <a:ln w="25400" cmpd="sng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8392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3366"/>
                </a:solidFill>
              </a:rPr>
              <a:t>Methods—Injury Severity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229600" cy="5257800"/>
          </a:xfrm>
        </p:spPr>
        <p:txBody>
          <a:bodyPr rtlCol="0">
            <a:normAutofit fontScale="925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Discharge severity score 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Severity score for each discharge in NHDS is the minimum SRR among all injury related ICD-9-CM codes for the discharge.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marL="423863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Discharge categorized into 3 levels of severity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Least Severe: 		0.99 &lt;= minimum SRR &lt;= 1.0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Moderately Severe:  0.95   &lt; minimum SRR &lt; 0.99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–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Most Severe: 	 	0.0    &lt;= minimum SRR &lt;= 0.95   </a:t>
            </a:r>
          </a:p>
          <a:p>
            <a:pPr marL="823913" lvl="1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rgbClr val="FF6600"/>
              </a:buClr>
              <a:buFont typeface="Arial" pitchFamily="34" charset="0"/>
              <a:buNone/>
              <a:defRPr/>
            </a:pPr>
            <a:endParaRPr lang="en-US" b="1" dirty="0" smtClean="0">
              <a:solidFill>
                <a:srgbClr val="003366"/>
              </a:solidFill>
            </a:endParaRPr>
          </a:p>
        </p:txBody>
      </p:sp>
      <p:grpSp>
        <p:nvGrpSpPr>
          <p:cNvPr id="33795" name="Group 32"/>
          <p:cNvGrpSpPr>
            <a:grpSpLocks/>
          </p:cNvGrpSpPr>
          <p:nvPr/>
        </p:nvGrpSpPr>
        <p:grpSpPr bwMode="auto">
          <a:xfrm>
            <a:off x="1295400" y="2819400"/>
            <a:ext cx="6172200" cy="1004888"/>
            <a:chOff x="624" y="1248"/>
            <a:chExt cx="3888" cy="633"/>
          </a:xfrm>
        </p:grpSpPr>
        <p:sp>
          <p:nvSpPr>
            <p:cNvPr id="33797" name="Rectangle 33"/>
            <p:cNvSpPr>
              <a:spLocks noChangeArrowheads="1"/>
            </p:cNvSpPr>
            <p:nvPr/>
          </p:nvSpPr>
          <p:spPr bwMode="auto">
            <a:xfrm>
              <a:off x="3616" y="1670"/>
              <a:ext cx="8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Bef>
                  <a:spcPct val="20000"/>
                </a:spcBef>
              </a:pPr>
              <a:r>
                <a:rPr lang="en-US" sz="1600"/>
                <a:t>Not injury</a:t>
              </a:r>
            </a:p>
          </p:txBody>
        </p:sp>
        <p:sp>
          <p:nvSpPr>
            <p:cNvPr id="33798" name="Rectangle 34"/>
            <p:cNvSpPr>
              <a:spLocks noChangeArrowheads="1"/>
            </p:cNvSpPr>
            <p:nvPr/>
          </p:nvSpPr>
          <p:spPr bwMode="auto">
            <a:xfrm>
              <a:off x="2717" y="1670"/>
              <a:ext cx="899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Bef>
                  <a:spcPct val="20000"/>
                </a:spcBef>
              </a:pPr>
              <a:r>
                <a:rPr lang="en-US" sz="1600"/>
                <a:t>0.865</a:t>
              </a:r>
            </a:p>
          </p:txBody>
        </p:sp>
        <p:sp>
          <p:nvSpPr>
            <p:cNvPr id="33799" name="Rectangle 35"/>
            <p:cNvSpPr>
              <a:spLocks noChangeArrowheads="1"/>
            </p:cNvSpPr>
            <p:nvPr/>
          </p:nvSpPr>
          <p:spPr bwMode="auto">
            <a:xfrm>
              <a:off x="1831" y="1670"/>
              <a:ext cx="88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Bef>
                  <a:spcPct val="20000"/>
                </a:spcBef>
              </a:pPr>
              <a:r>
                <a:rPr lang="en-US" sz="1600"/>
                <a:t>0.236</a:t>
              </a:r>
            </a:p>
          </p:txBody>
        </p:sp>
        <p:sp>
          <p:nvSpPr>
            <p:cNvPr id="33800" name="Rectangle 36"/>
            <p:cNvSpPr>
              <a:spLocks noChangeArrowheads="1"/>
            </p:cNvSpPr>
            <p:nvPr/>
          </p:nvSpPr>
          <p:spPr bwMode="auto">
            <a:xfrm>
              <a:off x="624" y="1670"/>
              <a:ext cx="120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1600" b="1"/>
                <a:t>SRR</a:t>
              </a:r>
            </a:p>
          </p:txBody>
        </p:sp>
        <p:sp>
          <p:nvSpPr>
            <p:cNvPr id="33801" name="Rectangle 37"/>
            <p:cNvSpPr>
              <a:spLocks noChangeArrowheads="1"/>
            </p:cNvSpPr>
            <p:nvPr/>
          </p:nvSpPr>
          <p:spPr bwMode="auto">
            <a:xfrm>
              <a:off x="3616" y="1459"/>
              <a:ext cx="8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600"/>
                <a:t>415.19</a:t>
              </a:r>
            </a:p>
          </p:txBody>
        </p:sp>
        <p:sp>
          <p:nvSpPr>
            <p:cNvPr id="33802" name="Rectangle 38"/>
            <p:cNvSpPr>
              <a:spLocks noChangeArrowheads="1"/>
            </p:cNvSpPr>
            <p:nvPr/>
          </p:nvSpPr>
          <p:spPr bwMode="auto">
            <a:xfrm>
              <a:off x="2717" y="1459"/>
              <a:ext cx="899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600"/>
                <a:t>806.00</a:t>
              </a:r>
            </a:p>
          </p:txBody>
        </p:sp>
        <p:sp>
          <p:nvSpPr>
            <p:cNvPr id="33803" name="Rectangle 39"/>
            <p:cNvSpPr>
              <a:spLocks noChangeArrowheads="1"/>
            </p:cNvSpPr>
            <p:nvPr/>
          </p:nvSpPr>
          <p:spPr bwMode="auto">
            <a:xfrm>
              <a:off x="1831" y="1459"/>
              <a:ext cx="88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Bef>
                  <a:spcPct val="20000"/>
                </a:spcBef>
              </a:pPr>
              <a:r>
                <a:rPr lang="en-US" sz="1600"/>
                <a:t>800.25</a:t>
              </a:r>
            </a:p>
          </p:txBody>
        </p:sp>
        <p:sp>
          <p:nvSpPr>
            <p:cNvPr id="33804" name="Rectangle 40"/>
            <p:cNvSpPr>
              <a:spLocks noChangeArrowheads="1"/>
            </p:cNvSpPr>
            <p:nvPr/>
          </p:nvSpPr>
          <p:spPr bwMode="auto">
            <a:xfrm>
              <a:off x="624" y="1459"/>
              <a:ext cx="120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1600" b="1"/>
                <a:t>ICD-9-CM Codes</a:t>
              </a:r>
            </a:p>
          </p:txBody>
        </p:sp>
        <p:sp>
          <p:nvSpPr>
            <p:cNvPr id="33805" name="Rectangle 41"/>
            <p:cNvSpPr>
              <a:spLocks noChangeArrowheads="1"/>
            </p:cNvSpPr>
            <p:nvPr/>
          </p:nvSpPr>
          <p:spPr bwMode="auto">
            <a:xfrm>
              <a:off x="3616" y="1248"/>
              <a:ext cx="89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600" b="1"/>
                <a:t>Diagnosis 3</a:t>
              </a:r>
            </a:p>
          </p:txBody>
        </p:sp>
        <p:sp>
          <p:nvSpPr>
            <p:cNvPr id="33806" name="Rectangle 42"/>
            <p:cNvSpPr>
              <a:spLocks noChangeArrowheads="1"/>
            </p:cNvSpPr>
            <p:nvPr/>
          </p:nvSpPr>
          <p:spPr bwMode="auto">
            <a:xfrm>
              <a:off x="2717" y="1248"/>
              <a:ext cx="899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600" b="1"/>
                <a:t>Diagnosis 2</a:t>
              </a:r>
            </a:p>
          </p:txBody>
        </p:sp>
        <p:sp>
          <p:nvSpPr>
            <p:cNvPr id="33807" name="Rectangle 43"/>
            <p:cNvSpPr>
              <a:spLocks noChangeArrowheads="1"/>
            </p:cNvSpPr>
            <p:nvPr/>
          </p:nvSpPr>
          <p:spPr bwMode="auto">
            <a:xfrm>
              <a:off x="1831" y="1248"/>
              <a:ext cx="88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1600" b="1"/>
                <a:t>Diagnosis 1</a:t>
              </a:r>
            </a:p>
          </p:txBody>
        </p:sp>
        <p:sp>
          <p:nvSpPr>
            <p:cNvPr id="33808" name="Rectangle 44"/>
            <p:cNvSpPr>
              <a:spLocks noChangeArrowheads="1"/>
            </p:cNvSpPr>
            <p:nvPr/>
          </p:nvSpPr>
          <p:spPr bwMode="auto">
            <a:xfrm>
              <a:off x="624" y="1248"/>
              <a:ext cx="120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1600"/>
                <a:t>Example</a:t>
              </a:r>
            </a:p>
          </p:txBody>
        </p:sp>
        <p:sp>
          <p:nvSpPr>
            <p:cNvPr id="33809" name="Line 45"/>
            <p:cNvSpPr>
              <a:spLocks noChangeShapeType="1"/>
            </p:cNvSpPr>
            <p:nvPr/>
          </p:nvSpPr>
          <p:spPr bwMode="auto">
            <a:xfrm>
              <a:off x="624" y="1248"/>
              <a:ext cx="38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Line 46"/>
            <p:cNvSpPr>
              <a:spLocks noChangeShapeType="1"/>
            </p:cNvSpPr>
            <p:nvPr/>
          </p:nvSpPr>
          <p:spPr bwMode="auto">
            <a:xfrm>
              <a:off x="624" y="1459"/>
              <a:ext cx="3888" cy="0"/>
            </a:xfrm>
            <a:prstGeom prst="line">
              <a:avLst/>
            </a:prstGeom>
            <a:noFill/>
            <a:ln w="1270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Line 47"/>
            <p:cNvSpPr>
              <a:spLocks noChangeShapeType="1"/>
            </p:cNvSpPr>
            <p:nvPr/>
          </p:nvSpPr>
          <p:spPr bwMode="auto">
            <a:xfrm>
              <a:off x="624" y="1670"/>
              <a:ext cx="38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Line 48"/>
            <p:cNvSpPr>
              <a:spLocks noChangeShapeType="1"/>
            </p:cNvSpPr>
            <p:nvPr/>
          </p:nvSpPr>
          <p:spPr bwMode="auto">
            <a:xfrm>
              <a:off x="624" y="1881"/>
              <a:ext cx="38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49"/>
            <p:cNvSpPr>
              <a:spLocks noChangeShapeType="1"/>
            </p:cNvSpPr>
            <p:nvPr/>
          </p:nvSpPr>
          <p:spPr bwMode="auto">
            <a:xfrm>
              <a:off x="624" y="1248"/>
              <a:ext cx="0" cy="6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Line 50"/>
            <p:cNvSpPr>
              <a:spLocks noChangeShapeType="1"/>
            </p:cNvSpPr>
            <p:nvPr/>
          </p:nvSpPr>
          <p:spPr bwMode="auto">
            <a:xfrm>
              <a:off x="1831" y="1248"/>
              <a:ext cx="0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Line 51"/>
            <p:cNvSpPr>
              <a:spLocks noChangeShapeType="1"/>
            </p:cNvSpPr>
            <p:nvPr/>
          </p:nvSpPr>
          <p:spPr bwMode="auto">
            <a:xfrm>
              <a:off x="4512" y="1248"/>
              <a:ext cx="0" cy="6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Line 52"/>
            <p:cNvSpPr>
              <a:spLocks noChangeShapeType="1"/>
            </p:cNvSpPr>
            <p:nvPr/>
          </p:nvSpPr>
          <p:spPr bwMode="auto">
            <a:xfrm>
              <a:off x="2717" y="1248"/>
              <a:ext cx="0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53"/>
            <p:cNvSpPr>
              <a:spLocks noChangeShapeType="1"/>
            </p:cNvSpPr>
            <p:nvPr/>
          </p:nvSpPr>
          <p:spPr bwMode="auto">
            <a:xfrm>
              <a:off x="3616" y="1248"/>
              <a:ext cx="0" cy="6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6" name="Rectangle 25"/>
          <p:cNvSpPr>
            <a:spLocks noChangeArrowheads="1"/>
          </p:cNvSpPr>
          <p:nvPr/>
        </p:nvSpPr>
        <p:spPr bwMode="auto">
          <a:xfrm>
            <a:off x="1219200" y="3810000"/>
            <a:ext cx="7010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003366"/>
                </a:solidFill>
              </a:rPr>
              <a:t>The minimum SRR=Min(0.236, 0.865)=0.236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19094</TotalTime>
  <Words>848</Words>
  <Application>Microsoft Office PowerPoint</Application>
  <PresentationFormat>On-screen Show (4:3)</PresentationFormat>
  <Paragraphs>182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Office Theme</vt:lpstr>
      <vt:lpstr>Office Theme</vt:lpstr>
      <vt:lpstr>Microsoft Excel Chart</vt:lpstr>
      <vt:lpstr>Utilizing severity to interpret changing trends of hospitalized injury rates in the United States, 1988-2007 </vt:lpstr>
      <vt:lpstr>Background</vt:lpstr>
      <vt:lpstr>  What factors influence injury hospital discharges?</vt:lpstr>
      <vt:lpstr>Objectives</vt:lpstr>
      <vt:lpstr>Methods--Data Source</vt:lpstr>
      <vt:lpstr>Methods--Data Source</vt:lpstr>
      <vt:lpstr>Methods—Injury definition</vt:lpstr>
      <vt:lpstr>Methods—Survival Risk Ratio (SRRs)</vt:lpstr>
      <vt:lpstr>Methods—Injury Severity</vt:lpstr>
      <vt:lpstr>Methods—Analyze trends</vt:lpstr>
      <vt:lpstr>Injury rates -- hospital discharges and deaths: Persons 25-64 years of age, 1988-2007</vt:lpstr>
      <vt:lpstr>Injury hospital discharge rates by level of severity United States, Ages 25-64, 1988-2007</vt:lpstr>
      <vt:lpstr>Average annual percent change  in hospital discharge rates  United States, Ages 25-64, 1988-2007</vt:lpstr>
      <vt:lpstr>Injury hospital discharge rates for lower and upper extremity injuries United States, Ages 25-64, 1988-2007</vt:lpstr>
      <vt:lpstr>Injury hospital discharge rates  for traumatic brain injuries United States, Ages 25-64, 1988-2007</vt:lpstr>
      <vt:lpstr>Discussion – Severity measure</vt:lpstr>
      <vt:lpstr>Discussion - Trends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findings about methadone deaths</dc:title>
  <dc:creator>lois</dc:creator>
  <cp:lastModifiedBy>claudia.steiner</cp:lastModifiedBy>
  <cp:revision>569</cp:revision>
  <dcterms:created xsi:type="dcterms:W3CDTF">2007-07-10T14:10:04Z</dcterms:created>
  <dcterms:modified xsi:type="dcterms:W3CDTF">2010-08-16T19:03:20Z</dcterms:modified>
</cp:coreProperties>
</file>