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xls" ContentType="application/vnd.ms-exce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09" r:id="rId2"/>
    <p:sldId id="310" r:id="rId3"/>
    <p:sldId id="311" r:id="rId4"/>
    <p:sldId id="312" r:id="rId5"/>
    <p:sldId id="313" r:id="rId6"/>
    <p:sldId id="314" r:id="rId7"/>
    <p:sldId id="315" r:id="rId8"/>
    <p:sldId id="316" r:id="rId9"/>
    <p:sldId id="317" r:id="rId10"/>
    <p:sldId id="318" r:id="rId11"/>
    <p:sldId id="338" r:id="rId12"/>
    <p:sldId id="319" r:id="rId13"/>
    <p:sldId id="339" r:id="rId14"/>
    <p:sldId id="320" r:id="rId15"/>
    <p:sldId id="340" r:id="rId16"/>
    <p:sldId id="306" r:id="rId17"/>
    <p:sldId id="321" r:id="rId18"/>
    <p:sldId id="257" r:id="rId19"/>
    <p:sldId id="263" r:id="rId20"/>
    <p:sldId id="325" r:id="rId21"/>
    <p:sldId id="300" r:id="rId22"/>
    <p:sldId id="299" r:id="rId23"/>
    <p:sldId id="322" r:id="rId24"/>
    <p:sldId id="324" r:id="rId25"/>
    <p:sldId id="290" r:id="rId26"/>
    <p:sldId id="330" r:id="rId27"/>
    <p:sldId id="336" r:id="rId28"/>
    <p:sldId id="291" r:id="rId29"/>
    <p:sldId id="281" r:id="rId30"/>
    <p:sldId id="280" r:id="rId31"/>
    <p:sldId id="275" r:id="rId32"/>
    <p:sldId id="278" r:id="rId33"/>
    <p:sldId id="332" r:id="rId34"/>
    <p:sldId id="337" r:id="rId35"/>
    <p:sldId id="326" r:id="rId36"/>
    <p:sldId id="329" r:id="rId37"/>
    <p:sldId id="297" r:id="rId38"/>
    <p:sldId id="294" r:id="rId39"/>
    <p:sldId id="335" r:id="rId40"/>
    <p:sldId id="334" r:id="rId41"/>
    <p:sldId id="302" r:id="rId42"/>
    <p:sldId id="262" r:id="rId43"/>
    <p:sldId id="296" r:id="rId44"/>
    <p:sldId id="295" r:id="rId45"/>
    <p:sldId id="307" r:id="rId46"/>
    <p:sldId id="308" r:id="rId47"/>
  </p:sldIdLst>
  <p:sldSz cx="9144000" cy="6858000" type="screen4x3"/>
  <p:notesSz cx="6858000"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CC"/>
    <a:srgbClr val="33CC33"/>
    <a:srgbClr val="990000"/>
    <a:srgbClr val="00FFFF"/>
    <a:srgbClr val="FFFF66"/>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2" autoAdjust="0"/>
    <p:restoredTop sz="94618" autoAdjust="0"/>
  </p:normalViewPr>
  <p:slideViewPr>
    <p:cSldViewPr>
      <p:cViewPr>
        <p:scale>
          <a:sx n="75" d="100"/>
          <a:sy n="75" d="100"/>
        </p:scale>
        <p:origin x="-1498" y="-31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77"/>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4915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4915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915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4915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BFAE6DCE-B8E4-41DE-8097-102594D76B3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DD52CD2C-AAD1-4F7D-9816-19B3FB7CCEA9}" type="slidenum">
              <a:rPr lang="en-US" smtClean="0"/>
              <a:pPr/>
              <a:t>1</a:t>
            </a:fld>
            <a:endParaRPr lang="en-US" smtClean="0"/>
          </a:p>
        </p:txBody>
      </p:sp>
      <p:sp>
        <p:nvSpPr>
          <p:cNvPr id="15362"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BA7AEB15-5F99-41F9-BA9C-934BEE489E0D}" type="slidenum">
              <a:rPr lang="en-US" sz="1200" b="0"/>
              <a:pPr algn="r"/>
              <a:t>1</a:t>
            </a:fld>
            <a:endParaRPr lang="en-US" sz="1200" b="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CCE50756-9803-45A2-AB39-A678217EC5A8}" type="slidenum">
              <a:rPr lang="en-US" smtClean="0"/>
              <a:pPr/>
              <a:t>10</a:t>
            </a:fld>
            <a:endParaRPr lang="en-US" smtClean="0"/>
          </a:p>
        </p:txBody>
      </p:sp>
      <p:sp>
        <p:nvSpPr>
          <p:cNvPr id="33794"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FE5CA9BA-F684-4833-8E67-ADF29A4ACE9A}" type="slidenum">
              <a:rPr lang="en-US" sz="1200" b="0"/>
              <a:pPr algn="r"/>
              <a:t>10</a:t>
            </a:fld>
            <a:endParaRPr lang="en-US" sz="1200" b="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7"/>
          <p:cNvSpPr>
            <a:spLocks noGrp="1" noChangeArrowheads="1"/>
          </p:cNvSpPr>
          <p:nvPr>
            <p:ph type="sldNum" sz="quarter" idx="5"/>
          </p:nvPr>
        </p:nvSpPr>
        <p:spPr>
          <a:noFill/>
        </p:spPr>
        <p:txBody>
          <a:bodyPr/>
          <a:lstStyle/>
          <a:p>
            <a:fld id="{9768DA89-3BFB-4DD0-A062-CCB19A0C654E}" type="slidenum">
              <a:rPr lang="en-US" smtClean="0"/>
              <a:pPr/>
              <a:t>12</a:t>
            </a:fld>
            <a:endParaRPr lang="en-US" smtClean="0"/>
          </a:p>
        </p:txBody>
      </p:sp>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7"/>
          <p:cNvSpPr>
            <a:spLocks noGrp="1" noChangeArrowheads="1"/>
          </p:cNvSpPr>
          <p:nvPr>
            <p:ph type="sldNum" sz="quarter" idx="5"/>
          </p:nvPr>
        </p:nvSpPr>
        <p:spPr>
          <a:noFill/>
        </p:spPr>
        <p:txBody>
          <a:bodyPr/>
          <a:lstStyle/>
          <a:p>
            <a:fld id="{FA6BB559-15EF-41BB-B455-6892C6CC2FDA}" type="slidenum">
              <a:rPr lang="en-US" smtClean="0"/>
              <a:pPr/>
              <a:t>14</a:t>
            </a:fld>
            <a:endParaRPr lang="en-US" smtClean="0"/>
          </a:p>
        </p:txBody>
      </p:sp>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7"/>
          <p:cNvSpPr>
            <a:spLocks noGrp="1" noChangeArrowheads="1"/>
          </p:cNvSpPr>
          <p:nvPr>
            <p:ph type="sldNum" sz="quarter" idx="5"/>
          </p:nvPr>
        </p:nvSpPr>
        <p:spPr>
          <a:noFill/>
        </p:spPr>
        <p:txBody>
          <a:bodyPr/>
          <a:lstStyle/>
          <a:p>
            <a:fld id="{2F994034-1CE1-4AFD-BC72-00E83D9782A1}" type="slidenum">
              <a:rPr lang="en-US" smtClean="0"/>
              <a:pPr/>
              <a:t>16</a:t>
            </a:fld>
            <a:endParaRPr lang="en-US" smtClean="0"/>
          </a:p>
        </p:txBody>
      </p:sp>
      <p:sp>
        <p:nvSpPr>
          <p:cNvPr id="224258" name="Rectangle 2"/>
          <p:cNvSpPr>
            <a:spLocks noGrp="1" noRot="1" noChangeAspect="1" noChangeArrowheads="1" noTextEdit="1"/>
          </p:cNvSpPr>
          <p:nvPr>
            <p:ph type="sldImg"/>
          </p:nvPr>
        </p:nvSpPr>
        <p:spPr>
          <a:ln/>
        </p:spPr>
      </p:sp>
      <p:sp>
        <p:nvSpPr>
          <p:cNvPr id="2242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7"/>
          <p:cNvSpPr>
            <a:spLocks noGrp="1" noChangeArrowheads="1"/>
          </p:cNvSpPr>
          <p:nvPr>
            <p:ph type="sldNum" sz="quarter" idx="5"/>
          </p:nvPr>
        </p:nvSpPr>
        <p:spPr>
          <a:noFill/>
        </p:spPr>
        <p:txBody>
          <a:bodyPr/>
          <a:lstStyle/>
          <a:p>
            <a:fld id="{CEE3CC52-24D4-4D76-BF75-0EAF1B4EDDE9}" type="slidenum">
              <a:rPr lang="en-US" smtClean="0"/>
              <a:pPr/>
              <a:t>17</a:t>
            </a:fld>
            <a:endParaRPr lang="en-US" smtClean="0"/>
          </a:p>
        </p:txBody>
      </p:sp>
      <p:sp>
        <p:nvSpPr>
          <p:cNvPr id="171010" name="Slide Image Placeholder 1"/>
          <p:cNvSpPr>
            <a:spLocks noGrp="1" noRot="1" noChangeAspect="1" noTextEdit="1"/>
          </p:cNvSpPr>
          <p:nvPr>
            <p:ph type="sldImg"/>
          </p:nvPr>
        </p:nvSpPr>
        <p:spPr>
          <a:ln/>
        </p:spPr>
      </p:sp>
      <p:sp>
        <p:nvSpPr>
          <p:cNvPr id="17101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171012" name="Slide Number Placeholder 3"/>
          <p:cNvSpPr txBox="1">
            <a:spLocks noGrp="1"/>
          </p:cNvSpPr>
          <p:nvPr/>
        </p:nvSpPr>
        <p:spPr bwMode="auto">
          <a:xfrm>
            <a:off x="3884613" y="8829675"/>
            <a:ext cx="2971800" cy="465138"/>
          </a:xfrm>
          <a:prstGeom prst="rect">
            <a:avLst/>
          </a:prstGeom>
          <a:noFill/>
          <a:ln w="9525">
            <a:noFill/>
            <a:miter lim="800000"/>
            <a:headEnd/>
            <a:tailEnd/>
          </a:ln>
        </p:spPr>
        <p:txBody>
          <a:bodyPr anchor="b"/>
          <a:lstStyle/>
          <a:p>
            <a:pPr algn="r"/>
            <a:fld id="{67E3ECF7-5C94-4512-9383-D96BD56FB8BB}" type="slidenum">
              <a:rPr lang="en-US" sz="1200" b="0">
                <a:latin typeface="Calibri" pitchFamily="34" charset="0"/>
              </a:rPr>
              <a:pPr algn="r"/>
              <a:t>17</a:t>
            </a:fld>
            <a:endParaRPr lang="en-US" sz="1200" b="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7"/>
          <p:cNvSpPr>
            <a:spLocks noGrp="1" noChangeArrowheads="1"/>
          </p:cNvSpPr>
          <p:nvPr>
            <p:ph type="sldNum" sz="quarter" idx="5"/>
          </p:nvPr>
        </p:nvSpPr>
        <p:spPr>
          <a:noFill/>
        </p:spPr>
        <p:txBody>
          <a:bodyPr/>
          <a:lstStyle/>
          <a:p>
            <a:fld id="{A8A0AEEC-4249-4CB8-A8CE-F74C65487115}" type="slidenum">
              <a:rPr lang="en-US" smtClean="0"/>
              <a:pPr/>
              <a:t>18</a:t>
            </a:fld>
            <a:endParaRPr lang="en-US" smtClean="0"/>
          </a:p>
        </p:txBody>
      </p:sp>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7"/>
          <p:cNvSpPr>
            <a:spLocks noGrp="1" noChangeArrowheads="1"/>
          </p:cNvSpPr>
          <p:nvPr>
            <p:ph type="sldNum" sz="quarter" idx="5"/>
          </p:nvPr>
        </p:nvSpPr>
        <p:spPr>
          <a:noFill/>
        </p:spPr>
        <p:txBody>
          <a:bodyPr/>
          <a:lstStyle/>
          <a:p>
            <a:fld id="{419BBBD3-94C0-4201-9CD9-A5E0FF17F4D6}" type="slidenum">
              <a:rPr lang="en-US" smtClean="0"/>
              <a:pPr/>
              <a:t>19</a:t>
            </a:fld>
            <a:endParaRPr lang="en-US" smtClean="0"/>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67727CE1-9338-421D-8DA8-2F26CDD221A0}" type="slidenum">
              <a:rPr lang="en-US" smtClean="0"/>
              <a:pPr/>
              <a:t>2</a:t>
            </a:fld>
            <a:endParaRPr lang="en-US" smtClean="0"/>
          </a:p>
        </p:txBody>
      </p:sp>
      <p:sp>
        <p:nvSpPr>
          <p:cNvPr id="17410"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12423F7C-C463-4DC8-BC35-A713FD4D5929}" type="slidenum">
              <a:rPr lang="en-US" sz="1200" b="0"/>
              <a:pPr algn="r"/>
              <a:t>2</a:t>
            </a:fld>
            <a:endParaRPr lang="en-US" sz="1200" b="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7"/>
          <p:cNvSpPr>
            <a:spLocks noGrp="1" noChangeArrowheads="1"/>
          </p:cNvSpPr>
          <p:nvPr>
            <p:ph type="sldNum" sz="quarter" idx="5"/>
          </p:nvPr>
        </p:nvSpPr>
        <p:spPr>
          <a:noFill/>
        </p:spPr>
        <p:txBody>
          <a:bodyPr/>
          <a:lstStyle/>
          <a:p>
            <a:fld id="{BD2704FC-A89B-4E92-8C45-CAE72EE1A665}" type="slidenum">
              <a:rPr lang="en-US" smtClean="0"/>
              <a:pPr/>
              <a:t>20</a:t>
            </a:fld>
            <a:endParaRPr lang="en-US" smtClean="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7"/>
          <p:cNvSpPr>
            <a:spLocks noGrp="1" noChangeArrowheads="1"/>
          </p:cNvSpPr>
          <p:nvPr>
            <p:ph type="sldNum" sz="quarter" idx="5"/>
          </p:nvPr>
        </p:nvSpPr>
        <p:spPr>
          <a:noFill/>
        </p:spPr>
        <p:txBody>
          <a:bodyPr/>
          <a:lstStyle/>
          <a:p>
            <a:fld id="{614F228F-A41D-4BA0-A91E-DFB5C2B5B2D3}" type="slidenum">
              <a:rPr lang="en-US" smtClean="0"/>
              <a:pPr/>
              <a:t>21</a:t>
            </a:fld>
            <a:endParaRPr lang="en-US" smtClean="0"/>
          </a:p>
        </p:txBody>
      </p:sp>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7"/>
          <p:cNvSpPr>
            <a:spLocks noGrp="1" noChangeArrowheads="1"/>
          </p:cNvSpPr>
          <p:nvPr>
            <p:ph type="sldNum" sz="quarter" idx="5"/>
          </p:nvPr>
        </p:nvSpPr>
        <p:spPr>
          <a:noFill/>
        </p:spPr>
        <p:txBody>
          <a:bodyPr/>
          <a:lstStyle/>
          <a:p>
            <a:fld id="{454C1125-4A1E-49CA-9DE0-36AA958D2834}" type="slidenum">
              <a:rPr lang="en-US" smtClean="0"/>
              <a:pPr/>
              <a:t>22</a:t>
            </a:fld>
            <a:endParaRPr lang="en-US" smtClean="0"/>
          </a:p>
        </p:txBody>
      </p:sp>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7"/>
          <p:cNvSpPr>
            <a:spLocks noGrp="1" noChangeArrowheads="1"/>
          </p:cNvSpPr>
          <p:nvPr>
            <p:ph type="sldNum" sz="quarter" idx="5"/>
          </p:nvPr>
        </p:nvSpPr>
        <p:spPr>
          <a:noFill/>
        </p:spPr>
        <p:txBody>
          <a:bodyPr/>
          <a:lstStyle/>
          <a:p>
            <a:fld id="{DD5C0285-1311-4ABC-8000-D5452B489AF7}" type="slidenum">
              <a:rPr lang="en-US" smtClean="0"/>
              <a:pPr/>
              <a:t>23</a:t>
            </a:fld>
            <a:endParaRPr lang="en-US" smtClean="0"/>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7"/>
          <p:cNvSpPr>
            <a:spLocks noGrp="1" noChangeArrowheads="1"/>
          </p:cNvSpPr>
          <p:nvPr>
            <p:ph type="sldNum" sz="quarter" idx="5"/>
          </p:nvPr>
        </p:nvSpPr>
        <p:spPr>
          <a:noFill/>
        </p:spPr>
        <p:txBody>
          <a:bodyPr/>
          <a:lstStyle/>
          <a:p>
            <a:fld id="{DBCE8D73-F5F2-4260-973B-3FB4EAB98338}" type="slidenum">
              <a:rPr lang="en-US" smtClean="0"/>
              <a:pPr/>
              <a:t>24</a:t>
            </a:fld>
            <a:endParaRPr lang="en-US" smtClean="0"/>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7"/>
          <p:cNvSpPr>
            <a:spLocks noGrp="1" noChangeArrowheads="1"/>
          </p:cNvSpPr>
          <p:nvPr>
            <p:ph type="sldNum" sz="quarter" idx="5"/>
          </p:nvPr>
        </p:nvSpPr>
        <p:spPr>
          <a:noFill/>
        </p:spPr>
        <p:txBody>
          <a:bodyPr/>
          <a:lstStyle/>
          <a:p>
            <a:fld id="{CB832CD7-7BBB-42C0-893D-73D3178CF0EF}" type="slidenum">
              <a:rPr lang="en-US" smtClean="0"/>
              <a:pPr/>
              <a:t>25</a:t>
            </a:fld>
            <a:endParaRPr lang="en-US" smtClean="0"/>
          </a:p>
        </p:txBody>
      </p:sp>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7"/>
          <p:cNvSpPr>
            <a:spLocks noGrp="1" noChangeArrowheads="1"/>
          </p:cNvSpPr>
          <p:nvPr>
            <p:ph type="sldNum" sz="quarter" idx="5"/>
          </p:nvPr>
        </p:nvSpPr>
        <p:spPr>
          <a:noFill/>
        </p:spPr>
        <p:txBody>
          <a:bodyPr/>
          <a:lstStyle/>
          <a:p>
            <a:fld id="{85C35C60-7555-49F3-9A6D-10D3BAB3B226}" type="slidenum">
              <a:rPr lang="en-US" smtClean="0"/>
              <a:pPr/>
              <a:t>26</a:t>
            </a:fld>
            <a:endParaRPr lang="en-US" smtClean="0"/>
          </a:p>
        </p:txBody>
      </p:sp>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7"/>
          <p:cNvSpPr>
            <a:spLocks noGrp="1" noChangeArrowheads="1"/>
          </p:cNvSpPr>
          <p:nvPr>
            <p:ph type="sldNum" sz="quarter" idx="5"/>
          </p:nvPr>
        </p:nvSpPr>
        <p:spPr>
          <a:noFill/>
        </p:spPr>
        <p:txBody>
          <a:bodyPr/>
          <a:lstStyle/>
          <a:p>
            <a:fld id="{88FFAC44-07E1-4639-B6AF-74420C1540A6}" type="slidenum">
              <a:rPr lang="en-US" smtClean="0"/>
              <a:pPr/>
              <a:t>28</a:t>
            </a:fld>
            <a:endParaRPr lang="en-US" smtClean="0"/>
          </a:p>
        </p:txBody>
      </p:sp>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7"/>
          <p:cNvSpPr>
            <a:spLocks noGrp="1" noChangeArrowheads="1"/>
          </p:cNvSpPr>
          <p:nvPr>
            <p:ph type="sldNum" sz="quarter" idx="5"/>
          </p:nvPr>
        </p:nvSpPr>
        <p:spPr>
          <a:noFill/>
        </p:spPr>
        <p:txBody>
          <a:bodyPr/>
          <a:lstStyle/>
          <a:p>
            <a:fld id="{D5F0029E-B9F6-4C5B-9E21-4D78F02CF277}" type="slidenum">
              <a:rPr lang="en-US" smtClean="0"/>
              <a:pPr/>
              <a:t>29</a:t>
            </a:fld>
            <a:endParaRPr lang="en-US" smtClean="0"/>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5CB47508-061F-4728-978E-CB2899AC6AD4}" type="slidenum">
              <a:rPr lang="en-US" smtClean="0"/>
              <a:pPr/>
              <a:t>3</a:t>
            </a:fld>
            <a:endParaRPr lang="en-US" smtClean="0"/>
          </a:p>
        </p:txBody>
      </p:sp>
      <p:sp>
        <p:nvSpPr>
          <p:cNvPr id="19458"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F05AF766-CFFC-4602-89A5-5C30660A9B48}" type="slidenum">
              <a:rPr lang="en-US" sz="1200" b="0"/>
              <a:pPr algn="r"/>
              <a:t>3</a:t>
            </a:fld>
            <a:endParaRPr lang="en-US" sz="1200" b="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7"/>
          <p:cNvSpPr>
            <a:spLocks noGrp="1" noChangeArrowheads="1"/>
          </p:cNvSpPr>
          <p:nvPr>
            <p:ph type="sldNum" sz="quarter" idx="5"/>
          </p:nvPr>
        </p:nvSpPr>
        <p:spPr>
          <a:noFill/>
        </p:spPr>
        <p:txBody>
          <a:bodyPr/>
          <a:lstStyle/>
          <a:p>
            <a:fld id="{50EC7B57-0C09-476B-A236-F1709BE54916}" type="slidenum">
              <a:rPr lang="en-US" smtClean="0"/>
              <a:pPr/>
              <a:t>30</a:t>
            </a:fld>
            <a:endParaRPr lang="en-US" smtClean="0"/>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7"/>
          <p:cNvSpPr>
            <a:spLocks noGrp="1" noChangeArrowheads="1"/>
          </p:cNvSpPr>
          <p:nvPr>
            <p:ph type="sldNum" sz="quarter" idx="5"/>
          </p:nvPr>
        </p:nvSpPr>
        <p:spPr>
          <a:noFill/>
        </p:spPr>
        <p:txBody>
          <a:bodyPr/>
          <a:lstStyle/>
          <a:p>
            <a:fld id="{8FD99D95-46A8-40A3-9A29-0831C222C317}" type="slidenum">
              <a:rPr lang="en-US" smtClean="0"/>
              <a:pPr/>
              <a:t>31</a:t>
            </a:fld>
            <a:endParaRPr lang="en-US" smtClean="0"/>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7"/>
          <p:cNvSpPr>
            <a:spLocks noGrp="1" noChangeArrowheads="1"/>
          </p:cNvSpPr>
          <p:nvPr>
            <p:ph type="sldNum" sz="quarter" idx="5"/>
          </p:nvPr>
        </p:nvSpPr>
        <p:spPr>
          <a:noFill/>
        </p:spPr>
        <p:txBody>
          <a:bodyPr/>
          <a:lstStyle/>
          <a:p>
            <a:fld id="{B5D17AE3-33FC-49FF-BD35-465BE1F3CA7D}" type="slidenum">
              <a:rPr lang="en-US" smtClean="0"/>
              <a:pPr/>
              <a:t>32</a:t>
            </a:fld>
            <a:endParaRPr lang="en-US" smtClean="0"/>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7"/>
          <p:cNvSpPr>
            <a:spLocks noGrp="1" noChangeArrowheads="1"/>
          </p:cNvSpPr>
          <p:nvPr>
            <p:ph type="sldNum" sz="quarter" idx="5"/>
          </p:nvPr>
        </p:nvSpPr>
        <p:spPr>
          <a:noFill/>
        </p:spPr>
        <p:txBody>
          <a:bodyPr/>
          <a:lstStyle/>
          <a:p>
            <a:fld id="{CB11EFD4-23C2-430E-B140-02959C1E3154}" type="slidenum">
              <a:rPr lang="en-US" smtClean="0"/>
              <a:pPr/>
              <a:t>33</a:t>
            </a:fld>
            <a:endParaRPr lang="en-US" smtClean="0"/>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Rectangle 7"/>
          <p:cNvSpPr>
            <a:spLocks noGrp="1" noChangeArrowheads="1"/>
          </p:cNvSpPr>
          <p:nvPr>
            <p:ph type="sldNum" sz="quarter" idx="5"/>
          </p:nvPr>
        </p:nvSpPr>
        <p:spPr>
          <a:noFill/>
        </p:spPr>
        <p:txBody>
          <a:bodyPr/>
          <a:lstStyle/>
          <a:p>
            <a:fld id="{E5953CF2-28A5-4382-8CA5-7575964F2209}" type="slidenum">
              <a:rPr lang="en-US" smtClean="0"/>
              <a:pPr/>
              <a:t>35</a:t>
            </a:fld>
            <a:endParaRPr lang="en-US" smtClean="0"/>
          </a:p>
        </p:txBody>
      </p:sp>
      <p:sp>
        <p:nvSpPr>
          <p:cNvPr id="214018" name="Rectangle 2"/>
          <p:cNvSpPr>
            <a:spLocks noGrp="1" noRot="1" noChangeAspect="1" noChangeArrowheads="1" noTextEdit="1"/>
          </p:cNvSpPr>
          <p:nvPr>
            <p:ph type="sldImg"/>
          </p:nvPr>
        </p:nvSpPr>
        <p:spPr>
          <a:ln/>
        </p:spPr>
      </p:sp>
      <p:sp>
        <p:nvSpPr>
          <p:cNvPr id="2140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7"/>
          <p:cNvSpPr>
            <a:spLocks noGrp="1" noChangeArrowheads="1"/>
          </p:cNvSpPr>
          <p:nvPr>
            <p:ph type="sldNum" sz="quarter" idx="5"/>
          </p:nvPr>
        </p:nvSpPr>
        <p:spPr>
          <a:noFill/>
        </p:spPr>
        <p:txBody>
          <a:bodyPr/>
          <a:lstStyle/>
          <a:p>
            <a:fld id="{38D997A3-B8CA-4E69-A38B-8113DBDB781E}" type="slidenum">
              <a:rPr lang="en-US" smtClean="0"/>
              <a:pPr/>
              <a:t>36</a:t>
            </a:fld>
            <a:endParaRPr lang="en-US" smtClean="0"/>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7"/>
          <p:cNvSpPr>
            <a:spLocks noGrp="1" noChangeArrowheads="1"/>
          </p:cNvSpPr>
          <p:nvPr>
            <p:ph type="sldNum" sz="quarter" idx="5"/>
          </p:nvPr>
        </p:nvSpPr>
        <p:spPr>
          <a:noFill/>
        </p:spPr>
        <p:txBody>
          <a:bodyPr/>
          <a:lstStyle/>
          <a:p>
            <a:fld id="{7A0AE017-81B7-4773-B758-93A75978CB39}" type="slidenum">
              <a:rPr lang="en-US" smtClean="0"/>
              <a:pPr/>
              <a:t>37</a:t>
            </a:fld>
            <a:endParaRPr lang="en-US" smtClean="0"/>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7"/>
          <p:cNvSpPr>
            <a:spLocks noGrp="1" noChangeArrowheads="1"/>
          </p:cNvSpPr>
          <p:nvPr>
            <p:ph type="sldNum" sz="quarter" idx="5"/>
          </p:nvPr>
        </p:nvSpPr>
        <p:spPr>
          <a:noFill/>
        </p:spPr>
        <p:txBody>
          <a:bodyPr/>
          <a:lstStyle/>
          <a:p>
            <a:fld id="{AA6EE7EA-97B9-4F5C-A3D0-E345C857B6BF}" type="slidenum">
              <a:rPr lang="en-US" smtClean="0"/>
              <a:pPr/>
              <a:t>38</a:t>
            </a:fld>
            <a:endParaRPr lang="en-US" smtClean="0"/>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FAE6DCE-B8E4-41DE-8097-102594D76B3F}"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fld id="{EA931E45-F6EB-40C3-9D9F-F6EE37549BFD}" type="slidenum">
              <a:rPr lang="en-US" smtClean="0"/>
              <a:pPr/>
              <a:t>4</a:t>
            </a:fld>
            <a:endParaRPr lang="en-US" smtClean="0"/>
          </a:p>
        </p:txBody>
      </p:sp>
      <p:sp>
        <p:nvSpPr>
          <p:cNvPr id="21506"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CE445858-0FFA-41CF-B9C3-D4E634D7F9B5}" type="slidenum">
              <a:rPr lang="en-US" sz="1200" b="0"/>
              <a:pPr algn="r"/>
              <a:t>4</a:t>
            </a:fld>
            <a:endParaRPr lang="en-US" sz="1200" b="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Rectangle 7"/>
          <p:cNvSpPr>
            <a:spLocks noGrp="1" noChangeArrowheads="1"/>
          </p:cNvSpPr>
          <p:nvPr>
            <p:ph type="sldNum" sz="quarter" idx="5"/>
          </p:nvPr>
        </p:nvSpPr>
        <p:spPr>
          <a:noFill/>
        </p:spPr>
        <p:txBody>
          <a:bodyPr/>
          <a:lstStyle/>
          <a:p>
            <a:fld id="{B332B0DA-CA8E-4C7B-9221-250E2E7A7EBF}" type="slidenum">
              <a:rPr lang="en-US" smtClean="0"/>
              <a:pPr/>
              <a:t>40</a:t>
            </a:fld>
            <a:endParaRPr lang="en-US" smtClean="0"/>
          </a:p>
        </p:txBody>
      </p:sp>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7"/>
          <p:cNvSpPr>
            <a:spLocks noGrp="1" noChangeArrowheads="1"/>
          </p:cNvSpPr>
          <p:nvPr>
            <p:ph type="sldNum" sz="quarter" idx="5"/>
          </p:nvPr>
        </p:nvSpPr>
        <p:spPr>
          <a:noFill/>
        </p:spPr>
        <p:txBody>
          <a:bodyPr/>
          <a:lstStyle/>
          <a:p>
            <a:fld id="{74DCAF1A-85D3-4DA1-951D-19DBBC951917}" type="slidenum">
              <a:rPr lang="en-US" smtClean="0"/>
              <a:pPr/>
              <a:t>41</a:t>
            </a:fld>
            <a:endParaRPr lang="en-US" smtClean="0"/>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7"/>
          <p:cNvSpPr>
            <a:spLocks noGrp="1" noChangeArrowheads="1"/>
          </p:cNvSpPr>
          <p:nvPr>
            <p:ph type="sldNum" sz="quarter" idx="5"/>
          </p:nvPr>
        </p:nvSpPr>
        <p:spPr>
          <a:noFill/>
        </p:spPr>
        <p:txBody>
          <a:bodyPr/>
          <a:lstStyle/>
          <a:p>
            <a:fld id="{8B92B813-7640-4FDA-9DC0-55DF1A01049C}" type="slidenum">
              <a:rPr lang="en-US" smtClean="0"/>
              <a:pPr/>
              <a:t>42</a:t>
            </a:fld>
            <a:endParaRPr lang="en-US" smtClean="0"/>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7"/>
          <p:cNvSpPr>
            <a:spLocks noGrp="1" noChangeArrowheads="1"/>
          </p:cNvSpPr>
          <p:nvPr>
            <p:ph type="sldNum" sz="quarter" idx="5"/>
          </p:nvPr>
        </p:nvSpPr>
        <p:spPr>
          <a:noFill/>
        </p:spPr>
        <p:txBody>
          <a:bodyPr/>
          <a:lstStyle/>
          <a:p>
            <a:fld id="{E17B3CDE-2EBE-40DF-8CE0-288EFE66A6F0}" type="slidenum">
              <a:rPr lang="en-US" smtClean="0"/>
              <a:pPr/>
              <a:t>43</a:t>
            </a:fld>
            <a:endParaRPr lang="en-US" smtClean="0"/>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7"/>
          <p:cNvSpPr>
            <a:spLocks noGrp="1" noChangeArrowheads="1"/>
          </p:cNvSpPr>
          <p:nvPr>
            <p:ph type="sldNum" sz="quarter" idx="5"/>
          </p:nvPr>
        </p:nvSpPr>
        <p:spPr>
          <a:noFill/>
        </p:spPr>
        <p:txBody>
          <a:bodyPr/>
          <a:lstStyle/>
          <a:p>
            <a:fld id="{F97A4EFF-77F0-4D6B-991D-4B9CA000F533}" type="slidenum">
              <a:rPr lang="en-US" smtClean="0"/>
              <a:pPr/>
              <a:t>44</a:t>
            </a:fld>
            <a:endParaRPr lang="en-US" smtClean="0"/>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7"/>
          <p:cNvSpPr>
            <a:spLocks noGrp="1" noChangeArrowheads="1"/>
          </p:cNvSpPr>
          <p:nvPr>
            <p:ph type="sldNum" sz="quarter" idx="5"/>
          </p:nvPr>
        </p:nvSpPr>
        <p:spPr>
          <a:noFill/>
        </p:spPr>
        <p:txBody>
          <a:bodyPr/>
          <a:lstStyle/>
          <a:p>
            <a:fld id="{5C200BAF-7ED0-430D-9FA5-E788B8CB4E07}" type="slidenum">
              <a:rPr lang="en-US" smtClean="0"/>
              <a:pPr/>
              <a:t>45</a:t>
            </a:fld>
            <a:endParaRPr lang="en-US" smtClean="0"/>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Rectangle 7"/>
          <p:cNvSpPr>
            <a:spLocks noGrp="1" noChangeArrowheads="1"/>
          </p:cNvSpPr>
          <p:nvPr>
            <p:ph type="sldNum" sz="quarter" idx="5"/>
          </p:nvPr>
        </p:nvSpPr>
        <p:spPr>
          <a:noFill/>
        </p:spPr>
        <p:txBody>
          <a:bodyPr/>
          <a:lstStyle/>
          <a:p>
            <a:fld id="{ADDB1BF9-7889-4810-83AF-7C23CF87AED7}" type="slidenum">
              <a:rPr lang="en-US" smtClean="0"/>
              <a:pPr/>
              <a:t>46</a:t>
            </a:fld>
            <a:endParaRPr lang="en-US" smtClean="0"/>
          </a:p>
        </p:txBody>
      </p:sp>
      <p:sp>
        <p:nvSpPr>
          <p:cNvPr id="228354" name="Rectangle 2"/>
          <p:cNvSpPr>
            <a:spLocks noGrp="1" noRot="1" noChangeAspect="1" noChangeArrowheads="1" noTextEdit="1"/>
          </p:cNvSpPr>
          <p:nvPr>
            <p:ph type="sldImg"/>
          </p:nvPr>
        </p:nvSpPr>
        <p:spPr>
          <a:ln/>
        </p:spPr>
      </p:sp>
      <p:sp>
        <p:nvSpPr>
          <p:cNvPr id="2283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C48E2853-9CC8-4504-B9A4-E57C7BFD4FFE}" type="slidenum">
              <a:rPr lang="en-US" smtClean="0"/>
              <a:pPr/>
              <a:t>5</a:t>
            </a:fld>
            <a:endParaRPr lang="en-US" smtClean="0"/>
          </a:p>
        </p:txBody>
      </p:sp>
      <p:sp>
        <p:nvSpPr>
          <p:cNvPr id="23554"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B05986F8-D4E4-4440-A562-CD3CDA0683BF}" type="slidenum">
              <a:rPr lang="en-US" sz="1200" b="0"/>
              <a:pPr algn="r"/>
              <a:t>5</a:t>
            </a:fld>
            <a:endParaRPr lang="en-US" sz="1200" b="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p:spPr>
        <p:txBody>
          <a:bodyPr/>
          <a:lstStyle/>
          <a:p>
            <a:fld id="{06F68C6D-2059-4600-9E68-E159DF0B6251}" type="slidenum">
              <a:rPr lang="en-US" smtClean="0"/>
              <a:pPr/>
              <a:t>6</a:t>
            </a:fld>
            <a:endParaRPr lang="en-US" smtClean="0"/>
          </a:p>
        </p:txBody>
      </p:sp>
      <p:sp>
        <p:nvSpPr>
          <p:cNvPr id="25602"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F79F0C67-0FF5-44C6-B3F1-484D433B55D8}" type="slidenum">
              <a:rPr lang="en-US" sz="1200" b="0"/>
              <a:pPr algn="r"/>
              <a:t>6</a:t>
            </a:fld>
            <a:endParaRPr lang="en-US" sz="1200" b="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B86A3904-B1CC-4D12-BE16-7C9A84DA750F}" type="slidenum">
              <a:rPr lang="en-US" smtClean="0"/>
              <a:pPr/>
              <a:t>7</a:t>
            </a:fld>
            <a:endParaRPr lang="en-US" smtClean="0"/>
          </a:p>
        </p:txBody>
      </p:sp>
      <p:sp>
        <p:nvSpPr>
          <p:cNvPr id="27650"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4BA74D25-53C7-470F-A02B-FB837C9A7DA2}" type="slidenum">
              <a:rPr lang="en-US" sz="1200" b="0"/>
              <a:pPr algn="r"/>
              <a:t>7</a:t>
            </a:fld>
            <a:endParaRPr lang="en-US" sz="1200" b="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fld id="{30428B4D-339C-47A8-B1F3-444C38769161}" type="slidenum">
              <a:rPr lang="en-US" smtClean="0"/>
              <a:pPr/>
              <a:t>8</a:t>
            </a:fld>
            <a:endParaRPr lang="en-US" smtClean="0"/>
          </a:p>
        </p:txBody>
      </p:sp>
      <p:sp>
        <p:nvSpPr>
          <p:cNvPr id="29698"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AE98B30C-5E33-4B4E-955D-B5A13E5AECEC}" type="slidenum">
              <a:rPr lang="en-US" sz="1200" b="0"/>
              <a:pPr algn="r"/>
              <a:t>8</a:t>
            </a:fld>
            <a:endParaRPr lang="en-US" sz="1200" b="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696AF267-4A75-4977-80E2-FE881C0958C2}" type="slidenum">
              <a:rPr lang="en-US" smtClean="0"/>
              <a:pPr/>
              <a:t>9</a:t>
            </a:fld>
            <a:endParaRPr lang="en-US" smtClean="0"/>
          </a:p>
        </p:txBody>
      </p:sp>
      <p:sp>
        <p:nvSpPr>
          <p:cNvPr id="31746"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35DEC4A7-F4AD-43A5-8F9C-23FBA8E3B733}" type="slidenum">
              <a:rPr lang="en-US" sz="1200" b="0"/>
              <a:pPr algn="r"/>
              <a:t>9</a:t>
            </a:fld>
            <a:endParaRPr lang="en-US" sz="1200" b="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785E31-A424-40C7-A32E-57EF2230C7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BB0462-8D8B-48C1-A69B-72DBFDBCE3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C362DC-535E-4F90-BB67-A672C1D0656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0493B5-DC07-4409-8B76-B8032F5397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4F4C82-B988-412A-8F99-1AF58645E55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31AC80-2701-42BA-B1DF-D4A93156DE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6E653DB-3D7F-4D20-89E1-9A32B8D18C5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E8E41E-D9D2-45E5-A37A-8ECC0A4BAF5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17067ED-EAE7-4643-8D18-2D5A972FB7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A24A81-2C79-4412-AA70-0F9E385E5EA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1F2D23-5A3C-49F9-9E1D-9925D377016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32BBE793-FB2F-429F-93B4-A13FE70F3C8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enf@umich.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Microsoft_Office_Excel_97-2003_Worksheet3.xls"/><Relationship Id="rId4" Type="http://schemas.openxmlformats.org/officeDocument/2006/relationships/oleObject" Target="../embeddings/Microsoft_Office_Excel_97-2003_Worksheet2.xls"/></Relationships>
</file>

<file path=ppt/slides/_rels/slide2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Microsoft_Office_Excel_97-2003_Worksheet4.xls"/></Relationships>
</file>

<file path=ppt/slides/_rels/slide3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slides/_rels/slide4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idx="4294967295"/>
          </p:nvPr>
        </p:nvSpPr>
        <p:spPr>
          <a:xfrm>
            <a:off x="609600" y="1066800"/>
            <a:ext cx="7772400" cy="1470025"/>
          </a:xfrm>
        </p:spPr>
        <p:txBody>
          <a:bodyPr/>
          <a:lstStyle/>
          <a:p>
            <a:pPr eaLnBrk="1" hangingPunct="1"/>
            <a:r>
              <a:rPr lang="en-US" sz="2400" b="1" smtClean="0"/>
              <a:t>New Challenges in Measuring</a:t>
            </a:r>
            <a:br>
              <a:rPr lang="en-US" sz="2400" b="1" smtClean="0"/>
            </a:br>
            <a:r>
              <a:rPr lang="en-US" sz="2400" b="1" smtClean="0"/>
              <a:t> Race in the United States </a:t>
            </a:r>
          </a:p>
        </p:txBody>
      </p:sp>
      <p:sp>
        <p:nvSpPr>
          <p:cNvPr id="14338" name="Rectangle 3"/>
          <p:cNvSpPr>
            <a:spLocks noGrp="1" noChangeArrowheads="1"/>
          </p:cNvSpPr>
          <p:nvPr>
            <p:ph type="subTitle" idx="4294967295"/>
          </p:nvPr>
        </p:nvSpPr>
        <p:spPr>
          <a:xfrm>
            <a:off x="533400" y="2590800"/>
            <a:ext cx="8153400" cy="1752600"/>
          </a:xfrm>
        </p:spPr>
        <p:txBody>
          <a:bodyPr/>
          <a:lstStyle/>
          <a:p>
            <a:pPr marL="0" indent="0" algn="ctr" eaLnBrk="1" hangingPunct="1">
              <a:lnSpc>
                <a:spcPct val="80000"/>
              </a:lnSpc>
              <a:buFontTx/>
              <a:buNone/>
            </a:pPr>
            <a:r>
              <a:rPr lang="en-US" sz="1400" b="1" i="1" smtClean="0"/>
              <a:t>Reynolds Farley</a:t>
            </a:r>
          </a:p>
          <a:p>
            <a:pPr marL="0" indent="0" algn="ctr" eaLnBrk="1" hangingPunct="1">
              <a:lnSpc>
                <a:spcPct val="80000"/>
              </a:lnSpc>
              <a:buFontTx/>
              <a:buNone/>
            </a:pPr>
            <a:r>
              <a:rPr lang="en-US" sz="1400" b="1" smtClean="0"/>
              <a:t>University of Michigan</a:t>
            </a:r>
          </a:p>
          <a:p>
            <a:pPr marL="0" indent="0" algn="ctr" eaLnBrk="1" hangingPunct="1">
              <a:lnSpc>
                <a:spcPct val="80000"/>
              </a:lnSpc>
              <a:buFontTx/>
              <a:buNone/>
            </a:pPr>
            <a:r>
              <a:rPr lang="en-US" sz="1400" b="1" smtClean="0"/>
              <a:t>Population Studies Center</a:t>
            </a:r>
          </a:p>
          <a:p>
            <a:pPr marL="0" indent="0" algn="ctr" eaLnBrk="1" hangingPunct="1">
              <a:lnSpc>
                <a:spcPct val="80000"/>
              </a:lnSpc>
              <a:buFontTx/>
              <a:buNone/>
            </a:pPr>
            <a:r>
              <a:rPr lang="en-US" sz="1400" b="1" smtClean="0"/>
              <a:t>Institute for Social Research</a:t>
            </a:r>
          </a:p>
          <a:p>
            <a:pPr marL="0" indent="0" algn="ctr" eaLnBrk="1" hangingPunct="1">
              <a:lnSpc>
                <a:spcPct val="80000"/>
              </a:lnSpc>
              <a:buFontTx/>
              <a:buNone/>
            </a:pPr>
            <a:r>
              <a:rPr lang="en-US" sz="1400" b="1" smtClean="0"/>
              <a:t>426 Thompson</a:t>
            </a:r>
          </a:p>
          <a:p>
            <a:pPr marL="0" indent="0" algn="ctr" eaLnBrk="1" hangingPunct="1">
              <a:lnSpc>
                <a:spcPct val="80000"/>
              </a:lnSpc>
              <a:buFontTx/>
              <a:buNone/>
            </a:pPr>
            <a:r>
              <a:rPr lang="en-US" sz="1400" b="1" smtClean="0"/>
              <a:t>Ann Arbor, Michigan 48104-2590</a:t>
            </a:r>
          </a:p>
          <a:p>
            <a:pPr marL="0" indent="0" algn="ctr" eaLnBrk="1" hangingPunct="1">
              <a:lnSpc>
                <a:spcPct val="80000"/>
              </a:lnSpc>
              <a:buFontTx/>
              <a:buNone/>
            </a:pPr>
            <a:r>
              <a:rPr lang="en-US" sz="1400" b="1" smtClean="0">
                <a:hlinkClick r:id="rId3"/>
              </a:rPr>
              <a:t>renf@umich.edu</a:t>
            </a:r>
            <a:endParaRPr lang="en-US" sz="1400" b="1" smtClean="0"/>
          </a:p>
          <a:p>
            <a:pPr marL="0" indent="0" algn="ctr" eaLnBrk="1" hangingPunct="1">
              <a:lnSpc>
                <a:spcPct val="80000"/>
              </a:lnSpc>
              <a:buFontTx/>
              <a:buNone/>
            </a:pPr>
            <a:endParaRPr lang="en-US" sz="1400" b="1" smtClean="0"/>
          </a:p>
          <a:p>
            <a:pPr marL="0" indent="0" algn="ctr" eaLnBrk="1" hangingPunct="1">
              <a:lnSpc>
                <a:spcPct val="80000"/>
              </a:lnSpc>
              <a:buFontTx/>
              <a:buNone/>
            </a:pPr>
            <a:endParaRPr lang="en-US" sz="1400" b="1" i="1" smtClean="0"/>
          </a:p>
          <a:p>
            <a:pPr marL="0" indent="0" algn="ctr" eaLnBrk="1" hangingPunct="1">
              <a:lnSpc>
                <a:spcPct val="80000"/>
              </a:lnSpc>
              <a:buFontTx/>
              <a:buNone/>
            </a:pPr>
            <a:endParaRPr lang="en-US" sz="1400" b="1" i="1" smtClean="0"/>
          </a:p>
          <a:p>
            <a:pPr marL="0" indent="0" algn="ctr" eaLnBrk="1" hangingPunct="1">
              <a:lnSpc>
                <a:spcPct val="80000"/>
              </a:lnSpc>
              <a:buFontTx/>
              <a:buNone/>
            </a:pPr>
            <a:endParaRPr lang="en-US" sz="1400" b="1" i="1" smtClean="0"/>
          </a:p>
          <a:p>
            <a:pPr marL="0" indent="0" algn="ctr" eaLnBrk="1" hangingPunct="1">
              <a:lnSpc>
                <a:spcPct val="80000"/>
              </a:lnSpc>
              <a:buFontTx/>
              <a:buNone/>
            </a:pPr>
            <a:endParaRPr lang="en-US" sz="1400" b="1" i="1" smtClean="0"/>
          </a:p>
          <a:p>
            <a:pPr marL="0" indent="0" algn="ctr" eaLnBrk="1" hangingPunct="1">
              <a:lnSpc>
                <a:spcPct val="80000"/>
              </a:lnSpc>
              <a:buFontTx/>
              <a:buNone/>
            </a:pPr>
            <a:r>
              <a:rPr lang="en-US" sz="1400" b="1" i="1" smtClean="0"/>
              <a:t>Presentation prepared for the  2010  National Conference on </a:t>
            </a:r>
            <a:br>
              <a:rPr lang="en-US" sz="1400" b="1" i="1" smtClean="0"/>
            </a:br>
            <a:r>
              <a:rPr lang="en-US" sz="1400" b="1" i="1" smtClean="0"/>
              <a:t>Health Statistics; Omni Shorem Hotel </a:t>
            </a:r>
            <a:br>
              <a:rPr lang="en-US" sz="1400" b="1" i="1" smtClean="0"/>
            </a:br>
            <a:r>
              <a:rPr lang="en-US" sz="1400" b="1" i="1" smtClean="0"/>
              <a:t> </a:t>
            </a:r>
          </a:p>
          <a:p>
            <a:pPr marL="0" indent="0" algn="ctr" eaLnBrk="1" hangingPunct="1">
              <a:lnSpc>
                <a:spcPct val="80000"/>
              </a:lnSpc>
              <a:buFontTx/>
              <a:buNone/>
            </a:pPr>
            <a:r>
              <a:rPr lang="en-US" sz="1400" b="1" i="1" smtClean="0"/>
              <a:t>Washington; August 17,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457200" y="1143000"/>
            <a:ext cx="8229600" cy="3140075"/>
          </a:xfrm>
          <a:prstGeom prst="rect">
            <a:avLst/>
          </a:prstGeom>
          <a:noFill/>
          <a:ln w="9525">
            <a:noFill/>
            <a:miter lim="800000"/>
            <a:headEnd/>
            <a:tailEnd/>
          </a:ln>
        </p:spPr>
        <p:txBody>
          <a:bodyPr anchor="ctr">
            <a:spAutoFit/>
          </a:bodyPr>
          <a:lstStyle/>
          <a:p>
            <a:pPr>
              <a:buSzPct val="200000"/>
              <a:buFontTx/>
              <a:buChar char="•"/>
              <a:tabLst>
                <a:tab pos="457200" algn="l"/>
              </a:tabLst>
            </a:pPr>
            <a:r>
              <a:rPr lang="en-US"/>
              <a:t> A Census Bureau interview-reinterview survey in 2000 found that those who identify with multiple races are not consistent in their reporting of race.  </a:t>
            </a:r>
            <a:r>
              <a:rPr lang="en-US" b="0"/>
              <a:t>Only 40 % of those who identified with two or more races in the census, identified with two or more when asked the same question about 6 months later.  About one-quarter of those who identified with American Indian only or with NHOPI only at the census date, identified with 2 or more races 6 months later.</a:t>
            </a:r>
          </a:p>
          <a:p>
            <a:pPr>
              <a:buSzPct val="200000"/>
              <a:buFontTx/>
              <a:buChar char="•"/>
              <a:tabLst>
                <a:tab pos="457200" algn="l"/>
              </a:tabLst>
            </a:pPr>
            <a:endParaRPr lang="en-US" b="0"/>
          </a:p>
          <a:p>
            <a:pPr>
              <a:buSzPct val="200000"/>
              <a:buFontTx/>
              <a:buChar char="•"/>
              <a:tabLst>
                <a:tab pos="457200" algn="l"/>
              </a:tabLst>
            </a:pPr>
            <a:r>
              <a:rPr lang="en-US"/>
              <a:t> The population identifying with more than one race did not generate controversy or litigation when redistricting was conducted after Census 2000.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txBody>
          <a:bodyPr/>
          <a:lstStyle/>
          <a:p>
            <a:r>
              <a:rPr lang="en-US" sz="2800" dirty="0" smtClean="0"/>
              <a:t>The Reporting of Multiple Race</a:t>
            </a:r>
            <a:br>
              <a:rPr lang="en-US" sz="2800" dirty="0" smtClean="0"/>
            </a:br>
            <a:r>
              <a:rPr lang="en-US" sz="2800" dirty="0" smtClean="0"/>
              <a:t>Is Strongly Linked to Age</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3" name="Text Box 2"/>
          <p:cNvSpPr txBox="1">
            <a:spLocks noChangeArrowheads="1"/>
          </p:cNvSpPr>
          <p:nvPr/>
        </p:nvSpPr>
        <p:spPr bwMode="auto">
          <a:xfrm>
            <a:off x="304800" y="136525"/>
            <a:ext cx="8534400" cy="641350"/>
          </a:xfrm>
          <a:prstGeom prst="rect">
            <a:avLst/>
          </a:prstGeom>
          <a:noFill/>
          <a:ln w="9525">
            <a:noFill/>
            <a:miter lim="800000"/>
            <a:headEnd/>
            <a:tailEnd/>
          </a:ln>
        </p:spPr>
        <p:txBody>
          <a:bodyPr>
            <a:spAutoFit/>
          </a:bodyPr>
          <a:lstStyle/>
          <a:p>
            <a:pPr algn="ctr">
              <a:spcBef>
                <a:spcPct val="50000"/>
              </a:spcBef>
            </a:pPr>
            <a:r>
              <a:rPr lang="en-US"/>
              <a:t>Percent of Persons Classified by Age Identifying with Two or More of the OMB Major Races:  </a:t>
            </a:r>
            <a:r>
              <a:rPr lang="en-US" i="1"/>
              <a:t>American Community Survey</a:t>
            </a:r>
            <a:r>
              <a:rPr lang="en-US"/>
              <a:t>, 2000 and 2008</a:t>
            </a:r>
          </a:p>
        </p:txBody>
      </p:sp>
      <p:sp>
        <p:nvSpPr>
          <p:cNvPr id="165894" name="Text Box 3"/>
          <p:cNvSpPr txBox="1">
            <a:spLocks noChangeArrowheads="1"/>
          </p:cNvSpPr>
          <p:nvPr/>
        </p:nvSpPr>
        <p:spPr bwMode="auto">
          <a:xfrm>
            <a:off x="304800" y="6324600"/>
            <a:ext cx="8534400" cy="336550"/>
          </a:xfrm>
          <a:prstGeom prst="rect">
            <a:avLst/>
          </a:prstGeom>
          <a:noFill/>
          <a:ln w="9525">
            <a:noFill/>
            <a:miter lim="800000"/>
            <a:headEnd/>
            <a:tailEnd/>
          </a:ln>
        </p:spPr>
        <p:txBody>
          <a:bodyPr>
            <a:spAutoFit/>
          </a:bodyPr>
          <a:lstStyle/>
          <a:p>
            <a:pPr>
              <a:spcBef>
                <a:spcPct val="50000"/>
              </a:spcBef>
            </a:pPr>
            <a:r>
              <a:rPr lang="en-US" sz="1600"/>
              <a:t>Source:  </a:t>
            </a:r>
            <a:r>
              <a:rPr lang="en-US" sz="1600" i="1"/>
              <a:t>American Community Survey</a:t>
            </a:r>
            <a:r>
              <a:rPr lang="en-US" sz="1600"/>
              <a:t>, Public Use Micro Data Files for 2000 and 2008.</a:t>
            </a:r>
          </a:p>
        </p:txBody>
      </p:sp>
      <p:graphicFrame>
        <p:nvGraphicFramePr>
          <p:cNvPr id="165892" name="Object 4"/>
          <p:cNvGraphicFramePr>
            <a:graphicFrameLocks noChangeAspect="1"/>
          </p:cNvGraphicFramePr>
          <p:nvPr/>
        </p:nvGraphicFramePr>
        <p:xfrm>
          <a:off x="990600" y="838200"/>
          <a:ext cx="7353300" cy="5473700"/>
        </p:xfrm>
        <a:graphic>
          <a:graphicData uri="http://schemas.openxmlformats.org/presentationml/2006/ole">
            <p:oleObj spid="_x0000_s165892" name="Chart" r:id="rId4" imgW="9353702" imgH="6953402" progId="Excel.Sheet.8">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txBody>
          <a:bodyPr/>
          <a:lstStyle/>
          <a:p>
            <a:r>
              <a:rPr lang="en-US" sz="2800" dirty="0" smtClean="0"/>
              <a:t>The Reporting of Multiple Races</a:t>
            </a:r>
            <a:br>
              <a:rPr lang="en-US" sz="2800" dirty="0" smtClean="0"/>
            </a:br>
            <a:r>
              <a:rPr lang="en-US" sz="2800" dirty="0" smtClean="0"/>
              <a:t/>
            </a:r>
            <a:br>
              <a:rPr lang="en-US" sz="2800" dirty="0" smtClean="0"/>
            </a:br>
            <a:r>
              <a:rPr lang="en-US" sz="2800" dirty="0" smtClean="0"/>
              <a:t>is Not Strongly Linked to </a:t>
            </a:r>
            <a:br>
              <a:rPr lang="en-US" sz="2800" dirty="0" smtClean="0"/>
            </a:br>
            <a:r>
              <a:rPr lang="en-US" sz="2800" dirty="0" smtClean="0"/>
              <a:t/>
            </a:r>
            <a:br>
              <a:rPr lang="en-US" sz="2800" dirty="0" smtClean="0"/>
            </a:br>
            <a:r>
              <a:rPr lang="en-US" sz="2800" dirty="0" smtClean="0"/>
              <a:t>Educational Attainment</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Text Box 2"/>
          <p:cNvSpPr txBox="1">
            <a:spLocks noChangeArrowheads="1"/>
          </p:cNvSpPr>
          <p:nvPr/>
        </p:nvSpPr>
        <p:spPr bwMode="auto">
          <a:xfrm>
            <a:off x="304800" y="152400"/>
            <a:ext cx="8610600" cy="825500"/>
          </a:xfrm>
          <a:prstGeom prst="rect">
            <a:avLst/>
          </a:prstGeom>
          <a:noFill/>
          <a:ln w="9525">
            <a:noFill/>
            <a:miter lim="800000"/>
            <a:headEnd/>
            <a:tailEnd/>
          </a:ln>
        </p:spPr>
        <p:txBody>
          <a:bodyPr>
            <a:spAutoFit/>
          </a:bodyPr>
          <a:lstStyle/>
          <a:p>
            <a:pPr algn="ctr">
              <a:spcBef>
                <a:spcPct val="50000"/>
              </a:spcBef>
            </a:pPr>
            <a:r>
              <a:rPr lang="en-US" sz="1600"/>
              <a:t>Percent of Persons Ages 25 to 64, Classified by Educational Attainment,</a:t>
            </a:r>
            <a:br>
              <a:rPr lang="en-US" sz="1600"/>
            </a:br>
            <a:r>
              <a:rPr lang="en-US" sz="1600"/>
              <a:t>Identifying with Two or More of the OMB Major Races</a:t>
            </a:r>
            <a:br>
              <a:rPr lang="en-US" sz="1600"/>
            </a:br>
            <a:r>
              <a:rPr lang="en-US" sz="1600" i="1"/>
              <a:t>American Community Surveys</a:t>
            </a:r>
            <a:r>
              <a:rPr lang="en-US" sz="1600"/>
              <a:t>, 2000 and 2008*</a:t>
            </a:r>
          </a:p>
        </p:txBody>
      </p:sp>
      <p:sp>
        <p:nvSpPr>
          <p:cNvPr id="167938" name="Text Box 3"/>
          <p:cNvSpPr txBox="1">
            <a:spLocks noChangeArrowheads="1"/>
          </p:cNvSpPr>
          <p:nvPr/>
        </p:nvSpPr>
        <p:spPr bwMode="auto">
          <a:xfrm>
            <a:off x="304800" y="6400800"/>
            <a:ext cx="8610600" cy="304800"/>
          </a:xfrm>
          <a:prstGeom prst="rect">
            <a:avLst/>
          </a:prstGeom>
          <a:noFill/>
          <a:ln w="9525">
            <a:noFill/>
            <a:miter lim="800000"/>
            <a:headEnd/>
            <a:tailEnd/>
          </a:ln>
        </p:spPr>
        <p:txBody>
          <a:bodyPr>
            <a:spAutoFit/>
          </a:bodyPr>
          <a:lstStyle/>
          <a:p>
            <a:pPr>
              <a:spcBef>
                <a:spcPct val="50000"/>
              </a:spcBef>
            </a:pPr>
            <a:endParaRPr lang="en-US" sz="1400"/>
          </a:p>
        </p:txBody>
      </p:sp>
      <p:sp>
        <p:nvSpPr>
          <p:cNvPr id="167939" name="Text Box 4"/>
          <p:cNvSpPr txBox="1">
            <a:spLocks noChangeArrowheads="1"/>
          </p:cNvSpPr>
          <p:nvPr/>
        </p:nvSpPr>
        <p:spPr bwMode="auto">
          <a:xfrm>
            <a:off x="304800" y="6340475"/>
            <a:ext cx="8534400" cy="457200"/>
          </a:xfrm>
          <a:prstGeom prst="rect">
            <a:avLst/>
          </a:prstGeom>
          <a:noFill/>
          <a:ln w="9525">
            <a:noFill/>
            <a:miter lim="800000"/>
            <a:headEnd/>
            <a:tailEnd/>
          </a:ln>
        </p:spPr>
        <p:txBody>
          <a:bodyPr>
            <a:spAutoFit/>
          </a:bodyPr>
          <a:lstStyle/>
          <a:p>
            <a:pPr>
              <a:spcBef>
                <a:spcPct val="50000"/>
              </a:spcBef>
            </a:pPr>
            <a:r>
              <a:rPr lang="en-US" sz="1200"/>
              <a:t>*The major races defined by the OMB are American Indian, Asian, African American or Black, Native Hawaiian or Other Pacific Islander, Some Other Race, and White.</a:t>
            </a:r>
          </a:p>
        </p:txBody>
      </p:sp>
      <p:pic>
        <p:nvPicPr>
          <p:cNvPr id="167943" name="Picture 7"/>
          <p:cNvPicPr>
            <a:picLocks noChangeAspect="1" noChangeArrowheads="1"/>
          </p:cNvPicPr>
          <p:nvPr/>
        </p:nvPicPr>
        <p:blipFill>
          <a:blip r:embed="rId3"/>
          <a:srcRect/>
          <a:stretch>
            <a:fillRect/>
          </a:stretch>
        </p:blipFill>
        <p:spPr bwMode="auto">
          <a:xfrm>
            <a:off x="685800" y="914400"/>
            <a:ext cx="7772400" cy="5314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78162"/>
          </a:xfrm>
        </p:spPr>
        <p:txBody>
          <a:bodyPr/>
          <a:lstStyle/>
          <a:p>
            <a:r>
              <a:rPr lang="en-US" sz="2800" dirty="0" smtClean="0"/>
              <a:t>There are very large geographic</a:t>
            </a:r>
            <a:br>
              <a:rPr lang="en-US" sz="2800" dirty="0" smtClean="0"/>
            </a:br>
            <a:r>
              <a:rPr lang="en-US" sz="2800" dirty="0" smtClean="0"/>
              <a:t/>
            </a:r>
            <a:br>
              <a:rPr lang="en-US" sz="2800" dirty="0" smtClean="0"/>
            </a:br>
            <a:r>
              <a:rPr lang="en-US" sz="2800" dirty="0" smtClean="0"/>
              <a:t>differences in identifying with</a:t>
            </a:r>
            <a:br>
              <a:rPr lang="en-US" sz="2800" dirty="0" smtClean="0"/>
            </a:br>
            <a:r>
              <a:rPr lang="en-US" sz="2800" dirty="0" smtClean="0"/>
              <a:t/>
            </a:r>
            <a:br>
              <a:rPr lang="en-US" sz="2800" dirty="0" smtClean="0"/>
            </a:br>
            <a:r>
              <a:rPr lang="en-US" sz="2800" dirty="0" smtClean="0"/>
              <a:t>multiple races</a:t>
            </a:r>
            <a:br>
              <a:rPr lang="en-US" sz="2800" dirty="0" smtClean="0"/>
            </a:b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Text Box 4"/>
          <p:cNvSpPr txBox="1">
            <a:spLocks noChangeArrowheads="1"/>
          </p:cNvSpPr>
          <p:nvPr/>
        </p:nvSpPr>
        <p:spPr bwMode="auto">
          <a:xfrm>
            <a:off x="762000" y="228600"/>
            <a:ext cx="7524750" cy="366713"/>
          </a:xfrm>
          <a:prstGeom prst="rect">
            <a:avLst/>
          </a:prstGeom>
          <a:noFill/>
          <a:ln w="9525">
            <a:noFill/>
            <a:miter lim="800000"/>
            <a:headEnd/>
            <a:tailEnd/>
          </a:ln>
        </p:spPr>
        <p:txBody>
          <a:bodyPr wrap="none">
            <a:spAutoFit/>
          </a:bodyPr>
          <a:lstStyle/>
          <a:p>
            <a:r>
              <a:rPr lang="en-US" b="0"/>
              <a:t>Percent of the Total U.S. Population Identifying with Two or  More Races</a:t>
            </a:r>
          </a:p>
        </p:txBody>
      </p:sp>
      <p:pic>
        <p:nvPicPr>
          <p:cNvPr id="223234" name="Picture 7" descr="ppt"/>
          <p:cNvPicPr>
            <a:picLocks noChangeAspect="1" noChangeArrowheads="1"/>
          </p:cNvPicPr>
          <p:nvPr/>
        </p:nvPicPr>
        <p:blipFill>
          <a:blip r:embed="rId3"/>
          <a:srcRect l="3572" t="11765" r="3572" b="5882"/>
          <a:stretch>
            <a:fillRect/>
          </a:stretch>
        </p:blipFill>
        <p:spPr bwMode="auto">
          <a:xfrm>
            <a:off x="304800" y="1143000"/>
            <a:ext cx="8537575" cy="4598988"/>
          </a:xfrm>
          <a:prstGeom prst="rect">
            <a:avLst/>
          </a:prstGeom>
          <a:noFill/>
          <a:ln w="9525">
            <a:noFill/>
            <a:miter lim="800000"/>
            <a:headEnd/>
            <a:tailEnd/>
          </a:ln>
        </p:spPr>
      </p:pic>
      <p:grpSp>
        <p:nvGrpSpPr>
          <p:cNvPr id="223235" name="Group 12"/>
          <p:cNvGrpSpPr>
            <a:grpSpLocks/>
          </p:cNvGrpSpPr>
          <p:nvPr/>
        </p:nvGrpSpPr>
        <p:grpSpPr bwMode="auto">
          <a:xfrm>
            <a:off x="7391400" y="4343400"/>
            <a:ext cx="1300163" cy="1219200"/>
            <a:chOff x="4656" y="2736"/>
            <a:chExt cx="819" cy="768"/>
          </a:xfrm>
        </p:grpSpPr>
        <p:sp>
          <p:nvSpPr>
            <p:cNvPr id="223236" name="Text Box 8"/>
            <p:cNvSpPr txBox="1">
              <a:spLocks noChangeArrowheads="1"/>
            </p:cNvSpPr>
            <p:nvPr/>
          </p:nvSpPr>
          <p:spPr bwMode="auto">
            <a:xfrm>
              <a:off x="4666" y="2736"/>
              <a:ext cx="809" cy="173"/>
            </a:xfrm>
            <a:prstGeom prst="rect">
              <a:avLst/>
            </a:prstGeom>
            <a:noFill/>
            <a:ln w="9525">
              <a:noFill/>
              <a:miter lim="800000"/>
              <a:headEnd/>
              <a:tailEnd/>
            </a:ln>
          </p:spPr>
          <p:txBody>
            <a:bodyPr wrap="none">
              <a:spAutoFit/>
            </a:bodyPr>
            <a:lstStyle/>
            <a:p>
              <a:r>
                <a:rPr lang="en-US" sz="1200"/>
                <a:t>Less than 1.5%</a:t>
              </a:r>
            </a:p>
          </p:txBody>
        </p:sp>
        <p:sp>
          <p:nvSpPr>
            <p:cNvPr id="223237" name="Text Box 9"/>
            <p:cNvSpPr txBox="1">
              <a:spLocks noChangeArrowheads="1"/>
            </p:cNvSpPr>
            <p:nvPr/>
          </p:nvSpPr>
          <p:spPr bwMode="auto">
            <a:xfrm>
              <a:off x="4656" y="2928"/>
              <a:ext cx="697" cy="173"/>
            </a:xfrm>
            <a:prstGeom prst="rect">
              <a:avLst/>
            </a:prstGeom>
            <a:noFill/>
            <a:ln w="9525">
              <a:noFill/>
              <a:miter lim="800000"/>
              <a:headEnd/>
              <a:tailEnd/>
            </a:ln>
          </p:spPr>
          <p:txBody>
            <a:bodyPr wrap="none">
              <a:spAutoFit/>
            </a:bodyPr>
            <a:lstStyle/>
            <a:p>
              <a:r>
                <a:rPr lang="en-US" sz="1200"/>
                <a:t>1.5% to 2.3%</a:t>
              </a:r>
            </a:p>
          </p:txBody>
        </p:sp>
        <p:sp>
          <p:nvSpPr>
            <p:cNvPr id="223238" name="Text Box 10"/>
            <p:cNvSpPr txBox="1">
              <a:spLocks noChangeArrowheads="1"/>
            </p:cNvSpPr>
            <p:nvPr/>
          </p:nvSpPr>
          <p:spPr bwMode="auto">
            <a:xfrm>
              <a:off x="4656" y="3120"/>
              <a:ext cx="697" cy="173"/>
            </a:xfrm>
            <a:prstGeom prst="rect">
              <a:avLst/>
            </a:prstGeom>
            <a:noFill/>
            <a:ln w="9525">
              <a:noFill/>
              <a:miter lim="800000"/>
              <a:headEnd/>
              <a:tailEnd/>
            </a:ln>
          </p:spPr>
          <p:txBody>
            <a:bodyPr wrap="none">
              <a:spAutoFit/>
            </a:bodyPr>
            <a:lstStyle/>
            <a:p>
              <a:r>
                <a:rPr lang="en-US" sz="1200"/>
                <a:t>2.4% to 3.9%</a:t>
              </a:r>
            </a:p>
          </p:txBody>
        </p:sp>
        <p:sp>
          <p:nvSpPr>
            <p:cNvPr id="223239" name="Text Box 11"/>
            <p:cNvSpPr txBox="1">
              <a:spLocks noChangeArrowheads="1"/>
            </p:cNvSpPr>
            <p:nvPr/>
          </p:nvSpPr>
          <p:spPr bwMode="auto">
            <a:xfrm>
              <a:off x="4656" y="3331"/>
              <a:ext cx="740" cy="173"/>
            </a:xfrm>
            <a:prstGeom prst="rect">
              <a:avLst/>
            </a:prstGeom>
            <a:noFill/>
            <a:ln w="9525">
              <a:noFill/>
              <a:miter lim="800000"/>
              <a:headEnd/>
              <a:tailEnd/>
            </a:ln>
          </p:spPr>
          <p:txBody>
            <a:bodyPr wrap="none">
              <a:spAutoFit/>
            </a:bodyPr>
            <a:lstStyle/>
            <a:p>
              <a:r>
                <a:rPr lang="en-US" sz="1200"/>
                <a:t>More than 4%</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Text Box 2"/>
          <p:cNvSpPr txBox="1">
            <a:spLocks noChangeArrowheads="1"/>
          </p:cNvSpPr>
          <p:nvPr/>
        </p:nvSpPr>
        <p:spPr bwMode="auto">
          <a:xfrm>
            <a:off x="969963" y="914400"/>
            <a:ext cx="6985000" cy="701675"/>
          </a:xfrm>
          <a:prstGeom prst="rect">
            <a:avLst/>
          </a:prstGeom>
          <a:noFill/>
          <a:ln w="9525">
            <a:noFill/>
            <a:miter lim="800000"/>
            <a:headEnd/>
            <a:tailEnd/>
          </a:ln>
        </p:spPr>
        <p:txBody>
          <a:bodyPr wrap="none">
            <a:spAutoFit/>
          </a:bodyPr>
          <a:lstStyle/>
          <a:p>
            <a:pPr algn="ctr"/>
            <a:r>
              <a:rPr lang="en-US" sz="2000"/>
              <a:t>Change in How People Identify Themselves by Race and</a:t>
            </a:r>
          </a:p>
          <a:p>
            <a:pPr algn="ctr"/>
            <a:r>
              <a:rPr lang="en-US" sz="2000"/>
              <a:t>Spanish Origin; 2000 to 2008</a:t>
            </a:r>
          </a:p>
        </p:txBody>
      </p:sp>
      <p:sp>
        <p:nvSpPr>
          <p:cNvPr id="169986" name="Rectangle 7"/>
          <p:cNvSpPr>
            <a:spLocks noChangeArrowheads="1"/>
          </p:cNvSpPr>
          <p:nvPr/>
        </p:nvSpPr>
        <p:spPr bwMode="auto">
          <a:xfrm>
            <a:off x="609600" y="2362200"/>
            <a:ext cx="7620000" cy="2563813"/>
          </a:xfrm>
          <a:prstGeom prst="rect">
            <a:avLst/>
          </a:prstGeom>
          <a:noFill/>
          <a:ln w="9525">
            <a:noFill/>
            <a:miter lim="800000"/>
            <a:headEnd/>
            <a:tailEnd/>
          </a:ln>
        </p:spPr>
        <p:txBody>
          <a:bodyPr>
            <a:spAutoFit/>
          </a:bodyPr>
          <a:lstStyle/>
          <a:p>
            <a:pPr>
              <a:buSzPct val="200000"/>
              <a:buFont typeface="Arial" charset="0"/>
              <a:buChar char="•"/>
            </a:pPr>
            <a:r>
              <a:rPr lang="en-US" b="0"/>
              <a:t>Modest increases in the percent identifying with two or more races</a:t>
            </a:r>
          </a:p>
          <a:p>
            <a:pPr>
              <a:buSzPct val="200000"/>
              <a:buFont typeface="Arial" charset="0"/>
              <a:buChar char="•"/>
            </a:pPr>
            <a:endParaRPr lang="en-US" b="0"/>
          </a:p>
          <a:p>
            <a:pPr>
              <a:buSzPct val="200000"/>
              <a:buFont typeface="Arial" charset="0"/>
              <a:buChar char="•"/>
            </a:pPr>
            <a:r>
              <a:rPr lang="en-US" b="0"/>
              <a:t>Increases are mainly due to more multiple-race youth.</a:t>
            </a:r>
          </a:p>
          <a:p>
            <a:pPr>
              <a:buSzPct val="200000"/>
              <a:buFont typeface="Arial" charset="0"/>
              <a:buChar char="•"/>
            </a:pPr>
            <a:endParaRPr lang="en-US" b="0"/>
          </a:p>
          <a:p>
            <a:pPr>
              <a:buSzPct val="200000"/>
              <a:buFont typeface="Arial" charset="0"/>
              <a:buChar char="•"/>
            </a:pPr>
            <a:r>
              <a:rPr lang="en-US" b="0"/>
              <a:t>A sharp rise in the Black and White populations, especially after 2006</a:t>
            </a:r>
            <a:r>
              <a:rPr lang="en-US" b="0">
                <a:cs typeface="Arial" charset="0"/>
              </a:rPr>
              <a:t>—</a:t>
            </a:r>
            <a:br>
              <a:rPr lang="en-US" b="0">
                <a:cs typeface="Arial" charset="0"/>
              </a:rPr>
            </a:br>
            <a:r>
              <a:rPr lang="en-US" b="0">
                <a:cs typeface="Arial" charset="0"/>
              </a:rPr>
              <a:t>   a Barack Obama effect?</a:t>
            </a:r>
          </a:p>
          <a:p>
            <a:pPr>
              <a:buSzPct val="200000"/>
              <a:buFont typeface="Arial" charset="0"/>
              <a:buNone/>
            </a:pPr>
            <a:endParaRPr lang="en-US" b="0">
              <a:cs typeface="Arial" charset="0"/>
            </a:endParaRPr>
          </a:p>
          <a:p>
            <a:pPr>
              <a:buSzPct val="200000"/>
              <a:buFont typeface="Arial" charset="0"/>
              <a:buChar char="•"/>
            </a:pPr>
            <a:r>
              <a:rPr lang="en-US" b="0">
                <a:cs typeface="Arial" charset="0"/>
              </a:rPr>
              <a:t>A large change from 2007 to 2008 in the racial identification of persons</a:t>
            </a:r>
            <a:br>
              <a:rPr lang="en-US" b="0">
                <a:cs typeface="Arial" charset="0"/>
              </a:rPr>
            </a:br>
            <a:r>
              <a:rPr lang="en-US" b="0">
                <a:cs typeface="Arial" charset="0"/>
              </a:rPr>
              <a:t>   identifying themselves as Hispanics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4"/>
          <p:cNvSpPr>
            <a:spLocks noChangeArrowheads="1"/>
          </p:cNvSpPr>
          <p:nvPr/>
        </p:nvSpPr>
        <p:spPr bwMode="auto">
          <a:xfrm>
            <a:off x="533400" y="304800"/>
            <a:ext cx="8001000" cy="641350"/>
          </a:xfrm>
          <a:prstGeom prst="rect">
            <a:avLst/>
          </a:prstGeom>
          <a:noFill/>
          <a:ln w="9525">
            <a:noFill/>
            <a:miter lim="800000"/>
            <a:headEnd/>
            <a:tailEnd/>
          </a:ln>
        </p:spPr>
        <p:txBody>
          <a:bodyPr anchor="ctr">
            <a:spAutoFit/>
          </a:bodyPr>
          <a:lstStyle/>
          <a:p>
            <a:pPr algn="ctr"/>
            <a:r>
              <a:rPr lang="en-US">
                <a:cs typeface="Times New Roman" pitchFamily="18" charset="0"/>
              </a:rPr>
              <a:t>Number of Races Reported: </a:t>
            </a:r>
            <a:r>
              <a:rPr lang="en-US" i="1">
                <a:cs typeface="Times New Roman" pitchFamily="18" charset="0"/>
              </a:rPr>
              <a:t>American Community Survey; </a:t>
            </a:r>
            <a:r>
              <a:rPr lang="en-US">
                <a:cs typeface="Times New Roman" pitchFamily="18" charset="0"/>
              </a:rPr>
              <a:t>2000 to 2008</a:t>
            </a:r>
            <a:endParaRPr lang="en-US"/>
          </a:p>
          <a:p>
            <a:pPr algn="ctr" eaLnBrk="0" hangingPunct="0"/>
            <a:endParaRPr lang="en-US"/>
          </a:p>
        </p:txBody>
      </p:sp>
      <p:sp>
        <p:nvSpPr>
          <p:cNvPr id="172034" name="Rectangle 200"/>
          <p:cNvSpPr>
            <a:spLocks noChangeArrowheads="1"/>
          </p:cNvSpPr>
          <p:nvPr/>
        </p:nvSpPr>
        <p:spPr bwMode="auto">
          <a:xfrm>
            <a:off x="198438" y="6248400"/>
            <a:ext cx="8869362" cy="336550"/>
          </a:xfrm>
          <a:prstGeom prst="rect">
            <a:avLst/>
          </a:prstGeom>
          <a:noFill/>
          <a:ln w="9525">
            <a:noFill/>
            <a:miter lim="800000"/>
            <a:headEnd/>
            <a:tailEnd/>
          </a:ln>
        </p:spPr>
        <p:txBody>
          <a:bodyPr wrap="none" anchor="ctr">
            <a:spAutoFit/>
          </a:bodyPr>
          <a:lstStyle/>
          <a:p>
            <a:pPr algn="ctr"/>
            <a:r>
              <a:rPr lang="en-US" sz="1600">
                <a:cs typeface="Times New Roman" pitchFamily="18" charset="0"/>
              </a:rPr>
              <a:t>Source: </a:t>
            </a:r>
            <a:r>
              <a:rPr lang="en-US" sz="1600" i="1">
                <a:cs typeface="Times New Roman" pitchFamily="18" charset="0"/>
              </a:rPr>
              <a:t>American Community Survey</a:t>
            </a:r>
            <a:r>
              <a:rPr lang="en-US" sz="1600">
                <a:cs typeface="Times New Roman" pitchFamily="18" charset="0"/>
              </a:rPr>
              <a:t>; Public Use Microdata Samples; 2000 through 2008.</a:t>
            </a:r>
            <a:endParaRPr lang="en-US" sz="1600"/>
          </a:p>
        </p:txBody>
      </p:sp>
      <p:graphicFrame>
        <p:nvGraphicFramePr>
          <p:cNvPr id="18122" name="Group 714"/>
          <p:cNvGraphicFramePr>
            <a:graphicFrameLocks noGrp="1"/>
          </p:cNvGraphicFramePr>
          <p:nvPr/>
        </p:nvGraphicFramePr>
        <p:xfrm>
          <a:off x="1038225" y="1143000"/>
          <a:ext cx="7115175" cy="4724404"/>
        </p:xfrm>
        <a:graphic>
          <a:graphicData uri="http://schemas.openxmlformats.org/drawingml/2006/table">
            <a:tbl>
              <a:tblPr/>
              <a:tblGrid>
                <a:gridCol w="1174750"/>
                <a:gridCol w="1173163"/>
                <a:gridCol w="1423987"/>
                <a:gridCol w="1552575"/>
                <a:gridCol w="1790700"/>
              </a:tblGrid>
              <a:tr h="679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Year</a:t>
                      </a:r>
                    </a:p>
                  </a:txBody>
                  <a:tcPr anchor="ctr" horzOverflow="overflow">
                    <a:lnL cap="flat">
                      <a:noFill/>
                    </a:lnL>
                    <a:lnR>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Total</a:t>
                      </a:r>
                    </a:p>
                  </a:txBody>
                  <a:tcPr anchor="ctr" horzOverflow="overflow">
                    <a:lnL>
                      <a:noFill/>
                    </a:lnL>
                    <a:lnR>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One Race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Only</a:t>
                      </a:r>
                    </a:p>
                  </a:txBody>
                  <a:tcPr horzOverflow="overflow">
                    <a:lnL>
                      <a:noFill/>
                    </a:lnL>
                    <a:lnR>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Two Races</a:t>
                      </a:r>
                    </a:p>
                  </a:txBody>
                  <a:tcPr anchor="ctr" horzOverflow="overflow">
                    <a:lnL>
                      <a:noFill/>
                    </a:lnL>
                    <a:lnR>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Three or More</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Races</a:t>
                      </a:r>
                    </a:p>
                  </a:txBody>
                  <a:tcPr horzOverflow="overflow">
                    <a:lnL>
                      <a:noFill/>
                    </a:lnL>
                    <a:lnR cap="flat">
                      <a:noFill/>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7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2000</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   97.9%</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   2.0%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   0.1%</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2001</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97.7</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0.2</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2002</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97.7</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0.2</a:t>
                      </a:r>
                    </a:p>
                  </a:txBody>
                  <a:tcPr horzOverflow="overflow">
                    <a:lnL>
                      <a:noFill/>
                    </a:lnL>
                    <a:lnR cap="flat">
                      <a:noFill/>
                    </a:lnR>
                    <a:lnT>
                      <a:noFill/>
                    </a:lnT>
                    <a:lnB>
                      <a:noFill/>
                    </a:lnB>
                    <a:lnTlToBr>
                      <a:noFill/>
                    </a:lnTlToBr>
                    <a:lnBlToTr>
                      <a:noFill/>
                    </a:lnBlToTr>
                    <a:noFill/>
                  </a:tcPr>
                </a:tc>
              </a:tr>
              <a:tr h="387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2003</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98.1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1.8</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0.1</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2004</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98.1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1.8</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0.1</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2005</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98,1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1.8</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0.1</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2006</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98.0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1.9</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0.1</a:t>
                      </a:r>
                    </a:p>
                  </a:txBody>
                  <a:tcPr horzOverflow="overflow">
                    <a:lnL>
                      <a:noFill/>
                    </a:lnL>
                    <a:lnR cap="flat">
                      <a:noFill/>
                    </a:lnR>
                    <a:lnT>
                      <a:noFill/>
                    </a:lnT>
                    <a:lnB>
                      <a:noFill/>
                    </a:lnB>
                    <a:lnTlToBr>
                      <a:noFill/>
                    </a:lnTlToBr>
                    <a:lnBlToTr>
                      <a:noFill/>
                    </a:lnBlToTr>
                    <a:noFill/>
                  </a:tcPr>
                </a:tc>
              </a:tr>
              <a:tr h="387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2007</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97.8</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0.2</a:t>
                      </a:r>
                    </a:p>
                  </a:txBody>
                  <a:tcPr horzOverflow="overflow">
                    <a:lnL>
                      <a:noFill/>
                    </a:lnL>
                    <a:lnR cap="flat">
                      <a:noFill/>
                    </a:lnR>
                    <a:lnT>
                      <a:noFill/>
                    </a:lnT>
                    <a:lnB>
                      <a:noFill/>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2008</a:t>
                      </a:r>
                    </a:p>
                  </a:txBody>
                  <a:tcPr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97.7</a:t>
                      </a:r>
                    </a:p>
                  </a:txBody>
                  <a:tcP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2.1</a:t>
                      </a:r>
                    </a:p>
                  </a:txBody>
                  <a:tcP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Times New Roman" pitchFamily="18" charset="0"/>
                          <a:cs typeface="Arial" charset="0"/>
                        </a:rPr>
                        <a:t>0.2</a:t>
                      </a:r>
                    </a:p>
                  </a:txBody>
                  <a:tcPr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2094" name="Rectangle 715"/>
          <p:cNvSpPr>
            <a:spLocks noChangeArrowheads="1"/>
          </p:cNvSpPr>
          <p:nvPr/>
        </p:nvSpPr>
        <p:spPr bwMode="auto">
          <a:xfrm>
            <a:off x="0" y="5657850"/>
            <a:ext cx="9144000" cy="0"/>
          </a:xfrm>
          <a:prstGeom prst="rect">
            <a:avLst/>
          </a:prstGeom>
          <a:noFill/>
          <a:ln w="9525">
            <a:noFill/>
            <a:miter lim="800000"/>
            <a:headEnd/>
            <a:tailEnd/>
          </a:ln>
        </p:spPr>
        <p:txBody>
          <a:bodyPr wrap="none" anchor="ctr">
            <a:spAutoFit/>
          </a:bodyPr>
          <a:lstStyle/>
          <a:p>
            <a:endParaRPr lang="en-US" b="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13"/>
          <p:cNvSpPr>
            <a:spLocks noChangeArrowheads="1"/>
          </p:cNvSpPr>
          <p:nvPr/>
        </p:nvSpPr>
        <p:spPr bwMode="auto">
          <a:xfrm>
            <a:off x="196850" y="204788"/>
            <a:ext cx="8705850" cy="641350"/>
          </a:xfrm>
          <a:prstGeom prst="rect">
            <a:avLst/>
          </a:prstGeom>
          <a:noFill/>
          <a:ln w="9525">
            <a:noFill/>
            <a:miter lim="800000"/>
            <a:headEnd/>
            <a:tailEnd/>
          </a:ln>
        </p:spPr>
        <p:txBody>
          <a:bodyPr wrap="none">
            <a:spAutoFit/>
          </a:bodyPr>
          <a:lstStyle/>
          <a:p>
            <a:pPr algn="ctr"/>
            <a:r>
              <a:rPr lang="en-US"/>
              <a:t> Percent of Persons Identifying with One Major Race Who Went On To Identify </a:t>
            </a:r>
          </a:p>
          <a:p>
            <a:pPr algn="ctr"/>
            <a:r>
              <a:rPr lang="en-US"/>
              <a:t>with a Second Major Race; </a:t>
            </a:r>
            <a:r>
              <a:rPr lang="en-US" i="1"/>
              <a:t>American Community Survey: 2000 to 2008</a:t>
            </a:r>
          </a:p>
        </p:txBody>
      </p:sp>
      <p:pic>
        <p:nvPicPr>
          <p:cNvPr id="174082" name="Picture 24"/>
          <p:cNvPicPr>
            <a:picLocks noChangeAspect="1" noChangeArrowheads="1"/>
          </p:cNvPicPr>
          <p:nvPr/>
        </p:nvPicPr>
        <p:blipFill>
          <a:blip r:embed="rId3"/>
          <a:srcRect/>
          <a:stretch>
            <a:fillRect/>
          </a:stretch>
        </p:blipFill>
        <p:spPr bwMode="auto">
          <a:xfrm>
            <a:off x="228600" y="7747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a:xfrm>
            <a:off x="457200" y="304800"/>
            <a:ext cx="8229600" cy="1143000"/>
          </a:xfrm>
        </p:spPr>
        <p:txBody>
          <a:bodyPr/>
          <a:lstStyle/>
          <a:p>
            <a:pPr eaLnBrk="1" hangingPunct="1"/>
            <a:r>
              <a:rPr lang="en-US" sz="2000" b="1" smtClean="0"/>
              <a:t>The Multiracial Movement of the 1990s</a:t>
            </a:r>
          </a:p>
        </p:txBody>
      </p:sp>
      <p:sp>
        <p:nvSpPr>
          <p:cNvPr id="16386" name="Rectangle 3"/>
          <p:cNvSpPr>
            <a:spLocks noGrp="1" noChangeArrowheads="1"/>
          </p:cNvSpPr>
          <p:nvPr>
            <p:ph type="body" idx="4294967295"/>
          </p:nvPr>
        </p:nvSpPr>
        <p:spPr>
          <a:xfrm>
            <a:off x="457200" y="1905000"/>
            <a:ext cx="8229600" cy="4525963"/>
          </a:xfrm>
        </p:spPr>
        <p:txBody>
          <a:bodyPr/>
          <a:lstStyle/>
          <a:p>
            <a:pPr eaLnBrk="1" hangingPunct="1">
              <a:buSzPct val="200000"/>
            </a:pPr>
            <a:r>
              <a:rPr lang="en-US" sz="1800" b="1" smtClean="0"/>
              <a:t>After Census 1990, a small social movement developed calling for a fundamental change in the way the federal statistical system classified people by race.  Susan Graham played an important role in this.</a:t>
            </a:r>
          </a:p>
          <a:p>
            <a:pPr eaLnBrk="1" hangingPunct="1">
              <a:buSzPct val="200000"/>
            </a:pPr>
            <a:endParaRPr lang="en-US" sz="1800" b="1" smtClean="0"/>
          </a:p>
          <a:p>
            <a:pPr eaLnBrk="1" hangingPunct="1">
              <a:buSzPct val="200000"/>
            </a:pPr>
            <a:r>
              <a:rPr lang="en-US" sz="1800" b="1" smtClean="0"/>
              <a:t>Rather than forcing persons to identify with one single race only, they insisted upon the addition of a “Multiple Races” category.</a:t>
            </a:r>
          </a:p>
          <a:p>
            <a:pPr eaLnBrk="1" hangingPunct="1">
              <a:buSzPct val="200000"/>
            </a:pPr>
            <a:endParaRPr lang="en-US" sz="1800" b="1" smtClean="0"/>
          </a:p>
          <a:p>
            <a:pPr eaLnBrk="1" hangingPunct="1">
              <a:buSzPct val="200000"/>
            </a:pPr>
            <a:r>
              <a:rPr lang="en-US" sz="1800" b="1" smtClean="0"/>
              <a:t>Some leading advocates of this change were white women married to African-American men who found that their children were almost always classified as black by those who collected statistical data or tabulated persons by race. </a:t>
            </a:r>
            <a:r>
              <a:rPr lang="en-US" sz="1800" b="1" i="1" smtClean="0"/>
              <a:t>See: Kim M. Williams, </a:t>
            </a:r>
            <a:r>
              <a:rPr lang="en-US" sz="1800" b="1" i="1" u="sng" smtClean="0"/>
              <a:t>Mark One or More Civil Rights in Multiracial America</a:t>
            </a:r>
            <a:endParaRPr lang="en-US" sz="1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Text Box 6"/>
          <p:cNvSpPr txBox="1">
            <a:spLocks noChangeArrowheads="1"/>
          </p:cNvSpPr>
          <p:nvPr/>
        </p:nvSpPr>
        <p:spPr bwMode="auto">
          <a:xfrm>
            <a:off x="457200" y="136525"/>
            <a:ext cx="8534400" cy="336550"/>
          </a:xfrm>
          <a:prstGeom prst="rect">
            <a:avLst/>
          </a:prstGeom>
          <a:noFill/>
          <a:ln w="9525">
            <a:noFill/>
            <a:miter lim="800000"/>
            <a:headEnd/>
            <a:tailEnd/>
          </a:ln>
        </p:spPr>
        <p:txBody>
          <a:bodyPr>
            <a:spAutoFit/>
          </a:bodyPr>
          <a:lstStyle/>
          <a:p>
            <a:pPr algn="ctr">
              <a:spcBef>
                <a:spcPct val="50000"/>
              </a:spcBef>
            </a:pPr>
            <a:r>
              <a:rPr lang="en-US" sz="1600"/>
              <a:t>Largest Multiple Race Populations in 2008 and Percent Change to 2008</a:t>
            </a:r>
          </a:p>
        </p:txBody>
      </p:sp>
      <p:pic>
        <p:nvPicPr>
          <p:cNvPr id="210946" name="Picture 7"/>
          <p:cNvPicPr>
            <a:picLocks noChangeAspect="1" noChangeArrowheads="1"/>
          </p:cNvPicPr>
          <p:nvPr/>
        </p:nvPicPr>
        <p:blipFill>
          <a:blip r:embed="rId3"/>
          <a:srcRect/>
          <a:stretch>
            <a:fillRect/>
          </a:stretch>
        </p:blipFill>
        <p:spPr bwMode="auto">
          <a:xfrm>
            <a:off x="457200" y="617538"/>
            <a:ext cx="8458200" cy="5783262"/>
          </a:xfrm>
          <a:prstGeom prst="rect">
            <a:avLst/>
          </a:prstGeom>
          <a:noFill/>
          <a:ln w="9525">
            <a:noFill/>
            <a:miter lim="800000"/>
            <a:headEnd/>
            <a:tailEnd/>
          </a:ln>
        </p:spPr>
      </p:pic>
      <p:sp>
        <p:nvSpPr>
          <p:cNvPr id="210947" name="Rectangle 8"/>
          <p:cNvSpPr>
            <a:spLocks noChangeArrowheads="1"/>
          </p:cNvSpPr>
          <p:nvPr/>
        </p:nvSpPr>
        <p:spPr bwMode="auto">
          <a:xfrm>
            <a:off x="381000" y="6400800"/>
            <a:ext cx="7654925" cy="274638"/>
          </a:xfrm>
          <a:prstGeom prst="rect">
            <a:avLst/>
          </a:prstGeom>
          <a:noFill/>
          <a:ln w="9525">
            <a:noFill/>
            <a:miter lim="800000"/>
            <a:headEnd/>
            <a:tailEnd/>
          </a:ln>
        </p:spPr>
        <p:txBody>
          <a:bodyPr wrap="none">
            <a:spAutoFit/>
          </a:bodyPr>
          <a:lstStyle/>
          <a:p>
            <a:r>
              <a:rPr lang="en-US" sz="1200"/>
              <a:t>Note: Multiple races that result from a respondent using a Spanish term for a second race are excluded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18" name="Rectangle 8"/>
          <p:cNvSpPr>
            <a:spLocks noChangeArrowheads="1"/>
          </p:cNvSpPr>
          <p:nvPr/>
        </p:nvSpPr>
        <p:spPr bwMode="auto">
          <a:xfrm>
            <a:off x="742950" y="304800"/>
            <a:ext cx="7639050" cy="641350"/>
          </a:xfrm>
          <a:prstGeom prst="rect">
            <a:avLst/>
          </a:prstGeom>
          <a:noFill/>
          <a:ln w="9525">
            <a:noFill/>
            <a:miter lim="800000"/>
            <a:headEnd/>
            <a:tailEnd/>
          </a:ln>
        </p:spPr>
        <p:txBody>
          <a:bodyPr wrap="none">
            <a:spAutoFit/>
          </a:bodyPr>
          <a:lstStyle/>
          <a:p>
            <a:pPr algn="ctr"/>
            <a:r>
              <a:rPr lang="en-US"/>
              <a:t>Reported Races of Persons Who Identified Themselves as Hispanics</a:t>
            </a:r>
          </a:p>
          <a:p>
            <a:pPr algn="ctr"/>
            <a:r>
              <a:rPr lang="en-US" i="1"/>
              <a:t>2007 and 2008 American Community Surveys</a:t>
            </a:r>
          </a:p>
        </p:txBody>
      </p:sp>
      <p:grpSp>
        <p:nvGrpSpPr>
          <p:cNvPr id="118819" name="Group 25"/>
          <p:cNvGrpSpPr>
            <a:grpSpLocks/>
          </p:cNvGrpSpPr>
          <p:nvPr/>
        </p:nvGrpSpPr>
        <p:grpSpPr bwMode="auto">
          <a:xfrm>
            <a:off x="341313" y="5935663"/>
            <a:ext cx="1490662" cy="304800"/>
            <a:chOff x="384" y="3792"/>
            <a:chExt cx="939" cy="192"/>
          </a:xfrm>
        </p:grpSpPr>
        <p:sp>
          <p:nvSpPr>
            <p:cNvPr id="118834" name="Rectangle 15"/>
            <p:cNvSpPr>
              <a:spLocks noChangeArrowheads="1"/>
            </p:cNvSpPr>
            <p:nvPr/>
          </p:nvSpPr>
          <p:spPr bwMode="auto">
            <a:xfrm>
              <a:off x="384" y="3792"/>
              <a:ext cx="240" cy="192"/>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18835" name="Text Box 20"/>
            <p:cNvSpPr txBox="1">
              <a:spLocks noChangeArrowheads="1"/>
            </p:cNvSpPr>
            <p:nvPr/>
          </p:nvSpPr>
          <p:spPr bwMode="auto">
            <a:xfrm>
              <a:off x="624" y="3792"/>
              <a:ext cx="699" cy="192"/>
            </a:xfrm>
            <a:prstGeom prst="rect">
              <a:avLst/>
            </a:prstGeom>
            <a:noFill/>
            <a:ln w="9525">
              <a:noFill/>
              <a:miter lim="800000"/>
              <a:headEnd/>
              <a:tailEnd/>
            </a:ln>
          </p:spPr>
          <p:txBody>
            <a:bodyPr wrap="none">
              <a:spAutoFit/>
            </a:bodyPr>
            <a:lstStyle/>
            <a:p>
              <a:r>
                <a:rPr lang="en-US" sz="1400"/>
                <a:t>White Only</a:t>
              </a:r>
            </a:p>
          </p:txBody>
        </p:sp>
      </p:grpSp>
      <p:grpSp>
        <p:nvGrpSpPr>
          <p:cNvPr id="118820" name="Group 26"/>
          <p:cNvGrpSpPr>
            <a:grpSpLocks/>
          </p:cNvGrpSpPr>
          <p:nvPr/>
        </p:nvGrpSpPr>
        <p:grpSpPr bwMode="auto">
          <a:xfrm>
            <a:off x="1874838" y="5829300"/>
            <a:ext cx="1787525" cy="517525"/>
            <a:chOff x="1344" y="3744"/>
            <a:chExt cx="1126" cy="326"/>
          </a:xfrm>
        </p:grpSpPr>
        <p:sp>
          <p:nvSpPr>
            <p:cNvPr id="118832" name="Rectangle 16"/>
            <p:cNvSpPr>
              <a:spLocks noChangeArrowheads="1"/>
            </p:cNvSpPr>
            <p:nvPr/>
          </p:nvSpPr>
          <p:spPr bwMode="auto">
            <a:xfrm>
              <a:off x="1344" y="3811"/>
              <a:ext cx="240" cy="192"/>
            </a:xfrm>
            <a:prstGeom prst="rect">
              <a:avLst/>
            </a:prstGeom>
            <a:solidFill>
              <a:srgbClr val="993300"/>
            </a:solidFill>
            <a:ln w="9525">
              <a:solidFill>
                <a:schemeClr val="tx1"/>
              </a:solidFill>
              <a:miter lim="800000"/>
              <a:headEnd/>
              <a:tailEnd/>
            </a:ln>
          </p:spPr>
          <p:txBody>
            <a:bodyPr wrap="none" anchor="ctr"/>
            <a:lstStyle/>
            <a:p>
              <a:endParaRPr lang="en-US"/>
            </a:p>
          </p:txBody>
        </p:sp>
        <p:sp>
          <p:nvSpPr>
            <p:cNvPr id="118833" name="Text Box 21"/>
            <p:cNvSpPr txBox="1">
              <a:spLocks noChangeArrowheads="1"/>
            </p:cNvSpPr>
            <p:nvPr/>
          </p:nvSpPr>
          <p:spPr bwMode="auto">
            <a:xfrm>
              <a:off x="1584" y="3744"/>
              <a:ext cx="886" cy="326"/>
            </a:xfrm>
            <a:prstGeom prst="rect">
              <a:avLst/>
            </a:prstGeom>
            <a:noFill/>
            <a:ln w="9525">
              <a:noFill/>
              <a:miter lim="800000"/>
              <a:headEnd/>
              <a:tailEnd/>
            </a:ln>
          </p:spPr>
          <p:txBody>
            <a:bodyPr wrap="none">
              <a:spAutoFit/>
            </a:bodyPr>
            <a:lstStyle/>
            <a:p>
              <a:pPr algn="ctr"/>
              <a:r>
                <a:rPr lang="en-US" sz="1400"/>
                <a:t>Hispanic Term</a:t>
              </a:r>
            </a:p>
            <a:p>
              <a:pPr algn="ctr"/>
              <a:r>
                <a:rPr lang="en-US" sz="1400"/>
                <a:t>Only</a:t>
              </a:r>
            </a:p>
          </p:txBody>
        </p:sp>
      </p:grpSp>
      <p:grpSp>
        <p:nvGrpSpPr>
          <p:cNvPr id="118821" name="Group 27"/>
          <p:cNvGrpSpPr>
            <a:grpSpLocks/>
          </p:cNvGrpSpPr>
          <p:nvPr/>
        </p:nvGrpSpPr>
        <p:grpSpPr bwMode="auto">
          <a:xfrm>
            <a:off x="3706813" y="5829300"/>
            <a:ext cx="1695450" cy="517525"/>
            <a:chOff x="2544" y="3744"/>
            <a:chExt cx="1068" cy="326"/>
          </a:xfrm>
        </p:grpSpPr>
        <p:sp>
          <p:nvSpPr>
            <p:cNvPr id="118830" name="Rectangle 17"/>
            <p:cNvSpPr>
              <a:spLocks noChangeArrowheads="1"/>
            </p:cNvSpPr>
            <p:nvPr/>
          </p:nvSpPr>
          <p:spPr bwMode="auto">
            <a:xfrm>
              <a:off x="2544" y="3811"/>
              <a:ext cx="240" cy="192"/>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18831" name="Text Box 22"/>
            <p:cNvSpPr txBox="1">
              <a:spLocks noChangeArrowheads="1"/>
            </p:cNvSpPr>
            <p:nvPr/>
          </p:nvSpPr>
          <p:spPr bwMode="auto">
            <a:xfrm>
              <a:off x="2832" y="3744"/>
              <a:ext cx="780" cy="326"/>
            </a:xfrm>
            <a:prstGeom prst="rect">
              <a:avLst/>
            </a:prstGeom>
            <a:noFill/>
            <a:ln w="9525">
              <a:noFill/>
              <a:miter lim="800000"/>
              <a:headEnd/>
              <a:tailEnd/>
            </a:ln>
          </p:spPr>
          <p:txBody>
            <a:bodyPr wrap="none">
              <a:spAutoFit/>
            </a:bodyPr>
            <a:lstStyle/>
            <a:p>
              <a:pPr algn="ctr"/>
              <a:r>
                <a:rPr lang="en-US" sz="1400"/>
                <a:t>Two or More</a:t>
              </a:r>
            </a:p>
            <a:p>
              <a:pPr algn="ctr"/>
              <a:r>
                <a:rPr lang="en-US" sz="1400"/>
                <a:t>Races</a:t>
              </a:r>
            </a:p>
          </p:txBody>
        </p:sp>
      </p:grpSp>
      <p:grpSp>
        <p:nvGrpSpPr>
          <p:cNvPr id="118822" name="Group 28"/>
          <p:cNvGrpSpPr>
            <a:grpSpLocks/>
          </p:cNvGrpSpPr>
          <p:nvPr/>
        </p:nvGrpSpPr>
        <p:grpSpPr bwMode="auto">
          <a:xfrm>
            <a:off x="5445125" y="5935663"/>
            <a:ext cx="1557338" cy="304800"/>
            <a:chOff x="3600" y="3792"/>
            <a:chExt cx="981" cy="192"/>
          </a:xfrm>
        </p:grpSpPr>
        <p:sp>
          <p:nvSpPr>
            <p:cNvPr id="118828" name="Rectangle 18"/>
            <p:cNvSpPr>
              <a:spLocks noChangeArrowheads="1"/>
            </p:cNvSpPr>
            <p:nvPr/>
          </p:nvSpPr>
          <p:spPr bwMode="auto">
            <a:xfrm>
              <a:off x="3600" y="3792"/>
              <a:ext cx="240" cy="192"/>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18829" name="Text Box 23"/>
            <p:cNvSpPr txBox="1">
              <a:spLocks noChangeArrowheads="1"/>
            </p:cNvSpPr>
            <p:nvPr/>
          </p:nvSpPr>
          <p:spPr bwMode="auto">
            <a:xfrm>
              <a:off x="3888" y="3792"/>
              <a:ext cx="693" cy="192"/>
            </a:xfrm>
            <a:prstGeom prst="rect">
              <a:avLst/>
            </a:prstGeom>
            <a:noFill/>
            <a:ln w="9525">
              <a:noFill/>
              <a:miter lim="800000"/>
              <a:headEnd/>
              <a:tailEnd/>
            </a:ln>
          </p:spPr>
          <p:txBody>
            <a:bodyPr wrap="none">
              <a:spAutoFit/>
            </a:bodyPr>
            <a:lstStyle/>
            <a:p>
              <a:r>
                <a:rPr lang="en-US" sz="1400"/>
                <a:t>Black Only</a:t>
              </a:r>
            </a:p>
          </p:txBody>
        </p:sp>
      </p:grpSp>
      <p:grpSp>
        <p:nvGrpSpPr>
          <p:cNvPr id="118823" name="Group 29"/>
          <p:cNvGrpSpPr>
            <a:grpSpLocks/>
          </p:cNvGrpSpPr>
          <p:nvPr/>
        </p:nvGrpSpPr>
        <p:grpSpPr bwMode="auto">
          <a:xfrm>
            <a:off x="7046913" y="5722938"/>
            <a:ext cx="2020887" cy="730250"/>
            <a:chOff x="4320" y="3216"/>
            <a:chExt cx="1273" cy="460"/>
          </a:xfrm>
        </p:grpSpPr>
        <p:sp>
          <p:nvSpPr>
            <p:cNvPr id="118826" name="Rectangle 19"/>
            <p:cNvSpPr>
              <a:spLocks noChangeArrowheads="1"/>
            </p:cNvSpPr>
            <p:nvPr/>
          </p:nvSpPr>
          <p:spPr bwMode="auto">
            <a:xfrm>
              <a:off x="4320" y="3350"/>
              <a:ext cx="240" cy="192"/>
            </a:xfrm>
            <a:prstGeom prst="rect">
              <a:avLst/>
            </a:prstGeom>
            <a:solidFill>
              <a:srgbClr val="00FF00"/>
            </a:solidFill>
            <a:ln w="9525">
              <a:solidFill>
                <a:schemeClr val="tx1"/>
              </a:solidFill>
              <a:miter lim="800000"/>
              <a:headEnd/>
              <a:tailEnd/>
            </a:ln>
          </p:spPr>
          <p:txBody>
            <a:bodyPr wrap="none" anchor="ctr"/>
            <a:lstStyle/>
            <a:p>
              <a:endParaRPr lang="en-US"/>
            </a:p>
          </p:txBody>
        </p:sp>
        <p:sp>
          <p:nvSpPr>
            <p:cNvPr id="118827" name="Text Box 24"/>
            <p:cNvSpPr txBox="1">
              <a:spLocks noChangeArrowheads="1"/>
            </p:cNvSpPr>
            <p:nvPr/>
          </p:nvSpPr>
          <p:spPr bwMode="auto">
            <a:xfrm>
              <a:off x="4608" y="3216"/>
              <a:ext cx="985" cy="460"/>
            </a:xfrm>
            <a:prstGeom prst="rect">
              <a:avLst/>
            </a:prstGeom>
            <a:noFill/>
            <a:ln w="9525">
              <a:noFill/>
              <a:miter lim="800000"/>
              <a:headEnd/>
              <a:tailEnd/>
            </a:ln>
          </p:spPr>
          <p:txBody>
            <a:bodyPr wrap="none">
              <a:spAutoFit/>
            </a:bodyPr>
            <a:lstStyle/>
            <a:p>
              <a:pPr algn="ctr"/>
              <a:r>
                <a:rPr lang="en-US" sz="1400"/>
                <a:t>Asian or </a:t>
              </a:r>
            </a:p>
            <a:p>
              <a:pPr algn="ctr"/>
              <a:r>
                <a:rPr lang="en-US" sz="1400"/>
                <a:t>American Indian</a:t>
              </a:r>
            </a:p>
            <a:p>
              <a:pPr algn="ctr"/>
              <a:r>
                <a:rPr lang="en-US" sz="1400"/>
                <a:t>Only</a:t>
              </a:r>
            </a:p>
          </p:txBody>
        </p:sp>
      </p:grpSp>
      <p:sp>
        <p:nvSpPr>
          <p:cNvPr id="118824" name="Text Box 30"/>
          <p:cNvSpPr txBox="1">
            <a:spLocks noChangeArrowheads="1"/>
          </p:cNvSpPr>
          <p:nvPr/>
        </p:nvSpPr>
        <p:spPr bwMode="auto">
          <a:xfrm>
            <a:off x="2222500" y="1600200"/>
            <a:ext cx="749300" cy="396875"/>
          </a:xfrm>
          <a:prstGeom prst="rect">
            <a:avLst/>
          </a:prstGeom>
          <a:noFill/>
          <a:ln w="9525">
            <a:noFill/>
            <a:miter lim="800000"/>
            <a:headEnd/>
            <a:tailEnd/>
          </a:ln>
        </p:spPr>
        <p:txBody>
          <a:bodyPr wrap="none">
            <a:spAutoFit/>
          </a:bodyPr>
          <a:lstStyle/>
          <a:p>
            <a:r>
              <a:rPr lang="en-US" sz="2000"/>
              <a:t>2007</a:t>
            </a:r>
          </a:p>
        </p:txBody>
      </p:sp>
      <p:sp>
        <p:nvSpPr>
          <p:cNvPr id="118825" name="Text Box 31"/>
          <p:cNvSpPr txBox="1">
            <a:spLocks noChangeArrowheads="1"/>
          </p:cNvSpPr>
          <p:nvPr/>
        </p:nvSpPr>
        <p:spPr bwMode="auto">
          <a:xfrm>
            <a:off x="5880100" y="1600200"/>
            <a:ext cx="749300" cy="396875"/>
          </a:xfrm>
          <a:prstGeom prst="rect">
            <a:avLst/>
          </a:prstGeom>
          <a:noFill/>
          <a:ln w="9525">
            <a:noFill/>
            <a:miter lim="800000"/>
            <a:headEnd/>
            <a:tailEnd/>
          </a:ln>
        </p:spPr>
        <p:txBody>
          <a:bodyPr wrap="none">
            <a:spAutoFit/>
          </a:bodyPr>
          <a:lstStyle/>
          <a:p>
            <a:r>
              <a:rPr lang="en-US" sz="2000"/>
              <a:t>2008</a:t>
            </a:r>
          </a:p>
        </p:txBody>
      </p:sp>
      <p:graphicFrame>
        <p:nvGraphicFramePr>
          <p:cNvPr id="118816" name="Object 32"/>
          <p:cNvGraphicFramePr>
            <a:graphicFrameLocks noChangeAspect="1"/>
          </p:cNvGraphicFramePr>
          <p:nvPr/>
        </p:nvGraphicFramePr>
        <p:xfrm>
          <a:off x="1123950" y="2314575"/>
          <a:ext cx="2867025" cy="2562225"/>
        </p:xfrm>
        <a:graphic>
          <a:graphicData uri="http://schemas.openxmlformats.org/presentationml/2006/ole">
            <p:oleObj spid="_x0000_s118816" name="Chart" r:id="rId4" imgW="2866949" imgH="2428951" progId="Excel.Sheet.8">
              <p:embed/>
            </p:oleObj>
          </a:graphicData>
        </a:graphic>
      </p:graphicFrame>
      <p:graphicFrame>
        <p:nvGraphicFramePr>
          <p:cNvPr id="118817" name="Object 33"/>
          <p:cNvGraphicFramePr>
            <a:graphicFrameLocks noChangeAspect="1"/>
          </p:cNvGraphicFramePr>
          <p:nvPr/>
        </p:nvGraphicFramePr>
        <p:xfrm>
          <a:off x="4724400" y="1981200"/>
          <a:ext cx="2990850" cy="3228975"/>
        </p:xfrm>
        <a:graphic>
          <a:graphicData uri="http://schemas.openxmlformats.org/presentationml/2006/ole">
            <p:oleObj spid="_x0000_s118817" name="Chart" r:id="rId5" imgW="2991002" imgH="3086100" progId="Excel.Sheet.8">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5"/>
          <p:cNvSpPr>
            <a:spLocks noChangeArrowheads="1"/>
          </p:cNvSpPr>
          <p:nvPr/>
        </p:nvSpPr>
        <p:spPr bwMode="auto">
          <a:xfrm>
            <a:off x="76200" y="228600"/>
            <a:ext cx="9023350" cy="366713"/>
          </a:xfrm>
          <a:prstGeom prst="rect">
            <a:avLst/>
          </a:prstGeom>
          <a:noFill/>
          <a:ln w="9525">
            <a:noFill/>
            <a:miter lim="800000"/>
            <a:headEnd/>
            <a:tailEnd/>
          </a:ln>
        </p:spPr>
        <p:txBody>
          <a:bodyPr wrap="none">
            <a:spAutoFit/>
          </a:bodyPr>
          <a:lstStyle/>
          <a:p>
            <a:r>
              <a:rPr lang="en-US"/>
              <a:t>Percent of Spanish Origin Population Using an Hispanic Term as Their Only Race</a:t>
            </a:r>
          </a:p>
        </p:txBody>
      </p:sp>
      <p:pic>
        <p:nvPicPr>
          <p:cNvPr id="178178" name="Picture 7"/>
          <p:cNvPicPr>
            <a:picLocks noChangeAspect="1" noChangeArrowheads="1"/>
          </p:cNvPicPr>
          <p:nvPr/>
        </p:nvPicPr>
        <p:blipFill>
          <a:blip r:embed="rId3"/>
          <a:srcRect/>
          <a:stretch>
            <a:fillRect/>
          </a:stretch>
        </p:blipFill>
        <p:spPr bwMode="auto">
          <a:xfrm>
            <a:off x="228600" y="7747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225" name="Picture 4"/>
          <p:cNvPicPr>
            <a:picLocks noChangeAspect="1" noChangeArrowheads="1"/>
          </p:cNvPicPr>
          <p:nvPr/>
        </p:nvPicPr>
        <p:blipFill>
          <a:blip r:embed="rId3"/>
          <a:srcRect r="3798"/>
          <a:stretch>
            <a:fillRect/>
          </a:stretch>
        </p:blipFill>
        <p:spPr bwMode="auto">
          <a:xfrm>
            <a:off x="195263" y="2286000"/>
            <a:ext cx="8796337" cy="2724150"/>
          </a:xfrm>
          <a:prstGeom prst="rect">
            <a:avLst/>
          </a:prstGeom>
          <a:noFill/>
          <a:ln w="9525">
            <a:noFill/>
            <a:miter lim="800000"/>
            <a:headEnd/>
            <a:tailEnd/>
          </a:ln>
        </p:spPr>
      </p:pic>
      <p:sp>
        <p:nvSpPr>
          <p:cNvPr id="180226" name="Title 3"/>
          <p:cNvSpPr>
            <a:spLocks/>
          </p:cNvSpPr>
          <p:nvPr/>
        </p:nvSpPr>
        <p:spPr bwMode="auto">
          <a:xfrm>
            <a:off x="685800" y="304800"/>
            <a:ext cx="7772400" cy="636588"/>
          </a:xfrm>
          <a:prstGeom prst="rect">
            <a:avLst/>
          </a:prstGeom>
          <a:noFill/>
          <a:ln w="9525">
            <a:noFill/>
            <a:miter lim="800000"/>
            <a:headEnd/>
            <a:tailEnd/>
          </a:ln>
        </p:spPr>
        <p:txBody>
          <a:bodyPr anchor="ctr"/>
          <a:lstStyle/>
          <a:p>
            <a:pPr algn="ctr"/>
            <a:r>
              <a:rPr lang="en-US" sz="2000">
                <a:solidFill>
                  <a:schemeClr val="tx2"/>
                </a:solidFill>
              </a:rPr>
              <a:t>Hispanic and Race Questions Asked in ACS 2007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Title 3"/>
          <p:cNvSpPr>
            <a:spLocks/>
          </p:cNvSpPr>
          <p:nvPr/>
        </p:nvSpPr>
        <p:spPr bwMode="auto">
          <a:xfrm>
            <a:off x="762000" y="277813"/>
            <a:ext cx="7772400" cy="636587"/>
          </a:xfrm>
          <a:prstGeom prst="rect">
            <a:avLst/>
          </a:prstGeom>
          <a:noFill/>
          <a:ln w="9525">
            <a:noFill/>
            <a:miter lim="800000"/>
            <a:headEnd/>
            <a:tailEnd/>
          </a:ln>
        </p:spPr>
        <p:txBody>
          <a:bodyPr anchor="ctr"/>
          <a:lstStyle/>
          <a:p>
            <a:pPr algn="ctr"/>
            <a:r>
              <a:rPr lang="en-US" sz="2000">
                <a:solidFill>
                  <a:schemeClr val="tx2"/>
                </a:solidFill>
              </a:rPr>
              <a:t>Hispanic and Race Questions Asked in ACS 2008 </a:t>
            </a:r>
          </a:p>
        </p:txBody>
      </p:sp>
      <p:pic>
        <p:nvPicPr>
          <p:cNvPr id="182274" name="Picture 4"/>
          <p:cNvPicPr>
            <a:picLocks noChangeAspect="1" noChangeArrowheads="1"/>
          </p:cNvPicPr>
          <p:nvPr/>
        </p:nvPicPr>
        <p:blipFill>
          <a:blip r:embed="rId3"/>
          <a:srcRect/>
          <a:stretch>
            <a:fillRect/>
          </a:stretch>
        </p:blipFill>
        <p:spPr bwMode="auto">
          <a:xfrm>
            <a:off x="2016125" y="914400"/>
            <a:ext cx="5264150" cy="579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a:xfrm>
            <a:off x="457200" y="274638"/>
            <a:ext cx="8229600" cy="792162"/>
          </a:xfrm>
        </p:spPr>
        <p:txBody>
          <a:bodyPr/>
          <a:lstStyle/>
          <a:p>
            <a:pPr eaLnBrk="1" hangingPunct="1"/>
            <a:r>
              <a:rPr lang="en-US" sz="2000" b="1" smtClean="0"/>
              <a:t>The Anticipated Growth of the Multiracial Population</a:t>
            </a:r>
          </a:p>
        </p:txBody>
      </p:sp>
      <p:sp>
        <p:nvSpPr>
          <p:cNvPr id="184322" name="Rectangle 3"/>
          <p:cNvSpPr>
            <a:spLocks noGrp="1" noChangeArrowheads="1"/>
          </p:cNvSpPr>
          <p:nvPr>
            <p:ph type="body" idx="1"/>
          </p:nvPr>
        </p:nvSpPr>
        <p:spPr>
          <a:xfrm>
            <a:off x="457200" y="1371600"/>
            <a:ext cx="8229600" cy="5029200"/>
          </a:xfrm>
        </p:spPr>
        <p:txBody>
          <a:bodyPr/>
          <a:lstStyle/>
          <a:p>
            <a:pPr eaLnBrk="1" hangingPunct="1">
              <a:buSzPct val="200000"/>
            </a:pPr>
            <a:r>
              <a:rPr lang="en-US" sz="1800" b="1" smtClean="0"/>
              <a:t>Following Census 2000, most observers expected a growth of the multiracial population for several reasons:</a:t>
            </a:r>
          </a:p>
          <a:p>
            <a:pPr eaLnBrk="1" hangingPunct="1">
              <a:buSzPct val="200000"/>
            </a:pPr>
            <a:endParaRPr lang="en-US" sz="1800" b="1" smtClean="0"/>
          </a:p>
          <a:p>
            <a:pPr eaLnBrk="1" hangingPunct="1">
              <a:buSzPct val="200000"/>
            </a:pPr>
            <a:r>
              <a:rPr lang="en-US" sz="1800" b="1" smtClean="0"/>
              <a:t>Continued immigration leads to more racial diversity in the USA</a:t>
            </a:r>
          </a:p>
          <a:p>
            <a:pPr eaLnBrk="1" hangingPunct="1">
              <a:buSzPct val="200000"/>
            </a:pPr>
            <a:endParaRPr lang="en-US" sz="1800" b="1" smtClean="0"/>
          </a:p>
          <a:p>
            <a:pPr eaLnBrk="1" hangingPunct="1">
              <a:buSzPct val="200000"/>
            </a:pPr>
            <a:r>
              <a:rPr lang="en-US" sz="1800" b="1" smtClean="0"/>
              <a:t>Anecdotal and convincing demographic evidence indicated an increase in interracial marriages.</a:t>
            </a:r>
          </a:p>
          <a:p>
            <a:pPr eaLnBrk="1" hangingPunct="1">
              <a:buSzPct val="200000"/>
            </a:pPr>
            <a:endParaRPr lang="en-US" sz="1800" b="1" smtClean="0"/>
          </a:p>
          <a:p>
            <a:pPr eaLnBrk="1" hangingPunct="1">
              <a:buSzPct val="200000"/>
            </a:pPr>
            <a:r>
              <a:rPr lang="en-US" sz="1800" b="1" smtClean="0"/>
              <a:t>An growing percent of the nation’s children live in married couple families in which the mother and father differ by race.</a:t>
            </a:r>
          </a:p>
          <a:p>
            <a:pPr eaLnBrk="1" hangingPunct="1">
              <a:buSzPct val="200000"/>
            </a:pPr>
            <a:endParaRPr lang="en-US" sz="1800" b="1" smtClean="0"/>
          </a:p>
          <a:p>
            <a:pPr eaLnBrk="1" hangingPunct="1">
              <a:buSzPct val="200000"/>
            </a:pPr>
            <a:r>
              <a:rPr lang="en-US" sz="1800" b="1" smtClean="0"/>
              <a:t>There was an apparent increase in the number of prominent Americans who are multiracial including Tiger Woods, Derek Jeter, Halle Berry, and Barack Obama.</a:t>
            </a:r>
          </a:p>
          <a:p>
            <a:pPr eaLnBrk="1" hangingPunct="1">
              <a:buSzPct val="200000"/>
            </a:pPr>
            <a:endParaRPr lang="en-US" sz="1800" b="1" smtClean="0"/>
          </a:p>
          <a:p>
            <a:pPr eaLnBrk="1" hangingPunct="1">
              <a:buSzPct val="200000"/>
            </a:pPr>
            <a:r>
              <a:rPr lang="en-US" sz="1800" b="1" smtClean="0"/>
              <a:t>The multiracial movement appeared healthy and poised to grow.</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Text Box 2"/>
          <p:cNvSpPr txBox="1">
            <a:spLocks noChangeArrowheads="1"/>
          </p:cNvSpPr>
          <p:nvPr/>
        </p:nvSpPr>
        <p:spPr bwMode="auto">
          <a:xfrm>
            <a:off x="1371600" y="533400"/>
            <a:ext cx="6121400" cy="396875"/>
          </a:xfrm>
          <a:prstGeom prst="rect">
            <a:avLst/>
          </a:prstGeom>
          <a:noFill/>
          <a:ln w="9525">
            <a:noFill/>
            <a:miter lim="800000"/>
            <a:headEnd/>
            <a:tailEnd/>
          </a:ln>
        </p:spPr>
        <p:txBody>
          <a:bodyPr wrap="none">
            <a:spAutoFit/>
          </a:bodyPr>
          <a:lstStyle/>
          <a:p>
            <a:pPr algn="ctr"/>
            <a:r>
              <a:rPr lang="en-US" sz="2000"/>
              <a:t>Measuring Race Will Be Increasingly Challenging</a:t>
            </a:r>
          </a:p>
        </p:txBody>
      </p:sp>
      <p:sp>
        <p:nvSpPr>
          <p:cNvPr id="188418" name="Rectangle 3"/>
          <p:cNvSpPr>
            <a:spLocks noChangeArrowheads="1"/>
          </p:cNvSpPr>
          <p:nvPr/>
        </p:nvSpPr>
        <p:spPr bwMode="auto">
          <a:xfrm>
            <a:off x="762000" y="1984375"/>
            <a:ext cx="7391400" cy="2563813"/>
          </a:xfrm>
          <a:prstGeom prst="rect">
            <a:avLst/>
          </a:prstGeom>
          <a:noFill/>
          <a:ln w="9525">
            <a:noFill/>
            <a:miter lim="800000"/>
            <a:headEnd/>
            <a:tailEnd/>
          </a:ln>
        </p:spPr>
        <p:txBody>
          <a:bodyPr anchor="ctr">
            <a:spAutoFit/>
          </a:bodyPr>
          <a:lstStyle/>
          <a:p>
            <a:pPr>
              <a:buSzPct val="150000"/>
              <a:buFontTx/>
              <a:buChar char="•"/>
            </a:pPr>
            <a:r>
              <a:rPr lang="en-US"/>
              <a:t>A substantial increase in interracial marriages implies that</a:t>
            </a:r>
            <a:br>
              <a:rPr lang="en-US"/>
            </a:br>
            <a:r>
              <a:rPr lang="en-US"/>
              <a:t>  the multiple race population is growing rapidly.</a:t>
            </a:r>
          </a:p>
          <a:p>
            <a:pPr>
              <a:buSzPct val="150000"/>
            </a:pPr>
            <a:endParaRPr lang="en-US"/>
          </a:p>
          <a:p>
            <a:pPr>
              <a:buSzPct val="150000"/>
              <a:buFontTx/>
              <a:buChar char="•"/>
            </a:pPr>
            <a:endParaRPr lang="en-US"/>
          </a:p>
          <a:p>
            <a:pPr>
              <a:buSzPct val="150000"/>
              <a:buFontTx/>
              <a:buChar char="•"/>
            </a:pPr>
            <a:r>
              <a:rPr lang="en-US"/>
              <a:t>There is widespread consensus that race is a social construct.</a:t>
            </a:r>
            <a:br>
              <a:rPr lang="en-US"/>
            </a:br>
            <a:r>
              <a:rPr lang="en-US"/>
              <a:t>  Perhaps, many people wish to construct their own racial identity.</a:t>
            </a:r>
          </a:p>
          <a:p>
            <a:pPr>
              <a:buSzPct val="150000"/>
            </a:pPr>
            <a:endParaRPr lang="en-US"/>
          </a:p>
          <a:p>
            <a:pPr>
              <a:buSzPct val="150000"/>
              <a:buFontTx/>
              <a:buChar char="•"/>
            </a:pPr>
            <a:endParaRPr lang="en-US"/>
          </a:p>
          <a:p>
            <a:pPr>
              <a:buSzPct val="150000"/>
              <a:buFontTx/>
              <a:buChar char="•"/>
            </a:pPr>
            <a:r>
              <a:rPr lang="en-US"/>
              <a:t>Question order and question wording effects are very large.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lstStyle/>
          <a:p>
            <a:r>
              <a:rPr lang="en-US" sz="2800" dirty="0" smtClean="0"/>
              <a:t>Increasing Interracial Marriage</a:t>
            </a:r>
            <a:br>
              <a:rPr lang="en-US" sz="2800" dirty="0" smtClean="0"/>
            </a:br>
            <a:r>
              <a:rPr lang="en-US" sz="2800" dirty="0" smtClean="0"/>
              <a:t/>
            </a:r>
            <a:br>
              <a:rPr lang="en-US" sz="2800" dirty="0" smtClean="0"/>
            </a:br>
            <a:r>
              <a:rPr lang="en-US" sz="2800" dirty="0" smtClean="0"/>
              <a:t>Implies a Rapidly Growing Multiple Race</a:t>
            </a:r>
            <a:br>
              <a:rPr lang="en-US" sz="2800" dirty="0" smtClean="0"/>
            </a:br>
            <a:r>
              <a:rPr lang="en-US" sz="2800" dirty="0" smtClean="0"/>
              <a:t/>
            </a:r>
            <a:br>
              <a:rPr lang="en-US" sz="2800" dirty="0" smtClean="0"/>
            </a:br>
            <a:r>
              <a:rPr lang="en-US" sz="2800" dirty="0" smtClean="0"/>
              <a:t>Population</a:t>
            </a:r>
            <a:br>
              <a:rPr lang="en-US" sz="2800" dirty="0" smtClean="0"/>
            </a:br>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title"/>
          </p:nvPr>
        </p:nvSpPr>
        <p:spPr>
          <a:xfrm>
            <a:off x="457200" y="457200"/>
            <a:ext cx="8229600" cy="563563"/>
          </a:xfrm>
        </p:spPr>
        <p:txBody>
          <a:bodyPr/>
          <a:lstStyle/>
          <a:p>
            <a:pPr eaLnBrk="1" hangingPunct="1"/>
            <a:r>
              <a:rPr lang="en-US" sz="2000" b="1" smtClean="0"/>
              <a:t>Trends in Interracial Marriage: 1950 to 2004</a:t>
            </a:r>
          </a:p>
        </p:txBody>
      </p:sp>
      <p:sp>
        <p:nvSpPr>
          <p:cNvPr id="186370" name="Rectangle 3"/>
          <p:cNvSpPr>
            <a:spLocks noGrp="1" noChangeArrowheads="1"/>
          </p:cNvSpPr>
          <p:nvPr>
            <p:ph type="body" idx="1"/>
          </p:nvPr>
        </p:nvSpPr>
        <p:spPr>
          <a:xfrm>
            <a:off x="533400" y="1143000"/>
            <a:ext cx="8229600" cy="5334000"/>
          </a:xfrm>
        </p:spPr>
        <p:txBody>
          <a:bodyPr/>
          <a:lstStyle/>
          <a:p>
            <a:pPr eaLnBrk="1" hangingPunct="1">
              <a:lnSpc>
                <a:spcPct val="90000"/>
              </a:lnSpc>
              <a:buSzPct val="200000"/>
            </a:pPr>
            <a:r>
              <a:rPr lang="en-US" sz="1800" b="1" smtClean="0"/>
              <a:t>The following three figures show trends in interracial marriage for non-Hispanic whites, blacks, American Indians and Asians.  Data are shown for person who married shortly before the enumeration, e. g. under age 30 at time of the enumeration.</a:t>
            </a:r>
          </a:p>
          <a:p>
            <a:pPr eaLnBrk="1" hangingPunct="1">
              <a:lnSpc>
                <a:spcPct val="90000"/>
              </a:lnSpc>
              <a:buSzPct val="200000"/>
            </a:pPr>
            <a:endParaRPr lang="en-US" sz="1800" b="1" smtClean="0"/>
          </a:p>
          <a:p>
            <a:pPr eaLnBrk="1" hangingPunct="1">
              <a:lnSpc>
                <a:spcPct val="90000"/>
              </a:lnSpc>
              <a:buSzPct val="200000"/>
            </a:pPr>
            <a:r>
              <a:rPr lang="en-US" sz="1800" b="1" smtClean="0"/>
              <a:t>There is an unambiguous secular trend toward higher rates of interracial marriage for whites, blacks and American Indians. (see Lee &amp; Edmonston, 2005)</a:t>
            </a:r>
          </a:p>
          <a:p>
            <a:pPr eaLnBrk="1" hangingPunct="1">
              <a:lnSpc>
                <a:spcPct val="90000"/>
              </a:lnSpc>
              <a:buSzPct val="200000"/>
            </a:pPr>
            <a:endParaRPr lang="en-US" sz="1800" b="1" smtClean="0"/>
          </a:p>
          <a:p>
            <a:pPr eaLnBrk="1" hangingPunct="1">
              <a:lnSpc>
                <a:spcPct val="90000"/>
              </a:lnSpc>
              <a:buSzPct val="200000"/>
            </a:pPr>
            <a:r>
              <a:rPr lang="en-US" sz="1800" b="1" smtClean="0"/>
              <a:t>Asian women are an exception.  Because of the rapid growth of the Asian population, Asian women have an increasingly large pool of Asian men to marry.</a:t>
            </a:r>
          </a:p>
          <a:p>
            <a:pPr eaLnBrk="1" hangingPunct="1">
              <a:lnSpc>
                <a:spcPct val="90000"/>
              </a:lnSpc>
              <a:buSzPct val="200000"/>
            </a:pPr>
            <a:endParaRPr lang="en-US" sz="1800" b="1" smtClean="0"/>
          </a:p>
          <a:p>
            <a:pPr eaLnBrk="1" hangingPunct="1">
              <a:lnSpc>
                <a:spcPct val="90000"/>
              </a:lnSpc>
              <a:buSzPct val="200000"/>
            </a:pPr>
            <a:r>
              <a:rPr lang="en-US" sz="1800" b="1" smtClean="0"/>
              <a:t>Among both native born and immigrant Asian women, the current secular trend is toward more racially homogenous marriages.</a:t>
            </a:r>
          </a:p>
          <a:p>
            <a:pPr eaLnBrk="1" hangingPunct="1">
              <a:lnSpc>
                <a:spcPct val="90000"/>
              </a:lnSpc>
              <a:buSzPct val="200000"/>
            </a:pPr>
            <a:endParaRPr lang="en-US" sz="1800" b="1" smtClean="0"/>
          </a:p>
          <a:p>
            <a:pPr eaLnBrk="1" hangingPunct="1">
              <a:lnSpc>
                <a:spcPct val="90000"/>
              </a:lnSpc>
              <a:buSzPct val="200000"/>
            </a:pPr>
            <a:r>
              <a:rPr lang="en-US" sz="1800" b="1" smtClean="0"/>
              <a:t>Blacks and whites increasingly intermarriage,  By the start of this millennium, about one black man in 7 who married had a white wife.  Black women are also increasingly marrying white men.</a:t>
            </a:r>
          </a:p>
          <a:p>
            <a:pPr eaLnBrk="1" hangingPunct="1">
              <a:lnSpc>
                <a:spcPct val="90000"/>
              </a:lnSpc>
              <a:buSzPct val="200000"/>
            </a:pPr>
            <a:endParaRPr lang="en-US" sz="18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Text Box 2"/>
          <p:cNvSpPr txBox="1">
            <a:spLocks noChangeArrowheads="1"/>
          </p:cNvSpPr>
          <p:nvPr/>
        </p:nvSpPr>
        <p:spPr bwMode="auto">
          <a:xfrm>
            <a:off x="457200" y="152400"/>
            <a:ext cx="8229600" cy="581025"/>
          </a:xfrm>
          <a:prstGeom prst="rect">
            <a:avLst/>
          </a:prstGeom>
          <a:noFill/>
          <a:ln w="9525">
            <a:noFill/>
            <a:miter lim="800000"/>
            <a:headEnd/>
            <a:tailEnd/>
          </a:ln>
        </p:spPr>
        <p:txBody>
          <a:bodyPr>
            <a:spAutoFit/>
          </a:bodyPr>
          <a:lstStyle/>
          <a:p>
            <a:pPr algn="ctr">
              <a:spcBef>
                <a:spcPct val="50000"/>
              </a:spcBef>
            </a:pPr>
            <a:r>
              <a:rPr lang="en-US" sz="1600"/>
              <a:t>Percent of Married-Spouse-Present Wives Under Age 30 Married to a</a:t>
            </a:r>
            <a:br>
              <a:rPr lang="en-US" sz="1600"/>
            </a:br>
            <a:r>
              <a:rPr lang="en-US" sz="1600"/>
              <a:t>Husband of a Different Race; 1950 to 2008</a:t>
            </a:r>
          </a:p>
        </p:txBody>
      </p:sp>
      <p:sp>
        <p:nvSpPr>
          <p:cNvPr id="190466" name="Text Box 3"/>
          <p:cNvSpPr txBox="1">
            <a:spLocks noChangeArrowheads="1"/>
          </p:cNvSpPr>
          <p:nvPr/>
        </p:nvSpPr>
        <p:spPr bwMode="auto">
          <a:xfrm>
            <a:off x="381000" y="6400800"/>
            <a:ext cx="8458200" cy="304800"/>
          </a:xfrm>
          <a:prstGeom prst="rect">
            <a:avLst/>
          </a:prstGeom>
          <a:noFill/>
          <a:ln w="9525">
            <a:noFill/>
            <a:miter lim="800000"/>
            <a:headEnd/>
            <a:tailEnd/>
          </a:ln>
        </p:spPr>
        <p:txBody>
          <a:bodyPr>
            <a:spAutoFit/>
          </a:bodyPr>
          <a:lstStyle/>
          <a:p>
            <a:pPr>
              <a:spcBef>
                <a:spcPct val="50000"/>
              </a:spcBef>
            </a:pPr>
            <a:r>
              <a:rPr lang="en-US" sz="1400"/>
              <a:t>Note:  For 2000 and after, data refer to wives who identified with only one race, such as white.</a:t>
            </a:r>
          </a:p>
        </p:txBody>
      </p:sp>
      <p:pic>
        <p:nvPicPr>
          <p:cNvPr id="190467" name="Picture 10"/>
          <p:cNvPicPr>
            <a:picLocks noChangeAspect="1" noChangeArrowheads="1"/>
          </p:cNvPicPr>
          <p:nvPr/>
        </p:nvPicPr>
        <p:blipFill>
          <a:blip r:embed="rId3"/>
          <a:srcRect/>
          <a:stretch>
            <a:fillRect/>
          </a:stretch>
        </p:blipFill>
        <p:spPr bwMode="auto">
          <a:xfrm>
            <a:off x="234950" y="4699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idx="4294967295"/>
          </p:nvPr>
        </p:nvSpPr>
        <p:spPr>
          <a:xfrm>
            <a:off x="457200" y="274638"/>
            <a:ext cx="8229600" cy="944562"/>
          </a:xfrm>
        </p:spPr>
        <p:txBody>
          <a:bodyPr/>
          <a:lstStyle/>
          <a:p>
            <a:pPr eaLnBrk="1" hangingPunct="1"/>
            <a:r>
              <a:rPr lang="en-US" sz="2000" b="1" smtClean="0"/>
              <a:t>The Government’s Response to the Multiracial Movement</a:t>
            </a:r>
          </a:p>
        </p:txBody>
      </p:sp>
      <p:sp>
        <p:nvSpPr>
          <p:cNvPr id="18434" name="Rectangle 3"/>
          <p:cNvSpPr>
            <a:spLocks noGrp="1" noChangeArrowheads="1"/>
          </p:cNvSpPr>
          <p:nvPr>
            <p:ph type="body" idx="4294967295"/>
          </p:nvPr>
        </p:nvSpPr>
        <p:spPr>
          <a:xfrm>
            <a:off x="457200" y="1143000"/>
            <a:ext cx="8229600" cy="4525963"/>
          </a:xfrm>
        </p:spPr>
        <p:txBody>
          <a:bodyPr/>
          <a:lstStyle/>
          <a:p>
            <a:pPr eaLnBrk="1" hangingPunct="1">
              <a:buSzPct val="200000"/>
            </a:pPr>
            <a:r>
              <a:rPr lang="en-US" sz="1800" b="1" smtClean="0"/>
              <a:t>Congressman Tom Sawyer held congressional hearings in 1993 giving advocates a public platform for their arguments</a:t>
            </a:r>
          </a:p>
          <a:p>
            <a:pPr eaLnBrk="1" hangingPunct="1">
              <a:buSzPct val="200000"/>
            </a:pPr>
            <a:endParaRPr lang="en-US" sz="1800" b="1" smtClean="0"/>
          </a:p>
          <a:p>
            <a:pPr eaLnBrk="1" hangingPunct="1">
              <a:buSzPct val="200000"/>
            </a:pPr>
            <a:r>
              <a:rPr lang="en-US" sz="1800" b="1" smtClean="0"/>
              <a:t>An increasing number of small but vocal advocacy groups called for the addition of multiracial as a race category including organizations of mixed race couples and campus groups of mixed race individuals.</a:t>
            </a:r>
          </a:p>
          <a:p>
            <a:pPr eaLnBrk="1" hangingPunct="1">
              <a:buSzPct val="200000"/>
            </a:pPr>
            <a:endParaRPr lang="en-US" sz="1800" b="1" smtClean="0"/>
          </a:p>
          <a:p>
            <a:pPr eaLnBrk="1" hangingPunct="1">
              <a:buSzPct val="200000"/>
            </a:pPr>
            <a:r>
              <a:rPr lang="en-US" sz="1800" b="1" smtClean="0"/>
              <a:t>Speaker of the House Newt Gingrich recognized that control of Congress would depend upon how districts were drawn using Census 2000 data.  He advocated adding a multiracial category to the census, perhaps because of a belief that this would make it more difficult to use racial data to draw districts likely to elect Democrats.</a:t>
            </a:r>
          </a:p>
          <a:p>
            <a:pPr eaLnBrk="1" hangingPunct="1">
              <a:buSzPct val="200000"/>
            </a:pPr>
            <a:endParaRPr lang="en-US" sz="1800" b="1" smtClean="0"/>
          </a:p>
          <a:p>
            <a:pPr eaLnBrk="1" hangingPunct="1">
              <a:buSzPct val="200000"/>
            </a:pPr>
            <a:r>
              <a:rPr lang="en-US" sz="1800" b="1" smtClean="0"/>
              <a:t>Late in the decade, Ward Connerly joined the movement, perhaps because of a belief that large multiracial population might make the implementation of affirmative action more difficult.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Text Box 2"/>
          <p:cNvSpPr txBox="1">
            <a:spLocks noChangeArrowheads="1"/>
          </p:cNvSpPr>
          <p:nvPr/>
        </p:nvSpPr>
        <p:spPr bwMode="auto">
          <a:xfrm>
            <a:off x="457200" y="152400"/>
            <a:ext cx="8229600" cy="581025"/>
          </a:xfrm>
          <a:prstGeom prst="rect">
            <a:avLst/>
          </a:prstGeom>
          <a:noFill/>
          <a:ln w="9525">
            <a:noFill/>
            <a:miter lim="800000"/>
            <a:headEnd/>
            <a:tailEnd/>
          </a:ln>
        </p:spPr>
        <p:txBody>
          <a:bodyPr>
            <a:spAutoFit/>
          </a:bodyPr>
          <a:lstStyle/>
          <a:p>
            <a:pPr algn="ctr">
              <a:spcBef>
                <a:spcPct val="50000"/>
              </a:spcBef>
            </a:pPr>
            <a:r>
              <a:rPr lang="en-US" sz="1600"/>
              <a:t>Percent of Married-Spouse-Present Husbands Under Age 30 Married to a</a:t>
            </a:r>
            <a:br>
              <a:rPr lang="en-US" sz="1600"/>
            </a:br>
            <a:r>
              <a:rPr lang="en-US" sz="1600"/>
              <a:t>Wife of a Different Race; 1950 to 2008</a:t>
            </a:r>
          </a:p>
        </p:txBody>
      </p:sp>
      <p:pic>
        <p:nvPicPr>
          <p:cNvPr id="192514" name="Picture 21"/>
          <p:cNvPicPr>
            <a:picLocks noChangeAspect="1" noChangeArrowheads="1"/>
          </p:cNvPicPr>
          <p:nvPr/>
        </p:nvPicPr>
        <p:blipFill>
          <a:blip r:embed="rId3"/>
          <a:srcRect/>
          <a:stretch>
            <a:fillRect/>
          </a:stretch>
        </p:blipFill>
        <p:spPr bwMode="auto">
          <a:xfrm>
            <a:off x="234950" y="457200"/>
            <a:ext cx="8674100" cy="5930900"/>
          </a:xfrm>
          <a:prstGeom prst="rect">
            <a:avLst/>
          </a:prstGeom>
          <a:noFill/>
          <a:ln w="9525">
            <a:noFill/>
            <a:miter lim="800000"/>
            <a:headEnd/>
            <a:tailEnd/>
          </a:ln>
        </p:spPr>
      </p:pic>
      <p:sp>
        <p:nvSpPr>
          <p:cNvPr id="192515" name="Rectangle 22"/>
          <p:cNvSpPr>
            <a:spLocks noChangeArrowheads="1"/>
          </p:cNvSpPr>
          <p:nvPr/>
        </p:nvSpPr>
        <p:spPr bwMode="auto">
          <a:xfrm>
            <a:off x="152400" y="6324600"/>
            <a:ext cx="8810625" cy="304800"/>
          </a:xfrm>
          <a:prstGeom prst="rect">
            <a:avLst/>
          </a:prstGeom>
          <a:noFill/>
          <a:ln w="9525">
            <a:noFill/>
            <a:miter lim="800000"/>
            <a:headEnd/>
            <a:tailEnd/>
          </a:ln>
        </p:spPr>
        <p:txBody>
          <a:bodyPr wrap="none">
            <a:spAutoFit/>
          </a:bodyPr>
          <a:lstStyle/>
          <a:p>
            <a:r>
              <a:rPr lang="en-US" sz="1400"/>
              <a:t>Note:  For 2000 and later, data refer to husbands who identified with only one race, such as white only.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Text Box 4"/>
          <p:cNvSpPr txBox="1">
            <a:spLocks noChangeArrowheads="1"/>
          </p:cNvSpPr>
          <p:nvPr/>
        </p:nvSpPr>
        <p:spPr bwMode="auto">
          <a:xfrm>
            <a:off x="457200" y="228600"/>
            <a:ext cx="8229600" cy="641350"/>
          </a:xfrm>
          <a:prstGeom prst="rect">
            <a:avLst/>
          </a:prstGeom>
          <a:noFill/>
          <a:ln w="9525">
            <a:noFill/>
            <a:miter lim="800000"/>
            <a:headEnd/>
            <a:tailEnd/>
          </a:ln>
        </p:spPr>
        <p:txBody>
          <a:bodyPr>
            <a:spAutoFit/>
          </a:bodyPr>
          <a:lstStyle/>
          <a:p>
            <a:pPr algn="ctr">
              <a:spcBef>
                <a:spcPct val="50000"/>
              </a:spcBef>
            </a:pPr>
            <a:r>
              <a:rPr lang="en-US"/>
              <a:t>Percent of White and Black Wives and Husbands Under Age 30 </a:t>
            </a:r>
            <a:br>
              <a:rPr lang="en-US"/>
            </a:br>
            <a:r>
              <a:rPr lang="en-US"/>
              <a:t>Married to a Spouse of the Other Race, 1950 to 2008</a:t>
            </a:r>
          </a:p>
        </p:txBody>
      </p:sp>
      <p:pic>
        <p:nvPicPr>
          <p:cNvPr id="194562" name="Picture 11"/>
          <p:cNvPicPr>
            <a:picLocks noChangeAspect="1" noChangeArrowheads="1"/>
          </p:cNvPicPr>
          <p:nvPr/>
        </p:nvPicPr>
        <p:blipFill>
          <a:blip r:embed="rId3"/>
          <a:srcRect/>
          <a:stretch>
            <a:fillRect/>
          </a:stretch>
        </p:blipFill>
        <p:spPr bwMode="auto">
          <a:xfrm>
            <a:off x="304800" y="9271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5" name="Text Box 2"/>
          <p:cNvSpPr txBox="1">
            <a:spLocks noChangeArrowheads="1"/>
          </p:cNvSpPr>
          <p:nvPr/>
        </p:nvSpPr>
        <p:spPr bwMode="auto">
          <a:xfrm>
            <a:off x="457200" y="228600"/>
            <a:ext cx="8229600" cy="641350"/>
          </a:xfrm>
          <a:prstGeom prst="rect">
            <a:avLst/>
          </a:prstGeom>
          <a:noFill/>
          <a:ln w="9525">
            <a:noFill/>
            <a:miter lim="800000"/>
            <a:headEnd/>
            <a:tailEnd/>
          </a:ln>
        </p:spPr>
        <p:txBody>
          <a:bodyPr>
            <a:spAutoFit/>
          </a:bodyPr>
          <a:lstStyle/>
          <a:p>
            <a:pPr algn="ctr">
              <a:spcBef>
                <a:spcPct val="50000"/>
              </a:spcBef>
            </a:pPr>
            <a:r>
              <a:rPr lang="en-US"/>
              <a:t>Percent of Children Under Age 18 in Married Couple Families with</a:t>
            </a:r>
            <a:br>
              <a:rPr lang="en-US"/>
            </a:br>
            <a:r>
              <a:rPr lang="en-US"/>
              <a:t>Parents of Different Races</a:t>
            </a:r>
          </a:p>
        </p:txBody>
      </p:sp>
      <p:graphicFrame>
        <p:nvGraphicFramePr>
          <p:cNvPr id="65544" name="Object 8"/>
          <p:cNvGraphicFramePr>
            <a:graphicFrameLocks noChangeAspect="1"/>
          </p:cNvGraphicFramePr>
          <p:nvPr/>
        </p:nvGraphicFramePr>
        <p:xfrm>
          <a:off x="228600" y="1066800"/>
          <a:ext cx="8458200" cy="5032375"/>
        </p:xfrm>
        <a:graphic>
          <a:graphicData uri="http://schemas.openxmlformats.org/presentationml/2006/ole">
            <p:oleObj spid="_x0000_s65544" name="Chart" r:id="rId4" imgW="7877251" imgH="4686300" progId="Excel.Sheet.8">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Text Box 2"/>
          <p:cNvSpPr txBox="1">
            <a:spLocks noChangeArrowheads="1"/>
          </p:cNvSpPr>
          <p:nvPr/>
        </p:nvSpPr>
        <p:spPr bwMode="auto">
          <a:xfrm>
            <a:off x="304800" y="196850"/>
            <a:ext cx="8534400" cy="641350"/>
          </a:xfrm>
          <a:prstGeom prst="rect">
            <a:avLst/>
          </a:prstGeom>
          <a:noFill/>
          <a:ln w="9525">
            <a:noFill/>
            <a:miter lim="800000"/>
            <a:headEnd/>
            <a:tailEnd/>
          </a:ln>
        </p:spPr>
        <p:txBody>
          <a:bodyPr>
            <a:spAutoFit/>
          </a:bodyPr>
          <a:lstStyle/>
          <a:p>
            <a:pPr algn="ctr">
              <a:spcBef>
                <a:spcPct val="50000"/>
              </a:spcBef>
            </a:pPr>
            <a:r>
              <a:rPr lang="en-US"/>
              <a:t>Percent of Households of Size Two or More that Include People Reporting Different Races</a:t>
            </a:r>
          </a:p>
        </p:txBody>
      </p:sp>
      <p:pic>
        <p:nvPicPr>
          <p:cNvPr id="198658" name="Picture 6"/>
          <p:cNvPicPr>
            <a:picLocks noChangeAspect="1" noChangeArrowheads="1"/>
          </p:cNvPicPr>
          <p:nvPr/>
        </p:nvPicPr>
        <p:blipFill>
          <a:blip r:embed="rId3"/>
          <a:srcRect/>
          <a:stretch>
            <a:fillRect/>
          </a:stretch>
        </p:blipFill>
        <p:spPr bwMode="auto">
          <a:xfrm>
            <a:off x="228600" y="6096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lstStyle/>
          <a:p>
            <a:r>
              <a:rPr lang="en-US" sz="2800" dirty="0" smtClean="0"/>
              <a:t>When Measuring Race, Ancestry or</a:t>
            </a:r>
            <a:br>
              <a:rPr lang="en-US" sz="2800" dirty="0" smtClean="0"/>
            </a:br>
            <a:r>
              <a:rPr lang="en-US" sz="2800" dirty="0" smtClean="0"/>
              <a:t/>
            </a:r>
            <a:br>
              <a:rPr lang="en-US" sz="2800" dirty="0" smtClean="0"/>
            </a:br>
            <a:r>
              <a:rPr lang="en-US" sz="2800" dirty="0" smtClean="0"/>
              <a:t>Spanish-Origin the Wording and</a:t>
            </a:r>
            <a:br>
              <a:rPr lang="en-US" sz="2800" dirty="0" smtClean="0"/>
            </a:br>
            <a:r>
              <a:rPr lang="en-US" sz="2800" dirty="0" smtClean="0"/>
              <a:t/>
            </a:r>
            <a:br>
              <a:rPr lang="en-US" sz="2800" dirty="0" smtClean="0"/>
            </a:br>
            <a:r>
              <a:rPr lang="en-US" sz="2800" dirty="0" smtClean="0"/>
              <a:t>Placement of the Question</a:t>
            </a:r>
            <a:br>
              <a:rPr lang="en-US" sz="2800" dirty="0" smtClean="0"/>
            </a:br>
            <a:r>
              <a:rPr lang="en-US" sz="2800" dirty="0" smtClean="0"/>
              <a:t/>
            </a:r>
            <a:br>
              <a:rPr lang="en-US" sz="2800" dirty="0" smtClean="0"/>
            </a:br>
            <a:r>
              <a:rPr lang="en-US" sz="2800" dirty="0" smtClean="0"/>
              <a:t>Influence the Results</a:t>
            </a:r>
            <a:br>
              <a:rPr lang="en-US" sz="2800" dirty="0" smtClean="0"/>
            </a:b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Text Box 2"/>
          <p:cNvSpPr txBox="1">
            <a:spLocks noChangeArrowheads="1"/>
          </p:cNvSpPr>
          <p:nvPr/>
        </p:nvSpPr>
        <p:spPr bwMode="auto">
          <a:xfrm>
            <a:off x="304800" y="136525"/>
            <a:ext cx="8534400" cy="366713"/>
          </a:xfrm>
          <a:prstGeom prst="rect">
            <a:avLst/>
          </a:prstGeom>
          <a:noFill/>
          <a:ln w="9525">
            <a:noFill/>
            <a:miter lim="800000"/>
            <a:headEnd/>
            <a:tailEnd/>
          </a:ln>
        </p:spPr>
        <p:txBody>
          <a:bodyPr>
            <a:spAutoFit/>
          </a:bodyPr>
          <a:lstStyle/>
          <a:p>
            <a:pPr algn="ctr">
              <a:spcBef>
                <a:spcPct val="50000"/>
              </a:spcBef>
            </a:pPr>
            <a:r>
              <a:rPr lang="en-US"/>
              <a:t>Percent Change in Size of Ancestry Groups: Census 1990 to Census 2000</a:t>
            </a:r>
          </a:p>
        </p:txBody>
      </p:sp>
      <p:sp>
        <p:nvSpPr>
          <p:cNvPr id="212994" name="Rectangle 4"/>
          <p:cNvSpPr>
            <a:spLocks noChangeArrowheads="1"/>
          </p:cNvSpPr>
          <p:nvPr/>
        </p:nvSpPr>
        <p:spPr bwMode="auto">
          <a:xfrm>
            <a:off x="381000" y="6378575"/>
            <a:ext cx="5600700" cy="304800"/>
          </a:xfrm>
          <a:prstGeom prst="rect">
            <a:avLst/>
          </a:prstGeom>
          <a:noFill/>
          <a:ln w="9525">
            <a:noFill/>
            <a:miter lim="800000"/>
            <a:headEnd/>
            <a:tailEnd/>
          </a:ln>
        </p:spPr>
        <p:txBody>
          <a:bodyPr wrap="none">
            <a:spAutoFit/>
          </a:bodyPr>
          <a:lstStyle/>
          <a:p>
            <a:r>
              <a:rPr lang="en-US" sz="1400"/>
              <a:t>Note:  These data refer to a respondent's first reported ancestry.</a:t>
            </a:r>
          </a:p>
        </p:txBody>
      </p:sp>
      <p:pic>
        <p:nvPicPr>
          <p:cNvPr id="212995" name="Picture 6"/>
          <p:cNvPicPr>
            <a:picLocks noChangeAspect="1" noChangeArrowheads="1"/>
          </p:cNvPicPr>
          <p:nvPr/>
        </p:nvPicPr>
        <p:blipFill>
          <a:blip r:embed="rId3"/>
          <a:srcRect/>
          <a:stretch>
            <a:fillRect/>
          </a:stretch>
        </p:blipFill>
        <p:spPr bwMode="auto">
          <a:xfrm>
            <a:off x="311150" y="609600"/>
            <a:ext cx="8528050" cy="5830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Text Box 4"/>
          <p:cNvSpPr txBox="1">
            <a:spLocks noChangeArrowheads="1"/>
          </p:cNvSpPr>
          <p:nvPr/>
        </p:nvSpPr>
        <p:spPr bwMode="auto">
          <a:xfrm>
            <a:off x="1366838" y="508000"/>
            <a:ext cx="6365875" cy="396875"/>
          </a:xfrm>
          <a:prstGeom prst="rect">
            <a:avLst/>
          </a:prstGeom>
          <a:noFill/>
          <a:ln w="9525">
            <a:noFill/>
            <a:miter lim="800000"/>
            <a:headEnd/>
            <a:tailEnd/>
          </a:ln>
        </p:spPr>
        <p:txBody>
          <a:bodyPr wrap="none">
            <a:spAutoFit/>
          </a:bodyPr>
          <a:lstStyle/>
          <a:p>
            <a:pPr algn="ctr"/>
            <a:r>
              <a:rPr lang="en-US" sz="2000"/>
              <a:t>Hispanic and Race Questions Used in Census 2010</a:t>
            </a:r>
          </a:p>
        </p:txBody>
      </p:sp>
      <p:pic>
        <p:nvPicPr>
          <p:cNvPr id="221186" name="Picture 5"/>
          <p:cNvPicPr>
            <a:picLocks noChangeAspect="1" noChangeArrowheads="1"/>
          </p:cNvPicPr>
          <p:nvPr/>
        </p:nvPicPr>
        <p:blipFill>
          <a:blip r:embed="rId3"/>
          <a:srcRect/>
          <a:stretch>
            <a:fillRect/>
          </a:stretch>
        </p:blipFill>
        <p:spPr bwMode="auto">
          <a:xfrm>
            <a:off x="2514600" y="990600"/>
            <a:ext cx="4167188"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Text Box 7"/>
          <p:cNvSpPr txBox="1">
            <a:spLocks noChangeArrowheads="1"/>
          </p:cNvSpPr>
          <p:nvPr/>
        </p:nvSpPr>
        <p:spPr bwMode="auto">
          <a:xfrm>
            <a:off x="381000" y="228600"/>
            <a:ext cx="8382000" cy="6388100"/>
          </a:xfrm>
          <a:prstGeom prst="rect">
            <a:avLst/>
          </a:prstGeom>
          <a:noFill/>
          <a:ln w="9525">
            <a:noFill/>
            <a:miter lim="800000"/>
            <a:headEnd/>
            <a:tailEnd/>
          </a:ln>
        </p:spPr>
        <p:txBody>
          <a:bodyPr>
            <a:spAutoFit/>
          </a:bodyPr>
          <a:lstStyle/>
          <a:p>
            <a:pPr algn="ctr"/>
            <a:r>
              <a:rPr lang="en-US" sz="2400"/>
              <a:t>Census Quality Survey</a:t>
            </a:r>
          </a:p>
          <a:p>
            <a:endParaRPr lang="en-US" sz="2400"/>
          </a:p>
          <a:p>
            <a:pPr>
              <a:lnSpc>
                <a:spcPct val="80000"/>
              </a:lnSpc>
              <a:spcBef>
                <a:spcPct val="20000"/>
              </a:spcBef>
              <a:buSzPct val="200000"/>
              <a:buFontTx/>
              <a:buChar char="•"/>
            </a:pPr>
            <a:r>
              <a:rPr lang="en-US"/>
              <a:t>To assess the consistency of reporting race, the Census Bureau conducted a Census Quality Survey immediately after Census 2000.</a:t>
            </a:r>
            <a:br>
              <a:rPr lang="en-US"/>
            </a:br>
            <a:endParaRPr lang="en-US"/>
          </a:p>
          <a:p>
            <a:pPr>
              <a:lnSpc>
                <a:spcPct val="80000"/>
              </a:lnSpc>
              <a:spcBef>
                <a:spcPct val="20000"/>
              </a:spcBef>
              <a:buSzPct val="200000"/>
              <a:buFontTx/>
              <a:buChar char="•"/>
            </a:pPr>
            <a:r>
              <a:rPr lang="en-US"/>
              <a:t>A sample of 55,000 dwelling units was selected with an over- representation of areas where multiple race reporting was frequent.</a:t>
            </a:r>
            <a:br>
              <a:rPr lang="en-US"/>
            </a:br>
            <a:endParaRPr lang="en-US"/>
          </a:p>
          <a:p>
            <a:pPr>
              <a:lnSpc>
                <a:spcPct val="80000"/>
              </a:lnSpc>
              <a:spcBef>
                <a:spcPct val="20000"/>
              </a:spcBef>
              <a:buSzPct val="200000"/>
              <a:buFontTx/>
              <a:buChar char="•"/>
            </a:pPr>
            <a:r>
              <a:rPr lang="en-US"/>
              <a:t>In the follow-up surveys, the Census Bureau attempted to interview the person who filled out the Census 2000 form.</a:t>
            </a:r>
            <a:br>
              <a:rPr lang="en-US"/>
            </a:br>
            <a:endParaRPr lang="en-US"/>
          </a:p>
          <a:p>
            <a:pPr>
              <a:lnSpc>
                <a:spcPct val="80000"/>
              </a:lnSpc>
              <a:spcBef>
                <a:spcPct val="20000"/>
              </a:spcBef>
              <a:buSzPct val="200000"/>
              <a:buFontTx/>
              <a:buChar char="•"/>
            </a:pPr>
            <a:r>
              <a:rPr lang="en-US"/>
              <a:t>Each respondent in this survey was interviewed twice between June and September, 2000. Once they filled out the Census 2000 form with its multiple races option and once the Census 1990 form that limited them to one racial identity.</a:t>
            </a:r>
            <a:br>
              <a:rPr lang="en-US"/>
            </a:br>
            <a:endParaRPr lang="en-US"/>
          </a:p>
          <a:p>
            <a:pPr>
              <a:lnSpc>
                <a:spcPct val="80000"/>
              </a:lnSpc>
              <a:spcBef>
                <a:spcPct val="20000"/>
              </a:spcBef>
              <a:buSzPct val="200000"/>
              <a:buFontTx/>
              <a:buChar char="•"/>
            </a:pPr>
            <a:r>
              <a:rPr lang="en-US"/>
              <a:t>Those who identified themselves in Census 2000 as white only, black only, or Asian only were highly consistent when asked the same race questions shortly after the census.</a:t>
            </a:r>
            <a:br>
              <a:rPr lang="en-US"/>
            </a:br>
            <a:endParaRPr lang="en-US"/>
          </a:p>
          <a:p>
            <a:pPr>
              <a:lnSpc>
                <a:spcPct val="80000"/>
              </a:lnSpc>
              <a:spcBef>
                <a:spcPct val="20000"/>
              </a:spcBef>
              <a:buSzPct val="200000"/>
              <a:buFontTx/>
              <a:buChar char="•"/>
            </a:pPr>
            <a:r>
              <a:rPr lang="en-US"/>
              <a:t>Those who identified with two or more races in Census 2000 were not consistent in reporting race.  Only 40 percent of those who identified with two or more races in Census 2000 identified with two or more races when asked the identical question three to six months after the census date.</a:t>
            </a:r>
          </a:p>
          <a:p>
            <a:pPr>
              <a:spcBef>
                <a:spcPct val="50000"/>
              </a:spcBef>
            </a:pPr>
            <a:r>
              <a:rPr lang="en-US"/>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Text Box 5"/>
          <p:cNvSpPr txBox="1">
            <a:spLocks noChangeArrowheads="1"/>
          </p:cNvSpPr>
          <p:nvPr/>
        </p:nvSpPr>
        <p:spPr bwMode="auto">
          <a:xfrm>
            <a:off x="457200" y="152400"/>
            <a:ext cx="8229600" cy="1054100"/>
          </a:xfrm>
          <a:prstGeom prst="rect">
            <a:avLst/>
          </a:prstGeom>
          <a:noFill/>
          <a:ln w="9525">
            <a:noFill/>
            <a:miter lim="800000"/>
            <a:headEnd/>
            <a:tailEnd/>
          </a:ln>
        </p:spPr>
        <p:txBody>
          <a:bodyPr>
            <a:spAutoFit/>
          </a:bodyPr>
          <a:lstStyle/>
          <a:p>
            <a:pPr algn="ctr">
              <a:spcBef>
                <a:spcPct val="50000"/>
              </a:spcBef>
            </a:pPr>
            <a:r>
              <a:rPr lang="en-US"/>
              <a:t>Consistency of Race Reporting for Non-Hispanics; Census 2000 and Census Quality Survey</a:t>
            </a:r>
          </a:p>
          <a:p>
            <a:pPr algn="ctr">
              <a:spcBef>
                <a:spcPct val="50000"/>
              </a:spcBef>
            </a:pPr>
            <a:endParaRPr lang="en-US"/>
          </a:p>
        </p:txBody>
      </p:sp>
      <p:pic>
        <p:nvPicPr>
          <p:cNvPr id="206852" name="Picture 4"/>
          <p:cNvPicPr>
            <a:picLocks noChangeAspect="1" noChangeArrowheads="1"/>
          </p:cNvPicPr>
          <p:nvPr/>
        </p:nvPicPr>
        <p:blipFill>
          <a:blip r:embed="rId3"/>
          <a:srcRect/>
          <a:stretch>
            <a:fillRect/>
          </a:stretch>
        </p:blipFill>
        <p:spPr bwMode="auto">
          <a:xfrm>
            <a:off x="381000" y="746125"/>
            <a:ext cx="8382000" cy="5730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lstStyle/>
          <a:p>
            <a:r>
              <a:rPr lang="en-US" sz="2800" dirty="0" smtClean="0"/>
              <a:t>The Need for Racial Statistics Persists</a:t>
            </a:r>
            <a:br>
              <a:rPr lang="en-US" sz="2800" dirty="0" smtClean="0"/>
            </a:br>
            <a:r>
              <a:rPr lang="en-US" sz="2800" dirty="0" smtClean="0"/>
              <a:t/>
            </a:r>
            <a:br>
              <a:rPr lang="en-US" sz="2800" dirty="0" smtClean="0"/>
            </a:br>
            <a:r>
              <a:rPr lang="en-US" sz="2800" dirty="0" smtClean="0"/>
              <a:t>*Efforts continue to minimize gaps in:</a:t>
            </a:r>
            <a:br>
              <a:rPr lang="en-US" sz="2800" dirty="0" smtClean="0"/>
            </a:br>
            <a:r>
              <a:rPr lang="en-US" sz="2800" dirty="0" smtClean="0"/>
              <a:t/>
            </a:r>
            <a:br>
              <a:rPr lang="en-US" sz="2800" dirty="0" smtClean="0"/>
            </a:br>
            <a:r>
              <a:rPr lang="en-US" sz="2800" dirty="0" smtClean="0"/>
              <a:t>*Morbidity and Mortality</a:t>
            </a:r>
            <a:br>
              <a:rPr lang="en-US" sz="2800" dirty="0" smtClean="0"/>
            </a:br>
            <a:r>
              <a:rPr lang="en-US" sz="2800" dirty="0" smtClean="0"/>
              <a:t/>
            </a:r>
            <a:br>
              <a:rPr lang="en-US" sz="2800" dirty="0" smtClean="0"/>
            </a:br>
            <a:r>
              <a:rPr lang="en-US" sz="2800" dirty="0" smtClean="0"/>
              <a:t>*Educational Attainment &amp; Achievement Test Scores</a:t>
            </a:r>
            <a:br>
              <a:rPr lang="en-US" sz="2800" dirty="0" smtClean="0"/>
            </a:br>
            <a:r>
              <a:rPr lang="en-US" sz="2800" dirty="0" smtClean="0"/>
              <a:t/>
            </a:r>
            <a:br>
              <a:rPr lang="en-US" sz="2800" dirty="0" smtClean="0"/>
            </a:br>
            <a:r>
              <a:rPr lang="en-US" sz="2800" dirty="0" smtClean="0"/>
              <a:t>*And to end racial discrimination in</a:t>
            </a:r>
            <a:br>
              <a:rPr lang="en-US" sz="2800" dirty="0" smtClean="0"/>
            </a:br>
            <a:r>
              <a:rPr lang="en-US" sz="2800" dirty="0" smtClean="0"/>
              <a:t>the labor and housing markets</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idx="4294967295"/>
          </p:nvPr>
        </p:nvSpPr>
        <p:spPr>
          <a:xfrm>
            <a:off x="457200" y="274638"/>
            <a:ext cx="8229600" cy="792162"/>
          </a:xfrm>
        </p:spPr>
        <p:txBody>
          <a:bodyPr/>
          <a:lstStyle/>
          <a:p>
            <a:pPr eaLnBrk="1" hangingPunct="1"/>
            <a:r>
              <a:rPr lang="en-US" sz="2000" b="1" smtClean="0"/>
              <a:t>Census Bureau Tests in the Mid-1990s</a:t>
            </a:r>
          </a:p>
        </p:txBody>
      </p:sp>
      <p:sp>
        <p:nvSpPr>
          <p:cNvPr id="20482" name="Rectangle 3"/>
          <p:cNvSpPr>
            <a:spLocks noGrp="1" noChangeArrowheads="1"/>
          </p:cNvSpPr>
          <p:nvPr>
            <p:ph type="body" idx="4294967295"/>
          </p:nvPr>
        </p:nvSpPr>
        <p:spPr/>
        <p:txBody>
          <a:bodyPr/>
          <a:lstStyle/>
          <a:p>
            <a:pPr eaLnBrk="1" hangingPunct="1">
              <a:lnSpc>
                <a:spcPct val="90000"/>
              </a:lnSpc>
              <a:buSzPct val="175000"/>
              <a:buFont typeface="Wingdings" pitchFamily="2" charset="2"/>
              <a:buChar char=""/>
            </a:pPr>
            <a:r>
              <a:rPr lang="en-US" sz="1800" b="1" smtClean="0"/>
              <a:t>Recognizing the strength of the multiracial movement, the Office of Management and the Budget in 1993 reopened the question of how the federal statistical system classifies persons by race.</a:t>
            </a:r>
          </a:p>
          <a:p>
            <a:pPr eaLnBrk="1" hangingPunct="1">
              <a:lnSpc>
                <a:spcPct val="90000"/>
              </a:lnSpc>
              <a:buSzPct val="175000"/>
              <a:buFont typeface="Wingdings" pitchFamily="2" charset="2"/>
              <a:buChar char=""/>
            </a:pPr>
            <a:endParaRPr lang="en-US" sz="1800" b="1" smtClean="0"/>
          </a:p>
          <a:p>
            <a:pPr eaLnBrk="1" hangingPunct="1">
              <a:lnSpc>
                <a:spcPct val="90000"/>
              </a:lnSpc>
              <a:buSzPct val="175000"/>
              <a:buFont typeface="Wingdings" pitchFamily="2" charset="2"/>
              <a:buChar char=""/>
            </a:pPr>
            <a:r>
              <a:rPr lang="en-US" sz="1800" b="1" smtClean="0"/>
              <a:t>The Census Bureau conducted several tests of questionnaiares that included “Multiple race” as if it were a race.  Other tests gave respondents the option of identifying with more than one race.</a:t>
            </a:r>
          </a:p>
          <a:p>
            <a:pPr eaLnBrk="1" hangingPunct="1">
              <a:lnSpc>
                <a:spcPct val="90000"/>
              </a:lnSpc>
              <a:buSzPct val="175000"/>
              <a:buFont typeface="Wingdings" pitchFamily="2" charset="2"/>
              <a:buChar char=""/>
            </a:pPr>
            <a:endParaRPr lang="en-US" sz="1800" b="1" smtClean="0"/>
          </a:p>
          <a:p>
            <a:pPr eaLnBrk="1" hangingPunct="1">
              <a:lnSpc>
                <a:spcPct val="90000"/>
              </a:lnSpc>
              <a:buSzPct val="175000"/>
              <a:buFont typeface="Wingdings" pitchFamily="2" charset="2"/>
              <a:buChar char=""/>
            </a:pPr>
            <a:r>
              <a:rPr lang="en-US" sz="1800" b="1" smtClean="0"/>
              <a:t>Census Bureau tests suggested that no more than about 1.5 percent of the population would identify with “Multiple race” or select a second race if given the option to do so.</a:t>
            </a:r>
          </a:p>
          <a:p>
            <a:pPr eaLnBrk="1" hangingPunct="1">
              <a:lnSpc>
                <a:spcPct val="90000"/>
              </a:lnSpc>
              <a:buSzPct val="175000"/>
              <a:buFont typeface="Wingdings" pitchFamily="2" charset="2"/>
              <a:buChar char=""/>
            </a:pPr>
            <a:endParaRPr lang="en-US" sz="1800" b="1" smtClean="0"/>
          </a:p>
          <a:p>
            <a:pPr eaLnBrk="1" hangingPunct="1">
              <a:lnSpc>
                <a:spcPct val="90000"/>
              </a:lnSpc>
              <a:buSzPct val="175000"/>
              <a:buFont typeface="Wingdings" pitchFamily="2" charset="2"/>
              <a:buChar char=""/>
            </a:pPr>
            <a:r>
              <a:rPr lang="en-US" sz="1800" b="1" smtClean="0"/>
              <a:t>Civil rights advocacy organization originally strongly opposed a change in the race question fearing a loss of numbers but Census Bureau findings led them to dampen their opposition to a change.</a:t>
            </a:r>
            <a:endParaRPr lang="en-US" sz="18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Text Box 2"/>
          <p:cNvSpPr txBox="1">
            <a:spLocks noChangeArrowheads="1"/>
          </p:cNvSpPr>
          <p:nvPr/>
        </p:nvSpPr>
        <p:spPr bwMode="auto">
          <a:xfrm>
            <a:off x="304800" y="136525"/>
            <a:ext cx="8534400" cy="641350"/>
          </a:xfrm>
          <a:prstGeom prst="rect">
            <a:avLst/>
          </a:prstGeom>
          <a:noFill/>
          <a:ln w="9525">
            <a:noFill/>
            <a:miter lim="800000"/>
            <a:headEnd/>
            <a:tailEnd/>
          </a:ln>
        </p:spPr>
        <p:txBody>
          <a:bodyPr>
            <a:spAutoFit/>
          </a:bodyPr>
          <a:lstStyle/>
          <a:p>
            <a:pPr algn="ctr">
              <a:spcBef>
                <a:spcPct val="50000"/>
              </a:spcBef>
            </a:pPr>
            <a:r>
              <a:rPr lang="en-US"/>
              <a:t>Total Fertility Rates for Women 15 to 44 in 2008 from the National Center for Vital Statistics and from the American Community Survey</a:t>
            </a:r>
          </a:p>
        </p:txBody>
      </p:sp>
      <p:pic>
        <p:nvPicPr>
          <p:cNvPr id="215042" name="Picture 8"/>
          <p:cNvPicPr>
            <a:picLocks noChangeAspect="1" noChangeArrowheads="1"/>
          </p:cNvPicPr>
          <p:nvPr/>
        </p:nvPicPr>
        <p:blipFill>
          <a:blip r:embed="rId3"/>
          <a:srcRect/>
          <a:stretch>
            <a:fillRect/>
          </a:stretch>
        </p:blipFill>
        <p:spPr bwMode="auto">
          <a:xfrm>
            <a:off x="234950" y="774700"/>
            <a:ext cx="8674100" cy="593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4"/>
          <p:cNvSpPr>
            <a:spLocks noChangeArrowheads="1"/>
          </p:cNvSpPr>
          <p:nvPr/>
        </p:nvSpPr>
        <p:spPr bwMode="auto">
          <a:xfrm>
            <a:off x="685800" y="1584325"/>
            <a:ext cx="8153400" cy="3417888"/>
          </a:xfrm>
          <a:prstGeom prst="rect">
            <a:avLst/>
          </a:prstGeom>
          <a:noFill/>
          <a:ln w="9525">
            <a:noFill/>
            <a:miter lim="800000"/>
            <a:headEnd/>
            <a:tailEnd/>
          </a:ln>
        </p:spPr>
        <p:txBody>
          <a:bodyPr anchor="ctr">
            <a:spAutoFit/>
          </a:bodyPr>
          <a:lstStyle/>
          <a:p>
            <a:pPr>
              <a:tabLst>
                <a:tab pos="457200" algn="l"/>
              </a:tabLst>
            </a:pPr>
            <a:endParaRPr lang="en-US" sz="2000"/>
          </a:p>
          <a:p>
            <a:pPr>
              <a:tabLst>
                <a:tab pos="457200" algn="l"/>
              </a:tabLst>
            </a:pPr>
            <a:endParaRPr lang="en-US"/>
          </a:p>
          <a:p>
            <a:pPr>
              <a:buSzPct val="200000"/>
              <a:buFontTx/>
              <a:buChar char="•"/>
              <a:tabLst>
                <a:tab pos="457200" algn="l"/>
              </a:tabLst>
            </a:pPr>
            <a:r>
              <a:rPr lang="en-US"/>
              <a:t>2.6% Identified with Two or More Races</a:t>
            </a:r>
          </a:p>
          <a:p>
            <a:pPr>
              <a:buSzPct val="200000"/>
              <a:buFontTx/>
              <a:buChar char="•"/>
              <a:tabLst>
                <a:tab pos="457200" algn="l"/>
              </a:tabLst>
            </a:pPr>
            <a:endParaRPr lang="en-US"/>
          </a:p>
          <a:p>
            <a:pPr>
              <a:buSzPct val="200000"/>
              <a:buFontTx/>
              <a:buChar char="•"/>
              <a:tabLst>
                <a:tab pos="457200" algn="l"/>
              </a:tabLst>
            </a:pPr>
            <a:r>
              <a:rPr lang="en-US"/>
              <a:t>Among non-Hispanics, 2.0 % identified with Two or More</a:t>
            </a:r>
          </a:p>
          <a:p>
            <a:pPr>
              <a:buSzPct val="200000"/>
              <a:tabLst>
                <a:tab pos="457200" algn="l"/>
              </a:tabLst>
            </a:pPr>
            <a:r>
              <a:rPr lang="en-US"/>
              <a:t> </a:t>
            </a:r>
          </a:p>
          <a:p>
            <a:pPr>
              <a:buSzPct val="200000"/>
              <a:buFontTx/>
              <a:buChar char="•"/>
              <a:tabLst>
                <a:tab pos="457200" algn="l"/>
              </a:tabLst>
            </a:pPr>
            <a:r>
              <a:rPr lang="en-US"/>
              <a:t>97% of the “Some Other Race” population also identified themselves as Hispanic</a:t>
            </a:r>
          </a:p>
          <a:p>
            <a:pPr>
              <a:buSzPct val="200000"/>
              <a:buFontTx/>
              <a:buChar char="•"/>
              <a:tabLst>
                <a:tab pos="457200" algn="l"/>
              </a:tabLst>
            </a:pPr>
            <a:endParaRPr lang="en-US"/>
          </a:p>
          <a:p>
            <a:pPr>
              <a:buSzPct val="200000"/>
              <a:buFontTx/>
              <a:buChar char="•"/>
              <a:tabLst>
                <a:tab pos="457200" algn="l"/>
              </a:tabLst>
            </a:pPr>
            <a:r>
              <a:rPr lang="en-US"/>
              <a:t>About one-quarter of the Multiple Race Population in Census 2000 were Hispanics who wrote a Spanish term for their second race.</a:t>
            </a:r>
          </a:p>
          <a:p>
            <a:pPr eaLnBrk="0" hangingPunct="0">
              <a:tabLst>
                <a:tab pos="457200" algn="l"/>
              </a:tabLst>
            </a:pPr>
            <a:endParaRPr lang="en-US" b="0"/>
          </a:p>
        </p:txBody>
      </p:sp>
      <p:sp>
        <p:nvSpPr>
          <p:cNvPr id="208898" name="Text Box 6"/>
          <p:cNvSpPr txBox="1">
            <a:spLocks noChangeArrowheads="1"/>
          </p:cNvSpPr>
          <p:nvPr/>
        </p:nvSpPr>
        <p:spPr bwMode="auto">
          <a:xfrm>
            <a:off x="1371600" y="685800"/>
            <a:ext cx="6370638" cy="701675"/>
          </a:xfrm>
          <a:prstGeom prst="rect">
            <a:avLst/>
          </a:prstGeom>
          <a:noFill/>
          <a:ln w="9525">
            <a:noFill/>
            <a:miter lim="800000"/>
            <a:headEnd/>
            <a:tailEnd/>
          </a:ln>
        </p:spPr>
        <p:txBody>
          <a:bodyPr wrap="none">
            <a:spAutoFit/>
          </a:bodyPr>
          <a:lstStyle/>
          <a:p>
            <a:pPr algn="ctr"/>
            <a:r>
              <a:rPr lang="en-US" sz="2000"/>
              <a:t>How Did Americans Use the Option to Identify with </a:t>
            </a:r>
            <a:br>
              <a:rPr lang="en-US" sz="2000"/>
            </a:br>
            <a:r>
              <a:rPr lang="en-US" sz="2000"/>
              <a:t>Multiple Races in Census 2000</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Text Box 6"/>
          <p:cNvSpPr txBox="1">
            <a:spLocks noChangeArrowheads="1"/>
          </p:cNvSpPr>
          <p:nvPr/>
        </p:nvSpPr>
        <p:spPr bwMode="auto">
          <a:xfrm>
            <a:off x="914400" y="381000"/>
            <a:ext cx="7235825" cy="396875"/>
          </a:xfrm>
          <a:prstGeom prst="rect">
            <a:avLst/>
          </a:prstGeom>
          <a:noFill/>
          <a:ln w="9525">
            <a:noFill/>
            <a:miter lim="800000"/>
            <a:headEnd/>
            <a:tailEnd/>
          </a:ln>
        </p:spPr>
        <p:txBody>
          <a:bodyPr wrap="none">
            <a:spAutoFit/>
          </a:bodyPr>
          <a:lstStyle/>
          <a:p>
            <a:r>
              <a:rPr lang="en-US" sz="2000"/>
              <a:t>The American Community Survey and Racial Identification</a:t>
            </a:r>
          </a:p>
        </p:txBody>
      </p:sp>
      <p:sp>
        <p:nvSpPr>
          <p:cNvPr id="200706" name="Text Box 7"/>
          <p:cNvSpPr txBox="1">
            <a:spLocks noChangeArrowheads="1"/>
          </p:cNvSpPr>
          <p:nvPr/>
        </p:nvSpPr>
        <p:spPr bwMode="auto">
          <a:xfrm>
            <a:off x="381000" y="1066800"/>
            <a:ext cx="8245475" cy="366713"/>
          </a:xfrm>
          <a:prstGeom prst="rect">
            <a:avLst/>
          </a:prstGeom>
          <a:noFill/>
          <a:ln w="9525">
            <a:noFill/>
            <a:miter lim="800000"/>
            <a:headEnd/>
            <a:tailEnd/>
          </a:ln>
        </p:spPr>
        <p:txBody>
          <a:bodyPr>
            <a:spAutoFit/>
          </a:bodyPr>
          <a:lstStyle/>
          <a:p>
            <a:endParaRPr lang="en-US"/>
          </a:p>
        </p:txBody>
      </p:sp>
      <p:sp>
        <p:nvSpPr>
          <p:cNvPr id="200707" name="Text Box 8"/>
          <p:cNvSpPr txBox="1">
            <a:spLocks noChangeArrowheads="1"/>
          </p:cNvSpPr>
          <p:nvPr/>
        </p:nvSpPr>
        <p:spPr bwMode="auto">
          <a:xfrm>
            <a:off x="517525" y="1027113"/>
            <a:ext cx="8245475" cy="366712"/>
          </a:xfrm>
          <a:prstGeom prst="rect">
            <a:avLst/>
          </a:prstGeom>
          <a:noFill/>
          <a:ln w="9525">
            <a:noFill/>
            <a:miter lim="800000"/>
            <a:headEnd/>
            <a:tailEnd/>
          </a:ln>
        </p:spPr>
        <p:txBody>
          <a:bodyPr>
            <a:spAutoFit/>
          </a:bodyPr>
          <a:lstStyle/>
          <a:p>
            <a:endParaRPr lang="en-US"/>
          </a:p>
        </p:txBody>
      </p:sp>
      <p:sp>
        <p:nvSpPr>
          <p:cNvPr id="200708" name="Text Box 9"/>
          <p:cNvSpPr txBox="1">
            <a:spLocks noChangeArrowheads="1"/>
          </p:cNvSpPr>
          <p:nvPr/>
        </p:nvSpPr>
        <p:spPr bwMode="auto">
          <a:xfrm>
            <a:off x="533400" y="1219200"/>
            <a:ext cx="8229600" cy="5589588"/>
          </a:xfrm>
          <a:prstGeom prst="rect">
            <a:avLst/>
          </a:prstGeom>
          <a:noFill/>
          <a:ln w="9525">
            <a:noFill/>
            <a:miter lim="800000"/>
            <a:headEnd/>
            <a:tailEnd/>
          </a:ln>
        </p:spPr>
        <p:txBody>
          <a:bodyPr>
            <a:spAutoFit/>
          </a:bodyPr>
          <a:lstStyle/>
          <a:p>
            <a:pPr marL="342900" indent="-342900">
              <a:spcBef>
                <a:spcPct val="50000"/>
              </a:spcBef>
              <a:buSzPct val="200000"/>
              <a:buFontTx/>
              <a:buChar char="•"/>
            </a:pPr>
            <a:r>
              <a:rPr lang="en-US"/>
              <a:t>The ACS now poses the Census 2000 long form questions to  households every year. The public use sample now provides information annually for 1.3 million housing units.  The sample size will steadily increase</a:t>
            </a:r>
          </a:p>
          <a:p>
            <a:pPr marL="342900" indent="-342900">
              <a:spcBef>
                <a:spcPct val="50000"/>
              </a:spcBef>
              <a:buSzPct val="200000"/>
              <a:buFontTx/>
              <a:buChar char="•"/>
            </a:pPr>
            <a:r>
              <a:rPr lang="en-US"/>
              <a:t>Each year’s ACS sample is independently drawn.</a:t>
            </a:r>
          </a:p>
          <a:p>
            <a:pPr marL="342900" indent="-342900">
              <a:spcBef>
                <a:spcPct val="50000"/>
              </a:spcBef>
              <a:buSzPct val="200000"/>
              <a:buFontTx/>
              <a:buChar char="•"/>
            </a:pPr>
            <a:endParaRPr lang="en-US"/>
          </a:p>
          <a:p>
            <a:pPr marL="342900" indent="-342900">
              <a:spcBef>
                <a:spcPct val="50000"/>
              </a:spcBef>
              <a:buSzPct val="200000"/>
              <a:buFontTx/>
              <a:buChar char="•"/>
            </a:pPr>
            <a:r>
              <a:rPr lang="en-US"/>
              <a:t>Public Use Microdata Sample files from ACS now provide information about race, Spanish origin and ancestry for annual samples of 2.9 million.</a:t>
            </a:r>
          </a:p>
          <a:p>
            <a:pPr marL="342900" indent="-342900">
              <a:spcBef>
                <a:spcPct val="50000"/>
              </a:spcBef>
              <a:buSzPct val="200000"/>
              <a:buFontTx/>
              <a:buChar char="•"/>
            </a:pPr>
            <a:endParaRPr lang="en-US"/>
          </a:p>
          <a:p>
            <a:pPr marL="342900" indent="-342900">
              <a:spcBef>
                <a:spcPct val="50000"/>
              </a:spcBef>
              <a:buSzPct val="200000"/>
              <a:buFontTx/>
              <a:buChar char="•"/>
            </a:pPr>
            <a:r>
              <a:rPr lang="en-US"/>
              <a:t>The percent of  persons identifying with more than one of the OMB six major races decreased from 2.1 percent in ACS 2000 to 1.9 percent in ACS 2005.  The hypothesis that there has been no chance in the reporting of multiple races should be rejected.  There has been a statistical significant decline in the percent identifying with two or more races</a:t>
            </a:r>
          </a:p>
          <a:p>
            <a:pPr marL="342900" indent="-342900">
              <a:spcBef>
                <a:spcPct val="50000"/>
              </a:spcBef>
              <a:buSzPct val="200000"/>
              <a:buFontTx/>
              <a:buChar char="•"/>
            </a:pP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2"/>
          <p:cNvSpPr>
            <a:spLocks noGrp="1" noChangeArrowheads="1"/>
          </p:cNvSpPr>
          <p:nvPr>
            <p:ph type="title"/>
          </p:nvPr>
        </p:nvSpPr>
        <p:spPr/>
        <p:txBody>
          <a:bodyPr/>
          <a:lstStyle/>
          <a:p>
            <a:pPr eaLnBrk="1" hangingPunct="1"/>
            <a:r>
              <a:rPr lang="en-US" sz="2000" b="1" smtClean="0">
                <a:solidFill>
                  <a:schemeClr val="tx1"/>
                </a:solidFill>
              </a:rPr>
              <a:t>Changes in the Reported Race of Children in</a:t>
            </a:r>
            <a:br>
              <a:rPr lang="en-US" sz="2000" b="1" smtClean="0">
                <a:solidFill>
                  <a:schemeClr val="tx1"/>
                </a:solidFill>
              </a:rPr>
            </a:br>
            <a:r>
              <a:rPr lang="en-US" sz="2000" b="1" smtClean="0">
                <a:solidFill>
                  <a:schemeClr val="tx1"/>
                </a:solidFill>
              </a:rPr>
              <a:t>Racially Mixed Marriages</a:t>
            </a:r>
          </a:p>
        </p:txBody>
      </p:sp>
      <p:sp>
        <p:nvSpPr>
          <p:cNvPr id="217090" name="Rectangle 3"/>
          <p:cNvSpPr>
            <a:spLocks noGrp="1" noChangeArrowheads="1"/>
          </p:cNvSpPr>
          <p:nvPr>
            <p:ph type="body" idx="1"/>
          </p:nvPr>
        </p:nvSpPr>
        <p:spPr/>
        <p:txBody>
          <a:bodyPr/>
          <a:lstStyle/>
          <a:p>
            <a:pPr eaLnBrk="1" hangingPunct="1">
              <a:buSzPct val="200000"/>
            </a:pPr>
            <a:r>
              <a:rPr lang="en-US" sz="1800" b="1" smtClean="0"/>
              <a:t>Interracial marriage couples differ in the race or races they report for their children depending upon their races.</a:t>
            </a:r>
          </a:p>
          <a:p>
            <a:pPr eaLnBrk="1" hangingPunct="1">
              <a:buSzPct val="200000"/>
            </a:pPr>
            <a:endParaRPr lang="en-US" sz="1800" b="1" smtClean="0"/>
          </a:p>
          <a:p>
            <a:pPr eaLnBrk="1" hangingPunct="1">
              <a:buSzPct val="200000"/>
            </a:pPr>
            <a:r>
              <a:rPr lang="en-US" sz="1800" b="1" smtClean="0"/>
              <a:t>Asian-white married couples were quite likely to use a multiple race identification for their children under age 18; 53 percent did so in 2000 and 52 percent in 2005.</a:t>
            </a:r>
          </a:p>
          <a:p>
            <a:pPr eaLnBrk="1" hangingPunct="1">
              <a:buSzPct val="200000"/>
            </a:pPr>
            <a:endParaRPr lang="en-US" sz="1800" b="1" smtClean="0"/>
          </a:p>
          <a:p>
            <a:pPr eaLnBrk="1" hangingPunct="1">
              <a:buSzPct val="200000"/>
            </a:pPr>
            <a:r>
              <a:rPr lang="en-US" sz="1800" b="1" smtClean="0"/>
              <a:t>There is considerable evidence that the “one drop rule” is rejected by many black-white married couples.  In 2000, about 48 percent of “own” children in black-white married couples were listed as multiple by race; in 2005, about 43 percent. </a:t>
            </a:r>
          </a:p>
          <a:p>
            <a:pPr eaLnBrk="1" hangingPunct="1">
              <a:buSzPct val="200000"/>
            </a:pPr>
            <a:endParaRPr lang="en-US" sz="1800" b="1" smtClean="0"/>
          </a:p>
          <a:p>
            <a:pPr eaLnBrk="1" hangingPunct="1">
              <a:buSzPct val="200000"/>
            </a:pPr>
            <a:r>
              <a:rPr lang="en-US" sz="1800" b="1" smtClean="0"/>
              <a:t>White-American Indian and White-Some Other Race married couples most often reject the use of a multiple race identification for their children.  </a:t>
            </a:r>
            <a:endParaRPr lang="en-US" sz="18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Text Box 4"/>
          <p:cNvSpPr txBox="1">
            <a:spLocks noChangeArrowheads="1"/>
          </p:cNvSpPr>
          <p:nvPr/>
        </p:nvSpPr>
        <p:spPr bwMode="auto">
          <a:xfrm>
            <a:off x="457200" y="76200"/>
            <a:ext cx="8229600" cy="825500"/>
          </a:xfrm>
          <a:prstGeom prst="rect">
            <a:avLst/>
          </a:prstGeom>
          <a:noFill/>
          <a:ln w="9525">
            <a:noFill/>
            <a:miter lim="800000"/>
            <a:headEnd/>
            <a:tailEnd/>
          </a:ln>
        </p:spPr>
        <p:txBody>
          <a:bodyPr>
            <a:spAutoFit/>
          </a:bodyPr>
          <a:lstStyle/>
          <a:p>
            <a:pPr algn="ctr">
              <a:spcBef>
                <a:spcPct val="50000"/>
              </a:spcBef>
            </a:pPr>
            <a:r>
              <a:rPr lang="en-US" sz="1600"/>
              <a:t>How Race was Reported for Children Under Age 18 in Mixed Race, </a:t>
            </a:r>
            <a:br>
              <a:rPr lang="en-US" sz="1600"/>
            </a:br>
            <a:r>
              <a:rPr lang="en-US" sz="1600"/>
              <a:t>Married-Couple Families.</a:t>
            </a:r>
            <a:br>
              <a:rPr lang="en-US" sz="1600"/>
            </a:br>
            <a:endParaRPr lang="en-US" sz="1600"/>
          </a:p>
        </p:txBody>
      </p:sp>
      <p:sp>
        <p:nvSpPr>
          <p:cNvPr id="219138" name="Text Box 6"/>
          <p:cNvSpPr txBox="1">
            <a:spLocks noChangeArrowheads="1"/>
          </p:cNvSpPr>
          <p:nvPr/>
        </p:nvSpPr>
        <p:spPr bwMode="auto">
          <a:xfrm>
            <a:off x="685800" y="1447800"/>
            <a:ext cx="34290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219139" name="Text Box 7"/>
          <p:cNvSpPr txBox="1">
            <a:spLocks noChangeArrowheads="1"/>
          </p:cNvSpPr>
          <p:nvPr/>
        </p:nvSpPr>
        <p:spPr bwMode="auto">
          <a:xfrm>
            <a:off x="762000" y="1524000"/>
            <a:ext cx="27432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219140" name="Text Box 8"/>
          <p:cNvSpPr txBox="1">
            <a:spLocks noChangeArrowheads="1"/>
          </p:cNvSpPr>
          <p:nvPr/>
        </p:nvSpPr>
        <p:spPr bwMode="auto">
          <a:xfrm>
            <a:off x="4495800" y="1600200"/>
            <a:ext cx="34290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219141" name="Text Box 9"/>
          <p:cNvSpPr txBox="1">
            <a:spLocks noChangeArrowheads="1"/>
          </p:cNvSpPr>
          <p:nvPr/>
        </p:nvSpPr>
        <p:spPr bwMode="auto">
          <a:xfrm>
            <a:off x="533400" y="1143000"/>
            <a:ext cx="29718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219142" name="Text Box 10"/>
          <p:cNvSpPr txBox="1">
            <a:spLocks noChangeArrowheads="1"/>
          </p:cNvSpPr>
          <p:nvPr/>
        </p:nvSpPr>
        <p:spPr bwMode="auto">
          <a:xfrm>
            <a:off x="609600" y="1371600"/>
            <a:ext cx="27432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219143" name="Text Box 15"/>
          <p:cNvSpPr txBox="1">
            <a:spLocks noChangeArrowheads="1"/>
          </p:cNvSpPr>
          <p:nvPr/>
        </p:nvSpPr>
        <p:spPr bwMode="auto">
          <a:xfrm>
            <a:off x="381000" y="6477000"/>
            <a:ext cx="8664575" cy="244475"/>
          </a:xfrm>
          <a:prstGeom prst="rect">
            <a:avLst/>
          </a:prstGeom>
          <a:noFill/>
          <a:ln w="9525">
            <a:noFill/>
            <a:miter lim="800000"/>
            <a:headEnd/>
            <a:tailEnd/>
          </a:ln>
        </p:spPr>
        <p:txBody>
          <a:bodyPr>
            <a:spAutoFit/>
          </a:bodyPr>
          <a:lstStyle/>
          <a:p>
            <a:pPr>
              <a:spcBef>
                <a:spcPct val="50000"/>
              </a:spcBef>
            </a:pPr>
            <a:r>
              <a:rPr lang="en-US" sz="1000" u="sng"/>
              <a:t>Source</a:t>
            </a:r>
            <a:r>
              <a:rPr lang="en-US" sz="1000"/>
              <a:t>:  U.S. Bureau of the Census, Public Use Microdata Samples from Census 2000 and the American Community Survey, 2007.</a:t>
            </a:r>
          </a:p>
        </p:txBody>
      </p:sp>
      <p:pic>
        <p:nvPicPr>
          <p:cNvPr id="219144" name="Picture 22"/>
          <p:cNvPicPr>
            <a:picLocks noChangeAspect="1" noChangeArrowheads="1"/>
          </p:cNvPicPr>
          <p:nvPr/>
        </p:nvPicPr>
        <p:blipFill>
          <a:blip r:embed="rId3"/>
          <a:srcRect/>
          <a:stretch>
            <a:fillRect/>
          </a:stretch>
        </p:blipFill>
        <p:spPr bwMode="auto">
          <a:xfrm>
            <a:off x="4572000" y="838200"/>
            <a:ext cx="4013200" cy="2743200"/>
          </a:xfrm>
          <a:prstGeom prst="rect">
            <a:avLst/>
          </a:prstGeom>
          <a:noFill/>
          <a:ln w="9525">
            <a:noFill/>
            <a:miter lim="800000"/>
            <a:headEnd/>
            <a:tailEnd/>
          </a:ln>
        </p:spPr>
      </p:pic>
      <p:pic>
        <p:nvPicPr>
          <p:cNvPr id="219145" name="Picture 23"/>
          <p:cNvPicPr>
            <a:picLocks noChangeAspect="1" noChangeArrowheads="1"/>
          </p:cNvPicPr>
          <p:nvPr/>
        </p:nvPicPr>
        <p:blipFill>
          <a:blip r:embed="rId4"/>
          <a:srcRect/>
          <a:stretch>
            <a:fillRect/>
          </a:stretch>
        </p:blipFill>
        <p:spPr bwMode="auto">
          <a:xfrm>
            <a:off x="381000" y="3657600"/>
            <a:ext cx="4013200" cy="2743200"/>
          </a:xfrm>
          <a:prstGeom prst="rect">
            <a:avLst/>
          </a:prstGeom>
          <a:noFill/>
          <a:ln w="9525">
            <a:noFill/>
            <a:miter lim="800000"/>
            <a:headEnd/>
            <a:tailEnd/>
          </a:ln>
        </p:spPr>
      </p:pic>
      <p:pic>
        <p:nvPicPr>
          <p:cNvPr id="219146" name="Picture 24"/>
          <p:cNvPicPr>
            <a:picLocks noChangeAspect="1" noChangeArrowheads="1"/>
          </p:cNvPicPr>
          <p:nvPr/>
        </p:nvPicPr>
        <p:blipFill>
          <a:blip r:embed="rId5"/>
          <a:srcRect/>
          <a:stretch>
            <a:fillRect/>
          </a:stretch>
        </p:blipFill>
        <p:spPr bwMode="auto">
          <a:xfrm>
            <a:off x="4572000" y="3657600"/>
            <a:ext cx="4013200" cy="2743200"/>
          </a:xfrm>
          <a:prstGeom prst="rect">
            <a:avLst/>
          </a:prstGeom>
          <a:noFill/>
          <a:ln w="9525">
            <a:noFill/>
            <a:miter lim="800000"/>
            <a:headEnd/>
            <a:tailEnd/>
          </a:ln>
        </p:spPr>
      </p:pic>
      <p:pic>
        <p:nvPicPr>
          <p:cNvPr id="219147" name="Picture 25"/>
          <p:cNvPicPr>
            <a:picLocks noChangeAspect="1" noChangeArrowheads="1"/>
          </p:cNvPicPr>
          <p:nvPr/>
        </p:nvPicPr>
        <p:blipFill>
          <a:blip r:embed="rId6"/>
          <a:srcRect/>
          <a:stretch>
            <a:fillRect/>
          </a:stretch>
        </p:blipFill>
        <p:spPr bwMode="auto">
          <a:xfrm>
            <a:off x="377825" y="838200"/>
            <a:ext cx="40132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Text Box 2"/>
          <p:cNvSpPr txBox="1">
            <a:spLocks noChangeArrowheads="1"/>
          </p:cNvSpPr>
          <p:nvPr/>
        </p:nvSpPr>
        <p:spPr bwMode="auto">
          <a:xfrm>
            <a:off x="381000" y="228600"/>
            <a:ext cx="8426450" cy="366713"/>
          </a:xfrm>
          <a:prstGeom prst="rect">
            <a:avLst/>
          </a:prstGeom>
          <a:noFill/>
          <a:ln w="9525">
            <a:noFill/>
            <a:miter lim="800000"/>
            <a:headEnd/>
            <a:tailEnd/>
          </a:ln>
        </p:spPr>
        <p:txBody>
          <a:bodyPr wrap="none">
            <a:spAutoFit/>
          </a:bodyPr>
          <a:lstStyle/>
          <a:p>
            <a:r>
              <a:rPr lang="en-US" b="0"/>
              <a:t>Percent of the U.S. Population Under Age 15 Identifying with Two or  More Races</a:t>
            </a:r>
          </a:p>
        </p:txBody>
      </p:sp>
      <p:pic>
        <p:nvPicPr>
          <p:cNvPr id="225282" name="Picture 3" descr="ppt"/>
          <p:cNvPicPr>
            <a:picLocks noChangeAspect="1" noChangeArrowheads="1"/>
          </p:cNvPicPr>
          <p:nvPr/>
        </p:nvPicPr>
        <p:blipFill>
          <a:blip r:embed="rId3"/>
          <a:srcRect l="3572" t="11765" r="3572" b="5882"/>
          <a:stretch>
            <a:fillRect/>
          </a:stretch>
        </p:blipFill>
        <p:spPr bwMode="auto">
          <a:xfrm>
            <a:off x="304800" y="1066800"/>
            <a:ext cx="8537575" cy="4597400"/>
          </a:xfrm>
          <a:prstGeom prst="rect">
            <a:avLst/>
          </a:prstGeom>
          <a:noFill/>
          <a:ln w="9525">
            <a:noFill/>
            <a:miter lim="800000"/>
            <a:headEnd/>
            <a:tailEnd/>
          </a:ln>
        </p:spPr>
      </p:pic>
      <p:grpSp>
        <p:nvGrpSpPr>
          <p:cNvPr id="225283" name="Group 4"/>
          <p:cNvGrpSpPr>
            <a:grpSpLocks/>
          </p:cNvGrpSpPr>
          <p:nvPr/>
        </p:nvGrpSpPr>
        <p:grpSpPr bwMode="auto">
          <a:xfrm>
            <a:off x="7391400" y="4267200"/>
            <a:ext cx="1300163" cy="1219200"/>
            <a:chOff x="4656" y="2736"/>
            <a:chExt cx="819" cy="768"/>
          </a:xfrm>
        </p:grpSpPr>
        <p:sp>
          <p:nvSpPr>
            <p:cNvPr id="225284" name="Text Box 5"/>
            <p:cNvSpPr txBox="1">
              <a:spLocks noChangeArrowheads="1"/>
            </p:cNvSpPr>
            <p:nvPr/>
          </p:nvSpPr>
          <p:spPr bwMode="auto">
            <a:xfrm>
              <a:off x="4666" y="2736"/>
              <a:ext cx="809" cy="173"/>
            </a:xfrm>
            <a:prstGeom prst="rect">
              <a:avLst/>
            </a:prstGeom>
            <a:noFill/>
            <a:ln w="9525">
              <a:noFill/>
              <a:miter lim="800000"/>
              <a:headEnd/>
              <a:tailEnd/>
            </a:ln>
          </p:spPr>
          <p:txBody>
            <a:bodyPr wrap="none">
              <a:spAutoFit/>
            </a:bodyPr>
            <a:lstStyle/>
            <a:p>
              <a:r>
                <a:rPr lang="en-US" sz="1200"/>
                <a:t>Less than 1.5%</a:t>
              </a:r>
            </a:p>
          </p:txBody>
        </p:sp>
        <p:sp>
          <p:nvSpPr>
            <p:cNvPr id="225285" name="Text Box 6"/>
            <p:cNvSpPr txBox="1">
              <a:spLocks noChangeArrowheads="1"/>
            </p:cNvSpPr>
            <p:nvPr/>
          </p:nvSpPr>
          <p:spPr bwMode="auto">
            <a:xfrm>
              <a:off x="4656" y="2928"/>
              <a:ext cx="697" cy="173"/>
            </a:xfrm>
            <a:prstGeom prst="rect">
              <a:avLst/>
            </a:prstGeom>
            <a:noFill/>
            <a:ln w="9525">
              <a:noFill/>
              <a:miter lim="800000"/>
              <a:headEnd/>
              <a:tailEnd/>
            </a:ln>
          </p:spPr>
          <p:txBody>
            <a:bodyPr wrap="none">
              <a:spAutoFit/>
            </a:bodyPr>
            <a:lstStyle/>
            <a:p>
              <a:r>
                <a:rPr lang="en-US" sz="1200"/>
                <a:t>1.5% to 2.3%</a:t>
              </a:r>
            </a:p>
          </p:txBody>
        </p:sp>
        <p:sp>
          <p:nvSpPr>
            <p:cNvPr id="225286" name="Text Box 7"/>
            <p:cNvSpPr txBox="1">
              <a:spLocks noChangeArrowheads="1"/>
            </p:cNvSpPr>
            <p:nvPr/>
          </p:nvSpPr>
          <p:spPr bwMode="auto">
            <a:xfrm>
              <a:off x="4656" y="3120"/>
              <a:ext cx="697" cy="173"/>
            </a:xfrm>
            <a:prstGeom prst="rect">
              <a:avLst/>
            </a:prstGeom>
            <a:noFill/>
            <a:ln w="9525">
              <a:noFill/>
              <a:miter lim="800000"/>
              <a:headEnd/>
              <a:tailEnd/>
            </a:ln>
          </p:spPr>
          <p:txBody>
            <a:bodyPr wrap="none">
              <a:spAutoFit/>
            </a:bodyPr>
            <a:lstStyle/>
            <a:p>
              <a:r>
                <a:rPr lang="en-US" sz="1200"/>
                <a:t>2.4% to 3.9%</a:t>
              </a:r>
            </a:p>
          </p:txBody>
        </p:sp>
        <p:sp>
          <p:nvSpPr>
            <p:cNvPr id="225287" name="Text Box 8"/>
            <p:cNvSpPr txBox="1">
              <a:spLocks noChangeArrowheads="1"/>
            </p:cNvSpPr>
            <p:nvPr/>
          </p:nvSpPr>
          <p:spPr bwMode="auto">
            <a:xfrm>
              <a:off x="4656" y="3331"/>
              <a:ext cx="740" cy="173"/>
            </a:xfrm>
            <a:prstGeom prst="rect">
              <a:avLst/>
            </a:prstGeom>
            <a:noFill/>
            <a:ln w="9525">
              <a:noFill/>
              <a:miter lim="800000"/>
              <a:headEnd/>
              <a:tailEnd/>
            </a:ln>
          </p:spPr>
          <p:txBody>
            <a:bodyPr wrap="none">
              <a:spAutoFit/>
            </a:bodyPr>
            <a:lstStyle/>
            <a:p>
              <a:r>
                <a:rPr lang="en-US" sz="1200"/>
                <a:t>More than 4%</a:t>
              </a:r>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Text Box 2"/>
          <p:cNvSpPr txBox="1">
            <a:spLocks noChangeArrowheads="1"/>
          </p:cNvSpPr>
          <p:nvPr/>
        </p:nvSpPr>
        <p:spPr bwMode="auto">
          <a:xfrm>
            <a:off x="381000" y="228600"/>
            <a:ext cx="8299450" cy="366713"/>
          </a:xfrm>
          <a:prstGeom prst="rect">
            <a:avLst/>
          </a:prstGeom>
          <a:noFill/>
          <a:ln w="9525">
            <a:noFill/>
            <a:miter lim="800000"/>
            <a:headEnd/>
            <a:tailEnd/>
          </a:ln>
        </p:spPr>
        <p:txBody>
          <a:bodyPr wrap="none">
            <a:spAutoFit/>
          </a:bodyPr>
          <a:lstStyle/>
          <a:p>
            <a:r>
              <a:rPr lang="en-US" b="0"/>
              <a:t>Percent of the U.S. Population Over Age 30 Identifying with Two or  More Races</a:t>
            </a:r>
          </a:p>
        </p:txBody>
      </p:sp>
      <p:pic>
        <p:nvPicPr>
          <p:cNvPr id="227330" name="Picture 3" descr="ppt"/>
          <p:cNvPicPr>
            <a:picLocks noChangeAspect="1" noChangeArrowheads="1"/>
          </p:cNvPicPr>
          <p:nvPr/>
        </p:nvPicPr>
        <p:blipFill>
          <a:blip r:embed="rId3"/>
          <a:srcRect l="3572" t="11765" r="3572" b="5882"/>
          <a:stretch>
            <a:fillRect/>
          </a:stretch>
        </p:blipFill>
        <p:spPr bwMode="auto">
          <a:xfrm>
            <a:off x="304800" y="1143000"/>
            <a:ext cx="8537575" cy="4597400"/>
          </a:xfrm>
          <a:prstGeom prst="rect">
            <a:avLst/>
          </a:prstGeom>
          <a:noFill/>
          <a:ln w="9525">
            <a:noFill/>
            <a:miter lim="800000"/>
            <a:headEnd/>
            <a:tailEnd/>
          </a:ln>
        </p:spPr>
      </p:pic>
      <p:grpSp>
        <p:nvGrpSpPr>
          <p:cNvPr id="227331" name="Group 4"/>
          <p:cNvGrpSpPr>
            <a:grpSpLocks/>
          </p:cNvGrpSpPr>
          <p:nvPr/>
        </p:nvGrpSpPr>
        <p:grpSpPr bwMode="auto">
          <a:xfrm>
            <a:off x="7391400" y="4343400"/>
            <a:ext cx="1300163" cy="1219200"/>
            <a:chOff x="4656" y="2736"/>
            <a:chExt cx="819" cy="768"/>
          </a:xfrm>
        </p:grpSpPr>
        <p:sp>
          <p:nvSpPr>
            <p:cNvPr id="227332" name="Text Box 5"/>
            <p:cNvSpPr txBox="1">
              <a:spLocks noChangeArrowheads="1"/>
            </p:cNvSpPr>
            <p:nvPr/>
          </p:nvSpPr>
          <p:spPr bwMode="auto">
            <a:xfrm>
              <a:off x="4666" y="2736"/>
              <a:ext cx="809" cy="173"/>
            </a:xfrm>
            <a:prstGeom prst="rect">
              <a:avLst/>
            </a:prstGeom>
            <a:noFill/>
            <a:ln w="9525">
              <a:noFill/>
              <a:miter lim="800000"/>
              <a:headEnd/>
              <a:tailEnd/>
            </a:ln>
          </p:spPr>
          <p:txBody>
            <a:bodyPr wrap="none">
              <a:spAutoFit/>
            </a:bodyPr>
            <a:lstStyle/>
            <a:p>
              <a:r>
                <a:rPr lang="en-US" sz="1200"/>
                <a:t>Less than 1.5%</a:t>
              </a:r>
            </a:p>
          </p:txBody>
        </p:sp>
        <p:sp>
          <p:nvSpPr>
            <p:cNvPr id="227333" name="Text Box 6"/>
            <p:cNvSpPr txBox="1">
              <a:spLocks noChangeArrowheads="1"/>
            </p:cNvSpPr>
            <p:nvPr/>
          </p:nvSpPr>
          <p:spPr bwMode="auto">
            <a:xfrm>
              <a:off x="4656" y="2928"/>
              <a:ext cx="697" cy="173"/>
            </a:xfrm>
            <a:prstGeom prst="rect">
              <a:avLst/>
            </a:prstGeom>
            <a:noFill/>
            <a:ln w="9525">
              <a:noFill/>
              <a:miter lim="800000"/>
              <a:headEnd/>
              <a:tailEnd/>
            </a:ln>
          </p:spPr>
          <p:txBody>
            <a:bodyPr wrap="none">
              <a:spAutoFit/>
            </a:bodyPr>
            <a:lstStyle/>
            <a:p>
              <a:r>
                <a:rPr lang="en-US" sz="1200"/>
                <a:t>1.5% to 2.3%</a:t>
              </a:r>
            </a:p>
          </p:txBody>
        </p:sp>
        <p:sp>
          <p:nvSpPr>
            <p:cNvPr id="227334" name="Text Box 7"/>
            <p:cNvSpPr txBox="1">
              <a:spLocks noChangeArrowheads="1"/>
            </p:cNvSpPr>
            <p:nvPr/>
          </p:nvSpPr>
          <p:spPr bwMode="auto">
            <a:xfrm>
              <a:off x="4656" y="3120"/>
              <a:ext cx="697" cy="173"/>
            </a:xfrm>
            <a:prstGeom prst="rect">
              <a:avLst/>
            </a:prstGeom>
            <a:noFill/>
            <a:ln w="9525">
              <a:noFill/>
              <a:miter lim="800000"/>
              <a:headEnd/>
              <a:tailEnd/>
            </a:ln>
          </p:spPr>
          <p:txBody>
            <a:bodyPr wrap="none">
              <a:spAutoFit/>
            </a:bodyPr>
            <a:lstStyle/>
            <a:p>
              <a:r>
                <a:rPr lang="en-US" sz="1200"/>
                <a:t>2.4% to 3.9%</a:t>
              </a:r>
            </a:p>
          </p:txBody>
        </p:sp>
        <p:sp>
          <p:nvSpPr>
            <p:cNvPr id="227335" name="Text Box 8"/>
            <p:cNvSpPr txBox="1">
              <a:spLocks noChangeArrowheads="1"/>
            </p:cNvSpPr>
            <p:nvPr/>
          </p:nvSpPr>
          <p:spPr bwMode="auto">
            <a:xfrm>
              <a:off x="4656" y="3331"/>
              <a:ext cx="740" cy="173"/>
            </a:xfrm>
            <a:prstGeom prst="rect">
              <a:avLst/>
            </a:prstGeom>
            <a:noFill/>
            <a:ln w="9525">
              <a:noFill/>
              <a:miter lim="800000"/>
              <a:headEnd/>
              <a:tailEnd/>
            </a:ln>
          </p:spPr>
          <p:txBody>
            <a:bodyPr wrap="none">
              <a:spAutoFit/>
            </a:bodyPr>
            <a:lstStyle/>
            <a:p>
              <a:r>
                <a:rPr lang="en-US" sz="1200"/>
                <a:t>More than 4%</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a:xfrm>
            <a:off x="457200" y="122238"/>
            <a:ext cx="8229600" cy="563562"/>
          </a:xfrm>
        </p:spPr>
        <p:txBody>
          <a:bodyPr/>
          <a:lstStyle/>
          <a:p>
            <a:pPr eaLnBrk="1" hangingPunct="1"/>
            <a:r>
              <a:rPr lang="en-US" sz="2000" b="1" smtClean="0"/>
              <a:t>The Crucial Decisions of the Office of Management &amp; Budget</a:t>
            </a:r>
          </a:p>
        </p:txBody>
      </p:sp>
      <p:sp>
        <p:nvSpPr>
          <p:cNvPr id="22530" name="Rectangle 3"/>
          <p:cNvSpPr>
            <a:spLocks noGrp="1" noChangeArrowheads="1"/>
          </p:cNvSpPr>
          <p:nvPr>
            <p:ph type="body" idx="4294967295"/>
          </p:nvPr>
        </p:nvSpPr>
        <p:spPr>
          <a:xfrm>
            <a:off x="228600" y="838200"/>
            <a:ext cx="8686800" cy="6477000"/>
          </a:xfrm>
        </p:spPr>
        <p:txBody>
          <a:bodyPr/>
          <a:lstStyle/>
          <a:p>
            <a:pPr eaLnBrk="1" hangingPunct="1">
              <a:buSzPct val="200000"/>
              <a:buFontTx/>
              <a:buNone/>
            </a:pPr>
            <a:r>
              <a:rPr lang="en-US" sz="1800" b="1" smtClean="0"/>
              <a:t>In 1997, OMB ruled:</a:t>
            </a:r>
          </a:p>
          <a:p>
            <a:pPr eaLnBrk="1" hangingPunct="1">
              <a:buSzPct val="200000"/>
            </a:pPr>
            <a:r>
              <a:rPr lang="en-US" sz="1800" b="1" smtClean="0"/>
              <a:t>that, for purposes of federal statistics, there are five major races:       </a:t>
            </a:r>
          </a:p>
          <a:p>
            <a:pPr eaLnBrk="1" hangingPunct="1">
              <a:buSzPct val="200000"/>
              <a:buFont typeface="Wingdings" pitchFamily="2" charset="2"/>
              <a:buNone/>
            </a:pPr>
            <a:r>
              <a:rPr lang="en-US" sz="1800" b="1" smtClean="0"/>
              <a:t>              White</a:t>
            </a:r>
          </a:p>
          <a:p>
            <a:pPr eaLnBrk="1" hangingPunct="1">
              <a:buSzPct val="200000"/>
              <a:buFont typeface="Wingdings" pitchFamily="2" charset="2"/>
              <a:buNone/>
            </a:pPr>
            <a:r>
              <a:rPr lang="en-US" sz="1800" b="1" smtClean="0"/>
              <a:t>              Black or African American or Negro</a:t>
            </a:r>
          </a:p>
          <a:p>
            <a:pPr eaLnBrk="1" hangingPunct="1">
              <a:buSzPct val="200000"/>
              <a:buFont typeface="Wingdings" pitchFamily="2" charset="2"/>
              <a:buNone/>
            </a:pPr>
            <a:r>
              <a:rPr lang="en-US" sz="1800" b="1" smtClean="0"/>
              <a:t>              American Indian or Alaskan Native</a:t>
            </a:r>
          </a:p>
          <a:p>
            <a:pPr eaLnBrk="1" hangingPunct="1">
              <a:buSzPct val="200000"/>
              <a:buFont typeface="Wingdings" pitchFamily="2" charset="2"/>
              <a:buNone/>
            </a:pPr>
            <a:r>
              <a:rPr lang="en-US" sz="1800" b="1" smtClean="0"/>
              <a:t>              Asian</a:t>
            </a:r>
          </a:p>
          <a:p>
            <a:pPr eaLnBrk="1" hangingPunct="1">
              <a:buSzPct val="200000"/>
              <a:buFont typeface="Wingdings" pitchFamily="2" charset="2"/>
              <a:buNone/>
            </a:pPr>
            <a:r>
              <a:rPr lang="en-US" sz="1800" b="1" smtClean="0"/>
              <a:t>              Native Hawaiian or Other Pacific Islander</a:t>
            </a:r>
            <a:br>
              <a:rPr lang="en-US" sz="1800" b="1" smtClean="0"/>
            </a:br>
            <a:endParaRPr lang="en-US" sz="1800" b="1" smtClean="0"/>
          </a:p>
          <a:p>
            <a:pPr eaLnBrk="1" hangingPunct="1">
              <a:buSzPct val="200000"/>
            </a:pPr>
            <a:r>
              <a:rPr lang="en-US" sz="1800" b="1" smtClean="0"/>
              <a:t>Census 2000 and subsequent federal statistical documents must allow individuals to identify with as many of the major races as they wish.</a:t>
            </a:r>
            <a:br>
              <a:rPr lang="en-US" sz="1800" b="1" smtClean="0"/>
            </a:br>
            <a:endParaRPr lang="en-US" sz="1800" b="1" smtClean="0"/>
          </a:p>
          <a:p>
            <a:pPr eaLnBrk="1" hangingPunct="1">
              <a:buSzPct val="200000"/>
            </a:pPr>
            <a:r>
              <a:rPr lang="en-US" sz="1800" b="1" smtClean="0"/>
              <a:t>Census 2000 received an exemption to include “Some Other Race” as a sixth major race.  Other agencies were not exempt.</a:t>
            </a:r>
            <a:br>
              <a:rPr lang="en-US" sz="1800" b="1" smtClean="0"/>
            </a:br>
            <a:endParaRPr lang="en-US" sz="1800" b="1" smtClean="0"/>
          </a:p>
          <a:p>
            <a:pPr eaLnBrk="1" hangingPunct="1">
              <a:buSzPct val="200000"/>
            </a:pPr>
            <a:r>
              <a:rPr lang="en-US" sz="1800" b="1" smtClean="0"/>
              <a:t>Census 2000 and subsequent federal statistical documents must include a dichotomous question to identify the Spanish-origin population.</a:t>
            </a:r>
            <a:br>
              <a:rPr lang="en-US" sz="1800" b="1" smtClean="0"/>
            </a:br>
            <a:endParaRPr lang="en-US" sz="1800" b="1" smtClean="0"/>
          </a:p>
          <a:p>
            <a:pPr eaLnBrk="1" hangingPunct="1">
              <a:buSzPct val="200000"/>
            </a:pPr>
            <a:r>
              <a:rPr lang="en-US" sz="1800" b="1" smtClean="0"/>
              <a:t>Spanish-origin is an ethnic, not a racial, identification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a:spLocks noChangeArrowheads="1"/>
          </p:cNvSpPr>
          <p:nvPr/>
        </p:nvSpPr>
        <p:spPr bwMode="auto">
          <a:xfrm>
            <a:off x="457200" y="228600"/>
            <a:ext cx="8229600" cy="366713"/>
          </a:xfrm>
          <a:prstGeom prst="rect">
            <a:avLst/>
          </a:prstGeom>
          <a:noFill/>
          <a:ln w="9525">
            <a:noFill/>
            <a:miter lim="800000"/>
            <a:headEnd/>
            <a:tailEnd/>
          </a:ln>
        </p:spPr>
        <p:txBody>
          <a:bodyPr>
            <a:spAutoFit/>
          </a:bodyPr>
          <a:lstStyle/>
          <a:p>
            <a:pPr algn="ctr">
              <a:spcBef>
                <a:spcPct val="50000"/>
              </a:spcBef>
            </a:pPr>
            <a:r>
              <a:rPr lang="en-US"/>
              <a:t>Racial Composition of the United States; 1950 to 2007</a:t>
            </a:r>
          </a:p>
        </p:txBody>
      </p:sp>
      <p:sp>
        <p:nvSpPr>
          <p:cNvPr id="24578" name="Text Box 3"/>
          <p:cNvSpPr txBox="1">
            <a:spLocks noChangeArrowheads="1"/>
          </p:cNvSpPr>
          <p:nvPr/>
        </p:nvSpPr>
        <p:spPr bwMode="auto">
          <a:xfrm>
            <a:off x="381000" y="6248400"/>
            <a:ext cx="8458200" cy="517525"/>
          </a:xfrm>
          <a:prstGeom prst="rect">
            <a:avLst/>
          </a:prstGeom>
          <a:noFill/>
          <a:ln w="9525">
            <a:noFill/>
            <a:miter lim="800000"/>
            <a:headEnd/>
            <a:tailEnd/>
          </a:ln>
        </p:spPr>
        <p:txBody>
          <a:bodyPr>
            <a:spAutoFit/>
          </a:bodyPr>
          <a:lstStyle/>
          <a:p>
            <a:pPr>
              <a:spcBef>
                <a:spcPct val="50000"/>
              </a:spcBef>
            </a:pPr>
            <a:r>
              <a:rPr lang="en-US" sz="1400" u="sng"/>
              <a:t>Source</a:t>
            </a:r>
            <a:r>
              <a:rPr lang="en-US" sz="1400"/>
              <a:t>:  One percent microdata samples from public use files of the 1950 to 2000 censuses and the Public Use File from the 2007 </a:t>
            </a:r>
            <a:r>
              <a:rPr lang="en-US" sz="1400" i="1"/>
              <a:t>American Community Survey</a:t>
            </a:r>
            <a:r>
              <a:rPr lang="en-US" sz="1400"/>
              <a:t>.</a:t>
            </a:r>
          </a:p>
        </p:txBody>
      </p:sp>
      <p:pic>
        <p:nvPicPr>
          <p:cNvPr id="24579" name="Picture 10"/>
          <p:cNvPicPr>
            <a:picLocks noChangeAspect="1" noChangeArrowheads="1"/>
          </p:cNvPicPr>
          <p:nvPr/>
        </p:nvPicPr>
        <p:blipFill>
          <a:blip r:embed="rId3"/>
          <a:srcRect/>
          <a:stretch>
            <a:fillRect/>
          </a:stretch>
        </p:blipFill>
        <p:spPr bwMode="auto">
          <a:xfrm>
            <a:off x="381000" y="533400"/>
            <a:ext cx="8375650" cy="5726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idx="4294967295"/>
          </p:nvPr>
        </p:nvSpPr>
        <p:spPr/>
        <p:txBody>
          <a:bodyPr/>
          <a:lstStyle/>
          <a:p>
            <a:pPr eaLnBrk="1" hangingPunct="1"/>
            <a:r>
              <a:rPr lang="en-US" sz="2000" b="1" smtClean="0"/>
              <a:t>The Changing Racial Composition of the United States</a:t>
            </a:r>
          </a:p>
        </p:txBody>
      </p:sp>
      <p:sp>
        <p:nvSpPr>
          <p:cNvPr id="26626" name="Rectangle 3"/>
          <p:cNvSpPr>
            <a:spLocks noGrp="1" noChangeArrowheads="1"/>
          </p:cNvSpPr>
          <p:nvPr>
            <p:ph type="body" idx="4294967295"/>
          </p:nvPr>
        </p:nvSpPr>
        <p:spPr>
          <a:xfrm>
            <a:off x="457200" y="1295400"/>
            <a:ext cx="8229600" cy="4953000"/>
          </a:xfrm>
        </p:spPr>
        <p:txBody>
          <a:bodyPr/>
          <a:lstStyle/>
          <a:p>
            <a:pPr eaLnBrk="1" hangingPunct="1">
              <a:lnSpc>
                <a:spcPct val="90000"/>
              </a:lnSpc>
              <a:buSzPct val="200000"/>
            </a:pPr>
            <a:r>
              <a:rPr lang="en-US" sz="1800" b="1" smtClean="0"/>
              <a:t>The previous figure shows the changing racial composition of this country.   Changes result from:</a:t>
            </a:r>
          </a:p>
          <a:p>
            <a:pPr eaLnBrk="1" hangingPunct="1">
              <a:lnSpc>
                <a:spcPct val="90000"/>
              </a:lnSpc>
              <a:buSzPct val="200000"/>
            </a:pPr>
            <a:endParaRPr lang="en-US" sz="1800" b="1" smtClean="0"/>
          </a:p>
          <a:p>
            <a:pPr eaLnBrk="1" hangingPunct="1">
              <a:lnSpc>
                <a:spcPct val="90000"/>
              </a:lnSpc>
              <a:buSzPct val="200000"/>
            </a:pPr>
            <a:r>
              <a:rPr lang="en-US" sz="1800" b="1" smtClean="0"/>
              <a:t>Shifts in census procedures.  In 1950, enumerators assigned race.  By 1970 most households filled out their own census questionnaire. so  respondents identified their own race. </a:t>
            </a:r>
          </a:p>
          <a:p>
            <a:pPr eaLnBrk="1" hangingPunct="1">
              <a:lnSpc>
                <a:spcPct val="90000"/>
              </a:lnSpc>
              <a:buSzPct val="200000"/>
            </a:pPr>
            <a:endParaRPr lang="en-US" sz="1800" b="1" smtClean="0"/>
          </a:p>
          <a:p>
            <a:pPr eaLnBrk="1" hangingPunct="1">
              <a:lnSpc>
                <a:spcPct val="90000"/>
              </a:lnSpc>
              <a:buSzPct val="200000"/>
            </a:pPr>
            <a:r>
              <a:rPr lang="en-US" sz="1800" b="1" smtClean="0"/>
              <a:t>The racial categories have changed.  Since 1980, many specific </a:t>
            </a:r>
            <a:br>
              <a:rPr lang="en-US" sz="1800" b="1" smtClean="0"/>
            </a:br>
            <a:r>
              <a:rPr lang="en-US" sz="1800" b="1" smtClean="0"/>
              <a:t>Asian and Pacific Islander groups have been specifically listed, thanks to the efforts of Congressman Matsui.</a:t>
            </a:r>
          </a:p>
          <a:p>
            <a:pPr eaLnBrk="1" hangingPunct="1">
              <a:lnSpc>
                <a:spcPct val="90000"/>
              </a:lnSpc>
              <a:buSzPct val="200000"/>
            </a:pPr>
            <a:endParaRPr lang="en-US" sz="1800" b="1" smtClean="0"/>
          </a:p>
          <a:p>
            <a:pPr eaLnBrk="1" hangingPunct="1">
              <a:lnSpc>
                <a:spcPct val="90000"/>
              </a:lnSpc>
              <a:buSzPct val="200000"/>
            </a:pPr>
            <a:r>
              <a:rPr lang="en-US" sz="1800" b="1" smtClean="0"/>
              <a:t>The population of the US changed, especially after 1968 with the arrival of immigrants from Asia, Africa, the Middle East and Latin America.</a:t>
            </a:r>
          </a:p>
          <a:p>
            <a:pPr eaLnBrk="1" hangingPunct="1">
              <a:lnSpc>
                <a:spcPct val="90000"/>
              </a:lnSpc>
              <a:buSzPct val="200000"/>
            </a:pPr>
            <a:endParaRPr lang="en-US" sz="1800" b="1" smtClean="0"/>
          </a:p>
          <a:p>
            <a:pPr eaLnBrk="1" hangingPunct="1">
              <a:lnSpc>
                <a:spcPct val="90000"/>
              </a:lnSpc>
              <a:buSzPct val="200000"/>
            </a:pPr>
            <a:r>
              <a:rPr lang="en-US" sz="1800" b="1" smtClean="0"/>
              <a:t>Introducing the option to identify with more than one race led to the identification of a substantial multiple race population – about one person in 40.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4"/>
          <p:cNvSpPr>
            <a:spLocks noChangeArrowheads="1"/>
          </p:cNvSpPr>
          <p:nvPr/>
        </p:nvSpPr>
        <p:spPr bwMode="auto">
          <a:xfrm>
            <a:off x="685800" y="1584325"/>
            <a:ext cx="8153400" cy="3417888"/>
          </a:xfrm>
          <a:prstGeom prst="rect">
            <a:avLst/>
          </a:prstGeom>
          <a:noFill/>
          <a:ln w="9525">
            <a:noFill/>
            <a:miter lim="800000"/>
            <a:headEnd/>
            <a:tailEnd/>
          </a:ln>
        </p:spPr>
        <p:txBody>
          <a:bodyPr anchor="ctr">
            <a:spAutoFit/>
          </a:bodyPr>
          <a:lstStyle/>
          <a:p>
            <a:pPr>
              <a:tabLst>
                <a:tab pos="457200" algn="l"/>
              </a:tabLst>
            </a:pPr>
            <a:endParaRPr lang="en-US" sz="2000"/>
          </a:p>
          <a:p>
            <a:pPr>
              <a:tabLst>
                <a:tab pos="457200" algn="l"/>
              </a:tabLst>
            </a:pPr>
            <a:endParaRPr lang="en-US"/>
          </a:p>
          <a:p>
            <a:pPr>
              <a:buSzPct val="200000"/>
              <a:buFontTx/>
              <a:buChar char="•"/>
              <a:tabLst>
                <a:tab pos="457200" algn="l"/>
              </a:tabLst>
            </a:pPr>
            <a:r>
              <a:rPr lang="en-US"/>
              <a:t>2.6% Identified with Two or More Races</a:t>
            </a:r>
          </a:p>
          <a:p>
            <a:pPr>
              <a:buSzPct val="200000"/>
              <a:buFontTx/>
              <a:buChar char="•"/>
              <a:tabLst>
                <a:tab pos="457200" algn="l"/>
              </a:tabLst>
            </a:pPr>
            <a:endParaRPr lang="en-US"/>
          </a:p>
          <a:p>
            <a:pPr>
              <a:buSzPct val="200000"/>
              <a:buFontTx/>
              <a:buChar char="•"/>
              <a:tabLst>
                <a:tab pos="457200" algn="l"/>
              </a:tabLst>
            </a:pPr>
            <a:r>
              <a:rPr lang="en-US"/>
              <a:t>Among non-Hispanics, 2.0 % identified with Two or More</a:t>
            </a:r>
          </a:p>
          <a:p>
            <a:pPr>
              <a:buSzPct val="200000"/>
              <a:tabLst>
                <a:tab pos="457200" algn="l"/>
              </a:tabLst>
            </a:pPr>
            <a:r>
              <a:rPr lang="en-US"/>
              <a:t> </a:t>
            </a:r>
          </a:p>
          <a:p>
            <a:pPr>
              <a:buSzPct val="200000"/>
              <a:buFontTx/>
              <a:buChar char="•"/>
              <a:tabLst>
                <a:tab pos="457200" algn="l"/>
              </a:tabLst>
            </a:pPr>
            <a:r>
              <a:rPr lang="en-US"/>
              <a:t>97% of the “Some Other Race” population also identified themselves as Hispanic.</a:t>
            </a:r>
          </a:p>
          <a:p>
            <a:pPr>
              <a:buSzPct val="200000"/>
              <a:buFontTx/>
              <a:buChar char="•"/>
              <a:tabLst>
                <a:tab pos="457200" algn="l"/>
              </a:tabLst>
            </a:pPr>
            <a:endParaRPr lang="en-US"/>
          </a:p>
          <a:p>
            <a:pPr>
              <a:buSzPct val="200000"/>
              <a:buFontTx/>
              <a:buChar char="•"/>
              <a:tabLst>
                <a:tab pos="457200" algn="l"/>
              </a:tabLst>
            </a:pPr>
            <a:r>
              <a:rPr lang="en-US"/>
              <a:t>About one-quarter of the Multiple Race Population in Census 2000 were Hispanics who wrote a Spanish term for their second race.</a:t>
            </a:r>
          </a:p>
          <a:p>
            <a:pPr eaLnBrk="0" hangingPunct="0">
              <a:tabLst>
                <a:tab pos="457200" algn="l"/>
              </a:tabLst>
            </a:pPr>
            <a:endParaRPr lang="en-US" b="0"/>
          </a:p>
        </p:txBody>
      </p:sp>
      <p:sp>
        <p:nvSpPr>
          <p:cNvPr id="28674" name="Text Box 6"/>
          <p:cNvSpPr txBox="1">
            <a:spLocks noChangeArrowheads="1"/>
          </p:cNvSpPr>
          <p:nvPr/>
        </p:nvSpPr>
        <p:spPr bwMode="auto">
          <a:xfrm>
            <a:off x="1371600" y="685800"/>
            <a:ext cx="6370638" cy="701675"/>
          </a:xfrm>
          <a:prstGeom prst="rect">
            <a:avLst/>
          </a:prstGeom>
          <a:noFill/>
          <a:ln w="9525">
            <a:noFill/>
            <a:miter lim="800000"/>
            <a:headEnd/>
            <a:tailEnd/>
          </a:ln>
        </p:spPr>
        <p:txBody>
          <a:bodyPr wrap="none">
            <a:spAutoFit/>
          </a:bodyPr>
          <a:lstStyle/>
          <a:p>
            <a:pPr algn="ctr"/>
            <a:r>
              <a:rPr lang="en-US" sz="2000"/>
              <a:t>How Did Americans Use the Option to Identify with </a:t>
            </a:r>
            <a:br>
              <a:rPr lang="en-US" sz="2000"/>
            </a:br>
            <a:r>
              <a:rPr lang="en-US" sz="2000"/>
              <a:t>Multiple Races in Census 2000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2"/>
          <p:cNvSpPr txBox="1">
            <a:spLocks noChangeArrowheads="1"/>
          </p:cNvSpPr>
          <p:nvPr/>
        </p:nvSpPr>
        <p:spPr bwMode="auto">
          <a:xfrm>
            <a:off x="2209800" y="457200"/>
            <a:ext cx="4495800" cy="396875"/>
          </a:xfrm>
          <a:prstGeom prst="rect">
            <a:avLst/>
          </a:prstGeom>
          <a:noFill/>
          <a:ln w="9525">
            <a:noFill/>
            <a:miter lim="800000"/>
            <a:headEnd/>
            <a:tailEnd/>
          </a:ln>
        </p:spPr>
        <p:txBody>
          <a:bodyPr wrap="none">
            <a:spAutoFit/>
          </a:bodyPr>
          <a:lstStyle/>
          <a:p>
            <a:pPr algn="ctr"/>
            <a:r>
              <a:rPr lang="en-US" sz="2000"/>
              <a:t>Who Identifies with Multiple Races?</a:t>
            </a:r>
          </a:p>
        </p:txBody>
      </p:sp>
      <p:sp>
        <p:nvSpPr>
          <p:cNvPr id="30722" name="Text Box 3"/>
          <p:cNvSpPr txBox="1">
            <a:spLocks noChangeArrowheads="1"/>
          </p:cNvSpPr>
          <p:nvPr/>
        </p:nvSpPr>
        <p:spPr bwMode="auto">
          <a:xfrm>
            <a:off x="838200" y="1295400"/>
            <a:ext cx="7321550" cy="5310188"/>
          </a:xfrm>
          <a:prstGeom prst="rect">
            <a:avLst/>
          </a:prstGeom>
          <a:noFill/>
          <a:ln w="9525">
            <a:noFill/>
            <a:miter lim="800000"/>
            <a:headEnd/>
            <a:tailEnd/>
          </a:ln>
        </p:spPr>
        <p:txBody>
          <a:bodyPr>
            <a:spAutoFit/>
          </a:bodyPr>
          <a:lstStyle/>
          <a:p>
            <a:pPr>
              <a:buSzPct val="200000"/>
              <a:buFont typeface="Arial" charset="0"/>
              <a:buChar char="•"/>
            </a:pPr>
            <a:r>
              <a:rPr lang="en-US"/>
              <a:t> Age differences are great.  </a:t>
            </a:r>
            <a:r>
              <a:rPr lang="en-US" b="0"/>
              <a:t>In 2008, 5% of those under 10 were </a:t>
            </a:r>
            <a:br>
              <a:rPr lang="en-US" b="0"/>
            </a:br>
            <a:r>
              <a:rPr lang="en-US" b="0"/>
              <a:t>identified with two or more races; fewer than 1 % for those over </a:t>
            </a:r>
            <a:br>
              <a:rPr lang="en-US" b="0"/>
            </a:br>
            <a:r>
              <a:rPr lang="en-US" b="0"/>
              <a:t>age 64 did so.</a:t>
            </a:r>
          </a:p>
          <a:p>
            <a:pPr>
              <a:buSzPct val="200000"/>
              <a:buFont typeface="Arial" charset="0"/>
              <a:buChar char="•"/>
            </a:pPr>
            <a:endParaRPr lang="en-US" b="0"/>
          </a:p>
          <a:p>
            <a:pPr>
              <a:buSzPct val="200000"/>
              <a:buFont typeface="Arial" charset="0"/>
              <a:buChar char="•"/>
            </a:pPr>
            <a:r>
              <a:rPr lang="en-US"/>
              <a:t> Race differences are substantial.  </a:t>
            </a:r>
            <a:r>
              <a:rPr lang="en-US" b="0"/>
              <a:t>In 2008, 52 % of the Native </a:t>
            </a:r>
            <a:br>
              <a:rPr lang="en-US" b="0"/>
            </a:br>
            <a:r>
              <a:rPr lang="en-US" b="0"/>
              <a:t>Hawaiian and Other Pacific Islander population identified with a </a:t>
            </a:r>
            <a:br>
              <a:rPr lang="en-US" b="0"/>
            </a:br>
            <a:r>
              <a:rPr lang="en-US" b="0"/>
              <a:t>second race; 45 % of American Indians did so.  For whites, it was </a:t>
            </a:r>
            <a:br>
              <a:rPr lang="en-US" b="0"/>
            </a:br>
            <a:r>
              <a:rPr lang="en-US" b="0"/>
              <a:t>only 3%</a:t>
            </a:r>
          </a:p>
          <a:p>
            <a:pPr>
              <a:buSzPct val="200000"/>
              <a:buFont typeface="Arial" charset="0"/>
              <a:buChar char="•"/>
            </a:pPr>
            <a:endParaRPr lang="en-US" b="0"/>
          </a:p>
          <a:p>
            <a:pPr>
              <a:buSzPct val="200000"/>
              <a:buFont typeface="Arial" charset="0"/>
              <a:buChar char="•"/>
            </a:pPr>
            <a:r>
              <a:rPr lang="en-US"/>
              <a:t> Educational Attainment differences in identifying with multiple </a:t>
            </a:r>
            <a:br>
              <a:rPr lang="en-US"/>
            </a:br>
            <a:r>
              <a:rPr lang="en-US"/>
              <a:t>races were small.</a:t>
            </a:r>
          </a:p>
          <a:p>
            <a:pPr>
              <a:buSzPct val="200000"/>
              <a:buFont typeface="Arial" charset="0"/>
              <a:buChar char="•"/>
            </a:pPr>
            <a:endParaRPr lang="en-US"/>
          </a:p>
          <a:p>
            <a:pPr>
              <a:buSzPct val="200000"/>
              <a:buFont typeface="Arial" charset="0"/>
              <a:buChar char="•"/>
            </a:pPr>
            <a:r>
              <a:rPr lang="en-US"/>
              <a:t> Geographic Differences in Identifying with Two or More Races are Large.  </a:t>
            </a:r>
            <a:r>
              <a:rPr lang="en-US" b="0"/>
              <a:t>In 2008, 21 % of the residents of Honolulu and 10 % in Anchorage identified with 2 or more races.  In Birmingham, Alabama, Jackson, Mississippi, Portland, Maine and Sarasota, Florida; fewer than 1 % identified with 2 or more races.</a:t>
            </a:r>
          </a:p>
          <a:p>
            <a:pPr>
              <a:buSzPct val="200000"/>
              <a:buFont typeface="Arial" charset="0"/>
              <a:buChar char="•"/>
            </a:pPr>
            <a:endParaRPr lang="en-US" b="0"/>
          </a:p>
          <a:p>
            <a:pPr>
              <a:buSzPct val="200000"/>
              <a:buFont typeface="Arial" charset="0"/>
              <a:buChar char="•"/>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2708</TotalTime>
  <Words>2166</Words>
  <Application>Microsoft PowerPoint</Application>
  <PresentationFormat>On-screen Show (4:3)</PresentationFormat>
  <Paragraphs>325</Paragraphs>
  <Slides>46</Slides>
  <Notes>46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48" baseType="lpstr">
      <vt:lpstr>Default Design</vt:lpstr>
      <vt:lpstr>Chart</vt:lpstr>
      <vt:lpstr>New Challenges in Measuring  Race in the United States </vt:lpstr>
      <vt:lpstr>The Multiracial Movement of the 1990s</vt:lpstr>
      <vt:lpstr>The Government’s Response to the Multiracial Movement</vt:lpstr>
      <vt:lpstr>Census Bureau Tests in the Mid-1990s</vt:lpstr>
      <vt:lpstr>The Crucial Decisions of the Office of Management &amp; Budget</vt:lpstr>
      <vt:lpstr>Slide 6</vt:lpstr>
      <vt:lpstr>The Changing Racial Composition of the United States</vt:lpstr>
      <vt:lpstr>Slide 8</vt:lpstr>
      <vt:lpstr>Slide 9</vt:lpstr>
      <vt:lpstr>Slide 10</vt:lpstr>
      <vt:lpstr>The Reporting of Multiple Race Is Strongly Linked to Age</vt:lpstr>
      <vt:lpstr>Slide 12</vt:lpstr>
      <vt:lpstr>The Reporting of Multiple Races  is Not Strongly Linked to   Educational Attainment   </vt:lpstr>
      <vt:lpstr>Slide 14</vt:lpstr>
      <vt:lpstr>There are very large geographic  differences in identifying with  multiple races </vt:lpstr>
      <vt:lpstr>Slide 16</vt:lpstr>
      <vt:lpstr>Slide 17</vt:lpstr>
      <vt:lpstr>Slide 18</vt:lpstr>
      <vt:lpstr>Slide 19</vt:lpstr>
      <vt:lpstr>Slide 20</vt:lpstr>
      <vt:lpstr>Slide 21</vt:lpstr>
      <vt:lpstr>Slide 22</vt:lpstr>
      <vt:lpstr>Slide 23</vt:lpstr>
      <vt:lpstr>Slide 24</vt:lpstr>
      <vt:lpstr>The Anticipated Growth of the Multiracial Population</vt:lpstr>
      <vt:lpstr>Slide 26</vt:lpstr>
      <vt:lpstr>Increasing Interracial Marriage  Implies a Rapidly Growing Multiple Race  Population </vt:lpstr>
      <vt:lpstr>Trends in Interracial Marriage: 1950 to 2004</vt:lpstr>
      <vt:lpstr>Slide 29</vt:lpstr>
      <vt:lpstr>Slide 30</vt:lpstr>
      <vt:lpstr>Slide 31</vt:lpstr>
      <vt:lpstr>Slide 32</vt:lpstr>
      <vt:lpstr>Slide 33</vt:lpstr>
      <vt:lpstr>When Measuring Race, Ancestry or  Spanish-Origin the Wording and  Placement of the Question  Influence the Results </vt:lpstr>
      <vt:lpstr>Slide 35</vt:lpstr>
      <vt:lpstr>Slide 36</vt:lpstr>
      <vt:lpstr>Slide 37</vt:lpstr>
      <vt:lpstr>Slide 38</vt:lpstr>
      <vt:lpstr>The Need for Racial Statistics Persists  *Efforts continue to minimize gaps in:  *Morbidity and Mortality  *Educational Attainment &amp; Achievement Test Scores  *And to end racial discrimination in the labor and housing markets   </vt:lpstr>
      <vt:lpstr>Slide 40</vt:lpstr>
      <vt:lpstr>Slide 41</vt:lpstr>
      <vt:lpstr>Slide 42</vt:lpstr>
      <vt:lpstr>Changes in the Reported Race of Children in Racially Mixed Marriages</vt:lpstr>
      <vt:lpstr>Slide 44</vt:lpstr>
      <vt:lpstr>Slide 45</vt:lpstr>
      <vt:lpstr>Slide 46</vt:lpstr>
    </vt:vector>
  </TitlesOfParts>
  <Company>University of Michigan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Trends in Identifying With More than One Race American Community Survey: 2000 to 2004</dc:title>
  <dc:creator>Sociology/LSA</dc:creator>
  <cp:lastModifiedBy>RenF</cp:lastModifiedBy>
  <cp:revision>177</cp:revision>
  <dcterms:created xsi:type="dcterms:W3CDTF">2005-12-13T14:08:42Z</dcterms:created>
  <dcterms:modified xsi:type="dcterms:W3CDTF">2010-08-16T21:04:09Z</dcterms:modified>
</cp:coreProperties>
</file>