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28"/>
  </p:notesMasterIdLst>
  <p:sldIdLst>
    <p:sldId id="256" r:id="rId2"/>
    <p:sldId id="340" r:id="rId3"/>
    <p:sldId id="328" r:id="rId4"/>
    <p:sldId id="329" r:id="rId5"/>
    <p:sldId id="330" r:id="rId6"/>
    <p:sldId id="332" r:id="rId7"/>
    <p:sldId id="333" r:id="rId8"/>
    <p:sldId id="334" r:id="rId9"/>
    <p:sldId id="335" r:id="rId10"/>
    <p:sldId id="336" r:id="rId11"/>
    <p:sldId id="338" r:id="rId12"/>
    <p:sldId id="288" r:id="rId13"/>
    <p:sldId id="293" r:id="rId14"/>
    <p:sldId id="291" r:id="rId15"/>
    <p:sldId id="299" r:id="rId16"/>
    <p:sldId id="325" r:id="rId17"/>
    <p:sldId id="324" r:id="rId18"/>
    <p:sldId id="263" r:id="rId19"/>
    <p:sldId id="319" r:id="rId20"/>
    <p:sldId id="318" r:id="rId21"/>
    <p:sldId id="327" r:id="rId22"/>
    <p:sldId id="314" r:id="rId23"/>
    <p:sldId id="264" r:id="rId24"/>
    <p:sldId id="326" r:id="rId25"/>
    <p:sldId id="321" r:id="rId26"/>
    <p:sldId id="343" r:id="rId27"/>
  </p:sldIdLst>
  <p:sldSz cx="9144000" cy="6858000" type="screen4x3"/>
  <p:notesSz cx="6997700" cy="92837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62" autoAdjust="0"/>
    <p:restoredTop sz="75105" autoAdjust="0"/>
  </p:normalViewPr>
  <p:slideViewPr>
    <p:cSldViewPr>
      <p:cViewPr varScale="1">
        <p:scale>
          <a:sx n="87" d="100"/>
          <a:sy n="87" d="100"/>
        </p:scale>
        <p:origin x="-1638"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defTabSz="930275" eaLnBrk="1" hangingPunct="1">
              <a:defRPr sz="1200"/>
            </a:lvl1pPr>
          </a:lstStyle>
          <a:p>
            <a:pPr>
              <a:defRPr/>
            </a:pPr>
            <a:endParaRPr lang="en-US"/>
          </a:p>
        </p:txBody>
      </p:sp>
      <p:sp>
        <p:nvSpPr>
          <p:cNvPr id="10243" name="Rectangle 3"/>
          <p:cNvSpPr>
            <a:spLocks noGrp="1" noChangeArrowheads="1"/>
          </p:cNvSpPr>
          <p:nvPr>
            <p:ph type="dt" idx="1"/>
          </p:nvPr>
        </p:nvSpPr>
        <p:spPr bwMode="auto">
          <a:xfrm>
            <a:off x="3963988" y="0"/>
            <a:ext cx="3032125"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r" defTabSz="930275" eaLnBrk="1" hangingPunct="1">
              <a:defRPr sz="1200"/>
            </a:lvl1pPr>
          </a:lstStyle>
          <a:p>
            <a:pPr>
              <a:defRPr/>
            </a:pPr>
            <a:endParaRPr lang="en-US"/>
          </a:p>
        </p:txBody>
      </p:sp>
      <p:sp>
        <p:nvSpPr>
          <p:cNvPr id="30724" name="Rectangle 4"/>
          <p:cNvSpPr>
            <a:spLocks noGrp="1" noRot="1" noChangeAspect="1" noChangeArrowheads="1" noTextEdit="1"/>
          </p:cNvSpPr>
          <p:nvPr>
            <p:ph type="sldImg" idx="2"/>
          </p:nvPr>
        </p:nvSpPr>
        <p:spPr bwMode="auto">
          <a:xfrm>
            <a:off x="1177925" y="696913"/>
            <a:ext cx="4641850" cy="3481387"/>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700088" y="4410075"/>
            <a:ext cx="5597525" cy="4176713"/>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246" name="Rectangle 6"/>
          <p:cNvSpPr>
            <a:spLocks noGrp="1" noChangeArrowheads="1"/>
          </p:cNvSpPr>
          <p:nvPr>
            <p:ph type="ftr" sz="quarter" idx="4"/>
          </p:nvPr>
        </p:nvSpPr>
        <p:spPr bwMode="auto">
          <a:xfrm>
            <a:off x="0" y="8818563"/>
            <a:ext cx="3032125"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defTabSz="930275" eaLnBrk="1" hangingPunct="1">
              <a:defRPr sz="1200"/>
            </a:lvl1pPr>
          </a:lstStyle>
          <a:p>
            <a:pPr>
              <a:defRPr/>
            </a:pPr>
            <a:endParaRPr lang="en-US"/>
          </a:p>
        </p:txBody>
      </p:sp>
      <p:sp>
        <p:nvSpPr>
          <p:cNvPr id="10247" name="Rectangle 7"/>
          <p:cNvSpPr>
            <a:spLocks noGrp="1" noChangeArrowheads="1"/>
          </p:cNvSpPr>
          <p:nvPr>
            <p:ph type="sldNum" sz="quarter" idx="5"/>
          </p:nvPr>
        </p:nvSpPr>
        <p:spPr bwMode="auto">
          <a:xfrm>
            <a:off x="3963988" y="8818563"/>
            <a:ext cx="3032125"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r" defTabSz="930275" eaLnBrk="1" hangingPunct="1">
              <a:defRPr sz="1200"/>
            </a:lvl1pPr>
          </a:lstStyle>
          <a:p>
            <a:pPr>
              <a:defRPr/>
            </a:pPr>
            <a:fld id="{68C841A7-46C6-408E-9787-B342F72D933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28B9BBC0-1657-4837-9898-715814B70497}" type="slidenum">
              <a:rPr lang="en-US" smtClean="0"/>
              <a:pPr/>
              <a:t>1</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0AAC89A1-6EEF-4D35-8444-E7BEB68A8469}" type="slidenum">
              <a:rPr lang="en-US" smtClean="0"/>
              <a:pPr/>
              <a:t>16</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lnSpc>
                <a:spcPct val="80000"/>
              </a:lnSpc>
            </a:pPr>
            <a:endParaRPr lang="en-US" sz="600" b="1"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6A3196BE-62F4-4A97-AFA0-8D649D2C4397}" type="slidenum">
              <a:rPr lang="en-US" smtClean="0"/>
              <a:pPr/>
              <a:t>17</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lnSpc>
                <a:spcPct val="80000"/>
              </a:lnSpc>
            </a:pPr>
            <a:r>
              <a:rPr lang="en-US" sz="800" smtClean="0"/>
              <a:t>FYI for dry run:  I need to check these numbers.  They don’t seem quite right.</a:t>
            </a:r>
          </a:p>
          <a:p>
            <a:pPr eaLnBrk="1" hangingPunct="1">
              <a:lnSpc>
                <a:spcPct val="80000"/>
              </a:lnSpc>
            </a:pPr>
            <a:endParaRPr lang="en-US" sz="800" smtClean="0"/>
          </a:p>
          <a:p>
            <a:pPr eaLnBrk="1" hangingPunct="1">
              <a:lnSpc>
                <a:spcPct val="80000"/>
              </a:lnSpc>
            </a:pPr>
            <a:r>
              <a:rPr lang="en-US" sz="800" smtClean="0"/>
              <a:t>To begin, I want to use this graph as a framework for discussing our data collection problems.  So I want to spend a little time with it.</a:t>
            </a:r>
          </a:p>
          <a:p>
            <a:pPr eaLnBrk="1" hangingPunct="1">
              <a:lnSpc>
                <a:spcPct val="80000"/>
              </a:lnSpc>
            </a:pPr>
            <a:endParaRPr lang="en-US" sz="800" smtClean="0"/>
          </a:p>
          <a:p>
            <a:pPr eaLnBrk="1" hangingPunct="1">
              <a:lnSpc>
                <a:spcPct val="80000"/>
              </a:lnSpc>
            </a:pPr>
            <a:r>
              <a:rPr lang="en-US" sz="800" smtClean="0"/>
              <a:t>Three rates here:</a:t>
            </a:r>
          </a:p>
          <a:p>
            <a:pPr eaLnBrk="1" hangingPunct="1">
              <a:lnSpc>
                <a:spcPct val="80000"/>
              </a:lnSpc>
            </a:pPr>
            <a:endParaRPr lang="en-US" sz="800" smtClean="0"/>
          </a:p>
          <a:p>
            <a:pPr eaLnBrk="1" hangingPunct="1">
              <a:lnSpc>
                <a:spcPct val="80000"/>
              </a:lnSpc>
            </a:pPr>
            <a:r>
              <a:rPr lang="en-US" sz="800" b="1" smtClean="0"/>
              <a:t>Resolution rate</a:t>
            </a:r>
            <a:r>
              <a:rPr lang="en-US" sz="800" smtClean="0"/>
              <a:t>;  proportion of numbers to have a known eligiblity; i.e. known to be out of scope or elibible.  We don’t always know.  For example if after a certain time period of data collection a number has always rung with no answer, we don’t know what kind of a number it is:  business, residence, telephone booth—hence we cannot determine the eligibility of the number.  Likewise if we get an answering machine but can’t determine if it is a residence or business, we cannot determine its eligiblity</a:t>
            </a:r>
          </a:p>
          <a:p>
            <a:pPr eaLnBrk="1" hangingPunct="1">
              <a:lnSpc>
                <a:spcPct val="80000"/>
              </a:lnSpc>
            </a:pPr>
            <a:r>
              <a:rPr lang="en-US" sz="800" b="1" smtClean="0"/>
              <a:t>Cooperation rate</a:t>
            </a:r>
            <a:r>
              <a:rPr lang="en-US" sz="800" smtClean="0"/>
              <a:t>:  proportion of the elibible cases that are completed or sufficiently completed</a:t>
            </a:r>
          </a:p>
          <a:p>
            <a:pPr eaLnBrk="1" hangingPunct="1">
              <a:lnSpc>
                <a:spcPct val="80000"/>
              </a:lnSpc>
            </a:pPr>
            <a:r>
              <a:rPr lang="en-US" sz="800" b="1" smtClean="0"/>
              <a:t>Response rate</a:t>
            </a:r>
            <a:r>
              <a:rPr lang="en-US" sz="800" smtClean="0"/>
              <a:t>:  resolution rate multiplied by the cooperation rate</a:t>
            </a:r>
          </a:p>
          <a:p>
            <a:pPr eaLnBrk="1" hangingPunct="1">
              <a:lnSpc>
                <a:spcPct val="80000"/>
              </a:lnSpc>
            </a:pPr>
            <a:endParaRPr lang="en-US" sz="800" smtClean="0"/>
          </a:p>
          <a:p>
            <a:pPr eaLnBrk="1" hangingPunct="1">
              <a:lnSpc>
                <a:spcPct val="80000"/>
              </a:lnSpc>
            </a:pPr>
            <a:r>
              <a:rPr lang="en-US" sz="800" smtClean="0"/>
              <a:t>IMPORTANT TO NOTE HERE:  if the resolution rate is 100% like it is in Canada, the cooperation rate and the response rate will be the same.  And it is:  69.3.  This has very important implications for case management and the kind of system developed for monitoring cases—which I will talk about in more detail.  And as you can see, if the resolution rate is less than 100, like it is in the US, the cooperation rate and response rates are different.  And they are:  cooperation  62.7, response rate 50.</a:t>
            </a:r>
          </a:p>
          <a:p>
            <a:pPr eaLnBrk="1" hangingPunct="1">
              <a:lnSpc>
                <a:spcPct val="80000"/>
              </a:lnSpc>
            </a:pPr>
            <a:endParaRPr lang="en-US" sz="800" smtClean="0"/>
          </a:p>
          <a:p>
            <a:pPr eaLnBrk="1" hangingPunct="1">
              <a:lnSpc>
                <a:spcPct val="80000"/>
              </a:lnSpc>
            </a:pPr>
            <a:r>
              <a:rPr lang="en-US" sz="800" smtClean="0"/>
              <a:t>This, too has implications for case management and the kind of system developed for monitoring cases.  And boy did we ever learn that lesson! </a:t>
            </a:r>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r>
              <a:rPr lang="en-US" sz="800" smtClean="0"/>
              <a:t>In the end, our resolution rates—that is the proportion of numbers for which we were able to determine whether they were eligible or out of scope for both surveys is very similar.  That is, almost all numbers were worked to a final resolution.  But this similarity masks some very basic underlying differences and unexpected problems that I will discuss in a minute</a:t>
            </a:r>
          </a:p>
          <a:p>
            <a:pPr eaLnBrk="1" hangingPunct="1">
              <a:lnSpc>
                <a:spcPct val="80000"/>
              </a:lnSpc>
            </a:pPr>
            <a:endParaRPr lang="en-US" sz="800" smtClean="0"/>
          </a:p>
          <a:p>
            <a:pPr eaLnBrk="1" hangingPunct="1">
              <a:lnSpc>
                <a:spcPct val="80000"/>
              </a:lnSpc>
            </a:pPr>
            <a:r>
              <a:rPr lang="en-US" sz="800" smtClean="0"/>
              <a:t>As you can see the cooperation rates between the two countries were very different.  40.7 for the US and 69.3 for Canada.  (and, of course this accounts for our lower response rate—defined as the resolution rate multiplied by the cooperation rate).  For our purposes, the cooperation rate is the total number of completed or partial cases divided by the number of cases resolved to be eligible.</a:t>
            </a:r>
          </a:p>
          <a:p>
            <a:pPr eaLnBrk="1" hangingPunct="1">
              <a:lnSpc>
                <a:spcPct val="80000"/>
              </a:lnSpc>
            </a:pPr>
            <a:endParaRPr lang="en-US" sz="800" smtClean="0"/>
          </a:p>
          <a:p>
            <a:pPr eaLnBrk="1" hangingPunct="1">
              <a:lnSpc>
                <a:spcPct val="80000"/>
              </a:lnSpc>
            </a:pPr>
            <a:r>
              <a:rPr lang="en-US" sz="800" smtClean="0"/>
              <a:t>Finally, in the end the response rates are commensurate with other RDD surveys in the US </a:t>
            </a:r>
            <a:r>
              <a:rPr lang="en-CA" sz="800" smtClean="0"/>
              <a:t>. For example, the 2002 U.S. Behavioural Risk Factor Surveillance Study, which is an RDD survey of adults, achieved a response rate of 55.7%. A recent California Health Interview Survey shows a response rate of 36.6%. Finally a current  U.S. State and Local Area Integrated Telephone Survey of adults is showing a response rate of 42% (though data collection is still ongoing). </a:t>
            </a:r>
          </a:p>
          <a:p>
            <a:pPr eaLnBrk="1" hangingPunct="1">
              <a:lnSpc>
                <a:spcPct val="80000"/>
              </a:lnSpc>
            </a:pPr>
            <a:endParaRPr lang="en-US" sz="800" smtClean="0"/>
          </a:p>
          <a:p>
            <a:pPr eaLnBrk="1" hangingPunct="1">
              <a:lnSpc>
                <a:spcPct val="80000"/>
              </a:lnSpc>
            </a:pPr>
            <a:r>
              <a:rPr lang="en-US" sz="800" smtClean="0"/>
              <a:t>However, because of several problems I will describe soon, while data collection was taking place, survey staff had a very difficult time at any given time monitoring the progress of data colleciton</a:t>
            </a:r>
          </a:p>
          <a:p>
            <a:pPr eaLnBrk="1" hangingPunct="1">
              <a:lnSpc>
                <a:spcPct val="80000"/>
              </a:lnSpc>
            </a:pPr>
            <a:endParaRPr lang="en-US" sz="800" smtClean="0"/>
          </a:p>
          <a:p>
            <a:pPr eaLnBrk="1" hangingPunct="1">
              <a:lnSpc>
                <a:spcPct val="80000"/>
              </a:lnSpc>
            </a:pPr>
            <a:endParaRPr lang="en-US" sz="80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0EAB4C84-9BBA-4CE1-A28F-C9F2844E6DAF}" type="slidenum">
              <a:rPr lang="en-US" smtClean="0"/>
              <a:pPr/>
              <a:t>18</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lnSpc>
                <a:spcPct val="80000"/>
              </a:lnSpc>
            </a:pPr>
            <a:endParaRPr lang="en-US" sz="80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7C682F5F-2D93-4819-924D-B839734AAD1B}" type="slidenum">
              <a:rPr lang="en-US" smtClean="0"/>
              <a:pPr/>
              <a:t>22</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lnSpc>
                <a:spcPct val="80000"/>
              </a:lnSpc>
            </a:pPr>
            <a:endParaRPr lang="en-US" sz="80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24EC7DB4-7659-4860-845F-B6697E2B65B9}" type="slidenum">
              <a:rPr lang="en-US" smtClean="0"/>
              <a:pPr/>
              <a:t>23</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lnSpc>
                <a:spcPct val="80000"/>
              </a:lnSpc>
            </a:pPr>
            <a:endParaRPr lang="en-US" sz="100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B156FC35-B747-42FC-97BA-3A58A70140B3}" type="slidenum">
              <a:rPr lang="en-US" smtClean="0"/>
              <a:pPr/>
              <a:t>25</a:t>
            </a:fld>
            <a:endParaRPr lang="en-US" smtClean="0"/>
          </a:p>
        </p:txBody>
      </p:sp>
      <p:sp>
        <p:nvSpPr>
          <p:cNvPr id="47107" name="Rectangle 2"/>
          <p:cNvSpPr>
            <a:spLocks noGrp="1" noRot="1" noChangeAspect="1" noChangeArrowheads="1" noTextEdit="1"/>
          </p:cNvSpPr>
          <p:nvPr>
            <p:ph type="sldImg"/>
          </p:nvPr>
        </p:nvSpPr>
        <p:spPr>
          <a:xfrm>
            <a:off x="1187450" y="704850"/>
            <a:ext cx="4622800" cy="3467100"/>
          </a:xfrm>
          <a:ln/>
        </p:spPr>
      </p:sp>
      <p:sp>
        <p:nvSpPr>
          <p:cNvPr id="47108" name="Rectangle 3"/>
          <p:cNvSpPr>
            <a:spLocks noGrp="1" noChangeArrowheads="1"/>
          </p:cNvSpPr>
          <p:nvPr>
            <p:ph type="body" idx="1"/>
          </p:nvPr>
        </p:nvSpPr>
        <p:spPr>
          <a:xfrm>
            <a:off x="933450" y="4410075"/>
            <a:ext cx="5130800" cy="4176713"/>
          </a:xfrm>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258A43C4-C50D-41CD-AAB0-A146D1456A9C}" type="slidenum">
              <a:rPr lang="en-US" smtClean="0"/>
              <a:pPr/>
              <a:t>26</a:t>
            </a:fld>
            <a:endParaRPr lang="en-US" smtClean="0"/>
          </a:p>
        </p:txBody>
      </p:sp>
      <p:sp>
        <p:nvSpPr>
          <p:cNvPr id="48131" name="Rectangle 2"/>
          <p:cNvSpPr>
            <a:spLocks noGrp="1" noRot="1" noChangeAspect="1" noChangeArrowheads="1" noTextEdit="1"/>
          </p:cNvSpPr>
          <p:nvPr>
            <p:ph type="sldImg"/>
          </p:nvPr>
        </p:nvSpPr>
        <p:spPr>
          <a:xfrm>
            <a:off x="1189038" y="703263"/>
            <a:ext cx="4621212" cy="3465512"/>
          </a:xfrm>
          <a:ln/>
        </p:spPr>
      </p:sp>
      <p:sp>
        <p:nvSpPr>
          <p:cNvPr id="48132" name="Rectangle 3"/>
          <p:cNvSpPr>
            <a:spLocks noGrp="1" noChangeArrowheads="1"/>
          </p:cNvSpPr>
          <p:nvPr>
            <p:ph type="body" idx="1"/>
          </p:nvPr>
        </p:nvSpPr>
        <p:spPr>
          <a:xfrm>
            <a:off x="933450" y="4410075"/>
            <a:ext cx="5130800" cy="4176713"/>
          </a:xfrm>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518F6CB5-D5B5-457F-BCB1-6C0737352A11}" type="slidenum">
              <a:rPr lang="en-US" smtClean="0"/>
              <a:pPr/>
              <a:t>2</a:t>
            </a:fld>
            <a:endParaRPr 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lnSpc>
                <a:spcPct val="90000"/>
              </a:lnSpc>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en-US" smtClean="0"/>
          </a:p>
        </p:txBody>
      </p:sp>
      <p:sp>
        <p:nvSpPr>
          <p:cNvPr id="33796" name="Slide Number Placeholder 3"/>
          <p:cNvSpPr>
            <a:spLocks noGrp="1"/>
          </p:cNvSpPr>
          <p:nvPr>
            <p:ph type="sldNum" sz="quarter" idx="5"/>
          </p:nvPr>
        </p:nvSpPr>
        <p:spPr>
          <a:noFill/>
        </p:spPr>
        <p:txBody>
          <a:bodyPr/>
          <a:lstStyle/>
          <a:p>
            <a:fld id="{3AFDFA61-973A-4345-8928-F98558439E08}"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4CB34638-D5BB-4F66-A4FC-8CD0B8FDE00A}" type="slidenum">
              <a:rPr lang="en-US" smtClean="0"/>
              <a:pPr/>
              <a:t>10</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xfrm>
            <a:off x="933450" y="4410075"/>
            <a:ext cx="5130800" cy="4176713"/>
          </a:xfrm>
          <a:noFill/>
          <a:ln/>
        </p:spPr>
        <p:txBody>
          <a:bodyPr/>
          <a:lstStyle/>
          <a:p>
            <a:pPr marL="228600" indent="-228600"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539EDC9A-27BE-426A-BB65-C18D17FEB978}" type="slidenum">
              <a:rPr lang="en-US" smtClean="0"/>
              <a:pPr/>
              <a:t>11</a:t>
            </a:fld>
            <a:endParaRPr 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xfrm>
            <a:off x="933450" y="4410075"/>
            <a:ext cx="5130800" cy="4176713"/>
          </a:xfrm>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9319442-AF2E-462F-9BEF-A37BDEF80E7F}" type="slidenum">
              <a:rPr lang="en-US" smtClean="0"/>
              <a:pPr/>
              <a:t>12</a:t>
            </a:fld>
            <a:endParaRPr 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smtClean="0"/>
          </a:p>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2E9DB8B8-B248-46F7-99F5-C7E0A6CC4A96}" type="slidenum">
              <a:rPr lang="en-US" smtClean="0"/>
              <a:pPr/>
              <a:t>13</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lnSpc>
                <a:spcPct val="90000"/>
              </a:lnSpc>
            </a:pPr>
            <a:endParaRPr lang="en-US" sz="10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05F40439-02ED-4262-A0A9-11A5E20B96CF}" type="slidenum">
              <a:rPr lang="en-US" smtClean="0"/>
              <a:pPr/>
              <a:t>14</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64C25A8C-4FED-4175-9DDF-0D289375A330}" type="slidenum">
              <a:rPr lang="en-US" smtClean="0"/>
              <a:pPr/>
              <a:t>15</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marL="152400" indent="-152400" eaLnBrk="1" hangingPunct="1">
              <a:lnSpc>
                <a:spcPct val="80000"/>
              </a:lnSpc>
            </a:pPr>
            <a:endParaRPr lang="en-US" sz="8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BDCC68C-1507-4DC5-85B0-721634300DF2}"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8F236BF-235C-4C30-BB76-F9814E23331D}"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E287169-DD0C-4E78-89C0-2334386C3006}"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EFC02FD-2656-47ED-9345-ABFC1E7951B5}"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B2BB1CD-BFE1-4929-A9D0-73840D745FDF}"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683CF10-AC49-432D-AA5D-4225BC3CD0C3}"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839B182B-5530-4814-B319-A790C1C303DB}"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A81E0202-B149-4B62-A08C-76B6C713CBF6}"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8159275C-75B2-4F0D-8AB2-3B141B0E4EC3}"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8BE5CB0-41EC-413B-BD0C-F7E65BFE6D69}"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2CE3C38-479B-44B4-B713-C675E68FBB39}"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993FF17-8196-45C7-9962-D71E273DB5EB}"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609600"/>
            <a:ext cx="7772400" cy="1470025"/>
          </a:xfrm>
        </p:spPr>
        <p:txBody>
          <a:bodyPr/>
          <a:lstStyle/>
          <a:p>
            <a:pPr eaLnBrk="1" hangingPunct="1">
              <a:defRPr/>
            </a:pPr>
            <a:r>
              <a:rPr lang="en-US" sz="2400" b="1" smtClean="0"/>
              <a:t>Operational and Methodological Lessons Learned from the 2003 Joint Canada/U.S. Survey of Health</a:t>
            </a:r>
          </a:p>
        </p:txBody>
      </p:sp>
      <p:sp>
        <p:nvSpPr>
          <p:cNvPr id="2051" name="Rectangle 3"/>
          <p:cNvSpPr>
            <a:spLocks noGrp="1" noChangeArrowheads="1"/>
          </p:cNvSpPr>
          <p:nvPr>
            <p:ph type="subTitle" idx="1"/>
          </p:nvPr>
        </p:nvSpPr>
        <p:spPr>
          <a:xfrm>
            <a:off x="1371600" y="2895600"/>
            <a:ext cx="6400800" cy="1752600"/>
          </a:xfrm>
        </p:spPr>
        <p:txBody>
          <a:bodyPr/>
          <a:lstStyle/>
          <a:p>
            <a:pPr eaLnBrk="1" hangingPunct="1">
              <a:lnSpc>
                <a:spcPct val="90000"/>
              </a:lnSpc>
              <a:defRPr/>
            </a:pPr>
            <a:r>
              <a:rPr lang="en-US" sz="2400" dirty="0" smtClean="0"/>
              <a:t>Catherine Simile, Ph.D. </a:t>
            </a:r>
          </a:p>
          <a:p>
            <a:pPr eaLnBrk="1" hangingPunct="1">
              <a:lnSpc>
                <a:spcPct val="90000"/>
              </a:lnSpc>
              <a:defRPr/>
            </a:pPr>
            <a:r>
              <a:rPr lang="en-US" sz="2400" dirty="0" smtClean="0"/>
              <a:t>National Center for Health Statistics</a:t>
            </a:r>
          </a:p>
        </p:txBody>
      </p:sp>
      <p:pic>
        <p:nvPicPr>
          <p:cNvPr id="4100" name="Picture 5" descr="hislogo"/>
          <p:cNvPicPr>
            <a:picLocks noChangeAspect="1" noChangeArrowheads="1"/>
          </p:cNvPicPr>
          <p:nvPr/>
        </p:nvPicPr>
        <p:blipFill>
          <a:blip r:embed="rId3" cstate="print"/>
          <a:srcRect/>
          <a:stretch>
            <a:fillRect/>
          </a:stretch>
        </p:blipFill>
        <p:spPr bwMode="auto">
          <a:xfrm>
            <a:off x="7315200" y="5257800"/>
            <a:ext cx="990600" cy="965200"/>
          </a:xfrm>
          <a:prstGeom prst="rect">
            <a:avLst/>
          </a:prstGeom>
          <a:noFill/>
          <a:ln w="9525">
            <a:noFill/>
            <a:miter lim="800000"/>
            <a:headEnd/>
            <a:tailEnd/>
          </a:ln>
        </p:spPr>
      </p:pic>
      <p:sp>
        <p:nvSpPr>
          <p:cNvPr id="4101" name="Line 6"/>
          <p:cNvSpPr>
            <a:spLocks noChangeShapeType="1"/>
          </p:cNvSpPr>
          <p:nvPr/>
        </p:nvSpPr>
        <p:spPr bwMode="auto">
          <a:xfrm>
            <a:off x="838200" y="5029200"/>
            <a:ext cx="7391400" cy="0"/>
          </a:xfrm>
          <a:prstGeom prst="line">
            <a:avLst/>
          </a:prstGeom>
          <a:noFill/>
          <a:ln w="25400">
            <a:solidFill>
              <a:schemeClr val="tx1"/>
            </a:solidFill>
            <a:round/>
            <a:headEnd/>
            <a:tailEnd/>
          </a:ln>
        </p:spPr>
        <p:txBody>
          <a:bodyPr/>
          <a:lstStyle/>
          <a:p>
            <a:endParaRPr lang="en-US"/>
          </a:p>
        </p:txBody>
      </p:sp>
      <p:pic>
        <p:nvPicPr>
          <p:cNvPr id="4102" name="Picture 7" descr="cdcnew3"/>
          <p:cNvPicPr>
            <a:picLocks noChangeAspect="1" noChangeArrowheads="1"/>
          </p:cNvPicPr>
          <p:nvPr/>
        </p:nvPicPr>
        <p:blipFill>
          <a:blip r:embed="rId4" cstate="print"/>
          <a:srcRect/>
          <a:stretch>
            <a:fillRect/>
          </a:stretch>
        </p:blipFill>
        <p:spPr bwMode="auto">
          <a:xfrm>
            <a:off x="990600" y="5638800"/>
            <a:ext cx="1600200" cy="68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noChangeArrowheads="1"/>
          </p:cNvSpPr>
          <p:nvPr>
            <p:ph type="title"/>
          </p:nvPr>
        </p:nvSpPr>
        <p:spPr/>
        <p:txBody>
          <a:bodyPr/>
          <a:lstStyle/>
          <a:p>
            <a:pPr eaLnBrk="1" hangingPunct="1">
              <a:defRPr/>
            </a:pPr>
            <a:r>
              <a:rPr lang="en-US" smtClean="0"/>
              <a:t>Timeline</a:t>
            </a:r>
          </a:p>
        </p:txBody>
      </p:sp>
      <p:sp>
        <p:nvSpPr>
          <p:cNvPr id="234499" name="Rectangle 3"/>
          <p:cNvSpPr>
            <a:spLocks noGrp="1" noChangeArrowheads="1"/>
          </p:cNvSpPr>
          <p:nvPr>
            <p:ph idx="1"/>
          </p:nvPr>
        </p:nvSpPr>
        <p:spPr>
          <a:xfrm>
            <a:off x="628650" y="1600200"/>
            <a:ext cx="8229600" cy="4525963"/>
          </a:xfrm>
        </p:spPr>
        <p:txBody>
          <a:bodyPr/>
          <a:lstStyle/>
          <a:p>
            <a:pPr eaLnBrk="1" hangingPunct="1">
              <a:defRPr/>
            </a:pPr>
            <a:r>
              <a:rPr lang="en-US" dirty="0" smtClean="0"/>
              <a:t>October 2000 – Idea hatched</a:t>
            </a:r>
          </a:p>
          <a:p>
            <a:pPr eaLnBrk="1" hangingPunct="1">
              <a:defRPr/>
            </a:pPr>
            <a:endParaRPr lang="en-US" dirty="0" smtClean="0"/>
          </a:p>
          <a:p>
            <a:pPr eaLnBrk="1" hangingPunct="1">
              <a:defRPr/>
            </a:pPr>
            <a:r>
              <a:rPr lang="en-US" dirty="0" smtClean="0"/>
              <a:t>June 2002 – Final content decided</a:t>
            </a:r>
          </a:p>
          <a:p>
            <a:pPr eaLnBrk="1" hangingPunct="1">
              <a:defRPr/>
            </a:pPr>
            <a:endParaRPr lang="en-US" dirty="0" smtClean="0"/>
          </a:p>
          <a:p>
            <a:pPr eaLnBrk="1" hangingPunct="1">
              <a:defRPr/>
            </a:pPr>
            <a:r>
              <a:rPr lang="en-US" dirty="0" smtClean="0"/>
              <a:t>Nov. 4, 2002 – Data </a:t>
            </a:r>
            <a:r>
              <a:rPr lang="en-US" smtClean="0"/>
              <a:t>collection starts</a:t>
            </a:r>
            <a:endParaRPr lang="en-US" dirty="0" smtClean="0"/>
          </a:p>
          <a:p>
            <a:pPr eaLnBrk="1" hangingPunct="1">
              <a:buFont typeface="Wingdings" pitchFamily="2" charset="2"/>
              <a:buNone/>
              <a:defRPr/>
            </a:pPr>
            <a:endParaRPr lang="en-US" sz="2800" b="1"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ChangeArrowheads="1"/>
          </p:cNvSpPr>
          <p:nvPr>
            <p:ph type="title"/>
          </p:nvPr>
        </p:nvSpPr>
        <p:spPr/>
        <p:txBody>
          <a:bodyPr/>
          <a:lstStyle/>
          <a:p>
            <a:pPr eaLnBrk="1" hangingPunct="1">
              <a:defRPr/>
            </a:pPr>
            <a:r>
              <a:rPr lang="en-US" smtClean="0"/>
              <a:t>Timeline (cont.) </a:t>
            </a:r>
          </a:p>
        </p:txBody>
      </p:sp>
      <p:sp>
        <p:nvSpPr>
          <p:cNvPr id="238595" name="Rectangle 3"/>
          <p:cNvSpPr>
            <a:spLocks noGrp="1" noChangeArrowheads="1"/>
          </p:cNvSpPr>
          <p:nvPr>
            <p:ph idx="1"/>
          </p:nvPr>
        </p:nvSpPr>
        <p:spPr>
          <a:xfrm>
            <a:off x="457200" y="1695450"/>
            <a:ext cx="8229600" cy="4525963"/>
          </a:xfrm>
        </p:spPr>
        <p:txBody>
          <a:bodyPr/>
          <a:lstStyle/>
          <a:p>
            <a:pPr eaLnBrk="1" hangingPunct="1">
              <a:lnSpc>
                <a:spcPct val="80000"/>
              </a:lnSpc>
              <a:defRPr/>
            </a:pPr>
            <a:r>
              <a:rPr lang="en-US" sz="2800" dirty="0" smtClean="0"/>
              <a:t>July 14, 2003 - collection officially ended</a:t>
            </a:r>
          </a:p>
          <a:p>
            <a:pPr eaLnBrk="1" hangingPunct="1">
              <a:lnSpc>
                <a:spcPct val="80000"/>
              </a:lnSpc>
              <a:defRPr/>
            </a:pPr>
            <a:endParaRPr lang="en-US" sz="2800" dirty="0" smtClean="0"/>
          </a:p>
          <a:p>
            <a:pPr eaLnBrk="1" hangingPunct="1">
              <a:lnSpc>
                <a:spcPct val="80000"/>
              </a:lnSpc>
              <a:defRPr/>
            </a:pPr>
            <a:endParaRPr lang="en-US" sz="2800" dirty="0" smtClean="0"/>
          </a:p>
          <a:p>
            <a:pPr eaLnBrk="1" hangingPunct="1">
              <a:lnSpc>
                <a:spcPct val="80000"/>
              </a:lnSpc>
              <a:defRPr/>
            </a:pPr>
            <a:r>
              <a:rPr lang="en-US" sz="2800" dirty="0" smtClean="0"/>
              <a:t>September, 2003 – official response rates calculated</a:t>
            </a:r>
          </a:p>
          <a:p>
            <a:pPr eaLnBrk="1" hangingPunct="1">
              <a:lnSpc>
                <a:spcPct val="80000"/>
              </a:lnSpc>
              <a:defRPr/>
            </a:pPr>
            <a:endParaRPr lang="en-US" sz="2800" dirty="0" smtClean="0"/>
          </a:p>
          <a:p>
            <a:pPr eaLnBrk="1" hangingPunct="1">
              <a:lnSpc>
                <a:spcPct val="80000"/>
              </a:lnSpc>
              <a:defRPr/>
            </a:pPr>
            <a:endParaRPr lang="en-US" sz="2800" smtClean="0"/>
          </a:p>
          <a:p>
            <a:pPr eaLnBrk="1" hangingPunct="1">
              <a:lnSpc>
                <a:spcPct val="80000"/>
              </a:lnSpc>
              <a:defRPr/>
            </a:pPr>
            <a:r>
              <a:rPr lang="en-US" sz="2800" smtClean="0"/>
              <a:t>June</a:t>
            </a:r>
            <a:r>
              <a:rPr lang="en-US" sz="2800" dirty="0" smtClean="0"/>
              <a:t>, 2004 data and analytic report  jointly released on websites</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defRPr/>
            </a:pPr>
            <a:r>
              <a:rPr lang="en-US" sz="4000" smtClean="0"/>
              <a:t>Cognitive Testing:  Window of Opportunity </a:t>
            </a:r>
          </a:p>
        </p:txBody>
      </p:sp>
      <p:sp>
        <p:nvSpPr>
          <p:cNvPr id="66563" name="Rectangle 3"/>
          <p:cNvSpPr>
            <a:spLocks noGrp="1" noChangeArrowheads="1"/>
          </p:cNvSpPr>
          <p:nvPr>
            <p:ph idx="1"/>
          </p:nvPr>
        </p:nvSpPr>
        <p:spPr/>
        <p:txBody>
          <a:bodyPr/>
          <a:lstStyle/>
          <a:p>
            <a:pPr eaLnBrk="1" hangingPunct="1">
              <a:buFont typeface="Wingdings" pitchFamily="2" charset="2"/>
              <a:buNone/>
              <a:defRPr/>
            </a:pPr>
            <a:r>
              <a:rPr lang="en-US" smtClean="0"/>
              <a:t>Normal practice:</a:t>
            </a:r>
          </a:p>
          <a:p>
            <a:pPr lvl="2" eaLnBrk="1" hangingPunct="1">
              <a:defRPr/>
            </a:pPr>
            <a:r>
              <a:rPr lang="en-US" smtClean="0"/>
              <a:t>U.S.: individual one-on-one English interviews in Washington D. C. agency office</a:t>
            </a:r>
          </a:p>
          <a:p>
            <a:pPr lvl="2" eaLnBrk="1" hangingPunct="1">
              <a:defRPr/>
            </a:pPr>
            <a:r>
              <a:rPr lang="en-US" smtClean="0"/>
              <a:t>Canada:  focus groups in English in Ottawa and in French in Montreal</a:t>
            </a:r>
          </a:p>
          <a:p>
            <a:pPr eaLnBrk="1" hangingPunct="1">
              <a:buFont typeface="Wingdings" pitchFamily="2" charset="2"/>
              <a:buNone/>
              <a:defRPr/>
            </a:pPr>
            <a:endParaRPr lang="en-US" smtClean="0"/>
          </a:p>
          <a:p>
            <a:pPr eaLnBrk="1" hangingPunct="1">
              <a:buFont typeface="Wingdings" pitchFamily="2" charset="2"/>
              <a:buNone/>
              <a:defRPr/>
            </a:pPr>
            <a:r>
              <a:rPr lang="en-US" smtClean="0"/>
              <a:t>JCUSH:			</a:t>
            </a:r>
          </a:p>
          <a:p>
            <a:pPr lvl="2" eaLnBrk="1" hangingPunct="1">
              <a:defRPr/>
            </a:pPr>
            <a:r>
              <a:rPr lang="en-US" smtClean="0"/>
              <a:t>Combined approach:  one-on-one interviews and focus groups for both U.S. and Canada in agency labs and off-site</a:t>
            </a:r>
          </a:p>
          <a:p>
            <a:pPr lvl="2" eaLnBrk="1" hangingPunct="1">
              <a:defRPr/>
            </a:pPr>
            <a:endParaRPr lang="en-US" smtClean="0"/>
          </a:p>
          <a:p>
            <a:pPr eaLnBrk="1" hangingPunct="1">
              <a:defRPr/>
            </a:pPr>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pPr eaLnBrk="1" hangingPunct="1">
              <a:defRPr/>
            </a:pPr>
            <a:r>
              <a:rPr lang="en-US" smtClean="0"/>
              <a:t>Cognitive Testing, (cont’d)</a:t>
            </a:r>
          </a:p>
        </p:txBody>
      </p:sp>
      <p:sp>
        <p:nvSpPr>
          <p:cNvPr id="110595" name="Rectangle 3"/>
          <p:cNvSpPr>
            <a:spLocks noGrp="1" noChangeArrowheads="1"/>
          </p:cNvSpPr>
          <p:nvPr>
            <p:ph idx="1"/>
          </p:nvPr>
        </p:nvSpPr>
        <p:spPr/>
        <p:txBody>
          <a:bodyPr/>
          <a:lstStyle/>
          <a:p>
            <a:pPr eaLnBrk="1" hangingPunct="1">
              <a:buFont typeface="Wingdings" pitchFamily="2" charset="2"/>
              <a:buNone/>
              <a:defRPr/>
            </a:pPr>
            <a:endParaRPr lang="en-US" smtClean="0"/>
          </a:p>
          <a:p>
            <a:pPr lvl="1" eaLnBrk="1" hangingPunct="1">
              <a:defRPr/>
            </a:pPr>
            <a:r>
              <a:rPr lang="en-US" smtClean="0"/>
              <a:t>Forced us to think about comparability differently:  More difference between subsamples in country than between countries</a:t>
            </a:r>
          </a:p>
          <a:p>
            <a:pPr lvl="1" eaLnBrk="1" hangingPunct="1">
              <a:buFont typeface="Wingdings" pitchFamily="2" charset="2"/>
              <a:buNone/>
              <a:defRPr/>
            </a:pPr>
            <a:endParaRPr lang="en-US" smtClean="0"/>
          </a:p>
          <a:p>
            <a:pPr lvl="1" eaLnBrk="1" hangingPunct="1">
              <a:defRPr/>
            </a:pPr>
            <a:r>
              <a:rPr lang="en-US" smtClean="0"/>
              <a:t>Led to a new way of doing cognitive testing in U.S.</a:t>
            </a:r>
          </a:p>
          <a:p>
            <a:pPr lvl="1" eaLnBrk="1" hangingPunct="1">
              <a:defRPr/>
            </a:pPr>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pPr eaLnBrk="1" hangingPunct="1">
              <a:defRPr/>
            </a:pPr>
            <a:r>
              <a:rPr lang="en-US" sz="4000" smtClean="0"/>
              <a:t/>
            </a:r>
            <a:br>
              <a:rPr lang="en-US" sz="4000" smtClean="0"/>
            </a:br>
            <a:r>
              <a:rPr lang="en-US" sz="4000" smtClean="0"/>
              <a:t/>
            </a:r>
            <a:br>
              <a:rPr lang="en-US" sz="4000" smtClean="0"/>
            </a:br>
            <a:r>
              <a:rPr lang="en-US" sz="4000" smtClean="0"/>
              <a:t>Translation:  Implementation of New Guidelines</a:t>
            </a:r>
            <a:br>
              <a:rPr lang="en-US" sz="4000" smtClean="0"/>
            </a:br>
            <a:endParaRPr lang="en-US" sz="4000" smtClean="0"/>
          </a:p>
        </p:txBody>
      </p:sp>
      <p:sp>
        <p:nvSpPr>
          <p:cNvPr id="107523" name="Rectangle 3"/>
          <p:cNvSpPr>
            <a:spLocks noGrp="1" noChangeArrowheads="1"/>
          </p:cNvSpPr>
          <p:nvPr>
            <p:ph idx="1"/>
          </p:nvPr>
        </p:nvSpPr>
        <p:spPr/>
        <p:txBody>
          <a:bodyPr/>
          <a:lstStyle/>
          <a:p>
            <a:pPr eaLnBrk="1" hangingPunct="1">
              <a:buFont typeface="Wingdings" pitchFamily="2" charset="2"/>
              <a:buNone/>
              <a:defRPr/>
            </a:pPr>
            <a:endParaRPr lang="en-US" smtClean="0"/>
          </a:p>
          <a:p>
            <a:pPr eaLnBrk="1" hangingPunct="1">
              <a:spcBef>
                <a:spcPct val="0"/>
              </a:spcBef>
              <a:buFont typeface="Wingdings" pitchFamily="2" charset="2"/>
              <a:buNone/>
              <a:defRPr/>
            </a:pPr>
            <a:endParaRPr lang="en-US" smtClean="0"/>
          </a:p>
          <a:p>
            <a:pPr eaLnBrk="1" hangingPunct="1">
              <a:spcBef>
                <a:spcPct val="0"/>
              </a:spcBef>
              <a:buFont typeface="Wingdings" pitchFamily="2" charset="2"/>
              <a:buNone/>
              <a:defRPr/>
            </a:pPr>
            <a:r>
              <a:rPr lang="en-US" smtClean="0"/>
              <a:t>Languages used in this survey</a:t>
            </a:r>
          </a:p>
          <a:p>
            <a:pPr lvl="1" eaLnBrk="1" hangingPunct="1">
              <a:buClr>
                <a:schemeClr val="hlink"/>
              </a:buClr>
              <a:defRPr/>
            </a:pPr>
            <a:r>
              <a:rPr lang="en-US" smtClean="0"/>
              <a:t>English (both countries)</a:t>
            </a:r>
          </a:p>
          <a:p>
            <a:pPr lvl="1" eaLnBrk="1" hangingPunct="1">
              <a:buClr>
                <a:schemeClr val="hlink"/>
              </a:buClr>
              <a:defRPr/>
            </a:pPr>
            <a:r>
              <a:rPr lang="en-US" smtClean="0"/>
              <a:t>French (Canada only, required by law)</a:t>
            </a:r>
          </a:p>
          <a:p>
            <a:pPr lvl="1" eaLnBrk="1" hangingPunct="1">
              <a:buClr>
                <a:schemeClr val="hlink"/>
              </a:buClr>
              <a:defRPr/>
            </a:pPr>
            <a:r>
              <a:rPr lang="en-US" smtClean="0"/>
              <a:t>Spanish (U.S. only, customary)</a:t>
            </a:r>
          </a:p>
          <a:p>
            <a:pPr eaLnBrk="1" hangingPunct="1">
              <a:spcBef>
                <a:spcPct val="0"/>
              </a:spcBef>
              <a:defRPr/>
            </a:pPr>
            <a:endParaRPr lang="en-US" smtClean="0"/>
          </a:p>
          <a:p>
            <a:pPr eaLnBrk="1" hangingPunct="1">
              <a:defRPr/>
            </a:pPr>
            <a:endParaRPr lang="en-US" smtClean="0"/>
          </a:p>
          <a:p>
            <a:pPr eaLnBrk="1" hangingPunct="1">
              <a:defRPr/>
            </a:pPr>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pPr eaLnBrk="1" hangingPunct="1">
              <a:defRPr/>
            </a:pPr>
            <a:r>
              <a:rPr lang="en-US" sz="3800" b="1" smtClean="0"/>
              <a:t>Steps from the Guidelines</a:t>
            </a:r>
            <a:r>
              <a:rPr lang="en-US" sz="3800" b="1" smtClean="0">
                <a:solidFill>
                  <a:schemeClr val="accent2"/>
                </a:solidFill>
              </a:rPr>
              <a:t>:</a:t>
            </a:r>
          </a:p>
        </p:txBody>
      </p:sp>
      <p:sp>
        <p:nvSpPr>
          <p:cNvPr id="152579" name="Rectangle 3"/>
          <p:cNvSpPr>
            <a:spLocks noGrp="1" noChangeArrowheads="1"/>
          </p:cNvSpPr>
          <p:nvPr>
            <p:ph idx="1"/>
          </p:nvPr>
        </p:nvSpPr>
        <p:spPr>
          <a:xfrm>
            <a:off x="685800" y="1906588"/>
            <a:ext cx="7772400" cy="4111625"/>
          </a:xfrm>
        </p:spPr>
        <p:txBody>
          <a:bodyPr/>
          <a:lstStyle/>
          <a:p>
            <a:pPr marL="533400" indent="-533400" eaLnBrk="1" hangingPunct="1">
              <a:lnSpc>
                <a:spcPct val="80000"/>
              </a:lnSpc>
              <a:buFontTx/>
              <a:buAutoNum type="arabicPeriod"/>
              <a:defRPr/>
            </a:pPr>
            <a:r>
              <a:rPr lang="en-US" sz="2000" smtClean="0"/>
              <a:t>Pre-translation preparation--NO</a:t>
            </a:r>
          </a:p>
          <a:p>
            <a:pPr marL="533400" indent="-533400" eaLnBrk="1" hangingPunct="1">
              <a:lnSpc>
                <a:spcPct val="80000"/>
              </a:lnSpc>
              <a:buFontTx/>
              <a:buAutoNum type="arabicPeriod"/>
              <a:defRPr/>
            </a:pPr>
            <a:r>
              <a:rPr lang="en-US" sz="2000" smtClean="0"/>
              <a:t>Selection of contractor--YES</a:t>
            </a:r>
          </a:p>
          <a:p>
            <a:pPr marL="533400" indent="-533400" eaLnBrk="1" hangingPunct="1">
              <a:lnSpc>
                <a:spcPct val="80000"/>
              </a:lnSpc>
              <a:buFontTx/>
              <a:buAutoNum type="arabicPeriod"/>
              <a:defRPr/>
            </a:pPr>
            <a:r>
              <a:rPr lang="en-US" sz="2000" smtClean="0"/>
              <a:t>Completion of translation from final text--NO</a:t>
            </a:r>
          </a:p>
          <a:p>
            <a:pPr marL="533400" indent="-533400" eaLnBrk="1" hangingPunct="1">
              <a:lnSpc>
                <a:spcPct val="80000"/>
              </a:lnSpc>
              <a:buFontTx/>
              <a:buAutoNum type="arabicPeriod"/>
              <a:defRPr/>
            </a:pPr>
            <a:r>
              <a:rPr lang="en-US" sz="2000" smtClean="0"/>
              <a:t>Review of translation—YES</a:t>
            </a:r>
          </a:p>
          <a:p>
            <a:pPr marL="914400" lvl="1" indent="-457200" eaLnBrk="1" hangingPunct="1">
              <a:lnSpc>
                <a:spcPct val="80000"/>
              </a:lnSpc>
              <a:buClr>
                <a:schemeClr val="folHlink"/>
              </a:buClr>
              <a:buFontTx/>
              <a:buChar char="•"/>
              <a:defRPr/>
            </a:pPr>
            <a:r>
              <a:rPr lang="en-US" sz="2000" smtClean="0"/>
              <a:t>Bilingual review used survey and topic experts, U. S. Census interviewers, translators, and French speaker from Canada</a:t>
            </a:r>
          </a:p>
          <a:p>
            <a:pPr marL="533400" indent="-533400" eaLnBrk="1" hangingPunct="1">
              <a:lnSpc>
                <a:spcPct val="80000"/>
              </a:lnSpc>
              <a:buFontTx/>
              <a:buAutoNum type="arabicPeriod"/>
              <a:defRPr/>
            </a:pPr>
            <a:r>
              <a:rPr lang="en-US" sz="2000" smtClean="0"/>
              <a:t>Adjudication--YES</a:t>
            </a:r>
          </a:p>
          <a:p>
            <a:pPr marL="533400" indent="-533400" eaLnBrk="1" hangingPunct="1">
              <a:lnSpc>
                <a:spcPct val="80000"/>
              </a:lnSpc>
              <a:buFontTx/>
              <a:buAutoNum type="arabicPeriod"/>
              <a:defRPr/>
            </a:pPr>
            <a:r>
              <a:rPr lang="en-US" sz="2000" smtClean="0"/>
              <a:t>Development of survey instrument --YES</a:t>
            </a:r>
          </a:p>
          <a:p>
            <a:pPr marL="533400" indent="-533400" eaLnBrk="1" hangingPunct="1">
              <a:lnSpc>
                <a:spcPct val="80000"/>
              </a:lnSpc>
              <a:buFontTx/>
              <a:buAutoNum type="arabicPeriod"/>
              <a:defRPr/>
            </a:pPr>
            <a:r>
              <a:rPr lang="en-US" sz="2000" smtClean="0"/>
              <a:t>Pretest of survey, including translators--NO</a:t>
            </a:r>
          </a:p>
          <a:p>
            <a:pPr marL="533400" indent="-533400" eaLnBrk="1" hangingPunct="1">
              <a:lnSpc>
                <a:spcPct val="80000"/>
              </a:lnSpc>
              <a:buFontTx/>
              <a:buAutoNum type="arabicPeriod"/>
              <a:defRPr/>
            </a:pPr>
            <a:r>
              <a:rPr lang="en-US" sz="2000" smtClean="0"/>
              <a:t>Selection of interviewers YES</a:t>
            </a:r>
          </a:p>
          <a:p>
            <a:pPr marL="533400" indent="-533400" eaLnBrk="1" hangingPunct="1">
              <a:lnSpc>
                <a:spcPct val="80000"/>
              </a:lnSpc>
              <a:buFontTx/>
              <a:buAutoNum type="arabicPeriod"/>
              <a:defRPr/>
            </a:pPr>
            <a:r>
              <a:rPr lang="en-US" sz="2000" smtClean="0"/>
              <a:t>Training of Interviewers--NO</a:t>
            </a:r>
          </a:p>
          <a:p>
            <a:pPr marL="533400" indent="-533400" eaLnBrk="1" hangingPunct="1">
              <a:lnSpc>
                <a:spcPct val="80000"/>
              </a:lnSpc>
              <a:buFontTx/>
              <a:buAutoNum type="arabicPeriod"/>
              <a:defRPr/>
            </a:pPr>
            <a:r>
              <a:rPr lang="en-US" sz="2000" smtClean="0"/>
              <a:t>Incorporation of feedback from the field--YES</a:t>
            </a:r>
          </a:p>
          <a:p>
            <a:pPr marL="533400" indent="-533400" eaLnBrk="1" hangingPunct="1">
              <a:lnSpc>
                <a:spcPct val="80000"/>
              </a:lnSpc>
              <a:buFontTx/>
              <a:buNone/>
              <a:defRPr/>
            </a:pPr>
            <a:endParaRPr lang="en-US" sz="2000" smtClean="0"/>
          </a:p>
          <a:p>
            <a:pPr marL="533400" indent="-533400" eaLnBrk="1" hangingPunct="1">
              <a:lnSpc>
                <a:spcPct val="80000"/>
              </a:lnSpc>
              <a:buClr>
                <a:schemeClr val="accent2"/>
              </a:buClr>
              <a:defRPr/>
            </a:pPr>
            <a:endParaRPr lang="en-US" sz="20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p:txBody>
          <a:bodyPr/>
          <a:lstStyle/>
          <a:p>
            <a:pPr eaLnBrk="1" hangingPunct="1">
              <a:defRPr/>
            </a:pPr>
            <a:r>
              <a:rPr lang="en-US" sz="4000" dirty="0" smtClean="0"/>
              <a:t>Data Collection Expectations</a:t>
            </a:r>
          </a:p>
        </p:txBody>
      </p:sp>
      <p:sp>
        <p:nvSpPr>
          <p:cNvPr id="207875" name="Rectangle 3"/>
          <p:cNvSpPr>
            <a:spLocks noGrp="1" noChangeArrowheads="1"/>
          </p:cNvSpPr>
          <p:nvPr>
            <p:ph idx="1"/>
          </p:nvPr>
        </p:nvSpPr>
        <p:spPr/>
        <p:txBody>
          <a:bodyPr/>
          <a:lstStyle/>
          <a:p>
            <a:pPr lvl="1" eaLnBrk="1" hangingPunct="1">
              <a:defRPr/>
            </a:pPr>
            <a:r>
              <a:rPr lang="en-US" smtClean="0"/>
              <a:t>“Clean sample” and resolving cases </a:t>
            </a:r>
          </a:p>
          <a:p>
            <a:pPr lvl="1" eaLnBrk="1" hangingPunct="1">
              <a:defRPr/>
            </a:pPr>
            <a:endParaRPr lang="en-US" smtClean="0"/>
          </a:p>
          <a:p>
            <a:pPr lvl="1" eaLnBrk="1" hangingPunct="1">
              <a:defRPr/>
            </a:pPr>
            <a:r>
              <a:rPr lang="en-US" smtClean="0"/>
              <a:t>Cooperativeness of Canadian and U.S. population different</a:t>
            </a:r>
          </a:p>
          <a:p>
            <a:pPr lvl="1" eaLnBrk="1" hangingPunct="1">
              <a:defRPr/>
            </a:pPr>
            <a:endParaRPr lang="en-US" smtClean="0"/>
          </a:p>
          <a:p>
            <a:pPr lvl="1" eaLnBrk="1" hangingPunct="1">
              <a:defRPr/>
            </a:pPr>
            <a:r>
              <a:rPr lang="en-US" smtClean="0"/>
              <a:t>Differences in implementing legal requirements impacted  discretion and authority of data collection staff </a:t>
            </a:r>
          </a:p>
          <a:p>
            <a:pPr eaLnBrk="1" hangingPunct="1">
              <a:defRPr/>
            </a:pPr>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p:txBody>
          <a:bodyPr/>
          <a:lstStyle/>
          <a:p>
            <a:pPr eaLnBrk="1" hangingPunct="1">
              <a:defRPr/>
            </a:pPr>
            <a:r>
              <a:rPr lang="en-US" sz="2400" b="1" smtClean="0"/>
              <a:t>DATA COLLECTION RESULTS:  Resolution, Cooperation and Final Response Rates, JCUSH</a:t>
            </a:r>
          </a:p>
        </p:txBody>
      </p:sp>
      <p:graphicFrame>
        <p:nvGraphicFramePr>
          <p:cNvPr id="1026" name="Object 3"/>
          <p:cNvGraphicFramePr>
            <a:graphicFrameLocks noChangeAspect="1"/>
          </p:cNvGraphicFramePr>
          <p:nvPr>
            <p:ph idx="1"/>
          </p:nvPr>
        </p:nvGraphicFramePr>
        <p:xfrm>
          <a:off x="1143000" y="1295400"/>
          <a:ext cx="6896100" cy="5083175"/>
        </p:xfrm>
        <a:graphic>
          <a:graphicData uri="http://schemas.openxmlformats.org/presentationml/2006/ole">
            <p:oleObj spid="_x0000_s1026" name="Chart" r:id="rId4" imgW="3695700" imgH="2724302" progId="Excel.Sheet.8">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en-US" sz="4000" smtClean="0"/>
              <a:t>Resolving Cases</a:t>
            </a:r>
          </a:p>
        </p:txBody>
      </p:sp>
      <p:sp>
        <p:nvSpPr>
          <p:cNvPr id="13315" name="Rectangle 3"/>
          <p:cNvSpPr>
            <a:spLocks noGrp="1" noChangeArrowheads="1"/>
          </p:cNvSpPr>
          <p:nvPr>
            <p:ph idx="1"/>
          </p:nvPr>
        </p:nvSpPr>
        <p:spPr/>
        <p:txBody>
          <a:bodyPr/>
          <a:lstStyle/>
          <a:p>
            <a:pPr lvl="1" eaLnBrk="1" hangingPunct="1">
              <a:buFont typeface="Wingdings" pitchFamily="2" charset="2"/>
              <a:buNone/>
              <a:defRPr/>
            </a:pPr>
            <a:endParaRPr lang="en-US" sz="2400" smtClean="0"/>
          </a:p>
          <a:p>
            <a:pPr eaLnBrk="1" hangingPunct="1">
              <a:defRPr/>
            </a:pPr>
            <a:r>
              <a:rPr lang="en-US" sz="2800" smtClean="0"/>
              <a:t>Sampling methodologist for each country determined number of telephone lines necessary to reach intended sample sizes</a:t>
            </a:r>
          </a:p>
          <a:p>
            <a:pPr lvl="4" eaLnBrk="1" hangingPunct="1">
              <a:buFontTx/>
              <a:buNone/>
              <a:defRPr/>
            </a:pPr>
            <a:endParaRPr lang="en-US" sz="1800" smtClean="0"/>
          </a:p>
          <a:p>
            <a:pPr lvl="4" eaLnBrk="1" hangingPunct="1">
              <a:buFontTx/>
              <a:buNone/>
              <a:defRPr/>
            </a:pPr>
            <a:r>
              <a:rPr lang="en-US" sz="1800" smtClean="0"/>
              <a:t>                   # of lines selected	Targeted 					Sample	size</a:t>
            </a:r>
          </a:p>
          <a:p>
            <a:pPr lvl="4" eaLnBrk="1" hangingPunct="1">
              <a:defRPr/>
            </a:pPr>
            <a:endParaRPr lang="en-US" sz="1800" smtClean="0"/>
          </a:p>
          <a:p>
            <a:pPr lvl="4" eaLnBrk="1" hangingPunct="1">
              <a:defRPr/>
            </a:pPr>
            <a:endParaRPr lang="en-US" sz="1800" smtClean="0"/>
          </a:p>
          <a:p>
            <a:pPr lvl="2" eaLnBrk="1" hangingPunct="1">
              <a:buFontTx/>
              <a:buNone/>
              <a:defRPr/>
            </a:pPr>
            <a:r>
              <a:rPr lang="en-US" sz="2000" smtClean="0"/>
              <a:t>United States		32,009		5,000</a:t>
            </a:r>
          </a:p>
          <a:p>
            <a:pPr lvl="2" eaLnBrk="1" hangingPunct="1">
              <a:buFontTx/>
              <a:buNone/>
              <a:defRPr/>
            </a:pPr>
            <a:r>
              <a:rPr lang="en-US" sz="2000" smtClean="0"/>
              <a:t>Canada			10,334		3,500</a:t>
            </a:r>
          </a:p>
          <a:p>
            <a:pPr eaLnBrk="1" hangingPunct="1">
              <a:defRPr/>
            </a:pPr>
            <a:endParaRPr lang="en-US" sz="2800" smtClean="0"/>
          </a:p>
          <a:p>
            <a:pPr lvl="1" eaLnBrk="1" hangingPunct="1">
              <a:defRPr/>
            </a:pPr>
            <a:endParaRPr lang="en-US" sz="2400" smtClean="0"/>
          </a:p>
          <a:p>
            <a:pPr eaLnBrk="1" hangingPunct="1">
              <a:defRPr/>
            </a:pPr>
            <a:endParaRPr lang="en-US" sz="28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p:txBody>
          <a:bodyPr/>
          <a:lstStyle/>
          <a:p>
            <a:pPr eaLnBrk="1" hangingPunct="1">
              <a:defRPr/>
            </a:pPr>
            <a:r>
              <a:rPr lang="en-US" smtClean="0"/>
              <a:t>Resolving Cases (Cont’d)</a:t>
            </a:r>
          </a:p>
        </p:txBody>
      </p:sp>
      <p:sp>
        <p:nvSpPr>
          <p:cNvPr id="189443" name="Rectangle 3"/>
          <p:cNvSpPr>
            <a:spLocks noGrp="1" noChangeArrowheads="1"/>
          </p:cNvSpPr>
          <p:nvPr>
            <p:ph idx="1"/>
          </p:nvPr>
        </p:nvSpPr>
        <p:spPr/>
        <p:txBody>
          <a:bodyPr/>
          <a:lstStyle/>
          <a:p>
            <a:pPr eaLnBrk="1" hangingPunct="1">
              <a:defRPr/>
            </a:pPr>
            <a:r>
              <a:rPr lang="en-US" smtClean="0"/>
              <a:t>Definition of clean sample different</a:t>
            </a:r>
          </a:p>
          <a:p>
            <a:pPr lvl="1" eaLnBrk="1" hangingPunct="1">
              <a:defRPr/>
            </a:pPr>
            <a:r>
              <a:rPr lang="en-US" smtClean="0"/>
              <a:t>GENYSIS removed 1/3 of original U.S. sample</a:t>
            </a:r>
          </a:p>
          <a:p>
            <a:pPr lvl="1" eaLnBrk="1" hangingPunct="1">
              <a:defRPr/>
            </a:pPr>
            <a:r>
              <a:rPr lang="en-US" smtClean="0"/>
              <a:t>The remaining 2/3 sent to Statistics Canada assumed to be “clean”</a:t>
            </a:r>
          </a:p>
          <a:p>
            <a:pPr lvl="1" eaLnBrk="1" hangingPunct="1">
              <a:buFont typeface="Wingdings" pitchFamily="2" charset="2"/>
              <a:buNone/>
              <a:defRPr/>
            </a:pPr>
            <a:endParaRPr lang="en-US" smtClean="0"/>
          </a:p>
          <a:p>
            <a:pPr eaLnBrk="1" hangingPunct="1">
              <a:defRPr/>
            </a:pPr>
            <a:r>
              <a:rPr lang="en-CA" smtClean="0"/>
              <a:t>Working residential numbers cannot be verified in the U.S. like they can in Canada</a:t>
            </a:r>
            <a:endParaRPr lang="en-US" smtClean="0"/>
          </a:p>
          <a:p>
            <a:pPr eaLnBrk="1" hangingPunct="1">
              <a:defRPr/>
            </a:pPr>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p:txBody>
          <a:bodyPr/>
          <a:lstStyle/>
          <a:p>
            <a:pPr eaLnBrk="1" hangingPunct="1">
              <a:defRPr/>
            </a:pPr>
            <a:r>
              <a:rPr lang="en-US" smtClean="0"/>
              <a:t>Overview</a:t>
            </a:r>
          </a:p>
        </p:txBody>
      </p:sp>
      <p:sp>
        <p:nvSpPr>
          <p:cNvPr id="241667" name="Rectangle 3"/>
          <p:cNvSpPr>
            <a:spLocks noGrp="1" noChangeArrowheads="1"/>
          </p:cNvSpPr>
          <p:nvPr>
            <p:ph idx="1"/>
          </p:nvPr>
        </p:nvSpPr>
        <p:spPr/>
        <p:txBody>
          <a:bodyPr/>
          <a:lstStyle/>
          <a:p>
            <a:pPr eaLnBrk="1" hangingPunct="1">
              <a:defRPr/>
            </a:pPr>
            <a:r>
              <a:rPr lang="en-US" dirty="0" smtClean="0"/>
              <a:t>Genesis and Objectives</a:t>
            </a:r>
          </a:p>
          <a:p>
            <a:pPr eaLnBrk="1" hangingPunct="1">
              <a:buFont typeface="Wingdings" pitchFamily="2" charset="2"/>
              <a:buNone/>
              <a:defRPr/>
            </a:pPr>
            <a:endParaRPr lang="en-US" dirty="0" smtClean="0"/>
          </a:p>
          <a:p>
            <a:pPr eaLnBrk="1" hangingPunct="1">
              <a:defRPr/>
            </a:pPr>
            <a:r>
              <a:rPr lang="en-US" dirty="0" smtClean="0"/>
              <a:t>Lessons learned</a:t>
            </a:r>
          </a:p>
          <a:p>
            <a:pPr lvl="1" eaLnBrk="1" hangingPunct="1">
              <a:defRPr/>
            </a:pPr>
            <a:r>
              <a:rPr lang="en-US" dirty="0" smtClean="0"/>
              <a:t>Questionnaire Design</a:t>
            </a:r>
          </a:p>
          <a:p>
            <a:pPr lvl="1" eaLnBrk="1" hangingPunct="1">
              <a:defRPr/>
            </a:pPr>
            <a:r>
              <a:rPr lang="en-US" dirty="0" smtClean="0"/>
              <a:t>Sampling and Data Collections</a:t>
            </a:r>
          </a:p>
          <a:p>
            <a:pPr lvl="1" eaLnBrk="1" hangingPunct="1">
              <a:defRPr/>
            </a:pPr>
            <a:r>
              <a:rPr lang="en-US" dirty="0" smtClean="0"/>
              <a:t>Data Processing and Release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a:lstStyle/>
          <a:p>
            <a:pPr eaLnBrk="1" hangingPunct="1">
              <a:defRPr/>
            </a:pPr>
            <a:r>
              <a:rPr lang="en-US" smtClean="0"/>
              <a:t>Cooperation:  Refusals</a:t>
            </a:r>
          </a:p>
        </p:txBody>
      </p:sp>
      <p:sp>
        <p:nvSpPr>
          <p:cNvPr id="187395" name="Rectangle 3"/>
          <p:cNvSpPr>
            <a:spLocks noGrp="1" noChangeArrowheads="1"/>
          </p:cNvSpPr>
          <p:nvPr>
            <p:ph idx="1"/>
          </p:nvPr>
        </p:nvSpPr>
        <p:spPr/>
        <p:txBody>
          <a:bodyPr/>
          <a:lstStyle/>
          <a:p>
            <a:pPr eaLnBrk="1" hangingPunct="1">
              <a:buFont typeface="Wingdings" pitchFamily="2" charset="2"/>
              <a:buNone/>
              <a:defRPr/>
            </a:pPr>
            <a:r>
              <a:rPr lang="en-US" smtClean="0"/>
              <a:t>		Percentage of all eligible cases:</a:t>
            </a:r>
          </a:p>
          <a:p>
            <a:pPr eaLnBrk="1" hangingPunct="1">
              <a:buFont typeface="Wingdings" pitchFamily="2" charset="2"/>
              <a:buNone/>
              <a:defRPr/>
            </a:pPr>
            <a:endParaRPr lang="en-US" smtClean="0"/>
          </a:p>
          <a:p>
            <a:pPr eaLnBrk="1" hangingPunct="1">
              <a:buFont typeface="Wingdings" pitchFamily="2" charset="2"/>
              <a:buNone/>
              <a:defRPr/>
            </a:pPr>
            <a:r>
              <a:rPr lang="en-US" smtClean="0"/>
              <a:t>					U.S.		Canada</a:t>
            </a:r>
          </a:p>
          <a:p>
            <a:pPr lvl="2" eaLnBrk="1" hangingPunct="1">
              <a:defRPr/>
            </a:pPr>
            <a:r>
              <a:rPr lang="en-US" smtClean="0"/>
              <a:t>Refusals		  21%		      14%</a:t>
            </a:r>
          </a:p>
          <a:p>
            <a:pPr lvl="2" eaLnBrk="1" hangingPunct="1">
              <a:defRPr/>
            </a:pPr>
            <a:r>
              <a:rPr lang="en-US" smtClean="0"/>
              <a:t>Breakoffs		  11%                  &lt;.01%</a:t>
            </a:r>
          </a:p>
          <a:p>
            <a:pPr eaLnBrk="1" hangingPunct="1">
              <a:defRPr/>
            </a:pPr>
            <a:endParaRPr lang="en-US" smtClean="0"/>
          </a:p>
          <a:p>
            <a:pPr eaLnBrk="1" hangingPunct="1">
              <a:buFont typeface="Wingdings" pitchFamily="2" charset="2"/>
              <a:buNone/>
              <a:defRPr/>
            </a:pPr>
            <a:r>
              <a:rPr lang="en-US" smtClean="0"/>
              <a:t>		TOTAL		33%		     14%</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p:txBody>
          <a:bodyPr/>
          <a:lstStyle/>
          <a:p>
            <a:pPr eaLnBrk="1" hangingPunct="1">
              <a:defRPr/>
            </a:pPr>
            <a:r>
              <a:rPr lang="en-US" smtClean="0"/>
              <a:t>Collection Monitoring</a:t>
            </a:r>
          </a:p>
        </p:txBody>
      </p:sp>
      <p:sp>
        <p:nvSpPr>
          <p:cNvPr id="212995" name="Rectangle 3"/>
          <p:cNvSpPr>
            <a:spLocks noGrp="1" noChangeArrowheads="1"/>
          </p:cNvSpPr>
          <p:nvPr>
            <p:ph idx="1"/>
          </p:nvPr>
        </p:nvSpPr>
        <p:spPr/>
        <p:txBody>
          <a:bodyPr/>
          <a:lstStyle/>
          <a:p>
            <a:pPr eaLnBrk="1" hangingPunct="1">
              <a:lnSpc>
                <a:spcPct val="80000"/>
              </a:lnSpc>
              <a:defRPr/>
            </a:pPr>
            <a:r>
              <a:rPr lang="en-US" sz="2400" smtClean="0"/>
              <a:t>Not necessary to monitor unresolved cases  where 100% of the cases can be relatively easily resolved</a:t>
            </a:r>
          </a:p>
          <a:p>
            <a:pPr eaLnBrk="1" hangingPunct="1">
              <a:lnSpc>
                <a:spcPct val="80000"/>
              </a:lnSpc>
              <a:defRPr/>
            </a:pPr>
            <a:endParaRPr lang="en-US" sz="2400" smtClean="0"/>
          </a:p>
          <a:p>
            <a:pPr eaLnBrk="1" hangingPunct="1">
              <a:lnSpc>
                <a:spcPct val="80000"/>
              </a:lnSpc>
              <a:defRPr/>
            </a:pPr>
            <a:r>
              <a:rPr lang="en-US" sz="2400" smtClean="0"/>
              <a:t>The monitoring system used works well for a Canadian sample, but not for a U.S. sample where much of resolution work is done by field staff </a:t>
            </a:r>
          </a:p>
          <a:p>
            <a:pPr eaLnBrk="1" hangingPunct="1">
              <a:lnSpc>
                <a:spcPct val="80000"/>
              </a:lnSpc>
              <a:defRPr/>
            </a:pPr>
            <a:endParaRPr lang="en-US" sz="2400" smtClean="0"/>
          </a:p>
          <a:p>
            <a:pPr eaLnBrk="1" hangingPunct="1">
              <a:lnSpc>
                <a:spcPct val="80000"/>
              </a:lnSpc>
              <a:defRPr/>
            </a:pPr>
            <a:r>
              <a:rPr lang="en-US" sz="2400" smtClean="0"/>
              <a:t>Throughout the data collection period, the staff was always uncertain as to what was happening, and so had difficulty ascertaining how to allocate resources</a:t>
            </a:r>
          </a:p>
          <a:p>
            <a:pPr eaLnBrk="1" hangingPunct="1">
              <a:lnSpc>
                <a:spcPct val="80000"/>
              </a:lnSpc>
              <a:defRPr/>
            </a:pPr>
            <a:endParaRPr lang="en-US" sz="2400" smtClean="0"/>
          </a:p>
          <a:p>
            <a:pPr eaLnBrk="1" hangingPunct="1">
              <a:lnSpc>
                <a:spcPct val="80000"/>
              </a:lnSpc>
              <a:defRPr/>
            </a:pPr>
            <a:r>
              <a:rPr lang="en-US" sz="2400" smtClean="0"/>
              <a:t>Did not help that U.S. staff could not easily travel to Canada</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lstStyle/>
          <a:p>
            <a:pPr eaLnBrk="1" hangingPunct="1">
              <a:defRPr/>
            </a:pPr>
            <a:r>
              <a:rPr lang="en-US" sz="4000" smtClean="0"/>
              <a:t>Discretion and Authority of Data Collection Staff</a:t>
            </a:r>
          </a:p>
        </p:txBody>
      </p:sp>
      <p:sp>
        <p:nvSpPr>
          <p:cNvPr id="173059" name="Rectangle 3"/>
          <p:cNvSpPr>
            <a:spLocks noGrp="1" noChangeArrowheads="1"/>
          </p:cNvSpPr>
          <p:nvPr>
            <p:ph idx="1"/>
          </p:nvPr>
        </p:nvSpPr>
        <p:spPr/>
        <p:txBody>
          <a:bodyPr/>
          <a:lstStyle/>
          <a:p>
            <a:pPr eaLnBrk="1" hangingPunct="1">
              <a:buFont typeface="Wingdings" pitchFamily="2" charset="2"/>
              <a:buNone/>
              <a:defRPr/>
            </a:pPr>
            <a:endParaRPr lang="en-US" smtClean="0"/>
          </a:p>
          <a:p>
            <a:pPr eaLnBrk="1" hangingPunct="1">
              <a:defRPr/>
            </a:pPr>
            <a:r>
              <a:rPr lang="en-US" smtClean="0"/>
              <a:t>Restrictions and delays to convert non response (all communications approved by NCHS Institutional Review Board)</a:t>
            </a:r>
          </a:p>
          <a:p>
            <a:pPr eaLnBrk="1" hangingPunct="1">
              <a:buFont typeface="Wingdings" pitchFamily="2" charset="2"/>
              <a:buNone/>
              <a:defRPr/>
            </a:pPr>
            <a:endParaRPr lang="en-US" smtClean="0"/>
          </a:p>
          <a:p>
            <a:pPr eaLnBrk="1" hangingPunct="1">
              <a:buFont typeface="Wingdings" pitchFamily="2" charset="2"/>
              <a:buNone/>
              <a:defRPr/>
            </a:pPr>
            <a:endParaRPr lang="en-US" smtClean="0"/>
          </a:p>
          <a:p>
            <a:pPr eaLnBrk="1" hangingPunct="1">
              <a:defRPr/>
            </a:pPr>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defRPr/>
            </a:pPr>
            <a:r>
              <a:rPr lang="en-US" smtClean="0"/>
              <a:t>Data Release</a:t>
            </a:r>
          </a:p>
        </p:txBody>
      </p:sp>
      <p:sp>
        <p:nvSpPr>
          <p:cNvPr id="15363" name="Rectangle 3"/>
          <p:cNvSpPr>
            <a:spLocks noGrp="1" noChangeArrowheads="1"/>
          </p:cNvSpPr>
          <p:nvPr>
            <p:ph idx="1"/>
          </p:nvPr>
        </p:nvSpPr>
        <p:spPr/>
        <p:txBody>
          <a:bodyPr/>
          <a:lstStyle/>
          <a:p>
            <a:pPr eaLnBrk="1" hangingPunct="1">
              <a:buFont typeface="Wingdings" pitchFamily="2" charset="2"/>
              <a:buNone/>
              <a:defRPr/>
            </a:pPr>
            <a:r>
              <a:rPr lang="en-US" smtClean="0"/>
              <a:t>	Followed Statistics Canada’s usual practice.  Preparation for release included both:</a:t>
            </a:r>
          </a:p>
          <a:p>
            <a:pPr lvl="2" eaLnBrk="1" hangingPunct="1">
              <a:defRPr/>
            </a:pPr>
            <a:r>
              <a:rPr lang="en-US" smtClean="0"/>
              <a:t>editing and review of microdata for public release</a:t>
            </a:r>
          </a:p>
          <a:p>
            <a:pPr lvl="2" eaLnBrk="1" hangingPunct="1">
              <a:defRPr/>
            </a:pPr>
            <a:r>
              <a:rPr lang="en-US" smtClean="0"/>
              <a:t>collaborative analytical report released at the same time</a:t>
            </a:r>
          </a:p>
          <a:p>
            <a:pPr eaLnBrk="1" hangingPunct="1">
              <a:buFont typeface="Wingdings" pitchFamily="2" charset="2"/>
              <a:buNone/>
              <a:defRPr/>
            </a:pPr>
            <a:endParaRPr lang="en-US" smtClean="0"/>
          </a:p>
          <a:p>
            <a:pPr eaLnBrk="1" hangingPunct="1">
              <a:buFont typeface="Wingdings" pitchFamily="2" charset="2"/>
              <a:buNone/>
              <a:defRPr/>
            </a:pPr>
            <a:r>
              <a:rPr lang="en-US" smtClean="0"/>
              <a:t>	Collaborative analysis hampered by legal restrictions on data access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p:txBody>
          <a:bodyPr/>
          <a:lstStyle/>
          <a:p>
            <a:pPr eaLnBrk="1" hangingPunct="1">
              <a:defRPr/>
            </a:pPr>
            <a:r>
              <a:rPr lang="en-US" smtClean="0"/>
              <a:t>Summary</a:t>
            </a:r>
          </a:p>
        </p:txBody>
      </p:sp>
      <p:sp>
        <p:nvSpPr>
          <p:cNvPr id="211971" name="Rectangle 3"/>
          <p:cNvSpPr>
            <a:spLocks noGrp="1" noChangeArrowheads="1"/>
          </p:cNvSpPr>
          <p:nvPr>
            <p:ph idx="1"/>
          </p:nvPr>
        </p:nvSpPr>
        <p:spPr/>
        <p:txBody>
          <a:bodyPr/>
          <a:lstStyle/>
          <a:p>
            <a:pPr eaLnBrk="1" hangingPunct="1">
              <a:lnSpc>
                <a:spcPct val="90000"/>
              </a:lnSpc>
              <a:defRPr/>
            </a:pPr>
            <a:r>
              <a:rPr lang="en-US" sz="2400" dirty="0" smtClean="0"/>
              <a:t>Windows of Opportunity Provided  </a:t>
            </a:r>
          </a:p>
          <a:p>
            <a:pPr lvl="1" eaLnBrk="1" hangingPunct="1">
              <a:lnSpc>
                <a:spcPct val="90000"/>
              </a:lnSpc>
              <a:defRPr/>
            </a:pPr>
            <a:r>
              <a:rPr lang="en-US" sz="2000" dirty="0" smtClean="0"/>
              <a:t>New ways of doing cognitive testing</a:t>
            </a:r>
          </a:p>
          <a:p>
            <a:pPr lvl="1" eaLnBrk="1" hangingPunct="1">
              <a:lnSpc>
                <a:spcPct val="90000"/>
              </a:lnSpc>
              <a:defRPr/>
            </a:pPr>
            <a:r>
              <a:rPr lang="en-US" sz="2000" dirty="0" smtClean="0"/>
              <a:t>First opportunity to implement new translation guidelines</a:t>
            </a:r>
          </a:p>
          <a:p>
            <a:pPr lvl="1" eaLnBrk="1" hangingPunct="1">
              <a:lnSpc>
                <a:spcPct val="90000"/>
              </a:lnSpc>
              <a:buFont typeface="Wingdings" pitchFamily="2" charset="2"/>
              <a:buNone/>
              <a:defRPr/>
            </a:pPr>
            <a:endParaRPr lang="en-US" sz="2000" dirty="0" smtClean="0"/>
          </a:p>
          <a:p>
            <a:pPr eaLnBrk="1" hangingPunct="1">
              <a:lnSpc>
                <a:spcPct val="90000"/>
              </a:lnSpc>
              <a:defRPr/>
            </a:pPr>
            <a:r>
              <a:rPr lang="en-US" sz="2400" dirty="0" smtClean="0"/>
              <a:t>Communication and Clarifying Assumptions Crucial</a:t>
            </a:r>
          </a:p>
          <a:p>
            <a:pPr lvl="1" eaLnBrk="1" hangingPunct="1">
              <a:lnSpc>
                <a:spcPct val="90000"/>
              </a:lnSpc>
              <a:defRPr/>
            </a:pPr>
            <a:r>
              <a:rPr lang="en-US" sz="2000" dirty="0" smtClean="0"/>
              <a:t>“Clean sample” and resolving cases</a:t>
            </a:r>
          </a:p>
          <a:p>
            <a:pPr lvl="1" eaLnBrk="1" hangingPunct="1">
              <a:lnSpc>
                <a:spcPct val="90000"/>
              </a:lnSpc>
              <a:defRPr/>
            </a:pPr>
            <a:r>
              <a:rPr lang="en-US" sz="2000" dirty="0" smtClean="0"/>
              <a:t>Differences in cooperativeness of Canadian and US population require different monitoring and collection strategies</a:t>
            </a:r>
          </a:p>
          <a:p>
            <a:pPr lvl="1" eaLnBrk="1" hangingPunct="1">
              <a:lnSpc>
                <a:spcPct val="90000"/>
              </a:lnSpc>
              <a:buFont typeface="Wingdings" pitchFamily="2" charset="2"/>
              <a:buNone/>
              <a:defRPr/>
            </a:pPr>
            <a:endParaRPr lang="en-US" sz="2000" dirty="0" smtClean="0"/>
          </a:p>
          <a:p>
            <a:pPr eaLnBrk="1" hangingPunct="1">
              <a:lnSpc>
                <a:spcPct val="90000"/>
              </a:lnSpc>
              <a:defRPr/>
            </a:pPr>
            <a:r>
              <a:rPr lang="en-US" sz="2400" dirty="0" smtClean="0"/>
              <a:t>Difference in implementing legal requirements not insignificant in their impacts</a:t>
            </a:r>
          </a:p>
          <a:p>
            <a:pPr lvl="1" eaLnBrk="1" hangingPunct="1">
              <a:lnSpc>
                <a:spcPct val="90000"/>
              </a:lnSpc>
              <a:defRPr/>
            </a:pPr>
            <a:r>
              <a:rPr lang="en-US" sz="2000" dirty="0" smtClean="0"/>
              <a:t>impacted the discretion and authority of interviewers</a:t>
            </a:r>
          </a:p>
          <a:p>
            <a:pPr lvl="1" eaLnBrk="1" hangingPunct="1">
              <a:lnSpc>
                <a:spcPct val="90000"/>
              </a:lnSpc>
              <a:defRPr/>
            </a:pPr>
            <a:r>
              <a:rPr lang="en-US" sz="2000" dirty="0" smtClean="0"/>
              <a:t>difficult to collaborate in analysis</a:t>
            </a:r>
          </a:p>
          <a:p>
            <a:pPr lvl="1" eaLnBrk="1" hangingPunct="1">
              <a:lnSpc>
                <a:spcPct val="90000"/>
              </a:lnSpc>
              <a:buFont typeface="Wingdings" pitchFamily="2" charset="2"/>
              <a:buNone/>
              <a:defRPr/>
            </a:pPr>
            <a:endParaRPr lang="en-US" sz="2000" dirty="0" smtClean="0"/>
          </a:p>
          <a:p>
            <a:pPr lvl="1" eaLnBrk="1" hangingPunct="1">
              <a:lnSpc>
                <a:spcPct val="90000"/>
              </a:lnSpc>
              <a:buFont typeface="Wingdings" pitchFamily="2" charset="2"/>
              <a:buNone/>
              <a:defRPr/>
            </a:pPr>
            <a:endParaRPr lang="en-US" sz="2000" dirty="0" smtClean="0"/>
          </a:p>
          <a:p>
            <a:pPr lvl="1" eaLnBrk="1" hangingPunct="1">
              <a:lnSpc>
                <a:spcPct val="90000"/>
              </a:lnSpc>
              <a:buFont typeface="Wingdings" pitchFamily="2" charset="2"/>
              <a:buNone/>
              <a:defRPr/>
            </a:pPr>
            <a:endParaRPr lang="en-US" sz="20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Line 3"/>
          <p:cNvSpPr>
            <a:spLocks noChangeShapeType="1"/>
          </p:cNvSpPr>
          <p:nvPr/>
        </p:nvSpPr>
        <p:spPr bwMode="auto">
          <a:xfrm>
            <a:off x="838200" y="5029200"/>
            <a:ext cx="7391400" cy="0"/>
          </a:xfrm>
          <a:prstGeom prst="line">
            <a:avLst/>
          </a:prstGeom>
          <a:noFill/>
          <a:ln w="25400">
            <a:solidFill>
              <a:schemeClr val="tx1"/>
            </a:solidFill>
            <a:round/>
            <a:headEnd/>
            <a:tailEnd/>
          </a:ln>
        </p:spPr>
        <p:txBody>
          <a:bodyPr/>
          <a:lstStyle/>
          <a:p>
            <a:endParaRPr lang="en-US"/>
          </a:p>
        </p:txBody>
      </p:sp>
      <p:sp>
        <p:nvSpPr>
          <p:cNvPr id="194565" name="Rectangle 5"/>
          <p:cNvSpPr>
            <a:spLocks noGrp="1" noChangeArrowheads="1"/>
          </p:cNvSpPr>
          <p:nvPr>
            <p:ph type="subTitle" idx="1"/>
          </p:nvPr>
        </p:nvSpPr>
        <p:spPr>
          <a:xfrm>
            <a:off x="1447800" y="381000"/>
            <a:ext cx="6400800" cy="3429000"/>
          </a:xfrm>
        </p:spPr>
        <p:txBody>
          <a:bodyPr/>
          <a:lstStyle/>
          <a:p>
            <a:pPr eaLnBrk="1" hangingPunct="1">
              <a:defRPr/>
            </a:pPr>
            <a:r>
              <a:rPr lang="en-US" sz="2800" smtClean="0"/>
              <a:t>Access Data and Reports</a:t>
            </a:r>
          </a:p>
          <a:p>
            <a:pPr eaLnBrk="1" hangingPunct="1">
              <a:defRPr/>
            </a:pPr>
            <a:endParaRPr lang="en-US" sz="2800" smtClean="0"/>
          </a:p>
          <a:p>
            <a:pPr eaLnBrk="1" hangingPunct="1">
              <a:defRPr/>
            </a:pPr>
            <a:r>
              <a:rPr lang="en-US" sz="2800" smtClean="0"/>
              <a:t>NCHS website at </a:t>
            </a:r>
            <a:r>
              <a:rPr lang="en-US" sz="2800" b="1" smtClean="0"/>
              <a:t>www.cdc.gov/nchs/nhis.htm</a:t>
            </a:r>
            <a:r>
              <a:rPr lang="en-US" sz="2800" u="sng" smtClean="0"/>
              <a:t> </a:t>
            </a:r>
          </a:p>
          <a:p>
            <a:pPr eaLnBrk="1" hangingPunct="1">
              <a:defRPr/>
            </a:pPr>
            <a:endParaRPr lang="en-US" sz="2800" u="sng" smtClean="0"/>
          </a:p>
          <a:p>
            <a:pPr eaLnBrk="1" hangingPunct="1">
              <a:defRPr/>
            </a:pPr>
            <a:r>
              <a:rPr lang="en-US" sz="2800" smtClean="0"/>
              <a:t>Statistics Canada website at </a:t>
            </a:r>
            <a:r>
              <a:rPr lang="en-US" sz="2800" b="1" smtClean="0"/>
              <a:t>www.statcan.ca</a:t>
            </a:r>
          </a:p>
          <a:p>
            <a:pPr eaLnBrk="1" hangingPunct="1">
              <a:defRPr/>
            </a:pPr>
            <a:endParaRPr lang="en-US" sz="2800" smtClean="0"/>
          </a:p>
        </p:txBody>
      </p:sp>
      <p:sp>
        <p:nvSpPr>
          <p:cNvPr id="28676" name="Rectangle 6"/>
          <p:cNvSpPr>
            <a:spLocks noChangeArrowheads="1"/>
          </p:cNvSpPr>
          <p:nvPr/>
        </p:nvSpPr>
        <p:spPr bwMode="auto">
          <a:xfrm>
            <a:off x="2286000" y="2901950"/>
            <a:ext cx="4572000" cy="1054100"/>
          </a:xfrm>
          <a:prstGeom prst="rect">
            <a:avLst/>
          </a:prstGeom>
          <a:noFill/>
          <a:ln w="9525">
            <a:noFill/>
            <a:miter lim="800000"/>
            <a:headEnd/>
            <a:tailEnd/>
          </a:ln>
        </p:spPr>
        <p:txBody>
          <a:bodyPr>
            <a:spAutoFit/>
          </a:bodyPr>
          <a:lstStyle/>
          <a:p>
            <a:pPr eaLnBrk="1" hangingPunct="1"/>
            <a:endParaRPr lang="en-US"/>
          </a:p>
          <a:p>
            <a:pPr eaLnBrk="1" hangingPunct="1"/>
            <a:endParaRPr lang="en-US"/>
          </a:p>
          <a:p>
            <a:pPr eaLnBrk="1" hangingPunct="1">
              <a:spcBef>
                <a:spcPct val="50000"/>
              </a:spcBef>
            </a:pPr>
            <a:endParaRPr lang="en-US"/>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ctrTitle"/>
          </p:nvPr>
        </p:nvSpPr>
        <p:spPr>
          <a:xfrm>
            <a:off x="228600" y="533400"/>
            <a:ext cx="8763000" cy="438150"/>
          </a:xfrm>
        </p:spPr>
        <p:txBody>
          <a:bodyPr/>
          <a:lstStyle/>
          <a:p>
            <a:pPr eaLnBrk="1" hangingPunct="1">
              <a:defRPr/>
            </a:pPr>
            <a:r>
              <a:rPr lang="en-US" sz="3600" smtClean="0"/>
              <a:t>Contact Information</a:t>
            </a:r>
          </a:p>
        </p:txBody>
      </p:sp>
      <p:sp>
        <p:nvSpPr>
          <p:cNvPr id="245763" name="Rectangle 3"/>
          <p:cNvSpPr>
            <a:spLocks noGrp="1" noChangeArrowheads="1"/>
          </p:cNvSpPr>
          <p:nvPr>
            <p:ph type="subTitle" idx="1"/>
          </p:nvPr>
        </p:nvSpPr>
        <p:spPr>
          <a:xfrm>
            <a:off x="838200" y="1981200"/>
            <a:ext cx="7543800" cy="2667000"/>
          </a:xfrm>
        </p:spPr>
        <p:txBody>
          <a:bodyPr/>
          <a:lstStyle/>
          <a:p>
            <a:pPr eaLnBrk="1" hangingPunct="1">
              <a:lnSpc>
                <a:spcPct val="80000"/>
              </a:lnSpc>
              <a:defRPr/>
            </a:pPr>
            <a:r>
              <a:rPr lang="en-US" sz="2400" smtClean="0">
                <a:solidFill>
                  <a:schemeClr val="tx2"/>
                </a:solidFill>
              </a:rPr>
              <a:t>Catherine  M.  Simile, Ph.D.</a:t>
            </a:r>
          </a:p>
          <a:p>
            <a:pPr eaLnBrk="1" hangingPunct="1">
              <a:lnSpc>
                <a:spcPct val="80000"/>
              </a:lnSpc>
              <a:defRPr/>
            </a:pPr>
            <a:r>
              <a:rPr lang="en-US" sz="2400" smtClean="0"/>
              <a:t>National Center for Health Statistics</a:t>
            </a:r>
          </a:p>
          <a:p>
            <a:pPr eaLnBrk="1" hangingPunct="1">
              <a:lnSpc>
                <a:spcPct val="80000"/>
              </a:lnSpc>
              <a:defRPr/>
            </a:pPr>
            <a:r>
              <a:rPr lang="en-US" sz="2400" smtClean="0"/>
              <a:t>Division of Health Interview Statistics</a:t>
            </a:r>
          </a:p>
          <a:p>
            <a:pPr eaLnBrk="1" hangingPunct="1">
              <a:lnSpc>
                <a:spcPct val="80000"/>
              </a:lnSpc>
              <a:defRPr/>
            </a:pPr>
            <a:r>
              <a:rPr lang="en-US" sz="2400" smtClean="0"/>
              <a:t>3311 Toledo Road, Room 2115</a:t>
            </a:r>
          </a:p>
          <a:p>
            <a:pPr eaLnBrk="1" hangingPunct="1">
              <a:lnSpc>
                <a:spcPct val="80000"/>
              </a:lnSpc>
              <a:defRPr/>
            </a:pPr>
            <a:r>
              <a:rPr lang="en-US" sz="2400" smtClean="0"/>
              <a:t>Hyattsville, MD 20782</a:t>
            </a:r>
          </a:p>
          <a:p>
            <a:pPr eaLnBrk="1" hangingPunct="1">
              <a:lnSpc>
                <a:spcPct val="80000"/>
              </a:lnSpc>
              <a:defRPr/>
            </a:pPr>
            <a:r>
              <a:rPr lang="en-US" sz="2400" smtClean="0"/>
              <a:t>Phone: (301) 458-4499</a:t>
            </a:r>
          </a:p>
          <a:p>
            <a:pPr eaLnBrk="1" hangingPunct="1">
              <a:lnSpc>
                <a:spcPct val="80000"/>
              </a:lnSpc>
              <a:defRPr/>
            </a:pPr>
            <a:r>
              <a:rPr lang="en-US" sz="2400" smtClean="0"/>
              <a:t>Email: cus4@cdc.gov</a:t>
            </a:r>
          </a:p>
        </p:txBody>
      </p:sp>
      <p:pic>
        <p:nvPicPr>
          <p:cNvPr id="29700" name="Picture 4" descr="hislogo"/>
          <p:cNvPicPr>
            <a:picLocks noChangeAspect="1" noChangeArrowheads="1"/>
          </p:cNvPicPr>
          <p:nvPr/>
        </p:nvPicPr>
        <p:blipFill>
          <a:blip r:embed="rId3" cstate="print"/>
          <a:srcRect/>
          <a:stretch>
            <a:fillRect/>
          </a:stretch>
        </p:blipFill>
        <p:spPr bwMode="auto">
          <a:xfrm>
            <a:off x="838200" y="5181600"/>
            <a:ext cx="990600" cy="965200"/>
          </a:xfrm>
          <a:prstGeom prst="rect">
            <a:avLst/>
          </a:prstGeom>
          <a:noFill/>
          <a:ln w="9525">
            <a:noFill/>
            <a:miter lim="800000"/>
            <a:headEnd/>
            <a:tailEnd/>
          </a:ln>
        </p:spPr>
      </p:pic>
      <p:sp>
        <p:nvSpPr>
          <p:cNvPr id="29701" name="Line 5"/>
          <p:cNvSpPr>
            <a:spLocks noChangeShapeType="1"/>
          </p:cNvSpPr>
          <p:nvPr/>
        </p:nvSpPr>
        <p:spPr bwMode="auto">
          <a:xfrm>
            <a:off x="838200" y="5029200"/>
            <a:ext cx="7391400" cy="0"/>
          </a:xfrm>
          <a:prstGeom prst="line">
            <a:avLst/>
          </a:prstGeom>
          <a:noFill/>
          <a:ln w="25400">
            <a:solidFill>
              <a:schemeClr val="tx1"/>
            </a:solidFill>
            <a:round/>
            <a:headEnd/>
            <a:tailEnd/>
          </a:ln>
        </p:spPr>
        <p:txBody>
          <a:bodyPr/>
          <a:lstStyle/>
          <a:p>
            <a:endParaRPr lang="en-US"/>
          </a:p>
        </p:txBody>
      </p:sp>
      <p:pic>
        <p:nvPicPr>
          <p:cNvPr id="29702" name="Picture 6" descr="cdcnew3"/>
          <p:cNvPicPr>
            <a:picLocks noChangeAspect="1" noChangeArrowheads="1"/>
          </p:cNvPicPr>
          <p:nvPr/>
        </p:nvPicPr>
        <p:blipFill>
          <a:blip r:embed="rId4" cstate="print"/>
          <a:srcRect/>
          <a:stretch>
            <a:fillRect/>
          </a:stretch>
        </p:blipFill>
        <p:spPr bwMode="auto">
          <a:xfrm>
            <a:off x="6629400" y="5257800"/>
            <a:ext cx="1600200" cy="6858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ChangeArrowheads="1"/>
          </p:cNvSpPr>
          <p:nvPr>
            <p:ph type="title"/>
          </p:nvPr>
        </p:nvSpPr>
        <p:spPr>
          <a:xfrm>
            <a:off x="457200" y="312738"/>
            <a:ext cx="8229600" cy="1143000"/>
          </a:xfrm>
        </p:spPr>
        <p:txBody>
          <a:bodyPr/>
          <a:lstStyle/>
          <a:p>
            <a:pPr eaLnBrk="1" hangingPunct="1">
              <a:defRPr/>
            </a:pPr>
            <a:r>
              <a:rPr lang="en-US" b="1" smtClean="0"/>
              <a:t>How It Started</a:t>
            </a:r>
          </a:p>
        </p:txBody>
      </p:sp>
      <p:sp>
        <p:nvSpPr>
          <p:cNvPr id="225283" name="Rectangle 3"/>
          <p:cNvSpPr>
            <a:spLocks noGrp="1" noChangeArrowheads="1"/>
          </p:cNvSpPr>
          <p:nvPr>
            <p:ph idx="1"/>
          </p:nvPr>
        </p:nvSpPr>
        <p:spPr/>
        <p:txBody>
          <a:bodyPr/>
          <a:lstStyle/>
          <a:p>
            <a:pPr eaLnBrk="1" hangingPunct="1">
              <a:lnSpc>
                <a:spcPct val="90000"/>
              </a:lnSpc>
              <a:defRPr/>
            </a:pPr>
            <a:r>
              <a:rPr lang="en-US" dirty="0" smtClean="0"/>
              <a:t>Both NCHS and STC were involved in international efforts to improve cross national comparisons of health data</a:t>
            </a:r>
          </a:p>
          <a:p>
            <a:pPr eaLnBrk="1" hangingPunct="1">
              <a:lnSpc>
                <a:spcPct val="90000"/>
              </a:lnSpc>
              <a:defRPr/>
            </a:pPr>
            <a:endParaRPr lang="en-US" dirty="0" smtClean="0"/>
          </a:p>
          <a:p>
            <a:pPr eaLnBrk="1" hangingPunct="1">
              <a:lnSpc>
                <a:spcPct val="90000"/>
              </a:lnSpc>
              <a:defRPr/>
            </a:pPr>
            <a:r>
              <a:rPr lang="en-US" dirty="0" smtClean="0"/>
              <a:t>NCHS/STC yearly interchanges to discuss common interests</a:t>
            </a:r>
          </a:p>
          <a:p>
            <a:pPr eaLnBrk="1" hangingPunct="1">
              <a:lnSpc>
                <a:spcPct val="90000"/>
              </a:lnSpc>
              <a:buFont typeface="Wingdings" pitchFamily="2" charset="2"/>
              <a:buNone/>
              <a:defRPr/>
            </a:pPr>
            <a:endParaRPr lang="en-US" dirty="0" smtClean="0"/>
          </a:p>
          <a:p>
            <a:pPr eaLnBrk="1" hangingPunct="1">
              <a:lnSpc>
                <a:spcPct val="90000"/>
              </a:lnSpc>
              <a:defRPr/>
            </a:pPr>
            <a:r>
              <a:rPr lang="en-US" dirty="0" smtClean="0"/>
              <a:t>Idea for a joint survey launched at the October 2000 Interchange</a:t>
            </a:r>
          </a:p>
          <a:p>
            <a:pPr eaLnBrk="1" hangingPunct="1">
              <a:lnSpc>
                <a:spcPct val="90000"/>
              </a:lnSpc>
              <a:defRPr/>
            </a:pPr>
            <a:endParaRPr lang="en-US" dirty="0" smtClean="0"/>
          </a:p>
          <a:p>
            <a:pPr eaLnBrk="1" hangingPunct="1">
              <a:lnSpc>
                <a:spcPct val="90000"/>
              </a:lnSpc>
              <a:buFont typeface="Wingdings" pitchFamily="2" charset="2"/>
              <a:buNone/>
              <a:defRPr/>
            </a:pPr>
            <a:endParaRPr lang="en-US" sz="2800"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a:xfrm>
            <a:off x="428625" y="312738"/>
            <a:ext cx="8229600" cy="1143000"/>
          </a:xfrm>
        </p:spPr>
        <p:txBody>
          <a:bodyPr/>
          <a:lstStyle/>
          <a:p>
            <a:pPr eaLnBrk="1" hangingPunct="1">
              <a:defRPr/>
            </a:pPr>
            <a:r>
              <a:rPr lang="en-US" smtClean="0"/>
              <a:t>Objectives</a:t>
            </a:r>
          </a:p>
        </p:txBody>
      </p:sp>
      <p:sp>
        <p:nvSpPr>
          <p:cNvPr id="226307" name="Rectangle 3"/>
          <p:cNvSpPr>
            <a:spLocks noGrp="1" noChangeArrowheads="1"/>
          </p:cNvSpPr>
          <p:nvPr>
            <p:ph idx="1"/>
          </p:nvPr>
        </p:nvSpPr>
        <p:spPr>
          <a:xfrm>
            <a:off x="457200" y="1695450"/>
            <a:ext cx="8229600" cy="4525963"/>
          </a:xfrm>
        </p:spPr>
        <p:txBody>
          <a:bodyPr/>
          <a:lstStyle/>
          <a:p>
            <a:pPr eaLnBrk="1" hangingPunct="1">
              <a:lnSpc>
                <a:spcPct val="90000"/>
              </a:lnSpc>
              <a:defRPr/>
            </a:pPr>
            <a:r>
              <a:rPr lang="en-US" smtClean="0"/>
              <a:t>Produce highly comparable data on the Canadian and American populations unaffected by difference in data collection methodology on the following core indicators:</a:t>
            </a:r>
          </a:p>
          <a:p>
            <a:pPr lvl="1" eaLnBrk="1" hangingPunct="1">
              <a:lnSpc>
                <a:spcPct val="90000"/>
              </a:lnSpc>
              <a:defRPr/>
            </a:pPr>
            <a:r>
              <a:rPr lang="en-US" smtClean="0"/>
              <a:t>Health care</a:t>
            </a:r>
          </a:p>
          <a:p>
            <a:pPr lvl="1" eaLnBrk="1" hangingPunct="1">
              <a:lnSpc>
                <a:spcPct val="90000"/>
              </a:lnSpc>
              <a:defRPr/>
            </a:pPr>
            <a:r>
              <a:rPr lang="en-US" smtClean="0"/>
              <a:t>Functional status</a:t>
            </a:r>
          </a:p>
          <a:p>
            <a:pPr lvl="1" eaLnBrk="1" hangingPunct="1">
              <a:lnSpc>
                <a:spcPct val="90000"/>
              </a:lnSpc>
              <a:defRPr/>
            </a:pPr>
            <a:r>
              <a:rPr lang="en-US" smtClean="0"/>
              <a:t>Health status</a:t>
            </a:r>
          </a:p>
          <a:p>
            <a:pPr lvl="1" eaLnBrk="1" hangingPunct="1">
              <a:lnSpc>
                <a:spcPct val="90000"/>
              </a:lnSpc>
              <a:defRPr/>
            </a:pPr>
            <a:r>
              <a:rPr lang="en-US" smtClean="0"/>
              <a:t>Risk factors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a:xfrm>
            <a:off x="457200" y="312738"/>
            <a:ext cx="8229600" cy="1143000"/>
          </a:xfrm>
        </p:spPr>
        <p:txBody>
          <a:bodyPr/>
          <a:lstStyle/>
          <a:p>
            <a:pPr eaLnBrk="1" hangingPunct="1">
              <a:defRPr/>
            </a:pPr>
            <a:r>
              <a:rPr lang="en-GB" smtClean="0"/>
              <a:t>Objectives (cont.)</a:t>
            </a:r>
            <a:endParaRPr lang="en-US" smtClean="0"/>
          </a:p>
        </p:txBody>
      </p:sp>
      <p:sp>
        <p:nvSpPr>
          <p:cNvPr id="227331" name="Rectangle 3"/>
          <p:cNvSpPr>
            <a:spLocks noGrp="1" noChangeArrowheads="1"/>
          </p:cNvSpPr>
          <p:nvPr>
            <p:ph idx="1"/>
          </p:nvPr>
        </p:nvSpPr>
        <p:spPr>
          <a:xfrm>
            <a:off x="914400" y="1162050"/>
            <a:ext cx="8229600" cy="4525963"/>
          </a:xfrm>
        </p:spPr>
        <p:txBody>
          <a:bodyPr/>
          <a:lstStyle/>
          <a:p>
            <a:pPr lvl="1" eaLnBrk="1" hangingPunct="1">
              <a:lnSpc>
                <a:spcPct val="110000"/>
              </a:lnSpc>
              <a:buFont typeface="Wingdings" pitchFamily="2" charset="2"/>
              <a:buNone/>
              <a:defRPr/>
            </a:pPr>
            <a:endParaRPr lang="en-GB" smtClean="0"/>
          </a:p>
          <a:p>
            <a:pPr eaLnBrk="1" hangingPunct="1">
              <a:lnSpc>
                <a:spcPct val="90000"/>
              </a:lnSpc>
              <a:defRPr/>
            </a:pPr>
            <a:r>
              <a:rPr lang="en-GB" smtClean="0"/>
              <a:t>Influence content of the each country’s ongoing, national health surveys to enhance comparability and data quality</a:t>
            </a:r>
          </a:p>
          <a:p>
            <a:pPr eaLnBrk="1" hangingPunct="1">
              <a:lnSpc>
                <a:spcPct val="90000"/>
              </a:lnSpc>
              <a:buFont typeface="Wingdings" pitchFamily="2" charset="2"/>
              <a:buNone/>
              <a:defRPr/>
            </a:pPr>
            <a:endParaRPr lang="en-GB" smtClean="0"/>
          </a:p>
          <a:p>
            <a:pPr eaLnBrk="1" hangingPunct="1">
              <a:lnSpc>
                <a:spcPct val="90000"/>
              </a:lnSpc>
              <a:defRPr/>
            </a:pPr>
            <a:r>
              <a:rPr lang="en-GB" smtClean="0"/>
              <a:t>Develop a model for successful collaboration towards standardizing concepts</a:t>
            </a:r>
          </a:p>
          <a:p>
            <a:pPr eaLnBrk="1" hangingPunct="1">
              <a:lnSpc>
                <a:spcPct val="90000"/>
              </a:lnSpc>
              <a:defRPr/>
            </a:pPr>
            <a:endParaRPr lang="en-GB" smtClean="0"/>
          </a:p>
          <a:p>
            <a:pPr eaLnBrk="1" hangingPunct="1">
              <a:lnSpc>
                <a:spcPct val="90000"/>
              </a:lnSpc>
              <a:defRPr/>
            </a:pPr>
            <a:endParaRPr lang="en-US"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a:xfrm>
            <a:off x="457200" y="312738"/>
            <a:ext cx="8229600" cy="1143000"/>
          </a:xfrm>
        </p:spPr>
        <p:txBody>
          <a:bodyPr/>
          <a:lstStyle/>
          <a:p>
            <a:pPr eaLnBrk="1" hangingPunct="1">
              <a:defRPr/>
            </a:pPr>
            <a:r>
              <a:rPr lang="en-US" smtClean="0"/>
              <a:t>Organization</a:t>
            </a:r>
          </a:p>
        </p:txBody>
      </p:sp>
      <p:sp>
        <p:nvSpPr>
          <p:cNvPr id="230403" name="Rectangle 3"/>
          <p:cNvSpPr>
            <a:spLocks noGrp="1" noChangeArrowheads="1"/>
          </p:cNvSpPr>
          <p:nvPr>
            <p:ph idx="1"/>
          </p:nvPr>
        </p:nvSpPr>
        <p:spPr>
          <a:xfrm>
            <a:off x="666750" y="1600200"/>
            <a:ext cx="8229600" cy="4525963"/>
          </a:xfrm>
        </p:spPr>
        <p:txBody>
          <a:bodyPr/>
          <a:lstStyle/>
          <a:p>
            <a:pPr eaLnBrk="1" hangingPunct="1">
              <a:lnSpc>
                <a:spcPct val="90000"/>
              </a:lnSpc>
              <a:defRPr/>
            </a:pPr>
            <a:r>
              <a:rPr lang="en-US" smtClean="0"/>
              <a:t>Project Team –Responsible for day to day operations</a:t>
            </a:r>
          </a:p>
          <a:p>
            <a:pPr eaLnBrk="1" hangingPunct="1">
              <a:lnSpc>
                <a:spcPct val="90000"/>
              </a:lnSpc>
              <a:defRPr/>
            </a:pPr>
            <a:endParaRPr lang="en-US" smtClean="0"/>
          </a:p>
          <a:p>
            <a:pPr eaLnBrk="1" hangingPunct="1">
              <a:lnSpc>
                <a:spcPct val="90000"/>
              </a:lnSpc>
              <a:defRPr/>
            </a:pPr>
            <a:r>
              <a:rPr lang="en-US" smtClean="0"/>
              <a:t>Steering Committee – project oversight</a:t>
            </a:r>
          </a:p>
          <a:p>
            <a:pPr eaLnBrk="1" hangingPunct="1">
              <a:lnSpc>
                <a:spcPct val="90000"/>
              </a:lnSpc>
              <a:buFont typeface="Wingdings" pitchFamily="2" charset="2"/>
              <a:buNone/>
              <a:defRPr/>
            </a:pPr>
            <a:endParaRPr lang="en-US" smtClean="0"/>
          </a:p>
          <a:p>
            <a:pPr eaLnBrk="1" hangingPunct="1">
              <a:lnSpc>
                <a:spcPct val="90000"/>
              </a:lnSpc>
              <a:defRPr/>
            </a:pPr>
            <a:r>
              <a:rPr lang="en-US" smtClean="0"/>
              <a:t>All interviews conducted from Statistics Canada’s Regional Offices using RDD and CATI</a:t>
            </a:r>
          </a:p>
          <a:p>
            <a:pPr eaLnBrk="1" hangingPunct="1">
              <a:lnSpc>
                <a:spcPct val="90000"/>
              </a:lnSpc>
              <a:buFont typeface="Wingdings" pitchFamily="2" charset="2"/>
              <a:buNone/>
              <a:defRPr/>
            </a:pPr>
            <a:r>
              <a:rPr lang="en-US" smtClean="0"/>
              <a:t> </a:t>
            </a:r>
          </a:p>
          <a:p>
            <a:pPr eaLnBrk="1" hangingPunct="1">
              <a:lnSpc>
                <a:spcPct val="90000"/>
              </a:lnSpc>
              <a:buFont typeface="Wingdings" pitchFamily="2" charset="2"/>
              <a:buNone/>
              <a:defRPr/>
            </a:pPr>
            <a:endParaRPr lang="en-US" smtClean="0"/>
          </a:p>
          <a:p>
            <a:pPr eaLnBrk="1" hangingPunct="1">
              <a:lnSpc>
                <a:spcPct val="90000"/>
              </a:lnSpc>
              <a:defRPr/>
            </a:pPr>
            <a:endParaRPr lang="en-US" smtClean="0"/>
          </a:p>
          <a:p>
            <a:pPr eaLnBrk="1" hangingPunct="1">
              <a:lnSpc>
                <a:spcPct val="90000"/>
              </a:lnSpc>
              <a:defRPr/>
            </a:pPr>
            <a:endParaRPr lang="en-US" smtClean="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a:xfrm>
            <a:off x="457200" y="312738"/>
            <a:ext cx="8229600" cy="1143000"/>
          </a:xfrm>
        </p:spPr>
        <p:txBody>
          <a:bodyPr/>
          <a:lstStyle/>
          <a:p>
            <a:pPr eaLnBrk="1" hangingPunct="1">
              <a:defRPr/>
            </a:pPr>
            <a:r>
              <a:rPr lang="en-US" dirty="0" smtClean="0"/>
              <a:t>Survey tasks</a:t>
            </a:r>
          </a:p>
        </p:txBody>
      </p:sp>
      <p:sp>
        <p:nvSpPr>
          <p:cNvPr id="231427" name="Rectangle 3"/>
          <p:cNvSpPr>
            <a:spLocks noGrp="1" noChangeArrowheads="1"/>
          </p:cNvSpPr>
          <p:nvPr>
            <p:ph idx="1"/>
          </p:nvPr>
        </p:nvSpPr>
        <p:spPr/>
        <p:txBody>
          <a:bodyPr/>
          <a:lstStyle/>
          <a:p>
            <a:pPr eaLnBrk="1" hangingPunct="1">
              <a:lnSpc>
                <a:spcPct val="80000"/>
              </a:lnSpc>
              <a:defRPr/>
            </a:pPr>
            <a:r>
              <a:rPr lang="en-US" sz="2800" smtClean="0"/>
              <a:t>Questionnaire design  - questions taken from ongoing surveys in both countries -the Canadian Community Health Survey and the National Health Interview Survey</a:t>
            </a:r>
          </a:p>
          <a:p>
            <a:pPr eaLnBrk="1" hangingPunct="1">
              <a:lnSpc>
                <a:spcPct val="80000"/>
              </a:lnSpc>
              <a:defRPr/>
            </a:pPr>
            <a:endParaRPr lang="en-US" sz="2800" smtClean="0"/>
          </a:p>
          <a:p>
            <a:pPr eaLnBrk="1" hangingPunct="1">
              <a:lnSpc>
                <a:spcPct val="80000"/>
              </a:lnSpc>
              <a:defRPr/>
            </a:pPr>
            <a:r>
              <a:rPr lang="en-US" sz="2800" smtClean="0"/>
              <a:t>Average duration of questionnaire – 25 minutes</a:t>
            </a:r>
          </a:p>
          <a:p>
            <a:pPr eaLnBrk="1" hangingPunct="1">
              <a:lnSpc>
                <a:spcPct val="80000"/>
              </a:lnSpc>
              <a:defRPr/>
            </a:pPr>
            <a:endParaRPr lang="en-US" sz="2800" smtClean="0"/>
          </a:p>
          <a:p>
            <a:pPr eaLnBrk="1" hangingPunct="1">
              <a:lnSpc>
                <a:spcPct val="80000"/>
              </a:lnSpc>
              <a:defRPr/>
            </a:pPr>
            <a:r>
              <a:rPr lang="en-US" sz="2800" smtClean="0"/>
              <a:t>Editing specifications  specific to questions</a:t>
            </a:r>
          </a:p>
          <a:p>
            <a:pPr eaLnBrk="1" hangingPunct="1">
              <a:lnSpc>
                <a:spcPct val="80000"/>
              </a:lnSpc>
              <a:buFont typeface="Wingdings" pitchFamily="2" charset="2"/>
              <a:buNone/>
              <a:defRPr/>
            </a:pPr>
            <a:endParaRPr lang="en-US" sz="2800" smtClean="0"/>
          </a:p>
          <a:p>
            <a:pPr eaLnBrk="1" hangingPunct="1">
              <a:lnSpc>
                <a:spcPct val="80000"/>
              </a:lnSpc>
              <a:defRPr/>
            </a:pPr>
            <a:r>
              <a:rPr lang="en-US" sz="2800" smtClean="0"/>
              <a:t>Interviews conducted in English, Spanish (US), and French (Canada)</a:t>
            </a:r>
          </a:p>
          <a:p>
            <a:pPr eaLnBrk="1" hangingPunct="1">
              <a:lnSpc>
                <a:spcPct val="80000"/>
              </a:lnSpc>
              <a:defRPr/>
            </a:pPr>
            <a:endParaRPr lang="en-US" sz="2800" smtClean="0"/>
          </a:p>
          <a:p>
            <a:pPr eaLnBrk="1" hangingPunct="1">
              <a:lnSpc>
                <a:spcPct val="80000"/>
              </a:lnSpc>
              <a:defRPr/>
            </a:pPr>
            <a:endParaRPr lang="en-US" sz="2800" smtClean="0"/>
          </a:p>
          <a:p>
            <a:pPr eaLnBrk="1" hangingPunct="1">
              <a:lnSpc>
                <a:spcPct val="80000"/>
              </a:lnSpc>
              <a:defRPr/>
            </a:pPr>
            <a:endParaRPr lang="en-US" sz="2800" smtClean="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a:xfrm>
            <a:off x="457200" y="293688"/>
            <a:ext cx="8229600" cy="1143000"/>
          </a:xfrm>
        </p:spPr>
        <p:txBody>
          <a:bodyPr/>
          <a:lstStyle/>
          <a:p>
            <a:pPr eaLnBrk="1" hangingPunct="1">
              <a:defRPr/>
            </a:pPr>
            <a:r>
              <a:rPr lang="en-US" smtClean="0"/>
              <a:t>Population Covered</a:t>
            </a:r>
          </a:p>
        </p:txBody>
      </p:sp>
      <p:sp>
        <p:nvSpPr>
          <p:cNvPr id="232451" name="Rectangle 3"/>
          <p:cNvSpPr>
            <a:spLocks noGrp="1" noChangeArrowheads="1"/>
          </p:cNvSpPr>
          <p:nvPr>
            <p:ph idx="1"/>
          </p:nvPr>
        </p:nvSpPr>
        <p:spPr>
          <a:xfrm>
            <a:off x="590550" y="1600200"/>
            <a:ext cx="8229600" cy="4525963"/>
          </a:xfrm>
        </p:spPr>
        <p:txBody>
          <a:bodyPr/>
          <a:lstStyle/>
          <a:p>
            <a:pPr eaLnBrk="1" hangingPunct="1">
              <a:defRPr/>
            </a:pPr>
            <a:r>
              <a:rPr lang="en-US" smtClean="0"/>
              <a:t>Residents of Canada and the US aged 18 and older living in private dwellings with telephones</a:t>
            </a:r>
          </a:p>
          <a:p>
            <a:pPr eaLnBrk="1" hangingPunct="1">
              <a:defRPr/>
            </a:pPr>
            <a:r>
              <a:rPr lang="en-US" smtClean="0"/>
              <a:t>Canadian samples stratified by province</a:t>
            </a:r>
          </a:p>
          <a:p>
            <a:pPr eaLnBrk="1" hangingPunct="1">
              <a:defRPr/>
            </a:pPr>
            <a:r>
              <a:rPr lang="en-US" smtClean="0"/>
              <a:t>US samples stratified by 4 regions</a:t>
            </a:r>
          </a:p>
          <a:p>
            <a:pPr eaLnBrk="1" hangingPunct="1">
              <a:defRPr/>
            </a:pPr>
            <a:r>
              <a:rPr lang="en-US" smtClean="0"/>
              <a:t>Sample designed to produce reliable national estimates for 3 age groups (18-44, 45-64, 65 and over) by gender</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a:xfrm>
            <a:off x="457200" y="312738"/>
            <a:ext cx="8229600" cy="1143000"/>
          </a:xfrm>
        </p:spPr>
        <p:txBody>
          <a:bodyPr/>
          <a:lstStyle/>
          <a:p>
            <a:pPr eaLnBrk="1" hangingPunct="1">
              <a:defRPr/>
            </a:pPr>
            <a:r>
              <a:rPr lang="en-US" smtClean="0"/>
              <a:t>Sample Size</a:t>
            </a:r>
          </a:p>
        </p:txBody>
      </p:sp>
      <p:sp>
        <p:nvSpPr>
          <p:cNvPr id="233475" name="Rectangle 3"/>
          <p:cNvSpPr>
            <a:spLocks noGrp="1" noChangeArrowheads="1"/>
          </p:cNvSpPr>
          <p:nvPr>
            <p:ph idx="1"/>
          </p:nvPr>
        </p:nvSpPr>
        <p:spPr>
          <a:xfrm>
            <a:off x="2971800" y="1600200"/>
            <a:ext cx="8229600" cy="4525963"/>
          </a:xfrm>
        </p:spPr>
        <p:txBody>
          <a:bodyPr/>
          <a:lstStyle/>
          <a:p>
            <a:pPr eaLnBrk="1" hangingPunct="1">
              <a:defRPr/>
            </a:pPr>
            <a:r>
              <a:rPr lang="en-US" smtClean="0"/>
              <a:t>Canada: 3,505</a:t>
            </a:r>
          </a:p>
          <a:p>
            <a:pPr eaLnBrk="1" hangingPunct="1">
              <a:defRPr/>
            </a:pPr>
            <a:endParaRPr lang="en-US" smtClean="0"/>
          </a:p>
          <a:p>
            <a:pPr eaLnBrk="1" hangingPunct="1">
              <a:defRPr/>
            </a:pPr>
            <a:r>
              <a:rPr lang="en-US" smtClean="0"/>
              <a:t>US: 5,183</a:t>
            </a:r>
          </a:p>
          <a:p>
            <a:pPr eaLnBrk="1" hangingPunct="1">
              <a:defRPr/>
            </a:pPr>
            <a:endParaRPr lang="en-US"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1270</TotalTime>
  <Words>1438</Words>
  <Application>Microsoft Office PowerPoint</Application>
  <PresentationFormat>On-screen Show (4:3)</PresentationFormat>
  <Paragraphs>215</Paragraphs>
  <Slides>26</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Office Theme</vt:lpstr>
      <vt:lpstr>Chart</vt:lpstr>
      <vt:lpstr>Operational and Methodological Lessons Learned from the 2003 Joint Canada/U.S. Survey of Health</vt:lpstr>
      <vt:lpstr>Overview</vt:lpstr>
      <vt:lpstr>How It Started</vt:lpstr>
      <vt:lpstr>Objectives</vt:lpstr>
      <vt:lpstr>Objectives (cont.)</vt:lpstr>
      <vt:lpstr>Organization</vt:lpstr>
      <vt:lpstr>Survey tasks</vt:lpstr>
      <vt:lpstr>Population Covered</vt:lpstr>
      <vt:lpstr>Sample Size</vt:lpstr>
      <vt:lpstr>Timeline</vt:lpstr>
      <vt:lpstr>Timeline (cont.) </vt:lpstr>
      <vt:lpstr>Cognitive Testing:  Window of Opportunity </vt:lpstr>
      <vt:lpstr>Cognitive Testing, (cont’d)</vt:lpstr>
      <vt:lpstr>  Translation:  Implementation of New Guidelines </vt:lpstr>
      <vt:lpstr>Steps from the Guidelines:</vt:lpstr>
      <vt:lpstr>Data Collection Expectations</vt:lpstr>
      <vt:lpstr>DATA COLLECTION RESULTS:  Resolution, Cooperation and Final Response Rates, JCUSH</vt:lpstr>
      <vt:lpstr>Resolving Cases</vt:lpstr>
      <vt:lpstr>Resolving Cases (Cont’d)</vt:lpstr>
      <vt:lpstr>Cooperation:  Refusals</vt:lpstr>
      <vt:lpstr>Collection Monitoring</vt:lpstr>
      <vt:lpstr>Discretion and Authority of Data Collection Staff</vt:lpstr>
      <vt:lpstr>Data Release</vt:lpstr>
      <vt:lpstr>Summary</vt:lpstr>
      <vt:lpstr>Slide 25</vt:lpstr>
      <vt:lpstr>Contact Information</vt:lpstr>
    </vt:vector>
  </TitlesOfParts>
  <Company>NCHS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cus4</dc:creator>
  <cp:lastModifiedBy>iwu6</cp:lastModifiedBy>
  <cp:revision>48</cp:revision>
  <dcterms:created xsi:type="dcterms:W3CDTF">2004-07-16T14:32:20Z</dcterms:created>
  <dcterms:modified xsi:type="dcterms:W3CDTF">2010-08-23T13:21:26Z</dcterms:modified>
</cp:coreProperties>
</file>