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68" r:id="rId3"/>
    <p:sldId id="269" r:id="rId4"/>
    <p:sldId id="270" r:id="rId5"/>
    <p:sldId id="274" r:id="rId6"/>
    <p:sldId id="276" r:id="rId7"/>
    <p:sldId id="275" r:id="rId8"/>
    <p:sldId id="271" r:id="rId9"/>
    <p:sldId id="273" r:id="rId10"/>
    <p:sldId id="277" r:id="rId11"/>
    <p:sldId id="260" r:id="rId12"/>
    <p:sldId id="262" r:id="rId13"/>
    <p:sldId id="278" r:id="rId14"/>
    <p:sldId id="279" r:id="rId15"/>
    <p:sldId id="264" r:id="rId16"/>
    <p:sldId id="265" r:id="rId17"/>
    <p:sldId id="267" r:id="rId18"/>
    <p:sldId id="266"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667" autoAdjust="0"/>
  </p:normalViewPr>
  <p:slideViewPr>
    <p:cSldViewPr>
      <p:cViewPr varScale="1">
        <p:scale>
          <a:sx n="45" d="100"/>
          <a:sy n="45" d="100"/>
        </p:scale>
        <p:origin x="-706"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369ED1B4-3E7A-466B-A9CC-9A6BC7B80A34}" type="datetimeFigureOut">
              <a:rPr lang="en-US" smtClean="0"/>
              <a:pPr/>
              <a:t>8/17/2010</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B9595239-7B62-4519-A594-0D3D74A08860}"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E4160EB-EACF-4D7E-8672-7A08A7C25351}" type="datetimeFigureOut">
              <a:rPr lang="en-US" smtClean="0"/>
              <a:pPr/>
              <a:t>8/17/2010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658A582-AC11-4CA1-B657-ED60AB6754BD}"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 story of how two agencies got to be best friends.</a:t>
            </a:r>
          </a:p>
          <a:p>
            <a:r>
              <a:rPr lang="en-US" dirty="0" smtClean="0"/>
              <a:t>Really health-related part of STC &amp; all of NCHS: </a:t>
            </a:r>
          </a:p>
          <a:p>
            <a:r>
              <a:rPr lang="en-US" dirty="0" smtClean="0"/>
              <a:t>     US: Highly decentralized statistical agencies,</a:t>
            </a:r>
          </a:p>
          <a:p>
            <a:r>
              <a:rPr lang="en-US" dirty="0" smtClean="0"/>
              <a:t>     Canada: Highly centralized, e.g., Current Popn Survey equiv &amp; Census      </a:t>
            </a:r>
            <a:endParaRPr lang="en-US" dirty="0"/>
          </a:p>
        </p:txBody>
      </p:sp>
      <p:sp>
        <p:nvSpPr>
          <p:cNvPr id="4" name="Slide Number Placeholder 3"/>
          <p:cNvSpPr>
            <a:spLocks noGrp="1"/>
          </p:cNvSpPr>
          <p:nvPr>
            <p:ph type="sldNum" sz="quarter" idx="10"/>
          </p:nvPr>
        </p:nvSpPr>
        <p:spPr/>
        <p:txBody>
          <a:bodyPr/>
          <a:lstStyle/>
          <a:p>
            <a:fld id="{0658A582-AC11-4CA1-B657-ED60AB6754BD}"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NCHS provided technical assistance for the CHMS.  Lent MEC.</a:t>
            </a:r>
            <a:endParaRPr lang="en-US" dirty="0"/>
          </a:p>
        </p:txBody>
      </p:sp>
      <p:sp>
        <p:nvSpPr>
          <p:cNvPr id="4" name="Slide Number Placeholder 3"/>
          <p:cNvSpPr>
            <a:spLocks noGrp="1"/>
          </p:cNvSpPr>
          <p:nvPr>
            <p:ph type="sldNum" sz="quarter" idx="10"/>
          </p:nvPr>
        </p:nvSpPr>
        <p:spPr/>
        <p:txBody>
          <a:bodyPr/>
          <a:lstStyle/>
          <a:p>
            <a:fld id="{0658A582-AC11-4CA1-B657-ED60AB6754BD}"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5FDEBF-CDFB-4110-B38F-836F50139364}" type="slidenum">
              <a:rPr lang="en-US"/>
              <a:pPr/>
              <a:t>11</a:t>
            </a:fld>
            <a:endParaRPr lang="en-US" dirty="0"/>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509DF7-DFC6-47A7-9CCC-1A958AF6466D}" type="slidenum">
              <a:rPr lang="en-US"/>
              <a:pPr/>
              <a:t>12</a:t>
            </a:fld>
            <a:endParaRPr lang="en-US" dirty="0"/>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58A582-AC11-4CA1-B657-ED60AB6754BD}"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58A582-AC11-4CA1-B657-ED60AB6754BD}"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58A582-AC11-4CA1-B657-ED60AB6754BD}"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58A582-AC11-4CA1-B657-ED60AB6754BD}"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58A582-AC11-4CA1-B657-ED60AB6754BD}"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58A582-AC11-4CA1-B657-ED60AB6754BD}" type="slidenum">
              <a:rPr lang="en-US" smtClean="0"/>
              <a:pPr/>
              <a:t>18</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58A582-AC11-4CA1-B657-ED60AB6754BD}"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58A582-AC11-4CA1-B657-ED60AB6754BD}"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JFG at STC: 1982-1999</a:t>
            </a:r>
          </a:p>
          <a:p>
            <a:r>
              <a:rPr lang="en-US" dirty="0" smtClean="0"/>
              <a:t>JFG at NCHS: 1999-present</a:t>
            </a:r>
          </a:p>
          <a:p>
            <a:endParaRPr lang="en-US" dirty="0" smtClean="0"/>
          </a:p>
          <a:p>
            <a:r>
              <a:rPr lang="en-US" dirty="0" smtClean="0"/>
              <a:t>1993 JFG to Public Health Conference on Records &amp; Statistics</a:t>
            </a:r>
          </a:p>
          <a:p>
            <a:r>
              <a:rPr lang="en-US" dirty="0" smtClean="0"/>
              <a:t>1997 JFG to Joint Meeting of the [same] &amp; the Data Users Conf</a:t>
            </a:r>
          </a:p>
          <a:p>
            <a:r>
              <a:rPr lang="en-US" dirty="0" smtClean="0"/>
              <a:t>1999 JFG to Natl Conf on Health Statistics</a:t>
            </a:r>
          </a:p>
          <a:p>
            <a:endParaRPr lang="en-US" dirty="0"/>
          </a:p>
        </p:txBody>
      </p:sp>
      <p:sp>
        <p:nvSpPr>
          <p:cNvPr id="4" name="Slide Number Placeholder 3"/>
          <p:cNvSpPr>
            <a:spLocks noGrp="1"/>
          </p:cNvSpPr>
          <p:nvPr>
            <p:ph type="sldNum" sz="quarter" idx="10"/>
          </p:nvPr>
        </p:nvSpPr>
        <p:spPr/>
        <p:txBody>
          <a:bodyPr/>
          <a:lstStyle/>
          <a:p>
            <a:fld id="{0658A582-AC11-4CA1-B657-ED60AB6754BD}"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58A582-AC11-4CA1-B657-ED60AB6754BD}"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58A582-AC11-4CA1-B657-ED60AB6754BD}"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58A582-AC11-4CA1-B657-ED60AB6754BD}"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58A582-AC11-4CA1-B657-ED60AB6754BD}"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stage was set:</a:t>
            </a:r>
          </a:p>
          <a:p>
            <a:r>
              <a:rPr lang="en-US" dirty="0" smtClean="0"/>
              <a:t>     International collaboration was supported by Feinleib.</a:t>
            </a:r>
          </a:p>
          <a:p>
            <a:r>
              <a:rPr lang="en-US" dirty="0" smtClean="0"/>
              <a:t>     Mary Grace Kovar was collaborating with Bill Forbes.</a:t>
            </a:r>
          </a:p>
          <a:p>
            <a:r>
              <a:rPr lang="en-US" dirty="0" smtClean="0"/>
              <a:t>     Interchange between STC &amp; U.S. Census Bureau.</a:t>
            </a:r>
          </a:p>
          <a:p>
            <a:r>
              <a:rPr lang="en-US" dirty="0" smtClean="0"/>
              <a:t>     JFG &amp; Kovar started lobbying for an Interchange between STC &amp; NCHS.</a:t>
            </a:r>
          </a:p>
          <a:p>
            <a:r>
              <a:rPr lang="en-US" dirty="0" smtClean="0"/>
              <a:t>     Got approval from Feinleib &amp; Fellegi, but it just didn’t happen, e.g., budget crunch.</a:t>
            </a:r>
          </a:p>
          <a:p>
            <a:r>
              <a:rPr lang="en-US" dirty="0" smtClean="0"/>
              <a:t>     JFG moved to NCHS.</a:t>
            </a:r>
          </a:p>
          <a:p>
            <a:r>
              <a:rPr lang="en-US" dirty="0" smtClean="0"/>
              <a:t>     Sondik said DO IT.</a:t>
            </a:r>
          </a:p>
          <a:p>
            <a:r>
              <a:rPr lang="en-US" dirty="0" smtClean="0"/>
              <a:t>     </a:t>
            </a:r>
          </a:p>
          <a:p>
            <a:endParaRPr lang="en-US" dirty="0"/>
          </a:p>
        </p:txBody>
      </p:sp>
      <p:sp>
        <p:nvSpPr>
          <p:cNvPr id="4" name="Slide Number Placeholder 3"/>
          <p:cNvSpPr>
            <a:spLocks noGrp="1"/>
          </p:cNvSpPr>
          <p:nvPr>
            <p:ph type="sldNum" sz="quarter" idx="10"/>
          </p:nvPr>
        </p:nvSpPr>
        <p:spPr/>
        <p:txBody>
          <a:bodyPr/>
          <a:lstStyle/>
          <a:p>
            <a:fld id="{0658A582-AC11-4CA1-B657-ED60AB6754BD}"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CD840-216D-4807-9BF9-A487CE4F642C}" type="datetimeFigureOut">
              <a:rPr lang="en-US" smtClean="0"/>
              <a:pPr/>
              <a:t>8/17/2010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813258-A510-4635-8A58-E3274DE74AA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CD840-216D-4807-9BF9-A487CE4F642C}" type="datetimeFigureOut">
              <a:rPr lang="en-US" smtClean="0"/>
              <a:pPr/>
              <a:t>8/17/2010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813258-A510-4635-8A58-E3274DE74AA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CD840-216D-4807-9BF9-A487CE4F642C}" type="datetimeFigureOut">
              <a:rPr lang="en-US" smtClean="0"/>
              <a:pPr/>
              <a:t>8/17/2010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813258-A510-4635-8A58-E3274DE74AA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CD840-216D-4807-9BF9-A487CE4F642C}" type="datetimeFigureOut">
              <a:rPr lang="en-US" smtClean="0"/>
              <a:pPr/>
              <a:t>8/17/2010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813258-A510-4635-8A58-E3274DE74AA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CD840-216D-4807-9BF9-A487CE4F642C}" type="datetimeFigureOut">
              <a:rPr lang="en-US" smtClean="0"/>
              <a:pPr/>
              <a:t>8/17/2010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813258-A510-4635-8A58-E3274DE74AA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CD840-216D-4807-9BF9-A487CE4F642C}" type="datetimeFigureOut">
              <a:rPr lang="en-US" smtClean="0"/>
              <a:pPr/>
              <a:t>8/17/2010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813258-A510-4635-8A58-E3274DE74AA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CD840-216D-4807-9BF9-A487CE4F642C}" type="datetimeFigureOut">
              <a:rPr lang="en-US" smtClean="0"/>
              <a:pPr/>
              <a:t>8/17/2010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8813258-A510-4635-8A58-E3274DE74AA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CD840-216D-4807-9BF9-A487CE4F642C}" type="datetimeFigureOut">
              <a:rPr lang="en-US" smtClean="0"/>
              <a:pPr/>
              <a:t>8/17/2010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8813258-A510-4635-8A58-E3274DE74AA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CD840-216D-4807-9BF9-A487CE4F642C}" type="datetimeFigureOut">
              <a:rPr lang="en-US" smtClean="0"/>
              <a:pPr/>
              <a:t>8/17/2010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8813258-A510-4635-8A58-E3274DE74AA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CD840-216D-4807-9BF9-A487CE4F642C}" type="datetimeFigureOut">
              <a:rPr lang="en-US" smtClean="0"/>
              <a:pPr/>
              <a:t>8/17/2010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813258-A510-4635-8A58-E3274DE74AA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CD840-216D-4807-9BF9-A487CE4F642C}" type="datetimeFigureOut">
              <a:rPr lang="en-US" smtClean="0"/>
              <a:pPr/>
              <a:t>8/17/2010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813258-A510-4635-8A58-E3274DE74AA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CD840-216D-4807-9BF9-A487CE4F642C}" type="datetimeFigureOut">
              <a:rPr lang="en-US" smtClean="0"/>
              <a:pPr/>
              <a:t>8/17/2010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813258-A510-4635-8A58-E3274DE74AA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2666999"/>
          </a:xfrm>
        </p:spPr>
        <p:txBody>
          <a:bodyPr>
            <a:normAutofit fontScale="90000"/>
          </a:bodyPr>
          <a:lstStyle/>
          <a:p>
            <a:r>
              <a:rPr lang="en-US" b="1" dirty="0" smtClean="0"/>
              <a:t>Eleven </a:t>
            </a:r>
            <a:r>
              <a:rPr lang="en-US" b="1" dirty="0"/>
              <a:t>years of the Interchange between Statistics Canada and the National Center for Health </a:t>
            </a:r>
            <a:r>
              <a:rPr lang="en-US" b="1" dirty="0" smtClean="0"/>
              <a:t>Statistics </a:t>
            </a:r>
            <a:endParaRPr lang="en-US" b="1" dirty="0"/>
          </a:p>
        </p:txBody>
      </p:sp>
      <p:sp>
        <p:nvSpPr>
          <p:cNvPr id="3" name="Subtitle 2"/>
          <p:cNvSpPr>
            <a:spLocks noGrp="1"/>
          </p:cNvSpPr>
          <p:nvPr>
            <p:ph type="subTitle" idx="1"/>
          </p:nvPr>
        </p:nvSpPr>
        <p:spPr/>
        <p:txBody>
          <a:bodyPr/>
          <a:lstStyle/>
          <a:p>
            <a:endParaRPr lang="en-US" b="1" dirty="0" smtClean="0">
              <a:solidFill>
                <a:schemeClr val="tx1"/>
              </a:solidFill>
            </a:endParaRPr>
          </a:p>
          <a:p>
            <a:r>
              <a:rPr lang="en-US" b="1" dirty="0" smtClean="0">
                <a:solidFill>
                  <a:schemeClr val="tx1"/>
                </a:solidFill>
              </a:rPr>
              <a:t>Jane F. Gentleman</a:t>
            </a:r>
          </a:p>
          <a:p>
            <a:r>
              <a:rPr lang="en-US" b="1" dirty="0" smtClean="0">
                <a:solidFill>
                  <a:schemeClr val="tx1"/>
                </a:solidFill>
              </a:rPr>
              <a:t>National Center for Health Statistics</a:t>
            </a:r>
            <a:endParaRPr lang="en-US"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1066799"/>
          </a:xfrm>
        </p:spPr>
        <p:txBody>
          <a:bodyPr/>
          <a:lstStyle/>
          <a:p>
            <a:r>
              <a:rPr lang="en-US" b="1" dirty="0" smtClean="0"/>
              <a:t>Some Interchange legacies</a:t>
            </a:r>
            <a:endParaRPr lang="en-US" b="1" dirty="0"/>
          </a:p>
        </p:txBody>
      </p:sp>
      <p:sp>
        <p:nvSpPr>
          <p:cNvPr id="3" name="Subtitle 2"/>
          <p:cNvSpPr>
            <a:spLocks noGrp="1"/>
          </p:cNvSpPr>
          <p:nvPr>
            <p:ph type="subTitle" idx="1"/>
          </p:nvPr>
        </p:nvSpPr>
        <p:spPr>
          <a:xfrm>
            <a:off x="304800" y="1524000"/>
            <a:ext cx="8610600" cy="4648200"/>
          </a:xfrm>
        </p:spPr>
        <p:txBody>
          <a:bodyPr>
            <a:normAutofit fontScale="92500" lnSpcReduction="10000"/>
          </a:bodyPr>
          <a:lstStyle/>
          <a:p>
            <a:pPr algn="l">
              <a:buFont typeface="Arial" pitchFamily="34" charset="0"/>
              <a:buChar char="•"/>
            </a:pPr>
            <a:r>
              <a:rPr lang="en-US" b="1" dirty="0" smtClean="0">
                <a:solidFill>
                  <a:schemeClr val="tx1"/>
                </a:solidFill>
              </a:rPr>
              <a:t>  We know each other &amp; interact between</a:t>
            </a:r>
          </a:p>
          <a:p>
            <a:pPr algn="l"/>
            <a:r>
              <a:rPr lang="en-US" b="1" dirty="0" smtClean="0">
                <a:solidFill>
                  <a:schemeClr val="tx1"/>
                </a:solidFill>
              </a:rPr>
              <a:t>       Interchanges</a:t>
            </a:r>
          </a:p>
          <a:p>
            <a:pPr algn="l">
              <a:buFont typeface="Arial" pitchFamily="34" charset="0"/>
              <a:buChar char="•"/>
            </a:pPr>
            <a:r>
              <a:rPr lang="en-US" b="1" dirty="0" smtClean="0">
                <a:solidFill>
                  <a:schemeClr val="tx1"/>
                </a:solidFill>
              </a:rPr>
              <a:t>  Technical knowledge exchange</a:t>
            </a:r>
          </a:p>
          <a:p>
            <a:pPr algn="l">
              <a:buFont typeface="Arial" pitchFamily="34" charset="0"/>
              <a:buChar char="•"/>
            </a:pPr>
            <a:r>
              <a:rPr lang="en-US" b="1" dirty="0" smtClean="0">
                <a:solidFill>
                  <a:schemeClr val="tx1"/>
                </a:solidFill>
              </a:rPr>
              <a:t>  Joint research, presentations, publications</a:t>
            </a:r>
          </a:p>
          <a:p>
            <a:pPr algn="l">
              <a:buFont typeface="Arial" pitchFamily="34" charset="0"/>
              <a:buChar char="•"/>
            </a:pPr>
            <a:r>
              <a:rPr lang="en-US" b="1" dirty="0" smtClean="0">
                <a:solidFill>
                  <a:schemeClr val="tx1"/>
                </a:solidFill>
              </a:rPr>
              <a:t>  Canadian Health Measures Survey, MEC,</a:t>
            </a:r>
          </a:p>
          <a:p>
            <a:pPr algn="l"/>
            <a:r>
              <a:rPr lang="en-US" b="1" dirty="0" smtClean="0">
                <a:solidFill>
                  <a:schemeClr val="tx1"/>
                </a:solidFill>
              </a:rPr>
              <a:t>       winterization, analytic plan, comparisons </a:t>
            </a:r>
          </a:p>
          <a:p>
            <a:pPr algn="l">
              <a:buFont typeface="Arial" pitchFamily="34" charset="0"/>
              <a:buChar char="•"/>
            </a:pPr>
            <a:r>
              <a:rPr lang="en-US" b="1" dirty="0" smtClean="0">
                <a:solidFill>
                  <a:schemeClr val="tx1"/>
                </a:solidFill>
              </a:rPr>
              <a:t>  STC Health Data Users Conference</a:t>
            </a:r>
          </a:p>
          <a:p>
            <a:pPr algn="l">
              <a:buFont typeface="Arial" pitchFamily="34" charset="0"/>
              <a:buChar char="•"/>
            </a:pPr>
            <a:r>
              <a:rPr lang="en-US" b="1" dirty="0" smtClean="0">
                <a:solidFill>
                  <a:schemeClr val="tx1"/>
                </a:solidFill>
              </a:rPr>
              <a:t>  Joint Canada/United States Survey of Health</a:t>
            </a:r>
          </a:p>
          <a:p>
            <a:pPr algn="l"/>
            <a:r>
              <a:rPr lang="en-US" b="1" dirty="0" smtClean="0">
                <a:solidFill>
                  <a:schemeClr val="tx1"/>
                </a:solidFill>
              </a:rPr>
              <a:t>      (JCUSH) (conceived at 2000 Interchange)</a:t>
            </a:r>
          </a:p>
          <a:p>
            <a:pPr algn="l">
              <a:buFont typeface="Arial" pitchFamily="34" charset="0"/>
              <a:buChar char="•"/>
            </a:pPr>
            <a:endParaRPr lang="en-US" b="1" dirty="0" smtClean="0">
              <a:solidFill>
                <a:schemeClr val="tx1"/>
              </a:solidFill>
            </a:endParaRPr>
          </a:p>
          <a:p>
            <a:pPr algn="l">
              <a:buFont typeface="Arial" pitchFamily="34" charset="0"/>
              <a:buChar char="•"/>
            </a:pPr>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28625" y="312738"/>
            <a:ext cx="8229600" cy="830262"/>
          </a:xfrm>
        </p:spPr>
        <p:txBody>
          <a:bodyPr>
            <a:normAutofit/>
          </a:bodyPr>
          <a:lstStyle/>
          <a:p>
            <a:r>
              <a:rPr lang="en-US" sz="4000" b="1" dirty="0" smtClean="0">
                <a:latin typeface="+mn-lt"/>
              </a:rPr>
              <a:t>1993-4 JCUSH</a:t>
            </a:r>
            <a:endParaRPr lang="en-US" sz="4000" b="1" dirty="0">
              <a:latin typeface="+mn-lt"/>
            </a:endParaRPr>
          </a:p>
        </p:txBody>
      </p:sp>
      <p:sp>
        <p:nvSpPr>
          <p:cNvPr id="4099" name="Rectangle 3"/>
          <p:cNvSpPr>
            <a:spLocks noGrp="1" noChangeArrowheads="1"/>
          </p:cNvSpPr>
          <p:nvPr>
            <p:ph type="body" idx="1"/>
          </p:nvPr>
        </p:nvSpPr>
        <p:spPr>
          <a:xfrm>
            <a:off x="685800" y="1371600"/>
            <a:ext cx="8229600" cy="4953000"/>
          </a:xfrm>
        </p:spPr>
        <p:txBody>
          <a:bodyPr>
            <a:noAutofit/>
          </a:bodyPr>
          <a:lstStyle/>
          <a:p>
            <a:pPr>
              <a:lnSpc>
                <a:spcPct val="90000"/>
              </a:lnSpc>
            </a:pPr>
            <a:r>
              <a:rPr lang="en-US" b="1" dirty="0" smtClean="0"/>
              <a:t>Produced </a:t>
            </a:r>
            <a:r>
              <a:rPr lang="en-US" b="1" dirty="0"/>
              <a:t>highly comparable </a:t>
            </a:r>
            <a:r>
              <a:rPr lang="en-US" b="1" dirty="0" smtClean="0"/>
              <a:t>estimates:</a:t>
            </a:r>
            <a:endParaRPr lang="en-US" b="1" dirty="0"/>
          </a:p>
          <a:p>
            <a:pPr>
              <a:lnSpc>
                <a:spcPct val="90000"/>
              </a:lnSpc>
              <a:buFontTx/>
              <a:buNone/>
            </a:pPr>
            <a:r>
              <a:rPr lang="en-US" b="1" dirty="0"/>
              <a:t>          same sample design</a:t>
            </a:r>
          </a:p>
          <a:p>
            <a:pPr>
              <a:lnSpc>
                <a:spcPct val="90000"/>
              </a:lnSpc>
              <a:buFontTx/>
              <a:buNone/>
            </a:pPr>
            <a:r>
              <a:rPr lang="en-US" b="1" dirty="0"/>
              <a:t>          same questions</a:t>
            </a:r>
          </a:p>
          <a:p>
            <a:pPr>
              <a:lnSpc>
                <a:spcPct val="90000"/>
              </a:lnSpc>
              <a:buFontTx/>
              <a:buNone/>
            </a:pPr>
            <a:r>
              <a:rPr lang="en-US" b="1" dirty="0"/>
              <a:t>          same time</a:t>
            </a:r>
          </a:p>
          <a:p>
            <a:pPr>
              <a:lnSpc>
                <a:spcPct val="90000"/>
              </a:lnSpc>
              <a:buFontTx/>
              <a:buNone/>
            </a:pPr>
            <a:r>
              <a:rPr lang="en-US" b="1" dirty="0"/>
              <a:t>          same phone </a:t>
            </a:r>
            <a:r>
              <a:rPr lang="en-US" b="1" dirty="0" smtClean="0"/>
              <a:t>centers (STC ROs)</a:t>
            </a:r>
            <a:endParaRPr lang="en-US" b="1" dirty="0"/>
          </a:p>
          <a:p>
            <a:pPr>
              <a:lnSpc>
                <a:spcPct val="90000"/>
              </a:lnSpc>
              <a:buFontTx/>
              <a:buNone/>
            </a:pPr>
            <a:r>
              <a:rPr lang="en-US" b="1" dirty="0"/>
              <a:t>          same editing &amp; processing </a:t>
            </a:r>
            <a:r>
              <a:rPr lang="en-US" b="1" dirty="0" smtClean="0"/>
              <a:t>procedures</a:t>
            </a:r>
          </a:p>
          <a:p>
            <a:pPr>
              <a:lnSpc>
                <a:spcPct val="90000"/>
              </a:lnSpc>
            </a:pPr>
            <a:r>
              <a:rPr lang="en-US" b="1" dirty="0" smtClean="0"/>
              <a:t>Joint release: microdata &amp; 1</a:t>
            </a:r>
            <a:r>
              <a:rPr lang="en-US" b="1" baseline="30000" dirty="0" smtClean="0"/>
              <a:t>st</a:t>
            </a:r>
            <a:r>
              <a:rPr lang="en-US" b="1" dirty="0" smtClean="0"/>
              <a:t> analysis</a:t>
            </a:r>
          </a:p>
          <a:p>
            <a:pPr>
              <a:lnSpc>
                <a:spcPct val="90000"/>
              </a:lnSpc>
              <a:buFont typeface="Wingdings" pitchFamily="2" charset="2"/>
              <a:buChar char="§"/>
            </a:pPr>
            <a:endParaRPr lang="en-US" b="1" dirty="0"/>
          </a:p>
          <a:p>
            <a:pPr>
              <a:lnSpc>
                <a:spcPct val="90000"/>
              </a:lnSpc>
              <a:buFontTx/>
              <a:buNone/>
            </a:pPr>
            <a:r>
              <a:rPr lang="en-US" b="1" dirty="0"/>
              <a:t>		 </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381000"/>
            <a:ext cx="8229600" cy="685800"/>
          </a:xfrm>
        </p:spPr>
        <p:txBody>
          <a:bodyPr>
            <a:normAutofit fontScale="90000"/>
          </a:bodyPr>
          <a:lstStyle/>
          <a:p>
            <a:r>
              <a:rPr lang="en-US" sz="4000" b="1" dirty="0" smtClean="0">
                <a:latin typeface="+mn-lt"/>
              </a:rPr>
              <a:t>JCUSH (cont.)</a:t>
            </a:r>
            <a:endParaRPr lang="en-US" sz="4000" b="1" dirty="0">
              <a:latin typeface="+mn-lt"/>
            </a:endParaRPr>
          </a:p>
        </p:txBody>
      </p:sp>
      <p:sp>
        <p:nvSpPr>
          <p:cNvPr id="9219" name="Rectangle 3"/>
          <p:cNvSpPr>
            <a:spLocks noGrp="1" noChangeArrowheads="1"/>
          </p:cNvSpPr>
          <p:nvPr>
            <p:ph type="body" idx="1"/>
          </p:nvPr>
        </p:nvSpPr>
        <p:spPr>
          <a:xfrm>
            <a:off x="685800" y="1295400"/>
            <a:ext cx="8229600" cy="5334000"/>
          </a:xfrm>
        </p:spPr>
        <p:txBody>
          <a:bodyPr>
            <a:normAutofit fontScale="62500" lnSpcReduction="20000"/>
          </a:bodyPr>
          <a:lstStyle/>
          <a:p>
            <a:r>
              <a:rPr lang="en-US" sz="5100" b="1" dirty="0"/>
              <a:t>Questions taken from ongoing national health surveys:</a:t>
            </a:r>
          </a:p>
          <a:p>
            <a:pPr>
              <a:buFontTx/>
              <a:buNone/>
            </a:pPr>
            <a:r>
              <a:rPr lang="en-US" sz="5100" b="1" dirty="0"/>
              <a:t>          National Health Interview Survey (NCHS)</a:t>
            </a:r>
          </a:p>
          <a:p>
            <a:pPr>
              <a:buFontTx/>
              <a:buNone/>
            </a:pPr>
            <a:r>
              <a:rPr lang="en-US" sz="5100" b="1" dirty="0"/>
              <a:t>          National Population Health Survey (STC)</a:t>
            </a:r>
          </a:p>
          <a:p>
            <a:pPr>
              <a:buFontTx/>
              <a:buNone/>
            </a:pPr>
            <a:r>
              <a:rPr lang="en-US" sz="5100" b="1" dirty="0"/>
              <a:t>          Canadian Community Health Survey (STC</a:t>
            </a:r>
            <a:r>
              <a:rPr lang="en-US" sz="5100" b="1" dirty="0" smtClean="0"/>
              <a:t>)</a:t>
            </a:r>
          </a:p>
          <a:p>
            <a:pPr>
              <a:buFontTx/>
              <a:buNone/>
            </a:pPr>
            <a:endParaRPr lang="en-US" sz="5100" b="1" dirty="0" smtClean="0"/>
          </a:p>
          <a:p>
            <a:r>
              <a:rPr lang="en-US" sz="5100" b="1" dirty="0" smtClean="0"/>
              <a:t> 4 sets of disability/fcnl limitations questions</a:t>
            </a:r>
          </a:p>
          <a:p>
            <a:pPr>
              <a:buFontTx/>
              <a:buNone/>
            </a:pPr>
            <a:r>
              <a:rPr lang="en-US" sz="5100" b="1" dirty="0" smtClean="0"/>
              <a:t>      </a:t>
            </a:r>
            <a:endParaRPr lang="en-US" sz="5100" b="1" dirty="0"/>
          </a:p>
          <a:p>
            <a:pPr>
              <a:buFontTx/>
              <a:buNone/>
            </a:pPr>
            <a:endParaRPr lang="en-US" sz="5100" b="1" dirty="0"/>
          </a:p>
          <a:p>
            <a:pPr>
              <a:buFontTx/>
              <a:buNone/>
            </a:pPr>
            <a:r>
              <a:rPr lang="en-US" sz="5100" b="1" dirty="0" smtClean="0"/>
              <a:t> </a:t>
            </a:r>
            <a:endParaRPr lang="en-US" sz="5100" b="1" dirty="0"/>
          </a:p>
          <a:p>
            <a:pPr>
              <a:buFontTx/>
              <a:buNone/>
            </a:pPr>
            <a:endParaRPr lang="en-US" sz="5100" dirty="0"/>
          </a:p>
          <a:p>
            <a:endParaRPr lang="en-US" dirty="0"/>
          </a:p>
          <a:p>
            <a:endParaRPr 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8601"/>
            <a:ext cx="8534400" cy="914399"/>
          </a:xfrm>
        </p:spPr>
        <p:txBody>
          <a:bodyPr>
            <a:normAutofit/>
          </a:bodyPr>
          <a:lstStyle/>
          <a:p>
            <a:r>
              <a:rPr lang="en-US" b="1" dirty="0" smtClean="0"/>
              <a:t>A main JCUSH analytic result</a:t>
            </a:r>
            <a:endParaRPr lang="en-US" b="1" dirty="0"/>
          </a:p>
        </p:txBody>
      </p:sp>
      <p:sp>
        <p:nvSpPr>
          <p:cNvPr id="3" name="Subtitle 2"/>
          <p:cNvSpPr>
            <a:spLocks noGrp="1"/>
          </p:cNvSpPr>
          <p:nvPr>
            <p:ph type="subTitle" idx="1"/>
          </p:nvPr>
        </p:nvSpPr>
        <p:spPr>
          <a:xfrm>
            <a:off x="457200" y="1371600"/>
            <a:ext cx="8382000" cy="5181600"/>
          </a:xfrm>
        </p:spPr>
        <p:txBody>
          <a:bodyPr>
            <a:normAutofit/>
          </a:bodyPr>
          <a:lstStyle/>
          <a:p>
            <a:pPr marL="514350" indent="-514350" algn="l"/>
            <a:r>
              <a:rPr lang="en-US" b="1" dirty="0" smtClean="0">
                <a:solidFill>
                  <a:schemeClr val="tx1"/>
                </a:solidFill>
              </a:rPr>
              <a:t>3 populations: </a:t>
            </a:r>
          </a:p>
          <a:p>
            <a:pPr marL="971550" lvl="1" indent="-514350" algn="l">
              <a:buFont typeface="Arial" pitchFamily="34" charset="0"/>
              <a:buChar char="•"/>
            </a:pPr>
            <a:r>
              <a:rPr lang="en-US" sz="3200" b="1" dirty="0" smtClean="0">
                <a:solidFill>
                  <a:schemeClr val="tx1"/>
                </a:solidFill>
              </a:rPr>
              <a:t>U.S., without health insurance</a:t>
            </a:r>
          </a:p>
          <a:p>
            <a:pPr marL="971550" lvl="1" indent="-514350" algn="l">
              <a:buFont typeface="Arial" pitchFamily="34" charset="0"/>
              <a:buChar char="•"/>
            </a:pPr>
            <a:r>
              <a:rPr lang="en-US" sz="3200" b="1" dirty="0" smtClean="0">
                <a:solidFill>
                  <a:schemeClr val="tx1"/>
                </a:solidFill>
              </a:rPr>
              <a:t>U.S., with health insurance</a:t>
            </a:r>
          </a:p>
          <a:p>
            <a:pPr marL="971550" lvl="1" indent="-514350" algn="l">
              <a:buFont typeface="Arial" pitchFamily="34" charset="0"/>
              <a:buChar char="•"/>
            </a:pPr>
            <a:r>
              <a:rPr lang="en-US" sz="3200" b="1" dirty="0" smtClean="0">
                <a:solidFill>
                  <a:schemeClr val="tx1"/>
                </a:solidFill>
              </a:rPr>
              <a:t>Canada</a:t>
            </a:r>
          </a:p>
          <a:p>
            <a:pPr marL="514350" indent="-514350" algn="l"/>
            <a:r>
              <a:rPr lang="en-US" b="1" dirty="0" smtClean="0">
                <a:solidFill>
                  <a:schemeClr val="tx1"/>
                </a:solidFill>
              </a:rPr>
              <a:t>Last two remarkably similar</a:t>
            </a:r>
            <a:endParaRPr lang="en-US" b="1"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761999"/>
          </a:xfrm>
        </p:spPr>
        <p:txBody>
          <a:bodyPr>
            <a:normAutofit/>
          </a:bodyPr>
          <a:lstStyle/>
          <a:p>
            <a:r>
              <a:rPr lang="en-US" sz="4000" b="1" dirty="0" smtClean="0"/>
              <a:t>Some JCUSH results on obesity</a:t>
            </a:r>
            <a:endParaRPr lang="en-US" sz="4000" b="1" dirty="0"/>
          </a:p>
        </p:txBody>
      </p:sp>
      <p:sp>
        <p:nvSpPr>
          <p:cNvPr id="3" name="Subtitle 2"/>
          <p:cNvSpPr>
            <a:spLocks noGrp="1"/>
          </p:cNvSpPr>
          <p:nvPr>
            <p:ph type="subTitle" idx="1"/>
          </p:nvPr>
        </p:nvSpPr>
        <p:spPr>
          <a:xfrm>
            <a:off x="1371600" y="1371600"/>
            <a:ext cx="6400800" cy="4267200"/>
          </a:xfrm>
        </p:spPr>
        <p:txBody>
          <a:bodyPr>
            <a:normAutofit/>
          </a:bodyPr>
          <a:lstStyle/>
          <a:p>
            <a:endParaRPr lang="en-US" b="1" dirty="0" smtClean="0">
              <a:solidFill>
                <a:schemeClr val="tx1"/>
              </a:solidFill>
            </a:endParaRPr>
          </a:p>
          <a:p>
            <a:r>
              <a:rPr lang="en-US" b="1" dirty="0" smtClean="0">
                <a:solidFill>
                  <a:schemeClr val="tx1"/>
                </a:solidFill>
              </a:rPr>
              <a:t>BMI = Weight (kg)/[Height(m)]</a:t>
            </a:r>
            <a:r>
              <a:rPr lang="en-US" b="1" baseline="30000" dirty="0" smtClean="0">
                <a:solidFill>
                  <a:schemeClr val="tx1"/>
                </a:solidFill>
              </a:rPr>
              <a:t>2</a:t>
            </a:r>
          </a:p>
          <a:p>
            <a:endParaRPr lang="en-US" b="1" baseline="30000" dirty="0" smtClean="0">
              <a:solidFill>
                <a:schemeClr val="tx1"/>
              </a:solidFill>
            </a:endParaRPr>
          </a:p>
          <a:p>
            <a:r>
              <a:rPr lang="en-US" b="1" dirty="0" smtClean="0">
                <a:solidFill>
                  <a:schemeClr val="tx1"/>
                </a:solidFill>
              </a:rPr>
              <a:t>Obese: Body Mass Index (BMI) ≥ 30 </a:t>
            </a:r>
          </a:p>
          <a:p>
            <a:endParaRPr lang="en-US" b="1" baseline="30000" dirty="0" smtClean="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a:xfrm>
            <a:off x="457200" y="274638"/>
            <a:ext cx="8229600" cy="1630362"/>
          </a:xfrm>
        </p:spPr>
        <p:txBody>
          <a:bodyPr>
            <a:noAutofit/>
          </a:bodyPr>
          <a:lstStyle/>
          <a:p>
            <a:r>
              <a:rPr lang="en-US" sz="4000" b="1" dirty="0">
                <a:solidFill>
                  <a:srgbClr val="C00000"/>
                </a:solidFill>
                <a:latin typeface="+mn-lt"/>
              </a:rPr>
              <a:t>Yank Women Fatter</a:t>
            </a:r>
            <a:br>
              <a:rPr lang="en-US" sz="4000" b="1" dirty="0">
                <a:solidFill>
                  <a:srgbClr val="C00000"/>
                </a:solidFill>
                <a:latin typeface="+mn-lt"/>
              </a:rPr>
            </a:br>
            <a:r>
              <a:rPr lang="en-US" sz="3200" b="1" dirty="0" smtClean="0">
                <a:latin typeface="+mn-lt"/>
              </a:rPr>
              <a:t>(from </a:t>
            </a:r>
            <a:r>
              <a:rPr lang="en-US" sz="3200" b="1" dirty="0">
                <a:latin typeface="+mn-lt"/>
              </a:rPr>
              <a:t>the </a:t>
            </a:r>
            <a:r>
              <a:rPr lang="en-US" sz="3200" b="1" i="1" dirty="0">
                <a:latin typeface="+mn-lt"/>
              </a:rPr>
              <a:t>Winnipeg Sun</a:t>
            </a:r>
            <a:r>
              <a:rPr lang="en-US" sz="3200" b="1" dirty="0">
                <a:latin typeface="+mn-lt"/>
              </a:rPr>
              <a:t> </a:t>
            </a:r>
            <a:r>
              <a:rPr lang="en-US" sz="3200" b="1" dirty="0" smtClean="0">
                <a:latin typeface="+mn-lt"/>
              </a:rPr>
              <a:t>&amp;</a:t>
            </a:r>
            <a:br>
              <a:rPr lang="en-US" sz="3200" b="1" dirty="0" smtClean="0">
                <a:latin typeface="+mn-lt"/>
              </a:rPr>
            </a:br>
            <a:r>
              <a:rPr lang="en-US" sz="3200" b="1" dirty="0" smtClean="0">
                <a:latin typeface="+mn-lt"/>
              </a:rPr>
              <a:t> </a:t>
            </a:r>
            <a:r>
              <a:rPr lang="en-US" sz="3200" b="1" i="1" dirty="0">
                <a:latin typeface="+mn-lt"/>
              </a:rPr>
              <a:t>Edmonton Sun</a:t>
            </a:r>
            <a:r>
              <a:rPr lang="en-US" sz="3200" b="1" dirty="0">
                <a:latin typeface="+mn-lt"/>
              </a:rPr>
              <a:t>, June 3, </a:t>
            </a:r>
            <a:r>
              <a:rPr lang="en-US" sz="3200" b="1" dirty="0" smtClean="0">
                <a:latin typeface="+mn-lt"/>
              </a:rPr>
              <a:t>2004)</a:t>
            </a:r>
            <a:endParaRPr lang="en-US" sz="3200" b="1" dirty="0">
              <a:latin typeface="+mn-lt"/>
            </a:endParaRPr>
          </a:p>
        </p:txBody>
      </p:sp>
      <p:sp>
        <p:nvSpPr>
          <p:cNvPr id="146435" name="Rectangle 3"/>
          <p:cNvSpPr>
            <a:spLocks noGrp="1" noChangeArrowheads="1"/>
          </p:cNvSpPr>
          <p:nvPr>
            <p:ph type="body" idx="1"/>
          </p:nvPr>
        </p:nvSpPr>
        <p:spPr>
          <a:xfrm>
            <a:off x="379413" y="2209800"/>
            <a:ext cx="8540750" cy="4267199"/>
          </a:xfrm>
        </p:spPr>
        <p:txBody>
          <a:bodyPr>
            <a:normAutofit fontScale="47500" lnSpcReduction="20000"/>
          </a:bodyPr>
          <a:lstStyle/>
          <a:p>
            <a:pPr marL="342900" indent="-342900">
              <a:lnSpc>
                <a:spcPct val="80000"/>
              </a:lnSpc>
              <a:buFontTx/>
              <a:buNone/>
            </a:pPr>
            <a:r>
              <a:rPr lang="en-US" sz="800" dirty="0">
                <a:latin typeface="Arial" charset="0"/>
              </a:rPr>
              <a:t>	</a:t>
            </a:r>
            <a:endParaRPr lang="en-US" sz="5800" b="1" dirty="0">
              <a:solidFill>
                <a:srgbClr val="FFFF00"/>
              </a:solidFill>
            </a:endParaRPr>
          </a:p>
          <a:p>
            <a:pPr marL="342900" indent="-342900">
              <a:lnSpc>
                <a:spcPct val="90000"/>
              </a:lnSpc>
              <a:buFontTx/>
              <a:buNone/>
            </a:pPr>
            <a:r>
              <a:rPr lang="en-US" sz="5800" b="1" dirty="0">
                <a:solidFill>
                  <a:srgbClr val="FFFF00"/>
                </a:solidFill>
              </a:rPr>
              <a:t>	</a:t>
            </a:r>
            <a:r>
              <a:rPr lang="en-US" sz="6700" b="1" dirty="0"/>
              <a:t>Ottawa – When it comes to obesity, American women tip the scales compared with their Canadian sisters, a cross border health study confirms for the first time.  Overall, 21% of Americans were obese compared with 15% of Canadians, says the study released yesterday by Statistics Canada and the U.S. National Center for Health Statistics</a:t>
            </a:r>
            <a:r>
              <a:rPr lang="en-US" sz="6700" b="1" dirty="0" smtClean="0"/>
              <a:t>….</a:t>
            </a:r>
            <a:r>
              <a:rPr lang="en-US" sz="6700" b="1" i="1" dirty="0">
                <a:solidFill>
                  <a:srgbClr val="CCFFFF"/>
                </a:solidFill>
              </a:rPr>
              <a:t>								</a:t>
            </a:r>
            <a:endParaRPr lang="en-US" sz="6700" b="1" i="1" dirty="0"/>
          </a:p>
          <a:p>
            <a:pPr>
              <a:lnSpc>
                <a:spcPct val="80000"/>
              </a:lnSpc>
              <a:buNone/>
            </a:pPr>
            <a:r>
              <a:rPr lang="en-US" sz="5800" b="1" i="1" dirty="0" smtClean="0"/>
              <a:t>                                                                             continued…..</a:t>
            </a:r>
            <a:endParaRPr lang="en-US" sz="5800" b="1" i="1" dirty="0" smtClean="0">
              <a:solidFill>
                <a:srgbClr val="CCFFFF"/>
              </a:solidFill>
            </a:endParaRPr>
          </a:p>
          <a:p>
            <a:pPr marL="342900" indent="-342900">
              <a:lnSpc>
                <a:spcPct val="80000"/>
              </a:lnSpc>
              <a:buFontTx/>
              <a:buNone/>
            </a:pPr>
            <a:endParaRPr lang="en-US" sz="2400" b="1" i="1" dirty="0" smtClean="0">
              <a:solidFill>
                <a:srgbClr val="FFFF00"/>
              </a:solidFill>
              <a:latin typeface="Arial" charset="0"/>
            </a:endParaRPr>
          </a:p>
          <a:p>
            <a:pPr marL="342900" indent="-342900">
              <a:lnSpc>
                <a:spcPct val="80000"/>
              </a:lnSpc>
              <a:buFontTx/>
              <a:buNone/>
            </a:pPr>
            <a:endParaRPr lang="en-US" sz="1600" b="1" i="1" dirty="0">
              <a:solidFill>
                <a:srgbClr val="FFFF00"/>
              </a:solidFill>
              <a:latin typeface="Arial"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body" idx="1"/>
          </p:nvPr>
        </p:nvSpPr>
        <p:spPr>
          <a:xfrm>
            <a:off x="209550" y="609600"/>
            <a:ext cx="8540750" cy="6019800"/>
          </a:xfrm>
        </p:spPr>
        <p:txBody>
          <a:bodyPr>
            <a:normAutofit/>
          </a:bodyPr>
          <a:lstStyle/>
          <a:p>
            <a:pPr marL="342900" indent="-342900">
              <a:lnSpc>
                <a:spcPct val="90000"/>
              </a:lnSpc>
              <a:buFontTx/>
              <a:buNone/>
            </a:pPr>
            <a:r>
              <a:rPr lang="en-US" dirty="0">
                <a:solidFill>
                  <a:srgbClr val="CCFFFF"/>
                </a:solidFill>
                <a:latin typeface="Arial" charset="0"/>
              </a:rPr>
              <a:t>	</a:t>
            </a:r>
            <a:r>
              <a:rPr lang="en-US" sz="1800" b="1" dirty="0">
                <a:solidFill>
                  <a:srgbClr val="CCFFFF"/>
                </a:solidFill>
                <a:latin typeface="Arial" charset="0"/>
              </a:rPr>
              <a:t>	</a:t>
            </a:r>
            <a:r>
              <a:rPr lang="en-US" b="1" dirty="0"/>
              <a:t>Previous research has suggested obesity may be more prevalent in the United States, but this is the first definitive confirmation, said Diane Finegood, a scientific director of the Canadian Institutes for Health Research (CIHR).</a:t>
            </a:r>
          </a:p>
          <a:p>
            <a:pPr marL="342900" indent="-342900">
              <a:lnSpc>
                <a:spcPct val="90000"/>
              </a:lnSpc>
              <a:buFontTx/>
              <a:buNone/>
            </a:pPr>
            <a:endParaRPr lang="en-US" b="1" dirty="0"/>
          </a:p>
          <a:p>
            <a:pPr marL="342900" indent="-342900">
              <a:lnSpc>
                <a:spcPct val="90000"/>
              </a:lnSpc>
              <a:buFontTx/>
              <a:buNone/>
            </a:pPr>
            <a:r>
              <a:rPr lang="en-US" b="1" dirty="0"/>
              <a:t>	“Whenever I go down there I think, God, there really is a difference, but this is in fact the first data I’m aware of where a survey was done at the </a:t>
            </a:r>
            <a:r>
              <a:rPr lang="en-US" b="1" i="1" dirty="0"/>
              <a:t>same</a:t>
            </a:r>
            <a:r>
              <a:rPr lang="en-US" b="1" dirty="0"/>
              <a:t> time in Canada and the United States with the </a:t>
            </a:r>
            <a:r>
              <a:rPr lang="en-US" b="1" i="1" dirty="0"/>
              <a:t>same</a:t>
            </a:r>
            <a:r>
              <a:rPr lang="en-US" b="1" dirty="0"/>
              <a:t> question and the </a:t>
            </a:r>
            <a:r>
              <a:rPr lang="en-US" b="1" i="1" dirty="0"/>
              <a:t>same</a:t>
            </a:r>
            <a:r>
              <a:rPr lang="en-US" b="1" dirty="0"/>
              <a:t> methodology by the </a:t>
            </a:r>
            <a:r>
              <a:rPr lang="en-US" b="1" i="1" dirty="0"/>
              <a:t>same</a:t>
            </a:r>
            <a:r>
              <a:rPr lang="en-US" b="1" dirty="0"/>
              <a:t> people,” said Finegood.</a:t>
            </a:r>
            <a:r>
              <a:rPr lang="en-US" dirty="0"/>
              <a:t> </a:t>
            </a:r>
            <a:endParaRPr lang="en-US" b="1" i="1"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p:cNvPicPr>
            <a:picLocks noChangeAspect="1" noChangeArrowheads="1"/>
          </p:cNvPicPr>
          <p:nvPr/>
        </p:nvPicPr>
        <p:blipFill>
          <a:blip r:embed="rId3" cstate="print"/>
          <a:srcRect/>
          <a:stretch>
            <a:fillRect/>
          </a:stretch>
        </p:blipFill>
        <p:spPr bwMode="auto">
          <a:xfrm>
            <a:off x="15875" y="-7938"/>
            <a:ext cx="9110663" cy="6880226"/>
          </a:xfrm>
          <a:prstGeom prst="rect">
            <a:avLst/>
          </a:prstGeom>
          <a:noFill/>
          <a:ln w="9525">
            <a:noFill/>
            <a:miter lim="800000"/>
            <a:headEnd/>
            <a:tailEnd/>
          </a:ln>
          <a:effectLst/>
        </p:spPr>
      </p:pic>
      <p:sp>
        <p:nvSpPr>
          <p:cNvPr id="5125" name="Text Box 5"/>
          <p:cNvSpPr txBox="1">
            <a:spLocks noChangeArrowheads="1"/>
          </p:cNvSpPr>
          <p:nvPr/>
        </p:nvSpPr>
        <p:spPr bwMode="auto">
          <a:xfrm>
            <a:off x="838200" y="228600"/>
            <a:ext cx="8001000" cy="400110"/>
          </a:xfrm>
          <a:prstGeom prst="rect">
            <a:avLst/>
          </a:prstGeom>
          <a:noFill/>
          <a:ln w="9525">
            <a:noFill/>
            <a:miter lim="800000"/>
            <a:headEnd/>
            <a:tailEnd/>
          </a:ln>
          <a:effectLst/>
        </p:spPr>
        <p:txBody>
          <a:bodyPr wrap="square">
            <a:spAutoFit/>
          </a:bodyPr>
          <a:lstStyle/>
          <a:p>
            <a:pPr algn="ctr">
              <a:spcBef>
                <a:spcPct val="50000"/>
              </a:spcBef>
            </a:pPr>
            <a:r>
              <a:rPr lang="en-US" sz="2000" b="1" dirty="0"/>
              <a:t>Distribution of BMI for United States </a:t>
            </a:r>
            <a:r>
              <a:rPr lang="en-US" sz="2000" b="1" dirty="0" smtClean="0"/>
              <a:t>(red) and </a:t>
            </a:r>
            <a:r>
              <a:rPr lang="en-US" sz="2000" b="1" dirty="0"/>
              <a:t>Canadian </a:t>
            </a:r>
            <a:r>
              <a:rPr lang="en-US" sz="2000" b="1" dirty="0" smtClean="0"/>
              <a:t>(green) women</a:t>
            </a:r>
            <a:endParaRPr lang="en-US" sz="2000" b="1" dirty="0"/>
          </a:p>
        </p:txBody>
      </p:sp>
      <p:sp>
        <p:nvSpPr>
          <p:cNvPr id="5127" name="Rectangle 7"/>
          <p:cNvSpPr>
            <a:spLocks noChangeArrowheads="1"/>
          </p:cNvSpPr>
          <p:nvPr/>
        </p:nvSpPr>
        <p:spPr bwMode="auto">
          <a:xfrm>
            <a:off x="7010400" y="762000"/>
            <a:ext cx="1295400" cy="762000"/>
          </a:xfrm>
          <a:prstGeom prst="rect">
            <a:avLst/>
          </a:prstGeom>
          <a:solidFill>
            <a:schemeClr val="bg1"/>
          </a:solidFill>
          <a:ln w="9525">
            <a:solidFill>
              <a:schemeClr val="tx1"/>
            </a:solidFill>
            <a:miter lim="800000"/>
            <a:headEnd/>
            <a:tailEnd/>
          </a:ln>
          <a:effectLst/>
        </p:spPr>
        <p:txBody>
          <a:bodyPr wrap="none" anchor="ctr"/>
          <a:lstStyle/>
          <a:p>
            <a:endParaRPr lang="en-US" dirty="0"/>
          </a:p>
        </p:txBody>
      </p:sp>
      <p:sp>
        <p:nvSpPr>
          <p:cNvPr id="5126" name="Text Box 6"/>
          <p:cNvSpPr txBox="1">
            <a:spLocks noChangeArrowheads="1"/>
          </p:cNvSpPr>
          <p:nvPr/>
        </p:nvSpPr>
        <p:spPr bwMode="auto">
          <a:xfrm>
            <a:off x="7010400" y="762000"/>
            <a:ext cx="3124200" cy="823913"/>
          </a:xfrm>
          <a:prstGeom prst="rect">
            <a:avLst/>
          </a:prstGeom>
          <a:noFill/>
          <a:ln w="9525">
            <a:noFill/>
            <a:miter lim="800000"/>
            <a:headEnd/>
            <a:tailEnd/>
          </a:ln>
          <a:effectLst/>
        </p:spPr>
        <p:txBody>
          <a:bodyPr>
            <a:spAutoFit/>
          </a:bodyPr>
          <a:lstStyle/>
          <a:p>
            <a:pPr>
              <a:spcBef>
                <a:spcPct val="50000"/>
              </a:spcBef>
            </a:pPr>
            <a:r>
              <a:rPr lang="en-US" sz="1200" dirty="0"/>
              <a:t>Legend</a:t>
            </a:r>
          </a:p>
          <a:p>
            <a:pPr>
              <a:spcBef>
                <a:spcPct val="50000"/>
              </a:spcBef>
            </a:pPr>
            <a:r>
              <a:rPr lang="en-US" sz="1200" dirty="0">
                <a:solidFill>
                  <a:srgbClr val="FF0000"/>
                </a:solidFill>
              </a:rPr>
              <a:t>U.S. women</a:t>
            </a:r>
          </a:p>
          <a:p>
            <a:pPr>
              <a:spcBef>
                <a:spcPct val="50000"/>
              </a:spcBef>
            </a:pPr>
            <a:r>
              <a:rPr lang="en-US" sz="1200" dirty="0">
                <a:solidFill>
                  <a:srgbClr val="008000"/>
                </a:solidFill>
              </a:rPr>
              <a:t>Canadian women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4"/>
          <p:cNvPicPr>
            <a:picLocks noChangeAspect="1" noChangeArrowheads="1"/>
          </p:cNvPicPr>
          <p:nvPr/>
        </p:nvPicPr>
        <p:blipFill>
          <a:blip r:embed="rId3" cstate="print"/>
          <a:srcRect/>
          <a:stretch>
            <a:fillRect/>
          </a:stretch>
        </p:blipFill>
        <p:spPr bwMode="auto">
          <a:xfrm>
            <a:off x="15875" y="-7938"/>
            <a:ext cx="9110663" cy="6880226"/>
          </a:xfrm>
          <a:prstGeom prst="rect">
            <a:avLst/>
          </a:prstGeom>
          <a:noFill/>
          <a:ln w="9525">
            <a:noFill/>
            <a:miter lim="800000"/>
            <a:headEnd/>
            <a:tailEnd/>
          </a:ln>
          <a:effectLst/>
        </p:spPr>
      </p:pic>
      <p:sp>
        <p:nvSpPr>
          <p:cNvPr id="8197" name="Text Box 5"/>
          <p:cNvSpPr txBox="1">
            <a:spLocks noChangeArrowheads="1"/>
          </p:cNvSpPr>
          <p:nvPr/>
        </p:nvSpPr>
        <p:spPr bwMode="auto">
          <a:xfrm>
            <a:off x="990600" y="228600"/>
            <a:ext cx="7445375" cy="396875"/>
          </a:xfrm>
          <a:prstGeom prst="rect">
            <a:avLst/>
          </a:prstGeom>
          <a:noFill/>
          <a:ln w="9525">
            <a:noFill/>
            <a:miter lim="800000"/>
            <a:headEnd/>
            <a:tailEnd/>
          </a:ln>
          <a:effectLst/>
        </p:spPr>
        <p:txBody>
          <a:bodyPr>
            <a:spAutoFit/>
          </a:bodyPr>
          <a:lstStyle/>
          <a:p>
            <a:pPr algn="ctr">
              <a:spcBef>
                <a:spcPct val="50000"/>
              </a:spcBef>
            </a:pPr>
            <a:r>
              <a:rPr lang="en-US" sz="2000" b="1" dirty="0"/>
              <a:t>Distribution of BMI for United States </a:t>
            </a:r>
            <a:r>
              <a:rPr lang="en-US" sz="2000" b="1" dirty="0" smtClean="0"/>
              <a:t>(blue) &amp; </a:t>
            </a:r>
            <a:r>
              <a:rPr lang="en-US" sz="2000" b="1" dirty="0"/>
              <a:t>Canadian </a:t>
            </a:r>
            <a:r>
              <a:rPr lang="en-US" sz="2000" b="1" dirty="0" smtClean="0"/>
              <a:t>(black) men</a:t>
            </a:r>
            <a:endParaRPr lang="en-US" sz="2000" b="1" dirty="0"/>
          </a:p>
        </p:txBody>
      </p:sp>
      <p:sp>
        <p:nvSpPr>
          <p:cNvPr id="8199" name="Rectangle 7"/>
          <p:cNvSpPr>
            <a:spLocks noChangeArrowheads="1"/>
          </p:cNvSpPr>
          <p:nvPr/>
        </p:nvSpPr>
        <p:spPr bwMode="auto">
          <a:xfrm>
            <a:off x="7010400" y="762000"/>
            <a:ext cx="1295400" cy="762000"/>
          </a:xfrm>
          <a:prstGeom prst="rect">
            <a:avLst/>
          </a:prstGeom>
          <a:solidFill>
            <a:schemeClr val="bg1"/>
          </a:solidFill>
          <a:ln w="9525">
            <a:solidFill>
              <a:schemeClr val="tx1"/>
            </a:solidFill>
            <a:miter lim="800000"/>
            <a:headEnd/>
            <a:tailEnd/>
          </a:ln>
          <a:effectLst/>
        </p:spPr>
        <p:txBody>
          <a:bodyPr wrap="none" anchor="ctr"/>
          <a:lstStyle/>
          <a:p>
            <a:endParaRPr lang="en-US" dirty="0"/>
          </a:p>
        </p:txBody>
      </p:sp>
      <p:sp>
        <p:nvSpPr>
          <p:cNvPr id="8198" name="Text Box 6"/>
          <p:cNvSpPr txBox="1">
            <a:spLocks noChangeArrowheads="1"/>
          </p:cNvSpPr>
          <p:nvPr/>
        </p:nvSpPr>
        <p:spPr bwMode="auto">
          <a:xfrm>
            <a:off x="7010400" y="762000"/>
            <a:ext cx="3124200" cy="823913"/>
          </a:xfrm>
          <a:prstGeom prst="rect">
            <a:avLst/>
          </a:prstGeom>
          <a:noFill/>
          <a:ln w="9525">
            <a:noFill/>
            <a:miter lim="800000"/>
            <a:headEnd/>
            <a:tailEnd/>
          </a:ln>
          <a:effectLst/>
        </p:spPr>
        <p:txBody>
          <a:bodyPr>
            <a:spAutoFit/>
          </a:bodyPr>
          <a:lstStyle/>
          <a:p>
            <a:pPr>
              <a:spcBef>
                <a:spcPct val="50000"/>
              </a:spcBef>
            </a:pPr>
            <a:r>
              <a:rPr lang="en-US" sz="1200" dirty="0"/>
              <a:t>Legend</a:t>
            </a:r>
          </a:p>
          <a:p>
            <a:pPr>
              <a:spcBef>
                <a:spcPct val="50000"/>
              </a:spcBef>
            </a:pPr>
            <a:r>
              <a:rPr lang="en-US" sz="1200" dirty="0">
                <a:solidFill>
                  <a:srgbClr val="0000FF"/>
                </a:solidFill>
              </a:rPr>
              <a:t>U.S. men</a:t>
            </a:r>
          </a:p>
          <a:p>
            <a:pPr>
              <a:spcBef>
                <a:spcPct val="50000"/>
              </a:spcBef>
            </a:pPr>
            <a:r>
              <a:rPr lang="en-US" sz="1200" dirty="0"/>
              <a:t>Canadian men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914400"/>
          </a:xfrm>
        </p:spPr>
        <p:txBody>
          <a:bodyPr>
            <a:normAutofit/>
          </a:bodyPr>
          <a:lstStyle/>
          <a:p>
            <a:r>
              <a:rPr lang="en-US" sz="4000" b="1" dirty="0" smtClean="0"/>
              <a:t>Some common activities</a:t>
            </a:r>
            <a:endParaRPr lang="en-US" sz="4000" dirty="0"/>
          </a:p>
        </p:txBody>
      </p:sp>
      <p:sp>
        <p:nvSpPr>
          <p:cNvPr id="3" name="Subtitle 2"/>
          <p:cNvSpPr>
            <a:spLocks noGrp="1"/>
          </p:cNvSpPr>
          <p:nvPr>
            <p:ph type="subTitle" idx="1"/>
          </p:nvPr>
        </p:nvSpPr>
        <p:spPr>
          <a:xfrm>
            <a:off x="381000" y="1447800"/>
            <a:ext cx="8382000" cy="5029200"/>
          </a:xfrm>
        </p:spPr>
        <p:txBody>
          <a:bodyPr>
            <a:normAutofit fontScale="92500"/>
          </a:bodyPr>
          <a:lstStyle/>
          <a:p>
            <a:pPr algn="l">
              <a:buFont typeface="Arial" pitchFamily="34" charset="0"/>
              <a:buChar char="•"/>
            </a:pPr>
            <a:r>
              <a:rPr lang="en-US" b="1" dirty="0" smtClean="0">
                <a:solidFill>
                  <a:schemeClr val="tx1"/>
                </a:solidFill>
              </a:rPr>
              <a:t>  </a:t>
            </a:r>
            <a:r>
              <a:rPr lang="en-US" sz="3500" b="1" dirty="0" smtClean="0">
                <a:solidFill>
                  <a:schemeClr val="tx1"/>
                </a:solidFill>
              </a:rPr>
              <a:t>Vital statistics</a:t>
            </a:r>
            <a:endParaRPr lang="en-US" sz="3500" dirty="0" smtClean="0">
              <a:solidFill>
                <a:schemeClr val="tx1"/>
              </a:solidFill>
            </a:endParaRPr>
          </a:p>
          <a:p>
            <a:pPr algn="l">
              <a:buFont typeface="Arial" pitchFamily="34" charset="0"/>
              <a:buChar char="•"/>
            </a:pPr>
            <a:r>
              <a:rPr lang="en-US" sz="3500" b="1" dirty="0" smtClean="0">
                <a:solidFill>
                  <a:schemeClr val="tx1"/>
                </a:solidFill>
              </a:rPr>
              <a:t>  Surveys/censuses of health care providers </a:t>
            </a:r>
          </a:p>
          <a:p>
            <a:pPr algn="l"/>
            <a:r>
              <a:rPr lang="en-US" sz="3500" b="1" dirty="0" smtClean="0">
                <a:solidFill>
                  <a:schemeClr val="tx1"/>
                </a:solidFill>
              </a:rPr>
              <a:t>          (with CIHI)</a:t>
            </a:r>
            <a:endParaRPr lang="en-US" sz="3500" dirty="0" smtClean="0">
              <a:solidFill>
                <a:schemeClr val="tx1"/>
              </a:solidFill>
            </a:endParaRPr>
          </a:p>
          <a:p>
            <a:pPr algn="l">
              <a:buFont typeface="Arial" pitchFamily="34" charset="0"/>
              <a:buChar char="•"/>
            </a:pPr>
            <a:r>
              <a:rPr lang="en-US" sz="3500" b="1" dirty="0" smtClean="0">
                <a:solidFill>
                  <a:schemeClr val="tx1"/>
                </a:solidFill>
              </a:rPr>
              <a:t>  National health interview surveys:</a:t>
            </a:r>
            <a:endParaRPr lang="en-US" sz="3500" dirty="0" smtClean="0">
              <a:solidFill>
                <a:schemeClr val="tx1"/>
              </a:solidFill>
            </a:endParaRPr>
          </a:p>
          <a:p>
            <a:pPr algn="l"/>
            <a:r>
              <a:rPr lang="en-US" sz="3500" b="1" dirty="0" smtClean="0">
                <a:solidFill>
                  <a:schemeClr val="tx1"/>
                </a:solidFill>
              </a:rPr>
              <a:t>          Natl Population Health Survey (STC)</a:t>
            </a:r>
          </a:p>
          <a:p>
            <a:pPr algn="l"/>
            <a:r>
              <a:rPr lang="en-US" sz="3500" b="1" dirty="0" smtClean="0">
                <a:solidFill>
                  <a:schemeClr val="tx1"/>
                </a:solidFill>
              </a:rPr>
              <a:t>          Canadian Community Health Survey (STC)</a:t>
            </a:r>
          </a:p>
          <a:p>
            <a:pPr algn="l"/>
            <a:r>
              <a:rPr lang="en-US" sz="3500" b="1" dirty="0" smtClean="0">
                <a:solidFill>
                  <a:schemeClr val="tx1"/>
                </a:solidFill>
              </a:rPr>
              <a:t>          Natl Health Interview Survey (NCHS)</a:t>
            </a:r>
          </a:p>
          <a:p>
            <a:pPr algn="l"/>
            <a:r>
              <a:rPr lang="en-US" sz="3500" b="1" dirty="0" smtClean="0">
                <a:solidFill>
                  <a:schemeClr val="tx1"/>
                </a:solidFill>
              </a:rPr>
              <a:t> </a:t>
            </a:r>
            <a:endParaRPr lang="en-US" sz="3500" dirty="0" smtClean="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533401"/>
            <a:ext cx="8382000" cy="1219199"/>
          </a:xfrm>
        </p:spPr>
        <p:txBody>
          <a:bodyPr>
            <a:normAutofit/>
          </a:bodyPr>
          <a:lstStyle/>
          <a:p>
            <a:r>
              <a:rPr lang="en-US" sz="4000" b="1" dirty="0" smtClean="0"/>
              <a:t>Some NOT common activities</a:t>
            </a:r>
            <a:endParaRPr lang="en-US" sz="4000" dirty="0"/>
          </a:p>
        </p:txBody>
      </p:sp>
      <p:sp>
        <p:nvSpPr>
          <p:cNvPr id="3" name="Subtitle 2"/>
          <p:cNvSpPr>
            <a:spLocks noGrp="1"/>
          </p:cNvSpPr>
          <p:nvPr>
            <p:ph type="subTitle" idx="1"/>
          </p:nvPr>
        </p:nvSpPr>
        <p:spPr>
          <a:xfrm>
            <a:off x="762000" y="1828800"/>
            <a:ext cx="7772400" cy="3810000"/>
          </a:xfrm>
        </p:spPr>
        <p:txBody>
          <a:bodyPr>
            <a:normAutofit/>
          </a:bodyPr>
          <a:lstStyle/>
          <a:p>
            <a:pPr algn="l">
              <a:buFont typeface="Arial" pitchFamily="34" charset="0"/>
              <a:buChar char="•"/>
            </a:pPr>
            <a:r>
              <a:rPr lang="en-US" b="1" dirty="0" smtClean="0">
                <a:solidFill>
                  <a:schemeClr val="tx1"/>
                </a:solidFill>
              </a:rPr>
              <a:t>  Cancer registry (STC only)</a:t>
            </a:r>
          </a:p>
          <a:p>
            <a:pPr algn="l">
              <a:buFont typeface="Arial" pitchFamily="34" charset="0"/>
              <a:buChar char="•"/>
            </a:pPr>
            <a:r>
              <a:rPr lang="en-US" b="1" dirty="0" smtClean="0">
                <a:solidFill>
                  <a:schemeClr val="tx1"/>
                </a:solidFill>
              </a:rPr>
              <a:t>  Long-term longitudinal surveys (STC only) </a:t>
            </a:r>
          </a:p>
          <a:p>
            <a:pPr algn="l">
              <a:buFont typeface="Arial" pitchFamily="34" charset="0"/>
              <a:buChar char="•"/>
            </a:pPr>
            <a:r>
              <a:rPr lang="en-US" b="1" dirty="0" smtClean="0">
                <a:solidFill>
                  <a:schemeClr val="tx1"/>
                </a:solidFill>
              </a:rPr>
              <a:t>  Physical measures (NCHS only, then)</a:t>
            </a:r>
          </a:p>
          <a:p>
            <a:pPr algn="l">
              <a:buFont typeface="Arial" pitchFamily="34" charset="0"/>
              <a:buChar char="•"/>
            </a:pPr>
            <a:r>
              <a:rPr lang="en-US" b="1" dirty="0" smtClean="0">
                <a:solidFill>
                  <a:schemeClr val="tx1"/>
                </a:solidFill>
              </a:rPr>
              <a:t>  Data Users Conference (NCHS only, then)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228599"/>
          </a:xfrm>
        </p:spPr>
        <p:txBody>
          <a:bodyPr>
            <a:normAutofit fontScale="90000"/>
          </a:bodyPr>
          <a:lstStyle/>
          <a:p>
            <a:endParaRPr lang="en-US" dirty="0"/>
          </a:p>
        </p:txBody>
      </p:sp>
      <p:sp>
        <p:nvSpPr>
          <p:cNvPr id="3" name="Subtitle 2"/>
          <p:cNvSpPr>
            <a:spLocks noGrp="1"/>
          </p:cNvSpPr>
          <p:nvPr>
            <p:ph type="subTitle" idx="1"/>
          </p:nvPr>
        </p:nvSpPr>
        <p:spPr>
          <a:xfrm>
            <a:off x="381000" y="990600"/>
            <a:ext cx="8305800" cy="5486400"/>
          </a:xfrm>
        </p:spPr>
        <p:txBody>
          <a:bodyPr/>
          <a:lstStyle/>
          <a:p>
            <a:r>
              <a:rPr lang="en-US" b="1" dirty="0" smtClean="0">
                <a:solidFill>
                  <a:schemeClr val="tx1"/>
                </a:solidFill>
              </a:rPr>
              <a:t>Manning Feinleib, Director of NCHS: 1983-1995</a:t>
            </a:r>
          </a:p>
          <a:p>
            <a:r>
              <a:rPr lang="en-US" b="1" dirty="0" smtClean="0">
                <a:solidFill>
                  <a:schemeClr val="tx1"/>
                </a:solidFill>
              </a:rPr>
              <a:t>Ed Sondik, Director of NCHS: 1995-present</a:t>
            </a:r>
          </a:p>
          <a:p>
            <a:r>
              <a:rPr lang="en-US" b="1" dirty="0" smtClean="0">
                <a:solidFill>
                  <a:schemeClr val="tx1"/>
                </a:solidFill>
              </a:rPr>
              <a:t> </a:t>
            </a:r>
            <a:br>
              <a:rPr lang="en-US" b="1" dirty="0" smtClean="0">
                <a:solidFill>
                  <a:schemeClr val="tx1"/>
                </a:solidFill>
              </a:rPr>
            </a:br>
            <a:r>
              <a:rPr lang="en-US" b="1" dirty="0" smtClean="0">
                <a:solidFill>
                  <a:schemeClr val="tx1"/>
                </a:solidFill>
              </a:rPr>
              <a:t>Ivan Fellegi, Chief Statistician of STC: 1985-2008</a:t>
            </a:r>
            <a:br>
              <a:rPr lang="en-US" b="1" dirty="0" smtClean="0">
                <a:solidFill>
                  <a:schemeClr val="tx1"/>
                </a:solidFill>
              </a:rPr>
            </a:br>
            <a:endParaRPr lang="en-US" b="1"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381001"/>
            <a:ext cx="8686800" cy="1142999"/>
          </a:xfrm>
        </p:spPr>
        <p:txBody>
          <a:bodyPr>
            <a:normAutofit fontScale="90000"/>
          </a:bodyPr>
          <a:lstStyle/>
          <a:p>
            <a:r>
              <a:rPr lang="en-US" b="1" dirty="0" smtClean="0"/>
              <a:t>Proc. 1988 Intl. Symp. on Data on Aging, Editor: Manning Feinleib </a:t>
            </a:r>
            <a:endParaRPr lang="en-US" b="1" dirty="0"/>
          </a:p>
        </p:txBody>
      </p:sp>
      <p:sp>
        <p:nvSpPr>
          <p:cNvPr id="3" name="Subtitle 2"/>
          <p:cNvSpPr>
            <a:spLocks noGrp="1"/>
          </p:cNvSpPr>
          <p:nvPr>
            <p:ph type="subTitle" idx="1"/>
          </p:nvPr>
        </p:nvSpPr>
        <p:spPr>
          <a:xfrm>
            <a:off x="228600" y="1676400"/>
            <a:ext cx="8763000" cy="4800600"/>
          </a:xfrm>
        </p:spPr>
        <p:txBody>
          <a:bodyPr>
            <a:normAutofit fontScale="92500"/>
          </a:bodyPr>
          <a:lstStyle/>
          <a:p>
            <a:pPr algn="l">
              <a:spcBef>
                <a:spcPts val="0"/>
              </a:spcBef>
            </a:pPr>
            <a:r>
              <a:rPr lang="en-US" b="1" dirty="0" smtClean="0">
                <a:solidFill>
                  <a:schemeClr val="tx1"/>
                </a:solidFill>
              </a:rPr>
              <a:t>Closing remarks by </a:t>
            </a:r>
            <a:r>
              <a:rPr lang="en-US" b="1" u="sng" dirty="0" smtClean="0">
                <a:solidFill>
                  <a:schemeClr val="tx1"/>
                </a:solidFill>
              </a:rPr>
              <a:t>Mary Grace Kovar</a:t>
            </a:r>
            <a:r>
              <a:rPr lang="en-US" b="1" dirty="0" smtClean="0">
                <a:solidFill>
                  <a:schemeClr val="tx1"/>
                </a:solidFill>
              </a:rPr>
              <a:t>, Dr.P.H., Special Assistant for Data Policy and Analysis, NCHS:</a:t>
            </a:r>
          </a:p>
          <a:p>
            <a:pPr algn="l">
              <a:spcBef>
                <a:spcPts val="0"/>
              </a:spcBef>
            </a:pPr>
            <a:r>
              <a:rPr lang="en-US" b="1" dirty="0" smtClean="0">
                <a:solidFill>
                  <a:schemeClr val="tx1"/>
                </a:solidFill>
              </a:rPr>
              <a:t>     The proposed international collaborative effort is only one of many that will be needed if we are to reach the ultimate goal…We need to plan collaborative research…I hope that the research is designed to begin the development of a manageable set of questions that can be used in interview surveys to measure the prevalence of functional disability and the need for care from another person…</a:t>
            </a:r>
            <a:endParaRPr lang="en-US"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685799"/>
          </a:xfrm>
        </p:spPr>
        <p:txBody>
          <a:bodyPr>
            <a:normAutofit fontScale="90000"/>
          </a:bodyPr>
          <a:lstStyle/>
          <a:p>
            <a:r>
              <a:rPr lang="en-US" b="1" dirty="0" smtClean="0"/>
              <a:t>(Quote, continued)</a:t>
            </a:r>
            <a:endParaRPr lang="en-US" b="1" dirty="0"/>
          </a:p>
        </p:txBody>
      </p:sp>
      <p:sp>
        <p:nvSpPr>
          <p:cNvPr id="3" name="Subtitle 2"/>
          <p:cNvSpPr>
            <a:spLocks noGrp="1"/>
          </p:cNvSpPr>
          <p:nvPr>
            <p:ph type="subTitle" idx="1"/>
          </p:nvPr>
        </p:nvSpPr>
        <p:spPr>
          <a:xfrm>
            <a:off x="152400" y="1066800"/>
            <a:ext cx="8686800" cy="5410200"/>
          </a:xfrm>
        </p:spPr>
        <p:txBody>
          <a:bodyPr>
            <a:normAutofit/>
          </a:bodyPr>
          <a:lstStyle/>
          <a:p>
            <a:pPr algn="l">
              <a:spcBef>
                <a:spcPts val="0"/>
              </a:spcBef>
            </a:pPr>
            <a:r>
              <a:rPr lang="en-US" sz="3000" b="1" dirty="0" smtClean="0">
                <a:solidFill>
                  <a:schemeClr val="tx1"/>
                </a:solidFill>
              </a:rPr>
              <a:t>I think that we agree that dissimilar questions can measure similar concepts and that similar questions can measure dissimilar concepts.  Therefore, we need to develop conceptually similar questions on functional disability and the need for care that can be used in cross-cultural and cross-national population studies…[W]e can use the data that we have and design tabulations to make comparisons that we can trust across cultures and nations.  I think that </a:t>
            </a:r>
            <a:r>
              <a:rPr lang="en-US" sz="3000" b="1" u="sng" dirty="0" smtClean="0">
                <a:solidFill>
                  <a:schemeClr val="tx1"/>
                </a:solidFill>
              </a:rPr>
              <a:t>Dr. Forbes </a:t>
            </a:r>
            <a:r>
              <a:rPr lang="en-US" sz="3000" b="1" dirty="0" smtClean="0">
                <a:solidFill>
                  <a:schemeClr val="tx1"/>
                </a:solidFill>
              </a:rPr>
              <a:t>has shown the way, and we are ready to begin.</a:t>
            </a:r>
          </a:p>
          <a:p>
            <a:pPr>
              <a:spcBef>
                <a:spcPts val="0"/>
              </a:spcBef>
            </a:pPr>
            <a:endParaRPr lang="en-US" dirty="0" smtClean="0">
              <a:solidFill>
                <a:schemeClr val="tx1"/>
              </a:solidFill>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1066799"/>
          </a:xfrm>
        </p:spPr>
        <p:txBody>
          <a:bodyPr>
            <a:normAutofit fontScale="90000"/>
          </a:bodyPr>
          <a:lstStyle/>
          <a:p>
            <a:r>
              <a:rPr lang="en-US" b="1" dirty="0" smtClean="0"/>
              <a:t>1991 presentation</a:t>
            </a:r>
            <a:br>
              <a:rPr lang="en-US" b="1" dirty="0" smtClean="0"/>
            </a:br>
            <a:r>
              <a:rPr lang="en-US" b="1" dirty="0" smtClean="0"/>
              <a:t>re Supplement on Aging</a:t>
            </a:r>
            <a:endParaRPr lang="en-US" b="1" dirty="0"/>
          </a:p>
        </p:txBody>
      </p:sp>
      <p:sp>
        <p:nvSpPr>
          <p:cNvPr id="3" name="Subtitle 2"/>
          <p:cNvSpPr>
            <a:spLocks noGrp="1"/>
          </p:cNvSpPr>
          <p:nvPr>
            <p:ph type="subTitle" idx="1"/>
          </p:nvPr>
        </p:nvSpPr>
        <p:spPr>
          <a:xfrm>
            <a:off x="304800" y="1676400"/>
            <a:ext cx="8534400" cy="4724400"/>
          </a:xfrm>
        </p:spPr>
        <p:txBody>
          <a:bodyPr>
            <a:normAutofit/>
          </a:bodyPr>
          <a:lstStyle/>
          <a:p>
            <a:pPr algn="l"/>
            <a:r>
              <a:rPr lang="en-US" b="1" u="sng" dirty="0" smtClean="0">
                <a:solidFill>
                  <a:schemeClr val="tx1"/>
                </a:solidFill>
              </a:rPr>
              <a:t>Kovar, Mary Grace</a:t>
            </a:r>
            <a:r>
              <a:rPr lang="en-US" b="1" dirty="0" smtClean="0">
                <a:solidFill>
                  <a:schemeClr val="tx1"/>
                </a:solidFill>
              </a:rPr>
              <a:t> &amp; </a:t>
            </a:r>
            <a:r>
              <a:rPr lang="en-US" b="1" u="sng" dirty="0" smtClean="0">
                <a:solidFill>
                  <a:schemeClr val="tx1"/>
                </a:solidFill>
              </a:rPr>
              <a:t>William F. Forbes</a:t>
            </a:r>
            <a:r>
              <a:rPr lang="en-US" b="1" dirty="0" smtClean="0">
                <a:solidFill>
                  <a:schemeClr val="tx1"/>
                </a:solidFill>
              </a:rPr>
              <a:t>.</a:t>
            </a:r>
          </a:p>
          <a:p>
            <a:pPr algn="l"/>
            <a:r>
              <a:rPr lang="en-US" b="1" dirty="0" smtClean="0">
                <a:solidFill>
                  <a:schemeClr val="tx1"/>
                </a:solidFill>
              </a:rPr>
              <a:t>“Risk of Disability in the U.S. and Canada,”</a:t>
            </a:r>
          </a:p>
          <a:p>
            <a:pPr algn="l"/>
            <a:r>
              <a:rPr lang="en-US" b="1" i="1" dirty="0" smtClean="0">
                <a:solidFill>
                  <a:schemeClr val="tx1"/>
                </a:solidFill>
              </a:rPr>
              <a:t>Symposium on the International Collaborative Effort on Measuring the Health and Health Care of the Aging, Rockville, MD, September 4, 1991.</a:t>
            </a:r>
            <a:endParaRPr lang="en-US" b="1"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533399"/>
          </a:xfrm>
        </p:spPr>
        <p:txBody>
          <a:bodyPr>
            <a:normAutofit fontScale="90000"/>
          </a:bodyPr>
          <a:lstStyle/>
          <a:p>
            <a:r>
              <a:rPr lang="en-US" b="1" dirty="0" smtClean="0"/>
              <a:t>1995 pub (NCHS Series 5, No. 8)</a:t>
            </a:r>
            <a:endParaRPr lang="en-US" b="1" dirty="0"/>
          </a:p>
        </p:txBody>
      </p:sp>
      <p:sp>
        <p:nvSpPr>
          <p:cNvPr id="3" name="Subtitle 2"/>
          <p:cNvSpPr>
            <a:spLocks noGrp="1"/>
          </p:cNvSpPr>
          <p:nvPr>
            <p:ph type="subTitle" idx="1"/>
          </p:nvPr>
        </p:nvSpPr>
        <p:spPr>
          <a:xfrm>
            <a:off x="304800" y="762000"/>
            <a:ext cx="8534400" cy="5638800"/>
          </a:xfrm>
        </p:spPr>
        <p:txBody>
          <a:bodyPr>
            <a:normAutofit/>
          </a:bodyPr>
          <a:lstStyle/>
          <a:p>
            <a:r>
              <a:rPr lang="en-US" b="1" dirty="0" smtClean="0">
                <a:solidFill>
                  <a:schemeClr val="tx1"/>
                </a:solidFill>
              </a:rPr>
              <a:t>Prevalence of Disability Among Older Persons:</a:t>
            </a:r>
          </a:p>
          <a:p>
            <a:pPr>
              <a:spcBef>
                <a:spcPts val="0"/>
              </a:spcBef>
            </a:pPr>
            <a:r>
              <a:rPr lang="en-US" b="1" dirty="0" smtClean="0">
                <a:solidFill>
                  <a:schemeClr val="tx1"/>
                </a:solidFill>
              </a:rPr>
              <a:t>United States and Canada</a:t>
            </a:r>
          </a:p>
          <a:p>
            <a:endParaRPr lang="en-US" b="1" dirty="0" smtClean="0">
              <a:solidFill>
                <a:schemeClr val="tx1"/>
              </a:solidFill>
            </a:endParaRPr>
          </a:p>
          <a:p>
            <a:pPr algn="l">
              <a:spcBef>
                <a:spcPts val="0"/>
              </a:spcBef>
            </a:pPr>
            <a:r>
              <a:rPr lang="en-US" b="1" u="sng" dirty="0" smtClean="0">
                <a:solidFill>
                  <a:schemeClr val="tx1"/>
                </a:solidFill>
              </a:rPr>
              <a:t>Mary Grace Kovar</a:t>
            </a:r>
            <a:r>
              <a:rPr lang="en-US" b="1" dirty="0" smtClean="0">
                <a:solidFill>
                  <a:schemeClr val="tx1"/>
                </a:solidFill>
              </a:rPr>
              <a:t>, Dr.P.H., National Opinion Research Center, University of Chicago</a:t>
            </a:r>
          </a:p>
          <a:p>
            <a:pPr algn="l">
              <a:spcBef>
                <a:spcPts val="600"/>
              </a:spcBef>
            </a:pPr>
            <a:r>
              <a:rPr lang="en-US" b="1" u="sng" dirty="0" smtClean="0">
                <a:solidFill>
                  <a:schemeClr val="tx1"/>
                </a:solidFill>
              </a:rPr>
              <a:t>Julie Dawson Weeks</a:t>
            </a:r>
            <a:r>
              <a:rPr lang="en-US" b="1" dirty="0" smtClean="0">
                <a:solidFill>
                  <a:schemeClr val="tx1"/>
                </a:solidFill>
              </a:rPr>
              <a:t>, M.A., Office of Analysis, Epidemiology and Health Promotion, NCHS</a:t>
            </a:r>
          </a:p>
          <a:p>
            <a:pPr algn="l">
              <a:spcBef>
                <a:spcPts val="600"/>
              </a:spcBef>
            </a:pPr>
            <a:r>
              <a:rPr lang="en-US" b="1" u="sng" dirty="0" smtClean="0">
                <a:solidFill>
                  <a:schemeClr val="tx1"/>
                </a:solidFill>
              </a:rPr>
              <a:t>William F. Forbes</a:t>
            </a:r>
            <a:r>
              <a:rPr lang="en-US" b="1" dirty="0" smtClean="0">
                <a:solidFill>
                  <a:schemeClr val="tx1"/>
                </a:solidFill>
              </a:rPr>
              <a:t>, Ph.D., Univ of Waterloo &amp;</a:t>
            </a:r>
          </a:p>
          <a:p>
            <a:pPr algn="l">
              <a:spcBef>
                <a:spcPts val="0"/>
              </a:spcBef>
            </a:pPr>
            <a:r>
              <a:rPr lang="en-US" b="1" dirty="0" smtClean="0">
                <a:solidFill>
                  <a:schemeClr val="tx1"/>
                </a:solidFill>
              </a:rPr>
              <a:t>Canadian Centre for Health Information, STC</a:t>
            </a:r>
          </a:p>
          <a:p>
            <a:pPr algn="l"/>
            <a:endParaRPr lang="en-US" b="1"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2362199"/>
          </a:xfrm>
        </p:spPr>
        <p:txBody>
          <a:bodyPr>
            <a:normAutofit/>
          </a:bodyPr>
          <a:lstStyle/>
          <a:p>
            <a:r>
              <a:rPr lang="en-US" sz="3200" b="1" dirty="0" smtClean="0"/>
              <a:t>There has been a long-term annual Interchange between Statistics Canada</a:t>
            </a:r>
            <a:br>
              <a:rPr lang="en-US" sz="3200" b="1" dirty="0" smtClean="0"/>
            </a:br>
            <a:r>
              <a:rPr lang="en-US" sz="3200" b="1" dirty="0" smtClean="0"/>
              <a:t>&amp; the U.S. Census Bureau</a:t>
            </a:r>
            <a:endParaRPr lang="en-US" sz="3200" b="1" dirty="0"/>
          </a:p>
        </p:txBody>
      </p:sp>
      <p:sp>
        <p:nvSpPr>
          <p:cNvPr id="3" name="Subtitle 2"/>
          <p:cNvSpPr>
            <a:spLocks noGrp="1"/>
          </p:cNvSpPr>
          <p:nvPr>
            <p:ph type="subTitle" idx="1"/>
          </p:nvPr>
        </p:nvSpPr>
        <p:spPr>
          <a:xfrm>
            <a:off x="762000" y="2895600"/>
            <a:ext cx="8001000" cy="2743200"/>
          </a:xfrm>
        </p:spPr>
        <p:txBody>
          <a:bodyPr/>
          <a:lstStyle/>
          <a:p>
            <a:r>
              <a:rPr lang="en-US" b="1" dirty="0" smtClean="0">
                <a:solidFill>
                  <a:schemeClr val="tx1"/>
                </a:solidFill>
              </a:rPr>
              <a:t>1999: First Interchange between Statistics Canada and NCHS, at NCHS </a:t>
            </a:r>
          </a:p>
          <a:p>
            <a:r>
              <a:rPr lang="en-US" b="1" dirty="0" smtClean="0">
                <a:solidFill>
                  <a:schemeClr val="tx1"/>
                </a:solidFill>
              </a:rPr>
              <a:t>…</a:t>
            </a:r>
          </a:p>
          <a:p>
            <a:r>
              <a:rPr lang="en-US" b="1" dirty="0" smtClean="0">
                <a:solidFill>
                  <a:schemeClr val="tx1"/>
                </a:solidFill>
              </a:rPr>
              <a:t>2010: Now preparing for 12</a:t>
            </a:r>
            <a:r>
              <a:rPr lang="en-US" b="1" baseline="30000" dirty="0" smtClean="0">
                <a:solidFill>
                  <a:schemeClr val="tx1"/>
                </a:solidFill>
              </a:rPr>
              <a:t>th</a:t>
            </a:r>
            <a:r>
              <a:rPr lang="en-US" b="1" dirty="0" smtClean="0">
                <a:solidFill>
                  <a:schemeClr val="tx1"/>
                </a:solidFill>
              </a:rPr>
              <a:t> annual Interchange, at STC</a:t>
            </a:r>
            <a:endParaRPr lang="en-US" b="1" dirty="0">
              <a:solidFill>
                <a:schemeClr val="tx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TotalTime>
  <Words>910</Words>
  <Application>Microsoft Office PowerPoint</Application>
  <PresentationFormat>On-screen Show (4:3)</PresentationFormat>
  <Paragraphs>137</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Eleven years of the Interchange between Statistics Canada and the National Center for Health Statistics </vt:lpstr>
      <vt:lpstr>Some common activities</vt:lpstr>
      <vt:lpstr>Some NOT common activities</vt:lpstr>
      <vt:lpstr>Slide 4</vt:lpstr>
      <vt:lpstr>Proc. 1988 Intl. Symp. on Data on Aging, Editor: Manning Feinleib </vt:lpstr>
      <vt:lpstr>(Quote, continued)</vt:lpstr>
      <vt:lpstr>1991 presentation re Supplement on Aging</vt:lpstr>
      <vt:lpstr>1995 pub (NCHS Series 5, No. 8)</vt:lpstr>
      <vt:lpstr>There has been a long-term annual Interchange between Statistics Canada &amp; the U.S. Census Bureau</vt:lpstr>
      <vt:lpstr>Some Interchange legacies</vt:lpstr>
      <vt:lpstr>1993-4 JCUSH</vt:lpstr>
      <vt:lpstr>JCUSH (cont.)</vt:lpstr>
      <vt:lpstr>A main JCUSH analytic result</vt:lpstr>
      <vt:lpstr>Some JCUSH results on obesity</vt:lpstr>
      <vt:lpstr>Yank Women Fatter (from the Winnipeg Sun &amp;  Edmonton Sun, June 3, 2004)</vt:lpstr>
      <vt:lpstr>Slide 16</vt:lpstr>
      <vt:lpstr>Slide 17</vt:lpstr>
      <vt:lpstr>Slide 18</vt:lpstr>
    </vt:vector>
  </TitlesOfParts>
  <Company>CDC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Eleven years of the Interchange between Statistics Canada and the National Center for Health Statistics</dc:title>
  <dc:creator>bzg5</dc:creator>
  <cp:lastModifiedBy>Jane</cp:lastModifiedBy>
  <cp:revision>78</cp:revision>
  <dcterms:created xsi:type="dcterms:W3CDTF">2010-08-13T00:03:10Z</dcterms:created>
  <dcterms:modified xsi:type="dcterms:W3CDTF">2010-08-17T07:38:21Z</dcterms:modified>
</cp:coreProperties>
</file>