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80" r:id="rId4"/>
    <p:sldId id="258" r:id="rId5"/>
    <p:sldId id="279" r:id="rId6"/>
    <p:sldId id="278" r:id="rId7"/>
    <p:sldId id="283" r:id="rId8"/>
    <p:sldId id="284" r:id="rId9"/>
    <p:sldId id="263" r:id="rId10"/>
    <p:sldId id="261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7" autoAdjust="0"/>
    <p:restoredTop sz="94647" autoAdjust="0"/>
  </p:normalViewPr>
  <p:slideViewPr>
    <p:cSldViewPr>
      <p:cViewPr>
        <p:scale>
          <a:sx n="70" d="100"/>
          <a:sy n="70" d="100"/>
        </p:scale>
        <p:origin x="-894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E1B930-29DF-4CF3-927A-94E4B1D4FA9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9AB35514-C69B-45BC-8C78-EF4E180CE176}">
      <dgm:prSet phldrT="[Text]"/>
      <dgm:spPr/>
      <dgm:t>
        <a:bodyPr/>
        <a:lstStyle/>
        <a:p>
          <a:r>
            <a:rPr lang="en-US" dirty="0" smtClean="0"/>
            <a:t>Make data available to the public</a:t>
          </a:r>
        </a:p>
      </dgm:t>
    </dgm:pt>
    <dgm:pt modelId="{C25A5779-9C79-4418-A4A1-B35C5940F62A}" type="parTrans" cxnId="{9B6013F2-9E42-4C94-91F3-A83B7CA431DC}">
      <dgm:prSet/>
      <dgm:spPr/>
      <dgm:t>
        <a:bodyPr/>
        <a:lstStyle/>
        <a:p>
          <a:endParaRPr lang="en-US"/>
        </a:p>
      </dgm:t>
    </dgm:pt>
    <dgm:pt modelId="{D38C2099-EAA9-4C1E-840A-A2A97CFBCF08}" type="sibTrans" cxnId="{9B6013F2-9E42-4C94-91F3-A83B7CA431DC}">
      <dgm:prSet/>
      <dgm:spPr/>
      <dgm:t>
        <a:bodyPr/>
        <a:lstStyle/>
        <a:p>
          <a:endParaRPr lang="en-US"/>
        </a:p>
      </dgm:t>
    </dgm:pt>
    <dgm:pt modelId="{B7F034B5-12E8-4AF9-BF6E-D3324C7E9B60}">
      <dgm:prSet phldrT="[Text]"/>
      <dgm:spPr/>
      <dgm:t>
        <a:bodyPr/>
        <a:lstStyle/>
        <a:p>
          <a:r>
            <a:rPr lang="en-US" dirty="0" smtClean="0"/>
            <a:t>Protect the identity of survey respondents</a:t>
          </a:r>
          <a:endParaRPr lang="en-US" dirty="0"/>
        </a:p>
      </dgm:t>
    </dgm:pt>
    <dgm:pt modelId="{C6389669-D694-458E-A6A6-8CDE1DB38340}" type="parTrans" cxnId="{F815B3DD-98F4-498C-A328-76E5686F8F90}">
      <dgm:prSet/>
      <dgm:spPr/>
      <dgm:t>
        <a:bodyPr/>
        <a:lstStyle/>
        <a:p>
          <a:endParaRPr lang="en-US"/>
        </a:p>
      </dgm:t>
    </dgm:pt>
    <dgm:pt modelId="{7A59E4E1-54BC-4B18-9B9B-302C0D39A148}" type="sibTrans" cxnId="{F815B3DD-98F4-498C-A328-76E5686F8F90}">
      <dgm:prSet/>
      <dgm:spPr/>
      <dgm:t>
        <a:bodyPr/>
        <a:lstStyle/>
        <a:p>
          <a:endParaRPr lang="en-US"/>
        </a:p>
      </dgm:t>
    </dgm:pt>
    <dgm:pt modelId="{DF61EFB6-059A-4920-9666-9C5D07F09949}" type="pres">
      <dgm:prSet presAssocID="{FEE1B930-29DF-4CF3-927A-94E4B1D4FA9B}" presName="compositeShape" presStyleCnt="0">
        <dgm:presLayoutVars>
          <dgm:chMax val="7"/>
          <dgm:dir/>
          <dgm:resizeHandles val="exact"/>
        </dgm:presLayoutVars>
      </dgm:prSet>
      <dgm:spPr/>
    </dgm:pt>
    <dgm:pt modelId="{D7B1DB08-5457-4E1F-9C4B-040FE8A69CA7}" type="pres">
      <dgm:prSet presAssocID="{9AB35514-C69B-45BC-8C78-EF4E180CE176}" presName="circ1" presStyleLbl="vennNode1" presStyleIdx="0" presStyleCnt="2"/>
      <dgm:spPr/>
      <dgm:t>
        <a:bodyPr/>
        <a:lstStyle/>
        <a:p>
          <a:endParaRPr lang="en-US"/>
        </a:p>
      </dgm:t>
    </dgm:pt>
    <dgm:pt modelId="{4061AF01-6A12-473E-8864-12549F6956F5}" type="pres">
      <dgm:prSet presAssocID="{9AB35514-C69B-45BC-8C78-EF4E180CE17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EC8FC-8F21-4283-8463-7B9186C56CD9}" type="pres">
      <dgm:prSet presAssocID="{B7F034B5-12E8-4AF9-BF6E-D3324C7E9B60}" presName="circ2" presStyleLbl="vennNode1" presStyleIdx="1" presStyleCnt="2"/>
      <dgm:spPr/>
      <dgm:t>
        <a:bodyPr/>
        <a:lstStyle/>
        <a:p>
          <a:endParaRPr lang="en-US"/>
        </a:p>
      </dgm:t>
    </dgm:pt>
    <dgm:pt modelId="{3436AFA1-B883-4088-9B4C-596DD3D493AC}" type="pres">
      <dgm:prSet presAssocID="{B7F034B5-12E8-4AF9-BF6E-D3324C7E9B6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15B3DD-98F4-498C-A328-76E5686F8F90}" srcId="{FEE1B930-29DF-4CF3-927A-94E4B1D4FA9B}" destId="{B7F034B5-12E8-4AF9-BF6E-D3324C7E9B60}" srcOrd="1" destOrd="0" parTransId="{C6389669-D694-458E-A6A6-8CDE1DB38340}" sibTransId="{7A59E4E1-54BC-4B18-9B9B-302C0D39A148}"/>
    <dgm:cxn modelId="{D51F98A9-8368-4DD5-B6C2-791A2F0DE999}" type="presOf" srcId="{FEE1B930-29DF-4CF3-927A-94E4B1D4FA9B}" destId="{DF61EFB6-059A-4920-9666-9C5D07F09949}" srcOrd="0" destOrd="0" presId="urn:microsoft.com/office/officeart/2005/8/layout/venn1"/>
    <dgm:cxn modelId="{F57DF73D-423D-432E-AD32-4B698ED90548}" type="presOf" srcId="{B7F034B5-12E8-4AF9-BF6E-D3324C7E9B60}" destId="{59AEC8FC-8F21-4283-8463-7B9186C56CD9}" srcOrd="0" destOrd="0" presId="urn:microsoft.com/office/officeart/2005/8/layout/venn1"/>
    <dgm:cxn modelId="{9B6013F2-9E42-4C94-91F3-A83B7CA431DC}" srcId="{FEE1B930-29DF-4CF3-927A-94E4B1D4FA9B}" destId="{9AB35514-C69B-45BC-8C78-EF4E180CE176}" srcOrd="0" destOrd="0" parTransId="{C25A5779-9C79-4418-A4A1-B35C5940F62A}" sibTransId="{D38C2099-EAA9-4C1E-840A-A2A97CFBCF08}"/>
    <dgm:cxn modelId="{20A58854-BC85-4E24-9AE9-E3CBE128F904}" type="presOf" srcId="{9AB35514-C69B-45BC-8C78-EF4E180CE176}" destId="{D7B1DB08-5457-4E1F-9C4B-040FE8A69CA7}" srcOrd="0" destOrd="0" presId="urn:microsoft.com/office/officeart/2005/8/layout/venn1"/>
    <dgm:cxn modelId="{5C25AFAE-8517-4A94-9DFE-5C1BAA53C231}" type="presOf" srcId="{9AB35514-C69B-45BC-8C78-EF4E180CE176}" destId="{4061AF01-6A12-473E-8864-12549F6956F5}" srcOrd="1" destOrd="0" presId="urn:microsoft.com/office/officeart/2005/8/layout/venn1"/>
    <dgm:cxn modelId="{8DE91D38-7D2E-42A2-B932-4338F16BFF3C}" type="presOf" srcId="{B7F034B5-12E8-4AF9-BF6E-D3324C7E9B60}" destId="{3436AFA1-B883-4088-9B4C-596DD3D493AC}" srcOrd="1" destOrd="0" presId="urn:microsoft.com/office/officeart/2005/8/layout/venn1"/>
    <dgm:cxn modelId="{F03A723F-5572-466A-A032-7C51D3111A83}" type="presParOf" srcId="{DF61EFB6-059A-4920-9666-9C5D07F09949}" destId="{D7B1DB08-5457-4E1F-9C4B-040FE8A69CA7}" srcOrd="0" destOrd="0" presId="urn:microsoft.com/office/officeart/2005/8/layout/venn1"/>
    <dgm:cxn modelId="{5A9CB3FE-8609-43B8-91F7-D2463EBEFBD2}" type="presParOf" srcId="{DF61EFB6-059A-4920-9666-9C5D07F09949}" destId="{4061AF01-6A12-473E-8864-12549F6956F5}" srcOrd="1" destOrd="0" presId="urn:microsoft.com/office/officeart/2005/8/layout/venn1"/>
    <dgm:cxn modelId="{CF087BD4-9C59-40DF-9834-1534F30486A3}" type="presParOf" srcId="{DF61EFB6-059A-4920-9666-9C5D07F09949}" destId="{59AEC8FC-8F21-4283-8463-7B9186C56CD9}" srcOrd="2" destOrd="0" presId="urn:microsoft.com/office/officeart/2005/8/layout/venn1"/>
    <dgm:cxn modelId="{C6221078-9CD4-4895-AF27-6670D8EF4C19}" type="presParOf" srcId="{DF61EFB6-059A-4920-9666-9C5D07F09949}" destId="{3436AFA1-B883-4088-9B4C-596DD3D493AC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B1DB08-5457-4E1F-9C4B-040FE8A69CA7}">
      <dsp:nvSpPr>
        <dsp:cNvPr id="0" name=""/>
        <dsp:cNvSpPr/>
      </dsp:nvSpPr>
      <dsp:spPr>
        <a:xfrm>
          <a:off x="90868" y="1220057"/>
          <a:ext cx="2241423" cy="224142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Make data available to the public</a:t>
          </a:r>
        </a:p>
      </dsp:txBody>
      <dsp:txXfrm>
        <a:off x="403859" y="1484369"/>
        <a:ext cx="1292352" cy="1712799"/>
      </dsp:txXfrm>
    </dsp:sp>
    <dsp:sp modelId="{59AEC8FC-8F21-4283-8463-7B9186C56CD9}">
      <dsp:nvSpPr>
        <dsp:cNvPr id="0" name=""/>
        <dsp:cNvSpPr/>
      </dsp:nvSpPr>
      <dsp:spPr>
        <a:xfrm>
          <a:off x="1706308" y="1220057"/>
          <a:ext cx="2241423" cy="224142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Protect the identity of survey respondents</a:t>
          </a:r>
          <a:endParaRPr lang="en-US" sz="1800" kern="1200" dirty="0"/>
        </a:p>
      </dsp:txBody>
      <dsp:txXfrm>
        <a:off x="2342388" y="1484369"/>
        <a:ext cx="1292352" cy="1712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68ED1133-2854-4D17-A1CA-E9157604BD35}" type="datetimeFigureOut">
              <a:rPr lang="en-US" smtClean="0"/>
              <a:pPr/>
              <a:t>8/23/2010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A9AD62EB-828C-4BE7-9205-A82D3EBA74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Welcome</a:t>
            </a:r>
            <a:r>
              <a:rPr lang="en-US" sz="1600" baseline="0" dirty="0" smtClean="0"/>
              <a:t>: Research Data Center: Accessing Restricted Variables from NCHS </a:t>
            </a:r>
          </a:p>
          <a:p>
            <a:endParaRPr lang="en-US" sz="1600" baseline="0" dirty="0" smtClean="0"/>
          </a:p>
          <a:p>
            <a:r>
              <a:rPr lang="en-US" sz="1600" baseline="0" dirty="0" smtClean="0"/>
              <a:t>Intro, CO, Information Technology in the RDC, and Recent Research on conducting small area/group analysis while maintaining confidentiality </a:t>
            </a:r>
          </a:p>
          <a:p>
            <a:endParaRPr lang="en-US" sz="1600" baseline="0" dirty="0" smtClean="0"/>
          </a:p>
          <a:p>
            <a:r>
              <a:rPr lang="en-US" sz="1600" baseline="0" dirty="0" smtClean="0"/>
              <a:t>Format: 2 presentations and Q&amp;A 2 presentations and Q&amp;A 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D62EB-828C-4BE7-9205-A82D3EBA746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D62EB-828C-4BE7-9205-A82D3EBA746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PAUSE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D62EB-828C-4BE7-9205-A82D3EBA746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Importance of protecting</a:t>
            </a:r>
            <a:r>
              <a:rPr lang="en-US" sz="1600" baseline="0" dirty="0" smtClean="0"/>
              <a:t> survey respondents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D62EB-828C-4BE7-9205-A82D3EBA746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Rare books section of Library </a:t>
            </a:r>
          </a:p>
          <a:p>
            <a:endParaRPr lang="en-US" sz="1600" dirty="0" smtClean="0"/>
          </a:p>
          <a:p>
            <a:r>
              <a:rPr lang="en-US" sz="1600" dirty="0" smtClean="0"/>
              <a:t>4 modes of access 1</a:t>
            </a:r>
            <a:r>
              <a:rPr lang="en-US" sz="1600" baseline="30000" dirty="0" smtClean="0"/>
              <a:t>st</a:t>
            </a:r>
            <a:r>
              <a:rPr lang="en-US" sz="1600" baseline="0" dirty="0" smtClean="0"/>
              <a:t>  two allow you to view raw data 2</a:t>
            </a:r>
            <a:r>
              <a:rPr lang="en-US" sz="1600" baseline="30000" dirty="0" smtClean="0"/>
              <a:t>nd</a:t>
            </a:r>
            <a:r>
              <a:rPr lang="en-US" sz="1600" baseline="0" dirty="0" smtClean="0"/>
              <a:t> two provide the </a:t>
            </a:r>
            <a:r>
              <a:rPr lang="en-US" sz="1600" baseline="0" dirty="0" err="1" smtClean="0"/>
              <a:t>convience</a:t>
            </a:r>
            <a:r>
              <a:rPr lang="en-US" sz="1600" baseline="0" dirty="0" smtClean="0"/>
              <a:t> of not leaving you disk however you never get to see the dataset  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D62EB-828C-4BE7-9205-A82D3EBA746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Review</a:t>
            </a:r>
            <a:r>
              <a:rPr lang="en-US" sz="1600" baseline="0" dirty="0" smtClean="0"/>
              <a:t> Committee : RDC Director RDC Analyst, </a:t>
            </a:r>
            <a:r>
              <a:rPr lang="en-US" sz="1600" baseline="0" dirty="0" err="1" smtClean="0"/>
              <a:t>Confi</a:t>
            </a:r>
            <a:r>
              <a:rPr lang="en-US" sz="1600" baseline="0" dirty="0" smtClean="0"/>
              <a:t>. Officer, Program Rep</a:t>
            </a:r>
          </a:p>
          <a:p>
            <a:endParaRPr lang="en-US" sz="1600" baseline="0" dirty="0" smtClean="0"/>
          </a:p>
          <a:p>
            <a:pPr marL="342900" indent="-342900">
              <a:buAutoNum type="arabicParenR"/>
            </a:pPr>
            <a:r>
              <a:rPr lang="en-US" sz="1600" baseline="0" dirty="0" smtClean="0"/>
              <a:t>Intended Use </a:t>
            </a:r>
          </a:p>
          <a:p>
            <a:pPr marL="342900" indent="-342900">
              <a:buAutoNum type="arabicParenR"/>
            </a:pPr>
            <a:r>
              <a:rPr lang="en-US" sz="1600" baseline="0" dirty="0" smtClean="0"/>
              <a:t>Technical Feasibility </a:t>
            </a:r>
          </a:p>
          <a:p>
            <a:pPr marL="342900" indent="-342900">
              <a:buAutoNum type="arabicParenR"/>
            </a:pPr>
            <a:r>
              <a:rPr lang="en-US" sz="1600" baseline="0" dirty="0" smtClean="0"/>
              <a:t>Availability of Resources </a:t>
            </a:r>
          </a:p>
          <a:p>
            <a:pPr marL="342900" indent="-342900">
              <a:buAutoNum type="arabicParenR"/>
            </a:pPr>
            <a:r>
              <a:rPr lang="en-US" sz="1600" baseline="0" dirty="0" smtClean="0"/>
              <a:t>Risk of Disclosure </a:t>
            </a:r>
          </a:p>
          <a:p>
            <a:pPr marL="342900" indent="-342900">
              <a:buNone/>
            </a:pPr>
            <a:endParaRPr lang="en-US" sz="16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D62EB-828C-4BE7-9205-A82D3EBA746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Objective: To determine whether important racial, ethnic, or socioeconomic status (SES) health disparities exist in infertility, impaired fecundity or infertility treatment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Reason:</a:t>
            </a:r>
            <a:r>
              <a:rPr lang="en-US" baseline="0" dirty="0" smtClean="0"/>
              <a:t> To merge policy variables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D62EB-828C-4BE7-9205-A82D3EBA746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Objective:</a:t>
            </a:r>
            <a:r>
              <a:rPr lang="en-US" baseline="0" dirty="0" smtClean="0"/>
              <a:t> To determine the availability of </a:t>
            </a:r>
            <a:r>
              <a:rPr lang="en-US" baseline="0" dirty="0" err="1" smtClean="0"/>
              <a:t>speciality</a:t>
            </a:r>
            <a:r>
              <a:rPr lang="en-US" baseline="0" dirty="0" smtClean="0"/>
              <a:t> HIV/AIDS services in long-term care facilities, and to determine differences in </a:t>
            </a:r>
            <a:r>
              <a:rPr lang="en-US" baseline="0" dirty="0" err="1" smtClean="0"/>
              <a:t>availablity</a:t>
            </a:r>
            <a:r>
              <a:rPr lang="en-US" baseline="0" dirty="0" smtClean="0"/>
              <a:t> of these services between </a:t>
            </a:r>
            <a:r>
              <a:rPr lang="en-US" baseline="0" dirty="0" err="1" smtClean="0"/>
              <a:t>ruaral</a:t>
            </a:r>
            <a:r>
              <a:rPr lang="en-US" baseline="0" dirty="0" smtClean="0"/>
              <a:t> and urban nursing homes.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D62EB-828C-4BE7-9205-A82D3EBA746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Objective: To determine whether important racial, ethnic, or socioeconomic status (SES) health disparities exist in infertility, impaired fecundity or infertility treatment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Reason:</a:t>
            </a:r>
            <a:r>
              <a:rPr lang="en-US" baseline="0" dirty="0" smtClean="0"/>
              <a:t> To merge policy variables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D62EB-828C-4BE7-9205-A82D3EBA746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D62EB-828C-4BE7-9205-A82D3EBA746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A840-6337-4329-856D-8C50943682B3}" type="datetimeFigureOut">
              <a:rPr lang="en-US" smtClean="0"/>
              <a:pPr/>
              <a:t>8/23/2010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5C2A1C-EB01-4840-AF47-E1167BA62E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A840-6337-4329-856D-8C50943682B3}" type="datetimeFigureOut">
              <a:rPr lang="en-US" smtClean="0"/>
              <a:pPr/>
              <a:t>8/23/2010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2A1C-EB01-4840-AF47-E1167BA62E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45C2A1C-EB01-4840-AF47-E1167BA62E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A840-6337-4329-856D-8C50943682B3}" type="datetimeFigureOut">
              <a:rPr lang="en-US" smtClean="0"/>
              <a:pPr/>
              <a:t>8/23/2010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A840-6337-4329-856D-8C50943682B3}" type="datetimeFigureOut">
              <a:rPr lang="en-US" smtClean="0"/>
              <a:pPr/>
              <a:t>8/23/2010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45C2A1C-EB01-4840-AF47-E1167BA62E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A840-6337-4329-856D-8C50943682B3}" type="datetimeFigureOut">
              <a:rPr lang="en-US" smtClean="0"/>
              <a:pPr/>
              <a:t>8/23/2010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5C2A1C-EB01-4840-AF47-E1167BA62E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5E4A840-6337-4329-856D-8C50943682B3}" type="datetimeFigureOut">
              <a:rPr lang="en-US" smtClean="0"/>
              <a:pPr/>
              <a:t>8/23/2010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2A1C-EB01-4840-AF47-E1167BA62E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A840-6337-4329-856D-8C50943682B3}" type="datetimeFigureOut">
              <a:rPr lang="en-US" smtClean="0"/>
              <a:pPr/>
              <a:t>8/23/2010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45C2A1C-EB01-4840-AF47-E1167BA62E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A840-6337-4329-856D-8C50943682B3}" type="datetimeFigureOut">
              <a:rPr lang="en-US" smtClean="0"/>
              <a:pPr/>
              <a:t>8/23/2010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45C2A1C-EB01-4840-AF47-E1167BA62E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A840-6337-4329-856D-8C50943682B3}" type="datetimeFigureOut">
              <a:rPr lang="en-US" smtClean="0"/>
              <a:pPr/>
              <a:t>8/23/2010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5C2A1C-EB01-4840-AF47-E1167BA62E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5C2A1C-EB01-4840-AF47-E1167BA62E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A840-6337-4329-856D-8C50943682B3}" type="datetimeFigureOut">
              <a:rPr lang="en-US" smtClean="0"/>
              <a:pPr/>
              <a:t>8/23/2010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45C2A1C-EB01-4840-AF47-E1167BA62E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5E4A840-6337-4329-856D-8C50943682B3}" type="datetimeFigureOut">
              <a:rPr lang="en-US" smtClean="0"/>
              <a:pPr/>
              <a:t>8/23/2010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5E4A840-6337-4329-856D-8C50943682B3}" type="datetimeFigureOut">
              <a:rPr lang="en-US" smtClean="0"/>
              <a:pPr/>
              <a:t>8/23/2010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5C2A1C-EB01-4840-AF47-E1167BA62E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training/products/ConfidentialityOrientation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 lvl="2" algn="r"/>
            <a:r>
              <a:rPr lang="en-US" dirty="0" smtClean="0"/>
              <a:t>Tabatha McNeill, MPH </a:t>
            </a:r>
          </a:p>
          <a:p>
            <a:pPr lvl="2" algn="r"/>
            <a:r>
              <a:rPr lang="en-US" dirty="0" smtClean="0"/>
              <a:t>Public Health Analyst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National Center for Health Statistics Research Data Center</a:t>
            </a:r>
            <a:endParaRPr lang="en-US" sz="3600" dirty="0"/>
          </a:p>
        </p:txBody>
      </p:sp>
    </p:spTree>
  </p:cSld>
  <p:clrMapOvr>
    <a:masterClrMapping/>
  </p:clrMapOvr>
  <p:transition advTm="5501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NCHS RDC is positioned to be the data enclave for DHHS </a:t>
            </a:r>
          </a:p>
          <a:p>
            <a:pPr lvl="1"/>
            <a:r>
              <a:rPr lang="en-US" dirty="0" smtClean="0"/>
              <a:t>Data Hosting</a:t>
            </a:r>
          </a:p>
          <a:p>
            <a:pPr lvl="2"/>
            <a:r>
              <a:rPr lang="en-US" dirty="0" smtClean="0"/>
              <a:t>ATSDR </a:t>
            </a:r>
          </a:p>
          <a:p>
            <a:pPr lvl="2"/>
            <a:r>
              <a:rPr lang="en-US" dirty="0" smtClean="0"/>
              <a:t>Chronic </a:t>
            </a:r>
          </a:p>
          <a:p>
            <a:pPr lvl="2"/>
            <a:r>
              <a:rPr lang="en-US" dirty="0" smtClean="0"/>
              <a:t>CMS</a:t>
            </a:r>
          </a:p>
          <a:p>
            <a:pPr lvl="1"/>
            <a:r>
              <a:rPr lang="en-US" dirty="0" smtClean="0"/>
              <a:t>Data Use Agreement </a:t>
            </a:r>
          </a:p>
          <a:p>
            <a:pPr lvl="2"/>
            <a:r>
              <a:rPr lang="en-US" dirty="0" smtClean="0"/>
              <a:t>AHRQ</a:t>
            </a:r>
          </a:p>
          <a:p>
            <a:r>
              <a:rPr lang="en-US" dirty="0" smtClean="0"/>
              <a:t>RDC Website</a:t>
            </a:r>
          </a:p>
          <a:p>
            <a:pPr lvl="1"/>
            <a:r>
              <a:rPr lang="en-US" dirty="0" smtClean="0"/>
              <a:t>More examples of data dictionaries </a:t>
            </a:r>
          </a:p>
          <a:p>
            <a:pPr lvl="1"/>
            <a:r>
              <a:rPr lang="en-US" dirty="0" smtClean="0"/>
              <a:t>Clearer instructions for creating the researcher supplied dataset </a:t>
            </a:r>
          </a:p>
          <a:p>
            <a:r>
              <a:rPr lang="en-US" dirty="0" smtClean="0"/>
              <a:t>Outreach</a:t>
            </a:r>
          </a:p>
          <a:p>
            <a:pPr lvl="1"/>
            <a:r>
              <a:rPr lang="en-US" dirty="0" smtClean="0"/>
              <a:t>Expand the RDC Presentation Series</a:t>
            </a:r>
          </a:p>
          <a:p>
            <a:pPr lvl="2"/>
            <a:r>
              <a:rPr lang="en-US" dirty="0" smtClean="0"/>
              <a:t>Friends of NCHS/ Survey Sponsors</a:t>
            </a:r>
          </a:p>
          <a:p>
            <a:pPr lvl="2"/>
            <a:r>
              <a:rPr lang="en-US" dirty="0" smtClean="0"/>
              <a:t>Non-Profit Organizations ( ?)</a:t>
            </a:r>
          </a:p>
          <a:p>
            <a:pPr lvl="2"/>
            <a:r>
              <a:rPr lang="en-US" dirty="0" smtClean="0"/>
              <a:t>Universities  (George Washington School of Public Health, Howard School of  Medicine)</a:t>
            </a:r>
          </a:p>
          <a:p>
            <a:pPr lvl="2"/>
            <a:r>
              <a:rPr lang="en-US" dirty="0" smtClean="0"/>
              <a:t>Private Organizations (RAND) </a:t>
            </a:r>
          </a:p>
          <a:p>
            <a:pPr lvl="2"/>
            <a:r>
              <a:rPr lang="en-US" dirty="0" smtClean="0"/>
              <a:t>Other Government Agencies (EPA)</a:t>
            </a:r>
          </a:p>
          <a:p>
            <a:pPr lvl="2"/>
            <a:r>
              <a:rPr lang="en-US" dirty="0" smtClean="0"/>
              <a:t>Other Statistical Agencies (Economic Research Service)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What is Restricted Data? </a:t>
            </a:r>
          </a:p>
          <a:p>
            <a:pPr lvl="1"/>
            <a:r>
              <a:rPr lang="en-US" dirty="0" smtClean="0"/>
              <a:t>Research Data Center</a:t>
            </a:r>
          </a:p>
          <a:p>
            <a:pPr lvl="1"/>
            <a:r>
              <a:rPr lang="en-US" dirty="0" smtClean="0"/>
              <a:t>The Proposal</a:t>
            </a:r>
          </a:p>
          <a:p>
            <a:r>
              <a:rPr lang="en-US" dirty="0" smtClean="0"/>
              <a:t>RDC Research</a:t>
            </a:r>
          </a:p>
          <a:p>
            <a:r>
              <a:rPr lang="en-US" dirty="0" smtClean="0"/>
              <a:t>Resources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advTm="1787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Restricted Data?</a:t>
            </a:r>
            <a:endParaRPr lang="en-US" dirty="0"/>
          </a:p>
        </p:txBody>
      </p:sp>
      <p:graphicFrame>
        <p:nvGraphicFramePr>
          <p:cNvPr id="4" name="Content Placeholder 3" descr="Venn Diagram. First circle encompasses 'Make data available to public'. Second circle encompasses 'Protect the identity of survey respondents'. The overlapping area highlights 'Restricted Data'."/>
          <p:cNvGraphicFramePr>
            <a:graphicFrameLocks noGrp="1"/>
          </p:cNvGraphicFramePr>
          <p:nvPr>
            <p:ph sz="half" idx="1"/>
          </p:nvPr>
        </p:nvGraphicFramePr>
        <p:xfrm>
          <a:off x="301625" y="1371600"/>
          <a:ext cx="4038600" cy="4681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Survey and Disclosure Review Board determine what variables to restrict</a:t>
            </a:r>
          </a:p>
          <a:p>
            <a:pPr lvl="1"/>
            <a:r>
              <a:rPr lang="en-US" dirty="0" smtClean="0"/>
              <a:t>Varies from year to year</a:t>
            </a:r>
          </a:p>
          <a:p>
            <a:r>
              <a:rPr lang="en-US" dirty="0" smtClean="0"/>
              <a:t>Indirect identifiers</a:t>
            </a:r>
          </a:p>
          <a:p>
            <a:r>
              <a:rPr lang="en-US" dirty="0" smtClean="0"/>
              <a:t>Medium to high risk of disclosure </a:t>
            </a:r>
          </a:p>
          <a:p>
            <a:r>
              <a:rPr lang="en-US" dirty="0" smtClean="0"/>
              <a:t>Limited access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1867694" y="4381500"/>
            <a:ext cx="83740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00200" y="4800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Restricted Data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26608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Data Center (RDC)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Secure Environment </a:t>
            </a:r>
          </a:p>
          <a:p>
            <a:pPr lvl="1"/>
            <a:r>
              <a:rPr lang="en-US" dirty="0" smtClean="0"/>
              <a:t>Researcher activity monitored at all times </a:t>
            </a:r>
          </a:p>
          <a:p>
            <a:pPr lvl="1"/>
            <a:r>
              <a:rPr lang="en-US" dirty="0" smtClean="0"/>
              <a:t>Data does not leave the RDC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971800"/>
          <a:ext cx="7696200" cy="308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/>
                <a:gridCol w="3848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Mode of Access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Features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On-site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Ability to view raw data 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In-person</a:t>
                      </a:r>
                      <a:r>
                        <a:rPr lang="en-US" sz="1400" baseline="0" dirty="0" smtClean="0"/>
                        <a:t> access to RDC Analyst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Census RDC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Ability to view raw data 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Phone and e-mail access to RDC Analyst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Remote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Programs</a:t>
                      </a:r>
                      <a:r>
                        <a:rPr lang="en-US" sz="1400" baseline="0" dirty="0" smtClean="0"/>
                        <a:t> and output only, no data</a:t>
                      </a:r>
                      <a:endParaRPr lang="en-US" sz="1400" dirty="0" smtClean="0"/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Available</a:t>
                      </a:r>
                      <a:r>
                        <a:rPr lang="en-US" sz="1400" baseline="0" dirty="0" smtClean="0"/>
                        <a:t> 7 days a week/24 hours 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Multilayered authentication mechanism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Only uses SAS/SUDAAN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Staff-Assisted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Alternative to</a:t>
                      </a:r>
                      <a:r>
                        <a:rPr lang="en-US" sz="1400" baseline="0" dirty="0" smtClean="0"/>
                        <a:t> remote for users of other statistical packages 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Limited by staff availability 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37469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Proposal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762000" y="1676400"/>
          <a:ext cx="7391400" cy="453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800"/>
                <a:gridCol w="2463800"/>
                <a:gridCol w="2463800"/>
              </a:tblGrid>
              <a:tr h="5830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Proposal</a:t>
                      </a:r>
                      <a:r>
                        <a:rPr lang="en-US" sz="1600" baseline="0" dirty="0" smtClean="0"/>
                        <a:t> Component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RDC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Researcher</a:t>
                      </a:r>
                      <a:endParaRPr lang="en-US" sz="1600" dirty="0"/>
                    </a:p>
                  </a:txBody>
                  <a:tcPr/>
                </a:tc>
              </a:tr>
              <a:tr h="9518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 Requirements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Researcher</a:t>
                      </a:r>
                      <a:r>
                        <a:rPr lang="en-US" sz="1400" baseline="0" dirty="0" smtClean="0"/>
                        <a:t> knowledge of data 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Identify other variables that might be of interest 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Identify possible disclosure risk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Helps with Data Dictionary  component </a:t>
                      </a:r>
                    </a:p>
                  </a:txBody>
                  <a:tcPr/>
                </a:tc>
              </a:tr>
              <a:tr h="67728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Methods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Identify possible disclosure risks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Decreases time in the RDC (cost effective) </a:t>
                      </a:r>
                      <a:endParaRPr lang="en-US" sz="1400" dirty="0" smtClean="0"/>
                    </a:p>
                  </a:txBody>
                  <a:tcPr/>
                </a:tc>
              </a:tr>
              <a:tr h="73649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Output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Identify</a:t>
                      </a:r>
                      <a:r>
                        <a:rPr lang="en-US" sz="1400" baseline="0" dirty="0" smtClean="0"/>
                        <a:t> possible disclosure risks </a:t>
                      </a:r>
                      <a:endParaRPr lang="en-US" sz="1400" dirty="0" smtClean="0"/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Increases</a:t>
                      </a:r>
                      <a:r>
                        <a:rPr lang="en-US" sz="1400" baseline="0" dirty="0" smtClean="0"/>
                        <a:t> the chance your output will be released</a:t>
                      </a:r>
                      <a:endParaRPr lang="en-US" sz="1400" dirty="0"/>
                    </a:p>
                  </a:txBody>
                  <a:tcPr/>
                </a:tc>
              </a:tr>
              <a:tr h="11661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 Dictionary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Used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to create your</a:t>
                      </a:r>
                      <a:r>
                        <a:rPr lang="en-US" sz="1400" baseline="0" dirty="0" smtClean="0"/>
                        <a:t> final dataset</a:t>
                      </a:r>
                      <a:endParaRPr lang="en-US" sz="140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Identify possible disclosure risks </a:t>
                      </a:r>
                      <a:endParaRPr lang="en-US" sz="1400" dirty="0" smtClean="0"/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Used to create Researcher</a:t>
                      </a:r>
                      <a:r>
                        <a:rPr lang="en-US" sz="1400" baseline="0" dirty="0" smtClean="0"/>
                        <a:t> Supplied Dataset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118515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RDC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Bitler</a:t>
            </a:r>
            <a:r>
              <a:rPr lang="en-US" dirty="0" smtClean="0"/>
              <a:t>, M. and L. Schmidt (2006). "Health disparities and infertility: impacts of state-level insurance mandates." </a:t>
            </a:r>
            <a:r>
              <a:rPr lang="en-US" dirty="0" err="1" smtClean="0"/>
              <a:t>Fertil</a:t>
            </a:r>
            <a:r>
              <a:rPr lang="en-US" dirty="0" smtClean="0"/>
              <a:t> </a:t>
            </a:r>
            <a:r>
              <a:rPr lang="en-US" dirty="0" err="1" smtClean="0"/>
              <a:t>Steril</a:t>
            </a:r>
            <a:r>
              <a:rPr lang="en-US" dirty="0" smtClean="0"/>
              <a:t> 85(4): 858-65.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685800" y="2971800"/>
          <a:ext cx="7239000" cy="3442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9807"/>
                <a:gridCol w="4099193"/>
              </a:tblGrid>
              <a:tr h="36832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Proposal</a:t>
                      </a:r>
                      <a:r>
                        <a:rPr lang="en-US" sz="1600" baseline="0" dirty="0" smtClean="0"/>
                        <a:t> Component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RDC</a:t>
                      </a:r>
                      <a:endParaRPr lang="en-US" sz="1600" dirty="0"/>
                    </a:p>
                  </a:txBody>
                  <a:tcPr/>
                </a:tc>
              </a:tr>
              <a:tr h="69847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 Requirements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National Survey of Family Growth  (NSFG)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‘82, ‘88, ‘95, and ‘02 cycles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Reason for restricted data:  Needs state to merge policy variables</a:t>
                      </a:r>
                      <a:endParaRPr lang="en-US" sz="1400" dirty="0"/>
                    </a:p>
                  </a:txBody>
                  <a:tcPr/>
                </a:tc>
              </a:tr>
              <a:tr h="4527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Methods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Multivariate</a:t>
                      </a:r>
                      <a:r>
                        <a:rPr lang="en-US" sz="1400" baseline="0" dirty="0" smtClean="0"/>
                        <a:t> logistic regression </a:t>
                      </a:r>
                      <a:endParaRPr lang="en-US" sz="1400" dirty="0" smtClean="0"/>
                    </a:p>
                  </a:txBody>
                  <a:tcPr/>
                </a:tc>
              </a:tr>
              <a:tr h="4527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Output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Summary statistics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Odds ratios </a:t>
                      </a:r>
                    </a:p>
                  </a:txBody>
                  <a:tcPr/>
                </a:tc>
              </a:tr>
              <a:tr h="101206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 Dictionary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State</a:t>
                      </a:r>
                      <a:r>
                        <a:rPr lang="en-US" sz="1400" baseline="0" dirty="0" smtClean="0"/>
                        <a:t> identifiers  (restricted)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Use of infertility treatment (public –use NSFG)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Access to infertility treatment (non-NCHS)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State level demographics (non-NCHS)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64094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RDC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Pearson, W. S. and W. J. </a:t>
            </a:r>
            <a:r>
              <a:rPr lang="en-US" sz="2400" dirty="0" err="1" smtClean="0"/>
              <a:t>Hueston</a:t>
            </a:r>
            <a:r>
              <a:rPr lang="en-US" sz="2400" dirty="0" smtClean="0"/>
              <a:t> (2004). "Treatment of HIV/AIDS in the nursing home: variations in rural and urban long-term care settings." South Med J 97(4): 338-41.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914400" y="2743200"/>
          <a:ext cx="7239000" cy="3361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9807"/>
                <a:gridCol w="4099193"/>
              </a:tblGrid>
              <a:tr h="36832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Proposal</a:t>
                      </a:r>
                      <a:r>
                        <a:rPr lang="en-US" sz="1600" baseline="0" dirty="0" smtClean="0"/>
                        <a:t> Component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RDC</a:t>
                      </a:r>
                      <a:endParaRPr lang="en-US" sz="1600" dirty="0"/>
                    </a:p>
                  </a:txBody>
                  <a:tcPr/>
                </a:tc>
              </a:tr>
              <a:tr h="69847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 Requirements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National Nursing Home</a:t>
                      </a:r>
                      <a:r>
                        <a:rPr lang="en-US" sz="1400" baseline="0" dirty="0" smtClean="0"/>
                        <a:t> Survey (NNHS)</a:t>
                      </a:r>
                      <a:endParaRPr lang="en-US" sz="1400" dirty="0" smtClean="0"/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1999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Reason for restricted data:</a:t>
                      </a:r>
                      <a:r>
                        <a:rPr lang="en-US" sz="1400" baseline="0" dirty="0" smtClean="0"/>
                        <a:t>  Availability of HIV/AIDS service is restricted</a:t>
                      </a:r>
                      <a:endParaRPr lang="en-US" sz="1400" dirty="0"/>
                    </a:p>
                  </a:txBody>
                  <a:tcPr/>
                </a:tc>
              </a:tr>
              <a:tr h="4527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Methods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Logistic regression 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Chi Square tests</a:t>
                      </a:r>
                      <a:endParaRPr lang="en-US" sz="1400" dirty="0" smtClean="0"/>
                    </a:p>
                  </a:txBody>
                  <a:tcPr/>
                </a:tc>
              </a:tr>
              <a:tr h="4527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Output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Summary statistics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Odds ratios </a:t>
                      </a:r>
                    </a:p>
                  </a:txBody>
                  <a:tcPr/>
                </a:tc>
              </a:tr>
              <a:tr h="101206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 Dictionary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Weights </a:t>
                      </a:r>
                      <a:r>
                        <a:rPr lang="en-US" sz="1400" baseline="0" dirty="0" smtClean="0"/>
                        <a:t>(restricted)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HIV/AIDS services (restricted)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Number of beds (public –use NNHS)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43344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RDC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Enstrom</a:t>
            </a:r>
            <a:r>
              <a:rPr lang="en-US" dirty="0" smtClean="0"/>
              <a:t>, J. E. and L. </a:t>
            </a:r>
            <a:r>
              <a:rPr lang="en-US" dirty="0" err="1" smtClean="0"/>
              <a:t>Breslow</a:t>
            </a:r>
            <a:r>
              <a:rPr lang="en-US" dirty="0" smtClean="0"/>
              <a:t> (2008). "Lifestyle and reduced mortality among active California Mormons, 1980-2004." </a:t>
            </a:r>
            <a:r>
              <a:rPr lang="en-US" dirty="0" err="1" smtClean="0"/>
              <a:t>Prev</a:t>
            </a:r>
            <a:r>
              <a:rPr lang="en-US" dirty="0" smtClean="0"/>
              <a:t> Med 46(2): 133-6.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685800" y="2971800"/>
          <a:ext cx="7239000" cy="3444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9807"/>
                <a:gridCol w="4099193"/>
              </a:tblGrid>
              <a:tr h="36832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Proposal</a:t>
                      </a:r>
                      <a:r>
                        <a:rPr lang="en-US" sz="1600" baseline="0" dirty="0" smtClean="0"/>
                        <a:t> Component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RDC</a:t>
                      </a:r>
                      <a:endParaRPr lang="en-US" sz="1600" dirty="0"/>
                    </a:p>
                  </a:txBody>
                  <a:tcPr/>
                </a:tc>
              </a:tr>
              <a:tr h="69847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 Requirements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National Health Interview Survey (NHIS) Linked to Mortality</a:t>
                      </a:r>
                      <a:r>
                        <a:rPr lang="en-US" sz="1400" baseline="0" dirty="0" smtClean="0"/>
                        <a:t>  ‘88 to ‘97</a:t>
                      </a:r>
                      <a:endParaRPr lang="en-US" sz="1400" dirty="0" smtClean="0"/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National Health Interview Survey</a:t>
                      </a:r>
                      <a:r>
                        <a:rPr lang="en-US" sz="1400" baseline="0" dirty="0" smtClean="0"/>
                        <a:t> ‘87</a:t>
                      </a:r>
                      <a:endParaRPr lang="en-US" sz="1400" dirty="0" smtClean="0"/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Reason for restricted data:</a:t>
                      </a:r>
                      <a:r>
                        <a:rPr lang="en-US" sz="1400" baseline="0" dirty="0" smtClean="0"/>
                        <a:t> Mortality Data was restricted</a:t>
                      </a:r>
                      <a:endParaRPr lang="en-US" sz="1400" dirty="0"/>
                    </a:p>
                  </a:txBody>
                  <a:tcPr/>
                </a:tc>
              </a:tr>
              <a:tr h="4527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Methods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Standard Mortality Ratio</a:t>
                      </a:r>
                      <a:r>
                        <a:rPr lang="en-US" sz="1400" baseline="0" dirty="0" smtClean="0"/>
                        <a:t> (SMR)</a:t>
                      </a:r>
                      <a:endParaRPr lang="en-US" sz="1400" dirty="0" smtClean="0"/>
                    </a:p>
                  </a:txBody>
                  <a:tcPr/>
                </a:tc>
              </a:tr>
              <a:tr h="4527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Output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SMR</a:t>
                      </a:r>
                    </a:p>
                  </a:txBody>
                  <a:tcPr/>
                </a:tc>
              </a:tr>
              <a:tr h="101206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 Dictionary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Mortality </a:t>
                      </a:r>
                      <a:r>
                        <a:rPr lang="en-US" sz="1400" baseline="0" dirty="0" smtClean="0"/>
                        <a:t>(restricted)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? (public –use </a:t>
                      </a:r>
                      <a:r>
                        <a:rPr lang="en-US" sz="1400" baseline="0" smtClean="0"/>
                        <a:t>NHIS)</a:t>
                      </a:r>
                      <a:endParaRPr lang="en-US" sz="14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NCHS website (http://www.cdc.gov/nchs)</a:t>
            </a:r>
          </a:p>
          <a:p>
            <a:r>
              <a:rPr lang="en-US" dirty="0" smtClean="0"/>
              <a:t>RDC website  (http://www.cdc.gov/rdc)</a:t>
            </a:r>
          </a:p>
          <a:p>
            <a:pPr lvl="1"/>
            <a:r>
              <a:rPr lang="en-US" dirty="0" smtClean="0"/>
              <a:t>Step-by-step instructions</a:t>
            </a:r>
          </a:p>
          <a:p>
            <a:pPr lvl="1"/>
            <a:r>
              <a:rPr lang="en-US" dirty="0" smtClean="0"/>
              <a:t>Restricted variables data dictionaries</a:t>
            </a:r>
          </a:p>
          <a:p>
            <a:pPr lvl="1"/>
            <a:r>
              <a:rPr lang="en-US" dirty="0" smtClean="0"/>
              <a:t>Sample Proposal </a:t>
            </a:r>
          </a:p>
          <a:p>
            <a:pPr lvl="1"/>
            <a:r>
              <a:rPr lang="en-US" dirty="0" smtClean="0">
                <a:hlinkClick r:id="rId3"/>
              </a:rPr>
              <a:t>Confidentiality Orientation </a:t>
            </a:r>
            <a:endParaRPr lang="en-US" dirty="0" smtClean="0"/>
          </a:p>
          <a:p>
            <a:r>
              <a:rPr lang="en-US" dirty="0" smtClean="0"/>
              <a:t>RDC Staff (RDCA@cdc.gov)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advTm="61764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4.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13403</TotalTime>
  <Words>854</Words>
  <Application>Microsoft Office PowerPoint</Application>
  <PresentationFormat>On-screen Show (4:3)</PresentationFormat>
  <Paragraphs>169</Paragraphs>
  <Slides>10</Slides>
  <Notes>10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National Center for Health Statistics Research Data Center</vt:lpstr>
      <vt:lpstr>Objectives</vt:lpstr>
      <vt:lpstr>What is Restricted Data?</vt:lpstr>
      <vt:lpstr>Research Data Center (RDC) </vt:lpstr>
      <vt:lpstr>The Proposal</vt:lpstr>
      <vt:lpstr>RDC Research</vt:lpstr>
      <vt:lpstr>RDC Research</vt:lpstr>
      <vt:lpstr>RDC Research</vt:lpstr>
      <vt:lpstr> Resources</vt:lpstr>
      <vt:lpstr>What’s Next</vt:lpstr>
    </vt:vector>
  </TitlesOfParts>
  <Company>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hvd4</dc:creator>
  <cp:lastModifiedBy>hku4</cp:lastModifiedBy>
  <cp:revision>915</cp:revision>
  <dcterms:created xsi:type="dcterms:W3CDTF">2010-05-12T11:57:57Z</dcterms:created>
  <dcterms:modified xsi:type="dcterms:W3CDTF">2010-08-23T18:34:53Z</dcterms:modified>
</cp:coreProperties>
</file>