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1"/>
  </p:sldMasterIdLst>
  <p:notesMasterIdLst>
    <p:notesMasterId r:id="rId31"/>
  </p:notesMasterIdLst>
  <p:handoutMasterIdLst>
    <p:handoutMasterId r:id="rId32"/>
  </p:handoutMasterIdLst>
  <p:sldIdLst>
    <p:sldId id="256" r:id="rId2"/>
    <p:sldId id="269" r:id="rId3"/>
    <p:sldId id="301" r:id="rId4"/>
    <p:sldId id="303" r:id="rId5"/>
    <p:sldId id="346" r:id="rId6"/>
    <p:sldId id="270" r:id="rId7"/>
    <p:sldId id="272" r:id="rId8"/>
    <p:sldId id="271" r:id="rId9"/>
    <p:sldId id="311" r:id="rId10"/>
    <p:sldId id="304" r:id="rId11"/>
    <p:sldId id="315" r:id="rId12"/>
    <p:sldId id="316" r:id="rId13"/>
    <p:sldId id="348" r:id="rId14"/>
    <p:sldId id="347" r:id="rId15"/>
    <p:sldId id="333" r:id="rId16"/>
    <p:sldId id="353" r:id="rId17"/>
    <p:sldId id="354" r:id="rId18"/>
    <p:sldId id="355" r:id="rId19"/>
    <p:sldId id="356" r:id="rId20"/>
    <p:sldId id="318" r:id="rId21"/>
    <p:sldId id="350" r:id="rId22"/>
    <p:sldId id="351" r:id="rId23"/>
    <p:sldId id="320" r:id="rId24"/>
    <p:sldId id="335" r:id="rId25"/>
    <p:sldId id="263" r:id="rId26"/>
    <p:sldId id="340" r:id="rId27"/>
    <p:sldId id="341" r:id="rId28"/>
    <p:sldId id="345" r:id="rId29"/>
    <p:sldId id="343" r:id="rId30"/>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BCF85"/>
    <a:srgbClr val="FFC000"/>
    <a:srgbClr val="375F92"/>
    <a:srgbClr val="558ED5"/>
    <a:srgbClr val="17375E"/>
    <a:srgbClr val="47A5F3"/>
    <a:srgbClr val="8CCDCF"/>
    <a:srgbClr val="A780DA"/>
    <a:srgbClr val="99D05C"/>
    <a:srgbClr val="6AB477"/>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3898" autoAdjust="0"/>
  </p:normalViewPr>
  <p:slideViewPr>
    <p:cSldViewPr>
      <p:cViewPr>
        <p:scale>
          <a:sx n="51" d="100"/>
          <a:sy n="51" d="100"/>
        </p:scale>
        <p:origin x="-1380" y="-28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641" cy="46418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97609" y="0"/>
            <a:ext cx="2982641" cy="464184"/>
          </a:xfrm>
          <a:prstGeom prst="rect">
            <a:avLst/>
          </a:prstGeom>
        </p:spPr>
        <p:txBody>
          <a:bodyPr vert="horz" lIns="91440" tIns="45720" rIns="91440" bIns="45720" rtlCol="0"/>
          <a:lstStyle>
            <a:lvl1pPr algn="r">
              <a:defRPr sz="1200"/>
            </a:lvl1pPr>
          </a:lstStyle>
          <a:p>
            <a:fld id="{2FBE39D7-16AF-43FD-A7F4-371254756363}" type="datetimeFigureOut">
              <a:rPr lang="en-US" smtClean="0"/>
              <a:pPr/>
              <a:t>8/23/2010</a:t>
            </a:fld>
            <a:endParaRPr lang="en-US"/>
          </a:p>
        </p:txBody>
      </p:sp>
      <p:sp>
        <p:nvSpPr>
          <p:cNvPr id="4" name="Footer Placeholder 3"/>
          <p:cNvSpPr>
            <a:spLocks noGrp="1"/>
          </p:cNvSpPr>
          <p:nvPr>
            <p:ph type="ftr" sz="quarter" idx="2"/>
          </p:nvPr>
        </p:nvSpPr>
        <p:spPr>
          <a:xfrm>
            <a:off x="0" y="8830627"/>
            <a:ext cx="2982641" cy="46418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97609" y="8830627"/>
            <a:ext cx="2982641" cy="464184"/>
          </a:xfrm>
          <a:prstGeom prst="rect">
            <a:avLst/>
          </a:prstGeom>
        </p:spPr>
        <p:txBody>
          <a:bodyPr vert="horz" lIns="91440" tIns="45720" rIns="91440" bIns="45720" rtlCol="0" anchor="b"/>
          <a:lstStyle>
            <a:lvl1pPr algn="r">
              <a:defRPr sz="1200"/>
            </a:lvl1pPr>
          </a:lstStyle>
          <a:p>
            <a:fld id="{57C830BB-8BBF-46AF-AA52-49F8B1144646}"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641" cy="46418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97609" y="0"/>
            <a:ext cx="2982641" cy="464184"/>
          </a:xfrm>
          <a:prstGeom prst="rect">
            <a:avLst/>
          </a:prstGeom>
        </p:spPr>
        <p:txBody>
          <a:bodyPr vert="horz" lIns="91440" tIns="45720" rIns="91440" bIns="45720" rtlCol="0"/>
          <a:lstStyle>
            <a:lvl1pPr algn="r">
              <a:defRPr sz="1200"/>
            </a:lvl1pPr>
          </a:lstStyle>
          <a:p>
            <a:fld id="{09D231BC-2A02-4A28-A96A-B4B10FB19154}" type="datetimeFigureOut">
              <a:rPr lang="en-US" smtClean="0"/>
              <a:pPr/>
              <a:t>8/23/2010</a:t>
            </a:fld>
            <a:endParaRPr lang="en-US"/>
          </a:p>
        </p:txBody>
      </p:sp>
      <p:sp>
        <p:nvSpPr>
          <p:cNvPr id="4" name="Slide Image Placeholder 3"/>
          <p:cNvSpPr>
            <a:spLocks noGrp="1" noRot="1" noChangeAspect="1"/>
          </p:cNvSpPr>
          <p:nvPr>
            <p:ph type="sldImg" idx="2"/>
          </p:nvPr>
        </p:nvSpPr>
        <p:spPr>
          <a:xfrm>
            <a:off x="1117600" y="698500"/>
            <a:ext cx="4646613"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8182" y="4416108"/>
            <a:ext cx="5505450" cy="418242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30627"/>
            <a:ext cx="2982641" cy="46418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97609" y="8830627"/>
            <a:ext cx="2982641" cy="464184"/>
          </a:xfrm>
          <a:prstGeom prst="rect">
            <a:avLst/>
          </a:prstGeom>
        </p:spPr>
        <p:txBody>
          <a:bodyPr vert="horz" lIns="91440" tIns="45720" rIns="91440" bIns="45720" rtlCol="0" anchor="b"/>
          <a:lstStyle>
            <a:lvl1pPr algn="r">
              <a:defRPr sz="1200"/>
            </a:lvl1pPr>
          </a:lstStyle>
          <a:p>
            <a:fld id="{24D73F24-E46A-4029-B6CD-A9B67D0E706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D73F24-E46A-4029-B6CD-A9B67D0E706F}"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2000" dirty="0" smtClean="0"/>
              <a:t>You’ve already heard</a:t>
            </a:r>
            <a:r>
              <a:rPr lang="en-US" sz="2000" baseline="0" dirty="0" smtClean="0"/>
              <a:t> about the 2001 survey in some detail, so I won’t repeat that information.  To facilitate comparison, I’m showing relevant design features of the 2001 and 2007 surveys side-by-side.  </a:t>
            </a:r>
          </a:p>
          <a:p>
            <a:endParaRPr lang="en-US" sz="2000" baseline="0" dirty="0" smtClean="0"/>
          </a:p>
          <a:p>
            <a:r>
              <a:rPr lang="en-US" sz="2000" baseline="0" dirty="0" smtClean="0"/>
              <a:t>What are the most salient features of the SATH design that you should remember?  FOLLOW-BACK, YA RESPONDENT SELF-REPORT</a:t>
            </a:r>
          </a:p>
          <a:p>
            <a:endParaRPr lang="en-US" sz="2000" baseline="0" dirty="0" smtClean="0"/>
          </a:p>
          <a:p>
            <a:r>
              <a:rPr lang="en-US" sz="2000" dirty="0" smtClean="0"/>
              <a:t>The primary goal of fielding</a:t>
            </a:r>
            <a:r>
              <a:rPr lang="en-US" sz="2000" baseline="0" dirty="0" smtClean="0"/>
              <a:t> the SATH survey was to assess the impact of medical home and receipt of transition services in adolescence on selected adult health and well-being outcomes.  It also provided new national data that could be linked to the 2001 survey data, which enhanced the analytic utility.  A secondary reason to conduct the SATH was for methodological research.  The survey design and fielding periods were used to identify and resolve unique respondent locating challenges, and to test the feasibility of using similar procedures in future follow-back surveys.  </a:t>
            </a:r>
            <a:endParaRPr lang="en-US" sz="2000" dirty="0"/>
          </a:p>
        </p:txBody>
      </p:sp>
      <p:sp>
        <p:nvSpPr>
          <p:cNvPr id="4" name="Slide Number Placeholder 3"/>
          <p:cNvSpPr>
            <a:spLocks noGrp="1"/>
          </p:cNvSpPr>
          <p:nvPr>
            <p:ph type="sldNum" sz="quarter" idx="10"/>
          </p:nvPr>
        </p:nvSpPr>
        <p:spPr/>
        <p:txBody>
          <a:bodyPr/>
          <a:lstStyle/>
          <a:p>
            <a:fld id="{C32E3B4E-C4F9-4F5F-9F53-89978D7D6F4B}"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4D73F24-E46A-4029-B6CD-A9B67D0E706F}"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2000" dirty="0" smtClean="0"/>
              <a:t>Self-reported data on the change in health status over time of the young adult are based on data collection for</a:t>
            </a:r>
            <a:r>
              <a:rPr lang="en-US" sz="2000" baseline="0" dirty="0" smtClean="0"/>
              <a:t> one variable in 2007,  shown on this slide.  READ QUESTION TEXT. </a:t>
            </a:r>
            <a:endParaRPr lang="en-US" sz="2000" dirty="0"/>
          </a:p>
        </p:txBody>
      </p:sp>
      <p:sp>
        <p:nvSpPr>
          <p:cNvPr id="4" name="Slide Number Placeholder 3"/>
          <p:cNvSpPr>
            <a:spLocks noGrp="1"/>
          </p:cNvSpPr>
          <p:nvPr>
            <p:ph type="sldNum" sz="quarter" idx="10"/>
          </p:nvPr>
        </p:nvSpPr>
        <p:spPr/>
        <p:txBody>
          <a:bodyPr/>
          <a:lstStyle/>
          <a:p>
            <a:fld id="{24D73F24-E46A-4029-B6CD-A9B67D0E706F}"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2200" dirty="0" smtClean="0"/>
              <a:t>As a reference</a:t>
            </a:r>
            <a:r>
              <a:rPr lang="en-US" sz="2200" baseline="0" dirty="0" smtClean="0"/>
              <a:t> point,</a:t>
            </a:r>
            <a:r>
              <a:rPr lang="en-US" sz="2200" dirty="0" smtClean="0"/>
              <a:t> I’ve listed the frequency</a:t>
            </a:r>
            <a:r>
              <a:rPr lang="en-US" sz="2200" baseline="0" dirty="0" smtClean="0"/>
              <a:t> distribution of the self-reported change in health status over time variable.  About 60% of YA reported their health did not from 2001 to 2007.  Just over 1 in 10 reported their health declined over time, and for approximately 1 in 3 young adults, their health improved.</a:t>
            </a:r>
            <a:endParaRPr lang="en-US" sz="2200" dirty="0"/>
          </a:p>
        </p:txBody>
      </p:sp>
      <p:sp>
        <p:nvSpPr>
          <p:cNvPr id="4" name="Slide Number Placeholder 3"/>
          <p:cNvSpPr>
            <a:spLocks noGrp="1"/>
          </p:cNvSpPr>
          <p:nvPr>
            <p:ph type="sldNum" sz="quarter" idx="10"/>
          </p:nvPr>
        </p:nvSpPr>
        <p:spPr/>
        <p:txBody>
          <a:bodyPr/>
          <a:lstStyle/>
          <a:p>
            <a:fld id="{24D73F24-E46A-4029-B6CD-A9B67D0E706F}"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2200" dirty="0" smtClean="0"/>
              <a:t>Among</a:t>
            </a:r>
            <a:r>
              <a:rPr lang="en-US" sz="2200" baseline="0" dirty="0" smtClean="0"/>
              <a:t> those CSHCN whose families in 2001 were satisfied with the care received, the vast majority (87.9%) reported their health status improved over time or at least stayed the same.  Just over 1 in 10 reported worse health over time.</a:t>
            </a:r>
            <a:endParaRPr lang="en-US" sz="2200" dirty="0"/>
          </a:p>
        </p:txBody>
      </p:sp>
      <p:sp>
        <p:nvSpPr>
          <p:cNvPr id="4" name="Slide Number Placeholder 3"/>
          <p:cNvSpPr>
            <a:spLocks noGrp="1"/>
          </p:cNvSpPr>
          <p:nvPr>
            <p:ph type="sldNum" sz="quarter" idx="10"/>
          </p:nvPr>
        </p:nvSpPr>
        <p:spPr/>
        <p:txBody>
          <a:bodyPr/>
          <a:lstStyle/>
          <a:p>
            <a:fld id="{24D73F24-E46A-4029-B6CD-A9B67D0E706F}"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2200" dirty="0" smtClean="0"/>
              <a:t>Only 8% of the CSHCN who in 2001 </a:t>
            </a:r>
            <a:r>
              <a:rPr lang="en-US" sz="2200" baseline="0" dirty="0" smtClean="0"/>
              <a:t>received care in a medical home reported worse health over 6 years, which suggests an impact of provision of medical home in pediatric care over time.  Again, this is just an association due to the cross-sectional nature of the design, and cannot be construed as causation.</a:t>
            </a:r>
            <a:endParaRPr lang="en-US" sz="2200" dirty="0"/>
          </a:p>
        </p:txBody>
      </p:sp>
      <p:sp>
        <p:nvSpPr>
          <p:cNvPr id="4" name="Slide Number Placeholder 3"/>
          <p:cNvSpPr>
            <a:spLocks noGrp="1"/>
          </p:cNvSpPr>
          <p:nvPr>
            <p:ph type="sldNum" sz="quarter" idx="10"/>
          </p:nvPr>
        </p:nvSpPr>
        <p:spPr/>
        <p:txBody>
          <a:bodyPr/>
          <a:lstStyle/>
          <a:p>
            <a:fld id="{24D73F24-E46A-4029-B6CD-A9B67D0E706F}"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2200" dirty="0" smtClean="0"/>
              <a:t>Overall, about</a:t>
            </a:r>
            <a:r>
              <a:rPr lang="en-US" sz="2200" baseline="0" dirty="0" smtClean="0"/>
              <a:t> 45% of YA reported their doctor did not discuss how their health care needs might change as they aged.   Of the young adults who did have this conversation, </a:t>
            </a:r>
            <a:r>
              <a:rPr lang="en-US" sz="2200" dirty="0" smtClean="0"/>
              <a:t>1</a:t>
            </a:r>
            <a:r>
              <a:rPr lang="en-US" sz="2200" baseline="0" dirty="0" smtClean="0"/>
              <a:t> in 3 YA reported improved health status over time.  Over 1 in 10 YA who did not have this conversation reported their health had declined over time.</a:t>
            </a:r>
            <a:endParaRPr lang="en-US" sz="2200" dirty="0"/>
          </a:p>
        </p:txBody>
      </p:sp>
      <p:sp>
        <p:nvSpPr>
          <p:cNvPr id="4" name="Slide Number Placeholder 3"/>
          <p:cNvSpPr>
            <a:spLocks noGrp="1"/>
          </p:cNvSpPr>
          <p:nvPr>
            <p:ph type="sldNum" sz="quarter" idx="10"/>
          </p:nvPr>
        </p:nvSpPr>
        <p:spPr/>
        <p:txBody>
          <a:bodyPr/>
          <a:lstStyle/>
          <a:p>
            <a:fld id="{24D73F24-E46A-4029-B6CD-A9B67D0E706F}"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2200" dirty="0" smtClean="0"/>
              <a:t>Overall, 57.7%</a:t>
            </a:r>
            <a:r>
              <a:rPr lang="en-US" sz="2200" baseline="0" dirty="0" smtClean="0"/>
              <a:t> YA providers discussed with them the need to eventually see HCP who treat adults.  YA whose health improved over time were more likely to have this conversation than those whose health did not improve. YA whose health stayed the same were less likely to have this conversation. </a:t>
            </a:r>
            <a:endParaRPr lang="en-US" sz="2200" dirty="0"/>
          </a:p>
        </p:txBody>
      </p:sp>
      <p:sp>
        <p:nvSpPr>
          <p:cNvPr id="4" name="Slide Number Placeholder 3"/>
          <p:cNvSpPr>
            <a:spLocks noGrp="1"/>
          </p:cNvSpPr>
          <p:nvPr>
            <p:ph type="sldNum" sz="quarter" idx="10"/>
          </p:nvPr>
        </p:nvSpPr>
        <p:spPr/>
        <p:txBody>
          <a:bodyPr/>
          <a:lstStyle/>
          <a:p>
            <a:fld id="{24D73F24-E46A-4029-B6CD-A9B67D0E706F}"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2200" dirty="0" smtClean="0"/>
              <a:t>Just under</a:t>
            </a:r>
            <a:r>
              <a:rPr lang="en-US" sz="2200" baseline="0" dirty="0" smtClean="0"/>
              <a:t> </a:t>
            </a:r>
            <a:r>
              <a:rPr lang="en-US" sz="2200" dirty="0" smtClean="0"/>
              <a:t>27% of YA reported that at</a:t>
            </a:r>
            <a:r>
              <a:rPr lang="en-US" sz="2200" baseline="0" dirty="0" smtClean="0"/>
              <a:t> least one </a:t>
            </a:r>
            <a:r>
              <a:rPr lang="en-US" sz="2200" dirty="0" smtClean="0"/>
              <a:t>of their doctors</a:t>
            </a:r>
            <a:r>
              <a:rPr lang="en-US" sz="2200" baseline="0" dirty="0" smtClean="0"/>
              <a:t> or other health care providers only treated children, teens, or young adults in 2007.  </a:t>
            </a:r>
            <a:endParaRPr lang="en-US" sz="2200" dirty="0"/>
          </a:p>
        </p:txBody>
      </p:sp>
      <p:sp>
        <p:nvSpPr>
          <p:cNvPr id="4" name="Slide Number Placeholder 3"/>
          <p:cNvSpPr>
            <a:spLocks noGrp="1"/>
          </p:cNvSpPr>
          <p:nvPr>
            <p:ph type="sldNum" sz="quarter" idx="10"/>
          </p:nvPr>
        </p:nvSpPr>
        <p:spPr/>
        <p:txBody>
          <a:bodyPr/>
          <a:lstStyle/>
          <a:p>
            <a:fld id="{24D73F24-E46A-4029-B6CD-A9B67D0E706F}"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2200" dirty="0" smtClean="0"/>
              <a:t>As</a:t>
            </a:r>
            <a:r>
              <a:rPr lang="en-US" sz="2200" baseline="0" dirty="0" smtClean="0"/>
              <a:t> the YA aged, the % that had at least one doctor or HCP who only treated children, teens, or adults declined, but even so, over 1 in 10 YA at 23 years of age still saw some type of pediatric care provider.   Although this is speculation on my part, note that the percentage drops for YA with at least one pediatric provider between the ages of 21 and 23, which may reflect two issues for a portion of this sample.  This may reflect health insurance policies that stop dependent coverage at age 21, or this represents a chunk of YA who graduate from college who are then removed their parents’ plan upon graduation and/or securing their own plan at a new job.  </a:t>
            </a:r>
            <a:endParaRPr lang="en-US" sz="2200" dirty="0"/>
          </a:p>
        </p:txBody>
      </p:sp>
      <p:sp>
        <p:nvSpPr>
          <p:cNvPr id="4" name="Slide Number Placeholder 3"/>
          <p:cNvSpPr>
            <a:spLocks noGrp="1"/>
          </p:cNvSpPr>
          <p:nvPr>
            <p:ph type="sldNum" sz="quarter" idx="10"/>
          </p:nvPr>
        </p:nvSpPr>
        <p:spPr/>
        <p:txBody>
          <a:bodyPr/>
          <a:lstStyle/>
          <a:p>
            <a:fld id="{24D73F24-E46A-4029-B6CD-A9B67D0E706F}"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32E3B4E-C4F9-4F5F-9F53-89978D7D6F4B}"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4D73F24-E46A-4029-B6CD-A9B67D0E706F}"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solidFill>
                  <a:schemeClr val="tx1"/>
                </a:solidFill>
              </a:rPr>
              <a:t>will continue with </a:t>
            </a:r>
            <a:r>
              <a:rPr lang="en-US" sz="2000" dirty="0" err="1" smtClean="0">
                <a:solidFill>
                  <a:schemeClr val="tx1"/>
                </a:solidFill>
              </a:rPr>
              <a:t>pairwise</a:t>
            </a:r>
            <a:r>
              <a:rPr lang="en-US" sz="2000" dirty="0" smtClean="0">
                <a:solidFill>
                  <a:schemeClr val="tx1"/>
                </a:solidFill>
              </a:rPr>
              <a:t> comparisons &amp; other outcomes</a:t>
            </a:r>
          </a:p>
          <a:p>
            <a:endParaRPr lang="en-US" dirty="0"/>
          </a:p>
        </p:txBody>
      </p:sp>
      <p:sp>
        <p:nvSpPr>
          <p:cNvPr id="4" name="Slide Number Placeholder 3"/>
          <p:cNvSpPr>
            <a:spLocks noGrp="1"/>
          </p:cNvSpPr>
          <p:nvPr>
            <p:ph type="sldNum" sz="quarter" idx="10"/>
          </p:nvPr>
        </p:nvSpPr>
        <p:spPr/>
        <p:txBody>
          <a:bodyPr/>
          <a:lstStyle/>
          <a:p>
            <a:fld id="{24D73F24-E46A-4029-B6CD-A9B67D0E706F}"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2200" dirty="0"/>
          </a:p>
        </p:txBody>
      </p:sp>
      <p:sp>
        <p:nvSpPr>
          <p:cNvPr id="4" name="Slide Number Placeholder 3"/>
          <p:cNvSpPr>
            <a:spLocks noGrp="1"/>
          </p:cNvSpPr>
          <p:nvPr>
            <p:ph type="sldNum" sz="quarter" idx="10"/>
          </p:nvPr>
        </p:nvSpPr>
        <p:spPr/>
        <p:txBody>
          <a:bodyPr/>
          <a:lstStyle/>
          <a:p>
            <a:fld id="{24D73F24-E46A-4029-B6CD-A9B67D0E706F}"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Unfortunately have to suppress much of this table due to unstable estimates, driven by small sample sizes.  The majority of those who had USC in 2001 and 2007 reported that their health care status stayed the same, and just under 30% reported their health had improved.  Among those who did not have USC at 2001 and 2003, almost 40% reported their health stayed the same, so the health of a majority of this group either improved or declined (not shown).</a:t>
            </a:r>
          </a:p>
          <a:p>
            <a:endParaRPr lang="en-US" dirty="0"/>
          </a:p>
        </p:txBody>
      </p:sp>
      <p:sp>
        <p:nvSpPr>
          <p:cNvPr id="4" name="Slide Number Placeholder 3"/>
          <p:cNvSpPr>
            <a:spLocks noGrp="1"/>
          </p:cNvSpPr>
          <p:nvPr>
            <p:ph type="sldNum" sz="quarter" idx="10"/>
          </p:nvPr>
        </p:nvSpPr>
        <p:spPr/>
        <p:txBody>
          <a:bodyPr/>
          <a:lstStyle/>
          <a:p>
            <a:fld id="{24D73F24-E46A-4029-B6CD-A9B67D0E706F}"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2200" dirty="0" smtClean="0"/>
              <a:t>YA who received timel</a:t>
            </a:r>
            <a:r>
              <a:rPr lang="en-US" sz="2200" baseline="0" dirty="0" smtClean="0"/>
              <a:t>y care at both time points reported much lower rates of health status decline, and higher rates of steady health status.</a:t>
            </a:r>
            <a:endParaRPr lang="en-US" sz="2200" dirty="0"/>
          </a:p>
        </p:txBody>
      </p:sp>
      <p:sp>
        <p:nvSpPr>
          <p:cNvPr id="4" name="Slide Number Placeholder 3"/>
          <p:cNvSpPr>
            <a:spLocks noGrp="1"/>
          </p:cNvSpPr>
          <p:nvPr>
            <p:ph type="sldNum" sz="quarter" idx="10"/>
          </p:nvPr>
        </p:nvSpPr>
        <p:spPr/>
        <p:txBody>
          <a:bodyPr/>
          <a:lstStyle/>
          <a:p>
            <a:fld id="{24D73F24-E46A-4029-B6CD-A9B67D0E706F}"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4D73F24-E46A-4029-B6CD-A9B67D0E706F}"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4D73F24-E46A-4029-B6CD-A9B67D0E706F}"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4D73F24-E46A-4029-B6CD-A9B67D0E706F}"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D73F24-E46A-4029-B6CD-A9B67D0E706F}"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D73F24-E46A-4029-B6CD-A9B67D0E706F}"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4D73F24-E46A-4029-B6CD-A9B67D0E706F}"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r>
              <a:rPr lang="en-US" sz="2200" dirty="0" smtClean="0"/>
              <a:t>Published in Pediatrics, 1998 McPherson</a:t>
            </a:r>
            <a:r>
              <a:rPr lang="en-US" sz="2200" baseline="0" dirty="0" smtClean="0"/>
              <a:t> et al. </a:t>
            </a:r>
          </a:p>
          <a:p>
            <a:pPr lvl="1"/>
            <a:endParaRPr lang="en-US" sz="2200" dirty="0"/>
          </a:p>
        </p:txBody>
      </p:sp>
      <p:sp>
        <p:nvSpPr>
          <p:cNvPr id="4" name="Slide Number Placeholder 3"/>
          <p:cNvSpPr>
            <a:spLocks noGrp="1"/>
          </p:cNvSpPr>
          <p:nvPr>
            <p:ph type="sldNum" sz="quarter" idx="10"/>
          </p:nvPr>
        </p:nvSpPr>
        <p:spPr/>
        <p:txBody>
          <a:bodyPr/>
          <a:lstStyle/>
          <a:p>
            <a:fld id="{C32E3B4E-C4F9-4F5F-9F53-89978D7D6F4B}"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sz="2200" dirty="0" smtClean="0">
                <a:solidFill>
                  <a:schemeClr val="tx1"/>
                </a:solidFill>
              </a:rPr>
              <a:t>This joint statement</a:t>
            </a:r>
            <a:r>
              <a:rPr lang="en-US" sz="2200" baseline="0" dirty="0" smtClean="0">
                <a:solidFill>
                  <a:schemeClr val="tx1"/>
                </a:solidFill>
              </a:rPr>
              <a:t> e</a:t>
            </a:r>
            <a:r>
              <a:rPr lang="en-US" sz="2200" dirty="0" smtClean="0">
                <a:solidFill>
                  <a:schemeClr val="tx1"/>
                </a:solidFill>
              </a:rPr>
              <a:t>xplicitly states</a:t>
            </a:r>
            <a:r>
              <a:rPr lang="en-US" sz="2200" baseline="0" dirty="0" smtClean="0">
                <a:solidFill>
                  <a:schemeClr val="tx1"/>
                </a:solidFill>
              </a:rPr>
              <a:t> that goals of health care transition are to </a:t>
            </a:r>
            <a:r>
              <a:rPr lang="en-US" sz="2200" dirty="0" smtClean="0">
                <a:solidFill>
                  <a:schemeClr val="tx1"/>
                </a:solidFill>
              </a:rPr>
              <a:t>  </a:t>
            </a:r>
          </a:p>
          <a:p>
            <a:pPr lvl="1"/>
            <a:r>
              <a:rPr lang="en-US" sz="2200" dirty="0" smtClean="0">
                <a:solidFill>
                  <a:schemeClr val="tx1"/>
                </a:solidFill>
              </a:rPr>
              <a:t>“…maximize lifelong functioning &amp; potential through the provision of high-quality, developmentally appropriate health care services that continue uninterrupted..” from adolescence to adulthood</a:t>
            </a:r>
          </a:p>
          <a:p>
            <a:pPr lvl="1"/>
            <a:endParaRPr lang="en-US" sz="2200" dirty="0"/>
          </a:p>
        </p:txBody>
      </p:sp>
      <p:sp>
        <p:nvSpPr>
          <p:cNvPr id="4" name="Slide Number Placeholder 3"/>
          <p:cNvSpPr>
            <a:spLocks noGrp="1"/>
          </p:cNvSpPr>
          <p:nvPr>
            <p:ph type="sldNum" sz="quarter" idx="10"/>
          </p:nvPr>
        </p:nvSpPr>
        <p:spPr/>
        <p:txBody>
          <a:bodyPr/>
          <a:lstStyle/>
          <a:p>
            <a:fld id="{C32E3B4E-C4F9-4F5F-9F53-89978D7D6F4B}"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Within the last week-and-a-half,</a:t>
            </a:r>
            <a:r>
              <a:rPr lang="en-US" sz="2000" baseline="0" dirty="0" smtClean="0"/>
              <a:t> s</a:t>
            </a:r>
            <a:r>
              <a:rPr lang="en-US" sz="2000" dirty="0" smtClean="0"/>
              <a:t>everal articles have appeared in the popular press</a:t>
            </a:r>
            <a:r>
              <a:rPr lang="en-US" sz="2000" baseline="0" dirty="0" smtClean="0"/>
              <a:t> to discuss this health care transition.  </a:t>
            </a:r>
            <a:r>
              <a:rPr lang="en-US" sz="2000" dirty="0" smtClean="0"/>
              <a:t>To frame</a:t>
            </a:r>
            <a:r>
              <a:rPr lang="en-US" sz="2000" baseline="0" dirty="0" smtClean="0"/>
              <a:t> this issue, I’ve included some quotes from one WSJ article, where I’ve added bold font for emphasis.  It discussed both children with and without special health care needs, and several known barriers to health care transition.</a:t>
            </a:r>
          </a:p>
          <a:p>
            <a:endParaRPr lang="en-US" sz="2000" dirty="0"/>
          </a:p>
        </p:txBody>
      </p:sp>
      <p:sp>
        <p:nvSpPr>
          <p:cNvPr id="4" name="Slide Number Placeholder 3"/>
          <p:cNvSpPr>
            <a:spLocks noGrp="1"/>
          </p:cNvSpPr>
          <p:nvPr>
            <p:ph type="sldNum" sz="quarter" idx="10"/>
          </p:nvPr>
        </p:nvSpPr>
        <p:spPr/>
        <p:txBody>
          <a:bodyPr/>
          <a:lstStyle/>
          <a:p>
            <a:fld id="{C32E3B4E-C4F9-4F5F-9F53-89978D7D6F4B}"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PAUSE</a:t>
            </a:r>
            <a:endParaRPr lang="en-US" dirty="0"/>
          </a:p>
        </p:txBody>
      </p:sp>
      <p:sp>
        <p:nvSpPr>
          <p:cNvPr id="4" name="Slide Number Placeholder 3"/>
          <p:cNvSpPr>
            <a:spLocks noGrp="1"/>
          </p:cNvSpPr>
          <p:nvPr>
            <p:ph type="sldNum" sz="quarter" idx="10"/>
          </p:nvPr>
        </p:nvSpPr>
        <p:spPr/>
        <p:txBody>
          <a:bodyPr/>
          <a:lstStyle/>
          <a:p>
            <a:fld id="{C32E3B4E-C4F9-4F5F-9F53-89978D7D6F4B}"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32E3B4E-C4F9-4F5F-9F53-89978D7D6F4B}"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2000" dirty="0" smtClean="0"/>
              <a:t>Earlier you heard</a:t>
            </a:r>
            <a:r>
              <a:rPr lang="en-US" sz="2000" baseline="0" dirty="0" smtClean="0"/>
              <a:t> a few characteristics and goals of a successful medical transition.  </a:t>
            </a:r>
            <a:r>
              <a:rPr lang="en-US" sz="2000" dirty="0" smtClean="0"/>
              <a:t>To put this into context, I’ll discuss two surveys where we looked at medical transition and medical home among CSHCN. </a:t>
            </a:r>
            <a:r>
              <a:rPr lang="en-US" sz="2000" baseline="0" dirty="0" smtClean="0"/>
              <a:t>  I’ll refer to the target group as “young adults” instead of “YASHCN” for ease of use &amp; comprehension</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24D73F24-E46A-4029-B6CD-A9B67D0E706F}"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0"/>
            <a:ext cx="7772400" cy="1470025"/>
          </a:xfrm>
        </p:spPr>
        <p:txBody>
          <a:bodyPr/>
          <a:lstStyle>
            <a:lvl1pPr>
              <a:defRPr b="1">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3279775"/>
            <a:ext cx="7772400" cy="1673225"/>
          </a:xfrm>
        </p:spPr>
        <p:txBody>
          <a:bodyPr/>
          <a:lstStyle>
            <a:lvl1pPr marL="0" indent="0" algn="ctr">
              <a:buNone/>
              <a:defRPr>
                <a:solidFill>
                  <a:srgbClr val="FFC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8D02D3D0-CFDD-4BC9-B279-D7FEE9BE389E}" type="datetime1">
              <a:rPr lang="en-US" smtClean="0"/>
              <a:pPr/>
              <a:t>8/23/2010</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553200" y="6553200"/>
            <a:ext cx="914400" cy="168275"/>
          </a:xfrm>
        </p:spPr>
        <p:txBody>
          <a:bodyPr/>
          <a:lstStyle/>
          <a:p>
            <a:fld id="{ED655340-09A0-4AFA-ADD2-0DF10A5A41C0}" type="slidenum">
              <a:rPr lang="en-US" smtClean="0"/>
              <a:pPr/>
              <a:t>‹#›</a:t>
            </a:fld>
            <a:endParaRPr lang="en-US"/>
          </a:p>
        </p:txBody>
      </p:sp>
      <p:pic>
        <p:nvPicPr>
          <p:cNvPr id="9" name="Picture 8" descr="2010-NCHS-Conference-Motif-[PPTdarkbg].png"/>
          <p:cNvPicPr>
            <a:picLocks noChangeAspect="1"/>
          </p:cNvPicPr>
          <p:nvPr/>
        </p:nvPicPr>
        <p:blipFill>
          <a:blip r:embed="rId2" cstate="print"/>
          <a:stretch>
            <a:fillRect/>
          </a:stretch>
        </p:blipFill>
        <p:spPr>
          <a:xfrm>
            <a:off x="7543800" y="5105400"/>
            <a:ext cx="1371600" cy="157734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accent5"/>
                </a:solidFill>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B1C17C8-830F-4787-8805-5B11A076CEDC}" type="datetime1">
              <a:rPr lang="en-US" smtClean="0"/>
              <a:pPr/>
              <a:t>8/23/2010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655340-09A0-4AFA-ADD2-0DF10A5A41C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ata chart">
    <p:spTree>
      <p:nvGrpSpPr>
        <p:cNvPr id="1" name=""/>
        <p:cNvGrpSpPr/>
        <p:nvPr/>
      </p:nvGrpSpPr>
      <p:grpSpPr>
        <a:xfrm>
          <a:off x="0" y="0"/>
          <a:ext cx="0" cy="0"/>
          <a:chOff x="0" y="0"/>
          <a:chExt cx="0" cy="0"/>
        </a:xfrm>
      </p:grpSpPr>
      <p:sp>
        <p:nvSpPr>
          <p:cNvPr id="7" name="Text Placeholder 6"/>
          <p:cNvSpPr>
            <a:spLocks noGrp="1"/>
          </p:cNvSpPr>
          <p:nvPr>
            <p:ph type="body" sz="quarter" idx="13" hasCustomPrompt="1"/>
          </p:nvPr>
        </p:nvSpPr>
        <p:spPr>
          <a:xfrm>
            <a:off x="457200" y="6096000"/>
            <a:ext cx="8229600" cy="228600"/>
          </a:xfrm>
        </p:spPr>
        <p:txBody>
          <a:bodyPr>
            <a:noAutofit/>
          </a:bodyPr>
          <a:lstStyle>
            <a:lvl1pPr>
              <a:buFont typeface="Arial" pitchFamily="34" charset="0"/>
              <a:buNone/>
              <a:defRPr sz="1400" baseline="0">
                <a:solidFill>
                  <a:schemeClr val="tx1"/>
                </a:solidFill>
              </a:defRPr>
            </a:lvl1pPr>
            <a:lvl2pPr>
              <a:buNone/>
              <a:defRPr sz="1400">
                <a:solidFill>
                  <a:schemeClr val="tx1"/>
                </a:solidFill>
              </a:defRPr>
            </a:lvl2pPr>
            <a:lvl3pPr>
              <a:buNone/>
              <a:defRPr sz="1400">
                <a:solidFill>
                  <a:schemeClr val="tx1"/>
                </a:solidFill>
              </a:defRPr>
            </a:lvl3pPr>
            <a:lvl4pPr>
              <a:buNone/>
              <a:defRPr sz="1400">
                <a:solidFill>
                  <a:schemeClr val="tx1"/>
                </a:solidFill>
              </a:defRPr>
            </a:lvl4pPr>
            <a:lvl5pPr>
              <a:buNone/>
              <a:defRPr sz="1400">
                <a:solidFill>
                  <a:schemeClr val="tx1"/>
                </a:solidFill>
              </a:defRPr>
            </a:lvl5pPr>
          </a:lstStyle>
          <a:p>
            <a:pPr lvl="0"/>
            <a:r>
              <a:rPr lang="en-US" dirty="0" smtClean="0"/>
              <a:t>SOURCE: NCHS, </a:t>
            </a:r>
            <a:endParaRPr lang="en-US" dirty="0"/>
          </a:p>
        </p:txBody>
      </p:sp>
      <p:sp>
        <p:nvSpPr>
          <p:cNvPr id="9" name="Chart Placeholder 8"/>
          <p:cNvSpPr>
            <a:spLocks noGrp="1"/>
          </p:cNvSpPr>
          <p:nvPr>
            <p:ph type="chart" sz="quarter" idx="14"/>
          </p:nvPr>
        </p:nvSpPr>
        <p:spPr>
          <a:xfrm>
            <a:off x="457200" y="1295400"/>
            <a:ext cx="8229600" cy="4724400"/>
          </a:xfrm>
        </p:spPr>
        <p:txBody>
          <a:bodyPr/>
          <a:lstStyle/>
          <a:p>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11" name="Date Placeholder 10"/>
          <p:cNvSpPr>
            <a:spLocks noGrp="1"/>
          </p:cNvSpPr>
          <p:nvPr>
            <p:ph type="dt" sz="half" idx="15"/>
          </p:nvPr>
        </p:nvSpPr>
        <p:spPr/>
        <p:txBody>
          <a:bodyPr/>
          <a:lstStyle/>
          <a:p>
            <a:fld id="{335B39CC-AF5B-4700-BF69-E7A5F9947A05}" type="datetime1">
              <a:rPr lang="en-US" smtClean="0"/>
              <a:pPr/>
              <a:t>8/23/2010</a:t>
            </a:fld>
            <a:endParaRPr lang="en-US"/>
          </a:p>
        </p:txBody>
      </p:sp>
      <p:sp>
        <p:nvSpPr>
          <p:cNvPr id="12" name="Slide Number Placeholder 11"/>
          <p:cNvSpPr>
            <a:spLocks noGrp="1"/>
          </p:cNvSpPr>
          <p:nvPr>
            <p:ph type="sldNum" sz="quarter" idx="16"/>
          </p:nvPr>
        </p:nvSpPr>
        <p:spPr/>
        <p:txBody>
          <a:bodyPr/>
          <a:lstStyle/>
          <a:p>
            <a:fld id="{ED655340-09A0-4AFA-ADD2-0DF10A5A41C0}" type="slidenum">
              <a:rPr lang="en-US" smtClean="0"/>
              <a:pPr/>
              <a:t>‹#›</a:t>
            </a:fld>
            <a:endParaRPr lang="en-US"/>
          </a:p>
        </p:txBody>
      </p:sp>
      <p:sp>
        <p:nvSpPr>
          <p:cNvPr id="13" name="Footer Placeholder 12"/>
          <p:cNvSpPr>
            <a:spLocks noGrp="1"/>
          </p:cNvSpPr>
          <p:nvPr>
            <p:ph type="ftr" sz="quarter" idx="17"/>
          </p:nvPr>
        </p:nvSpPr>
        <p:spPr/>
        <p:txBody>
          <a:bodyPr/>
          <a:lstStyle/>
          <a:p>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6669087" cy="1362075"/>
          </a:xfrm>
        </p:spPr>
        <p:txBody>
          <a:bodyPr anchor="t"/>
          <a:lstStyle>
            <a:lvl1pPr algn="l">
              <a:defRPr sz="4000" b="1" cap="none" baseline="0"/>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2D415AAF-6B9E-4413-9FB2-49FB2618504B}" type="datetime1">
              <a:rPr lang="en-US" smtClean="0"/>
              <a:pPr/>
              <a:t>8/23/2010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553200" y="6553200"/>
            <a:ext cx="914400" cy="168275"/>
          </a:xfrm>
        </p:spPr>
        <p:txBody>
          <a:bodyPr/>
          <a:lstStyle/>
          <a:p>
            <a:fld id="{ED655340-09A0-4AFA-ADD2-0DF10A5A41C0}" type="slidenum">
              <a:rPr lang="en-US" smtClean="0"/>
              <a:pPr/>
              <a:t>‹#›</a:t>
            </a:fld>
            <a:endParaRPr lang="en-US"/>
          </a:p>
        </p:txBody>
      </p:sp>
      <p:pic>
        <p:nvPicPr>
          <p:cNvPr id="7" name="Picture 6" descr="2010-NCHS-Conference-Motif-[PPTdarkbg].png"/>
          <p:cNvPicPr>
            <a:picLocks noChangeAspect="1"/>
          </p:cNvPicPr>
          <p:nvPr userDrawn="1"/>
        </p:nvPicPr>
        <p:blipFill>
          <a:blip r:embed="rId2" cstate="print"/>
          <a:stretch>
            <a:fillRect/>
          </a:stretch>
        </p:blipFill>
        <p:spPr>
          <a:xfrm>
            <a:off x="7543800" y="5105400"/>
            <a:ext cx="1371600" cy="1577340"/>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rgbClr val="FFC00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rgbClr val="FFC00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9B823E2D-1954-44F0-A0C1-6A1A0141850C}" type="datetime1">
              <a:rPr lang="en-US" smtClean="0"/>
              <a:pPr/>
              <a:t>8/23/2010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655340-09A0-4AFA-ADD2-0DF10A5A41C0}" type="slidenum">
              <a:rPr lang="en-US" smtClean="0"/>
              <a:pPr/>
              <a:t>‹#›</a:t>
            </a:fld>
            <a:endParaRPr lang="en-US"/>
          </a:p>
        </p:txBody>
      </p:sp>
      <p:sp>
        <p:nvSpPr>
          <p:cNvPr id="10" name="Text Placeholder 6"/>
          <p:cNvSpPr>
            <a:spLocks noGrp="1"/>
          </p:cNvSpPr>
          <p:nvPr>
            <p:ph type="body" sz="quarter" idx="13" hasCustomPrompt="1"/>
          </p:nvPr>
        </p:nvSpPr>
        <p:spPr>
          <a:xfrm>
            <a:off x="457200" y="6096000"/>
            <a:ext cx="8229600" cy="228600"/>
          </a:xfrm>
        </p:spPr>
        <p:txBody>
          <a:bodyPr>
            <a:noAutofit/>
          </a:bodyPr>
          <a:lstStyle>
            <a:lvl1pPr>
              <a:buFont typeface="Arial" pitchFamily="34" charset="0"/>
              <a:buNone/>
              <a:defRPr sz="1400" baseline="0">
                <a:solidFill>
                  <a:schemeClr val="tx1"/>
                </a:solidFill>
              </a:defRPr>
            </a:lvl1pPr>
            <a:lvl2pPr>
              <a:buNone/>
              <a:defRPr sz="1400">
                <a:solidFill>
                  <a:schemeClr val="tx1"/>
                </a:solidFill>
              </a:defRPr>
            </a:lvl2pPr>
            <a:lvl3pPr>
              <a:buNone/>
              <a:defRPr sz="1400">
                <a:solidFill>
                  <a:schemeClr val="tx1"/>
                </a:solidFill>
              </a:defRPr>
            </a:lvl3pPr>
            <a:lvl4pPr>
              <a:buNone/>
              <a:defRPr sz="1400">
                <a:solidFill>
                  <a:schemeClr val="tx1"/>
                </a:solidFill>
              </a:defRPr>
            </a:lvl4pPr>
            <a:lvl5pPr>
              <a:buNone/>
              <a:defRPr sz="1400">
                <a:solidFill>
                  <a:schemeClr val="tx1"/>
                </a:solidFill>
              </a:defRPr>
            </a:lvl5pPr>
          </a:lstStyle>
          <a:p>
            <a:pPr lvl="0"/>
            <a:r>
              <a:rPr lang="en-US" dirty="0" smtClean="0"/>
              <a:t>SOURCE: NCHS, </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5BE989-56EA-4AE1-8E69-91C356177E97}" type="datetime1">
              <a:rPr lang="en-US" smtClean="0"/>
              <a:pPr/>
              <a:t>8/23/2010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655340-09A0-4AFA-ADD2-0DF10A5A41C0}" type="slidenum">
              <a:rPr lang="en-US" smtClean="0"/>
              <a:pPr/>
              <a:t>‹#›</a:t>
            </a:fld>
            <a:endParaRPr lang="en-US"/>
          </a:p>
        </p:txBody>
      </p:sp>
      <p:sp>
        <p:nvSpPr>
          <p:cNvPr id="8" name="Text Placeholder 6"/>
          <p:cNvSpPr>
            <a:spLocks noGrp="1"/>
          </p:cNvSpPr>
          <p:nvPr>
            <p:ph type="body" sz="quarter" idx="13" hasCustomPrompt="1"/>
          </p:nvPr>
        </p:nvSpPr>
        <p:spPr>
          <a:xfrm>
            <a:off x="457200" y="6096000"/>
            <a:ext cx="8229600" cy="228600"/>
          </a:xfrm>
        </p:spPr>
        <p:txBody>
          <a:bodyPr>
            <a:noAutofit/>
          </a:bodyPr>
          <a:lstStyle>
            <a:lvl1pPr>
              <a:buFont typeface="Arial" pitchFamily="34" charset="0"/>
              <a:buNone/>
              <a:defRPr sz="1400" baseline="0">
                <a:solidFill>
                  <a:schemeClr val="tx1"/>
                </a:solidFill>
              </a:defRPr>
            </a:lvl1pPr>
            <a:lvl2pPr>
              <a:buNone/>
              <a:defRPr sz="1400">
                <a:solidFill>
                  <a:schemeClr val="tx1"/>
                </a:solidFill>
              </a:defRPr>
            </a:lvl2pPr>
            <a:lvl3pPr>
              <a:buNone/>
              <a:defRPr sz="1400">
                <a:solidFill>
                  <a:schemeClr val="tx1"/>
                </a:solidFill>
              </a:defRPr>
            </a:lvl3pPr>
            <a:lvl4pPr>
              <a:buNone/>
              <a:defRPr sz="1400">
                <a:solidFill>
                  <a:schemeClr val="tx1"/>
                </a:solidFill>
              </a:defRPr>
            </a:lvl4pPr>
            <a:lvl5pPr>
              <a:buNone/>
              <a:defRPr sz="1400">
                <a:solidFill>
                  <a:schemeClr val="tx1"/>
                </a:solidFill>
              </a:defRPr>
            </a:lvl5pPr>
          </a:lstStyle>
          <a:p>
            <a:pPr lvl="0"/>
            <a:r>
              <a:rPr lang="en-US" dirty="0" smtClean="0"/>
              <a:t>SOURCE: NCHS, </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0A76C4-AD18-4274-AFF1-8B13E2836C34}" type="datetime1">
              <a:rPr lang="en-US" smtClean="0"/>
              <a:pPr/>
              <a:t>8/23/2010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655340-09A0-4AFA-ADD2-0DF10A5A41C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FEBD780B-86BA-4566-AA03-2BECA8AD95F0}" type="datetime1">
              <a:rPr lang="en-US" smtClean="0"/>
              <a:pPr/>
              <a:t>8/23/2010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655340-09A0-4AFA-ADD2-0DF10A5A41C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3270B0-56AE-4CCB-8A32-0EFDEC4DAEFA}" type="datetime1">
              <a:rPr lang="en-US" smtClean="0"/>
              <a:pPr/>
              <a:t>8/23/2010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655340-09A0-4AFA-ADD2-0DF10A5A41C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17375E"/>
            </a:gs>
            <a:gs pos="39999">
              <a:srgbClr val="17375E"/>
            </a:gs>
            <a:gs pos="70000">
              <a:srgbClr val="375F92"/>
            </a:gs>
            <a:gs pos="100000">
              <a:srgbClr val="558ED5"/>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553200"/>
            <a:ext cx="2133600" cy="168275"/>
          </a:xfrm>
          <a:prstGeom prst="rect">
            <a:avLst/>
          </a:prstGeom>
        </p:spPr>
        <p:txBody>
          <a:bodyPr vert="horz" lIns="91440" tIns="45720" rIns="91440" bIns="45720" rtlCol="0" anchor="ctr"/>
          <a:lstStyle>
            <a:lvl1pPr algn="l">
              <a:defRPr sz="1200">
                <a:solidFill>
                  <a:schemeClr val="tx1">
                    <a:tint val="75000"/>
                  </a:schemeClr>
                </a:solidFill>
              </a:defRPr>
            </a:lvl1pPr>
          </a:lstStyle>
          <a:p>
            <a:fld id="{EF6C6946-9EE9-4B59-BA70-EBF47B73F151}" type="datetime1">
              <a:rPr lang="en-US" smtClean="0"/>
              <a:pPr/>
              <a:t>8/23/2010</a:t>
            </a:fld>
            <a:endParaRPr lang="en-US"/>
          </a:p>
        </p:txBody>
      </p:sp>
      <p:sp>
        <p:nvSpPr>
          <p:cNvPr id="5" name="Footer Placeholder 4"/>
          <p:cNvSpPr>
            <a:spLocks noGrp="1"/>
          </p:cNvSpPr>
          <p:nvPr>
            <p:ph type="ftr" sz="quarter" idx="3"/>
          </p:nvPr>
        </p:nvSpPr>
        <p:spPr>
          <a:xfrm>
            <a:off x="3124200" y="6553200"/>
            <a:ext cx="2895600" cy="16827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553200"/>
            <a:ext cx="2133600" cy="168275"/>
          </a:xfrm>
          <a:prstGeom prst="rect">
            <a:avLst/>
          </a:prstGeom>
        </p:spPr>
        <p:txBody>
          <a:bodyPr vert="horz" lIns="91440" tIns="45720" rIns="91440" bIns="45720" rtlCol="0" anchor="ctr"/>
          <a:lstStyle>
            <a:lvl1pPr algn="r">
              <a:defRPr sz="1200">
                <a:solidFill>
                  <a:schemeClr val="tx1">
                    <a:tint val="75000"/>
                  </a:schemeClr>
                </a:solidFill>
              </a:defRPr>
            </a:lvl1pPr>
          </a:lstStyle>
          <a:p>
            <a:fld id="{ED655340-09A0-4AFA-ADD2-0DF10A5A41C0}" type="slidenum">
              <a:rPr lang="en-US" smtClean="0"/>
              <a:pPr/>
              <a:t>‹#›</a:t>
            </a:fld>
            <a:endParaRPr lang="en-US"/>
          </a:p>
        </p:txBody>
      </p:sp>
      <p:sp>
        <p:nvSpPr>
          <p:cNvPr id="9" name="Parallelogram 8"/>
          <p:cNvSpPr/>
          <p:nvPr/>
        </p:nvSpPr>
        <p:spPr>
          <a:xfrm flipH="1">
            <a:off x="7772400" y="7239000"/>
            <a:ext cx="1371600" cy="1371600"/>
          </a:xfrm>
          <a:prstGeom prst="parallelogram">
            <a:avLst>
              <a:gd name="adj" fmla="val 4608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arallelogram 12"/>
          <p:cNvSpPr/>
          <p:nvPr/>
        </p:nvSpPr>
        <p:spPr>
          <a:xfrm flipH="1">
            <a:off x="6886222" y="7239000"/>
            <a:ext cx="1371600" cy="1371600"/>
          </a:xfrm>
          <a:prstGeom prst="parallelogram">
            <a:avLst>
              <a:gd name="adj" fmla="val 4608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arallelogram 13"/>
          <p:cNvSpPr/>
          <p:nvPr/>
        </p:nvSpPr>
        <p:spPr>
          <a:xfrm flipH="1">
            <a:off x="6000044" y="7239000"/>
            <a:ext cx="1371600" cy="1371600"/>
          </a:xfrm>
          <a:prstGeom prst="parallelogram">
            <a:avLst>
              <a:gd name="adj" fmla="val 4608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arallelogram 14"/>
          <p:cNvSpPr/>
          <p:nvPr/>
        </p:nvSpPr>
        <p:spPr>
          <a:xfrm flipH="1">
            <a:off x="5113866" y="7239000"/>
            <a:ext cx="1371600" cy="1371600"/>
          </a:xfrm>
          <a:prstGeom prst="parallelogram">
            <a:avLst>
              <a:gd name="adj" fmla="val 4608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Parallelogram 10"/>
          <p:cNvSpPr/>
          <p:nvPr/>
        </p:nvSpPr>
        <p:spPr>
          <a:xfrm flipH="1">
            <a:off x="7772400" y="7239000"/>
            <a:ext cx="1371600" cy="1371600"/>
          </a:xfrm>
          <a:prstGeom prst="parallelogram">
            <a:avLst>
              <a:gd name="adj" fmla="val 4608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Parallelogram 11"/>
          <p:cNvSpPr/>
          <p:nvPr/>
        </p:nvSpPr>
        <p:spPr>
          <a:xfrm flipH="1">
            <a:off x="6886222" y="7239000"/>
            <a:ext cx="1371600" cy="1371600"/>
          </a:xfrm>
          <a:prstGeom prst="parallelogram">
            <a:avLst>
              <a:gd name="adj" fmla="val 4608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6" name="Parallelogram 15"/>
          <p:cNvSpPr/>
          <p:nvPr/>
        </p:nvSpPr>
        <p:spPr>
          <a:xfrm flipH="1">
            <a:off x="6000044" y="7239000"/>
            <a:ext cx="1371600" cy="1371600"/>
          </a:xfrm>
          <a:prstGeom prst="parallelogram">
            <a:avLst>
              <a:gd name="adj" fmla="val 4608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7" name="Parallelogram 16"/>
          <p:cNvSpPr/>
          <p:nvPr/>
        </p:nvSpPr>
        <p:spPr>
          <a:xfrm flipH="1">
            <a:off x="5113866" y="7239000"/>
            <a:ext cx="1371600" cy="1371600"/>
          </a:xfrm>
          <a:prstGeom prst="parallelogram">
            <a:avLst>
              <a:gd name="adj" fmla="val 4608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31" r:id="rId1"/>
    <p:sldLayoutId id="2147483732" r:id="rId2"/>
    <p:sldLayoutId id="2147483740" r:id="rId3"/>
    <p:sldLayoutId id="2147483733" r:id="rId4"/>
    <p:sldLayoutId id="2147483735" r:id="rId5"/>
    <p:sldLayoutId id="2147483738" r:id="rId6"/>
    <p:sldLayoutId id="2147483739" r:id="rId7"/>
    <p:sldLayoutId id="2147483736" r:id="rId8"/>
    <p:sldLayoutId id="2147483737" r:id="rId9"/>
  </p:sldLayoutIdLst>
  <p:hf hdr="0" ftr="0" dt="0"/>
  <p:txStyles>
    <p:titleStyle>
      <a:lvl1pPr algn="ctr" defTabSz="914400" rtl="0" eaLnBrk="1" latinLnBrk="0" hangingPunct="1">
        <a:spcBef>
          <a:spcPct val="0"/>
        </a:spcBef>
        <a:buNone/>
        <a:defRPr sz="3600" b="1" kern="1200">
          <a:solidFill>
            <a:schemeClr val="tx2"/>
          </a:solidFill>
          <a:effectLst/>
          <a:latin typeface="Tahoma" pitchFamily="34" charset="0"/>
          <a:ea typeface="+mj-ea"/>
          <a:cs typeface="Tahoma" pitchFamily="34" charset="0"/>
        </a:defRPr>
      </a:lvl1pPr>
    </p:titleStyle>
    <p:bodyStyle>
      <a:lvl1pPr marL="342900" indent="-342900" algn="l" defTabSz="914400" rtl="0" eaLnBrk="1" latinLnBrk="0" hangingPunct="1">
        <a:spcBef>
          <a:spcPct val="20000"/>
        </a:spcBef>
        <a:buFont typeface="Arial" pitchFamily="34" charset="0"/>
        <a:buNone/>
        <a:defRPr sz="3200" b="0" kern="1200">
          <a:solidFill>
            <a:schemeClr val="accent5"/>
          </a:solidFill>
          <a:latin typeface="Tahoma" pitchFamily="34" charset="0"/>
          <a:ea typeface="+mn-ea"/>
          <a:cs typeface="Tahoma"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Tahoma" pitchFamily="34" charset="0"/>
          <a:ea typeface="+mn-ea"/>
          <a:cs typeface="Tahoma" pitchFamily="34" charset="0"/>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Tahoma" pitchFamily="34" charset="0"/>
          <a:ea typeface="+mn-ea"/>
          <a:cs typeface="Tahoma"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Tahoma" pitchFamily="34" charset="0"/>
          <a:ea typeface="+mn-ea"/>
          <a:cs typeface="Tahoma" pitchFamily="34" charset="0"/>
        </a:defRPr>
      </a:lvl4pPr>
      <a:lvl5pPr marL="2057400" indent="-228600" algn="l" defTabSz="914400" rtl="0" eaLnBrk="1" latinLnBrk="0" hangingPunct="1">
        <a:spcBef>
          <a:spcPct val="20000"/>
        </a:spcBef>
        <a:buFont typeface="Courier New" pitchFamily="49" charset="0"/>
        <a:buChar char="o"/>
        <a:defRPr sz="2000" kern="1200">
          <a:solidFill>
            <a:schemeClr val="tx1"/>
          </a:solidFill>
          <a:latin typeface="Tahoma" pitchFamily="34" charset="0"/>
          <a:ea typeface="+mn-ea"/>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0"/>
            <a:ext cx="7772400" cy="1774825"/>
          </a:xfrm>
        </p:spPr>
        <p:txBody>
          <a:bodyPr>
            <a:normAutofit fontScale="90000"/>
          </a:bodyPr>
          <a:lstStyle/>
          <a:p>
            <a:r>
              <a:rPr lang="en-US" dirty="0" smtClean="0"/>
              <a:t>Crossing the “medical void”: </a:t>
            </a:r>
            <a:br>
              <a:rPr lang="en-US" dirty="0" smtClean="0"/>
            </a:br>
            <a:r>
              <a:rPr lang="en-US" dirty="0" smtClean="0"/>
              <a:t>health transition in young adults with special health care needs</a:t>
            </a:r>
            <a:br>
              <a:rPr lang="en-US" dirty="0" smtClean="0"/>
            </a:br>
            <a:endParaRPr lang="en-US" dirty="0"/>
          </a:p>
        </p:txBody>
      </p:sp>
      <p:sp>
        <p:nvSpPr>
          <p:cNvPr id="3" name="Subtitle 2"/>
          <p:cNvSpPr>
            <a:spLocks noGrp="1"/>
          </p:cNvSpPr>
          <p:nvPr>
            <p:ph type="subTitle" idx="1"/>
          </p:nvPr>
        </p:nvSpPr>
        <p:spPr>
          <a:xfrm>
            <a:off x="685800" y="3886200"/>
            <a:ext cx="7772400" cy="1673225"/>
          </a:xfrm>
        </p:spPr>
        <p:txBody>
          <a:bodyPr>
            <a:normAutofit fontScale="25000" lnSpcReduction="20000"/>
          </a:bodyPr>
          <a:lstStyle/>
          <a:p>
            <a:r>
              <a:rPr lang="en-US" sz="8800" dirty="0" smtClean="0"/>
              <a:t>Kathleen S. O’Connor, M.P.H.* </a:t>
            </a:r>
          </a:p>
          <a:p>
            <a:r>
              <a:rPr lang="en-US" sz="8800" dirty="0" smtClean="0"/>
              <a:t>Centers for Disease Control and Prevention </a:t>
            </a:r>
          </a:p>
          <a:p>
            <a:r>
              <a:rPr lang="en-US" sz="8800" dirty="0" smtClean="0"/>
              <a:t>National Center for Health Statistics</a:t>
            </a:r>
          </a:p>
          <a:p>
            <a:r>
              <a:rPr lang="en-US" sz="8800" dirty="0" smtClean="0"/>
              <a:t>Washington, DC</a:t>
            </a:r>
          </a:p>
          <a:p>
            <a:r>
              <a:rPr lang="en-US" sz="8800" dirty="0" smtClean="0"/>
              <a:t>August 16, 2010</a:t>
            </a:r>
          </a:p>
          <a:p>
            <a:endParaRPr lang="en-US" dirty="0" smtClean="0"/>
          </a:p>
          <a:p>
            <a:endParaRPr lang="en-US" dirty="0" smtClean="0"/>
          </a:p>
          <a:p>
            <a:pPr algn="l"/>
            <a:r>
              <a:rPr lang="en-US" sz="5600" dirty="0" smtClean="0"/>
              <a:t>*This presentation, analyses, discussion &amp; conclusions do not necessarily </a:t>
            </a:r>
          </a:p>
          <a:p>
            <a:pPr algn="l"/>
            <a:r>
              <a:rPr lang="en-US" sz="5600" dirty="0" smtClean="0"/>
              <a:t>represent the official views of CDC/NCHS or the survey funding agency, HRSA/MCHB</a:t>
            </a:r>
          </a:p>
        </p:txBody>
      </p:sp>
      <p:sp>
        <p:nvSpPr>
          <p:cNvPr id="4" name="Slide Number Placeholder 3"/>
          <p:cNvSpPr>
            <a:spLocks noGrp="1"/>
          </p:cNvSpPr>
          <p:nvPr>
            <p:ph type="sldNum" sz="quarter" idx="12"/>
          </p:nvPr>
        </p:nvSpPr>
        <p:spPr/>
        <p:txBody>
          <a:bodyPr/>
          <a:lstStyle/>
          <a:p>
            <a:fld id="{ED655340-09A0-4AFA-ADD2-0DF10A5A41C0}"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A tale of two surveys: </a:t>
            </a:r>
            <a:br>
              <a:rPr lang="en-US" dirty="0" smtClean="0"/>
            </a:br>
            <a:r>
              <a:rPr lang="en-US" dirty="0" smtClean="0"/>
              <a:t>key design differences</a:t>
            </a:r>
            <a:endParaRPr lang="en-US" dirty="0"/>
          </a:p>
        </p:txBody>
      </p:sp>
      <p:sp>
        <p:nvSpPr>
          <p:cNvPr id="4" name="Content Placeholder 3"/>
          <p:cNvSpPr>
            <a:spLocks noGrp="1"/>
          </p:cNvSpPr>
          <p:nvPr>
            <p:ph idx="1"/>
          </p:nvPr>
        </p:nvSpPr>
        <p:spPr/>
        <p:txBody>
          <a:bodyPr>
            <a:normAutofit/>
          </a:bodyPr>
          <a:lstStyle/>
          <a:p>
            <a:pPr>
              <a:buFont typeface="Arial" pitchFamily="34" charset="0"/>
              <a:buChar char="•"/>
            </a:pPr>
            <a:endParaRPr lang="en-US" sz="3000" dirty="0" smtClean="0">
              <a:solidFill>
                <a:schemeClr val="tx1"/>
              </a:solidFill>
            </a:endParaRPr>
          </a:p>
          <a:p>
            <a:pPr>
              <a:buFont typeface="Arial" pitchFamily="34" charset="0"/>
              <a:buChar char="•"/>
            </a:pPr>
            <a:endParaRPr lang="en-US" sz="3000" dirty="0" smtClean="0">
              <a:solidFill>
                <a:schemeClr val="tx1"/>
              </a:solidFill>
            </a:endParaRPr>
          </a:p>
          <a:p>
            <a:pPr lvl="2">
              <a:buNone/>
            </a:pPr>
            <a:endParaRPr lang="en-US" sz="3000" dirty="0" smtClean="0"/>
          </a:p>
          <a:p>
            <a:pPr lvl="2"/>
            <a:endParaRPr lang="en-US" dirty="0" smtClean="0"/>
          </a:p>
        </p:txBody>
      </p:sp>
      <p:sp>
        <p:nvSpPr>
          <p:cNvPr id="5" name="Slide Number Placeholder 4"/>
          <p:cNvSpPr>
            <a:spLocks noGrp="1"/>
          </p:cNvSpPr>
          <p:nvPr>
            <p:ph type="sldNum" sz="quarter" idx="12"/>
          </p:nvPr>
        </p:nvSpPr>
        <p:spPr/>
        <p:txBody>
          <a:bodyPr/>
          <a:lstStyle/>
          <a:p>
            <a:fld id="{ED655340-09A0-4AFA-ADD2-0DF10A5A41C0}" type="slidenum">
              <a:rPr lang="en-US" smtClean="0"/>
              <a:pPr/>
              <a:t>10</a:t>
            </a:fld>
            <a:endParaRPr lang="en-US"/>
          </a:p>
        </p:txBody>
      </p:sp>
      <p:graphicFrame>
        <p:nvGraphicFramePr>
          <p:cNvPr id="6" name="Content Placeholder 4"/>
          <p:cNvGraphicFramePr>
            <a:graphicFrameLocks/>
          </p:cNvGraphicFramePr>
          <p:nvPr/>
        </p:nvGraphicFramePr>
        <p:xfrm>
          <a:off x="228601" y="1143000"/>
          <a:ext cx="8763000" cy="5554043"/>
        </p:xfrm>
        <a:graphic>
          <a:graphicData uri="http://schemas.openxmlformats.org/drawingml/2006/table">
            <a:tbl>
              <a:tblPr firstRow="1" bandRow="1">
                <a:tableStyleId>{5C22544A-7EE6-4342-B048-85BDC9FD1C3A}</a:tableStyleId>
              </a:tblPr>
              <a:tblGrid>
                <a:gridCol w="1981199"/>
                <a:gridCol w="3200400"/>
                <a:gridCol w="3581401"/>
              </a:tblGrid>
              <a:tr h="437200">
                <a:tc>
                  <a:txBody>
                    <a:bodyPr/>
                    <a:lstStyle/>
                    <a:p>
                      <a:pPr algn="ctr"/>
                      <a:r>
                        <a:rPr lang="en-US" sz="1800" b="1" dirty="0" smtClean="0">
                          <a:solidFill>
                            <a:schemeClr val="bg1"/>
                          </a:solidFill>
                          <a:latin typeface="Calibri" pitchFamily="34" charset="0"/>
                        </a:rPr>
                        <a:t>Design feature</a:t>
                      </a:r>
                      <a:endParaRPr lang="en-US" sz="1800" b="1" dirty="0">
                        <a:solidFill>
                          <a:schemeClr val="bg1"/>
                        </a:solidFill>
                        <a:latin typeface="Calibri" pitchFamily="34" charset="0"/>
                      </a:endParaRPr>
                    </a:p>
                  </a:txBody>
                  <a:tcPr/>
                </a:tc>
                <a:tc>
                  <a:txBody>
                    <a:bodyPr/>
                    <a:lstStyle/>
                    <a:p>
                      <a:pPr algn="ctr"/>
                      <a:r>
                        <a:rPr lang="en-US" sz="1800" b="1" dirty="0" smtClean="0">
                          <a:solidFill>
                            <a:schemeClr val="bg1"/>
                          </a:solidFill>
                          <a:latin typeface="Calibri" pitchFamily="34" charset="0"/>
                        </a:rPr>
                        <a:t>2001 NS-CSCHN</a:t>
                      </a:r>
                      <a:endParaRPr lang="en-US" sz="1800" b="1" dirty="0">
                        <a:solidFill>
                          <a:schemeClr val="bg1"/>
                        </a:solidFill>
                        <a:latin typeface="Calibri" pitchFamily="34" charset="0"/>
                      </a:endParaRPr>
                    </a:p>
                  </a:txBody>
                  <a:tcPr/>
                </a:tc>
                <a:tc>
                  <a:txBody>
                    <a:bodyPr/>
                    <a:lstStyle/>
                    <a:p>
                      <a:pPr algn="ctr"/>
                      <a:r>
                        <a:rPr lang="en-US" sz="1800" b="1" dirty="0" smtClean="0">
                          <a:solidFill>
                            <a:schemeClr val="bg1"/>
                          </a:solidFill>
                          <a:latin typeface="Calibri" pitchFamily="34" charset="0"/>
                        </a:rPr>
                        <a:t>2007</a:t>
                      </a:r>
                      <a:r>
                        <a:rPr lang="en-US" sz="1800" b="1" baseline="0" dirty="0" smtClean="0">
                          <a:solidFill>
                            <a:schemeClr val="bg1"/>
                          </a:solidFill>
                          <a:latin typeface="Calibri" pitchFamily="34" charset="0"/>
                        </a:rPr>
                        <a:t> SATH</a:t>
                      </a:r>
                      <a:endParaRPr lang="en-US" sz="1800" b="1" dirty="0">
                        <a:solidFill>
                          <a:schemeClr val="bg1"/>
                        </a:solidFill>
                        <a:latin typeface="Calibri" pitchFamily="34" charset="0"/>
                      </a:endParaRPr>
                    </a:p>
                  </a:txBody>
                  <a:tcPr/>
                </a:tc>
              </a:tr>
              <a:tr h="1312996">
                <a:tc>
                  <a:txBody>
                    <a:bodyPr/>
                    <a:lstStyle/>
                    <a:p>
                      <a:r>
                        <a:rPr lang="en-US" sz="1800" b="1" dirty="0" smtClean="0">
                          <a:solidFill>
                            <a:schemeClr val="bg1"/>
                          </a:solidFill>
                          <a:latin typeface="Calibri" pitchFamily="34" charset="0"/>
                        </a:rPr>
                        <a:t>Population target</a:t>
                      </a:r>
                      <a:endParaRPr lang="en-US" sz="1800" b="1" dirty="0">
                        <a:solidFill>
                          <a:schemeClr val="bg1"/>
                        </a:solidFill>
                        <a:latin typeface="Calibri" pitchFamily="34" charset="0"/>
                      </a:endParaRPr>
                    </a:p>
                  </a:txBody>
                  <a:tcPr/>
                </a:tc>
                <a:tc>
                  <a:txBody>
                    <a:bodyPr/>
                    <a:lstStyle/>
                    <a:p>
                      <a:r>
                        <a:rPr lang="en-US" sz="1800" b="1" dirty="0" smtClean="0">
                          <a:solidFill>
                            <a:schemeClr val="bg1"/>
                          </a:solidFill>
                          <a:latin typeface="Calibri" pitchFamily="34" charset="0"/>
                        </a:rPr>
                        <a:t>CSHCN</a:t>
                      </a:r>
                      <a:r>
                        <a:rPr lang="en-US" sz="1800" b="1" baseline="0" dirty="0" smtClean="0">
                          <a:solidFill>
                            <a:schemeClr val="bg1"/>
                          </a:solidFill>
                          <a:latin typeface="Calibri" pitchFamily="34" charset="0"/>
                        </a:rPr>
                        <a:t> aged 0 - 17 years at the time of the interview</a:t>
                      </a:r>
                      <a:endParaRPr lang="en-US" sz="1800" b="1" dirty="0">
                        <a:solidFill>
                          <a:schemeClr val="bg1"/>
                        </a:solidFill>
                        <a:latin typeface="Calibri" pitchFamily="34" charset="0"/>
                      </a:endParaRPr>
                    </a:p>
                  </a:txBody>
                  <a:tcPr/>
                </a:tc>
                <a:tc>
                  <a:txBody>
                    <a:bodyPr/>
                    <a:lstStyle/>
                    <a:p>
                      <a:r>
                        <a:rPr lang="en-US" sz="1800" b="1" dirty="0" smtClean="0">
                          <a:solidFill>
                            <a:schemeClr val="bg1"/>
                          </a:solidFill>
                          <a:latin typeface="Calibri" pitchFamily="34" charset="0"/>
                        </a:rPr>
                        <a:t>Young</a:t>
                      </a:r>
                      <a:r>
                        <a:rPr lang="en-US" sz="1800" b="1" baseline="0" dirty="0" smtClean="0">
                          <a:solidFill>
                            <a:schemeClr val="bg1"/>
                          </a:solidFill>
                          <a:latin typeface="Calibri" pitchFamily="34" charset="0"/>
                        </a:rPr>
                        <a:t> adults (YA) aged 19-23 years who were subjects of the 2001 interview &amp; from English-speaking households (HH)</a:t>
                      </a:r>
                      <a:endParaRPr lang="en-US" sz="1800" b="1" dirty="0">
                        <a:solidFill>
                          <a:schemeClr val="bg1"/>
                        </a:solidFill>
                        <a:latin typeface="Calibri" pitchFamily="34" charset="0"/>
                      </a:endParaRPr>
                    </a:p>
                  </a:txBody>
                  <a:tcPr/>
                </a:tc>
              </a:tr>
              <a:tr h="1297804">
                <a:tc>
                  <a:txBody>
                    <a:bodyPr/>
                    <a:lstStyle/>
                    <a:p>
                      <a:r>
                        <a:rPr lang="en-US" sz="1800" b="1" dirty="0" smtClean="0">
                          <a:solidFill>
                            <a:schemeClr val="bg1"/>
                          </a:solidFill>
                          <a:latin typeface="Calibri" pitchFamily="34" charset="0"/>
                        </a:rPr>
                        <a:t>Survey design</a:t>
                      </a:r>
                      <a:endParaRPr lang="en-US" sz="1800" b="1" dirty="0">
                        <a:solidFill>
                          <a:schemeClr val="bg1"/>
                        </a:solidFill>
                        <a:latin typeface="Calibri"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solidFill>
                            <a:schemeClr val="bg1"/>
                          </a:solidFill>
                          <a:latin typeface="Calibri" pitchFamily="34" charset="0"/>
                        </a:rPr>
                        <a:t>List-assisted</a:t>
                      </a:r>
                      <a:r>
                        <a:rPr lang="en-US" sz="1800" b="1" baseline="0" dirty="0" smtClean="0">
                          <a:solidFill>
                            <a:schemeClr val="bg1"/>
                          </a:solidFill>
                          <a:latin typeface="Calibri" pitchFamily="34" charset="0"/>
                        </a:rPr>
                        <a:t> Random-Digit-Dial (RDD) sample of landline telephone households </a:t>
                      </a:r>
                      <a:endParaRPr lang="en-US" sz="1800" b="1" dirty="0">
                        <a:solidFill>
                          <a:schemeClr val="bg1"/>
                        </a:solidFill>
                        <a:latin typeface="Calibri" pitchFamily="34" charset="0"/>
                      </a:endParaRPr>
                    </a:p>
                  </a:txBody>
                  <a:tcPr/>
                </a:tc>
                <a:tc>
                  <a:txBody>
                    <a:bodyPr/>
                    <a:lstStyle/>
                    <a:p>
                      <a:r>
                        <a:rPr lang="en-US" sz="1800" b="1" dirty="0" smtClean="0">
                          <a:solidFill>
                            <a:schemeClr val="bg1"/>
                          </a:solidFill>
                          <a:latin typeface="Calibri" pitchFamily="34" charset="0"/>
                        </a:rPr>
                        <a:t>Follow-back</a:t>
                      </a:r>
                      <a:r>
                        <a:rPr lang="en-US" sz="1800" b="1" baseline="0" dirty="0" smtClean="0">
                          <a:solidFill>
                            <a:schemeClr val="bg1"/>
                          </a:solidFill>
                          <a:latin typeface="Calibri" pitchFamily="34" charset="0"/>
                        </a:rPr>
                        <a:t> survey targeting YASHCN who were 14 - 17  years old in 2001</a:t>
                      </a:r>
                    </a:p>
                  </a:txBody>
                  <a:tcPr/>
                </a:tc>
              </a:tr>
              <a:tr h="1043003">
                <a:tc>
                  <a:txBody>
                    <a:bodyPr/>
                    <a:lstStyle/>
                    <a:p>
                      <a:r>
                        <a:rPr lang="en-US" sz="1800" b="1" dirty="0" smtClean="0">
                          <a:solidFill>
                            <a:schemeClr val="bg1"/>
                          </a:solidFill>
                          <a:latin typeface="Calibri" pitchFamily="34" charset="0"/>
                        </a:rPr>
                        <a:t>Respondent</a:t>
                      </a:r>
                      <a:endParaRPr lang="en-US" sz="1800" b="1" dirty="0">
                        <a:solidFill>
                          <a:schemeClr val="bg1"/>
                        </a:solidFill>
                        <a:latin typeface="Calibri" pitchFamily="34" charset="0"/>
                      </a:endParaRPr>
                    </a:p>
                  </a:txBody>
                  <a:tcPr/>
                </a:tc>
                <a:tc>
                  <a:txBody>
                    <a:bodyPr/>
                    <a:lstStyle/>
                    <a:p>
                      <a:r>
                        <a:rPr lang="en-US" sz="1800" b="1" dirty="0" smtClean="0">
                          <a:solidFill>
                            <a:schemeClr val="bg1"/>
                          </a:solidFill>
                          <a:latin typeface="Calibri" pitchFamily="34" charset="0"/>
                        </a:rPr>
                        <a:t>Most</a:t>
                      </a:r>
                      <a:r>
                        <a:rPr lang="en-US" sz="1800" b="1" baseline="0" dirty="0" smtClean="0">
                          <a:solidFill>
                            <a:schemeClr val="bg1"/>
                          </a:solidFill>
                          <a:latin typeface="Calibri" pitchFamily="34" charset="0"/>
                        </a:rPr>
                        <a:t> knowledgeable p</a:t>
                      </a:r>
                      <a:r>
                        <a:rPr lang="en-US" sz="1800" b="1" dirty="0" smtClean="0">
                          <a:solidFill>
                            <a:schemeClr val="bg1"/>
                          </a:solidFill>
                          <a:latin typeface="Calibri" pitchFamily="34" charset="0"/>
                        </a:rPr>
                        <a:t>arent or guardian</a:t>
                      </a:r>
                      <a:endParaRPr lang="en-US" sz="1800" b="1" dirty="0">
                        <a:solidFill>
                          <a:schemeClr val="bg1"/>
                        </a:solidFill>
                        <a:latin typeface="Calibri" pitchFamily="34" charset="0"/>
                      </a:endParaRPr>
                    </a:p>
                  </a:txBody>
                  <a:tcPr/>
                </a:tc>
                <a:tc>
                  <a:txBody>
                    <a:bodyPr/>
                    <a:lstStyle/>
                    <a:p>
                      <a:r>
                        <a:rPr lang="en-US" sz="1800" b="1" dirty="0" smtClean="0">
                          <a:solidFill>
                            <a:schemeClr val="bg1"/>
                          </a:solidFill>
                          <a:latin typeface="Calibri" pitchFamily="34" charset="0"/>
                        </a:rPr>
                        <a:t>Young</a:t>
                      </a:r>
                      <a:r>
                        <a:rPr lang="en-US" sz="1800" b="1" baseline="0" dirty="0" smtClean="0">
                          <a:solidFill>
                            <a:schemeClr val="bg1"/>
                          </a:solidFill>
                          <a:latin typeface="Calibri" pitchFamily="34" charset="0"/>
                        </a:rPr>
                        <a:t> adult</a:t>
                      </a:r>
                      <a:endParaRPr lang="en-US" sz="1800" b="1" dirty="0">
                        <a:solidFill>
                          <a:schemeClr val="bg1"/>
                        </a:solidFill>
                        <a:latin typeface="Calibri" pitchFamily="34" charset="0"/>
                      </a:endParaRPr>
                    </a:p>
                  </a:txBody>
                  <a:tcPr/>
                </a:tc>
              </a:tr>
              <a:tr h="14209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chemeClr val="bg1"/>
                          </a:solidFill>
                          <a:latin typeface="Calibri" pitchFamily="34" charset="0"/>
                          <a:ea typeface="+mn-ea"/>
                          <a:cs typeface="+mn-cs"/>
                        </a:rPr>
                        <a:t>Sample size (person-level public use file)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chemeClr val="bg1"/>
                          </a:solidFill>
                          <a:latin typeface="Calibri" pitchFamily="34" charset="0"/>
                          <a:ea typeface="+mn-ea"/>
                          <a:cs typeface="+mn-cs"/>
                        </a:rPr>
                        <a:t>38,866 completed CSHCN interviews</a:t>
                      </a:r>
                    </a:p>
                  </a:txBody>
                  <a:tcPr>
                    <a:solidFill>
                      <a:schemeClr val="tx1">
                        <a:lumMod val="95000"/>
                      </a:schemeClr>
                    </a:solidFill>
                  </a:tcPr>
                </a:tc>
                <a:tc>
                  <a:txBody>
                    <a:bodyPr/>
                    <a:lstStyle/>
                    <a:p>
                      <a:r>
                        <a:rPr lang="en-US" sz="1800" b="1" dirty="0" smtClean="0">
                          <a:solidFill>
                            <a:schemeClr val="bg1"/>
                          </a:solidFill>
                          <a:latin typeface="Calibri" pitchFamily="34" charset="0"/>
                        </a:rPr>
                        <a:t>1,865 completed</a:t>
                      </a:r>
                      <a:r>
                        <a:rPr lang="en-US" sz="1800" b="1" baseline="0" dirty="0" smtClean="0">
                          <a:solidFill>
                            <a:schemeClr val="bg1"/>
                          </a:solidFill>
                          <a:latin typeface="Calibri" pitchFamily="34" charset="0"/>
                        </a:rPr>
                        <a:t> interviews out of </a:t>
                      </a:r>
                    </a:p>
                    <a:p>
                      <a:r>
                        <a:rPr lang="en-US" sz="1800" b="1" dirty="0" smtClean="0">
                          <a:solidFill>
                            <a:schemeClr val="bg1"/>
                          </a:solidFill>
                          <a:latin typeface="Calibri" pitchFamily="34" charset="0"/>
                        </a:rPr>
                        <a:t>10,933 total eligible SATH cases, of which we located 2001 R </a:t>
                      </a:r>
                      <a:r>
                        <a:rPr lang="en-US" sz="1800" b="1" baseline="0" dirty="0" smtClean="0">
                          <a:solidFill>
                            <a:schemeClr val="bg1"/>
                          </a:solidFill>
                          <a:latin typeface="Calibri" pitchFamily="34" charset="0"/>
                        </a:rPr>
                        <a:t>for </a:t>
                      </a:r>
                      <a:r>
                        <a:rPr lang="en-US" sz="1800" b="1" dirty="0" smtClean="0">
                          <a:solidFill>
                            <a:schemeClr val="bg1"/>
                          </a:solidFill>
                          <a:latin typeface="Calibri" pitchFamily="34" charset="0"/>
                        </a:rPr>
                        <a:t>3,524 cases (32% of</a:t>
                      </a:r>
                      <a:r>
                        <a:rPr lang="en-US" sz="1800" b="1" baseline="0" dirty="0" smtClean="0">
                          <a:solidFill>
                            <a:schemeClr val="bg1"/>
                          </a:solidFill>
                          <a:latin typeface="Calibri" pitchFamily="34" charset="0"/>
                        </a:rPr>
                        <a:t> overall eligible)</a:t>
                      </a:r>
                    </a:p>
                    <a:p>
                      <a:r>
                        <a:rPr lang="en-US" sz="1800" b="1" baseline="0" dirty="0" smtClean="0">
                          <a:solidFill>
                            <a:schemeClr val="bg1"/>
                          </a:solidFill>
                          <a:latin typeface="Calibri" pitchFamily="34" charset="0"/>
                        </a:rPr>
                        <a:t>Very high YA cooperation rate </a:t>
                      </a:r>
                      <a:endParaRPr lang="en-US" sz="1800" b="1" dirty="0">
                        <a:solidFill>
                          <a:schemeClr val="bg1"/>
                        </a:solidFill>
                        <a:latin typeface="Calibri" pitchFamily="34" charset="0"/>
                      </a:endParaRPr>
                    </a:p>
                  </a:txBody>
                  <a:tcPr>
                    <a:solidFill>
                      <a:schemeClr val="tx1">
                        <a:lumMod val="95000"/>
                      </a:schemeClr>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SATH: </a:t>
            </a:r>
            <a:br>
              <a:rPr lang="en-US" dirty="0" smtClean="0"/>
            </a:br>
            <a:r>
              <a:rPr lang="en-US" dirty="0" smtClean="0"/>
              <a:t>select </a:t>
            </a:r>
            <a:r>
              <a:rPr lang="en-US" dirty="0" err="1" smtClean="0"/>
              <a:t>bivariate</a:t>
            </a:r>
            <a:r>
              <a:rPr lang="en-US" dirty="0" smtClean="0"/>
              <a:t> findings</a:t>
            </a:r>
            <a:endParaRPr lang="en-US" dirty="0"/>
          </a:p>
        </p:txBody>
      </p:sp>
      <p:sp>
        <p:nvSpPr>
          <p:cNvPr id="4" name="Slide Number Placeholder 3"/>
          <p:cNvSpPr>
            <a:spLocks noGrp="1"/>
          </p:cNvSpPr>
          <p:nvPr>
            <p:ph type="sldNum" sz="quarter" idx="12"/>
          </p:nvPr>
        </p:nvSpPr>
        <p:spPr/>
        <p:txBody>
          <a:bodyPr/>
          <a:lstStyle/>
          <a:p>
            <a:fld id="{ED655340-09A0-4AFA-ADD2-0DF10A5A41C0}"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1470025"/>
          </a:xfrm>
        </p:spPr>
        <p:txBody>
          <a:bodyPr/>
          <a:lstStyle/>
          <a:p>
            <a:r>
              <a:rPr lang="en-US" dirty="0" smtClean="0"/>
              <a:t>Primary outcome variable</a:t>
            </a:r>
            <a:endParaRPr lang="en-US" dirty="0"/>
          </a:p>
        </p:txBody>
      </p:sp>
      <p:sp>
        <p:nvSpPr>
          <p:cNvPr id="3" name="Subtitle 2"/>
          <p:cNvSpPr>
            <a:spLocks noGrp="1"/>
          </p:cNvSpPr>
          <p:nvPr>
            <p:ph type="subTitle" idx="1"/>
          </p:nvPr>
        </p:nvSpPr>
        <p:spPr>
          <a:xfrm>
            <a:off x="762000" y="1828800"/>
            <a:ext cx="7772400" cy="3124200"/>
          </a:xfrm>
        </p:spPr>
        <p:txBody>
          <a:bodyPr>
            <a:normAutofit/>
          </a:bodyPr>
          <a:lstStyle/>
          <a:p>
            <a:pPr algn="l"/>
            <a:r>
              <a:rPr lang="en-US" dirty="0" smtClean="0">
                <a:solidFill>
                  <a:schemeClr val="tx1"/>
                </a:solidFill>
              </a:rPr>
              <a:t>“About 6 years ago, your parent or guardian told us about your health. Compared with 6 years ago, would you say your health now is better, worse, or about the same?” </a:t>
            </a:r>
          </a:p>
          <a:p>
            <a:pPr algn="l"/>
            <a:endParaRPr lang="en-US" dirty="0" smtClean="0">
              <a:solidFill>
                <a:schemeClr val="tx1"/>
              </a:solidFill>
            </a:endParaRPr>
          </a:p>
          <a:p>
            <a:pPr algn="l"/>
            <a:endParaRPr lang="en-US" dirty="0" smtClean="0">
              <a:solidFill>
                <a:schemeClr val="tx1"/>
              </a:solidFill>
            </a:endParaRPr>
          </a:p>
          <a:p>
            <a:pPr algn="l"/>
            <a:endParaRPr lang="en-US" dirty="0" smtClean="0">
              <a:solidFill>
                <a:schemeClr val="tx1"/>
              </a:solidFill>
            </a:endParaRPr>
          </a:p>
        </p:txBody>
      </p:sp>
      <p:sp>
        <p:nvSpPr>
          <p:cNvPr id="4" name="Slide Number Placeholder 3"/>
          <p:cNvSpPr>
            <a:spLocks noGrp="1"/>
          </p:cNvSpPr>
          <p:nvPr>
            <p:ph type="sldNum" sz="quarter" idx="12"/>
          </p:nvPr>
        </p:nvSpPr>
        <p:spPr/>
        <p:txBody>
          <a:bodyPr/>
          <a:lstStyle/>
          <a:p>
            <a:fld id="{ED655340-09A0-4AFA-ADD2-0DF10A5A41C0}"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sz="3100" dirty="0" smtClean="0"/>
              <a:t>YA’s self-reported change </a:t>
            </a:r>
            <a:br>
              <a:rPr lang="en-US" sz="3100" dirty="0" smtClean="0"/>
            </a:br>
            <a:r>
              <a:rPr lang="en-US" sz="3100" dirty="0" smtClean="0"/>
              <a:t>in health status over time, 2007</a:t>
            </a:r>
            <a:endParaRPr lang="en-US" sz="3100" dirty="0"/>
          </a:p>
        </p:txBody>
      </p:sp>
      <p:graphicFrame>
        <p:nvGraphicFramePr>
          <p:cNvPr id="5" name="Content Placeholder 4"/>
          <p:cNvGraphicFramePr>
            <a:graphicFrameLocks noGrp="1"/>
          </p:cNvGraphicFramePr>
          <p:nvPr>
            <p:ph idx="1"/>
          </p:nvPr>
        </p:nvGraphicFramePr>
        <p:xfrm>
          <a:off x="304800" y="1600200"/>
          <a:ext cx="8305800" cy="4408832"/>
        </p:xfrm>
        <a:graphic>
          <a:graphicData uri="http://schemas.openxmlformats.org/drawingml/2006/table">
            <a:tbl>
              <a:tblPr firstRow="1" bandRow="1">
                <a:tableStyleId>{5C22544A-7EE6-4342-B048-85BDC9FD1C3A}</a:tableStyleId>
              </a:tblPr>
              <a:tblGrid>
                <a:gridCol w="3076223"/>
                <a:gridCol w="2768600"/>
                <a:gridCol w="2460977"/>
              </a:tblGrid>
              <a:tr h="762000">
                <a:tc>
                  <a:txBody>
                    <a:bodyPr/>
                    <a:lstStyle/>
                    <a:p>
                      <a:pPr algn="ctr"/>
                      <a:r>
                        <a:rPr lang="en-US" sz="2000" dirty="0" smtClean="0"/>
                        <a:t>Change in health status</a:t>
                      </a:r>
                    </a:p>
                    <a:p>
                      <a:pPr algn="ctr"/>
                      <a:r>
                        <a:rPr lang="en-US" sz="2000" baseline="0" dirty="0" smtClean="0"/>
                        <a:t>six years later </a:t>
                      </a:r>
                    </a:p>
                    <a:p>
                      <a:pPr algn="l"/>
                      <a:endParaRPr lang="en-US" sz="2000" dirty="0"/>
                    </a:p>
                  </a:txBody>
                  <a:tcPr/>
                </a:tc>
                <a:tc>
                  <a:txBody>
                    <a:bodyPr/>
                    <a:lstStyle/>
                    <a:p>
                      <a:pPr algn="ctr"/>
                      <a:r>
                        <a:rPr lang="en-US" sz="2000" baseline="0" dirty="0" smtClean="0"/>
                        <a:t>Sample </a:t>
                      </a:r>
                    </a:p>
                    <a:p>
                      <a:pPr algn="ctr"/>
                      <a:r>
                        <a:rPr lang="en-US" sz="2000" baseline="0" dirty="0" smtClean="0"/>
                        <a:t>size</a:t>
                      </a:r>
                    </a:p>
                  </a:txBody>
                  <a:tcPr/>
                </a:tc>
                <a:tc>
                  <a:txBody>
                    <a:bodyPr/>
                    <a:lstStyle/>
                    <a:p>
                      <a:pPr algn="ctr"/>
                      <a:endParaRPr lang="en-US" sz="2000" baseline="0" dirty="0" smtClean="0"/>
                    </a:p>
                    <a:p>
                      <a:pPr algn="ctr"/>
                      <a:r>
                        <a:rPr lang="en-US" sz="2000" baseline="0" dirty="0" smtClean="0"/>
                        <a:t>% (SE)</a:t>
                      </a:r>
                    </a:p>
                  </a:txBody>
                  <a:tcPr/>
                </a:tc>
              </a:tr>
              <a:tr h="953324">
                <a:tc>
                  <a:txBody>
                    <a:bodyPr/>
                    <a:lstStyle/>
                    <a:p>
                      <a:pPr algn="ctr"/>
                      <a:endParaRPr lang="en-US" sz="2000" b="1" baseline="0" dirty="0" smtClean="0">
                        <a:solidFill>
                          <a:schemeClr val="bg2"/>
                        </a:solidFill>
                      </a:endParaRPr>
                    </a:p>
                    <a:p>
                      <a:pPr algn="ctr"/>
                      <a:r>
                        <a:rPr lang="en-US" sz="2000" b="1" baseline="0" dirty="0" smtClean="0">
                          <a:solidFill>
                            <a:schemeClr val="bg2"/>
                          </a:solidFill>
                        </a:rPr>
                        <a:t>Improved</a:t>
                      </a:r>
                    </a:p>
                    <a:p>
                      <a:pPr algn="ctr"/>
                      <a:endParaRPr lang="en-US" sz="2000" b="1" dirty="0">
                        <a:solidFill>
                          <a:schemeClr val="bg2"/>
                        </a:solidFill>
                      </a:endParaRPr>
                    </a:p>
                  </a:txBody>
                  <a:tcPr/>
                </a:tc>
                <a:tc>
                  <a:txBody>
                    <a:bodyPr/>
                    <a:lstStyle/>
                    <a:p>
                      <a:pPr algn="ctr"/>
                      <a:endParaRPr lang="en-US" sz="2000" dirty="0" smtClean="0">
                        <a:solidFill>
                          <a:schemeClr val="bg1"/>
                        </a:solidFill>
                      </a:endParaRPr>
                    </a:p>
                    <a:p>
                      <a:pPr algn="ctr"/>
                      <a:r>
                        <a:rPr lang="en-US" sz="2000" dirty="0" smtClean="0">
                          <a:solidFill>
                            <a:schemeClr val="bg1"/>
                          </a:solidFill>
                        </a:rPr>
                        <a:t>561</a:t>
                      </a:r>
                      <a:endParaRPr lang="en-US" sz="2000" dirty="0">
                        <a:solidFill>
                          <a:schemeClr val="bg1"/>
                        </a:solidFill>
                      </a:endParaRPr>
                    </a:p>
                  </a:txBody>
                  <a:tcPr/>
                </a:tc>
                <a:tc>
                  <a:txBody>
                    <a:bodyPr/>
                    <a:lstStyle/>
                    <a:p>
                      <a:pPr algn="ctr"/>
                      <a:endParaRPr lang="en-US" sz="2000" b="0" dirty="0" smtClean="0">
                        <a:solidFill>
                          <a:schemeClr val="bg1"/>
                        </a:solidFill>
                      </a:endParaRPr>
                    </a:p>
                    <a:p>
                      <a:pPr algn="ctr"/>
                      <a:r>
                        <a:rPr lang="en-US" sz="2000" b="0" dirty="0" smtClean="0">
                          <a:solidFill>
                            <a:schemeClr val="bg1"/>
                          </a:solidFill>
                        </a:rPr>
                        <a:t>29.1 (1.7) </a:t>
                      </a:r>
                    </a:p>
                  </a:txBody>
                  <a:tcPr/>
                </a:tc>
              </a:tr>
              <a:tr h="848056">
                <a:tc>
                  <a:txBody>
                    <a:bodyPr/>
                    <a:lstStyle/>
                    <a:p>
                      <a:pPr algn="ctr"/>
                      <a:endParaRPr lang="en-US" sz="2000" b="1" dirty="0" smtClean="0">
                        <a:solidFill>
                          <a:schemeClr val="bg2"/>
                        </a:solidFill>
                      </a:endParaRPr>
                    </a:p>
                    <a:p>
                      <a:pPr algn="ctr"/>
                      <a:r>
                        <a:rPr lang="en-US" sz="2000" b="1" dirty="0" smtClean="0">
                          <a:solidFill>
                            <a:schemeClr val="bg2"/>
                          </a:solidFill>
                        </a:rPr>
                        <a:t>Same</a:t>
                      </a:r>
                      <a:endParaRPr lang="en-US" sz="2000" b="1" dirty="0">
                        <a:solidFill>
                          <a:schemeClr val="bg2"/>
                        </a:solidFill>
                      </a:endParaRPr>
                    </a:p>
                  </a:txBody>
                  <a:tcPr/>
                </a:tc>
                <a:tc>
                  <a:txBody>
                    <a:bodyPr/>
                    <a:lstStyle/>
                    <a:p>
                      <a:pPr algn="ctr"/>
                      <a:endParaRPr lang="en-US" sz="2000" dirty="0" smtClean="0">
                        <a:solidFill>
                          <a:schemeClr val="bg1"/>
                        </a:solidFill>
                      </a:endParaRPr>
                    </a:p>
                    <a:p>
                      <a:pPr algn="ctr"/>
                      <a:r>
                        <a:rPr lang="en-US" sz="2000" dirty="0" smtClean="0">
                          <a:solidFill>
                            <a:schemeClr val="bg1"/>
                          </a:solidFill>
                        </a:rPr>
                        <a:t>1,101</a:t>
                      </a:r>
                      <a:endParaRPr lang="en-US" sz="2000" dirty="0">
                        <a:solidFill>
                          <a:schemeClr val="bg1"/>
                        </a:solidFill>
                      </a:endParaRPr>
                    </a:p>
                  </a:txBody>
                  <a:tcPr/>
                </a:tc>
                <a:tc>
                  <a:txBody>
                    <a:bodyPr/>
                    <a:lstStyle/>
                    <a:p>
                      <a:pPr algn="ctr"/>
                      <a:endParaRPr lang="en-US" sz="2000" b="0" dirty="0" smtClean="0">
                        <a:solidFill>
                          <a:schemeClr val="bg1"/>
                        </a:solidFill>
                      </a:endParaRPr>
                    </a:p>
                    <a:p>
                      <a:pPr algn="ctr"/>
                      <a:r>
                        <a:rPr lang="en-US" sz="2000" b="0" dirty="0" smtClean="0">
                          <a:solidFill>
                            <a:schemeClr val="bg1"/>
                          </a:solidFill>
                        </a:rPr>
                        <a:t>59.9 (1.8)</a:t>
                      </a:r>
                    </a:p>
                  </a:txBody>
                  <a:tcPr/>
                </a:tc>
              </a:tr>
              <a:tr h="848056">
                <a:tc>
                  <a:txBody>
                    <a:bodyPr/>
                    <a:lstStyle/>
                    <a:p>
                      <a:pPr algn="ctr"/>
                      <a:endParaRPr lang="en-US" sz="2000" b="1" baseline="0" dirty="0" smtClean="0">
                        <a:solidFill>
                          <a:schemeClr val="bg2"/>
                        </a:solidFill>
                      </a:endParaRPr>
                    </a:p>
                    <a:p>
                      <a:pPr algn="ctr"/>
                      <a:r>
                        <a:rPr lang="en-US" sz="2000" b="1" baseline="0" dirty="0" smtClean="0">
                          <a:solidFill>
                            <a:schemeClr val="bg2"/>
                          </a:solidFill>
                        </a:rPr>
                        <a:t>Worse</a:t>
                      </a:r>
                      <a:endParaRPr lang="en-US" sz="2000" b="1" dirty="0">
                        <a:solidFill>
                          <a:schemeClr val="bg2"/>
                        </a:solidFill>
                      </a:endParaRPr>
                    </a:p>
                  </a:txBody>
                  <a:tcPr/>
                </a:tc>
                <a:tc>
                  <a:txBody>
                    <a:bodyPr/>
                    <a:lstStyle/>
                    <a:p>
                      <a:pPr algn="ctr"/>
                      <a:endParaRPr lang="en-US" sz="2000" dirty="0" smtClean="0">
                        <a:solidFill>
                          <a:schemeClr val="bg1"/>
                        </a:solidFill>
                      </a:endParaRPr>
                    </a:p>
                    <a:p>
                      <a:pPr algn="ctr"/>
                      <a:r>
                        <a:rPr lang="en-US" sz="2000" dirty="0" smtClean="0">
                          <a:solidFill>
                            <a:schemeClr val="bg1"/>
                          </a:solidFill>
                        </a:rPr>
                        <a:t>197</a:t>
                      </a:r>
                      <a:endParaRPr lang="en-US" sz="2000" dirty="0">
                        <a:solidFill>
                          <a:schemeClr val="bg1"/>
                        </a:solidFill>
                      </a:endParaRPr>
                    </a:p>
                  </a:txBody>
                  <a:tcPr/>
                </a:tc>
                <a:tc>
                  <a:txBody>
                    <a:bodyPr/>
                    <a:lstStyle/>
                    <a:p>
                      <a:pPr algn="ctr"/>
                      <a:endParaRPr lang="en-US" sz="2000" b="0" dirty="0" smtClean="0">
                        <a:solidFill>
                          <a:schemeClr val="bg1"/>
                        </a:solidFill>
                      </a:endParaRPr>
                    </a:p>
                    <a:p>
                      <a:pPr algn="ctr"/>
                      <a:r>
                        <a:rPr lang="en-US" sz="2000" b="0" dirty="0" smtClean="0">
                          <a:solidFill>
                            <a:schemeClr val="bg1"/>
                          </a:solidFill>
                        </a:rPr>
                        <a:t>11.1 (1.2)</a:t>
                      </a:r>
                    </a:p>
                  </a:txBody>
                  <a:tcPr/>
                </a:tc>
              </a:tr>
              <a:tr h="664438">
                <a:tc>
                  <a:txBody>
                    <a:bodyPr/>
                    <a:lstStyle/>
                    <a:p>
                      <a:pPr algn="ctr"/>
                      <a:endParaRPr lang="en-US" sz="2000" b="1" dirty="0" smtClean="0">
                        <a:solidFill>
                          <a:schemeClr val="bg2"/>
                        </a:solidFill>
                      </a:endParaRPr>
                    </a:p>
                    <a:p>
                      <a:pPr algn="ctr"/>
                      <a:r>
                        <a:rPr lang="en-US" sz="2000" b="1" dirty="0" smtClean="0">
                          <a:solidFill>
                            <a:schemeClr val="bg2"/>
                          </a:solidFill>
                        </a:rPr>
                        <a:t>Total</a:t>
                      </a:r>
                      <a:endParaRPr lang="en-US" sz="2000" b="1" dirty="0">
                        <a:solidFill>
                          <a:schemeClr val="bg2"/>
                        </a:solidFill>
                      </a:endParaRPr>
                    </a:p>
                  </a:txBody>
                  <a:tcPr/>
                </a:tc>
                <a:tc>
                  <a:txBody>
                    <a:bodyPr/>
                    <a:lstStyle/>
                    <a:p>
                      <a:pPr algn="ctr"/>
                      <a:endParaRPr lang="en-US" sz="2000" dirty="0" smtClean="0">
                        <a:solidFill>
                          <a:schemeClr val="bg1"/>
                        </a:solidFill>
                      </a:endParaRPr>
                    </a:p>
                    <a:p>
                      <a:pPr algn="ctr"/>
                      <a:r>
                        <a:rPr lang="en-US" sz="2000" dirty="0" smtClean="0">
                          <a:solidFill>
                            <a:schemeClr val="bg1"/>
                          </a:solidFill>
                        </a:rPr>
                        <a:t>1,859</a:t>
                      </a:r>
                      <a:endParaRPr lang="en-US" sz="2000" dirty="0">
                        <a:solidFill>
                          <a:schemeClr val="bg1"/>
                        </a:solidFill>
                      </a:endParaRPr>
                    </a:p>
                  </a:txBody>
                  <a:tcPr/>
                </a:tc>
                <a:tc>
                  <a:txBody>
                    <a:bodyPr/>
                    <a:lstStyle/>
                    <a:p>
                      <a:pPr algn="ctr"/>
                      <a:endParaRPr lang="en-US" sz="2000" b="0" dirty="0" smtClean="0">
                        <a:solidFill>
                          <a:schemeClr val="bg1"/>
                        </a:solidFill>
                      </a:endParaRPr>
                    </a:p>
                    <a:p>
                      <a:pPr algn="ctr"/>
                      <a:r>
                        <a:rPr lang="en-US" sz="2000" b="0" dirty="0" smtClean="0">
                          <a:solidFill>
                            <a:schemeClr val="bg1"/>
                          </a:solidFill>
                        </a:rPr>
                        <a:t>100.0</a:t>
                      </a:r>
                    </a:p>
                  </a:txBody>
                  <a:tcPr/>
                </a:tc>
              </a:tr>
            </a:tbl>
          </a:graphicData>
        </a:graphic>
      </p:graphicFrame>
      <p:sp>
        <p:nvSpPr>
          <p:cNvPr id="4" name="Slide Number Placeholder 3"/>
          <p:cNvSpPr>
            <a:spLocks noGrp="1"/>
          </p:cNvSpPr>
          <p:nvPr>
            <p:ph type="sldNum" sz="quarter" idx="12"/>
          </p:nvPr>
        </p:nvSpPr>
        <p:spPr/>
        <p:txBody>
          <a:bodyPr/>
          <a:lstStyle/>
          <a:p>
            <a:fld id="{ED655340-09A0-4AFA-ADD2-0DF10A5A41C0}" type="slidenum">
              <a:rPr lang="en-US" smtClean="0"/>
              <a:pPr/>
              <a:t>13</a:t>
            </a:fld>
            <a:endParaRPr lang="en-US"/>
          </a:p>
        </p:txBody>
      </p:sp>
      <p:sp>
        <p:nvSpPr>
          <p:cNvPr id="11" name="TextBox 10"/>
          <p:cNvSpPr txBox="1"/>
          <p:nvPr/>
        </p:nvSpPr>
        <p:spPr>
          <a:xfrm>
            <a:off x="838200" y="6096000"/>
            <a:ext cx="7848600" cy="323165"/>
          </a:xfrm>
          <a:prstGeom prst="rect">
            <a:avLst/>
          </a:prstGeom>
          <a:noFill/>
        </p:spPr>
        <p:txBody>
          <a:bodyPr wrap="square" rtlCol="0">
            <a:spAutoFit/>
          </a:bodyPr>
          <a:lstStyle/>
          <a:p>
            <a:r>
              <a:rPr lang="en-US" sz="1500" dirty="0" smtClean="0"/>
              <a:t>DATA SOURCE: CDC/NCHS, SLAITS Survey of Adult Transition and Health, 2007 public use file</a:t>
            </a:r>
            <a:r>
              <a:rPr lang="en-US" sz="1200" dirty="0" smtClean="0"/>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sz="2200" dirty="0" smtClean="0"/>
              <a:t>Association between meeting conditions of MCHB Core Outcome 1 in 2001 with self-reported</a:t>
            </a:r>
            <a:br>
              <a:rPr lang="en-US" sz="2200" dirty="0" smtClean="0"/>
            </a:br>
            <a:r>
              <a:rPr lang="en-US" sz="2200" dirty="0" smtClean="0"/>
              <a:t>change in health status, 2007* </a:t>
            </a:r>
            <a:endParaRPr lang="en-US" sz="2200" dirty="0"/>
          </a:p>
        </p:txBody>
      </p:sp>
      <p:graphicFrame>
        <p:nvGraphicFramePr>
          <p:cNvPr id="5" name="Content Placeholder 4"/>
          <p:cNvGraphicFramePr>
            <a:graphicFrameLocks noGrp="1"/>
          </p:cNvGraphicFramePr>
          <p:nvPr>
            <p:ph idx="1"/>
          </p:nvPr>
        </p:nvGraphicFramePr>
        <p:xfrm>
          <a:off x="685800" y="1371600"/>
          <a:ext cx="8077200" cy="4663440"/>
        </p:xfrm>
        <a:graphic>
          <a:graphicData uri="http://schemas.openxmlformats.org/drawingml/2006/table">
            <a:tbl>
              <a:tblPr firstRow="1" bandRow="1">
                <a:tableStyleId>{5C22544A-7EE6-4342-B048-85BDC9FD1C3A}</a:tableStyleId>
              </a:tblPr>
              <a:tblGrid>
                <a:gridCol w="1848998"/>
                <a:gridCol w="3395937"/>
                <a:gridCol w="2832265"/>
              </a:tblGrid>
              <a:tr h="1929442">
                <a:tc>
                  <a:txBody>
                    <a:bodyPr/>
                    <a:lstStyle/>
                    <a:p>
                      <a:pPr algn="ctr"/>
                      <a:r>
                        <a:rPr lang="en-US" dirty="0" smtClean="0"/>
                        <a:t>Change in health status</a:t>
                      </a:r>
                      <a:r>
                        <a:rPr lang="en-US" baseline="0" dirty="0" smtClean="0"/>
                        <a:t> six years later </a:t>
                      </a:r>
                    </a:p>
                  </a:txBody>
                  <a:tcPr/>
                </a:tc>
                <a:tc>
                  <a:txBody>
                    <a:bodyPr/>
                    <a:lstStyle/>
                    <a:p>
                      <a:pPr algn="ctr"/>
                      <a:r>
                        <a:rPr lang="en-US" baseline="0" dirty="0" smtClean="0"/>
                        <a:t>CSHCNs’ families WERE satisfied with services &amp; care received,  partnered in decision-making, 2001</a:t>
                      </a:r>
                    </a:p>
                    <a:p>
                      <a:pPr algn="ctr"/>
                      <a:endParaRPr lang="en-US" baseline="0" dirty="0" smtClean="0"/>
                    </a:p>
                    <a:p>
                      <a:pPr algn="ctr"/>
                      <a:r>
                        <a:rPr lang="en-US" baseline="0" dirty="0" smtClean="0"/>
                        <a:t>n = 470</a:t>
                      </a:r>
                    </a:p>
                    <a:p>
                      <a:pPr algn="ctr"/>
                      <a:r>
                        <a:rPr lang="en-US" baseline="0" dirty="0" smtClean="0"/>
                        <a:t>% (SE)</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aseline="0" dirty="0" smtClean="0"/>
                        <a:t>CSHCNs’ families WERE NOT satisfied with services &amp; care received, partnered in decision-making, 2001</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baseline="0" dirty="0" smtClean="0"/>
                        <a:t>n=328</a:t>
                      </a:r>
                    </a:p>
                    <a:p>
                      <a:pPr marL="0" marR="0" indent="0" algn="ctr" defTabSz="914400" rtl="0" eaLnBrk="1" fontAlgn="auto" latinLnBrk="0" hangingPunct="1">
                        <a:lnSpc>
                          <a:spcPct val="100000"/>
                        </a:lnSpc>
                        <a:spcBef>
                          <a:spcPts val="0"/>
                        </a:spcBef>
                        <a:spcAft>
                          <a:spcPts val="0"/>
                        </a:spcAft>
                        <a:buClrTx/>
                        <a:buSzTx/>
                        <a:buFontTx/>
                        <a:buNone/>
                        <a:tabLst/>
                        <a:defRPr/>
                      </a:pPr>
                      <a:r>
                        <a:rPr lang="en-US" baseline="0" dirty="0" smtClean="0"/>
                        <a:t>% (SE)</a:t>
                      </a:r>
                    </a:p>
                  </a:txBody>
                  <a:tcPr/>
                </a:tc>
              </a:tr>
              <a:tr h="731520">
                <a:tc>
                  <a:txBody>
                    <a:bodyPr/>
                    <a:lstStyle/>
                    <a:p>
                      <a:pPr algn="ctr"/>
                      <a:r>
                        <a:rPr lang="en-US" b="1" baseline="0" dirty="0" smtClean="0">
                          <a:solidFill>
                            <a:schemeClr val="bg2"/>
                          </a:solidFill>
                        </a:rPr>
                        <a:t>Health status Improved</a:t>
                      </a:r>
                    </a:p>
                  </a:txBody>
                  <a:tcPr/>
                </a:tc>
                <a:tc>
                  <a:txBody>
                    <a:bodyPr/>
                    <a:lstStyle/>
                    <a:p>
                      <a:pPr algn="ctr"/>
                      <a:r>
                        <a:rPr lang="en-US" b="1" dirty="0" smtClean="0">
                          <a:solidFill>
                            <a:schemeClr val="bg2"/>
                          </a:solidFill>
                        </a:rPr>
                        <a:t>31.2</a:t>
                      </a:r>
                      <a:r>
                        <a:rPr lang="en-US" b="1" baseline="0" dirty="0" smtClean="0">
                          <a:solidFill>
                            <a:schemeClr val="bg2"/>
                          </a:solidFill>
                        </a:rPr>
                        <a:t> (3.3)</a:t>
                      </a:r>
                      <a:endParaRPr lang="en-US" b="1" dirty="0" smtClean="0">
                        <a:solidFill>
                          <a:schemeClr val="bg2"/>
                        </a:solidFill>
                      </a:endParaRPr>
                    </a:p>
                  </a:txBody>
                  <a:tcPr/>
                </a:tc>
                <a:tc>
                  <a:txBody>
                    <a:bodyPr/>
                    <a:lstStyle/>
                    <a:p>
                      <a:pPr algn="ctr"/>
                      <a:r>
                        <a:rPr lang="en-US" b="1" dirty="0" smtClean="0">
                          <a:solidFill>
                            <a:schemeClr val="bg2"/>
                          </a:solidFill>
                        </a:rPr>
                        <a:t>24.5 (3.6)</a:t>
                      </a:r>
                      <a:endParaRPr lang="en-US" b="1" dirty="0">
                        <a:solidFill>
                          <a:schemeClr val="bg2"/>
                        </a:solidFill>
                      </a:endParaRPr>
                    </a:p>
                  </a:txBody>
                  <a:tcPr/>
                </a:tc>
              </a:tr>
              <a:tr h="613913">
                <a:tc>
                  <a:txBody>
                    <a:bodyPr/>
                    <a:lstStyle/>
                    <a:p>
                      <a:pPr algn="ctr"/>
                      <a:r>
                        <a:rPr lang="en-US" b="1" dirty="0" smtClean="0">
                          <a:solidFill>
                            <a:schemeClr val="bg2"/>
                          </a:solidFill>
                        </a:rPr>
                        <a:t>Same</a:t>
                      </a:r>
                      <a:endParaRPr lang="en-US" b="1" dirty="0">
                        <a:solidFill>
                          <a:schemeClr val="bg2"/>
                        </a:solidFill>
                      </a:endParaRPr>
                    </a:p>
                  </a:txBody>
                  <a:tcPr/>
                </a:tc>
                <a:tc>
                  <a:txBody>
                    <a:bodyPr/>
                    <a:lstStyle/>
                    <a:p>
                      <a:pPr algn="ctr"/>
                      <a:r>
                        <a:rPr lang="en-US" b="1" dirty="0" smtClean="0">
                          <a:solidFill>
                            <a:schemeClr val="bg2"/>
                          </a:solidFill>
                        </a:rPr>
                        <a:t>56.7 (3.5)</a:t>
                      </a:r>
                    </a:p>
                    <a:p>
                      <a:pPr algn="ctr"/>
                      <a:endParaRPr lang="en-US" b="1" dirty="0" smtClean="0">
                        <a:solidFill>
                          <a:schemeClr val="bg2"/>
                        </a:solidFill>
                      </a:endParaRPr>
                    </a:p>
                  </a:txBody>
                  <a:tcPr/>
                </a:tc>
                <a:tc>
                  <a:txBody>
                    <a:bodyPr/>
                    <a:lstStyle/>
                    <a:p>
                      <a:pPr algn="ctr"/>
                      <a:r>
                        <a:rPr lang="en-US" b="1" dirty="0" smtClean="0">
                          <a:solidFill>
                            <a:schemeClr val="bg2"/>
                          </a:solidFill>
                        </a:rPr>
                        <a:t>68.8</a:t>
                      </a:r>
                      <a:r>
                        <a:rPr lang="en-US" b="1" baseline="0" dirty="0" smtClean="0">
                          <a:solidFill>
                            <a:schemeClr val="bg2"/>
                          </a:solidFill>
                        </a:rPr>
                        <a:t> (3.8)</a:t>
                      </a:r>
                      <a:endParaRPr lang="en-US" b="1" dirty="0" smtClean="0">
                        <a:solidFill>
                          <a:schemeClr val="bg2"/>
                        </a:solidFill>
                      </a:endParaRPr>
                    </a:p>
                  </a:txBody>
                  <a:tcPr/>
                </a:tc>
              </a:tr>
              <a:tr h="613913">
                <a:tc>
                  <a:txBody>
                    <a:bodyPr/>
                    <a:lstStyle/>
                    <a:p>
                      <a:pPr algn="ctr"/>
                      <a:r>
                        <a:rPr lang="en-US" b="1" baseline="0" dirty="0" smtClean="0">
                          <a:solidFill>
                            <a:schemeClr val="bg2"/>
                          </a:solidFill>
                        </a:rPr>
                        <a:t>Worse</a:t>
                      </a:r>
                      <a:endParaRPr lang="en-US" b="1" dirty="0">
                        <a:solidFill>
                          <a:schemeClr val="bg2"/>
                        </a:solidFill>
                      </a:endParaRPr>
                    </a:p>
                  </a:txBody>
                  <a:tcPr/>
                </a:tc>
                <a:tc>
                  <a:txBody>
                    <a:bodyPr/>
                    <a:lstStyle/>
                    <a:p>
                      <a:pPr algn="ctr"/>
                      <a:r>
                        <a:rPr lang="en-US" b="1" dirty="0" smtClean="0">
                          <a:solidFill>
                            <a:schemeClr val="bg2"/>
                          </a:solidFill>
                        </a:rPr>
                        <a:t>12.2 (2.4)</a:t>
                      </a:r>
                    </a:p>
                    <a:p>
                      <a:pPr algn="ctr"/>
                      <a:endParaRPr lang="en-US" b="1" dirty="0" smtClean="0">
                        <a:solidFill>
                          <a:schemeClr val="bg2"/>
                        </a:solidFill>
                      </a:endParaRPr>
                    </a:p>
                  </a:txBody>
                  <a:tcPr/>
                </a:tc>
                <a:tc>
                  <a:txBody>
                    <a:bodyPr/>
                    <a:lstStyle/>
                    <a:p>
                      <a:pPr algn="ctr"/>
                      <a:r>
                        <a:rPr lang="en-US" b="1" dirty="0" smtClean="0">
                          <a:solidFill>
                            <a:schemeClr val="bg2"/>
                          </a:solidFill>
                        </a:rPr>
                        <a:t>6.8 (1.6)</a:t>
                      </a:r>
                    </a:p>
                  </a:txBody>
                  <a:tcPr/>
                </a:tc>
              </a:tr>
              <a:tr h="613913">
                <a:tc>
                  <a:txBody>
                    <a:bodyPr/>
                    <a:lstStyle/>
                    <a:p>
                      <a:pPr algn="ctr"/>
                      <a:r>
                        <a:rPr lang="en-US" b="1" dirty="0" smtClean="0">
                          <a:solidFill>
                            <a:schemeClr val="bg2"/>
                          </a:solidFill>
                        </a:rPr>
                        <a:t>Total</a:t>
                      </a:r>
                      <a:endParaRPr lang="en-US" b="1" dirty="0">
                        <a:solidFill>
                          <a:schemeClr val="bg2"/>
                        </a:solidFill>
                      </a:endParaRPr>
                    </a:p>
                  </a:txBody>
                  <a:tcPr/>
                </a:tc>
                <a:tc>
                  <a:txBody>
                    <a:bodyPr/>
                    <a:lstStyle/>
                    <a:p>
                      <a:pPr algn="ctr"/>
                      <a:r>
                        <a:rPr lang="en-US" b="1" dirty="0" smtClean="0">
                          <a:solidFill>
                            <a:schemeClr val="bg2"/>
                          </a:solidFill>
                        </a:rPr>
                        <a:t>100.0</a:t>
                      </a:r>
                    </a:p>
                    <a:p>
                      <a:pPr algn="ctr"/>
                      <a:endParaRPr lang="en-US" b="1" dirty="0">
                        <a:solidFill>
                          <a:schemeClr val="bg2"/>
                        </a:solidFill>
                      </a:endParaRPr>
                    </a:p>
                  </a:txBody>
                  <a:tcPr/>
                </a:tc>
                <a:tc>
                  <a:txBody>
                    <a:bodyPr/>
                    <a:lstStyle/>
                    <a:p>
                      <a:pPr algn="ctr"/>
                      <a:r>
                        <a:rPr lang="en-US" b="1" dirty="0" smtClean="0">
                          <a:solidFill>
                            <a:schemeClr val="bg2"/>
                          </a:solidFill>
                        </a:rPr>
                        <a:t>100.0</a:t>
                      </a:r>
                      <a:endParaRPr lang="en-US" b="1" dirty="0">
                        <a:solidFill>
                          <a:schemeClr val="bg2"/>
                        </a:solidFill>
                      </a:endParaRPr>
                    </a:p>
                  </a:txBody>
                  <a:tcPr/>
                </a:tc>
              </a:tr>
            </a:tbl>
          </a:graphicData>
        </a:graphic>
      </p:graphicFrame>
      <p:sp>
        <p:nvSpPr>
          <p:cNvPr id="4" name="Slide Number Placeholder 3"/>
          <p:cNvSpPr>
            <a:spLocks noGrp="1"/>
          </p:cNvSpPr>
          <p:nvPr>
            <p:ph type="sldNum" sz="quarter" idx="12"/>
          </p:nvPr>
        </p:nvSpPr>
        <p:spPr/>
        <p:txBody>
          <a:bodyPr/>
          <a:lstStyle/>
          <a:p>
            <a:fld id="{ED655340-09A0-4AFA-ADD2-0DF10A5A41C0}" type="slidenum">
              <a:rPr lang="en-US" smtClean="0"/>
              <a:pPr/>
              <a:t>14</a:t>
            </a:fld>
            <a:endParaRPr lang="en-US"/>
          </a:p>
        </p:txBody>
      </p:sp>
      <p:sp>
        <p:nvSpPr>
          <p:cNvPr id="11" name="TextBox 10"/>
          <p:cNvSpPr txBox="1"/>
          <p:nvPr/>
        </p:nvSpPr>
        <p:spPr>
          <a:xfrm>
            <a:off x="762000" y="6096000"/>
            <a:ext cx="6858000" cy="523220"/>
          </a:xfrm>
          <a:prstGeom prst="rect">
            <a:avLst/>
          </a:prstGeom>
          <a:noFill/>
        </p:spPr>
        <p:txBody>
          <a:bodyPr wrap="square" rtlCol="0">
            <a:spAutoFit/>
          </a:bodyPr>
          <a:lstStyle/>
          <a:p>
            <a:r>
              <a:rPr lang="en-US" sz="1400" dirty="0" smtClean="0"/>
              <a:t>DATA SOURCE: CDC/NCHS, SLAITS Survey of Adult Transition and Health, 2007 public use file.  </a:t>
            </a:r>
          </a:p>
          <a:p>
            <a:r>
              <a:rPr lang="en-US" sz="1400" dirty="0" smtClean="0"/>
              <a:t>*Differences are significant at the 0.05 level. </a:t>
            </a:r>
            <a:endParaRPr lang="en-US" sz="1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sz="2200" dirty="0" smtClean="0"/>
              <a:t>Association between meeting conditions of MCHB Core Outcome 2 in 2001 with self-reported</a:t>
            </a:r>
            <a:br>
              <a:rPr lang="en-US" sz="2200" dirty="0" smtClean="0"/>
            </a:br>
            <a:r>
              <a:rPr lang="en-US" sz="2200" dirty="0" smtClean="0"/>
              <a:t>change in health status, 2007* </a:t>
            </a:r>
            <a:endParaRPr lang="en-US" sz="2200" dirty="0"/>
          </a:p>
        </p:txBody>
      </p:sp>
      <p:graphicFrame>
        <p:nvGraphicFramePr>
          <p:cNvPr id="5" name="Content Placeholder 4"/>
          <p:cNvGraphicFramePr>
            <a:graphicFrameLocks noGrp="1"/>
          </p:cNvGraphicFramePr>
          <p:nvPr>
            <p:ph idx="1"/>
          </p:nvPr>
        </p:nvGraphicFramePr>
        <p:xfrm>
          <a:off x="381000" y="1371600"/>
          <a:ext cx="8458200" cy="4587240"/>
        </p:xfrm>
        <a:graphic>
          <a:graphicData uri="http://schemas.openxmlformats.org/drawingml/2006/table">
            <a:tbl>
              <a:tblPr firstRow="1" bandRow="1">
                <a:tableStyleId>{5C22544A-7EE6-4342-B048-85BDC9FD1C3A}</a:tableStyleId>
              </a:tblPr>
              <a:tblGrid>
                <a:gridCol w="2159540"/>
                <a:gridCol w="3323706"/>
                <a:gridCol w="2974954"/>
              </a:tblGrid>
              <a:tr h="1752600">
                <a:tc>
                  <a:txBody>
                    <a:bodyPr/>
                    <a:lstStyle/>
                    <a:p>
                      <a:pPr algn="ctr"/>
                      <a:endParaRPr lang="en-US" dirty="0" smtClean="0"/>
                    </a:p>
                    <a:p>
                      <a:pPr algn="ctr"/>
                      <a:r>
                        <a:rPr lang="en-US" dirty="0" smtClean="0"/>
                        <a:t>Change in health status</a:t>
                      </a:r>
                      <a:r>
                        <a:rPr lang="en-US" baseline="0" dirty="0" smtClean="0"/>
                        <a:t> six years later </a:t>
                      </a:r>
                    </a:p>
                  </a:txBody>
                  <a:tcPr/>
                </a:tc>
                <a:tc>
                  <a:txBody>
                    <a:bodyPr/>
                    <a:lstStyle/>
                    <a:p>
                      <a:pPr algn="ctr"/>
                      <a:r>
                        <a:rPr lang="en-US" baseline="0" dirty="0" smtClean="0"/>
                        <a:t>CSHCN received coordinated ongoing comprehensive care within a medical home, 2001</a:t>
                      </a:r>
                    </a:p>
                    <a:p>
                      <a:pPr algn="ctr"/>
                      <a:endParaRPr lang="en-US" baseline="0" dirty="0" smtClean="0"/>
                    </a:p>
                    <a:p>
                      <a:pPr algn="ctr"/>
                      <a:r>
                        <a:rPr lang="en-US" baseline="0" dirty="0" smtClean="0"/>
                        <a:t>n=1,006</a:t>
                      </a:r>
                    </a:p>
                    <a:p>
                      <a:pPr algn="ctr"/>
                      <a:r>
                        <a:rPr lang="en-US" baseline="0" dirty="0" smtClean="0"/>
                        <a:t>% (SE)</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aseline="0" dirty="0" smtClean="0"/>
                        <a:t>CSHCN DID NOT receive coordinated ongoing comprehensive care within a medical home, 2001</a:t>
                      </a:r>
                    </a:p>
                    <a:p>
                      <a:pPr marL="0" marR="0" indent="0" algn="ctr" defTabSz="914400" rtl="0" eaLnBrk="1" fontAlgn="auto" latinLnBrk="0" hangingPunct="1">
                        <a:lnSpc>
                          <a:spcPct val="100000"/>
                        </a:lnSpc>
                        <a:spcBef>
                          <a:spcPts val="0"/>
                        </a:spcBef>
                        <a:spcAft>
                          <a:spcPts val="0"/>
                        </a:spcAft>
                        <a:buClrTx/>
                        <a:buSzTx/>
                        <a:buFontTx/>
                        <a:buNone/>
                        <a:tabLst/>
                        <a:defRPr/>
                      </a:pPr>
                      <a:r>
                        <a:rPr lang="en-US" baseline="0" dirty="0" smtClean="0"/>
                        <a:t>n=753</a:t>
                      </a:r>
                    </a:p>
                    <a:p>
                      <a:pPr algn="ctr"/>
                      <a:r>
                        <a:rPr lang="en-US" baseline="0" dirty="0" smtClean="0"/>
                        <a:t>% (SE)</a:t>
                      </a:r>
                    </a:p>
                  </a:txBody>
                  <a:tcPr/>
                </a:tc>
              </a:tr>
              <a:tr h="877019">
                <a:tc>
                  <a:txBody>
                    <a:bodyPr/>
                    <a:lstStyle/>
                    <a:p>
                      <a:pPr algn="ctr"/>
                      <a:r>
                        <a:rPr lang="en-US" b="1" baseline="0" dirty="0" smtClean="0">
                          <a:solidFill>
                            <a:schemeClr val="bg2"/>
                          </a:solidFill>
                        </a:rPr>
                        <a:t>Health status</a:t>
                      </a:r>
                    </a:p>
                    <a:p>
                      <a:pPr algn="ctr"/>
                      <a:r>
                        <a:rPr lang="en-US" b="1" baseline="0" dirty="0" smtClean="0">
                          <a:solidFill>
                            <a:schemeClr val="bg2"/>
                          </a:solidFill>
                        </a:rPr>
                        <a:t>Improved</a:t>
                      </a:r>
                    </a:p>
                    <a:p>
                      <a:pPr algn="ctr"/>
                      <a:endParaRPr lang="en-US" b="1" dirty="0">
                        <a:solidFill>
                          <a:schemeClr val="bg2"/>
                        </a:solidFill>
                      </a:endParaRPr>
                    </a:p>
                  </a:txBody>
                  <a:tcPr/>
                </a:tc>
                <a:tc>
                  <a:txBody>
                    <a:bodyPr/>
                    <a:lstStyle/>
                    <a:p>
                      <a:pPr algn="ctr"/>
                      <a:r>
                        <a:rPr lang="en-US" b="1" dirty="0" smtClean="0">
                          <a:solidFill>
                            <a:schemeClr val="bg2"/>
                          </a:solidFill>
                        </a:rPr>
                        <a:t>29.9 (2.3)</a:t>
                      </a:r>
                    </a:p>
                    <a:p>
                      <a:pPr algn="ctr"/>
                      <a:endParaRPr lang="en-US" b="1" dirty="0">
                        <a:solidFill>
                          <a:schemeClr val="bg2"/>
                        </a:solidFill>
                      </a:endParaRPr>
                    </a:p>
                  </a:txBody>
                  <a:tcPr/>
                </a:tc>
                <a:tc>
                  <a:txBody>
                    <a:bodyPr/>
                    <a:lstStyle/>
                    <a:p>
                      <a:pPr algn="ctr"/>
                      <a:r>
                        <a:rPr lang="en-US" b="1" dirty="0" smtClean="0">
                          <a:solidFill>
                            <a:schemeClr val="bg2"/>
                          </a:solidFill>
                        </a:rPr>
                        <a:t>28.8 (2.6)</a:t>
                      </a:r>
                      <a:endParaRPr lang="en-US" b="1" dirty="0">
                        <a:solidFill>
                          <a:schemeClr val="bg2"/>
                        </a:solidFill>
                      </a:endParaRPr>
                    </a:p>
                  </a:txBody>
                  <a:tcPr/>
                </a:tc>
              </a:tr>
              <a:tr h="613913">
                <a:tc>
                  <a:txBody>
                    <a:bodyPr/>
                    <a:lstStyle/>
                    <a:p>
                      <a:pPr algn="ctr"/>
                      <a:r>
                        <a:rPr lang="en-US" b="1" dirty="0" smtClean="0">
                          <a:solidFill>
                            <a:schemeClr val="bg2"/>
                          </a:solidFill>
                        </a:rPr>
                        <a:t>Same</a:t>
                      </a:r>
                      <a:endParaRPr lang="en-US" b="1" dirty="0">
                        <a:solidFill>
                          <a:schemeClr val="bg2"/>
                        </a:solidFill>
                      </a:endParaRPr>
                    </a:p>
                  </a:txBody>
                  <a:tcPr/>
                </a:tc>
                <a:tc>
                  <a:txBody>
                    <a:bodyPr/>
                    <a:lstStyle/>
                    <a:p>
                      <a:pPr algn="ctr"/>
                      <a:r>
                        <a:rPr lang="en-US" b="1" dirty="0" smtClean="0">
                          <a:solidFill>
                            <a:schemeClr val="bg2"/>
                          </a:solidFill>
                        </a:rPr>
                        <a:t>61.7 (2.4)</a:t>
                      </a:r>
                    </a:p>
                    <a:p>
                      <a:pPr algn="ctr"/>
                      <a:endParaRPr lang="en-US" b="1" dirty="0" smtClean="0">
                        <a:solidFill>
                          <a:schemeClr val="bg2"/>
                        </a:solidFill>
                      </a:endParaRPr>
                    </a:p>
                  </a:txBody>
                  <a:tcPr/>
                </a:tc>
                <a:tc>
                  <a:txBody>
                    <a:bodyPr/>
                    <a:lstStyle/>
                    <a:p>
                      <a:pPr algn="ctr"/>
                      <a:r>
                        <a:rPr lang="en-US" b="1" dirty="0" smtClean="0">
                          <a:solidFill>
                            <a:schemeClr val="bg2"/>
                          </a:solidFill>
                        </a:rPr>
                        <a:t>57.3 (2.9)</a:t>
                      </a:r>
                    </a:p>
                  </a:txBody>
                  <a:tcPr/>
                </a:tc>
              </a:tr>
              <a:tr h="613913">
                <a:tc>
                  <a:txBody>
                    <a:bodyPr/>
                    <a:lstStyle/>
                    <a:p>
                      <a:pPr algn="ctr"/>
                      <a:r>
                        <a:rPr lang="en-US" b="1" baseline="0" dirty="0" smtClean="0">
                          <a:solidFill>
                            <a:schemeClr val="bg2"/>
                          </a:solidFill>
                        </a:rPr>
                        <a:t>Worse</a:t>
                      </a:r>
                      <a:endParaRPr lang="en-US" b="1" dirty="0">
                        <a:solidFill>
                          <a:schemeClr val="bg2"/>
                        </a:solidFill>
                      </a:endParaRPr>
                    </a:p>
                  </a:txBody>
                  <a:tcPr/>
                </a:tc>
                <a:tc>
                  <a:txBody>
                    <a:bodyPr/>
                    <a:lstStyle/>
                    <a:p>
                      <a:pPr algn="ctr"/>
                      <a:r>
                        <a:rPr lang="en-US" b="1" dirty="0" smtClean="0">
                          <a:solidFill>
                            <a:schemeClr val="bg2"/>
                          </a:solidFill>
                        </a:rPr>
                        <a:t>8.4 (1.4)</a:t>
                      </a:r>
                    </a:p>
                    <a:p>
                      <a:pPr algn="ctr"/>
                      <a:endParaRPr lang="en-US" b="1" dirty="0" smtClean="0">
                        <a:solidFill>
                          <a:schemeClr val="bg2"/>
                        </a:solidFill>
                      </a:endParaRPr>
                    </a:p>
                  </a:txBody>
                  <a:tcPr/>
                </a:tc>
                <a:tc>
                  <a:txBody>
                    <a:bodyPr/>
                    <a:lstStyle/>
                    <a:p>
                      <a:pPr algn="ctr"/>
                      <a:r>
                        <a:rPr lang="en-US" b="1" dirty="0" smtClean="0">
                          <a:solidFill>
                            <a:schemeClr val="bg2"/>
                          </a:solidFill>
                        </a:rPr>
                        <a:t>13.9 (2.1)</a:t>
                      </a:r>
                    </a:p>
                  </a:txBody>
                  <a:tcPr/>
                </a:tc>
              </a:tr>
              <a:tr h="613913">
                <a:tc>
                  <a:txBody>
                    <a:bodyPr/>
                    <a:lstStyle/>
                    <a:p>
                      <a:pPr algn="ctr"/>
                      <a:r>
                        <a:rPr lang="en-US" b="1" dirty="0" smtClean="0">
                          <a:solidFill>
                            <a:schemeClr val="bg2"/>
                          </a:solidFill>
                        </a:rPr>
                        <a:t>Total</a:t>
                      </a:r>
                      <a:endParaRPr lang="en-US" b="1" dirty="0">
                        <a:solidFill>
                          <a:schemeClr val="bg2"/>
                        </a:solidFill>
                      </a:endParaRPr>
                    </a:p>
                  </a:txBody>
                  <a:tcPr/>
                </a:tc>
                <a:tc>
                  <a:txBody>
                    <a:bodyPr/>
                    <a:lstStyle/>
                    <a:p>
                      <a:pPr algn="ctr"/>
                      <a:r>
                        <a:rPr lang="en-US" b="1" dirty="0" smtClean="0">
                          <a:solidFill>
                            <a:schemeClr val="bg2"/>
                          </a:solidFill>
                        </a:rPr>
                        <a:t>100.0</a:t>
                      </a:r>
                    </a:p>
                    <a:p>
                      <a:pPr algn="ctr"/>
                      <a:endParaRPr lang="en-US" b="1" dirty="0">
                        <a:solidFill>
                          <a:schemeClr val="bg2"/>
                        </a:solidFill>
                      </a:endParaRPr>
                    </a:p>
                  </a:txBody>
                  <a:tcPr/>
                </a:tc>
                <a:tc>
                  <a:txBody>
                    <a:bodyPr/>
                    <a:lstStyle/>
                    <a:p>
                      <a:pPr algn="ctr"/>
                      <a:r>
                        <a:rPr lang="en-US" b="1" dirty="0" smtClean="0">
                          <a:solidFill>
                            <a:schemeClr val="bg2"/>
                          </a:solidFill>
                        </a:rPr>
                        <a:t>100.0</a:t>
                      </a:r>
                      <a:endParaRPr lang="en-US" b="1" dirty="0">
                        <a:solidFill>
                          <a:schemeClr val="bg2"/>
                        </a:solidFill>
                      </a:endParaRPr>
                    </a:p>
                  </a:txBody>
                  <a:tcPr/>
                </a:tc>
              </a:tr>
            </a:tbl>
          </a:graphicData>
        </a:graphic>
      </p:graphicFrame>
      <p:sp>
        <p:nvSpPr>
          <p:cNvPr id="4" name="Slide Number Placeholder 3"/>
          <p:cNvSpPr>
            <a:spLocks noGrp="1"/>
          </p:cNvSpPr>
          <p:nvPr>
            <p:ph type="sldNum" sz="quarter" idx="12"/>
          </p:nvPr>
        </p:nvSpPr>
        <p:spPr/>
        <p:txBody>
          <a:bodyPr/>
          <a:lstStyle/>
          <a:p>
            <a:fld id="{ED655340-09A0-4AFA-ADD2-0DF10A5A41C0}" type="slidenum">
              <a:rPr lang="en-US" smtClean="0"/>
              <a:pPr/>
              <a:t>15</a:t>
            </a:fld>
            <a:endParaRPr lang="en-US"/>
          </a:p>
        </p:txBody>
      </p:sp>
      <p:sp>
        <p:nvSpPr>
          <p:cNvPr id="11" name="TextBox 10"/>
          <p:cNvSpPr txBox="1"/>
          <p:nvPr/>
        </p:nvSpPr>
        <p:spPr>
          <a:xfrm>
            <a:off x="457200" y="6019800"/>
            <a:ext cx="8382000" cy="523220"/>
          </a:xfrm>
          <a:prstGeom prst="rect">
            <a:avLst/>
          </a:prstGeom>
          <a:noFill/>
        </p:spPr>
        <p:txBody>
          <a:bodyPr wrap="square" rtlCol="0">
            <a:spAutoFit/>
          </a:bodyPr>
          <a:lstStyle/>
          <a:p>
            <a:r>
              <a:rPr lang="en-US" sz="1400" dirty="0" smtClean="0"/>
              <a:t>DATA SOURCE: CDC/NCHS, SLAITS Survey of Adult Transition and Health, 2007 public use file.  </a:t>
            </a:r>
          </a:p>
          <a:p>
            <a:r>
              <a:rPr lang="en-US" sz="1400" dirty="0" smtClean="0"/>
              <a:t>*Differences are significant at the 0.10 level. </a:t>
            </a:r>
            <a:endParaRPr lang="en-US" sz="1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sz="2200" dirty="0" smtClean="0"/>
              <a:t>Association between health care provider discussion with self-reported change in health status, 2007* </a:t>
            </a:r>
            <a:endParaRPr lang="en-US" sz="2200" dirty="0"/>
          </a:p>
        </p:txBody>
      </p:sp>
      <p:graphicFrame>
        <p:nvGraphicFramePr>
          <p:cNvPr id="5" name="Content Placeholder 4"/>
          <p:cNvGraphicFramePr>
            <a:graphicFrameLocks noGrp="1"/>
          </p:cNvGraphicFramePr>
          <p:nvPr>
            <p:ph idx="1"/>
          </p:nvPr>
        </p:nvGraphicFramePr>
        <p:xfrm>
          <a:off x="381000" y="1371600"/>
          <a:ext cx="8458200" cy="4587240"/>
        </p:xfrm>
        <a:graphic>
          <a:graphicData uri="http://schemas.openxmlformats.org/drawingml/2006/table">
            <a:tbl>
              <a:tblPr firstRow="1" bandRow="1">
                <a:tableStyleId>{5C22544A-7EE6-4342-B048-85BDC9FD1C3A}</a:tableStyleId>
              </a:tblPr>
              <a:tblGrid>
                <a:gridCol w="2159540"/>
                <a:gridCol w="3323706"/>
                <a:gridCol w="2974954"/>
              </a:tblGrid>
              <a:tr h="1752600">
                <a:tc>
                  <a:txBody>
                    <a:bodyPr/>
                    <a:lstStyle/>
                    <a:p>
                      <a:pPr algn="ctr"/>
                      <a:endParaRPr lang="en-US" dirty="0" smtClean="0"/>
                    </a:p>
                    <a:p>
                      <a:pPr algn="ctr"/>
                      <a:r>
                        <a:rPr lang="en-US" dirty="0" smtClean="0"/>
                        <a:t>Change in health status</a:t>
                      </a:r>
                      <a:r>
                        <a:rPr lang="en-US" baseline="0" dirty="0" smtClean="0"/>
                        <a:t> six years later </a:t>
                      </a:r>
                    </a:p>
                  </a:txBody>
                  <a:tcPr/>
                </a:tc>
                <a:tc>
                  <a:txBody>
                    <a:bodyPr/>
                    <a:lstStyle/>
                    <a:p>
                      <a:pPr algn="ctr"/>
                      <a:r>
                        <a:rPr lang="en-US" baseline="0" dirty="0" smtClean="0"/>
                        <a:t>YAs’ doctors discussed how YA health care needs might change as he/she aged</a:t>
                      </a:r>
                    </a:p>
                    <a:p>
                      <a:pPr algn="ctr"/>
                      <a:endParaRPr lang="en-US" baseline="0" dirty="0" smtClean="0"/>
                    </a:p>
                    <a:p>
                      <a:pPr algn="ctr"/>
                      <a:r>
                        <a:rPr lang="en-US" baseline="0" dirty="0" smtClean="0"/>
                        <a:t>n=1,016</a:t>
                      </a:r>
                    </a:p>
                    <a:p>
                      <a:pPr algn="ctr"/>
                      <a:r>
                        <a:rPr lang="en-US" baseline="0" dirty="0" smtClean="0"/>
                        <a:t>% (SE)</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aseline="0" dirty="0" smtClean="0"/>
                        <a:t>YAs’ doctors DID NOT discuss how YA health care needs might change as he/she aged</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baseline="0" dirty="0" smtClean="0"/>
                        <a:t>n=829</a:t>
                      </a:r>
                    </a:p>
                    <a:p>
                      <a:pPr algn="ctr"/>
                      <a:r>
                        <a:rPr lang="en-US" baseline="0" dirty="0" smtClean="0"/>
                        <a:t>% (SE)</a:t>
                      </a:r>
                    </a:p>
                  </a:txBody>
                  <a:tcPr/>
                </a:tc>
              </a:tr>
              <a:tr h="877019">
                <a:tc>
                  <a:txBody>
                    <a:bodyPr/>
                    <a:lstStyle/>
                    <a:p>
                      <a:pPr algn="ctr"/>
                      <a:r>
                        <a:rPr lang="en-US" b="1" baseline="0" dirty="0" smtClean="0">
                          <a:solidFill>
                            <a:schemeClr val="bg2"/>
                          </a:solidFill>
                        </a:rPr>
                        <a:t>Health status</a:t>
                      </a:r>
                    </a:p>
                    <a:p>
                      <a:pPr algn="ctr"/>
                      <a:r>
                        <a:rPr lang="en-US" b="1" baseline="0" dirty="0" smtClean="0">
                          <a:solidFill>
                            <a:schemeClr val="bg2"/>
                          </a:solidFill>
                        </a:rPr>
                        <a:t>Improved</a:t>
                      </a:r>
                    </a:p>
                    <a:p>
                      <a:pPr algn="ctr"/>
                      <a:endParaRPr lang="en-US" b="1" dirty="0">
                        <a:solidFill>
                          <a:schemeClr val="bg2"/>
                        </a:solidFill>
                      </a:endParaRPr>
                    </a:p>
                  </a:txBody>
                  <a:tcPr/>
                </a:tc>
                <a:tc>
                  <a:txBody>
                    <a:bodyPr/>
                    <a:lstStyle/>
                    <a:p>
                      <a:pPr algn="ctr"/>
                      <a:r>
                        <a:rPr lang="en-US" b="1" dirty="0" smtClean="0">
                          <a:solidFill>
                            <a:schemeClr val="bg2"/>
                          </a:solidFill>
                        </a:rPr>
                        <a:t>32.8 (2.4)</a:t>
                      </a:r>
                    </a:p>
                    <a:p>
                      <a:pPr algn="ctr"/>
                      <a:endParaRPr lang="en-US" b="1" dirty="0">
                        <a:solidFill>
                          <a:schemeClr val="bg2"/>
                        </a:solidFill>
                      </a:endParaRPr>
                    </a:p>
                  </a:txBody>
                  <a:tcPr/>
                </a:tc>
                <a:tc>
                  <a:txBody>
                    <a:bodyPr/>
                    <a:lstStyle/>
                    <a:p>
                      <a:pPr algn="ctr"/>
                      <a:r>
                        <a:rPr lang="en-US" b="1" dirty="0" smtClean="0">
                          <a:solidFill>
                            <a:schemeClr val="bg2"/>
                          </a:solidFill>
                        </a:rPr>
                        <a:t>24.1 (2.3)</a:t>
                      </a:r>
                      <a:endParaRPr lang="en-US" b="1" dirty="0">
                        <a:solidFill>
                          <a:schemeClr val="bg2"/>
                        </a:solidFill>
                      </a:endParaRPr>
                    </a:p>
                  </a:txBody>
                  <a:tcPr/>
                </a:tc>
              </a:tr>
              <a:tr h="613913">
                <a:tc>
                  <a:txBody>
                    <a:bodyPr/>
                    <a:lstStyle/>
                    <a:p>
                      <a:pPr algn="ctr"/>
                      <a:r>
                        <a:rPr lang="en-US" b="1" dirty="0" smtClean="0">
                          <a:solidFill>
                            <a:schemeClr val="bg2"/>
                          </a:solidFill>
                        </a:rPr>
                        <a:t>Same</a:t>
                      </a:r>
                      <a:endParaRPr lang="en-US" b="1" dirty="0">
                        <a:solidFill>
                          <a:schemeClr val="bg2"/>
                        </a:solidFill>
                      </a:endParaRPr>
                    </a:p>
                  </a:txBody>
                  <a:tcPr/>
                </a:tc>
                <a:tc>
                  <a:txBody>
                    <a:bodyPr/>
                    <a:lstStyle/>
                    <a:p>
                      <a:pPr algn="ctr"/>
                      <a:r>
                        <a:rPr lang="en-US" b="1" dirty="0" smtClean="0">
                          <a:solidFill>
                            <a:schemeClr val="bg2"/>
                          </a:solidFill>
                        </a:rPr>
                        <a:t>57.7 (2.5)</a:t>
                      </a:r>
                    </a:p>
                    <a:p>
                      <a:pPr algn="ctr"/>
                      <a:endParaRPr lang="en-US" b="1" dirty="0" smtClean="0">
                        <a:solidFill>
                          <a:schemeClr val="bg2"/>
                        </a:solidFill>
                      </a:endParaRPr>
                    </a:p>
                  </a:txBody>
                  <a:tcPr/>
                </a:tc>
                <a:tc>
                  <a:txBody>
                    <a:bodyPr/>
                    <a:lstStyle/>
                    <a:p>
                      <a:pPr algn="ctr"/>
                      <a:r>
                        <a:rPr lang="en-US" b="1" dirty="0" smtClean="0">
                          <a:solidFill>
                            <a:schemeClr val="bg2"/>
                          </a:solidFill>
                        </a:rPr>
                        <a:t>62.8 (2.7)</a:t>
                      </a:r>
                    </a:p>
                  </a:txBody>
                  <a:tcPr/>
                </a:tc>
              </a:tr>
              <a:tr h="613913">
                <a:tc>
                  <a:txBody>
                    <a:bodyPr/>
                    <a:lstStyle/>
                    <a:p>
                      <a:pPr algn="ctr"/>
                      <a:r>
                        <a:rPr lang="en-US" b="1" baseline="0" dirty="0" smtClean="0">
                          <a:solidFill>
                            <a:schemeClr val="bg2"/>
                          </a:solidFill>
                        </a:rPr>
                        <a:t>Worse</a:t>
                      </a:r>
                      <a:endParaRPr lang="en-US" b="1" dirty="0">
                        <a:solidFill>
                          <a:schemeClr val="bg2"/>
                        </a:solidFill>
                      </a:endParaRPr>
                    </a:p>
                  </a:txBody>
                  <a:tcPr/>
                </a:tc>
                <a:tc>
                  <a:txBody>
                    <a:bodyPr/>
                    <a:lstStyle/>
                    <a:p>
                      <a:pPr algn="ctr"/>
                      <a:r>
                        <a:rPr lang="en-US" b="1" dirty="0" smtClean="0">
                          <a:solidFill>
                            <a:schemeClr val="bg2"/>
                          </a:solidFill>
                        </a:rPr>
                        <a:t>9.5 (1.4)</a:t>
                      </a:r>
                    </a:p>
                    <a:p>
                      <a:pPr algn="ctr"/>
                      <a:endParaRPr lang="en-US" b="1" dirty="0" smtClean="0">
                        <a:solidFill>
                          <a:schemeClr val="bg2"/>
                        </a:solidFill>
                      </a:endParaRPr>
                    </a:p>
                  </a:txBody>
                  <a:tcPr/>
                </a:tc>
                <a:tc>
                  <a:txBody>
                    <a:bodyPr/>
                    <a:lstStyle/>
                    <a:p>
                      <a:pPr algn="ctr"/>
                      <a:r>
                        <a:rPr lang="en-US" b="1" dirty="0" smtClean="0">
                          <a:solidFill>
                            <a:schemeClr val="bg2"/>
                          </a:solidFill>
                        </a:rPr>
                        <a:t>13.1 (2.1)</a:t>
                      </a:r>
                    </a:p>
                  </a:txBody>
                  <a:tcPr/>
                </a:tc>
              </a:tr>
              <a:tr h="613913">
                <a:tc>
                  <a:txBody>
                    <a:bodyPr/>
                    <a:lstStyle/>
                    <a:p>
                      <a:pPr algn="ctr"/>
                      <a:r>
                        <a:rPr lang="en-US" b="1" dirty="0" smtClean="0">
                          <a:solidFill>
                            <a:schemeClr val="bg2"/>
                          </a:solidFill>
                        </a:rPr>
                        <a:t>Total</a:t>
                      </a:r>
                      <a:endParaRPr lang="en-US" b="1" dirty="0">
                        <a:solidFill>
                          <a:schemeClr val="bg2"/>
                        </a:solidFill>
                      </a:endParaRPr>
                    </a:p>
                  </a:txBody>
                  <a:tcPr/>
                </a:tc>
                <a:tc>
                  <a:txBody>
                    <a:bodyPr/>
                    <a:lstStyle/>
                    <a:p>
                      <a:pPr algn="ctr"/>
                      <a:r>
                        <a:rPr lang="en-US" b="1" dirty="0" smtClean="0">
                          <a:solidFill>
                            <a:schemeClr val="bg2"/>
                          </a:solidFill>
                        </a:rPr>
                        <a:t>100.0</a:t>
                      </a:r>
                    </a:p>
                    <a:p>
                      <a:pPr algn="ctr"/>
                      <a:endParaRPr lang="en-US" b="1" dirty="0">
                        <a:solidFill>
                          <a:schemeClr val="bg2"/>
                        </a:solidFill>
                      </a:endParaRPr>
                    </a:p>
                  </a:txBody>
                  <a:tcPr/>
                </a:tc>
                <a:tc>
                  <a:txBody>
                    <a:bodyPr/>
                    <a:lstStyle/>
                    <a:p>
                      <a:pPr algn="ctr"/>
                      <a:r>
                        <a:rPr lang="en-US" b="1" dirty="0" smtClean="0">
                          <a:solidFill>
                            <a:schemeClr val="bg2"/>
                          </a:solidFill>
                        </a:rPr>
                        <a:t>100.0</a:t>
                      </a:r>
                      <a:endParaRPr lang="en-US" b="1" dirty="0">
                        <a:solidFill>
                          <a:schemeClr val="bg2"/>
                        </a:solidFill>
                      </a:endParaRPr>
                    </a:p>
                  </a:txBody>
                  <a:tcPr/>
                </a:tc>
              </a:tr>
            </a:tbl>
          </a:graphicData>
        </a:graphic>
      </p:graphicFrame>
      <p:sp>
        <p:nvSpPr>
          <p:cNvPr id="4" name="Slide Number Placeholder 3"/>
          <p:cNvSpPr>
            <a:spLocks noGrp="1"/>
          </p:cNvSpPr>
          <p:nvPr>
            <p:ph type="sldNum" sz="quarter" idx="12"/>
          </p:nvPr>
        </p:nvSpPr>
        <p:spPr/>
        <p:txBody>
          <a:bodyPr/>
          <a:lstStyle/>
          <a:p>
            <a:fld id="{ED655340-09A0-4AFA-ADD2-0DF10A5A41C0}" type="slidenum">
              <a:rPr lang="en-US" smtClean="0"/>
              <a:pPr/>
              <a:t>16</a:t>
            </a:fld>
            <a:endParaRPr lang="en-US"/>
          </a:p>
        </p:txBody>
      </p:sp>
      <p:sp>
        <p:nvSpPr>
          <p:cNvPr id="11" name="TextBox 10"/>
          <p:cNvSpPr txBox="1"/>
          <p:nvPr/>
        </p:nvSpPr>
        <p:spPr>
          <a:xfrm>
            <a:off x="457200" y="6019800"/>
            <a:ext cx="8382000" cy="523220"/>
          </a:xfrm>
          <a:prstGeom prst="rect">
            <a:avLst/>
          </a:prstGeom>
          <a:noFill/>
        </p:spPr>
        <p:txBody>
          <a:bodyPr wrap="square" rtlCol="0">
            <a:spAutoFit/>
          </a:bodyPr>
          <a:lstStyle/>
          <a:p>
            <a:r>
              <a:rPr lang="en-US" sz="1400" dirty="0" smtClean="0"/>
              <a:t>DATA SOURCE: CDC/NCHS, SLAITS Survey of Adult Transition and Health, 2007 public use file.  </a:t>
            </a:r>
          </a:p>
          <a:p>
            <a:r>
              <a:rPr lang="en-US" sz="1400" dirty="0" smtClean="0"/>
              <a:t>*Differences are significant at the 0.05 level. </a:t>
            </a:r>
            <a:endParaRPr lang="en-US" sz="1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sz="2200" dirty="0" smtClean="0"/>
              <a:t>Association between health care provider discussion with self-reported change in health status, 2007* </a:t>
            </a:r>
            <a:endParaRPr lang="en-US" sz="2200" dirty="0"/>
          </a:p>
        </p:txBody>
      </p:sp>
      <p:graphicFrame>
        <p:nvGraphicFramePr>
          <p:cNvPr id="5" name="Content Placeholder 4"/>
          <p:cNvGraphicFramePr>
            <a:graphicFrameLocks noGrp="1"/>
          </p:cNvGraphicFramePr>
          <p:nvPr>
            <p:ph idx="1"/>
          </p:nvPr>
        </p:nvGraphicFramePr>
        <p:xfrm>
          <a:off x="381000" y="1371600"/>
          <a:ext cx="8458200" cy="4587240"/>
        </p:xfrm>
        <a:graphic>
          <a:graphicData uri="http://schemas.openxmlformats.org/drawingml/2006/table">
            <a:tbl>
              <a:tblPr firstRow="1" bandRow="1">
                <a:tableStyleId>{5C22544A-7EE6-4342-B048-85BDC9FD1C3A}</a:tableStyleId>
              </a:tblPr>
              <a:tblGrid>
                <a:gridCol w="2159540"/>
                <a:gridCol w="3323706"/>
                <a:gridCol w="2974954"/>
              </a:tblGrid>
              <a:tr h="1752600">
                <a:tc>
                  <a:txBody>
                    <a:bodyPr/>
                    <a:lstStyle/>
                    <a:p>
                      <a:pPr algn="ctr"/>
                      <a:endParaRPr lang="en-US" dirty="0" smtClean="0"/>
                    </a:p>
                    <a:p>
                      <a:pPr algn="ctr"/>
                      <a:r>
                        <a:rPr lang="en-US" dirty="0" smtClean="0"/>
                        <a:t>Change in health status</a:t>
                      </a:r>
                      <a:r>
                        <a:rPr lang="en-US" baseline="0" dirty="0" smtClean="0"/>
                        <a:t> six years later </a:t>
                      </a:r>
                    </a:p>
                  </a:txBody>
                  <a:tcPr/>
                </a:tc>
                <a:tc>
                  <a:txBody>
                    <a:bodyPr/>
                    <a:lstStyle/>
                    <a:p>
                      <a:pPr algn="ctr"/>
                      <a:r>
                        <a:rPr lang="en-US" baseline="0" dirty="0" smtClean="0"/>
                        <a:t>YAs’ doctors discussed w/YA - eventually see doctors who treat adults</a:t>
                      </a:r>
                    </a:p>
                    <a:p>
                      <a:pPr algn="ctr"/>
                      <a:endParaRPr lang="en-US" baseline="0" dirty="0" smtClean="0"/>
                    </a:p>
                    <a:p>
                      <a:pPr algn="ctr"/>
                      <a:r>
                        <a:rPr lang="en-US" baseline="0" dirty="0" smtClean="0"/>
                        <a:t>n=243</a:t>
                      </a:r>
                    </a:p>
                    <a:p>
                      <a:pPr algn="ctr"/>
                      <a:r>
                        <a:rPr lang="en-US" baseline="0" dirty="0" smtClean="0"/>
                        <a:t>% (SE)</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aseline="0" dirty="0" smtClean="0"/>
                        <a:t>YAs’ doctors DID NOT discuss w/YA - eventually see doctors who treat adults</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baseline="0" dirty="0" smtClean="0"/>
                        <a:t>n=178</a:t>
                      </a:r>
                    </a:p>
                    <a:p>
                      <a:pPr algn="ctr"/>
                      <a:r>
                        <a:rPr lang="en-US" baseline="0" dirty="0" smtClean="0"/>
                        <a:t>% (SE)</a:t>
                      </a:r>
                    </a:p>
                  </a:txBody>
                  <a:tcPr/>
                </a:tc>
              </a:tr>
              <a:tr h="877019">
                <a:tc>
                  <a:txBody>
                    <a:bodyPr/>
                    <a:lstStyle/>
                    <a:p>
                      <a:pPr algn="ctr"/>
                      <a:r>
                        <a:rPr lang="en-US" b="1" baseline="0" dirty="0" smtClean="0">
                          <a:solidFill>
                            <a:schemeClr val="bg2"/>
                          </a:solidFill>
                        </a:rPr>
                        <a:t>Health status</a:t>
                      </a:r>
                    </a:p>
                    <a:p>
                      <a:pPr algn="ctr"/>
                      <a:r>
                        <a:rPr lang="en-US" b="1" baseline="0" dirty="0" smtClean="0">
                          <a:solidFill>
                            <a:schemeClr val="bg2"/>
                          </a:solidFill>
                        </a:rPr>
                        <a:t>Improved</a:t>
                      </a:r>
                    </a:p>
                    <a:p>
                      <a:pPr algn="ctr"/>
                      <a:endParaRPr lang="en-US" b="1" dirty="0">
                        <a:solidFill>
                          <a:schemeClr val="bg2"/>
                        </a:solidFill>
                      </a:endParaRPr>
                    </a:p>
                  </a:txBody>
                  <a:tcPr/>
                </a:tc>
                <a:tc>
                  <a:txBody>
                    <a:bodyPr/>
                    <a:lstStyle/>
                    <a:p>
                      <a:pPr algn="ctr"/>
                      <a:r>
                        <a:rPr lang="en-US" b="1" dirty="0" smtClean="0">
                          <a:solidFill>
                            <a:schemeClr val="bg2"/>
                          </a:solidFill>
                        </a:rPr>
                        <a:t>36.2 (5.1)</a:t>
                      </a:r>
                    </a:p>
                    <a:p>
                      <a:pPr algn="ctr"/>
                      <a:endParaRPr lang="en-US" b="1" dirty="0">
                        <a:solidFill>
                          <a:schemeClr val="bg2"/>
                        </a:solidFill>
                      </a:endParaRPr>
                    </a:p>
                  </a:txBody>
                  <a:tcPr/>
                </a:tc>
                <a:tc>
                  <a:txBody>
                    <a:bodyPr/>
                    <a:lstStyle/>
                    <a:p>
                      <a:pPr algn="ctr"/>
                      <a:r>
                        <a:rPr lang="en-US" b="1" dirty="0" smtClean="0">
                          <a:solidFill>
                            <a:schemeClr val="bg2"/>
                          </a:solidFill>
                        </a:rPr>
                        <a:t>20.9 (3.8)</a:t>
                      </a:r>
                      <a:endParaRPr lang="en-US" b="1" dirty="0">
                        <a:solidFill>
                          <a:schemeClr val="bg2"/>
                        </a:solidFill>
                      </a:endParaRPr>
                    </a:p>
                  </a:txBody>
                  <a:tcPr/>
                </a:tc>
              </a:tr>
              <a:tr h="613913">
                <a:tc>
                  <a:txBody>
                    <a:bodyPr/>
                    <a:lstStyle/>
                    <a:p>
                      <a:pPr algn="ctr"/>
                      <a:r>
                        <a:rPr lang="en-US" b="1" dirty="0" smtClean="0">
                          <a:solidFill>
                            <a:schemeClr val="bg2"/>
                          </a:solidFill>
                        </a:rPr>
                        <a:t>Same</a:t>
                      </a:r>
                      <a:endParaRPr lang="en-US" b="1" dirty="0">
                        <a:solidFill>
                          <a:schemeClr val="bg2"/>
                        </a:solidFill>
                      </a:endParaRPr>
                    </a:p>
                  </a:txBody>
                  <a:tcPr/>
                </a:tc>
                <a:tc>
                  <a:txBody>
                    <a:bodyPr/>
                    <a:lstStyle/>
                    <a:p>
                      <a:pPr algn="ctr"/>
                      <a:r>
                        <a:rPr lang="en-US" b="1" dirty="0" smtClean="0">
                          <a:solidFill>
                            <a:schemeClr val="bg2"/>
                          </a:solidFill>
                        </a:rPr>
                        <a:t>56.2 (5.1)</a:t>
                      </a:r>
                    </a:p>
                    <a:p>
                      <a:pPr algn="ctr"/>
                      <a:endParaRPr lang="en-US" b="1" dirty="0" smtClean="0">
                        <a:solidFill>
                          <a:schemeClr val="bg2"/>
                        </a:solidFill>
                      </a:endParaRPr>
                    </a:p>
                  </a:txBody>
                  <a:tcPr/>
                </a:tc>
                <a:tc>
                  <a:txBody>
                    <a:bodyPr/>
                    <a:lstStyle/>
                    <a:p>
                      <a:pPr algn="ctr"/>
                      <a:r>
                        <a:rPr lang="en-US" b="1" dirty="0" smtClean="0">
                          <a:solidFill>
                            <a:schemeClr val="bg2"/>
                          </a:solidFill>
                        </a:rPr>
                        <a:t>61.4 (5.3)</a:t>
                      </a:r>
                    </a:p>
                  </a:txBody>
                  <a:tcPr/>
                </a:tc>
              </a:tr>
              <a:tr h="613913">
                <a:tc>
                  <a:txBody>
                    <a:bodyPr/>
                    <a:lstStyle/>
                    <a:p>
                      <a:pPr algn="ctr"/>
                      <a:r>
                        <a:rPr lang="en-US" b="1" baseline="0" dirty="0" smtClean="0">
                          <a:solidFill>
                            <a:schemeClr val="bg2"/>
                          </a:solidFill>
                        </a:rPr>
                        <a:t>Worse</a:t>
                      </a:r>
                      <a:endParaRPr lang="en-US" b="1" dirty="0">
                        <a:solidFill>
                          <a:schemeClr val="bg2"/>
                        </a:solidFill>
                      </a:endParaRPr>
                    </a:p>
                  </a:txBody>
                  <a:tcPr/>
                </a:tc>
                <a:tc>
                  <a:txBody>
                    <a:bodyPr/>
                    <a:lstStyle/>
                    <a:p>
                      <a:pPr algn="ctr"/>
                      <a:r>
                        <a:rPr lang="en-US" b="1" dirty="0" smtClean="0">
                          <a:solidFill>
                            <a:schemeClr val="bg2"/>
                          </a:solidFill>
                        </a:rPr>
                        <a:t>**</a:t>
                      </a:r>
                    </a:p>
                    <a:p>
                      <a:pPr algn="ctr"/>
                      <a:endParaRPr lang="en-US" b="1" dirty="0" smtClean="0">
                        <a:solidFill>
                          <a:schemeClr val="bg2"/>
                        </a:solidFill>
                      </a:endParaRPr>
                    </a:p>
                  </a:txBody>
                  <a:tcPr/>
                </a:tc>
                <a:tc>
                  <a:txBody>
                    <a:bodyPr/>
                    <a:lstStyle/>
                    <a:p>
                      <a:pPr algn="ctr"/>
                      <a:r>
                        <a:rPr lang="en-US" b="1" dirty="0" smtClean="0">
                          <a:solidFill>
                            <a:schemeClr val="bg2"/>
                          </a:solidFill>
                        </a:rPr>
                        <a:t>17.7 (4.2)</a:t>
                      </a:r>
                    </a:p>
                  </a:txBody>
                  <a:tcPr/>
                </a:tc>
              </a:tr>
              <a:tr h="613913">
                <a:tc>
                  <a:txBody>
                    <a:bodyPr/>
                    <a:lstStyle/>
                    <a:p>
                      <a:pPr algn="ctr"/>
                      <a:r>
                        <a:rPr lang="en-US" b="1" dirty="0" smtClean="0">
                          <a:solidFill>
                            <a:schemeClr val="bg2"/>
                          </a:solidFill>
                        </a:rPr>
                        <a:t>Total</a:t>
                      </a:r>
                      <a:endParaRPr lang="en-US" b="1" dirty="0">
                        <a:solidFill>
                          <a:schemeClr val="bg2"/>
                        </a:solidFill>
                      </a:endParaRPr>
                    </a:p>
                  </a:txBody>
                  <a:tcPr/>
                </a:tc>
                <a:tc>
                  <a:txBody>
                    <a:bodyPr/>
                    <a:lstStyle/>
                    <a:p>
                      <a:pPr algn="ctr"/>
                      <a:r>
                        <a:rPr lang="en-US" b="1" dirty="0" smtClean="0">
                          <a:solidFill>
                            <a:schemeClr val="bg2"/>
                          </a:solidFill>
                        </a:rPr>
                        <a:t>100.0</a:t>
                      </a:r>
                    </a:p>
                    <a:p>
                      <a:pPr algn="ctr"/>
                      <a:endParaRPr lang="en-US" b="1" dirty="0">
                        <a:solidFill>
                          <a:schemeClr val="bg2"/>
                        </a:solidFill>
                      </a:endParaRPr>
                    </a:p>
                  </a:txBody>
                  <a:tcPr/>
                </a:tc>
                <a:tc>
                  <a:txBody>
                    <a:bodyPr/>
                    <a:lstStyle/>
                    <a:p>
                      <a:pPr algn="ctr"/>
                      <a:r>
                        <a:rPr lang="en-US" b="1" dirty="0" smtClean="0">
                          <a:solidFill>
                            <a:schemeClr val="bg2"/>
                          </a:solidFill>
                        </a:rPr>
                        <a:t>100.0</a:t>
                      </a:r>
                      <a:endParaRPr lang="en-US" b="1" dirty="0">
                        <a:solidFill>
                          <a:schemeClr val="bg2"/>
                        </a:solidFill>
                      </a:endParaRPr>
                    </a:p>
                  </a:txBody>
                  <a:tcPr/>
                </a:tc>
              </a:tr>
            </a:tbl>
          </a:graphicData>
        </a:graphic>
      </p:graphicFrame>
      <p:sp>
        <p:nvSpPr>
          <p:cNvPr id="4" name="Slide Number Placeholder 3"/>
          <p:cNvSpPr>
            <a:spLocks noGrp="1"/>
          </p:cNvSpPr>
          <p:nvPr>
            <p:ph type="sldNum" sz="quarter" idx="12"/>
          </p:nvPr>
        </p:nvSpPr>
        <p:spPr/>
        <p:txBody>
          <a:bodyPr/>
          <a:lstStyle/>
          <a:p>
            <a:fld id="{ED655340-09A0-4AFA-ADD2-0DF10A5A41C0}" type="slidenum">
              <a:rPr lang="en-US" smtClean="0"/>
              <a:pPr/>
              <a:t>17</a:t>
            </a:fld>
            <a:endParaRPr lang="en-US"/>
          </a:p>
        </p:txBody>
      </p:sp>
      <p:sp>
        <p:nvSpPr>
          <p:cNvPr id="11" name="TextBox 10"/>
          <p:cNvSpPr txBox="1"/>
          <p:nvPr/>
        </p:nvSpPr>
        <p:spPr>
          <a:xfrm>
            <a:off x="457200" y="6019800"/>
            <a:ext cx="8382000" cy="954107"/>
          </a:xfrm>
          <a:prstGeom prst="rect">
            <a:avLst/>
          </a:prstGeom>
          <a:noFill/>
        </p:spPr>
        <p:txBody>
          <a:bodyPr wrap="square" rtlCol="0">
            <a:spAutoFit/>
          </a:bodyPr>
          <a:lstStyle/>
          <a:p>
            <a:r>
              <a:rPr lang="en-US" sz="1400" dirty="0" smtClean="0"/>
              <a:t>DATA SOURCE: CDC/NCHS, SLAITS Survey of Adult Transition and Health, 2007 public use file.  </a:t>
            </a:r>
          </a:p>
          <a:p>
            <a:r>
              <a:rPr lang="en-US" sz="1400" dirty="0" smtClean="0"/>
              <a:t>*Differences are significant at the 0.05 level. </a:t>
            </a:r>
          </a:p>
          <a:p>
            <a:r>
              <a:rPr lang="en-US" sz="1400" dirty="0" smtClean="0"/>
              <a:t>**Figure does not meet NCHS standards for reliability or precision and cannot be reported. </a:t>
            </a:r>
          </a:p>
          <a:p>
            <a:endParaRPr lang="en-US" sz="1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sz="3100" dirty="0" smtClean="0"/>
              <a:t>YAs  - any of their doctors/HCP only treat children, teens, or young adults, 2007</a:t>
            </a:r>
            <a:endParaRPr lang="en-US" sz="3100" dirty="0"/>
          </a:p>
        </p:txBody>
      </p:sp>
      <p:graphicFrame>
        <p:nvGraphicFramePr>
          <p:cNvPr id="5" name="Content Placeholder 4"/>
          <p:cNvGraphicFramePr>
            <a:graphicFrameLocks noGrp="1"/>
          </p:cNvGraphicFramePr>
          <p:nvPr>
            <p:ph idx="1"/>
          </p:nvPr>
        </p:nvGraphicFramePr>
        <p:xfrm>
          <a:off x="304800" y="1600200"/>
          <a:ext cx="8305800" cy="3264420"/>
        </p:xfrm>
        <a:graphic>
          <a:graphicData uri="http://schemas.openxmlformats.org/drawingml/2006/table">
            <a:tbl>
              <a:tblPr firstRow="1" bandRow="1">
                <a:tableStyleId>{5C22544A-7EE6-4342-B048-85BDC9FD1C3A}</a:tableStyleId>
              </a:tblPr>
              <a:tblGrid>
                <a:gridCol w="3076223"/>
                <a:gridCol w="2768600"/>
                <a:gridCol w="2460977"/>
              </a:tblGrid>
              <a:tr h="762000">
                <a:tc>
                  <a:txBody>
                    <a:bodyPr/>
                    <a:lstStyle/>
                    <a:p>
                      <a:pPr algn="l"/>
                      <a:r>
                        <a:rPr lang="en-US" sz="2000" dirty="0" smtClean="0"/>
                        <a:t>Any of YAs’ MD/HCP only treat children, teens,</a:t>
                      </a:r>
                      <a:r>
                        <a:rPr lang="en-US" sz="2000" baseline="0" dirty="0" smtClean="0"/>
                        <a:t> YA</a:t>
                      </a:r>
                      <a:endParaRPr lang="en-US" sz="2000" dirty="0"/>
                    </a:p>
                  </a:txBody>
                  <a:tcPr/>
                </a:tc>
                <a:tc>
                  <a:txBody>
                    <a:bodyPr/>
                    <a:lstStyle/>
                    <a:p>
                      <a:pPr algn="ctr"/>
                      <a:r>
                        <a:rPr lang="en-US" sz="2000" baseline="0" dirty="0" smtClean="0"/>
                        <a:t>Sample </a:t>
                      </a:r>
                    </a:p>
                    <a:p>
                      <a:pPr algn="ctr"/>
                      <a:r>
                        <a:rPr lang="en-US" sz="2000" baseline="0" dirty="0" smtClean="0"/>
                        <a:t>size</a:t>
                      </a:r>
                    </a:p>
                  </a:txBody>
                  <a:tcPr/>
                </a:tc>
                <a:tc>
                  <a:txBody>
                    <a:bodyPr/>
                    <a:lstStyle/>
                    <a:p>
                      <a:pPr algn="ctr"/>
                      <a:endParaRPr lang="en-US" sz="2000" baseline="0" dirty="0" smtClean="0"/>
                    </a:p>
                    <a:p>
                      <a:pPr algn="ctr"/>
                      <a:r>
                        <a:rPr lang="en-US" sz="2000" baseline="0" dirty="0" smtClean="0"/>
                        <a:t>% (SE)</a:t>
                      </a:r>
                    </a:p>
                  </a:txBody>
                  <a:tcPr/>
                </a:tc>
              </a:tr>
              <a:tr h="953324">
                <a:tc>
                  <a:txBody>
                    <a:bodyPr/>
                    <a:lstStyle/>
                    <a:p>
                      <a:pPr algn="ctr"/>
                      <a:endParaRPr lang="en-US" sz="2000" b="1" dirty="0" smtClean="0">
                        <a:solidFill>
                          <a:schemeClr val="bg2"/>
                        </a:solidFill>
                      </a:endParaRPr>
                    </a:p>
                    <a:p>
                      <a:pPr algn="ctr"/>
                      <a:r>
                        <a:rPr lang="en-US" sz="2000" b="1" dirty="0" smtClean="0">
                          <a:solidFill>
                            <a:schemeClr val="bg2"/>
                          </a:solidFill>
                        </a:rPr>
                        <a:t>Yes</a:t>
                      </a:r>
                      <a:endParaRPr lang="en-US" sz="2000" b="1" dirty="0">
                        <a:solidFill>
                          <a:schemeClr val="bg2"/>
                        </a:solidFill>
                      </a:endParaRPr>
                    </a:p>
                  </a:txBody>
                  <a:tcPr/>
                </a:tc>
                <a:tc>
                  <a:txBody>
                    <a:bodyPr/>
                    <a:lstStyle/>
                    <a:p>
                      <a:pPr algn="ctr"/>
                      <a:endParaRPr lang="en-US" sz="2000" dirty="0" smtClean="0">
                        <a:solidFill>
                          <a:schemeClr val="bg1"/>
                        </a:solidFill>
                      </a:endParaRPr>
                    </a:p>
                    <a:p>
                      <a:pPr algn="ctr"/>
                      <a:r>
                        <a:rPr lang="en-US" sz="2000" dirty="0" smtClean="0">
                          <a:solidFill>
                            <a:schemeClr val="bg1"/>
                          </a:solidFill>
                        </a:rPr>
                        <a:t>430</a:t>
                      </a:r>
                      <a:endParaRPr lang="en-US" sz="2000" dirty="0">
                        <a:solidFill>
                          <a:schemeClr val="bg1"/>
                        </a:solidFill>
                      </a:endParaRPr>
                    </a:p>
                  </a:txBody>
                  <a:tcPr/>
                </a:tc>
                <a:tc>
                  <a:txBody>
                    <a:bodyPr/>
                    <a:lstStyle/>
                    <a:p>
                      <a:pPr algn="ctr"/>
                      <a:endParaRPr lang="en-US" sz="2000" b="0" dirty="0" smtClean="0">
                        <a:solidFill>
                          <a:schemeClr val="bg1"/>
                        </a:solidFill>
                      </a:endParaRPr>
                    </a:p>
                    <a:p>
                      <a:pPr algn="ctr"/>
                      <a:r>
                        <a:rPr lang="en-US" sz="2000" b="0" dirty="0" smtClean="0">
                          <a:solidFill>
                            <a:schemeClr val="bg1"/>
                          </a:solidFill>
                        </a:rPr>
                        <a:t>26.7</a:t>
                      </a:r>
                      <a:r>
                        <a:rPr lang="en-US" sz="2000" b="0" baseline="0" dirty="0" smtClean="0">
                          <a:solidFill>
                            <a:schemeClr val="bg1"/>
                          </a:solidFill>
                        </a:rPr>
                        <a:t> (1.7)</a:t>
                      </a:r>
                      <a:endParaRPr lang="en-US" sz="2000" b="0" dirty="0" smtClean="0">
                        <a:solidFill>
                          <a:schemeClr val="bg1"/>
                        </a:solidFill>
                      </a:endParaRPr>
                    </a:p>
                  </a:txBody>
                  <a:tcPr/>
                </a:tc>
              </a:tr>
              <a:tr h="848056">
                <a:tc>
                  <a:txBody>
                    <a:bodyPr/>
                    <a:lstStyle/>
                    <a:p>
                      <a:pPr algn="ctr"/>
                      <a:endParaRPr lang="en-US" sz="2000" b="1" dirty="0" smtClean="0">
                        <a:solidFill>
                          <a:schemeClr val="bg2"/>
                        </a:solidFill>
                      </a:endParaRPr>
                    </a:p>
                    <a:p>
                      <a:pPr algn="ctr"/>
                      <a:r>
                        <a:rPr lang="en-US" sz="2000" b="1" dirty="0" smtClean="0">
                          <a:solidFill>
                            <a:schemeClr val="bg2"/>
                          </a:solidFill>
                        </a:rPr>
                        <a:t>No</a:t>
                      </a:r>
                      <a:endParaRPr lang="en-US" sz="2000" b="1" dirty="0">
                        <a:solidFill>
                          <a:schemeClr val="bg2"/>
                        </a:solidFill>
                      </a:endParaRPr>
                    </a:p>
                  </a:txBody>
                  <a:tcPr/>
                </a:tc>
                <a:tc>
                  <a:txBody>
                    <a:bodyPr/>
                    <a:lstStyle/>
                    <a:p>
                      <a:pPr algn="ctr"/>
                      <a:endParaRPr lang="en-US" sz="2000" dirty="0" smtClean="0">
                        <a:solidFill>
                          <a:schemeClr val="bg1"/>
                        </a:solidFill>
                      </a:endParaRPr>
                    </a:p>
                    <a:p>
                      <a:pPr algn="ctr"/>
                      <a:r>
                        <a:rPr lang="en-US" sz="2000" dirty="0" smtClean="0">
                          <a:solidFill>
                            <a:schemeClr val="bg1"/>
                          </a:solidFill>
                        </a:rPr>
                        <a:t>1,397</a:t>
                      </a:r>
                      <a:endParaRPr lang="en-US" sz="2000" dirty="0">
                        <a:solidFill>
                          <a:schemeClr val="bg1"/>
                        </a:solidFill>
                      </a:endParaRPr>
                    </a:p>
                  </a:txBody>
                  <a:tcPr/>
                </a:tc>
                <a:tc>
                  <a:txBody>
                    <a:bodyPr/>
                    <a:lstStyle/>
                    <a:p>
                      <a:pPr algn="ctr"/>
                      <a:endParaRPr lang="en-US" sz="2000" b="0" dirty="0" smtClean="0">
                        <a:solidFill>
                          <a:schemeClr val="bg1"/>
                        </a:solidFill>
                      </a:endParaRPr>
                    </a:p>
                    <a:p>
                      <a:pPr algn="ctr"/>
                      <a:r>
                        <a:rPr lang="en-US" sz="2000" b="0" dirty="0" smtClean="0">
                          <a:solidFill>
                            <a:schemeClr val="bg1"/>
                          </a:solidFill>
                        </a:rPr>
                        <a:t>73.3 (1.7)</a:t>
                      </a:r>
                    </a:p>
                  </a:txBody>
                  <a:tcPr/>
                </a:tc>
              </a:tr>
              <a:tr h="664438">
                <a:tc>
                  <a:txBody>
                    <a:bodyPr/>
                    <a:lstStyle/>
                    <a:p>
                      <a:pPr algn="ctr"/>
                      <a:endParaRPr lang="en-US" sz="2000" b="1" dirty="0" smtClean="0">
                        <a:solidFill>
                          <a:schemeClr val="bg2"/>
                        </a:solidFill>
                      </a:endParaRPr>
                    </a:p>
                    <a:p>
                      <a:pPr algn="ctr"/>
                      <a:r>
                        <a:rPr lang="en-US" sz="2000" b="1" dirty="0" smtClean="0">
                          <a:solidFill>
                            <a:schemeClr val="bg2"/>
                          </a:solidFill>
                        </a:rPr>
                        <a:t>Total</a:t>
                      </a:r>
                      <a:endParaRPr lang="en-US" sz="2000" b="1" dirty="0">
                        <a:solidFill>
                          <a:schemeClr val="bg2"/>
                        </a:solidFill>
                      </a:endParaRPr>
                    </a:p>
                  </a:txBody>
                  <a:tcPr/>
                </a:tc>
                <a:tc>
                  <a:txBody>
                    <a:bodyPr/>
                    <a:lstStyle/>
                    <a:p>
                      <a:pPr algn="ctr"/>
                      <a:endParaRPr lang="en-US" sz="2000" dirty="0" smtClean="0">
                        <a:solidFill>
                          <a:schemeClr val="bg1"/>
                        </a:solidFill>
                      </a:endParaRPr>
                    </a:p>
                    <a:p>
                      <a:pPr algn="ctr"/>
                      <a:r>
                        <a:rPr lang="en-US" sz="2000" dirty="0" smtClean="0">
                          <a:solidFill>
                            <a:schemeClr val="bg1"/>
                          </a:solidFill>
                        </a:rPr>
                        <a:t>1,827</a:t>
                      </a:r>
                      <a:endParaRPr lang="en-US" sz="2000" dirty="0">
                        <a:solidFill>
                          <a:schemeClr val="bg1"/>
                        </a:solidFill>
                      </a:endParaRPr>
                    </a:p>
                  </a:txBody>
                  <a:tcPr/>
                </a:tc>
                <a:tc>
                  <a:txBody>
                    <a:bodyPr/>
                    <a:lstStyle/>
                    <a:p>
                      <a:pPr algn="ctr"/>
                      <a:endParaRPr lang="en-US" sz="2000" b="0" dirty="0" smtClean="0">
                        <a:solidFill>
                          <a:schemeClr val="bg1"/>
                        </a:solidFill>
                      </a:endParaRPr>
                    </a:p>
                    <a:p>
                      <a:pPr algn="ctr"/>
                      <a:r>
                        <a:rPr lang="en-US" sz="2000" b="0" dirty="0" smtClean="0">
                          <a:solidFill>
                            <a:schemeClr val="bg1"/>
                          </a:solidFill>
                        </a:rPr>
                        <a:t>100.0</a:t>
                      </a:r>
                    </a:p>
                  </a:txBody>
                  <a:tcPr/>
                </a:tc>
              </a:tr>
            </a:tbl>
          </a:graphicData>
        </a:graphic>
      </p:graphicFrame>
      <p:sp>
        <p:nvSpPr>
          <p:cNvPr id="4" name="Slide Number Placeholder 3"/>
          <p:cNvSpPr>
            <a:spLocks noGrp="1"/>
          </p:cNvSpPr>
          <p:nvPr>
            <p:ph type="sldNum" sz="quarter" idx="12"/>
          </p:nvPr>
        </p:nvSpPr>
        <p:spPr/>
        <p:txBody>
          <a:bodyPr/>
          <a:lstStyle/>
          <a:p>
            <a:fld id="{ED655340-09A0-4AFA-ADD2-0DF10A5A41C0}" type="slidenum">
              <a:rPr lang="en-US" smtClean="0"/>
              <a:pPr/>
              <a:t>18</a:t>
            </a:fld>
            <a:endParaRPr lang="en-US"/>
          </a:p>
        </p:txBody>
      </p:sp>
      <p:sp>
        <p:nvSpPr>
          <p:cNvPr id="11" name="TextBox 10"/>
          <p:cNvSpPr txBox="1"/>
          <p:nvPr/>
        </p:nvSpPr>
        <p:spPr>
          <a:xfrm>
            <a:off x="838200" y="6096000"/>
            <a:ext cx="7848600" cy="323165"/>
          </a:xfrm>
          <a:prstGeom prst="rect">
            <a:avLst/>
          </a:prstGeom>
          <a:noFill/>
        </p:spPr>
        <p:txBody>
          <a:bodyPr wrap="square" rtlCol="0">
            <a:spAutoFit/>
          </a:bodyPr>
          <a:lstStyle/>
          <a:p>
            <a:r>
              <a:rPr lang="en-US" sz="1500" dirty="0" smtClean="0"/>
              <a:t>DATA SOURCE: CDC/NCHS, SLAITS Survey of Adult Transition and Health, 2007 public use file</a:t>
            </a:r>
            <a:r>
              <a:rPr lang="en-US" sz="1200" dirty="0" smtClean="0"/>
              <a:t>.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700" dirty="0" smtClean="0"/>
              <a:t>YAs  - any of their doctors/HCP only treat children, teens, or young adults by age, 2007</a:t>
            </a:r>
            <a:endParaRPr lang="en-US" sz="2700" dirty="0"/>
          </a:p>
        </p:txBody>
      </p:sp>
      <p:graphicFrame>
        <p:nvGraphicFramePr>
          <p:cNvPr id="5" name="Content Placeholder 4"/>
          <p:cNvGraphicFramePr>
            <a:graphicFrameLocks noGrp="1"/>
          </p:cNvGraphicFramePr>
          <p:nvPr>
            <p:ph idx="1"/>
          </p:nvPr>
        </p:nvGraphicFramePr>
        <p:xfrm>
          <a:off x="304800" y="1014960"/>
          <a:ext cx="8305800" cy="4791480"/>
        </p:xfrm>
        <a:graphic>
          <a:graphicData uri="http://schemas.openxmlformats.org/drawingml/2006/table">
            <a:tbl>
              <a:tblPr firstRow="1" bandRow="1">
                <a:tableStyleId>{5C22544A-7EE6-4342-B048-85BDC9FD1C3A}</a:tableStyleId>
              </a:tblPr>
              <a:tblGrid>
                <a:gridCol w="3076223"/>
                <a:gridCol w="2768600"/>
                <a:gridCol w="2460977"/>
              </a:tblGrid>
              <a:tr h="737640">
                <a:tc>
                  <a:txBody>
                    <a:bodyPr/>
                    <a:lstStyle/>
                    <a:p>
                      <a:pPr algn="ctr"/>
                      <a:endParaRPr lang="en-US" sz="2000" dirty="0" smtClean="0"/>
                    </a:p>
                    <a:p>
                      <a:pPr algn="ctr"/>
                      <a:r>
                        <a:rPr lang="en-US" sz="2000" dirty="0" smtClean="0"/>
                        <a:t>YA age in years</a:t>
                      </a:r>
                      <a:endParaRPr lang="en-US" sz="2000" dirty="0"/>
                    </a:p>
                  </a:txBody>
                  <a:tcPr/>
                </a:tc>
                <a:tc>
                  <a:txBody>
                    <a:bodyPr/>
                    <a:lstStyle/>
                    <a:p>
                      <a:pPr algn="ctr"/>
                      <a:r>
                        <a:rPr lang="en-US" sz="2000" baseline="0" dirty="0" smtClean="0"/>
                        <a:t>Yes</a:t>
                      </a:r>
                    </a:p>
                    <a:p>
                      <a:pPr algn="ctr"/>
                      <a:r>
                        <a:rPr lang="en-US" sz="2000" baseline="0" dirty="0" smtClean="0"/>
                        <a:t>n=430</a:t>
                      </a:r>
                    </a:p>
                    <a:p>
                      <a:pPr algn="ctr"/>
                      <a:r>
                        <a:rPr lang="en-US" sz="2000" baseline="0" dirty="0" smtClean="0"/>
                        <a:t>% (SE)</a:t>
                      </a:r>
                    </a:p>
                  </a:txBody>
                  <a:tcPr/>
                </a:tc>
                <a:tc>
                  <a:txBody>
                    <a:bodyPr/>
                    <a:lstStyle/>
                    <a:p>
                      <a:pPr algn="ctr"/>
                      <a:r>
                        <a:rPr lang="en-US" sz="2000" baseline="0" dirty="0" smtClean="0"/>
                        <a:t>No</a:t>
                      </a:r>
                    </a:p>
                    <a:p>
                      <a:pPr algn="ctr"/>
                      <a:r>
                        <a:rPr lang="en-US" sz="2000" baseline="0" dirty="0" smtClean="0"/>
                        <a:t>n=1,397</a:t>
                      </a:r>
                    </a:p>
                    <a:p>
                      <a:pPr algn="ctr"/>
                      <a:r>
                        <a:rPr lang="en-US" sz="2000" baseline="0" dirty="0" smtClean="0"/>
                        <a:t>% (SE)</a:t>
                      </a:r>
                    </a:p>
                  </a:txBody>
                  <a:tcPr/>
                </a:tc>
              </a:tr>
              <a:tr h="798600">
                <a:tc>
                  <a:txBody>
                    <a:bodyPr/>
                    <a:lstStyle/>
                    <a:p>
                      <a:pPr algn="ctr"/>
                      <a:endParaRPr lang="en-US" sz="2000" b="1" dirty="0" smtClean="0">
                        <a:solidFill>
                          <a:schemeClr val="bg2"/>
                        </a:solidFill>
                      </a:endParaRPr>
                    </a:p>
                    <a:p>
                      <a:pPr algn="ctr"/>
                      <a:r>
                        <a:rPr lang="en-US" sz="2000" b="1" dirty="0" smtClean="0">
                          <a:solidFill>
                            <a:schemeClr val="bg2"/>
                          </a:solidFill>
                        </a:rPr>
                        <a:t>20</a:t>
                      </a:r>
                      <a:endParaRPr lang="en-US" sz="2000" b="1" dirty="0">
                        <a:solidFill>
                          <a:schemeClr val="bg2"/>
                        </a:solidFill>
                      </a:endParaRPr>
                    </a:p>
                  </a:txBody>
                  <a:tcPr/>
                </a:tc>
                <a:tc>
                  <a:txBody>
                    <a:bodyPr/>
                    <a:lstStyle/>
                    <a:p>
                      <a:pPr algn="ctr"/>
                      <a:endParaRPr lang="en-US" sz="2000" dirty="0" smtClean="0">
                        <a:solidFill>
                          <a:schemeClr val="bg1"/>
                        </a:solidFill>
                      </a:endParaRPr>
                    </a:p>
                    <a:p>
                      <a:pPr algn="ctr"/>
                      <a:r>
                        <a:rPr lang="en-US" sz="2000" dirty="0" smtClean="0">
                          <a:solidFill>
                            <a:schemeClr val="bg1"/>
                          </a:solidFill>
                        </a:rPr>
                        <a:t>33.0 (3.5)</a:t>
                      </a:r>
                      <a:endParaRPr lang="en-US" sz="2000" dirty="0">
                        <a:solidFill>
                          <a:schemeClr val="bg1"/>
                        </a:solidFill>
                      </a:endParaRPr>
                    </a:p>
                  </a:txBody>
                  <a:tcPr/>
                </a:tc>
                <a:tc>
                  <a:txBody>
                    <a:bodyPr/>
                    <a:lstStyle/>
                    <a:p>
                      <a:pPr algn="ctr"/>
                      <a:endParaRPr lang="en-US" sz="2000" b="0" dirty="0" smtClean="0">
                        <a:solidFill>
                          <a:schemeClr val="bg1"/>
                        </a:solidFill>
                      </a:endParaRPr>
                    </a:p>
                    <a:p>
                      <a:pPr algn="ctr"/>
                      <a:r>
                        <a:rPr lang="en-US" sz="2000" b="0" dirty="0" smtClean="0">
                          <a:solidFill>
                            <a:schemeClr val="bg1"/>
                          </a:solidFill>
                        </a:rPr>
                        <a:t>23.1 (1.8)</a:t>
                      </a:r>
                    </a:p>
                  </a:txBody>
                  <a:tcPr/>
                </a:tc>
              </a:tr>
              <a:tr h="762000">
                <a:tc>
                  <a:txBody>
                    <a:bodyPr/>
                    <a:lstStyle/>
                    <a:p>
                      <a:pPr algn="ctr"/>
                      <a:endParaRPr lang="en-US" sz="2000" b="1" dirty="0" smtClean="0">
                        <a:solidFill>
                          <a:schemeClr val="bg2"/>
                        </a:solidFill>
                      </a:endParaRPr>
                    </a:p>
                    <a:p>
                      <a:pPr algn="ctr"/>
                      <a:r>
                        <a:rPr lang="en-US" sz="2000" b="1" dirty="0" smtClean="0">
                          <a:solidFill>
                            <a:schemeClr val="bg2"/>
                          </a:solidFill>
                        </a:rPr>
                        <a:t>21</a:t>
                      </a:r>
                      <a:endParaRPr lang="en-US" sz="2000" b="1" dirty="0">
                        <a:solidFill>
                          <a:schemeClr val="bg2"/>
                        </a:solidFill>
                      </a:endParaRPr>
                    </a:p>
                  </a:txBody>
                  <a:tcPr/>
                </a:tc>
                <a:tc>
                  <a:txBody>
                    <a:bodyPr/>
                    <a:lstStyle/>
                    <a:p>
                      <a:pPr algn="ctr"/>
                      <a:endParaRPr lang="en-US" sz="2000" dirty="0" smtClean="0">
                        <a:solidFill>
                          <a:schemeClr val="bg1"/>
                        </a:solidFill>
                      </a:endParaRPr>
                    </a:p>
                    <a:p>
                      <a:pPr algn="ctr"/>
                      <a:r>
                        <a:rPr lang="en-US" sz="2000" dirty="0" smtClean="0">
                          <a:solidFill>
                            <a:schemeClr val="bg1"/>
                          </a:solidFill>
                        </a:rPr>
                        <a:t>32.9 (3.7)</a:t>
                      </a:r>
                      <a:endParaRPr lang="en-US" sz="2000" dirty="0">
                        <a:solidFill>
                          <a:schemeClr val="bg1"/>
                        </a:solidFill>
                      </a:endParaRPr>
                    </a:p>
                  </a:txBody>
                  <a:tcPr/>
                </a:tc>
                <a:tc>
                  <a:txBody>
                    <a:bodyPr/>
                    <a:lstStyle/>
                    <a:p>
                      <a:pPr algn="ctr"/>
                      <a:endParaRPr lang="en-US" sz="2000" b="0" dirty="0" smtClean="0">
                        <a:solidFill>
                          <a:schemeClr val="bg1"/>
                        </a:solidFill>
                      </a:endParaRPr>
                    </a:p>
                    <a:p>
                      <a:pPr algn="ctr"/>
                      <a:r>
                        <a:rPr lang="en-US" sz="2000" b="0" dirty="0" smtClean="0">
                          <a:solidFill>
                            <a:schemeClr val="bg1"/>
                          </a:solidFill>
                        </a:rPr>
                        <a:t>26.2 (1.9)</a:t>
                      </a:r>
                    </a:p>
                  </a:txBody>
                  <a:tcPr/>
                </a:tc>
              </a:tr>
              <a:tr h="762000">
                <a:tc>
                  <a:txBody>
                    <a:bodyPr/>
                    <a:lstStyle/>
                    <a:p>
                      <a:pPr algn="ctr"/>
                      <a:endParaRPr lang="en-US" sz="2000" b="1" dirty="0" smtClean="0">
                        <a:solidFill>
                          <a:schemeClr val="bg2"/>
                        </a:solidFill>
                      </a:endParaRPr>
                    </a:p>
                    <a:p>
                      <a:pPr algn="ctr"/>
                      <a:r>
                        <a:rPr lang="en-US" sz="2000" b="1" dirty="0" smtClean="0">
                          <a:solidFill>
                            <a:schemeClr val="bg2"/>
                          </a:solidFill>
                        </a:rPr>
                        <a:t>22</a:t>
                      </a:r>
                      <a:endParaRPr lang="en-US" sz="2000" b="1" dirty="0">
                        <a:solidFill>
                          <a:schemeClr val="bg2"/>
                        </a:solidFill>
                      </a:endParaRPr>
                    </a:p>
                  </a:txBody>
                  <a:tcPr/>
                </a:tc>
                <a:tc>
                  <a:txBody>
                    <a:bodyPr/>
                    <a:lstStyle/>
                    <a:p>
                      <a:pPr algn="ctr"/>
                      <a:endParaRPr lang="en-US" sz="2000" dirty="0" smtClean="0">
                        <a:solidFill>
                          <a:schemeClr val="bg1"/>
                        </a:solidFill>
                      </a:endParaRPr>
                    </a:p>
                    <a:p>
                      <a:pPr algn="ctr"/>
                      <a:r>
                        <a:rPr lang="en-US" sz="2000" dirty="0" smtClean="0">
                          <a:solidFill>
                            <a:schemeClr val="bg1"/>
                          </a:solidFill>
                        </a:rPr>
                        <a:t>21.3 (2.9)</a:t>
                      </a:r>
                      <a:endParaRPr lang="en-US" sz="2000" dirty="0">
                        <a:solidFill>
                          <a:schemeClr val="bg1"/>
                        </a:solidFill>
                      </a:endParaRPr>
                    </a:p>
                  </a:txBody>
                  <a:tcPr/>
                </a:tc>
                <a:tc>
                  <a:txBody>
                    <a:bodyPr/>
                    <a:lstStyle/>
                    <a:p>
                      <a:pPr algn="ctr"/>
                      <a:endParaRPr lang="en-US" sz="2000" b="0" dirty="0" smtClean="0">
                        <a:solidFill>
                          <a:schemeClr val="bg1"/>
                        </a:solidFill>
                      </a:endParaRPr>
                    </a:p>
                    <a:p>
                      <a:pPr algn="ctr"/>
                      <a:r>
                        <a:rPr lang="en-US" sz="2000" b="0" dirty="0" smtClean="0">
                          <a:solidFill>
                            <a:schemeClr val="bg1"/>
                          </a:solidFill>
                        </a:rPr>
                        <a:t>28.3 (2.0)</a:t>
                      </a:r>
                    </a:p>
                  </a:txBody>
                  <a:tcPr/>
                </a:tc>
              </a:tr>
              <a:tr h="762000">
                <a:tc>
                  <a:txBody>
                    <a:bodyPr/>
                    <a:lstStyle/>
                    <a:p>
                      <a:pPr algn="ctr"/>
                      <a:endParaRPr lang="en-US" sz="2000" b="1" dirty="0" smtClean="0">
                        <a:solidFill>
                          <a:schemeClr val="bg2"/>
                        </a:solidFill>
                      </a:endParaRPr>
                    </a:p>
                    <a:p>
                      <a:pPr algn="ctr"/>
                      <a:r>
                        <a:rPr lang="en-US" sz="2000" b="1" dirty="0" smtClean="0">
                          <a:solidFill>
                            <a:schemeClr val="bg2"/>
                          </a:solidFill>
                        </a:rPr>
                        <a:t>23</a:t>
                      </a:r>
                      <a:endParaRPr lang="en-US" sz="2000" b="1" dirty="0">
                        <a:solidFill>
                          <a:schemeClr val="bg2"/>
                        </a:solidFill>
                      </a:endParaRPr>
                    </a:p>
                  </a:txBody>
                  <a:tcPr/>
                </a:tc>
                <a:tc>
                  <a:txBody>
                    <a:bodyPr/>
                    <a:lstStyle/>
                    <a:p>
                      <a:pPr algn="ctr"/>
                      <a:endParaRPr lang="en-US" sz="2000" dirty="0" smtClean="0">
                        <a:solidFill>
                          <a:schemeClr val="bg1"/>
                        </a:solidFill>
                      </a:endParaRPr>
                    </a:p>
                    <a:p>
                      <a:pPr algn="ctr"/>
                      <a:r>
                        <a:rPr lang="en-US" sz="2000" dirty="0" smtClean="0">
                          <a:solidFill>
                            <a:schemeClr val="bg1"/>
                          </a:solidFill>
                        </a:rPr>
                        <a:t>12.9 (2.4)</a:t>
                      </a:r>
                      <a:endParaRPr lang="en-US" sz="2000" dirty="0">
                        <a:solidFill>
                          <a:schemeClr val="bg1"/>
                        </a:solidFill>
                      </a:endParaRPr>
                    </a:p>
                  </a:txBody>
                  <a:tcPr/>
                </a:tc>
                <a:tc>
                  <a:txBody>
                    <a:bodyPr/>
                    <a:lstStyle/>
                    <a:p>
                      <a:pPr algn="ctr"/>
                      <a:endParaRPr lang="en-US" sz="2000" b="0" dirty="0" smtClean="0">
                        <a:solidFill>
                          <a:schemeClr val="bg1"/>
                        </a:solidFill>
                      </a:endParaRPr>
                    </a:p>
                    <a:p>
                      <a:pPr algn="ctr"/>
                      <a:r>
                        <a:rPr lang="en-US" sz="2000" b="0" dirty="0" smtClean="0">
                          <a:solidFill>
                            <a:schemeClr val="bg1"/>
                          </a:solidFill>
                        </a:rPr>
                        <a:t>17.3 (3.2)</a:t>
                      </a:r>
                    </a:p>
                  </a:txBody>
                  <a:tcPr/>
                </a:tc>
              </a:tr>
              <a:tr h="0">
                <a:tc>
                  <a:txBody>
                    <a:bodyPr/>
                    <a:lstStyle/>
                    <a:p>
                      <a:pPr algn="ctr"/>
                      <a:endParaRPr lang="en-US" sz="2000" b="1" dirty="0" smtClean="0">
                        <a:solidFill>
                          <a:schemeClr val="bg2"/>
                        </a:solidFill>
                      </a:endParaRPr>
                    </a:p>
                    <a:p>
                      <a:pPr algn="ctr"/>
                      <a:r>
                        <a:rPr lang="en-US" sz="2000" b="1" dirty="0" smtClean="0">
                          <a:solidFill>
                            <a:schemeClr val="bg2"/>
                          </a:solidFill>
                        </a:rPr>
                        <a:t>Total</a:t>
                      </a:r>
                      <a:endParaRPr lang="en-US" sz="2000" b="1" dirty="0">
                        <a:solidFill>
                          <a:schemeClr val="bg2"/>
                        </a:solidFill>
                      </a:endParaRPr>
                    </a:p>
                  </a:txBody>
                  <a:tcPr/>
                </a:tc>
                <a:tc>
                  <a:txBody>
                    <a:bodyPr/>
                    <a:lstStyle/>
                    <a:p>
                      <a:pPr algn="ctr"/>
                      <a:endParaRPr lang="en-US" sz="2000" dirty="0" smtClean="0">
                        <a:solidFill>
                          <a:schemeClr val="bg1"/>
                        </a:solidFill>
                      </a:endParaRPr>
                    </a:p>
                    <a:p>
                      <a:pPr algn="ctr"/>
                      <a:r>
                        <a:rPr lang="en-US" sz="2000" dirty="0" smtClean="0">
                          <a:solidFill>
                            <a:schemeClr val="bg1"/>
                          </a:solidFill>
                        </a:rPr>
                        <a:t>100%</a:t>
                      </a:r>
                      <a:endParaRPr lang="en-US" sz="2000" dirty="0">
                        <a:solidFill>
                          <a:schemeClr val="bg1"/>
                        </a:solidFill>
                      </a:endParaRPr>
                    </a:p>
                  </a:txBody>
                  <a:tcPr/>
                </a:tc>
                <a:tc>
                  <a:txBody>
                    <a:bodyPr/>
                    <a:lstStyle/>
                    <a:p>
                      <a:pPr algn="ctr"/>
                      <a:endParaRPr lang="en-US" sz="2000" b="0" dirty="0" smtClean="0">
                        <a:solidFill>
                          <a:schemeClr val="bg1"/>
                        </a:solidFill>
                      </a:endParaRPr>
                    </a:p>
                    <a:p>
                      <a:pPr algn="ctr"/>
                      <a:r>
                        <a:rPr lang="en-US" sz="2000" b="0" dirty="0" smtClean="0">
                          <a:solidFill>
                            <a:schemeClr val="bg1"/>
                          </a:solidFill>
                        </a:rPr>
                        <a:t>100%</a:t>
                      </a:r>
                    </a:p>
                  </a:txBody>
                  <a:tcPr/>
                </a:tc>
              </a:tr>
            </a:tbl>
          </a:graphicData>
        </a:graphic>
      </p:graphicFrame>
      <p:sp>
        <p:nvSpPr>
          <p:cNvPr id="4" name="Slide Number Placeholder 3"/>
          <p:cNvSpPr>
            <a:spLocks noGrp="1"/>
          </p:cNvSpPr>
          <p:nvPr>
            <p:ph type="sldNum" sz="quarter" idx="12"/>
          </p:nvPr>
        </p:nvSpPr>
        <p:spPr/>
        <p:txBody>
          <a:bodyPr/>
          <a:lstStyle/>
          <a:p>
            <a:fld id="{ED655340-09A0-4AFA-ADD2-0DF10A5A41C0}" type="slidenum">
              <a:rPr lang="en-US" smtClean="0"/>
              <a:pPr/>
              <a:t>19</a:t>
            </a:fld>
            <a:endParaRPr lang="en-US"/>
          </a:p>
        </p:txBody>
      </p:sp>
      <p:sp>
        <p:nvSpPr>
          <p:cNvPr id="11" name="TextBox 10"/>
          <p:cNvSpPr txBox="1"/>
          <p:nvPr/>
        </p:nvSpPr>
        <p:spPr>
          <a:xfrm>
            <a:off x="838200" y="6096000"/>
            <a:ext cx="7848600" cy="692497"/>
          </a:xfrm>
          <a:prstGeom prst="rect">
            <a:avLst/>
          </a:prstGeom>
          <a:noFill/>
        </p:spPr>
        <p:txBody>
          <a:bodyPr wrap="square" rtlCol="0">
            <a:spAutoFit/>
          </a:bodyPr>
          <a:lstStyle/>
          <a:p>
            <a:r>
              <a:rPr lang="en-US" sz="1500" dirty="0" smtClean="0"/>
              <a:t>DATA SOURCE: CDC/NCHS, SLAITS Survey of Adult Transition and Health, 2007 public use file</a:t>
            </a:r>
            <a:r>
              <a:rPr lang="en-US" sz="1200" dirty="0" smtClean="0"/>
              <a:t>.  </a:t>
            </a:r>
          </a:p>
          <a:p>
            <a:r>
              <a:rPr lang="en-US" sz="1200" dirty="0" smtClean="0"/>
              <a:t>*Differences are significant at the 0.05 level. </a:t>
            </a:r>
          </a:p>
          <a:p>
            <a:endParaRPr lang="en-US" sz="12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Agenda</a:t>
            </a:r>
            <a:endParaRPr lang="en-US" dirty="0"/>
          </a:p>
        </p:txBody>
      </p:sp>
      <p:sp>
        <p:nvSpPr>
          <p:cNvPr id="4" name="Content Placeholder 3"/>
          <p:cNvSpPr>
            <a:spLocks noGrp="1"/>
          </p:cNvSpPr>
          <p:nvPr>
            <p:ph idx="1"/>
          </p:nvPr>
        </p:nvSpPr>
        <p:spPr>
          <a:xfrm>
            <a:off x="457200" y="1219200"/>
            <a:ext cx="8229600" cy="5257800"/>
          </a:xfrm>
        </p:spPr>
        <p:txBody>
          <a:bodyPr>
            <a:normAutofit lnSpcReduction="10000"/>
          </a:bodyPr>
          <a:lstStyle/>
          <a:p>
            <a:pPr>
              <a:buFont typeface="Arial" pitchFamily="34" charset="0"/>
              <a:buChar char="•"/>
            </a:pPr>
            <a:r>
              <a:rPr lang="en-US" sz="3000" dirty="0" smtClean="0">
                <a:solidFill>
                  <a:schemeClr val="tx1"/>
                </a:solidFill>
              </a:rPr>
              <a:t>Tell a tale of two surveys </a:t>
            </a:r>
          </a:p>
          <a:p>
            <a:pPr lvl="1"/>
            <a:r>
              <a:rPr lang="en-US" sz="2600" dirty="0" smtClean="0"/>
              <a:t>define “children with special health care needs” &amp; “health care transition” </a:t>
            </a:r>
            <a:endParaRPr lang="en-US" sz="2600" dirty="0" smtClean="0">
              <a:solidFill>
                <a:schemeClr val="tx1"/>
              </a:solidFill>
            </a:endParaRPr>
          </a:p>
          <a:p>
            <a:pPr lvl="1"/>
            <a:r>
              <a:rPr lang="en-US" sz="2600" dirty="0" smtClean="0">
                <a:solidFill>
                  <a:schemeClr val="tx1"/>
                </a:solidFill>
              </a:rPr>
              <a:t>describe main &amp; follow-back surveys</a:t>
            </a:r>
          </a:p>
          <a:p>
            <a:pPr lvl="2"/>
            <a:r>
              <a:rPr lang="en-US" sz="2200" dirty="0" smtClean="0"/>
              <a:t>2001 National Survey of Children with Special Health Care Needs (NSCSHCN)</a:t>
            </a:r>
          </a:p>
          <a:p>
            <a:pPr lvl="2"/>
            <a:r>
              <a:rPr lang="en-US" sz="2200" dirty="0" smtClean="0">
                <a:solidFill>
                  <a:schemeClr val="tx1"/>
                </a:solidFill>
              </a:rPr>
              <a:t>2007 Surve</a:t>
            </a:r>
            <a:r>
              <a:rPr lang="en-US" sz="2200" dirty="0" smtClean="0"/>
              <a:t>y of Adult Transition and Health (SATH)</a:t>
            </a:r>
            <a:endParaRPr lang="en-US" sz="2200" dirty="0" smtClean="0">
              <a:solidFill>
                <a:schemeClr val="tx1"/>
              </a:solidFill>
            </a:endParaRPr>
          </a:p>
          <a:p>
            <a:pPr>
              <a:buFont typeface="Arial" pitchFamily="34" charset="0"/>
              <a:buChar char="•"/>
            </a:pPr>
            <a:r>
              <a:rPr lang="en-US" sz="3000" dirty="0" smtClean="0">
                <a:solidFill>
                  <a:schemeClr val="tx1"/>
                </a:solidFill>
              </a:rPr>
              <a:t>How can these follow-back SATH data be used? </a:t>
            </a:r>
          </a:p>
          <a:p>
            <a:pPr lvl="1"/>
            <a:r>
              <a:rPr lang="en-US" sz="2600" dirty="0" smtClean="0">
                <a:solidFill>
                  <a:schemeClr val="tx1"/>
                </a:solidFill>
              </a:rPr>
              <a:t>Describe select </a:t>
            </a:r>
            <a:r>
              <a:rPr lang="en-US" sz="2600" dirty="0" err="1" smtClean="0">
                <a:solidFill>
                  <a:schemeClr val="tx1"/>
                </a:solidFill>
              </a:rPr>
              <a:t>bivariate</a:t>
            </a:r>
            <a:r>
              <a:rPr lang="en-US" sz="2600" dirty="0" smtClean="0">
                <a:solidFill>
                  <a:schemeClr val="tx1"/>
                </a:solidFill>
              </a:rPr>
              <a:t> findings</a:t>
            </a:r>
          </a:p>
          <a:p>
            <a:pPr lvl="1"/>
            <a:r>
              <a:rPr lang="en-US" sz="2600" dirty="0" smtClean="0">
                <a:solidFill>
                  <a:schemeClr val="tx1"/>
                </a:solidFill>
              </a:rPr>
              <a:t>Describe exploratory longitudinal analyses</a:t>
            </a:r>
          </a:p>
          <a:p>
            <a:pPr>
              <a:buFont typeface="Arial" pitchFamily="34" charset="0"/>
              <a:buChar char="•"/>
            </a:pPr>
            <a:r>
              <a:rPr lang="en-US" sz="3000" dirty="0" smtClean="0">
                <a:solidFill>
                  <a:schemeClr val="tx1"/>
                </a:solidFill>
              </a:rPr>
              <a:t>How to access SATH data &amp; documentation</a:t>
            </a:r>
          </a:p>
          <a:p>
            <a:endParaRPr lang="en-US" sz="3000" dirty="0" smtClean="0">
              <a:solidFill>
                <a:schemeClr val="tx1"/>
              </a:solidFill>
            </a:endParaRPr>
          </a:p>
          <a:p>
            <a:pPr lvl="2"/>
            <a:endParaRPr lang="en-US" dirty="0" smtClean="0"/>
          </a:p>
        </p:txBody>
      </p:sp>
      <p:sp>
        <p:nvSpPr>
          <p:cNvPr id="5" name="Slide Number Placeholder 4"/>
          <p:cNvSpPr>
            <a:spLocks noGrp="1"/>
          </p:cNvSpPr>
          <p:nvPr>
            <p:ph type="sldNum" sz="quarter" idx="12"/>
          </p:nvPr>
        </p:nvSpPr>
        <p:spPr/>
        <p:txBody>
          <a:bodyPr/>
          <a:lstStyle/>
          <a:p>
            <a:fld id="{ED655340-09A0-4AFA-ADD2-0DF10A5A41C0}"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Select preliminary longitudinal finding(s)</a:t>
            </a:r>
            <a:endParaRPr lang="en-US" dirty="0"/>
          </a:p>
        </p:txBody>
      </p:sp>
      <p:sp>
        <p:nvSpPr>
          <p:cNvPr id="4" name="Slide Number Placeholder 3"/>
          <p:cNvSpPr>
            <a:spLocks noGrp="1"/>
          </p:cNvSpPr>
          <p:nvPr>
            <p:ph type="sldNum" sz="quarter" idx="12"/>
          </p:nvPr>
        </p:nvSpPr>
        <p:spPr/>
        <p:txBody>
          <a:bodyPr/>
          <a:lstStyle/>
          <a:p>
            <a:fld id="{ED655340-09A0-4AFA-ADD2-0DF10A5A41C0}"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a:t>
            </a:r>
            <a:endParaRPr lang="en-US" dirty="0"/>
          </a:p>
        </p:txBody>
      </p:sp>
      <p:sp>
        <p:nvSpPr>
          <p:cNvPr id="3" name="Content Placeholder 2"/>
          <p:cNvSpPr>
            <a:spLocks noGrp="1"/>
          </p:cNvSpPr>
          <p:nvPr>
            <p:ph idx="1"/>
          </p:nvPr>
        </p:nvSpPr>
        <p:spPr>
          <a:xfrm>
            <a:off x="381000" y="1676400"/>
            <a:ext cx="8229600" cy="4525963"/>
          </a:xfrm>
        </p:spPr>
        <p:txBody>
          <a:bodyPr/>
          <a:lstStyle/>
          <a:p>
            <a:pPr>
              <a:buFont typeface="Arial" pitchFamily="34" charset="0"/>
              <a:buChar char="•"/>
            </a:pPr>
            <a:r>
              <a:rPr lang="en-US" dirty="0" smtClean="0">
                <a:solidFill>
                  <a:schemeClr val="tx1"/>
                </a:solidFill>
              </a:rPr>
              <a:t>Identified identical constructs &amp; variables available in both data files (2001 &amp; 2007)</a:t>
            </a:r>
          </a:p>
          <a:p>
            <a:pPr>
              <a:buFont typeface="Arial" pitchFamily="34" charset="0"/>
              <a:buChar char="•"/>
            </a:pPr>
            <a:endParaRPr lang="en-US" dirty="0" smtClean="0">
              <a:solidFill>
                <a:schemeClr val="tx1"/>
              </a:solidFill>
            </a:endParaRPr>
          </a:p>
          <a:p>
            <a:pPr>
              <a:buFont typeface="Arial" pitchFamily="34" charset="0"/>
              <a:buChar char="•"/>
            </a:pPr>
            <a:r>
              <a:rPr lang="en-US" dirty="0" smtClean="0">
                <a:solidFill>
                  <a:schemeClr val="tx1"/>
                </a:solidFill>
              </a:rPr>
              <a:t>Created four groups to assess change in these variables over time</a:t>
            </a:r>
          </a:p>
          <a:p>
            <a:pPr>
              <a:buFont typeface="Arial" pitchFamily="34" charset="0"/>
              <a:buChar char="•"/>
            </a:pPr>
            <a:endParaRPr lang="en-US" dirty="0" smtClean="0">
              <a:solidFill>
                <a:schemeClr val="tx1"/>
              </a:solidFill>
            </a:endParaRPr>
          </a:p>
          <a:p>
            <a:pPr>
              <a:buFont typeface="Arial" pitchFamily="34" charset="0"/>
              <a:buChar char="•"/>
            </a:pPr>
            <a:r>
              <a:rPr lang="en-US" dirty="0" smtClean="0">
                <a:solidFill>
                  <a:schemeClr val="tx1"/>
                </a:solidFill>
              </a:rPr>
              <a:t>Preliminary analyses</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ED655340-09A0-4AFA-ADD2-0DF10A5A41C0}"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fontScale="90000"/>
          </a:bodyPr>
          <a:lstStyle/>
          <a:p>
            <a:r>
              <a:rPr lang="en-US" dirty="0" smtClean="0"/>
              <a:t/>
            </a:r>
            <a:br>
              <a:rPr lang="en-US" dirty="0" smtClean="0"/>
            </a:br>
            <a:r>
              <a:rPr lang="en-US" dirty="0" smtClean="0"/>
              <a:t>Summary of 4 groups created to </a:t>
            </a:r>
            <a:br>
              <a:rPr lang="en-US" dirty="0" smtClean="0"/>
            </a:br>
            <a:r>
              <a:rPr lang="en-US" dirty="0" smtClean="0"/>
              <a:t>assess change over time</a:t>
            </a:r>
            <a:br>
              <a:rPr lang="en-US" dirty="0" smtClean="0"/>
            </a:br>
            <a:r>
              <a:rPr lang="en-US" dirty="0" smtClean="0"/>
              <a:t/>
            </a:r>
            <a:br>
              <a:rPr lang="en-US" dirty="0" smtClean="0"/>
            </a:br>
            <a:r>
              <a:rPr lang="en-US" sz="2200" dirty="0" smtClean="0"/>
              <a:t>X = health event, status, outcome, or characteristic </a:t>
            </a:r>
            <a:br>
              <a:rPr lang="en-US" sz="2200" dirty="0" smtClean="0"/>
            </a:br>
            <a:r>
              <a:rPr lang="en-US" sz="2200" dirty="0" smtClean="0"/>
              <a:t>that is desirable to have or experience</a:t>
            </a:r>
            <a:endParaRPr lang="en-US" sz="2200" dirty="0"/>
          </a:p>
        </p:txBody>
      </p:sp>
      <p:graphicFrame>
        <p:nvGraphicFramePr>
          <p:cNvPr id="5" name="Content Placeholder 4"/>
          <p:cNvGraphicFramePr>
            <a:graphicFrameLocks noGrp="1"/>
          </p:cNvGraphicFramePr>
          <p:nvPr>
            <p:ph idx="1"/>
          </p:nvPr>
        </p:nvGraphicFramePr>
        <p:xfrm>
          <a:off x="457200" y="2514600"/>
          <a:ext cx="8458200" cy="3315706"/>
        </p:xfrm>
        <a:graphic>
          <a:graphicData uri="http://schemas.openxmlformats.org/drawingml/2006/table">
            <a:tbl>
              <a:tblPr firstRow="1" bandRow="1">
                <a:tableStyleId>{5C22544A-7EE6-4342-B048-85BDC9FD1C3A}</a:tableStyleId>
              </a:tblPr>
              <a:tblGrid>
                <a:gridCol w="1343797"/>
                <a:gridCol w="1780403"/>
                <a:gridCol w="1631606"/>
                <a:gridCol w="1851197"/>
                <a:gridCol w="1851197"/>
              </a:tblGrid>
              <a:tr h="838200">
                <a:tc>
                  <a:txBody>
                    <a:bodyPr/>
                    <a:lstStyle/>
                    <a:p>
                      <a:pPr algn="ctr"/>
                      <a:r>
                        <a:rPr lang="en-US" sz="2500" baseline="0" dirty="0" smtClean="0"/>
                        <a:t>Features</a:t>
                      </a:r>
                    </a:p>
                  </a:txBody>
                  <a:tcPr/>
                </a:tc>
                <a:tc>
                  <a:txBody>
                    <a:bodyPr/>
                    <a:lstStyle/>
                    <a:p>
                      <a:pPr algn="ctr"/>
                      <a:r>
                        <a:rPr lang="en-US" sz="2500" baseline="0" dirty="0" smtClean="0"/>
                        <a:t>Group 1</a:t>
                      </a:r>
                    </a:p>
                  </a:txBody>
                  <a:tcPr/>
                </a:tc>
                <a:tc>
                  <a:txBody>
                    <a:bodyPr/>
                    <a:lstStyle/>
                    <a:p>
                      <a:pPr algn="ctr"/>
                      <a:r>
                        <a:rPr lang="en-US" sz="2500" baseline="0" dirty="0" smtClean="0"/>
                        <a:t>Group 2</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500" baseline="0" dirty="0" smtClean="0"/>
                        <a:t>Group 3</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500" baseline="0" dirty="0" smtClean="0"/>
                        <a:t>Group 4</a:t>
                      </a:r>
                    </a:p>
                  </a:txBody>
                  <a:tcPr/>
                </a:tc>
              </a:tr>
              <a:tr h="609600">
                <a:tc>
                  <a:txBody>
                    <a:bodyPr/>
                    <a:lstStyle/>
                    <a:p>
                      <a:pPr algn="ctr"/>
                      <a:r>
                        <a:rPr lang="en-US" b="1" dirty="0" smtClean="0">
                          <a:solidFill>
                            <a:schemeClr val="bg2"/>
                          </a:solidFill>
                        </a:rPr>
                        <a:t>In 2001</a:t>
                      </a:r>
                      <a:endParaRPr lang="en-US" b="1" dirty="0">
                        <a:solidFill>
                          <a:schemeClr val="bg2"/>
                        </a:solidFill>
                      </a:endParaRPr>
                    </a:p>
                  </a:txBody>
                  <a:tcPr/>
                </a:tc>
                <a:tc>
                  <a:txBody>
                    <a:bodyPr/>
                    <a:lstStyle/>
                    <a:p>
                      <a:pPr algn="ctr"/>
                      <a:r>
                        <a:rPr lang="en-US" b="1" dirty="0" smtClean="0">
                          <a:solidFill>
                            <a:schemeClr val="bg2"/>
                          </a:solidFill>
                        </a:rPr>
                        <a:t>Did not have X</a:t>
                      </a:r>
                      <a:endParaRPr lang="en-US" b="1" dirty="0">
                        <a:solidFill>
                          <a:schemeClr val="bg2"/>
                        </a:solidFill>
                      </a:endParaRPr>
                    </a:p>
                  </a:txBody>
                  <a:tcPr/>
                </a:tc>
                <a:tc>
                  <a:txBody>
                    <a:bodyPr/>
                    <a:lstStyle/>
                    <a:p>
                      <a:pPr algn="ctr"/>
                      <a:r>
                        <a:rPr lang="en-US" b="1" dirty="0" smtClean="0">
                          <a:solidFill>
                            <a:schemeClr val="bg2"/>
                          </a:solidFill>
                        </a:rPr>
                        <a:t>Had X</a:t>
                      </a:r>
                      <a:endParaRPr lang="en-US" b="1" dirty="0">
                        <a:solidFill>
                          <a:schemeClr val="bg2"/>
                        </a:solidFill>
                      </a:endParaRPr>
                    </a:p>
                  </a:txBody>
                  <a:tcPr/>
                </a:tc>
                <a:tc>
                  <a:txBody>
                    <a:bodyPr/>
                    <a:lstStyle/>
                    <a:p>
                      <a:pPr algn="ctr"/>
                      <a:r>
                        <a:rPr lang="en-US" b="1" dirty="0" smtClean="0">
                          <a:solidFill>
                            <a:schemeClr val="bg2"/>
                          </a:solidFill>
                        </a:rPr>
                        <a:t>Did not</a:t>
                      </a:r>
                      <a:r>
                        <a:rPr lang="en-US" b="1" baseline="0" dirty="0" smtClean="0">
                          <a:solidFill>
                            <a:schemeClr val="bg2"/>
                          </a:solidFill>
                        </a:rPr>
                        <a:t> have X</a:t>
                      </a:r>
                      <a:endParaRPr lang="en-US" b="1" dirty="0">
                        <a:solidFill>
                          <a:schemeClr val="bg2"/>
                        </a:solidFill>
                      </a:endParaRPr>
                    </a:p>
                  </a:txBody>
                  <a:tcPr/>
                </a:tc>
                <a:tc>
                  <a:txBody>
                    <a:bodyPr/>
                    <a:lstStyle/>
                    <a:p>
                      <a:pPr algn="ctr"/>
                      <a:r>
                        <a:rPr lang="en-US" b="1" dirty="0" smtClean="0">
                          <a:solidFill>
                            <a:schemeClr val="bg2"/>
                          </a:solidFill>
                        </a:rPr>
                        <a:t>Had X</a:t>
                      </a:r>
                      <a:endParaRPr lang="en-US" b="1" dirty="0">
                        <a:solidFill>
                          <a:schemeClr val="bg2"/>
                        </a:solidFill>
                      </a:endParaRPr>
                    </a:p>
                  </a:txBody>
                  <a:tcPr/>
                </a:tc>
              </a:tr>
              <a:tr h="613913">
                <a:tc>
                  <a:txBody>
                    <a:bodyPr/>
                    <a:lstStyle/>
                    <a:p>
                      <a:pPr algn="ctr"/>
                      <a:r>
                        <a:rPr lang="en-US" b="1" dirty="0" smtClean="0">
                          <a:solidFill>
                            <a:schemeClr val="bg2"/>
                          </a:solidFill>
                        </a:rPr>
                        <a:t>In 2007</a:t>
                      </a:r>
                      <a:endParaRPr lang="en-US" b="1" dirty="0">
                        <a:solidFill>
                          <a:schemeClr val="bg2"/>
                        </a:solidFill>
                      </a:endParaRPr>
                    </a:p>
                  </a:txBody>
                  <a:tcPr/>
                </a:tc>
                <a:tc>
                  <a:txBody>
                    <a:bodyPr/>
                    <a:lstStyle/>
                    <a:p>
                      <a:pPr algn="ctr"/>
                      <a:r>
                        <a:rPr lang="en-US" b="1" dirty="0" smtClean="0">
                          <a:solidFill>
                            <a:schemeClr val="bg2"/>
                          </a:solidFill>
                        </a:rPr>
                        <a:t>Did not have X</a:t>
                      </a:r>
                      <a:endParaRPr lang="en-US" b="1" dirty="0">
                        <a:solidFill>
                          <a:schemeClr val="bg2"/>
                        </a:solidFill>
                      </a:endParaRPr>
                    </a:p>
                  </a:txBody>
                  <a:tcPr/>
                </a:tc>
                <a:tc>
                  <a:txBody>
                    <a:bodyPr/>
                    <a:lstStyle/>
                    <a:p>
                      <a:pPr algn="ctr"/>
                      <a:r>
                        <a:rPr lang="en-US" b="1" dirty="0" smtClean="0">
                          <a:solidFill>
                            <a:schemeClr val="bg2"/>
                          </a:solidFill>
                        </a:rPr>
                        <a:t>Did not have X</a:t>
                      </a:r>
                    </a:p>
                  </a:txBody>
                  <a:tcPr/>
                </a:tc>
                <a:tc>
                  <a:txBody>
                    <a:bodyPr/>
                    <a:lstStyle/>
                    <a:p>
                      <a:pPr algn="ctr"/>
                      <a:r>
                        <a:rPr lang="en-US" b="1" baseline="0" dirty="0" smtClean="0">
                          <a:solidFill>
                            <a:schemeClr val="bg2"/>
                          </a:solidFill>
                        </a:rPr>
                        <a:t>Had X</a:t>
                      </a:r>
                      <a:endParaRPr lang="en-US" b="1" dirty="0" smtClean="0">
                        <a:solidFill>
                          <a:schemeClr val="bg2"/>
                        </a:solidFill>
                      </a:endParaRPr>
                    </a:p>
                  </a:txBody>
                  <a:tcPr/>
                </a:tc>
                <a:tc>
                  <a:txBody>
                    <a:bodyPr/>
                    <a:lstStyle/>
                    <a:p>
                      <a:pPr algn="ctr"/>
                      <a:r>
                        <a:rPr lang="en-US" b="1" dirty="0" smtClean="0">
                          <a:solidFill>
                            <a:schemeClr val="bg2"/>
                          </a:solidFill>
                        </a:rPr>
                        <a:t>Had X</a:t>
                      </a:r>
                    </a:p>
                  </a:txBody>
                  <a:tcPr/>
                </a:tc>
              </a:tr>
              <a:tr h="613913">
                <a:tc>
                  <a:txBody>
                    <a:bodyPr/>
                    <a:lstStyle/>
                    <a:p>
                      <a:pPr algn="ctr"/>
                      <a:r>
                        <a:rPr lang="en-US" b="1" dirty="0" smtClean="0">
                          <a:solidFill>
                            <a:schemeClr val="bg2"/>
                          </a:solidFill>
                        </a:rPr>
                        <a:t>Description SC/YA</a:t>
                      </a:r>
                      <a:endParaRPr lang="en-US" b="1" dirty="0">
                        <a:solidFill>
                          <a:schemeClr val="bg2"/>
                        </a:solidFill>
                      </a:endParaRPr>
                    </a:p>
                  </a:txBody>
                  <a:tcPr/>
                </a:tc>
                <a:tc>
                  <a:txBody>
                    <a:bodyPr/>
                    <a:lstStyle/>
                    <a:p>
                      <a:pPr algn="ctr"/>
                      <a:r>
                        <a:rPr lang="en-US" b="1" dirty="0" smtClean="0">
                          <a:solidFill>
                            <a:schemeClr val="bg2"/>
                          </a:solidFill>
                        </a:rPr>
                        <a:t>Bad 2</a:t>
                      </a:r>
                      <a:r>
                        <a:rPr lang="en-US" b="1" baseline="0" dirty="0" smtClean="0">
                          <a:solidFill>
                            <a:schemeClr val="bg2"/>
                          </a:solidFill>
                        </a:rPr>
                        <a:t>001  </a:t>
                      </a:r>
                    </a:p>
                    <a:p>
                      <a:pPr algn="ctr"/>
                      <a:r>
                        <a:rPr lang="en-US" b="1" baseline="0" dirty="0" smtClean="0">
                          <a:solidFill>
                            <a:schemeClr val="bg2"/>
                          </a:solidFill>
                        </a:rPr>
                        <a:t>Bad 2007</a:t>
                      </a:r>
                      <a:endParaRPr lang="en-US" b="1" dirty="0">
                        <a:solidFill>
                          <a:schemeClr val="bg2"/>
                        </a:solidFill>
                      </a:endParaRPr>
                    </a:p>
                  </a:txBody>
                  <a:tcPr/>
                </a:tc>
                <a:tc>
                  <a:txBody>
                    <a:bodyPr/>
                    <a:lstStyle/>
                    <a:p>
                      <a:pPr algn="ctr"/>
                      <a:r>
                        <a:rPr lang="en-US" b="1" dirty="0" smtClean="0">
                          <a:solidFill>
                            <a:schemeClr val="bg2"/>
                          </a:solidFill>
                        </a:rPr>
                        <a:t>Good 2001</a:t>
                      </a:r>
                      <a:r>
                        <a:rPr lang="en-US" b="1" baseline="0" dirty="0" smtClean="0">
                          <a:solidFill>
                            <a:schemeClr val="bg2"/>
                          </a:solidFill>
                        </a:rPr>
                        <a:t>  Bad 2007</a:t>
                      </a:r>
                      <a:endParaRPr lang="en-US" b="1" dirty="0" smtClean="0">
                        <a:solidFill>
                          <a:schemeClr val="bg2"/>
                        </a:solidFill>
                      </a:endParaRPr>
                    </a:p>
                  </a:txBody>
                  <a:tcPr/>
                </a:tc>
                <a:tc>
                  <a:txBody>
                    <a:bodyPr/>
                    <a:lstStyle/>
                    <a:p>
                      <a:pPr algn="ctr"/>
                      <a:r>
                        <a:rPr lang="en-US" b="1" dirty="0" smtClean="0">
                          <a:solidFill>
                            <a:schemeClr val="bg2"/>
                          </a:solidFill>
                        </a:rPr>
                        <a:t>Bad 2001</a:t>
                      </a:r>
                    </a:p>
                    <a:p>
                      <a:pPr algn="ctr"/>
                      <a:r>
                        <a:rPr lang="en-US" b="1" dirty="0" smtClean="0">
                          <a:solidFill>
                            <a:schemeClr val="bg2"/>
                          </a:solidFill>
                        </a:rPr>
                        <a:t>Good 2007</a:t>
                      </a:r>
                    </a:p>
                  </a:txBody>
                  <a:tcPr/>
                </a:tc>
                <a:tc>
                  <a:txBody>
                    <a:bodyPr/>
                    <a:lstStyle/>
                    <a:p>
                      <a:pPr algn="ctr"/>
                      <a:r>
                        <a:rPr lang="en-US" b="1" dirty="0" smtClean="0">
                          <a:solidFill>
                            <a:schemeClr val="bg2"/>
                          </a:solidFill>
                        </a:rPr>
                        <a:t>Good 2001</a:t>
                      </a:r>
                    </a:p>
                    <a:p>
                      <a:pPr algn="ctr"/>
                      <a:r>
                        <a:rPr lang="en-US" b="1" dirty="0" smtClean="0">
                          <a:solidFill>
                            <a:schemeClr val="bg2"/>
                          </a:solidFill>
                        </a:rPr>
                        <a:t>Good 2007</a:t>
                      </a:r>
                    </a:p>
                  </a:txBody>
                  <a:tcPr/>
                </a:tc>
              </a:tr>
              <a:tr h="613913">
                <a:tc gridSpan="5">
                  <a:txBody>
                    <a:bodyPr/>
                    <a:lstStyle/>
                    <a:p>
                      <a:pPr algn="l"/>
                      <a:r>
                        <a:rPr lang="en-US" sz="2800" b="1" dirty="0" smtClean="0">
                          <a:solidFill>
                            <a:schemeClr val="bg2"/>
                          </a:solidFill>
                        </a:rPr>
                        <a:t>WORST (</a:t>
                      </a:r>
                      <a:r>
                        <a:rPr lang="en-US" sz="2800" b="1" dirty="0" err="1" smtClean="0">
                          <a:solidFill>
                            <a:schemeClr val="bg2"/>
                          </a:solidFill>
                        </a:rPr>
                        <a:t>Gr</a:t>
                      </a:r>
                      <a:r>
                        <a:rPr lang="en-US" sz="2800" b="1" dirty="0" smtClean="0">
                          <a:solidFill>
                            <a:schemeClr val="bg2"/>
                          </a:solidFill>
                        </a:rPr>
                        <a:t> 1) </a:t>
                      </a:r>
                      <a:r>
                        <a:rPr lang="en-US" sz="2400" b="1" baseline="0" dirty="0" smtClean="0">
                          <a:solidFill>
                            <a:schemeClr val="bg2"/>
                          </a:solidFill>
                        </a:rPr>
                        <a:t> </a:t>
                      </a:r>
                      <a:r>
                        <a:rPr lang="en-US" b="1" baseline="0" dirty="0" smtClean="0">
                          <a:solidFill>
                            <a:schemeClr val="bg2"/>
                          </a:solidFill>
                        </a:rPr>
                        <a:t>                       </a:t>
                      </a:r>
                      <a:r>
                        <a:rPr lang="en-US" sz="2800" b="1" baseline="0" dirty="0" smtClean="0">
                          <a:solidFill>
                            <a:schemeClr val="bg2"/>
                          </a:solidFill>
                        </a:rPr>
                        <a:t>CO</a:t>
                      </a:r>
                      <a:r>
                        <a:rPr lang="en-US" sz="2800" b="1" dirty="0" smtClean="0">
                          <a:solidFill>
                            <a:schemeClr val="bg2"/>
                          </a:solidFill>
                        </a:rPr>
                        <a:t>NTINUUM</a:t>
                      </a:r>
                      <a:r>
                        <a:rPr lang="en-US" sz="2800" b="1" baseline="0" dirty="0" smtClean="0">
                          <a:solidFill>
                            <a:schemeClr val="bg2"/>
                          </a:solidFill>
                        </a:rPr>
                        <a:t>   </a:t>
                      </a:r>
                      <a:r>
                        <a:rPr lang="en-US" b="1" baseline="0" dirty="0" smtClean="0">
                          <a:solidFill>
                            <a:schemeClr val="bg2"/>
                          </a:solidFill>
                        </a:rPr>
                        <a:t>                    </a:t>
                      </a:r>
                      <a:r>
                        <a:rPr lang="en-US" sz="2800" b="1" baseline="0" dirty="0" smtClean="0">
                          <a:solidFill>
                            <a:schemeClr val="bg2"/>
                          </a:solidFill>
                        </a:rPr>
                        <a:t>BEST (</a:t>
                      </a:r>
                      <a:r>
                        <a:rPr lang="en-US" sz="2800" b="1" baseline="0" dirty="0" err="1" smtClean="0">
                          <a:solidFill>
                            <a:schemeClr val="bg2"/>
                          </a:solidFill>
                        </a:rPr>
                        <a:t>Gr</a:t>
                      </a:r>
                      <a:r>
                        <a:rPr lang="en-US" sz="2800" b="1" baseline="0" dirty="0" smtClean="0">
                          <a:solidFill>
                            <a:schemeClr val="bg2"/>
                          </a:solidFill>
                        </a:rPr>
                        <a:t> 4)</a:t>
                      </a:r>
                      <a:endParaRPr lang="en-US" sz="2800" b="1" dirty="0">
                        <a:solidFill>
                          <a:schemeClr val="bg2"/>
                        </a:solidFill>
                      </a:endParaRPr>
                    </a:p>
                  </a:txBody>
                  <a:tcPr/>
                </a:tc>
                <a:tc hMerge="1">
                  <a:txBody>
                    <a:bodyPr/>
                    <a:lstStyle/>
                    <a:p>
                      <a:pPr algn="l"/>
                      <a:endParaRPr lang="en-US" sz="2800" b="1" dirty="0">
                        <a:solidFill>
                          <a:schemeClr val="bg2"/>
                        </a:solidFill>
                      </a:endParaRPr>
                    </a:p>
                  </a:txBody>
                  <a:tcPr/>
                </a:tc>
                <a:tc hMerge="1">
                  <a:txBody>
                    <a:bodyPr/>
                    <a:lstStyle/>
                    <a:p>
                      <a:pPr algn="ctr"/>
                      <a:endParaRPr lang="en-US" b="1" dirty="0">
                        <a:solidFill>
                          <a:schemeClr val="bg2"/>
                        </a:solidFill>
                      </a:endParaRPr>
                    </a:p>
                  </a:txBody>
                  <a:tcPr/>
                </a:tc>
                <a:tc hMerge="1">
                  <a:txBody>
                    <a:bodyPr/>
                    <a:lstStyle/>
                    <a:p>
                      <a:pPr algn="ctr"/>
                      <a:endParaRPr lang="en-US" b="1" dirty="0">
                        <a:solidFill>
                          <a:schemeClr val="bg2"/>
                        </a:solidFill>
                      </a:endParaRPr>
                    </a:p>
                  </a:txBody>
                  <a:tcPr/>
                </a:tc>
                <a:tc hMerge="1">
                  <a:txBody>
                    <a:bodyPr/>
                    <a:lstStyle/>
                    <a:p>
                      <a:pPr algn="l"/>
                      <a:endParaRPr lang="en-US" b="1" dirty="0">
                        <a:solidFill>
                          <a:schemeClr val="bg2"/>
                        </a:solidFill>
                      </a:endParaRPr>
                    </a:p>
                  </a:txBody>
                  <a:tcPr/>
                </a:tc>
              </a:tr>
            </a:tbl>
          </a:graphicData>
        </a:graphic>
      </p:graphicFrame>
      <p:sp>
        <p:nvSpPr>
          <p:cNvPr id="4" name="Slide Number Placeholder 3"/>
          <p:cNvSpPr>
            <a:spLocks noGrp="1"/>
          </p:cNvSpPr>
          <p:nvPr>
            <p:ph type="sldNum" sz="quarter" idx="12"/>
          </p:nvPr>
        </p:nvSpPr>
        <p:spPr/>
        <p:txBody>
          <a:bodyPr/>
          <a:lstStyle/>
          <a:p>
            <a:fld id="{ED655340-09A0-4AFA-ADD2-0DF10A5A41C0}" type="slidenum">
              <a:rPr lang="en-US" smtClean="0"/>
              <a:pPr/>
              <a:t>22</a:t>
            </a:fld>
            <a:endParaRPr lang="en-US"/>
          </a:p>
        </p:txBody>
      </p:sp>
      <p:sp>
        <p:nvSpPr>
          <p:cNvPr id="7" name="Right Arrow 6"/>
          <p:cNvSpPr/>
          <p:nvPr/>
        </p:nvSpPr>
        <p:spPr>
          <a:xfrm>
            <a:off x="2819400" y="5334000"/>
            <a:ext cx="8382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8" name="Right Arrow 7"/>
          <p:cNvSpPr/>
          <p:nvPr/>
        </p:nvSpPr>
        <p:spPr>
          <a:xfrm>
            <a:off x="6096000" y="5334000"/>
            <a:ext cx="7620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sz="2200" dirty="0" smtClean="0"/>
              <a:t>Association of changes in usual source of care (USC) over time with changes in health status: 2001, 2007* </a:t>
            </a:r>
            <a:endParaRPr lang="en-US" sz="2200" dirty="0"/>
          </a:p>
        </p:txBody>
      </p:sp>
      <p:graphicFrame>
        <p:nvGraphicFramePr>
          <p:cNvPr id="5" name="Content Placeholder 4"/>
          <p:cNvGraphicFramePr>
            <a:graphicFrameLocks noGrp="1"/>
          </p:cNvGraphicFramePr>
          <p:nvPr>
            <p:ph idx="1"/>
          </p:nvPr>
        </p:nvGraphicFramePr>
        <p:xfrm>
          <a:off x="381001" y="1219200"/>
          <a:ext cx="8229600" cy="4572000"/>
        </p:xfrm>
        <a:graphic>
          <a:graphicData uri="http://schemas.openxmlformats.org/drawingml/2006/table">
            <a:tbl>
              <a:tblPr firstRow="1" bandRow="1">
                <a:tableStyleId>{5C22544A-7EE6-4342-B048-85BDC9FD1C3A}</a:tableStyleId>
              </a:tblPr>
              <a:tblGrid>
                <a:gridCol w="1797473"/>
                <a:gridCol w="1540087"/>
                <a:gridCol w="1630680"/>
                <a:gridCol w="1630680"/>
                <a:gridCol w="1630680"/>
              </a:tblGrid>
              <a:tr h="1295400">
                <a:tc>
                  <a:txBody>
                    <a:bodyPr/>
                    <a:lstStyle/>
                    <a:p>
                      <a:pPr algn="ctr"/>
                      <a:endParaRPr lang="en-US" sz="1600" dirty="0" smtClean="0"/>
                    </a:p>
                    <a:p>
                      <a:pPr algn="ctr"/>
                      <a:r>
                        <a:rPr lang="en-US" sz="1600" dirty="0" smtClean="0"/>
                        <a:t>Change in health status</a:t>
                      </a:r>
                      <a:r>
                        <a:rPr lang="en-US" sz="1600" baseline="0" dirty="0" smtClean="0"/>
                        <a:t> six years later </a:t>
                      </a:r>
                    </a:p>
                    <a:p>
                      <a:pPr algn="l"/>
                      <a:endParaRPr lang="en-US" sz="1600" dirty="0"/>
                    </a:p>
                  </a:txBody>
                  <a:tcPr/>
                </a:tc>
                <a:tc>
                  <a:txBody>
                    <a:bodyPr/>
                    <a:lstStyle/>
                    <a:p>
                      <a:pPr algn="ctr"/>
                      <a:r>
                        <a:rPr lang="en-US" sz="1600" baseline="0" dirty="0" smtClean="0"/>
                        <a:t>2001 no USC</a:t>
                      </a:r>
                    </a:p>
                    <a:p>
                      <a:pPr algn="ctr"/>
                      <a:endParaRPr lang="en-US" sz="1600" baseline="0" dirty="0" smtClean="0"/>
                    </a:p>
                    <a:p>
                      <a:pPr algn="ctr"/>
                      <a:endParaRPr lang="en-US" sz="1600" baseline="0" dirty="0" smtClean="0"/>
                    </a:p>
                    <a:p>
                      <a:pPr algn="ctr"/>
                      <a:r>
                        <a:rPr lang="en-US" sz="1600" baseline="0" dirty="0" smtClean="0"/>
                        <a:t>2007 no USC</a:t>
                      </a:r>
                    </a:p>
                    <a:p>
                      <a:pPr algn="ctr"/>
                      <a:r>
                        <a:rPr lang="en-US" sz="1600" baseline="0" dirty="0" smtClean="0"/>
                        <a:t>% (SE)</a:t>
                      </a:r>
                    </a:p>
                    <a:p>
                      <a:pPr algn="ctr"/>
                      <a:r>
                        <a:rPr lang="en-US" sz="1600" baseline="0" dirty="0" smtClean="0"/>
                        <a:t>n=40</a:t>
                      </a:r>
                    </a:p>
                  </a:txBody>
                  <a:tcPr/>
                </a:tc>
                <a:tc>
                  <a:txBody>
                    <a:bodyPr/>
                    <a:lstStyle/>
                    <a:p>
                      <a:pPr algn="ctr"/>
                      <a:r>
                        <a:rPr lang="en-US" sz="1600" baseline="0" dirty="0" smtClean="0"/>
                        <a:t> 2001 had USC</a:t>
                      </a:r>
                    </a:p>
                    <a:p>
                      <a:pPr algn="ctr"/>
                      <a:endParaRPr lang="en-US" sz="1600" baseline="0" dirty="0" smtClean="0"/>
                    </a:p>
                    <a:p>
                      <a:pPr algn="ctr"/>
                      <a:endParaRPr lang="en-US" sz="1600" baseline="0" dirty="0" smtClean="0"/>
                    </a:p>
                    <a:p>
                      <a:pPr algn="ctr"/>
                      <a:r>
                        <a:rPr lang="en-US" sz="1600" baseline="0" dirty="0" smtClean="0"/>
                        <a:t>2007 no USC</a:t>
                      </a:r>
                    </a:p>
                    <a:p>
                      <a:pPr algn="ctr"/>
                      <a:r>
                        <a:rPr lang="en-US" sz="1600" baseline="0" dirty="0" smtClean="0"/>
                        <a:t>% (SE)</a:t>
                      </a:r>
                    </a:p>
                    <a:p>
                      <a:pPr algn="ctr"/>
                      <a:r>
                        <a:rPr lang="en-US" sz="1600" dirty="0" smtClean="0"/>
                        <a:t>n=322</a:t>
                      </a:r>
                      <a:endParaRPr lang="en-US" sz="1600" dirty="0"/>
                    </a:p>
                  </a:txBody>
                  <a:tcPr/>
                </a:tc>
                <a:tc>
                  <a:txBody>
                    <a:bodyPr/>
                    <a:lstStyle/>
                    <a:p>
                      <a:pPr algn="ctr"/>
                      <a:r>
                        <a:rPr lang="en-US" sz="1600" dirty="0" smtClean="0"/>
                        <a:t> 2001</a:t>
                      </a:r>
                      <a:r>
                        <a:rPr lang="en-US" sz="1600" baseline="0" dirty="0" smtClean="0"/>
                        <a:t> no USC</a:t>
                      </a:r>
                    </a:p>
                    <a:p>
                      <a:pPr algn="ctr"/>
                      <a:endParaRPr lang="en-US" sz="1600" baseline="0" dirty="0" smtClean="0"/>
                    </a:p>
                    <a:p>
                      <a:pPr algn="ctr"/>
                      <a:endParaRPr lang="en-US" sz="1600" baseline="0" dirty="0" smtClean="0"/>
                    </a:p>
                    <a:p>
                      <a:pPr algn="ctr"/>
                      <a:r>
                        <a:rPr lang="en-US" sz="1600" baseline="0" dirty="0" smtClean="0"/>
                        <a:t> 2007 had USC</a:t>
                      </a:r>
                    </a:p>
                    <a:p>
                      <a:pPr algn="ctr"/>
                      <a:r>
                        <a:rPr lang="en-US" sz="1600" baseline="0" dirty="0" smtClean="0"/>
                        <a:t>% (SE)</a:t>
                      </a:r>
                    </a:p>
                    <a:p>
                      <a:pPr algn="ctr"/>
                      <a:r>
                        <a:rPr lang="en-US" sz="1600" baseline="0" dirty="0" smtClean="0"/>
                        <a:t>n=103</a:t>
                      </a:r>
                      <a:endParaRPr lang="en-US" sz="1600" dirty="0"/>
                    </a:p>
                  </a:txBody>
                  <a:tcPr/>
                </a:tc>
                <a:tc>
                  <a:txBody>
                    <a:bodyPr/>
                    <a:lstStyle/>
                    <a:p>
                      <a:pPr algn="ctr"/>
                      <a:r>
                        <a:rPr lang="en-US" sz="1600" dirty="0" smtClean="0"/>
                        <a:t>2001</a:t>
                      </a:r>
                      <a:r>
                        <a:rPr lang="en-US" sz="1600" baseline="0" dirty="0" smtClean="0"/>
                        <a:t> had USC</a:t>
                      </a:r>
                    </a:p>
                    <a:p>
                      <a:pPr algn="ctr"/>
                      <a:endParaRPr lang="en-US" sz="1600" baseline="0" dirty="0" smtClean="0"/>
                    </a:p>
                    <a:p>
                      <a:pPr algn="ctr"/>
                      <a:endParaRPr lang="en-US" sz="1600" baseline="0" dirty="0" smtClean="0"/>
                    </a:p>
                    <a:p>
                      <a:pPr algn="ctr"/>
                      <a:r>
                        <a:rPr lang="en-US" sz="1600" baseline="0" dirty="0" smtClean="0"/>
                        <a:t>2007 had USC</a:t>
                      </a:r>
                    </a:p>
                    <a:p>
                      <a:pPr algn="ctr"/>
                      <a:r>
                        <a:rPr lang="en-US" sz="1600" baseline="0" dirty="0" smtClean="0"/>
                        <a:t>% (SE)</a:t>
                      </a:r>
                    </a:p>
                    <a:p>
                      <a:pPr algn="ctr"/>
                      <a:r>
                        <a:rPr lang="en-US" sz="1600" dirty="0" smtClean="0"/>
                        <a:t>n=1,386</a:t>
                      </a:r>
                      <a:endParaRPr lang="en-US" sz="1600" dirty="0"/>
                    </a:p>
                  </a:txBody>
                  <a:tcPr/>
                </a:tc>
              </a:tr>
              <a:tr h="655320">
                <a:tc>
                  <a:txBody>
                    <a:bodyPr/>
                    <a:lstStyle/>
                    <a:p>
                      <a:pPr algn="ctr"/>
                      <a:r>
                        <a:rPr lang="en-US" b="1" baseline="0" dirty="0" smtClean="0">
                          <a:solidFill>
                            <a:schemeClr val="bg2"/>
                          </a:solidFill>
                        </a:rPr>
                        <a:t>Health status Improved</a:t>
                      </a:r>
                    </a:p>
                    <a:p>
                      <a:pPr algn="ctr"/>
                      <a:endParaRPr lang="en-US" b="1" dirty="0">
                        <a:solidFill>
                          <a:schemeClr val="bg2"/>
                        </a:solidFill>
                      </a:endParaRPr>
                    </a:p>
                  </a:txBody>
                  <a:tcPr/>
                </a:tc>
                <a:tc>
                  <a:txBody>
                    <a:bodyPr/>
                    <a:lstStyle/>
                    <a:p>
                      <a:pPr algn="ctr"/>
                      <a:r>
                        <a:rPr lang="en-US" b="1" dirty="0" smtClean="0">
                          <a:solidFill>
                            <a:schemeClr val="bg1"/>
                          </a:solidFill>
                        </a:rPr>
                        <a:t>**</a:t>
                      </a:r>
                      <a:endParaRPr lang="en-US" b="1" dirty="0">
                        <a:solidFill>
                          <a:schemeClr val="bg1"/>
                        </a:solidFill>
                      </a:endParaRPr>
                    </a:p>
                  </a:txBody>
                  <a:tcPr/>
                </a:tc>
                <a:tc>
                  <a:txBody>
                    <a:bodyPr/>
                    <a:lstStyle/>
                    <a:p>
                      <a:pPr algn="ctr"/>
                      <a:r>
                        <a:rPr lang="en-US" b="1" dirty="0" smtClean="0">
                          <a:solidFill>
                            <a:schemeClr val="bg2"/>
                          </a:solidFill>
                        </a:rPr>
                        <a:t>31.2 (4.3) </a:t>
                      </a:r>
                    </a:p>
                    <a:p>
                      <a:pPr algn="ctr"/>
                      <a:endParaRPr lang="en-US" b="1" dirty="0">
                        <a:solidFill>
                          <a:schemeClr val="bg2"/>
                        </a:solidFill>
                      </a:endParaRPr>
                    </a:p>
                  </a:txBody>
                  <a:tcPr/>
                </a:tc>
                <a:tc>
                  <a:txBody>
                    <a:bodyPr/>
                    <a:lstStyle/>
                    <a:p>
                      <a:pPr algn="ctr"/>
                      <a:r>
                        <a:rPr lang="en-US" b="1" dirty="0" smtClean="0">
                          <a:solidFill>
                            <a:schemeClr val="bg1"/>
                          </a:solidFill>
                        </a:rPr>
                        <a:t>**</a:t>
                      </a:r>
                      <a:endParaRPr lang="en-US" b="1" dirty="0">
                        <a:solidFill>
                          <a:schemeClr val="bg1"/>
                        </a:solidFill>
                      </a:endParaRPr>
                    </a:p>
                  </a:txBody>
                  <a:tcPr/>
                </a:tc>
                <a:tc>
                  <a:txBody>
                    <a:bodyPr/>
                    <a:lstStyle/>
                    <a:p>
                      <a:pPr algn="ctr"/>
                      <a:r>
                        <a:rPr lang="en-US" b="1" dirty="0" smtClean="0">
                          <a:solidFill>
                            <a:schemeClr val="bg2"/>
                          </a:solidFill>
                        </a:rPr>
                        <a:t>29.4 (1.9)</a:t>
                      </a:r>
                    </a:p>
                    <a:p>
                      <a:pPr algn="ctr"/>
                      <a:endParaRPr lang="en-US" b="1" dirty="0">
                        <a:solidFill>
                          <a:schemeClr val="bg2"/>
                        </a:solidFill>
                      </a:endParaRPr>
                    </a:p>
                  </a:txBody>
                  <a:tcPr/>
                </a:tc>
              </a:tr>
              <a:tr h="807720">
                <a:tc>
                  <a:txBody>
                    <a:bodyPr/>
                    <a:lstStyle/>
                    <a:p>
                      <a:pPr algn="ctr"/>
                      <a:r>
                        <a:rPr lang="en-US" b="1" dirty="0" smtClean="0">
                          <a:solidFill>
                            <a:schemeClr val="bg2"/>
                          </a:solidFill>
                        </a:rPr>
                        <a:t>Same</a:t>
                      </a:r>
                      <a:endParaRPr lang="en-US" b="1" dirty="0">
                        <a:solidFill>
                          <a:schemeClr val="bg2"/>
                        </a:solidFill>
                      </a:endParaRPr>
                    </a:p>
                  </a:txBody>
                  <a:tcPr/>
                </a:tc>
                <a:tc>
                  <a:txBody>
                    <a:bodyPr/>
                    <a:lstStyle/>
                    <a:p>
                      <a:pPr algn="ctr"/>
                      <a:r>
                        <a:rPr lang="en-US" b="1" dirty="0" smtClean="0">
                          <a:solidFill>
                            <a:schemeClr val="bg2"/>
                          </a:solidFill>
                        </a:rPr>
                        <a:t>38.8 (10.9)</a:t>
                      </a:r>
                    </a:p>
                    <a:p>
                      <a:pPr algn="ctr"/>
                      <a:endParaRPr lang="en-US" b="1" dirty="0" smtClean="0">
                        <a:solidFill>
                          <a:srgbClr val="FF0000"/>
                        </a:solidFill>
                      </a:endParaRPr>
                    </a:p>
                  </a:txBody>
                  <a:tcPr/>
                </a:tc>
                <a:tc>
                  <a:txBody>
                    <a:bodyPr/>
                    <a:lstStyle/>
                    <a:p>
                      <a:pPr algn="ctr"/>
                      <a:r>
                        <a:rPr lang="en-US" b="1" dirty="0" smtClean="0">
                          <a:solidFill>
                            <a:schemeClr val="bg2"/>
                          </a:solidFill>
                        </a:rPr>
                        <a:t>53.5 (4.7) </a:t>
                      </a:r>
                    </a:p>
                    <a:p>
                      <a:pPr algn="ctr"/>
                      <a:endParaRPr lang="en-US" b="1" dirty="0" smtClean="0">
                        <a:solidFill>
                          <a:schemeClr val="bg2"/>
                        </a:solidFill>
                      </a:endParaRPr>
                    </a:p>
                  </a:txBody>
                  <a:tcPr/>
                </a:tc>
                <a:tc>
                  <a:txBody>
                    <a:bodyPr/>
                    <a:lstStyle/>
                    <a:p>
                      <a:pPr algn="ctr"/>
                      <a:r>
                        <a:rPr lang="en-US" b="1" dirty="0" smtClean="0">
                          <a:solidFill>
                            <a:schemeClr val="bg2"/>
                          </a:solidFill>
                        </a:rPr>
                        <a:t>66.8 (7.3)</a:t>
                      </a:r>
                    </a:p>
                    <a:p>
                      <a:pPr algn="ctr"/>
                      <a:endParaRPr lang="en-US" b="1" dirty="0">
                        <a:solidFill>
                          <a:schemeClr val="bg2"/>
                        </a:solidFill>
                      </a:endParaRPr>
                    </a:p>
                  </a:txBody>
                  <a:tcPr/>
                </a:tc>
                <a:tc>
                  <a:txBody>
                    <a:bodyPr/>
                    <a:lstStyle/>
                    <a:p>
                      <a:pPr algn="ctr"/>
                      <a:r>
                        <a:rPr lang="en-US" b="1" dirty="0" smtClean="0">
                          <a:solidFill>
                            <a:schemeClr val="bg2"/>
                          </a:solidFill>
                        </a:rPr>
                        <a:t>61.8 (2.1)</a:t>
                      </a:r>
                    </a:p>
                    <a:p>
                      <a:pPr algn="ctr"/>
                      <a:endParaRPr lang="en-US" b="1" dirty="0" smtClean="0">
                        <a:solidFill>
                          <a:schemeClr val="bg2"/>
                        </a:solidFill>
                      </a:endParaRPr>
                    </a:p>
                  </a:txBody>
                  <a:tcPr/>
                </a:tc>
              </a:tr>
              <a:tr h="655320">
                <a:tc>
                  <a:txBody>
                    <a:bodyPr/>
                    <a:lstStyle/>
                    <a:p>
                      <a:pPr algn="ctr"/>
                      <a:r>
                        <a:rPr lang="en-US" b="1" baseline="0" dirty="0" smtClean="0">
                          <a:solidFill>
                            <a:schemeClr val="bg2"/>
                          </a:solidFill>
                        </a:rPr>
                        <a:t>Worse</a:t>
                      </a:r>
                      <a:endParaRPr lang="en-US" b="1" dirty="0">
                        <a:solidFill>
                          <a:schemeClr val="bg2"/>
                        </a:solidFill>
                      </a:endParaRPr>
                    </a:p>
                  </a:txBody>
                  <a:tcPr/>
                </a:tc>
                <a:tc>
                  <a:txBody>
                    <a:bodyPr/>
                    <a:lstStyle/>
                    <a:p>
                      <a:pPr algn="ctr"/>
                      <a:r>
                        <a:rPr lang="en-US" b="1" dirty="0" smtClean="0">
                          <a:solidFill>
                            <a:schemeClr val="bg1"/>
                          </a:solidFill>
                        </a:rPr>
                        <a:t>**</a:t>
                      </a:r>
                    </a:p>
                    <a:p>
                      <a:pPr algn="ctr"/>
                      <a:endParaRPr lang="en-US" b="1" dirty="0" smtClean="0">
                        <a:solidFill>
                          <a:srgbClr val="FF0000"/>
                        </a:solidFill>
                      </a:endParaRPr>
                    </a:p>
                  </a:txBody>
                  <a:tcPr/>
                </a:tc>
                <a:tc>
                  <a:txBody>
                    <a:bodyPr/>
                    <a:lstStyle/>
                    <a:p>
                      <a:pPr algn="ctr"/>
                      <a:r>
                        <a:rPr lang="en-US" b="1" dirty="0" smtClean="0">
                          <a:solidFill>
                            <a:schemeClr val="bg2"/>
                          </a:solidFill>
                        </a:rPr>
                        <a:t>15.3 (3.4)</a:t>
                      </a:r>
                    </a:p>
                    <a:p>
                      <a:pPr algn="ctr"/>
                      <a:endParaRPr lang="en-US" b="1" dirty="0">
                        <a:solidFill>
                          <a:schemeClr val="bg2"/>
                        </a:solidFill>
                      </a:endParaRPr>
                    </a:p>
                  </a:txBody>
                  <a:tcPr/>
                </a:tc>
                <a:tc>
                  <a:txBody>
                    <a:bodyPr/>
                    <a:lstStyle/>
                    <a:p>
                      <a:pPr algn="ctr"/>
                      <a:r>
                        <a:rPr lang="en-US" b="1" dirty="0" smtClean="0">
                          <a:solidFill>
                            <a:schemeClr val="bg1"/>
                          </a:solidFill>
                        </a:rPr>
                        <a:t>**</a:t>
                      </a:r>
                      <a:endParaRPr lang="en-US" b="1" dirty="0">
                        <a:solidFill>
                          <a:schemeClr val="bg1"/>
                        </a:solidFill>
                      </a:endParaRPr>
                    </a:p>
                  </a:txBody>
                  <a:tcPr/>
                </a:tc>
                <a:tc>
                  <a:txBody>
                    <a:bodyPr/>
                    <a:lstStyle/>
                    <a:p>
                      <a:pPr algn="ctr"/>
                      <a:r>
                        <a:rPr lang="en-US" b="1" dirty="0" smtClean="0">
                          <a:solidFill>
                            <a:schemeClr val="bg2"/>
                          </a:solidFill>
                        </a:rPr>
                        <a:t>8.9 (1.2)</a:t>
                      </a:r>
                    </a:p>
                    <a:p>
                      <a:pPr algn="ctr"/>
                      <a:endParaRPr lang="en-US" b="1" dirty="0">
                        <a:solidFill>
                          <a:schemeClr val="bg2"/>
                        </a:solidFill>
                      </a:endParaRPr>
                    </a:p>
                  </a:txBody>
                  <a:tcPr/>
                </a:tc>
              </a:tr>
              <a:tr h="602545">
                <a:tc>
                  <a:txBody>
                    <a:bodyPr/>
                    <a:lstStyle/>
                    <a:p>
                      <a:pPr algn="ctr"/>
                      <a:r>
                        <a:rPr lang="en-US" b="1" dirty="0" smtClean="0">
                          <a:solidFill>
                            <a:schemeClr val="bg2"/>
                          </a:solidFill>
                        </a:rPr>
                        <a:t>Total</a:t>
                      </a:r>
                      <a:endParaRPr lang="en-US" b="1" dirty="0">
                        <a:solidFill>
                          <a:schemeClr val="bg2"/>
                        </a:solidFill>
                      </a:endParaRPr>
                    </a:p>
                  </a:txBody>
                  <a:tcPr/>
                </a:tc>
                <a:tc>
                  <a:txBody>
                    <a:bodyPr/>
                    <a:lstStyle/>
                    <a:p>
                      <a:pPr algn="ctr"/>
                      <a:r>
                        <a:rPr lang="en-US" b="1" dirty="0" smtClean="0">
                          <a:solidFill>
                            <a:schemeClr val="bg2"/>
                          </a:solidFill>
                        </a:rPr>
                        <a:t>100.0%</a:t>
                      </a:r>
                    </a:p>
                    <a:p>
                      <a:pPr algn="ctr"/>
                      <a:endParaRPr lang="en-US" b="1" dirty="0">
                        <a:solidFill>
                          <a:schemeClr val="bg2"/>
                        </a:solidFill>
                      </a:endParaRPr>
                    </a:p>
                  </a:txBody>
                  <a:tcPr/>
                </a:tc>
                <a:tc>
                  <a:txBody>
                    <a:bodyPr/>
                    <a:lstStyle/>
                    <a:p>
                      <a:pPr algn="ctr"/>
                      <a:r>
                        <a:rPr lang="en-US" b="1" dirty="0" smtClean="0">
                          <a:solidFill>
                            <a:schemeClr val="bg2"/>
                          </a:solidFill>
                        </a:rPr>
                        <a:t>100.0%</a:t>
                      </a:r>
                      <a:endParaRPr lang="en-US" b="1" dirty="0">
                        <a:solidFill>
                          <a:schemeClr val="bg2"/>
                        </a:solidFill>
                      </a:endParaRPr>
                    </a:p>
                  </a:txBody>
                  <a:tcPr/>
                </a:tc>
                <a:tc>
                  <a:txBody>
                    <a:bodyPr/>
                    <a:lstStyle/>
                    <a:p>
                      <a:pPr algn="ctr"/>
                      <a:r>
                        <a:rPr lang="en-US" b="1" dirty="0" smtClean="0">
                          <a:solidFill>
                            <a:schemeClr val="bg2"/>
                          </a:solidFill>
                        </a:rPr>
                        <a:t>100.0%</a:t>
                      </a:r>
                    </a:p>
                  </a:txBody>
                  <a:tcPr/>
                </a:tc>
                <a:tc>
                  <a:txBody>
                    <a:bodyPr/>
                    <a:lstStyle/>
                    <a:p>
                      <a:pPr algn="ctr"/>
                      <a:r>
                        <a:rPr lang="en-US" b="1" dirty="0" smtClean="0">
                          <a:solidFill>
                            <a:schemeClr val="bg2"/>
                          </a:solidFill>
                        </a:rPr>
                        <a:t>100.0%</a:t>
                      </a:r>
                      <a:endParaRPr lang="en-US" b="1" dirty="0">
                        <a:solidFill>
                          <a:schemeClr val="bg2"/>
                        </a:solidFill>
                      </a:endParaRPr>
                    </a:p>
                  </a:txBody>
                  <a:tcPr/>
                </a:tc>
              </a:tr>
            </a:tbl>
          </a:graphicData>
        </a:graphic>
      </p:graphicFrame>
      <p:sp>
        <p:nvSpPr>
          <p:cNvPr id="4" name="Slide Number Placeholder 3"/>
          <p:cNvSpPr>
            <a:spLocks noGrp="1"/>
          </p:cNvSpPr>
          <p:nvPr>
            <p:ph type="sldNum" sz="quarter" idx="12"/>
          </p:nvPr>
        </p:nvSpPr>
        <p:spPr/>
        <p:txBody>
          <a:bodyPr/>
          <a:lstStyle/>
          <a:p>
            <a:fld id="{ED655340-09A0-4AFA-ADD2-0DF10A5A41C0}" type="slidenum">
              <a:rPr lang="en-US" smtClean="0"/>
              <a:pPr/>
              <a:t>23</a:t>
            </a:fld>
            <a:endParaRPr lang="en-US"/>
          </a:p>
        </p:txBody>
      </p:sp>
      <p:sp>
        <p:nvSpPr>
          <p:cNvPr id="6" name="Down Arrow 5"/>
          <p:cNvSpPr/>
          <p:nvPr/>
        </p:nvSpPr>
        <p:spPr>
          <a:xfrm>
            <a:off x="4419600" y="1600200"/>
            <a:ext cx="76200" cy="304800"/>
          </a:xfrm>
          <a:prstGeom prst="downArrow">
            <a:avLst/>
          </a:prstGeom>
          <a:solidFill>
            <a:schemeClr val="bg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own Arrow 8"/>
          <p:cNvSpPr/>
          <p:nvPr/>
        </p:nvSpPr>
        <p:spPr>
          <a:xfrm>
            <a:off x="7772400" y="1676400"/>
            <a:ext cx="76200" cy="304800"/>
          </a:xfrm>
          <a:prstGeom prst="downArrow">
            <a:avLst/>
          </a:prstGeom>
          <a:solidFill>
            <a:schemeClr val="bg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own Arrow 9"/>
          <p:cNvSpPr/>
          <p:nvPr/>
        </p:nvSpPr>
        <p:spPr>
          <a:xfrm>
            <a:off x="6172200" y="1600200"/>
            <a:ext cx="76200" cy="304800"/>
          </a:xfrm>
          <a:prstGeom prst="downArrow">
            <a:avLst/>
          </a:prstGeom>
          <a:solidFill>
            <a:schemeClr val="bg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0" y="6119336"/>
            <a:ext cx="8839200" cy="738664"/>
          </a:xfrm>
          <a:prstGeom prst="rect">
            <a:avLst/>
          </a:prstGeom>
          <a:noFill/>
        </p:spPr>
        <p:txBody>
          <a:bodyPr wrap="square" rtlCol="0">
            <a:spAutoFit/>
          </a:bodyPr>
          <a:lstStyle/>
          <a:p>
            <a:r>
              <a:rPr lang="en-US" sz="1400" dirty="0" smtClean="0"/>
              <a:t>DATA SOURCE: CDC/NCHS, SLAITS Survey of Adult Transition and Health, 2007 public use file.  </a:t>
            </a:r>
          </a:p>
          <a:p>
            <a:r>
              <a:rPr lang="en-US" sz="1400" dirty="0" smtClean="0"/>
              <a:t>*Differences are significant at the 0.05 level (based on p-value of a single chi square test of association).   </a:t>
            </a:r>
          </a:p>
          <a:p>
            <a:r>
              <a:rPr lang="en-US" sz="1400" dirty="0" smtClean="0"/>
              <a:t>**Figure does not meet NCHS standards for reliability or precision and cannot be reported. </a:t>
            </a:r>
            <a:endParaRPr lang="en-US" sz="1400" dirty="0"/>
          </a:p>
        </p:txBody>
      </p:sp>
      <p:sp>
        <p:nvSpPr>
          <p:cNvPr id="12" name="Down Arrow 11"/>
          <p:cNvSpPr/>
          <p:nvPr/>
        </p:nvSpPr>
        <p:spPr>
          <a:xfrm>
            <a:off x="2895600" y="1600200"/>
            <a:ext cx="76200" cy="304800"/>
          </a:xfrm>
          <a:prstGeom prst="downArrow">
            <a:avLst/>
          </a:prstGeom>
          <a:solidFill>
            <a:schemeClr val="bg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Association of changes in getting timely care with changes in health status: 2001, 2007*  </a:t>
            </a:r>
            <a:br>
              <a:rPr lang="en-US" sz="2000" dirty="0" smtClean="0"/>
            </a:br>
            <a:r>
              <a:rPr lang="en-US" sz="2000" dirty="0" smtClean="0"/>
              <a:t>(e.g., care was not delayed or foregone)</a:t>
            </a:r>
            <a:endParaRPr lang="en-US" sz="2000" dirty="0"/>
          </a:p>
        </p:txBody>
      </p:sp>
      <p:graphicFrame>
        <p:nvGraphicFramePr>
          <p:cNvPr id="5" name="Content Placeholder 4"/>
          <p:cNvGraphicFramePr>
            <a:graphicFrameLocks noGrp="1"/>
          </p:cNvGraphicFramePr>
          <p:nvPr>
            <p:ph idx="1"/>
          </p:nvPr>
        </p:nvGraphicFramePr>
        <p:xfrm>
          <a:off x="152400" y="1143000"/>
          <a:ext cx="8763000" cy="4632960"/>
        </p:xfrm>
        <a:graphic>
          <a:graphicData uri="http://schemas.openxmlformats.org/drawingml/2006/table">
            <a:tbl>
              <a:tblPr firstRow="1" bandRow="1">
                <a:tableStyleId>{5C22544A-7EE6-4342-B048-85BDC9FD1C3A}</a:tableStyleId>
              </a:tblPr>
              <a:tblGrid>
                <a:gridCol w="1482090"/>
                <a:gridCol w="1931670"/>
                <a:gridCol w="1783080"/>
                <a:gridCol w="1783080"/>
                <a:gridCol w="1783080"/>
              </a:tblGrid>
              <a:tr h="1447800">
                <a:tc>
                  <a:txBody>
                    <a:bodyPr/>
                    <a:lstStyle/>
                    <a:p>
                      <a:pPr algn="ctr"/>
                      <a:endParaRPr lang="en-US" sz="1600" dirty="0" smtClean="0"/>
                    </a:p>
                    <a:p>
                      <a:pPr algn="ctr"/>
                      <a:r>
                        <a:rPr lang="en-US" sz="1600" dirty="0" smtClean="0"/>
                        <a:t>Change in health status</a:t>
                      </a:r>
                      <a:r>
                        <a:rPr lang="en-US" sz="1600" baseline="0" dirty="0" smtClean="0"/>
                        <a:t> six years later </a:t>
                      </a:r>
                    </a:p>
                  </a:txBody>
                  <a:tcPr/>
                </a:tc>
                <a:tc>
                  <a:txBody>
                    <a:bodyPr/>
                    <a:lstStyle/>
                    <a:p>
                      <a:pPr algn="ctr"/>
                      <a:r>
                        <a:rPr lang="en-US" sz="1600" baseline="0" dirty="0" smtClean="0"/>
                        <a:t>2001 no timely  care</a:t>
                      </a:r>
                    </a:p>
                    <a:p>
                      <a:pPr algn="ctr"/>
                      <a:endParaRPr lang="en-US" sz="1600" baseline="0" dirty="0" smtClean="0"/>
                    </a:p>
                    <a:p>
                      <a:pPr algn="ctr"/>
                      <a:endParaRPr lang="en-US" sz="1600" baseline="0" dirty="0" smtClean="0"/>
                    </a:p>
                    <a:p>
                      <a:pPr algn="ctr"/>
                      <a:r>
                        <a:rPr lang="en-US" sz="1600" baseline="0" dirty="0" smtClean="0"/>
                        <a:t>2007 no timely care</a:t>
                      </a:r>
                    </a:p>
                    <a:p>
                      <a:pPr algn="ctr"/>
                      <a:endParaRPr lang="en-US" sz="1600" baseline="0" dirty="0" smtClean="0"/>
                    </a:p>
                    <a:p>
                      <a:pPr algn="ctr"/>
                      <a:r>
                        <a:rPr lang="en-US" sz="1600" baseline="0" dirty="0" smtClean="0"/>
                        <a:t>% (SE)</a:t>
                      </a:r>
                    </a:p>
                    <a:p>
                      <a:pPr algn="ctr"/>
                      <a:r>
                        <a:rPr lang="en-US" sz="1600" baseline="0" dirty="0" smtClean="0"/>
                        <a:t>n=61</a:t>
                      </a:r>
                    </a:p>
                  </a:txBody>
                  <a:tcPr/>
                </a:tc>
                <a:tc>
                  <a:txBody>
                    <a:bodyPr/>
                    <a:lstStyle/>
                    <a:p>
                      <a:pPr algn="ctr"/>
                      <a:r>
                        <a:rPr lang="en-US" sz="1600" baseline="0" dirty="0" smtClean="0"/>
                        <a:t>2001 had  timely care </a:t>
                      </a:r>
                    </a:p>
                    <a:p>
                      <a:pPr algn="ctr"/>
                      <a:endParaRPr lang="en-US" sz="1600" baseline="0" dirty="0" smtClean="0"/>
                    </a:p>
                    <a:p>
                      <a:pPr algn="ctr"/>
                      <a:r>
                        <a:rPr lang="en-US" sz="1600" baseline="0" dirty="0" smtClean="0"/>
                        <a:t>2007 no timely  care</a:t>
                      </a:r>
                    </a:p>
                    <a:p>
                      <a:pPr algn="ctr"/>
                      <a:r>
                        <a:rPr lang="en-US" sz="1600" baseline="0" dirty="0" smtClean="0"/>
                        <a:t>% (SE)</a:t>
                      </a:r>
                    </a:p>
                    <a:p>
                      <a:pPr algn="ctr"/>
                      <a:r>
                        <a:rPr lang="en-US" sz="1600" baseline="0" dirty="0" smtClean="0"/>
                        <a:t>n=441</a:t>
                      </a:r>
                    </a:p>
                  </a:txBody>
                  <a:tcPr/>
                </a:tc>
                <a:tc>
                  <a:txBody>
                    <a:bodyPr/>
                    <a:lstStyle/>
                    <a:p>
                      <a:pPr algn="ctr"/>
                      <a:r>
                        <a:rPr lang="en-US" sz="1600" dirty="0" smtClean="0"/>
                        <a:t>2001</a:t>
                      </a:r>
                      <a:r>
                        <a:rPr lang="en-US" sz="1600" baseline="0" dirty="0" smtClean="0"/>
                        <a:t> no timely care</a:t>
                      </a:r>
                    </a:p>
                    <a:p>
                      <a:pPr algn="ctr"/>
                      <a:endParaRPr lang="en-US" sz="1600" baseline="0" dirty="0" smtClean="0"/>
                    </a:p>
                    <a:p>
                      <a:pPr algn="ctr"/>
                      <a:r>
                        <a:rPr lang="en-US" sz="1600" baseline="0" dirty="0" smtClean="0"/>
                        <a:t>2007 had timely care </a:t>
                      </a:r>
                    </a:p>
                    <a:p>
                      <a:pPr algn="ctr"/>
                      <a:r>
                        <a:rPr lang="en-US" sz="1600" baseline="0" dirty="0" smtClean="0"/>
                        <a:t>% (SE)</a:t>
                      </a:r>
                    </a:p>
                    <a:p>
                      <a:pPr algn="ctr"/>
                      <a:r>
                        <a:rPr lang="en-US" sz="1600" baseline="0" dirty="0" smtClean="0"/>
                        <a:t>n=75</a:t>
                      </a:r>
                    </a:p>
                  </a:txBody>
                  <a:tcPr/>
                </a:tc>
                <a:tc>
                  <a:txBody>
                    <a:bodyPr/>
                    <a:lstStyle/>
                    <a:p>
                      <a:pPr algn="ctr"/>
                      <a:r>
                        <a:rPr lang="en-US" sz="1600" dirty="0" smtClean="0"/>
                        <a:t>2001</a:t>
                      </a:r>
                      <a:r>
                        <a:rPr lang="en-US" sz="1600" baseline="0" dirty="0" smtClean="0"/>
                        <a:t> had timely care</a:t>
                      </a:r>
                    </a:p>
                    <a:p>
                      <a:pPr algn="ctr"/>
                      <a:endParaRPr lang="en-US" sz="1600" baseline="0" dirty="0" smtClean="0"/>
                    </a:p>
                    <a:p>
                      <a:pPr algn="ctr"/>
                      <a:r>
                        <a:rPr lang="en-US" sz="1600" baseline="0" dirty="0" smtClean="0"/>
                        <a:t>2007 had timely care</a:t>
                      </a:r>
                    </a:p>
                    <a:p>
                      <a:pPr algn="ctr"/>
                      <a:r>
                        <a:rPr lang="en-US" sz="1600" baseline="0" dirty="0" smtClean="0"/>
                        <a:t>% (SE)</a:t>
                      </a:r>
                    </a:p>
                    <a:p>
                      <a:pPr algn="ctr"/>
                      <a:r>
                        <a:rPr lang="en-US" sz="1600" baseline="0" dirty="0" smtClean="0"/>
                        <a:t>n=1,271</a:t>
                      </a:r>
                    </a:p>
                  </a:txBody>
                  <a:tcPr/>
                </a:tc>
              </a:tr>
              <a:tr h="716280">
                <a:tc>
                  <a:txBody>
                    <a:bodyPr/>
                    <a:lstStyle/>
                    <a:p>
                      <a:pPr algn="ctr"/>
                      <a:r>
                        <a:rPr lang="en-US" b="1" baseline="0" dirty="0" smtClean="0">
                          <a:solidFill>
                            <a:schemeClr val="bg2"/>
                          </a:solidFill>
                        </a:rPr>
                        <a:t>Health status Improved</a:t>
                      </a:r>
                    </a:p>
                    <a:p>
                      <a:pPr algn="ctr"/>
                      <a:endParaRPr lang="en-US" b="1" dirty="0">
                        <a:solidFill>
                          <a:schemeClr val="bg2"/>
                        </a:solidFill>
                      </a:endParaRPr>
                    </a:p>
                  </a:txBody>
                  <a:tcPr/>
                </a:tc>
                <a:tc>
                  <a:txBody>
                    <a:bodyPr/>
                    <a:lstStyle/>
                    <a:p>
                      <a:pPr algn="ctr"/>
                      <a:r>
                        <a:rPr lang="en-US" b="1" dirty="0" smtClean="0">
                          <a:solidFill>
                            <a:schemeClr val="bg1"/>
                          </a:solidFill>
                        </a:rPr>
                        <a:t>**</a:t>
                      </a:r>
                      <a:endParaRPr lang="en-US" b="1" dirty="0">
                        <a:solidFill>
                          <a:schemeClr val="bg1"/>
                        </a:solidFill>
                      </a:endParaRPr>
                    </a:p>
                  </a:txBody>
                  <a:tcPr/>
                </a:tc>
                <a:tc>
                  <a:txBody>
                    <a:bodyPr/>
                    <a:lstStyle/>
                    <a:p>
                      <a:pPr algn="ctr"/>
                      <a:r>
                        <a:rPr lang="en-US" b="1" dirty="0" smtClean="0">
                          <a:solidFill>
                            <a:schemeClr val="bg1"/>
                          </a:solidFill>
                        </a:rPr>
                        <a:t>34.4 (3.7)</a:t>
                      </a:r>
                    </a:p>
                    <a:p>
                      <a:pPr algn="ctr"/>
                      <a:endParaRPr lang="en-US" b="1" dirty="0">
                        <a:solidFill>
                          <a:schemeClr val="bg1"/>
                        </a:solidFill>
                      </a:endParaRPr>
                    </a:p>
                  </a:txBody>
                  <a:tcPr/>
                </a:tc>
                <a:tc>
                  <a:txBody>
                    <a:bodyPr/>
                    <a:lstStyle/>
                    <a:p>
                      <a:pPr algn="ctr"/>
                      <a:r>
                        <a:rPr lang="en-US" b="1" dirty="0" smtClean="0">
                          <a:solidFill>
                            <a:schemeClr val="bg1"/>
                          </a:solidFill>
                        </a:rPr>
                        <a:t>37.2</a:t>
                      </a:r>
                      <a:r>
                        <a:rPr lang="en-US" b="1" baseline="0" dirty="0" smtClean="0">
                          <a:solidFill>
                            <a:schemeClr val="bg1"/>
                          </a:solidFill>
                        </a:rPr>
                        <a:t> (9.2)</a:t>
                      </a:r>
                      <a:endParaRPr lang="en-US" b="1" dirty="0" smtClean="0">
                        <a:solidFill>
                          <a:schemeClr val="bg1"/>
                        </a:solidFill>
                      </a:endParaRPr>
                    </a:p>
                  </a:txBody>
                  <a:tcPr/>
                </a:tc>
                <a:tc>
                  <a:txBody>
                    <a:bodyPr/>
                    <a:lstStyle/>
                    <a:p>
                      <a:pPr algn="ctr"/>
                      <a:r>
                        <a:rPr lang="en-US" b="1" dirty="0" smtClean="0">
                          <a:solidFill>
                            <a:schemeClr val="bg2"/>
                          </a:solidFill>
                        </a:rPr>
                        <a:t>27.8 (1.9)</a:t>
                      </a:r>
                    </a:p>
                    <a:p>
                      <a:pPr algn="ctr"/>
                      <a:endParaRPr lang="en-US" b="1" dirty="0">
                        <a:solidFill>
                          <a:schemeClr val="bg2"/>
                        </a:solidFill>
                      </a:endParaRPr>
                    </a:p>
                  </a:txBody>
                  <a:tcPr/>
                </a:tc>
              </a:tr>
              <a:tr h="487680">
                <a:tc>
                  <a:txBody>
                    <a:bodyPr/>
                    <a:lstStyle/>
                    <a:p>
                      <a:pPr algn="ctr"/>
                      <a:r>
                        <a:rPr lang="en-US" b="1" dirty="0" smtClean="0">
                          <a:solidFill>
                            <a:schemeClr val="bg2"/>
                          </a:solidFill>
                        </a:rPr>
                        <a:t>Same</a:t>
                      </a:r>
                      <a:endParaRPr lang="en-US" b="1" dirty="0">
                        <a:solidFill>
                          <a:schemeClr val="bg2"/>
                        </a:solidFill>
                      </a:endParaRPr>
                    </a:p>
                  </a:txBody>
                  <a:tcPr/>
                </a:tc>
                <a:tc>
                  <a:txBody>
                    <a:bodyPr/>
                    <a:lstStyle/>
                    <a:p>
                      <a:pPr algn="ctr"/>
                      <a:r>
                        <a:rPr lang="en-US" b="1" dirty="0" smtClean="0">
                          <a:solidFill>
                            <a:schemeClr val="bg1"/>
                          </a:solidFill>
                        </a:rPr>
                        <a:t>53.8 (10.4)</a:t>
                      </a:r>
                    </a:p>
                    <a:p>
                      <a:pPr algn="ctr"/>
                      <a:endParaRPr lang="en-US" b="1" dirty="0" smtClean="0">
                        <a:solidFill>
                          <a:schemeClr val="bg1"/>
                        </a:solidFill>
                      </a:endParaRPr>
                    </a:p>
                  </a:txBody>
                  <a:tcPr/>
                </a:tc>
                <a:tc>
                  <a:txBody>
                    <a:bodyPr/>
                    <a:lstStyle/>
                    <a:p>
                      <a:pPr algn="ctr"/>
                      <a:r>
                        <a:rPr lang="en-US" b="1" dirty="0" smtClean="0">
                          <a:solidFill>
                            <a:schemeClr val="bg1"/>
                          </a:solidFill>
                        </a:rPr>
                        <a:t>46.7 (3.8) </a:t>
                      </a:r>
                    </a:p>
                    <a:p>
                      <a:pPr algn="ctr"/>
                      <a:endParaRPr lang="en-US" b="1" dirty="0" smtClean="0">
                        <a:solidFill>
                          <a:schemeClr val="bg1"/>
                        </a:solidFill>
                      </a:endParaRPr>
                    </a:p>
                  </a:txBody>
                  <a:tcPr/>
                </a:tc>
                <a:tc>
                  <a:txBody>
                    <a:bodyPr/>
                    <a:lstStyle/>
                    <a:p>
                      <a:pPr algn="ctr"/>
                      <a:r>
                        <a:rPr lang="en-US" b="1" dirty="0" smtClean="0">
                          <a:solidFill>
                            <a:schemeClr val="bg1"/>
                          </a:solidFill>
                        </a:rPr>
                        <a:t>50.1 (9.3)</a:t>
                      </a:r>
                    </a:p>
                    <a:p>
                      <a:pPr algn="ctr"/>
                      <a:endParaRPr lang="en-US" b="1" dirty="0">
                        <a:solidFill>
                          <a:schemeClr val="bg1"/>
                        </a:solidFill>
                      </a:endParaRPr>
                    </a:p>
                  </a:txBody>
                  <a:tcPr/>
                </a:tc>
                <a:tc>
                  <a:txBody>
                    <a:bodyPr/>
                    <a:lstStyle/>
                    <a:p>
                      <a:pPr algn="ctr"/>
                      <a:r>
                        <a:rPr lang="en-US" b="1" dirty="0" smtClean="0">
                          <a:solidFill>
                            <a:schemeClr val="bg2"/>
                          </a:solidFill>
                        </a:rPr>
                        <a:t>65.6 (2.0)</a:t>
                      </a:r>
                    </a:p>
                    <a:p>
                      <a:pPr algn="ctr"/>
                      <a:endParaRPr lang="en-US" b="1" dirty="0" smtClean="0">
                        <a:solidFill>
                          <a:schemeClr val="bg2"/>
                        </a:solidFill>
                      </a:endParaRPr>
                    </a:p>
                  </a:txBody>
                  <a:tcPr/>
                </a:tc>
              </a:tr>
              <a:tr h="533400">
                <a:tc>
                  <a:txBody>
                    <a:bodyPr/>
                    <a:lstStyle/>
                    <a:p>
                      <a:pPr algn="ctr"/>
                      <a:r>
                        <a:rPr lang="en-US" b="1" baseline="0" dirty="0" smtClean="0">
                          <a:solidFill>
                            <a:schemeClr val="bg2"/>
                          </a:solidFill>
                        </a:rPr>
                        <a:t>Worse</a:t>
                      </a:r>
                      <a:endParaRPr lang="en-US" b="1" dirty="0">
                        <a:solidFill>
                          <a:schemeClr val="bg2"/>
                        </a:solidFill>
                      </a:endParaRPr>
                    </a:p>
                  </a:txBody>
                  <a:tcPr/>
                </a:tc>
                <a:tc>
                  <a:txBody>
                    <a:bodyPr/>
                    <a:lstStyle/>
                    <a:p>
                      <a:pPr algn="ctr"/>
                      <a:r>
                        <a:rPr lang="en-US" b="1" dirty="0" smtClean="0">
                          <a:solidFill>
                            <a:schemeClr val="bg1"/>
                          </a:solidFill>
                        </a:rPr>
                        <a:t>**</a:t>
                      </a:r>
                    </a:p>
                  </a:txBody>
                  <a:tcPr/>
                </a:tc>
                <a:tc>
                  <a:txBody>
                    <a:bodyPr/>
                    <a:lstStyle/>
                    <a:p>
                      <a:pPr algn="ctr"/>
                      <a:r>
                        <a:rPr lang="en-US" b="1" dirty="0" smtClean="0">
                          <a:solidFill>
                            <a:schemeClr val="bg1"/>
                          </a:solidFill>
                        </a:rPr>
                        <a:t>18.9 (3.1) </a:t>
                      </a:r>
                    </a:p>
                    <a:p>
                      <a:pPr algn="ctr"/>
                      <a:endParaRPr lang="en-US" b="1" dirty="0">
                        <a:solidFill>
                          <a:schemeClr val="bg1"/>
                        </a:solidFill>
                      </a:endParaRPr>
                    </a:p>
                  </a:txBody>
                  <a:tcPr/>
                </a:tc>
                <a:tc>
                  <a:txBody>
                    <a:bodyPr/>
                    <a:lstStyle/>
                    <a:p>
                      <a:pPr algn="ctr"/>
                      <a:r>
                        <a:rPr lang="en-US" b="1" dirty="0" smtClean="0">
                          <a:solidFill>
                            <a:schemeClr val="bg1"/>
                          </a:solidFill>
                        </a:rPr>
                        <a:t>**</a:t>
                      </a:r>
                      <a:endParaRPr lang="en-US" b="1" dirty="0">
                        <a:solidFill>
                          <a:schemeClr val="bg1"/>
                        </a:solidFill>
                      </a:endParaRPr>
                    </a:p>
                  </a:txBody>
                  <a:tcPr/>
                </a:tc>
                <a:tc>
                  <a:txBody>
                    <a:bodyPr/>
                    <a:lstStyle/>
                    <a:p>
                      <a:pPr algn="ctr"/>
                      <a:r>
                        <a:rPr lang="en-US" b="1" dirty="0" smtClean="0">
                          <a:solidFill>
                            <a:schemeClr val="bg2"/>
                          </a:solidFill>
                        </a:rPr>
                        <a:t>6.7 (0.9)</a:t>
                      </a:r>
                    </a:p>
                    <a:p>
                      <a:pPr algn="ctr"/>
                      <a:endParaRPr lang="en-US" b="1" dirty="0">
                        <a:solidFill>
                          <a:schemeClr val="bg2"/>
                        </a:solidFill>
                      </a:endParaRPr>
                    </a:p>
                  </a:txBody>
                  <a:tcPr/>
                </a:tc>
              </a:tr>
              <a:tr h="600075">
                <a:tc>
                  <a:txBody>
                    <a:bodyPr/>
                    <a:lstStyle/>
                    <a:p>
                      <a:pPr algn="ctr"/>
                      <a:r>
                        <a:rPr lang="en-US" b="1" dirty="0" smtClean="0">
                          <a:solidFill>
                            <a:schemeClr val="bg2"/>
                          </a:solidFill>
                        </a:rPr>
                        <a:t>Total</a:t>
                      </a:r>
                      <a:endParaRPr lang="en-US" b="1" dirty="0">
                        <a:solidFill>
                          <a:schemeClr val="bg2"/>
                        </a:solidFill>
                      </a:endParaRPr>
                    </a:p>
                  </a:txBody>
                  <a:tcPr/>
                </a:tc>
                <a:tc>
                  <a:txBody>
                    <a:bodyPr/>
                    <a:lstStyle/>
                    <a:p>
                      <a:pPr algn="ctr"/>
                      <a:r>
                        <a:rPr lang="en-US" b="1" dirty="0" smtClean="0">
                          <a:solidFill>
                            <a:schemeClr val="bg2"/>
                          </a:solidFill>
                        </a:rPr>
                        <a:t>100.0%</a:t>
                      </a:r>
                    </a:p>
                    <a:p>
                      <a:pPr algn="ctr"/>
                      <a:endParaRPr lang="en-US" b="1" dirty="0">
                        <a:solidFill>
                          <a:schemeClr val="bg2"/>
                        </a:solidFill>
                      </a:endParaRPr>
                    </a:p>
                  </a:txBody>
                  <a:tcPr/>
                </a:tc>
                <a:tc>
                  <a:txBody>
                    <a:bodyPr/>
                    <a:lstStyle/>
                    <a:p>
                      <a:pPr algn="ctr"/>
                      <a:r>
                        <a:rPr lang="en-US" b="1" dirty="0" smtClean="0">
                          <a:solidFill>
                            <a:schemeClr val="bg2"/>
                          </a:solidFill>
                        </a:rPr>
                        <a:t>100.0%</a:t>
                      </a:r>
                      <a:endParaRPr lang="en-US" b="1" dirty="0">
                        <a:solidFill>
                          <a:schemeClr val="bg2"/>
                        </a:solidFill>
                      </a:endParaRPr>
                    </a:p>
                  </a:txBody>
                  <a:tcPr/>
                </a:tc>
                <a:tc>
                  <a:txBody>
                    <a:bodyPr/>
                    <a:lstStyle/>
                    <a:p>
                      <a:pPr algn="ctr"/>
                      <a:r>
                        <a:rPr lang="en-US" b="1" dirty="0" smtClean="0">
                          <a:solidFill>
                            <a:schemeClr val="bg2"/>
                          </a:solidFill>
                        </a:rPr>
                        <a:t>100.0%</a:t>
                      </a:r>
                    </a:p>
                  </a:txBody>
                  <a:tcPr/>
                </a:tc>
                <a:tc>
                  <a:txBody>
                    <a:bodyPr/>
                    <a:lstStyle/>
                    <a:p>
                      <a:pPr algn="ctr"/>
                      <a:r>
                        <a:rPr lang="en-US" b="1" dirty="0" smtClean="0">
                          <a:solidFill>
                            <a:schemeClr val="bg2"/>
                          </a:solidFill>
                        </a:rPr>
                        <a:t>100.0%</a:t>
                      </a:r>
                      <a:endParaRPr lang="en-US" b="1" dirty="0">
                        <a:solidFill>
                          <a:schemeClr val="bg2"/>
                        </a:solidFill>
                      </a:endParaRPr>
                    </a:p>
                  </a:txBody>
                  <a:tcPr/>
                </a:tc>
              </a:tr>
            </a:tbl>
          </a:graphicData>
        </a:graphic>
      </p:graphicFrame>
      <p:sp>
        <p:nvSpPr>
          <p:cNvPr id="4" name="Slide Number Placeholder 3"/>
          <p:cNvSpPr>
            <a:spLocks noGrp="1"/>
          </p:cNvSpPr>
          <p:nvPr>
            <p:ph type="sldNum" sz="quarter" idx="12"/>
          </p:nvPr>
        </p:nvSpPr>
        <p:spPr/>
        <p:txBody>
          <a:bodyPr/>
          <a:lstStyle/>
          <a:p>
            <a:fld id="{ED655340-09A0-4AFA-ADD2-0DF10A5A41C0}" type="slidenum">
              <a:rPr lang="en-US" smtClean="0"/>
              <a:pPr/>
              <a:t>24</a:t>
            </a:fld>
            <a:endParaRPr lang="en-US"/>
          </a:p>
        </p:txBody>
      </p:sp>
      <p:sp>
        <p:nvSpPr>
          <p:cNvPr id="6" name="Down Arrow 5"/>
          <p:cNvSpPr/>
          <p:nvPr/>
        </p:nvSpPr>
        <p:spPr>
          <a:xfrm>
            <a:off x="4419600" y="1676400"/>
            <a:ext cx="76200" cy="304800"/>
          </a:xfrm>
          <a:prstGeom prst="downArrow">
            <a:avLst/>
          </a:prstGeom>
          <a:solidFill>
            <a:schemeClr val="bg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own Arrow 7"/>
          <p:cNvSpPr/>
          <p:nvPr/>
        </p:nvSpPr>
        <p:spPr>
          <a:xfrm>
            <a:off x="2667000" y="1524000"/>
            <a:ext cx="76200" cy="304800"/>
          </a:xfrm>
          <a:prstGeom prst="downArrow">
            <a:avLst/>
          </a:prstGeom>
          <a:solidFill>
            <a:schemeClr val="bg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own Arrow 8"/>
          <p:cNvSpPr/>
          <p:nvPr/>
        </p:nvSpPr>
        <p:spPr>
          <a:xfrm>
            <a:off x="7924800" y="1676400"/>
            <a:ext cx="76200" cy="304800"/>
          </a:xfrm>
          <a:prstGeom prst="downArrow">
            <a:avLst/>
          </a:prstGeom>
          <a:solidFill>
            <a:schemeClr val="bg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own Arrow 9"/>
          <p:cNvSpPr/>
          <p:nvPr/>
        </p:nvSpPr>
        <p:spPr>
          <a:xfrm>
            <a:off x="6172200" y="1676400"/>
            <a:ext cx="76200" cy="304800"/>
          </a:xfrm>
          <a:prstGeom prst="downArrow">
            <a:avLst/>
          </a:prstGeom>
          <a:solidFill>
            <a:schemeClr val="bg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5943600"/>
            <a:ext cx="9144000" cy="738664"/>
          </a:xfrm>
          <a:prstGeom prst="rect">
            <a:avLst/>
          </a:prstGeom>
        </p:spPr>
        <p:txBody>
          <a:bodyPr wrap="square">
            <a:spAutoFit/>
          </a:bodyPr>
          <a:lstStyle/>
          <a:p>
            <a:r>
              <a:rPr lang="en-US" sz="1400" b="1" dirty="0" smtClean="0"/>
              <a:t>DATA SOURCE: CDC/NCHS, SLAITS Survey of Adult Transition and Health, 2007 public use file.  </a:t>
            </a:r>
          </a:p>
          <a:p>
            <a:r>
              <a:rPr lang="en-US" sz="1400" b="1" dirty="0" smtClean="0"/>
              <a:t>*Differences are significant at the 0.05 level (based on p-value of a single chi square test of association).   </a:t>
            </a:r>
          </a:p>
          <a:p>
            <a:r>
              <a:rPr lang="en-US" sz="1400" b="1" dirty="0" smtClean="0"/>
              <a:t>**Figure does not meet NCHS standards for reliability or precision and cannot be reported. </a:t>
            </a:r>
            <a:endParaRPr lang="en-US" sz="1400" b="1"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
            </a:r>
            <a:br>
              <a:rPr lang="en-US" dirty="0" smtClean="0"/>
            </a:br>
            <a:r>
              <a:rPr lang="en-US" dirty="0" smtClean="0"/>
              <a:t>How to access SATH data</a:t>
            </a:r>
            <a:endParaRPr lang="en-US" dirty="0"/>
          </a:p>
        </p:txBody>
      </p:sp>
      <p:sp>
        <p:nvSpPr>
          <p:cNvPr id="5" name="Slide Number Placeholder 4"/>
          <p:cNvSpPr>
            <a:spLocks noGrp="1"/>
          </p:cNvSpPr>
          <p:nvPr>
            <p:ph type="sldNum" sz="quarter" idx="12"/>
          </p:nvPr>
        </p:nvSpPr>
        <p:spPr/>
        <p:txBody>
          <a:bodyPr/>
          <a:lstStyle/>
          <a:p>
            <a:fld id="{ED655340-09A0-4AFA-ADD2-0DF10A5A41C0}"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D655340-09A0-4AFA-ADD2-0DF10A5A41C0}" type="slidenum">
              <a:rPr lang="en-US" smtClean="0"/>
              <a:pPr/>
              <a:t>26</a:t>
            </a:fld>
            <a:endParaRPr lang="en-US"/>
          </a:p>
        </p:txBody>
      </p:sp>
      <p:sp>
        <p:nvSpPr>
          <p:cNvPr id="2" name="Title 1"/>
          <p:cNvSpPr>
            <a:spLocks noGrp="1"/>
          </p:cNvSpPr>
          <p:nvPr>
            <p:ph type="title" idx="4294967295"/>
          </p:nvPr>
        </p:nvSpPr>
        <p:spPr>
          <a:xfrm>
            <a:off x="0" y="0"/>
            <a:ext cx="8229600" cy="1143000"/>
          </a:xfrm>
        </p:spPr>
        <p:txBody>
          <a:bodyPr>
            <a:normAutofit/>
          </a:bodyPr>
          <a:lstStyle/>
          <a:p>
            <a:r>
              <a:rPr lang="en-US" dirty="0" smtClean="0"/>
              <a:t/>
            </a:r>
            <a:br>
              <a:rPr lang="en-US" dirty="0" smtClean="0"/>
            </a:br>
            <a:endParaRPr lang="en-US" sz="3100" dirty="0"/>
          </a:p>
        </p:txBody>
      </p:sp>
      <p:sp>
        <p:nvSpPr>
          <p:cNvPr id="12" name="Content Placeholder 11"/>
          <p:cNvSpPr>
            <a:spLocks noGrp="1"/>
          </p:cNvSpPr>
          <p:nvPr>
            <p:ph idx="4294967295"/>
          </p:nvPr>
        </p:nvSpPr>
        <p:spPr>
          <a:xfrm>
            <a:off x="0" y="1600200"/>
            <a:ext cx="8229600" cy="4525963"/>
          </a:xfrm>
        </p:spPr>
        <p:txBody>
          <a:bodyPr>
            <a:normAutofit/>
          </a:bodyPr>
          <a:lstStyle/>
          <a:p>
            <a:endParaRPr lang="en-US" dirty="0" smtClean="0">
              <a:solidFill>
                <a:schemeClr val="tx1"/>
              </a:solidFill>
            </a:endParaRPr>
          </a:p>
        </p:txBody>
      </p:sp>
      <p:sp>
        <p:nvSpPr>
          <p:cNvPr id="6" name="Down Arrow 5"/>
          <p:cNvSpPr/>
          <p:nvPr/>
        </p:nvSpPr>
        <p:spPr>
          <a:xfrm>
            <a:off x="4267200" y="1752600"/>
            <a:ext cx="76200" cy="304800"/>
          </a:xfrm>
          <a:prstGeom prst="downArrow">
            <a:avLst/>
          </a:prstGeom>
          <a:solidFill>
            <a:schemeClr val="bg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own Arrow 6"/>
          <p:cNvSpPr/>
          <p:nvPr/>
        </p:nvSpPr>
        <p:spPr>
          <a:xfrm>
            <a:off x="7010400" y="1752600"/>
            <a:ext cx="76200" cy="304800"/>
          </a:xfrm>
          <a:prstGeom prst="downArrow">
            <a:avLst/>
          </a:prstGeom>
          <a:solidFill>
            <a:schemeClr val="bg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own Arrow 7"/>
          <p:cNvSpPr/>
          <p:nvPr/>
        </p:nvSpPr>
        <p:spPr>
          <a:xfrm>
            <a:off x="2971800" y="1752600"/>
            <a:ext cx="76200" cy="304800"/>
          </a:xfrm>
          <a:prstGeom prst="downArrow">
            <a:avLst/>
          </a:prstGeom>
          <a:solidFill>
            <a:schemeClr val="bg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own Arrow 8"/>
          <p:cNvSpPr/>
          <p:nvPr/>
        </p:nvSpPr>
        <p:spPr>
          <a:xfrm>
            <a:off x="7848600" y="1828800"/>
            <a:ext cx="76200" cy="304800"/>
          </a:xfrm>
          <a:prstGeom prst="downArrow">
            <a:avLst/>
          </a:prstGeom>
          <a:solidFill>
            <a:schemeClr val="bg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own Arrow 9"/>
          <p:cNvSpPr/>
          <p:nvPr/>
        </p:nvSpPr>
        <p:spPr>
          <a:xfrm>
            <a:off x="5638800" y="1752600"/>
            <a:ext cx="76200" cy="304800"/>
          </a:xfrm>
          <a:prstGeom prst="downArrow">
            <a:avLst/>
          </a:prstGeom>
          <a:solidFill>
            <a:schemeClr val="bg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Survey of Adult Transition and Health webpage"/>
          <p:cNvPicPr>
            <a:picLocks noChangeAspect="1" noChangeArrowheads="1"/>
          </p:cNvPicPr>
          <p:nvPr/>
        </p:nvPicPr>
        <p:blipFill>
          <a:blip r:embed="rId3" cstate="print"/>
          <a:srcRect/>
          <a:stretch>
            <a:fillRect/>
          </a:stretch>
        </p:blipFill>
        <p:spPr bwMode="auto">
          <a:xfrm>
            <a:off x="0" y="0"/>
            <a:ext cx="9753600" cy="7315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D655340-09A0-4AFA-ADD2-0DF10A5A41C0}" type="slidenum">
              <a:rPr lang="en-US" smtClean="0"/>
              <a:pPr/>
              <a:t>27</a:t>
            </a:fld>
            <a:endParaRPr lang="en-US"/>
          </a:p>
        </p:txBody>
      </p:sp>
      <p:grpSp>
        <p:nvGrpSpPr>
          <p:cNvPr id="6" name="Group 5" descr="Survey of Adult Transition and Health webpage. Quick Facts and View/Download sections are highlighted by blue arrows"/>
          <p:cNvGrpSpPr/>
          <p:nvPr/>
        </p:nvGrpSpPr>
        <p:grpSpPr>
          <a:xfrm>
            <a:off x="-2057400" y="304800"/>
            <a:ext cx="11811000" cy="7315200"/>
            <a:chOff x="-2057400" y="304800"/>
            <a:chExt cx="11811000" cy="7315200"/>
          </a:xfrm>
        </p:grpSpPr>
        <p:pic>
          <p:nvPicPr>
            <p:cNvPr id="2050" name="Picture 2"/>
            <p:cNvPicPr>
              <a:picLocks noChangeAspect="1" noChangeArrowheads="1"/>
            </p:cNvPicPr>
            <p:nvPr/>
          </p:nvPicPr>
          <p:blipFill>
            <a:blip r:embed="rId3" cstate="print"/>
            <a:srcRect/>
            <a:stretch>
              <a:fillRect/>
            </a:stretch>
          </p:blipFill>
          <p:spPr bwMode="auto">
            <a:xfrm>
              <a:off x="0" y="304800"/>
              <a:ext cx="9753600" cy="7315200"/>
            </a:xfrm>
            <a:prstGeom prst="rect">
              <a:avLst/>
            </a:prstGeom>
            <a:noFill/>
            <a:ln w="9525">
              <a:noFill/>
              <a:miter lim="800000"/>
              <a:headEnd/>
              <a:tailEnd/>
            </a:ln>
          </p:spPr>
        </p:pic>
        <p:sp>
          <p:nvSpPr>
            <p:cNvPr id="4" name="Right Arrow 3"/>
            <p:cNvSpPr/>
            <p:nvPr/>
          </p:nvSpPr>
          <p:spPr>
            <a:xfrm>
              <a:off x="-2057400" y="4800600"/>
              <a:ext cx="4114800" cy="1524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Arrow 4"/>
            <p:cNvSpPr/>
            <p:nvPr/>
          </p:nvSpPr>
          <p:spPr>
            <a:xfrm>
              <a:off x="-1981200" y="2514600"/>
              <a:ext cx="3962400" cy="1447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gr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Conclusions</a:t>
            </a:r>
            <a:endParaRPr lang="en-US" sz="3100" dirty="0"/>
          </a:p>
        </p:txBody>
      </p:sp>
      <p:sp>
        <p:nvSpPr>
          <p:cNvPr id="4" name="Slide Number Placeholder 3"/>
          <p:cNvSpPr>
            <a:spLocks noGrp="1"/>
          </p:cNvSpPr>
          <p:nvPr>
            <p:ph type="sldNum" sz="quarter" idx="12"/>
          </p:nvPr>
        </p:nvSpPr>
        <p:spPr/>
        <p:txBody>
          <a:bodyPr/>
          <a:lstStyle/>
          <a:p>
            <a:fld id="{ED655340-09A0-4AFA-ADD2-0DF10A5A41C0}" type="slidenum">
              <a:rPr lang="en-US" smtClean="0"/>
              <a:pPr/>
              <a:t>28</a:t>
            </a:fld>
            <a:endParaRPr lang="en-US"/>
          </a:p>
        </p:txBody>
      </p:sp>
      <p:sp>
        <p:nvSpPr>
          <p:cNvPr id="6" name="Down Arrow 5"/>
          <p:cNvSpPr/>
          <p:nvPr/>
        </p:nvSpPr>
        <p:spPr>
          <a:xfrm>
            <a:off x="4267200" y="1752600"/>
            <a:ext cx="76200" cy="304800"/>
          </a:xfrm>
          <a:prstGeom prst="downArrow">
            <a:avLst/>
          </a:prstGeom>
          <a:solidFill>
            <a:schemeClr val="bg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own Arrow 6"/>
          <p:cNvSpPr/>
          <p:nvPr/>
        </p:nvSpPr>
        <p:spPr>
          <a:xfrm>
            <a:off x="7010400" y="1752600"/>
            <a:ext cx="76200" cy="304800"/>
          </a:xfrm>
          <a:prstGeom prst="downArrow">
            <a:avLst/>
          </a:prstGeom>
          <a:solidFill>
            <a:schemeClr val="bg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own Arrow 7"/>
          <p:cNvSpPr/>
          <p:nvPr/>
        </p:nvSpPr>
        <p:spPr>
          <a:xfrm>
            <a:off x="2971800" y="1752600"/>
            <a:ext cx="76200" cy="304800"/>
          </a:xfrm>
          <a:prstGeom prst="downArrow">
            <a:avLst/>
          </a:prstGeom>
          <a:solidFill>
            <a:schemeClr val="bg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own Arrow 8"/>
          <p:cNvSpPr/>
          <p:nvPr/>
        </p:nvSpPr>
        <p:spPr>
          <a:xfrm>
            <a:off x="7848600" y="1828800"/>
            <a:ext cx="76200" cy="304800"/>
          </a:xfrm>
          <a:prstGeom prst="downArrow">
            <a:avLst/>
          </a:prstGeom>
          <a:solidFill>
            <a:schemeClr val="bg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own Arrow 9"/>
          <p:cNvSpPr/>
          <p:nvPr/>
        </p:nvSpPr>
        <p:spPr>
          <a:xfrm>
            <a:off x="5638800" y="1752600"/>
            <a:ext cx="76200" cy="304800"/>
          </a:xfrm>
          <a:prstGeom prst="downArrow">
            <a:avLst/>
          </a:prstGeom>
          <a:solidFill>
            <a:schemeClr val="bg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Content Placeholder 11"/>
          <p:cNvSpPr>
            <a:spLocks noGrp="1"/>
          </p:cNvSpPr>
          <p:nvPr>
            <p:ph idx="1"/>
          </p:nvPr>
        </p:nvSpPr>
        <p:spPr>
          <a:xfrm>
            <a:off x="457200" y="1600200"/>
            <a:ext cx="8229600" cy="5257800"/>
          </a:xfrm>
        </p:spPr>
        <p:txBody>
          <a:bodyPr>
            <a:normAutofit fontScale="70000" lnSpcReduction="20000"/>
          </a:bodyPr>
          <a:lstStyle/>
          <a:p>
            <a:pPr algn="ctr"/>
            <a:r>
              <a:rPr lang="en-US" b="1" u="sng" dirty="0" smtClean="0">
                <a:solidFill>
                  <a:schemeClr val="tx1"/>
                </a:solidFill>
              </a:rPr>
              <a:t>IN THIS SAMPLE OF YASHCN: </a:t>
            </a:r>
          </a:p>
          <a:p>
            <a:pPr>
              <a:buFont typeface="Arial" pitchFamily="34" charset="0"/>
              <a:buChar char="•"/>
            </a:pPr>
            <a:r>
              <a:rPr lang="en-US" sz="4000" dirty="0" err="1" smtClean="0">
                <a:solidFill>
                  <a:schemeClr val="tx1"/>
                </a:solidFill>
              </a:rPr>
              <a:t>pairwise</a:t>
            </a:r>
            <a:r>
              <a:rPr lang="en-US" sz="4000" dirty="0" smtClean="0">
                <a:solidFill>
                  <a:schemeClr val="tx1"/>
                </a:solidFill>
              </a:rPr>
              <a:t> comparisons, modeling (to extent possible give sample sizes) </a:t>
            </a:r>
          </a:p>
          <a:p>
            <a:pPr>
              <a:buFont typeface="Arial" pitchFamily="34" charset="0"/>
              <a:buChar char="•"/>
            </a:pPr>
            <a:r>
              <a:rPr lang="en-US" sz="4000" dirty="0" smtClean="0">
                <a:solidFill>
                  <a:schemeClr val="tx1"/>
                </a:solidFill>
              </a:rPr>
              <a:t>Change in health status over time is associated with provision of timely care &amp; having a usual source of care</a:t>
            </a:r>
          </a:p>
          <a:p>
            <a:pPr>
              <a:buFont typeface="Arial" pitchFamily="34" charset="0"/>
              <a:buChar char="•"/>
            </a:pPr>
            <a:r>
              <a:rPr lang="en-US" sz="4000" dirty="0" smtClean="0">
                <a:solidFill>
                  <a:schemeClr val="tx1"/>
                </a:solidFill>
              </a:rPr>
              <a:t>Over 1 in 10 YA at 23 YO still saw at least one type of pediatric care provider; continue to focus on actual transition for these youth</a:t>
            </a:r>
          </a:p>
          <a:p>
            <a:pPr>
              <a:buFont typeface="Arial" pitchFamily="34" charset="0"/>
              <a:buChar char="•"/>
            </a:pPr>
            <a:r>
              <a:rPr lang="en-US" sz="4000" dirty="0" smtClean="0">
                <a:solidFill>
                  <a:schemeClr val="tx1"/>
                </a:solidFill>
              </a:rPr>
              <a:t>identified areas of improvement for health care provider discussion with YA: </a:t>
            </a:r>
          </a:p>
          <a:p>
            <a:pPr lvl="1"/>
            <a:r>
              <a:rPr lang="en-US" sz="3600" dirty="0" smtClean="0"/>
              <a:t>need to eventually see HCP treat adults</a:t>
            </a:r>
          </a:p>
          <a:p>
            <a:pPr lvl="1"/>
            <a:r>
              <a:rPr lang="en-US" sz="3600" dirty="0" smtClean="0"/>
              <a:t>health changes over time</a:t>
            </a:r>
            <a:endParaRPr lang="en-US" sz="3600" dirty="0" smtClean="0">
              <a:solidFill>
                <a:schemeClr val="tx1"/>
              </a:solidFill>
            </a:endParaRPr>
          </a:p>
          <a:p>
            <a:pPr>
              <a:buFont typeface="Arial" pitchFamily="34" charset="0"/>
              <a:buChar char="•"/>
            </a:pPr>
            <a:endParaRPr lang="en-US" dirty="0" smtClean="0">
              <a:solidFill>
                <a:schemeClr val="tx1"/>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more information</a:t>
            </a:r>
            <a:endParaRPr lang="en-US" dirty="0"/>
          </a:p>
        </p:txBody>
      </p:sp>
      <p:sp>
        <p:nvSpPr>
          <p:cNvPr id="3" name="Content Placeholder 2"/>
          <p:cNvSpPr>
            <a:spLocks noGrp="1"/>
          </p:cNvSpPr>
          <p:nvPr>
            <p:ph idx="1"/>
          </p:nvPr>
        </p:nvSpPr>
        <p:spPr>
          <a:xfrm>
            <a:off x="457200" y="1600200"/>
            <a:ext cx="8458200" cy="4525963"/>
          </a:xfrm>
        </p:spPr>
        <p:txBody>
          <a:bodyPr>
            <a:normAutofit/>
          </a:bodyPr>
          <a:lstStyle/>
          <a:p>
            <a:endParaRPr lang="en-US" dirty="0" smtClean="0">
              <a:solidFill>
                <a:schemeClr val="tx1"/>
              </a:solidFill>
            </a:endParaRPr>
          </a:p>
          <a:p>
            <a:pPr algn="ctr"/>
            <a:r>
              <a:rPr lang="en-US" dirty="0" smtClean="0">
                <a:solidFill>
                  <a:schemeClr val="tx1"/>
                </a:solidFill>
              </a:rPr>
              <a:t>E-mail: slaits@cdc.gov</a:t>
            </a:r>
          </a:p>
          <a:p>
            <a:endParaRPr lang="en-US" dirty="0" smtClean="0">
              <a:solidFill>
                <a:schemeClr val="tx1"/>
              </a:solidFill>
            </a:endParaRPr>
          </a:p>
          <a:p>
            <a:pPr algn="ctr">
              <a:spcBef>
                <a:spcPts val="0"/>
              </a:spcBef>
            </a:pPr>
            <a:r>
              <a:rPr lang="en-US" dirty="0" smtClean="0">
                <a:solidFill>
                  <a:schemeClr val="tx1"/>
                </a:solidFill>
              </a:rPr>
              <a:t>Kathy O’Connor, CDC/NCHS</a:t>
            </a:r>
          </a:p>
          <a:p>
            <a:pPr algn="ctr">
              <a:spcBef>
                <a:spcPts val="0"/>
              </a:spcBef>
            </a:pPr>
            <a:r>
              <a:rPr lang="en-US" dirty="0" smtClean="0">
                <a:solidFill>
                  <a:schemeClr val="tx1"/>
                </a:solidFill>
              </a:rPr>
              <a:t>301.458.4181 </a:t>
            </a:r>
            <a:r>
              <a:rPr lang="en-US" sz="2000" dirty="0" smtClean="0">
                <a:solidFill>
                  <a:schemeClr val="tx1"/>
                </a:solidFill>
              </a:rPr>
              <a:t>(Eastern time zone)</a:t>
            </a:r>
          </a:p>
          <a:p>
            <a:pPr algn="ctr">
              <a:spcBef>
                <a:spcPts val="0"/>
              </a:spcBef>
            </a:pPr>
            <a:r>
              <a:rPr lang="en-US" dirty="0" smtClean="0">
                <a:solidFill>
                  <a:schemeClr val="tx1"/>
                </a:solidFill>
              </a:rPr>
              <a:t>Hyattsville, MD </a:t>
            </a:r>
          </a:p>
          <a:p>
            <a:pPr algn="ctr">
              <a:spcBef>
                <a:spcPts val="0"/>
              </a:spcBef>
            </a:pPr>
            <a:endParaRPr lang="en-US" dirty="0" smtClean="0">
              <a:solidFill>
                <a:schemeClr val="tx1"/>
              </a:solidFill>
            </a:endParaRPr>
          </a:p>
          <a:p>
            <a:pPr algn="ctr">
              <a:spcBef>
                <a:spcPts val="0"/>
              </a:spcBef>
            </a:pPr>
            <a:r>
              <a:rPr lang="en-US" dirty="0" smtClean="0">
                <a:solidFill>
                  <a:schemeClr val="tx1"/>
                </a:solidFill>
              </a:rPr>
              <a:t>www.cdc.gov/nchs/slaits.htm</a:t>
            </a:r>
          </a:p>
          <a:p>
            <a:endParaRPr lang="en-US" dirty="0"/>
          </a:p>
        </p:txBody>
      </p:sp>
      <p:sp>
        <p:nvSpPr>
          <p:cNvPr id="4" name="Slide Number Placeholder 3"/>
          <p:cNvSpPr>
            <a:spLocks noGrp="1"/>
          </p:cNvSpPr>
          <p:nvPr>
            <p:ph type="sldNum" sz="quarter" idx="12"/>
          </p:nvPr>
        </p:nvSpPr>
        <p:spPr/>
        <p:txBody>
          <a:bodyPr/>
          <a:lstStyle/>
          <a:p>
            <a:fld id="{ED655340-09A0-4AFA-ADD2-0DF10A5A41C0}" type="slidenum">
              <a:rPr lang="en-US" smtClean="0"/>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What do “health care transition” &amp; “children with special health care needs” mean?</a:t>
            </a:r>
            <a:endParaRPr lang="en-US" dirty="0"/>
          </a:p>
        </p:txBody>
      </p:sp>
      <p:sp>
        <p:nvSpPr>
          <p:cNvPr id="4" name="Slide Number Placeholder 3"/>
          <p:cNvSpPr>
            <a:spLocks noGrp="1"/>
          </p:cNvSpPr>
          <p:nvPr>
            <p:ph type="sldNum" sz="quarter" idx="12"/>
          </p:nvPr>
        </p:nvSpPr>
        <p:spPr/>
        <p:txBody>
          <a:bodyPr/>
          <a:lstStyle/>
          <a:p>
            <a:fld id="{ED655340-09A0-4AFA-ADD2-0DF10A5A41C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Definition of Children with Special Health Care Needs (CSHCN)</a:t>
            </a:r>
            <a:endParaRPr lang="en-US" dirty="0"/>
          </a:p>
        </p:txBody>
      </p:sp>
      <p:sp>
        <p:nvSpPr>
          <p:cNvPr id="4" name="Content Placeholder 3"/>
          <p:cNvSpPr>
            <a:spLocks noGrp="1"/>
          </p:cNvSpPr>
          <p:nvPr>
            <p:ph idx="1"/>
          </p:nvPr>
        </p:nvSpPr>
        <p:spPr>
          <a:xfrm>
            <a:off x="457200" y="1219200"/>
            <a:ext cx="8229600" cy="4906963"/>
          </a:xfrm>
        </p:spPr>
        <p:txBody>
          <a:bodyPr>
            <a:normAutofit/>
          </a:bodyPr>
          <a:lstStyle/>
          <a:p>
            <a:r>
              <a:rPr lang="en-US" sz="2800" dirty="0" smtClean="0">
                <a:solidFill>
                  <a:schemeClr val="tx1"/>
                </a:solidFill>
              </a:rPr>
              <a:t>Maternal &amp; Child Health Bureau (MCHB) definition</a:t>
            </a:r>
          </a:p>
          <a:p>
            <a:endParaRPr lang="en-US" sz="2800" dirty="0" smtClean="0">
              <a:solidFill>
                <a:schemeClr val="tx1"/>
              </a:solidFill>
            </a:endParaRPr>
          </a:p>
          <a:p>
            <a:pPr algn="ctr"/>
            <a:r>
              <a:rPr lang="en-US" sz="2800" b="1" u="sng" dirty="0" smtClean="0">
                <a:solidFill>
                  <a:schemeClr val="tx1"/>
                </a:solidFill>
              </a:rPr>
              <a:t>Children aged 0-17 who:</a:t>
            </a:r>
          </a:p>
          <a:p>
            <a:r>
              <a:rPr lang="en-US" sz="2800" dirty="0" smtClean="0">
                <a:solidFill>
                  <a:schemeClr val="tx1"/>
                </a:solidFill>
              </a:rPr>
              <a:t>(1) have </a:t>
            </a:r>
            <a:r>
              <a:rPr lang="en-US" sz="2800" strike="sngStrike" dirty="0" smtClean="0">
                <a:solidFill>
                  <a:schemeClr val="tx1"/>
                </a:solidFill>
              </a:rPr>
              <a:t>or are at increased risk</a:t>
            </a:r>
            <a:r>
              <a:rPr lang="en-US" sz="2800" dirty="0" smtClean="0">
                <a:solidFill>
                  <a:schemeClr val="tx1"/>
                </a:solidFill>
              </a:rPr>
              <a:t> for a chronic physical, developmental, behavioral, or emotional condition </a:t>
            </a:r>
          </a:p>
          <a:p>
            <a:pPr algn="ctr"/>
            <a:r>
              <a:rPr lang="en-US" sz="2800" b="1" u="sng" dirty="0" smtClean="0">
                <a:solidFill>
                  <a:schemeClr val="tx1"/>
                </a:solidFill>
              </a:rPr>
              <a:t>AND</a:t>
            </a:r>
            <a:r>
              <a:rPr lang="en-US" sz="2800" dirty="0" smtClean="0">
                <a:solidFill>
                  <a:schemeClr val="tx1"/>
                </a:solidFill>
              </a:rPr>
              <a:t> </a:t>
            </a:r>
          </a:p>
          <a:p>
            <a:r>
              <a:rPr lang="en-US" sz="2800" dirty="0" smtClean="0">
                <a:solidFill>
                  <a:schemeClr val="tx1"/>
                </a:solidFill>
              </a:rPr>
              <a:t>(2) also require health and related services of a type or amount beyond that required by children generally</a:t>
            </a:r>
          </a:p>
          <a:p>
            <a:pPr>
              <a:buFont typeface="Arial" pitchFamily="34" charset="0"/>
              <a:buChar char="•"/>
            </a:pPr>
            <a:endParaRPr lang="en-US" sz="3000" dirty="0" smtClean="0">
              <a:solidFill>
                <a:schemeClr val="tx1"/>
              </a:solidFill>
            </a:endParaRPr>
          </a:p>
          <a:p>
            <a:pPr lvl="2">
              <a:buNone/>
            </a:pPr>
            <a:endParaRPr lang="en-US" sz="3000" dirty="0" smtClean="0"/>
          </a:p>
          <a:p>
            <a:pPr lvl="2"/>
            <a:endParaRPr lang="en-US" dirty="0" smtClean="0"/>
          </a:p>
        </p:txBody>
      </p:sp>
      <p:sp>
        <p:nvSpPr>
          <p:cNvPr id="5" name="Slide Number Placeholder 4"/>
          <p:cNvSpPr>
            <a:spLocks noGrp="1"/>
          </p:cNvSpPr>
          <p:nvPr>
            <p:ph type="sldNum" sz="quarter" idx="12"/>
          </p:nvPr>
        </p:nvSpPr>
        <p:spPr/>
        <p:txBody>
          <a:bodyPr/>
          <a:lstStyle/>
          <a:p>
            <a:fld id="{ED655340-09A0-4AFA-ADD2-0DF10A5A41C0}"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Definition &amp; goals of </a:t>
            </a:r>
            <a:br>
              <a:rPr lang="en-US" dirty="0" smtClean="0"/>
            </a:br>
            <a:r>
              <a:rPr lang="en-US" dirty="0" smtClean="0"/>
              <a:t>health care transition</a:t>
            </a:r>
            <a:endParaRPr lang="en-US" dirty="0"/>
          </a:p>
        </p:txBody>
      </p:sp>
      <p:sp>
        <p:nvSpPr>
          <p:cNvPr id="4" name="Content Placeholder 3"/>
          <p:cNvSpPr>
            <a:spLocks noGrp="1"/>
          </p:cNvSpPr>
          <p:nvPr>
            <p:ph idx="1"/>
          </p:nvPr>
        </p:nvSpPr>
        <p:spPr>
          <a:xfrm>
            <a:off x="457200" y="1219200"/>
            <a:ext cx="8229600" cy="4906963"/>
          </a:xfrm>
        </p:spPr>
        <p:txBody>
          <a:bodyPr>
            <a:normAutofit fontScale="92500" lnSpcReduction="20000"/>
          </a:bodyPr>
          <a:lstStyle/>
          <a:p>
            <a:pPr>
              <a:buFont typeface="Arial" pitchFamily="34" charset="0"/>
              <a:buChar char="•"/>
            </a:pPr>
            <a:r>
              <a:rPr lang="en-US" sz="3000" dirty="0" smtClean="0">
                <a:solidFill>
                  <a:schemeClr val="tx1"/>
                </a:solidFill>
              </a:rPr>
              <a:t>Moving from health care providers who only treat children to those that only treat adults (</a:t>
            </a:r>
            <a:r>
              <a:rPr lang="en-US" sz="3000" dirty="0" err="1" smtClean="0">
                <a:solidFill>
                  <a:schemeClr val="tx1"/>
                </a:solidFill>
              </a:rPr>
              <a:t>vs</a:t>
            </a:r>
            <a:r>
              <a:rPr lang="en-US" sz="3000" dirty="0" smtClean="0">
                <a:solidFill>
                  <a:schemeClr val="tx1"/>
                </a:solidFill>
              </a:rPr>
              <a:t> general transition to adulthood)</a:t>
            </a:r>
          </a:p>
          <a:p>
            <a:pPr>
              <a:buFont typeface="Arial" pitchFamily="34" charset="0"/>
              <a:buChar char="•"/>
            </a:pPr>
            <a:r>
              <a:rPr lang="en-US" sz="3000" dirty="0" smtClean="0">
                <a:solidFill>
                  <a:schemeClr val="tx1"/>
                </a:solidFill>
              </a:rPr>
              <a:t>Patient-centered</a:t>
            </a:r>
          </a:p>
          <a:p>
            <a:pPr>
              <a:buFont typeface="Arial" pitchFamily="34" charset="0"/>
              <a:buChar char="•"/>
            </a:pPr>
            <a:r>
              <a:rPr lang="en-US" sz="3000" dirty="0" smtClean="0">
                <a:solidFill>
                  <a:schemeClr val="tx1"/>
                </a:solidFill>
              </a:rPr>
              <a:t>Flexible</a:t>
            </a:r>
          </a:p>
          <a:p>
            <a:pPr>
              <a:buFont typeface="Arial" pitchFamily="34" charset="0"/>
              <a:buChar char="•"/>
            </a:pPr>
            <a:r>
              <a:rPr lang="en-US" sz="3000" dirty="0" smtClean="0">
                <a:solidFill>
                  <a:schemeClr val="tx1"/>
                </a:solidFill>
              </a:rPr>
              <a:t>Responsive</a:t>
            </a:r>
          </a:p>
          <a:p>
            <a:pPr>
              <a:buFont typeface="Arial" pitchFamily="34" charset="0"/>
              <a:buChar char="•"/>
            </a:pPr>
            <a:r>
              <a:rPr lang="en-US" sz="3000" dirty="0" smtClean="0">
                <a:solidFill>
                  <a:schemeClr val="tx1"/>
                </a:solidFill>
              </a:rPr>
              <a:t>Continuous</a:t>
            </a:r>
          </a:p>
          <a:p>
            <a:pPr>
              <a:buFont typeface="Arial" pitchFamily="34" charset="0"/>
              <a:buChar char="•"/>
            </a:pPr>
            <a:r>
              <a:rPr lang="en-US" sz="3000" dirty="0" smtClean="0">
                <a:solidFill>
                  <a:schemeClr val="tx1"/>
                </a:solidFill>
              </a:rPr>
              <a:t>Comprehensive</a:t>
            </a:r>
          </a:p>
          <a:p>
            <a:pPr>
              <a:buFont typeface="Arial" pitchFamily="34" charset="0"/>
              <a:buChar char="•"/>
            </a:pPr>
            <a:r>
              <a:rPr lang="en-US" sz="3000" dirty="0" smtClean="0">
                <a:solidFill>
                  <a:schemeClr val="tx1"/>
                </a:solidFill>
              </a:rPr>
              <a:t>Coordinated</a:t>
            </a:r>
          </a:p>
          <a:p>
            <a:pPr marL="342900" lvl="2" indent="-342900">
              <a:buNone/>
            </a:pPr>
            <a:r>
              <a:rPr lang="en-US" sz="3000" dirty="0" smtClean="0"/>
              <a:t>	</a:t>
            </a:r>
            <a:r>
              <a:rPr lang="en-US" sz="1800" dirty="0" smtClean="0"/>
              <a:t>*American Academy of Pediatrics, American Academy of Family Physicians, American College of Physicians – American Society of Internal Medicine.  A consensus statement on health care transitions for young adults with special health care needs. </a:t>
            </a:r>
            <a:r>
              <a:rPr lang="en-US" sz="1800" i="1" dirty="0" smtClean="0"/>
              <a:t>Pediatrics</a:t>
            </a:r>
            <a:r>
              <a:rPr lang="en-US" sz="1800" dirty="0" smtClean="0"/>
              <a:t>  2002;110:1304-1306</a:t>
            </a:r>
          </a:p>
          <a:p>
            <a:pPr lvl="2"/>
            <a:endParaRPr lang="en-US" dirty="0" smtClean="0"/>
          </a:p>
        </p:txBody>
      </p:sp>
      <p:sp>
        <p:nvSpPr>
          <p:cNvPr id="5" name="Slide Number Placeholder 4"/>
          <p:cNvSpPr>
            <a:spLocks noGrp="1"/>
          </p:cNvSpPr>
          <p:nvPr>
            <p:ph type="sldNum" sz="quarter" idx="12"/>
          </p:nvPr>
        </p:nvSpPr>
        <p:spPr/>
        <p:txBody>
          <a:bodyPr/>
          <a:lstStyle/>
          <a:p>
            <a:fld id="{ED655340-09A0-4AFA-ADD2-0DF10A5A41C0}"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
            </a:r>
            <a:br>
              <a:rPr lang="en-US" dirty="0" smtClean="0"/>
            </a:br>
            <a:endParaRPr lang="en-US" sz="3100" dirty="0"/>
          </a:p>
        </p:txBody>
      </p:sp>
      <p:sp>
        <p:nvSpPr>
          <p:cNvPr id="4" name="Content Placeholder 3"/>
          <p:cNvSpPr>
            <a:spLocks noGrp="1"/>
          </p:cNvSpPr>
          <p:nvPr>
            <p:ph idx="1"/>
          </p:nvPr>
        </p:nvSpPr>
        <p:spPr/>
        <p:txBody>
          <a:bodyPr>
            <a:normAutofit fontScale="92500"/>
          </a:bodyPr>
          <a:lstStyle/>
          <a:p>
            <a:r>
              <a:rPr lang="en-US" sz="3600" dirty="0" smtClean="0">
                <a:solidFill>
                  <a:schemeClr val="tx1"/>
                </a:solidFill>
              </a:rPr>
              <a:t>“</a:t>
            </a:r>
            <a:r>
              <a:rPr lang="en-US" sz="3600" b="1" dirty="0" smtClean="0">
                <a:solidFill>
                  <a:schemeClr val="tx1"/>
                </a:solidFill>
              </a:rPr>
              <a:t>Young adults often fall into a medical void after they leave their pediatrician </a:t>
            </a:r>
            <a:r>
              <a:rPr lang="en-US" sz="3600" dirty="0" smtClean="0">
                <a:solidFill>
                  <a:schemeClr val="tx1"/>
                </a:solidFill>
              </a:rPr>
              <a:t>and don’t have a primary care doctor until their 30s or 40s, which worries many health care experts”.  </a:t>
            </a:r>
          </a:p>
          <a:p>
            <a:endParaRPr lang="en-US" sz="3000" dirty="0" smtClean="0">
              <a:solidFill>
                <a:schemeClr val="tx1"/>
              </a:solidFill>
            </a:endParaRPr>
          </a:p>
          <a:p>
            <a:endParaRPr lang="en-US" sz="1800" dirty="0" smtClean="0">
              <a:solidFill>
                <a:schemeClr val="tx1"/>
              </a:solidFill>
            </a:endParaRPr>
          </a:p>
          <a:p>
            <a:endParaRPr lang="en-US" sz="1800" dirty="0" smtClean="0">
              <a:solidFill>
                <a:schemeClr val="tx1"/>
              </a:solidFill>
            </a:endParaRPr>
          </a:p>
          <a:p>
            <a:r>
              <a:rPr lang="en-US" sz="1800" dirty="0" smtClean="0">
                <a:solidFill>
                  <a:schemeClr val="tx1"/>
                </a:solidFill>
              </a:rPr>
              <a:t>Melinda Beck, “Can’t part with the pediatrician”, </a:t>
            </a:r>
            <a:r>
              <a:rPr lang="en-US" sz="1800" i="1" dirty="0" smtClean="0">
                <a:solidFill>
                  <a:schemeClr val="tx1"/>
                </a:solidFill>
              </a:rPr>
              <a:t>Wall Street Journal</a:t>
            </a:r>
            <a:r>
              <a:rPr lang="en-US" sz="1800" dirty="0" smtClean="0">
                <a:solidFill>
                  <a:schemeClr val="tx1"/>
                </a:solidFill>
              </a:rPr>
              <a:t>, August 10, 2010, health journal section</a:t>
            </a:r>
          </a:p>
          <a:p>
            <a:pPr>
              <a:buFont typeface="Arial" pitchFamily="34" charset="0"/>
              <a:buChar char="•"/>
            </a:pPr>
            <a:endParaRPr lang="en-US" sz="3000" dirty="0" smtClean="0">
              <a:solidFill>
                <a:schemeClr val="tx1"/>
              </a:solidFill>
            </a:endParaRPr>
          </a:p>
          <a:p>
            <a:pPr>
              <a:buFont typeface="Arial" pitchFamily="34" charset="0"/>
              <a:buChar char="•"/>
            </a:pPr>
            <a:endParaRPr lang="en-US" sz="3000" dirty="0" smtClean="0">
              <a:solidFill>
                <a:schemeClr val="tx1"/>
              </a:solidFill>
            </a:endParaRPr>
          </a:p>
          <a:p>
            <a:pPr lvl="2"/>
            <a:endParaRPr lang="en-US" dirty="0" smtClean="0"/>
          </a:p>
        </p:txBody>
      </p:sp>
      <p:sp>
        <p:nvSpPr>
          <p:cNvPr id="5" name="Slide Number Placeholder 4"/>
          <p:cNvSpPr>
            <a:spLocks noGrp="1"/>
          </p:cNvSpPr>
          <p:nvPr>
            <p:ph type="sldNum" sz="quarter" idx="12"/>
          </p:nvPr>
        </p:nvSpPr>
        <p:spPr/>
        <p:txBody>
          <a:bodyPr/>
          <a:lstStyle/>
          <a:p>
            <a:fld id="{ED655340-09A0-4AFA-ADD2-0DF10A5A41C0}"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
            </a:r>
            <a:br>
              <a:rPr lang="en-US" dirty="0" smtClean="0"/>
            </a:br>
            <a:endParaRPr lang="en-US" sz="3100" dirty="0"/>
          </a:p>
        </p:txBody>
      </p:sp>
      <p:sp>
        <p:nvSpPr>
          <p:cNvPr id="4" name="Content Placeholder 3"/>
          <p:cNvSpPr>
            <a:spLocks noGrp="1"/>
          </p:cNvSpPr>
          <p:nvPr>
            <p:ph idx="1"/>
          </p:nvPr>
        </p:nvSpPr>
        <p:spPr>
          <a:xfrm>
            <a:off x="457200" y="533400"/>
            <a:ext cx="8229600" cy="5592763"/>
          </a:xfrm>
        </p:spPr>
        <p:txBody>
          <a:bodyPr>
            <a:normAutofit/>
          </a:bodyPr>
          <a:lstStyle/>
          <a:p>
            <a:pPr>
              <a:buFont typeface="Arial" pitchFamily="34" charset="0"/>
              <a:buChar char="•"/>
            </a:pPr>
            <a:endParaRPr lang="en-US" sz="3000" dirty="0" smtClean="0">
              <a:solidFill>
                <a:schemeClr val="tx1"/>
              </a:solidFill>
            </a:endParaRPr>
          </a:p>
          <a:p>
            <a:r>
              <a:rPr lang="en-US" sz="3600" dirty="0" smtClean="0">
                <a:solidFill>
                  <a:schemeClr val="tx1"/>
                </a:solidFill>
              </a:rPr>
              <a:t>“We’ve </a:t>
            </a:r>
            <a:r>
              <a:rPr lang="en-US" sz="3600" b="1" dirty="0" smtClean="0">
                <a:solidFill>
                  <a:schemeClr val="tx1"/>
                </a:solidFill>
              </a:rPr>
              <a:t>now realized that young adults are a special group</a:t>
            </a:r>
            <a:r>
              <a:rPr lang="en-US" sz="3600" dirty="0" smtClean="0">
                <a:solidFill>
                  <a:schemeClr val="tx1"/>
                </a:solidFill>
              </a:rPr>
              <a:t>, just as we realized with adolescents 30 or 40 years ago…”.  </a:t>
            </a:r>
          </a:p>
          <a:p>
            <a:endParaRPr lang="en-US" sz="3000" dirty="0" smtClean="0">
              <a:solidFill>
                <a:schemeClr val="tx1"/>
              </a:solidFill>
            </a:endParaRPr>
          </a:p>
          <a:p>
            <a:r>
              <a:rPr lang="en-US" sz="3000" dirty="0" smtClean="0">
                <a:solidFill>
                  <a:schemeClr val="tx1"/>
                </a:solidFill>
              </a:rPr>
              <a:t>Charles </a:t>
            </a:r>
            <a:r>
              <a:rPr lang="en-US" sz="3000" dirty="0" err="1" smtClean="0">
                <a:solidFill>
                  <a:schemeClr val="tx1"/>
                </a:solidFill>
              </a:rPr>
              <a:t>Wibbelsman</a:t>
            </a:r>
            <a:r>
              <a:rPr lang="en-US" sz="3000" dirty="0" smtClean="0">
                <a:solidFill>
                  <a:schemeClr val="tx1"/>
                </a:solidFill>
              </a:rPr>
              <a:t>, MD, chief of adolescent medicine, Kaiser Permanente</a:t>
            </a:r>
          </a:p>
          <a:p>
            <a:r>
              <a:rPr lang="en-US" sz="3000" dirty="0" smtClean="0">
                <a:solidFill>
                  <a:schemeClr val="tx1"/>
                </a:solidFill>
              </a:rPr>
              <a:t>	</a:t>
            </a:r>
          </a:p>
          <a:p>
            <a:pPr>
              <a:buFont typeface="Arial" pitchFamily="34" charset="0"/>
              <a:buChar char="•"/>
            </a:pPr>
            <a:endParaRPr lang="en-US" sz="3000" dirty="0" smtClean="0">
              <a:solidFill>
                <a:schemeClr val="tx1"/>
              </a:solidFill>
            </a:endParaRPr>
          </a:p>
          <a:p>
            <a:pPr lvl="2"/>
            <a:endParaRPr lang="en-US" dirty="0" smtClean="0"/>
          </a:p>
        </p:txBody>
      </p:sp>
      <p:sp>
        <p:nvSpPr>
          <p:cNvPr id="5" name="Slide Number Placeholder 4"/>
          <p:cNvSpPr>
            <a:spLocks noGrp="1"/>
          </p:cNvSpPr>
          <p:nvPr>
            <p:ph type="sldNum" sz="quarter" idx="12"/>
          </p:nvPr>
        </p:nvSpPr>
        <p:spPr/>
        <p:txBody>
          <a:bodyPr/>
          <a:lstStyle/>
          <a:p>
            <a:fld id="{ED655340-09A0-4AFA-ADD2-0DF10A5A41C0}"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
            </a:r>
            <a:br>
              <a:rPr lang="en-US" dirty="0" smtClean="0"/>
            </a:br>
            <a:r>
              <a:rPr lang="en-US" dirty="0" smtClean="0"/>
              <a:t>An emerging &amp; interesting</a:t>
            </a:r>
            <a:br>
              <a:rPr lang="en-US" dirty="0" smtClean="0"/>
            </a:br>
            <a:r>
              <a:rPr lang="en-US" dirty="0" smtClean="0"/>
              <a:t>trend to follow</a:t>
            </a:r>
            <a:br>
              <a:rPr lang="en-US" dirty="0" smtClean="0"/>
            </a:br>
            <a:endParaRPr lang="en-US" sz="3100" dirty="0"/>
          </a:p>
        </p:txBody>
      </p:sp>
      <p:sp>
        <p:nvSpPr>
          <p:cNvPr id="4" name="Content Placeholder 3"/>
          <p:cNvSpPr>
            <a:spLocks noGrp="1"/>
          </p:cNvSpPr>
          <p:nvPr>
            <p:ph idx="1"/>
          </p:nvPr>
        </p:nvSpPr>
        <p:spPr/>
        <p:txBody>
          <a:bodyPr>
            <a:normAutofit/>
          </a:bodyPr>
          <a:lstStyle/>
          <a:p>
            <a:endParaRPr lang="en-US" sz="3000" dirty="0" smtClean="0">
              <a:solidFill>
                <a:schemeClr val="tx1"/>
              </a:solidFill>
            </a:endParaRPr>
          </a:p>
          <a:p>
            <a:r>
              <a:rPr lang="en-US" sz="3600" dirty="0" smtClean="0">
                <a:solidFill>
                  <a:schemeClr val="tx1"/>
                </a:solidFill>
              </a:rPr>
              <a:t>“The </a:t>
            </a:r>
            <a:r>
              <a:rPr lang="en-US" sz="3600" b="1" dirty="0" smtClean="0">
                <a:solidFill>
                  <a:schemeClr val="tx1"/>
                </a:solidFill>
              </a:rPr>
              <a:t>growing medical specialty</a:t>
            </a:r>
            <a:r>
              <a:rPr lang="en-US" sz="3600" dirty="0" smtClean="0">
                <a:solidFill>
                  <a:schemeClr val="tx1"/>
                </a:solidFill>
              </a:rPr>
              <a:t> known as </a:t>
            </a:r>
            <a:r>
              <a:rPr lang="en-US" sz="3600" b="1" dirty="0" smtClean="0">
                <a:solidFill>
                  <a:schemeClr val="tx1"/>
                </a:solidFill>
              </a:rPr>
              <a:t>med-</a:t>
            </a:r>
            <a:r>
              <a:rPr lang="en-US" sz="3600" b="1" dirty="0" err="1" smtClean="0">
                <a:solidFill>
                  <a:schemeClr val="tx1"/>
                </a:solidFill>
              </a:rPr>
              <a:t>peds</a:t>
            </a:r>
            <a:r>
              <a:rPr lang="en-US" sz="3600" dirty="0" smtClean="0">
                <a:solidFill>
                  <a:schemeClr val="tx1"/>
                </a:solidFill>
              </a:rPr>
              <a:t> (for doctors certified in both internal medicine and pediatrics) also </a:t>
            </a:r>
            <a:r>
              <a:rPr lang="en-US" sz="3600" b="1" dirty="0" smtClean="0">
                <a:solidFill>
                  <a:schemeClr val="tx1"/>
                </a:solidFill>
              </a:rPr>
              <a:t>helps provide more continuity as patients outgrow their pediatricians – particularly those who have special needs</a:t>
            </a:r>
            <a:r>
              <a:rPr lang="en-US" sz="3600" dirty="0" smtClean="0">
                <a:solidFill>
                  <a:schemeClr val="tx1"/>
                </a:solidFill>
              </a:rPr>
              <a:t>”.  </a:t>
            </a:r>
          </a:p>
          <a:p>
            <a:pPr lvl="2"/>
            <a:endParaRPr lang="en-US" dirty="0" smtClean="0"/>
          </a:p>
        </p:txBody>
      </p:sp>
      <p:sp>
        <p:nvSpPr>
          <p:cNvPr id="5" name="Slide Number Placeholder 4"/>
          <p:cNvSpPr>
            <a:spLocks noGrp="1"/>
          </p:cNvSpPr>
          <p:nvPr>
            <p:ph type="sldNum" sz="quarter" idx="12"/>
          </p:nvPr>
        </p:nvSpPr>
        <p:spPr/>
        <p:txBody>
          <a:bodyPr/>
          <a:lstStyle/>
          <a:p>
            <a:fld id="{ED655340-09A0-4AFA-ADD2-0DF10A5A41C0}"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smtClean="0"/>
              <a:t>A tale of two surveys</a:t>
            </a:r>
            <a:endParaRPr lang="en-US" dirty="0"/>
          </a:p>
        </p:txBody>
      </p:sp>
      <p:sp>
        <p:nvSpPr>
          <p:cNvPr id="4" name="Slide Number Placeholder 3"/>
          <p:cNvSpPr>
            <a:spLocks noGrp="1"/>
          </p:cNvSpPr>
          <p:nvPr>
            <p:ph type="sldNum" sz="quarter" idx="12"/>
          </p:nvPr>
        </p:nvSpPr>
        <p:spPr/>
        <p:txBody>
          <a:bodyPr/>
          <a:lstStyle/>
          <a:p>
            <a:fld id="{ED655340-09A0-4AFA-ADD2-0DF10A5A41C0}"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CHS2010conference">
  <a:themeElements>
    <a:clrScheme name="NCHS 2010 conference">
      <a:dk1>
        <a:srgbClr val="FFFFFF"/>
      </a:dk1>
      <a:lt1>
        <a:srgbClr val="000000"/>
      </a:lt1>
      <a:dk2>
        <a:srgbClr val="C4D1EB"/>
      </a:dk2>
      <a:lt2>
        <a:srgbClr val="17375E"/>
      </a:lt2>
      <a:accent1>
        <a:srgbClr val="47A5F3"/>
      </a:accent1>
      <a:accent2>
        <a:srgbClr val="8CCDCF"/>
      </a:accent2>
      <a:accent3>
        <a:srgbClr val="A780DA"/>
      </a:accent3>
      <a:accent4>
        <a:srgbClr val="99D05C"/>
      </a:accent4>
      <a:accent5>
        <a:srgbClr val="DBCF85"/>
      </a:accent5>
      <a:accent6>
        <a:srgbClr val="6AB477"/>
      </a:accent6>
      <a:hlink>
        <a:srgbClr val="9999FF"/>
      </a:hlink>
      <a:folHlink>
        <a:srgbClr val="6565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2100</TotalTime>
  <Words>2729</Words>
  <Application>Microsoft Office PowerPoint</Application>
  <PresentationFormat>On-screen Show (4:3)</PresentationFormat>
  <Paragraphs>508</Paragraphs>
  <Slides>29</Slides>
  <Notes>29</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NCHS2010conference</vt:lpstr>
      <vt:lpstr>Crossing the “medical void”:  health transition in young adults with special health care needs </vt:lpstr>
      <vt:lpstr>Agenda</vt:lpstr>
      <vt:lpstr>What do “health care transition” &amp; “children with special health care needs” mean?</vt:lpstr>
      <vt:lpstr>Definition of Children with Special Health Care Needs (CSHCN)</vt:lpstr>
      <vt:lpstr>Definition &amp; goals of  health care transition</vt:lpstr>
      <vt:lpstr> </vt:lpstr>
      <vt:lpstr> </vt:lpstr>
      <vt:lpstr> An emerging &amp; interesting trend to follow </vt:lpstr>
      <vt:lpstr>A tale of two surveys</vt:lpstr>
      <vt:lpstr>A tale of two surveys:  key design differences</vt:lpstr>
      <vt:lpstr>SATH:  select bivariate findings</vt:lpstr>
      <vt:lpstr>Primary outcome variable</vt:lpstr>
      <vt:lpstr> YA’s self-reported change  in health status over time, 2007</vt:lpstr>
      <vt:lpstr> Association between meeting conditions of MCHB Core Outcome 1 in 2001 with self-reported change in health status, 2007* </vt:lpstr>
      <vt:lpstr> Association between meeting conditions of MCHB Core Outcome 2 in 2001 with self-reported change in health status, 2007* </vt:lpstr>
      <vt:lpstr> Association between health care provider discussion with self-reported change in health status, 2007* </vt:lpstr>
      <vt:lpstr> Association between health care provider discussion with self-reported change in health status, 2007* </vt:lpstr>
      <vt:lpstr> YAs  - any of their doctors/HCP only treat children, teens, or young adults, 2007</vt:lpstr>
      <vt:lpstr>YAs  - any of their doctors/HCP only treat children, teens, or young adults by age, 2007</vt:lpstr>
      <vt:lpstr>Select preliminary longitudinal finding(s)</vt:lpstr>
      <vt:lpstr>Methods</vt:lpstr>
      <vt:lpstr> Summary of 4 groups created to  assess change over time  X = health event, status, outcome, or characteristic  that is desirable to have or experience</vt:lpstr>
      <vt:lpstr> Association of changes in usual source of care (USC) over time with changes in health status: 2001, 2007* </vt:lpstr>
      <vt:lpstr>Association of changes in getting timely care with changes in health status: 2001, 2007*   (e.g., care was not delayed or foregone)</vt:lpstr>
      <vt:lpstr> How to access SATH data</vt:lpstr>
      <vt:lpstr> </vt:lpstr>
      <vt:lpstr>Slide 27</vt:lpstr>
      <vt:lpstr>Conclusions</vt:lpstr>
      <vt:lpstr>For more information</vt:lpstr>
    </vt:vector>
  </TitlesOfParts>
  <Company>CDC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Tommy Seibert</dc:creator>
  <cp:lastModifiedBy>hku4</cp:lastModifiedBy>
  <cp:revision>221</cp:revision>
  <dcterms:created xsi:type="dcterms:W3CDTF">2010-07-23T19:51:19Z</dcterms:created>
  <dcterms:modified xsi:type="dcterms:W3CDTF">2010-08-23T18:29:50Z</dcterms:modified>
</cp:coreProperties>
</file>