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4" r:id="rId1"/>
  </p:sldMasterIdLst>
  <p:notesMasterIdLst>
    <p:notesMasterId r:id="rId27"/>
  </p:notesMasterIdLst>
  <p:handoutMasterIdLst>
    <p:handoutMasterId r:id="rId28"/>
  </p:handoutMasterIdLst>
  <p:sldIdLst>
    <p:sldId id="256" r:id="rId2"/>
    <p:sldId id="332" r:id="rId3"/>
    <p:sldId id="333" r:id="rId4"/>
    <p:sldId id="341" r:id="rId5"/>
    <p:sldId id="376" r:id="rId6"/>
    <p:sldId id="362" r:id="rId7"/>
    <p:sldId id="375" r:id="rId8"/>
    <p:sldId id="378" r:id="rId9"/>
    <p:sldId id="379" r:id="rId10"/>
    <p:sldId id="393" r:id="rId11"/>
    <p:sldId id="394" r:id="rId12"/>
    <p:sldId id="401" r:id="rId13"/>
    <p:sldId id="342" r:id="rId14"/>
    <p:sldId id="382" r:id="rId15"/>
    <p:sldId id="380" r:id="rId16"/>
    <p:sldId id="384" r:id="rId17"/>
    <p:sldId id="400" r:id="rId18"/>
    <p:sldId id="395" r:id="rId19"/>
    <p:sldId id="396" r:id="rId20"/>
    <p:sldId id="398" r:id="rId21"/>
    <p:sldId id="388" r:id="rId22"/>
    <p:sldId id="389" r:id="rId23"/>
    <p:sldId id="390" r:id="rId24"/>
    <p:sldId id="391" r:id="rId25"/>
    <p:sldId id="392" r:id="rId2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FFFF66"/>
    <a:srgbClr val="FF00FF"/>
    <a:srgbClr val="CC6600"/>
    <a:srgbClr val="CC3300"/>
    <a:srgbClr val="CCFF33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8779" autoAdjust="0"/>
  </p:normalViewPr>
  <p:slideViewPr>
    <p:cSldViewPr>
      <p:cViewPr varScale="1">
        <p:scale>
          <a:sx n="95" d="100"/>
          <a:sy n="95" d="100"/>
        </p:scale>
        <p:origin x="-8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500" y="-72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RandD\AAPOR_09\RDD\RDD_Charts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RandD\DSF\BRFSS%20Response%20Rate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RandD\CDSF\Oldies\Charts.XLS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defRPr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Who is Cutting the Cord?</a:t>
            </a:r>
          </a:p>
        </c:rich>
      </c:tx>
      <c:layout>
        <c:manualLayout>
          <c:xMode val="edge"/>
          <c:yMode val="edge"/>
          <c:x val="0.35743111529667432"/>
          <c:y val="5.18038802601965E-2"/>
        </c:manualLayout>
      </c:layout>
    </c:title>
    <c:plotArea>
      <c:layout>
        <c:manualLayout>
          <c:layoutTarget val="inner"/>
          <c:xMode val="edge"/>
          <c:yMode val="edge"/>
          <c:x val="1.6819573890483122E-2"/>
          <c:y val="5.3530676268869717E-2"/>
          <c:w val="0.96636085221903689"/>
          <c:h val="0.8041586065047599"/>
        </c:manualLayout>
      </c:layout>
      <c:barChart>
        <c:barDir val="col"/>
        <c:grouping val="clustered"/>
        <c:ser>
          <c:idx val="0"/>
          <c:order val="0"/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ln>
              <a:solidFill>
                <a:schemeClr val="bg1"/>
              </a:solidFill>
            </a:ln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sz="14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ll MT" pitchFamily="18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Sheet1!$A$1:$A$10</c:f>
              <c:strCache>
                <c:ptCount val="10"/>
                <c:pt idx="0">
                  <c:v>Living with unrelated roommates</c:v>
                </c:pt>
                <c:pt idx="1">
                  <c:v>Renters</c:v>
                </c:pt>
                <c:pt idx="2">
                  <c:v>18 to 24</c:v>
                </c:pt>
                <c:pt idx="3">
                  <c:v>25 to 29</c:v>
                </c:pt>
                <c:pt idx="4">
                  <c:v>Male</c:v>
                </c:pt>
                <c:pt idx="5">
                  <c:v>Female</c:v>
                </c:pt>
                <c:pt idx="6">
                  <c:v>Midwest</c:v>
                </c:pt>
                <c:pt idx="7">
                  <c:v>South</c:v>
                </c:pt>
                <c:pt idx="8">
                  <c:v>West </c:v>
                </c:pt>
                <c:pt idx="9">
                  <c:v>Northeast</c:v>
                </c:pt>
              </c:strCache>
            </c:strRef>
          </c:cat>
          <c:val>
            <c:numRef>
              <c:f>Sheet1!$B$1:$B$10</c:f>
              <c:numCache>
                <c:formatCode>0%</c:formatCode>
                <c:ptCount val="10"/>
                <c:pt idx="0">
                  <c:v>0.63000000000000289</c:v>
                </c:pt>
                <c:pt idx="1">
                  <c:v>0.43000000000000038</c:v>
                </c:pt>
                <c:pt idx="2">
                  <c:v>0.37000000000000038</c:v>
                </c:pt>
                <c:pt idx="3">
                  <c:v>0.5</c:v>
                </c:pt>
                <c:pt idx="4">
                  <c:v>0.25</c:v>
                </c:pt>
                <c:pt idx="5">
                  <c:v>0.21000000000000021</c:v>
                </c:pt>
                <c:pt idx="6">
                  <c:v>0.26</c:v>
                </c:pt>
                <c:pt idx="7">
                  <c:v>0.25</c:v>
                </c:pt>
                <c:pt idx="8">
                  <c:v>0.22000000000000033</c:v>
                </c:pt>
                <c:pt idx="9">
                  <c:v>0.15000000000000024</c:v>
                </c:pt>
              </c:numCache>
            </c:numRef>
          </c:val>
        </c:ser>
        <c:axId val="49522560"/>
        <c:axId val="49524096"/>
      </c:barChart>
      <c:catAx>
        <c:axId val="4952256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 spc="-100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defRPr>
            </a:pPr>
            <a:endParaRPr lang="en-US"/>
          </a:p>
        </c:txPr>
        <c:crossAx val="49524096"/>
        <c:crosses val="autoZero"/>
        <c:auto val="1"/>
        <c:lblAlgn val="ctr"/>
        <c:lblOffset val="100"/>
      </c:catAx>
      <c:valAx>
        <c:axId val="49524096"/>
        <c:scaling>
          <c:orientation val="minMax"/>
          <c:max val="0.65000000000000335"/>
          <c:min val="0"/>
        </c:scaling>
        <c:delete val="1"/>
        <c:axPos val="l"/>
        <c:numFmt formatCode="0%" sourceLinked="1"/>
        <c:tickLblPos val="none"/>
        <c:crossAx val="49522560"/>
        <c:crosses val="autoZero"/>
        <c:crossBetween val="between"/>
        <c:majorUnit val="0.1"/>
      </c:valAx>
    </c:plotArea>
    <c:plotVisOnly val="1"/>
  </c:chart>
  <c:spPr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FFFF00"/>
                </a:solidFill>
              </a:defRPr>
            </a:pPr>
            <a:r>
              <a:rPr lang="en-US" dirty="0">
                <a:solidFill>
                  <a:srgbClr val="FFFF00"/>
                </a:solidFill>
              </a:rPr>
              <a:t>Distribution of 1+Listed 100-Series Banks by Residential Density</a:t>
            </a:r>
          </a:p>
        </c:rich>
      </c:tx>
      <c:layout>
        <c:manualLayout>
          <c:xMode val="edge"/>
          <c:yMode val="edge"/>
          <c:x val="0.20604377577802774"/>
          <c:y val="2.940104166666686E-2"/>
        </c:manualLayout>
      </c:layout>
      <c:overlay val="1"/>
    </c:title>
    <c:plotArea>
      <c:layout>
        <c:manualLayout>
          <c:layoutTarget val="inner"/>
          <c:xMode val="edge"/>
          <c:yMode val="edge"/>
          <c:x val="0.11001236093943148"/>
          <c:y val="9.3014066601050618E-2"/>
          <c:w val="0.84796044499381962"/>
          <c:h val="0.71524790846456765"/>
        </c:manualLayout>
      </c:layout>
      <c:lineChart>
        <c:grouping val="standard"/>
        <c:ser>
          <c:idx val="0"/>
          <c:order val="0"/>
          <c:tx>
            <c:strRef>
              <c:f>'DIST_ALL_BANK_COL (5)'!$B$39</c:f>
              <c:strCache>
                <c:ptCount val="1"/>
                <c:pt idx="0">
                  <c:v>1994</c:v>
                </c:pt>
              </c:strCache>
            </c:strRef>
          </c:tx>
          <c:spPr>
            <a:ln w="19050">
              <a:solidFill>
                <a:schemeClr val="tx1"/>
              </a:solidFill>
              <a:prstDash val="sysDot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</c:marker>
          <c:cat>
            <c:strRef>
              <c:f>'DIST_ALL_BANK_COL (5)'!$A$40:$A$50</c:f>
              <c:strCache>
                <c:ptCount val="11"/>
                <c:pt idx="0">
                  <c:v>1-4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20-29</c:v>
                </c:pt>
                <c:pt idx="5">
                  <c:v>30-39</c:v>
                </c:pt>
                <c:pt idx="6">
                  <c:v>40-49</c:v>
                </c:pt>
                <c:pt idx="7">
                  <c:v>50-59</c:v>
                </c:pt>
                <c:pt idx="8">
                  <c:v>60-74</c:v>
                </c:pt>
                <c:pt idx="9">
                  <c:v>75-90</c:v>
                </c:pt>
                <c:pt idx="10">
                  <c:v>91-100</c:v>
                </c:pt>
              </c:strCache>
            </c:strRef>
          </c:cat>
          <c:val>
            <c:numRef>
              <c:f>'DIST_ALL_BANK_COL (5)'!$B$40:$B$50</c:f>
              <c:numCache>
                <c:formatCode>#,##0</c:formatCode>
                <c:ptCount val="11"/>
                <c:pt idx="0">
                  <c:v>101495</c:v>
                </c:pt>
                <c:pt idx="1">
                  <c:v>89409</c:v>
                </c:pt>
                <c:pt idx="2">
                  <c:v>84728</c:v>
                </c:pt>
                <c:pt idx="3">
                  <c:v>108690</c:v>
                </c:pt>
                <c:pt idx="4">
                  <c:v>311120</c:v>
                </c:pt>
                <c:pt idx="5">
                  <c:v>380296</c:v>
                </c:pt>
                <c:pt idx="6">
                  <c:v>341396</c:v>
                </c:pt>
                <c:pt idx="7">
                  <c:v>245915</c:v>
                </c:pt>
                <c:pt idx="8">
                  <c:v>161285</c:v>
                </c:pt>
                <c:pt idx="9">
                  <c:v>15571</c:v>
                </c:pt>
                <c:pt idx="10">
                  <c:v>311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'DIST_ALL_BANK_COL (5)'!$C$39</c:f>
              <c:strCache>
                <c:ptCount val="1"/>
                <c:pt idx="0">
                  <c:v>1998</c:v>
                </c:pt>
              </c:strCache>
            </c:strRef>
          </c:tx>
          <c:spPr>
            <a:ln w="19050">
              <a:solidFill>
                <a:srgbClr val="FFC000"/>
              </a:solidFill>
              <a:prstDash val="sysDash"/>
            </a:ln>
          </c:spPr>
          <c:marker>
            <c:symbol val="diamond"/>
            <c:size val="6"/>
            <c:spPr>
              <a:solidFill>
                <a:srgbClr val="FFFF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'DIST_ALL_BANK_COL (5)'!$A$40:$A$50</c:f>
              <c:strCache>
                <c:ptCount val="11"/>
                <c:pt idx="0">
                  <c:v>1-4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20-29</c:v>
                </c:pt>
                <c:pt idx="5">
                  <c:v>30-39</c:v>
                </c:pt>
                <c:pt idx="6">
                  <c:v>40-49</c:v>
                </c:pt>
                <c:pt idx="7">
                  <c:v>50-59</c:v>
                </c:pt>
                <c:pt idx="8">
                  <c:v>60-74</c:v>
                </c:pt>
                <c:pt idx="9">
                  <c:v>75-90</c:v>
                </c:pt>
                <c:pt idx="10">
                  <c:v>91-100</c:v>
                </c:pt>
              </c:strCache>
            </c:strRef>
          </c:cat>
          <c:val>
            <c:numRef>
              <c:f>'DIST_ALL_BANK_COL (5)'!$C$40:$C$50</c:f>
              <c:numCache>
                <c:formatCode>#,##0</c:formatCode>
                <c:ptCount val="11"/>
                <c:pt idx="0">
                  <c:v>191805</c:v>
                </c:pt>
                <c:pt idx="1">
                  <c:v>117009</c:v>
                </c:pt>
                <c:pt idx="2">
                  <c:v>107993</c:v>
                </c:pt>
                <c:pt idx="3">
                  <c:v>143650</c:v>
                </c:pt>
                <c:pt idx="4">
                  <c:v>449809</c:v>
                </c:pt>
                <c:pt idx="5">
                  <c:v>524261</c:v>
                </c:pt>
                <c:pt idx="6">
                  <c:v>381995</c:v>
                </c:pt>
                <c:pt idx="7">
                  <c:v>212421</c:v>
                </c:pt>
                <c:pt idx="8">
                  <c:v>88828</c:v>
                </c:pt>
                <c:pt idx="9">
                  <c:v>3742</c:v>
                </c:pt>
                <c:pt idx="10">
                  <c:v>4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'DIST_ALL_BANK_COL (5)'!$D$39</c:f>
              <c:strCache>
                <c:ptCount val="1"/>
                <c:pt idx="0">
                  <c:v>2002</c:v>
                </c:pt>
              </c:strCache>
            </c:strRef>
          </c:tx>
          <c:spPr>
            <a:ln w="19050" cmpd="sng">
              <a:solidFill>
                <a:srgbClr val="2CFE22"/>
              </a:solidFill>
              <a:prstDash val="lgDash"/>
            </a:ln>
          </c:spPr>
          <c:marker>
            <c:symbol val="triangle"/>
            <c:size val="6"/>
            <c:spPr>
              <a:solidFill>
                <a:srgbClr val="00B050"/>
              </a:solidFill>
              <a:ln w="12700">
                <a:solidFill>
                  <a:srgbClr val="00B050"/>
                </a:solidFill>
              </a:ln>
              <a:scene3d>
                <a:camera prst="orthographicFront"/>
                <a:lightRig rig="threePt" dir="t"/>
              </a:scene3d>
              <a:sp3d prstMaterial="dkEdge"/>
            </c:spPr>
          </c:marker>
          <c:cat>
            <c:strRef>
              <c:f>'DIST_ALL_BANK_COL (5)'!$A$40:$A$50</c:f>
              <c:strCache>
                <c:ptCount val="11"/>
                <c:pt idx="0">
                  <c:v>1-4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20-29</c:v>
                </c:pt>
                <c:pt idx="5">
                  <c:v>30-39</c:v>
                </c:pt>
                <c:pt idx="6">
                  <c:v>40-49</c:v>
                </c:pt>
                <c:pt idx="7">
                  <c:v>50-59</c:v>
                </c:pt>
                <c:pt idx="8">
                  <c:v>60-74</c:v>
                </c:pt>
                <c:pt idx="9">
                  <c:v>75-90</c:v>
                </c:pt>
                <c:pt idx="10">
                  <c:v>91-100</c:v>
                </c:pt>
              </c:strCache>
            </c:strRef>
          </c:cat>
          <c:val>
            <c:numRef>
              <c:f>'DIST_ALL_BANK_COL (5)'!$D$40:$D$50</c:f>
              <c:numCache>
                <c:formatCode>#,##0</c:formatCode>
                <c:ptCount val="11"/>
                <c:pt idx="0">
                  <c:v>241402</c:v>
                </c:pt>
                <c:pt idx="1">
                  <c:v>124295</c:v>
                </c:pt>
                <c:pt idx="2">
                  <c:v>110841</c:v>
                </c:pt>
                <c:pt idx="3">
                  <c:v>136292</c:v>
                </c:pt>
                <c:pt idx="4">
                  <c:v>431667</c:v>
                </c:pt>
                <c:pt idx="5">
                  <c:v>584902</c:v>
                </c:pt>
                <c:pt idx="6">
                  <c:v>510046</c:v>
                </c:pt>
                <c:pt idx="7">
                  <c:v>315810</c:v>
                </c:pt>
                <c:pt idx="8">
                  <c:v>155317</c:v>
                </c:pt>
                <c:pt idx="9">
                  <c:v>8427</c:v>
                </c:pt>
                <c:pt idx="10">
                  <c:v>57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'DIST_ALL_BANK_COL (5)'!$E$39</c:f>
              <c:strCache>
                <c:ptCount val="1"/>
                <c:pt idx="0">
                  <c:v>2009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circle"/>
            <c:size val="6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'DIST_ALL_BANK_COL (5)'!$A$40:$A$50</c:f>
              <c:strCache>
                <c:ptCount val="11"/>
                <c:pt idx="0">
                  <c:v>1-4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20-29</c:v>
                </c:pt>
                <c:pt idx="5">
                  <c:v>30-39</c:v>
                </c:pt>
                <c:pt idx="6">
                  <c:v>40-49</c:v>
                </c:pt>
                <c:pt idx="7">
                  <c:v>50-59</c:v>
                </c:pt>
                <c:pt idx="8">
                  <c:v>60-74</c:v>
                </c:pt>
                <c:pt idx="9">
                  <c:v>75-90</c:v>
                </c:pt>
                <c:pt idx="10">
                  <c:v>91-100</c:v>
                </c:pt>
              </c:strCache>
            </c:strRef>
          </c:cat>
          <c:val>
            <c:numRef>
              <c:f>'DIST_ALL_BANK_COL (5)'!$E$40:$E$50</c:f>
              <c:numCache>
                <c:formatCode>#,##0</c:formatCode>
                <c:ptCount val="11"/>
                <c:pt idx="0">
                  <c:v>380389</c:v>
                </c:pt>
                <c:pt idx="1">
                  <c:v>234021</c:v>
                </c:pt>
                <c:pt idx="2">
                  <c:v>245960</c:v>
                </c:pt>
                <c:pt idx="3">
                  <c:v>277025</c:v>
                </c:pt>
                <c:pt idx="4">
                  <c:v>599264</c:v>
                </c:pt>
                <c:pt idx="5">
                  <c:v>541617</c:v>
                </c:pt>
                <c:pt idx="6">
                  <c:v>377850</c:v>
                </c:pt>
                <c:pt idx="7">
                  <c:v>195553</c:v>
                </c:pt>
                <c:pt idx="8">
                  <c:v>76384</c:v>
                </c:pt>
                <c:pt idx="9">
                  <c:v>4001</c:v>
                </c:pt>
                <c:pt idx="10">
                  <c:v>17</c:v>
                </c:pt>
              </c:numCache>
            </c:numRef>
          </c:val>
          <c:smooth val="1"/>
        </c:ser>
        <c:marker val="1"/>
        <c:axId val="52285824"/>
        <c:axId val="52288512"/>
      </c:lineChart>
      <c:catAx>
        <c:axId val="52285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r>
                  <a:rPr lang="en-US" dirty="0">
                    <a:solidFill>
                      <a:srgbClr val="FFFF00"/>
                    </a:solidFill>
                  </a:rPr>
                  <a:t>Listed Numbers per Bank</a:t>
                </a:r>
              </a:p>
            </c:rich>
          </c:tx>
          <c:layout/>
        </c:title>
        <c:numFmt formatCode="@" sourceLinked="1"/>
        <c:tickLblPos val="nextTo"/>
        <c:spPr>
          <a:ln>
            <a:solidFill>
              <a:srgbClr val="FFFF99"/>
            </a:solidFill>
          </a:ln>
        </c:spPr>
        <c:crossAx val="52288512"/>
        <c:crosses val="autoZero"/>
        <c:auto val="1"/>
        <c:lblAlgn val="ctr"/>
        <c:lblOffset val="100"/>
      </c:catAx>
      <c:valAx>
        <c:axId val="52288512"/>
        <c:scaling>
          <c:orientation val="minMax"/>
          <c:max val="660000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r>
                  <a:rPr lang="en-US" dirty="0">
                    <a:solidFill>
                      <a:srgbClr val="FFFF00"/>
                    </a:solidFill>
                  </a:rPr>
                  <a:t>100-Series 1+Listed Banks</a:t>
                </a:r>
              </a:p>
            </c:rich>
          </c:tx>
          <c:layout/>
        </c:title>
        <c:numFmt formatCode="#,##0" sourceLinked="0"/>
        <c:tickLblPos val="nextTo"/>
        <c:spPr>
          <a:ln>
            <a:solidFill>
              <a:srgbClr val="FFFF99"/>
            </a:solidFill>
          </a:ln>
        </c:spPr>
        <c:crossAx val="52285824"/>
        <c:crosses val="autoZero"/>
        <c:crossBetween val="between"/>
        <c:majorUnit val="160000"/>
      </c:valAx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rgbClr val="66FF33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830655129789864"/>
          <c:y val="0.25368804643726506"/>
          <c:w val="0.10754017305315602"/>
          <c:h val="0.33333429357456557"/>
        </c:manualLayout>
      </c:layout>
      <c:overlay val="1"/>
    </c:legend>
    <c:plotVisOnly val="1"/>
    <c:dispBlanksAs val="gap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>
                <a:solidFill>
                  <a:srgbClr val="FFFF00"/>
                </a:solidFill>
                <a:latin typeface="Bell MT" pitchFamily="18" charset="0"/>
              </a:defRPr>
            </a:pPr>
            <a:r>
              <a:rPr lang="en-US" sz="1800" b="1" i="0" dirty="0" smtClean="0">
                <a:solidFill>
                  <a:srgbClr val="FFFF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ell MT" pitchFamily="18" charset="0"/>
              </a:rPr>
              <a:t>Response Rate for the BRFSS Surveys</a:t>
            </a:r>
            <a:endParaRPr lang="en-US" sz="1800" b="1" i="0" dirty="0">
              <a:solidFill>
                <a:srgbClr val="FFFF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ell MT" pitchFamily="18" charset="0"/>
            </a:endParaRPr>
          </a:p>
        </c:rich>
      </c:tx>
      <c:layout>
        <c:manualLayout>
          <c:xMode val="edge"/>
          <c:yMode val="edge"/>
          <c:x val="0.25742733993113243"/>
          <c:y val="3.0303030303030311E-2"/>
        </c:manualLayout>
      </c:layout>
      <c:overlay val="1"/>
    </c:title>
    <c:plotArea>
      <c:layout>
        <c:manualLayout>
          <c:layoutTarget val="inner"/>
          <c:xMode val="edge"/>
          <c:yMode val="edge"/>
          <c:x val="7.5777174404924139E-2"/>
          <c:y val="4.4711882605583432E-2"/>
          <c:w val="0.89015859456247604"/>
          <c:h val="0.86556649168853894"/>
        </c:manualLayout>
      </c:layout>
      <c:scatterChart>
        <c:scatterStyle val="smoothMarker"/>
        <c:ser>
          <c:idx val="0"/>
          <c:order val="0"/>
          <c:tx>
            <c:strRef>
              <c:f>'Sheet1 (2)'!$B$1</c:f>
              <c:strCache>
                <c:ptCount val="1"/>
                <c:pt idx="0">
                  <c:v>Response Rate</c:v>
                </c:pt>
              </c:strCache>
            </c:strRef>
          </c:tx>
          <c:spPr>
            <a:ln w="9525" cap="flat" cmpd="sng" algn="ctr">
              <a:solidFill>
                <a:schemeClr val="tx1"/>
              </a:solidFill>
              <a:prstDash val="sys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7"/>
            <c:spPr>
              <a:solidFill>
                <a:srgbClr val="FFCC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dLbls>
            <c:txPr>
              <a:bodyPr/>
              <a:lstStyle/>
              <a:p>
                <a:pPr>
                  <a:defRPr sz="1400" b="1" i="1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t"/>
            <c:showVal val="1"/>
          </c:dLbls>
          <c:xVal>
            <c:numRef>
              <c:f>'Sheet1 (2)'!$A$2:$A$15</c:f>
              <c:numCache>
                <c:formatCode>General</c:formatCode>
                <c:ptCount val="14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</c:numCache>
            </c:numRef>
          </c:xVal>
          <c:yVal>
            <c:numRef>
              <c:f>'Sheet1 (2)'!$B$2:$B$15</c:f>
              <c:numCache>
                <c:formatCode>0%</c:formatCode>
                <c:ptCount val="14"/>
                <c:pt idx="0">
                  <c:v>0.71928999999999998</c:v>
                </c:pt>
                <c:pt idx="1">
                  <c:v>0.70319400000000065</c:v>
                </c:pt>
                <c:pt idx="2">
                  <c:v>0.68500000000000483</c:v>
                </c:pt>
                <c:pt idx="3">
                  <c:v>0.63200000000001688</c:v>
                </c:pt>
                <c:pt idx="4">
                  <c:v>0.62100000000001065</c:v>
                </c:pt>
                <c:pt idx="5">
                  <c:v>0.59100000000000052</c:v>
                </c:pt>
                <c:pt idx="6">
                  <c:v>0.55200000000000005</c:v>
                </c:pt>
                <c:pt idx="7">
                  <c:v>0.48900000000000032</c:v>
                </c:pt>
                <c:pt idx="8">
                  <c:v>0.51100000000000001</c:v>
                </c:pt>
                <c:pt idx="9">
                  <c:v>0.58300000000000052</c:v>
                </c:pt>
                <c:pt idx="10">
                  <c:v>0.53200000000000003</c:v>
                </c:pt>
                <c:pt idx="11">
                  <c:v>0.52700000000000002</c:v>
                </c:pt>
                <c:pt idx="12">
                  <c:v>0.51100000000000001</c:v>
                </c:pt>
                <c:pt idx="13">
                  <c:v>0.51400000000000001</c:v>
                </c:pt>
              </c:numCache>
            </c:numRef>
          </c:yVal>
          <c:smooth val="1"/>
        </c:ser>
        <c:dLbls>
          <c:showVal val="1"/>
        </c:dLbls>
        <c:axId val="74919936"/>
        <c:axId val="74922240"/>
      </c:scatterChart>
      <c:valAx>
        <c:axId val="74919936"/>
        <c:scaling>
          <c:orientation val="minMax"/>
          <c:max val="2007"/>
          <c:min val="1992"/>
        </c:scaling>
        <c:axPos val="b"/>
        <c:numFmt formatCode="General" sourceLinked="1"/>
        <c:tickLblPos val="nextTo"/>
        <c:spPr>
          <a:noFill/>
          <a:ln w="12700">
            <a:solidFill>
              <a:srgbClr val="FFFF99"/>
            </a:solidFill>
            <a:prstDash val="solid"/>
          </a:ln>
        </c:spPr>
        <c:txPr>
          <a:bodyPr rot="0" vert="horz"/>
          <a:lstStyle/>
          <a:p>
            <a:pPr>
              <a:defRPr sz="12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defRPr>
            </a:pPr>
            <a:endParaRPr lang="en-US"/>
          </a:p>
        </c:txPr>
        <c:crossAx val="74922240"/>
        <c:crosses val="autoZero"/>
        <c:crossBetween val="midCat"/>
        <c:majorUnit val="1"/>
      </c:valAx>
      <c:valAx>
        <c:axId val="74922240"/>
        <c:scaling>
          <c:orientation val="minMax"/>
          <c:max val="0.75000000000001465"/>
          <c:min val="0.45"/>
        </c:scaling>
        <c:delete val="1"/>
        <c:axPos val="l"/>
        <c:numFmt formatCode="0%" sourceLinked="1"/>
        <c:tickLblPos val="none"/>
        <c:crossAx val="74919936"/>
        <c:crosses val="autoZero"/>
        <c:crossBetween val="midCat"/>
        <c:majorUnit val="5.0000000000000114E-2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Verdana" pitchFamily="34" charset="0"/>
          <a:ea typeface="Times New Roman"/>
          <a:cs typeface="Tahoma" pitchFamily="34" charset="0"/>
        </a:defRPr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dk2" tx1="lt1" bg2="dk1" tx2="lt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153810634781763"/>
          <c:y val="8.1129015085721998E-2"/>
          <c:w val="0.86148658501020525"/>
          <c:h val="0.81451383995558369"/>
        </c:manualLayout>
      </c:layout>
      <c:lineChart>
        <c:grouping val="standard"/>
        <c:ser>
          <c:idx val="0"/>
          <c:order val="0"/>
          <c:tx>
            <c:strRef>
              <c:f>'Simplified Trend'!$F$3</c:f>
              <c:strCache>
                <c:ptCount val="1"/>
                <c:pt idx="0">
                  <c:v>Simplified</c:v>
                </c:pt>
              </c:strCache>
            </c:strRef>
          </c:tx>
          <c:spPr>
            <a:ln w="12700">
              <a:solidFill>
                <a:srgbClr val="FFFF66"/>
              </a:solidFill>
              <a:prstDash val="sysDot"/>
            </a:ln>
          </c:spPr>
          <c:marker>
            <c:symbol val="circle"/>
            <c:size val="7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marker>
          <c:cat>
            <c:strRef>
              <c:f>'Simplified Trend'!$E$4:$E$10</c:f>
              <c:strCach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20008</c:v>
                </c:pt>
                <c:pt idx="5">
                  <c:v>2009</c:v>
                </c:pt>
                <c:pt idx="6">
                  <c:v>2010</c:v>
                </c:pt>
              </c:strCache>
            </c:strRef>
          </c:cat>
          <c:val>
            <c:numRef>
              <c:f>'Simplified Trend'!$F$4:$F$10</c:f>
              <c:numCache>
                <c:formatCode>#,##0</c:formatCode>
                <c:ptCount val="7"/>
                <c:pt idx="0">
                  <c:v>9843272</c:v>
                </c:pt>
                <c:pt idx="1">
                  <c:v>9960273</c:v>
                </c:pt>
                <c:pt idx="2">
                  <c:v>8260335</c:v>
                </c:pt>
                <c:pt idx="3">
                  <c:v>7320155</c:v>
                </c:pt>
                <c:pt idx="4">
                  <c:v>1878693</c:v>
                </c:pt>
                <c:pt idx="5">
                  <c:v>852723</c:v>
                </c:pt>
                <c:pt idx="6">
                  <c:v>467357</c:v>
                </c:pt>
              </c:numCache>
            </c:numRef>
          </c:val>
        </c:ser>
        <c:marker val="1"/>
        <c:axId val="75923456"/>
        <c:axId val="75925376"/>
      </c:lineChart>
      <c:catAx>
        <c:axId val="75923456"/>
        <c:scaling>
          <c:orientation val="minMax"/>
        </c:scaling>
        <c:axPos val="b"/>
        <c:numFmt formatCode="@" sourceLinked="1"/>
        <c:tickLblPos val="nextTo"/>
        <c:txPr>
          <a:bodyPr/>
          <a:lstStyle/>
          <a:p>
            <a:pPr>
              <a:defRPr sz="1400">
                <a:latin typeface="Bell MT" pitchFamily="18" charset="0"/>
              </a:defRPr>
            </a:pPr>
            <a:endParaRPr lang="en-US"/>
          </a:p>
        </c:txPr>
        <c:crossAx val="75925376"/>
        <c:crosses val="autoZero"/>
        <c:auto val="1"/>
        <c:lblAlgn val="ctr"/>
        <c:lblOffset val="100"/>
      </c:catAx>
      <c:valAx>
        <c:axId val="75925376"/>
        <c:scaling>
          <c:orientation val="minMax"/>
          <c:max val="10000000"/>
          <c:min val="0"/>
        </c:scaling>
        <c:axPos val="l"/>
        <c:numFmt formatCode="#,##0" sourceLinked="1"/>
        <c:tickLblPos val="nextTo"/>
        <c:txPr>
          <a:bodyPr/>
          <a:lstStyle/>
          <a:p>
            <a:pPr>
              <a:defRPr sz="1200">
                <a:latin typeface="Bell MT" pitchFamily="18" charset="0"/>
              </a:defRPr>
            </a:pPr>
            <a:endParaRPr lang="en-US"/>
          </a:p>
        </c:txPr>
        <c:crossAx val="75923456"/>
        <c:crosses val="autoZero"/>
        <c:crossBetween val="between"/>
        <c:majorUnit val="2000000"/>
      </c:valAx>
    </c:plotArea>
    <c:plotVisOnly val="1"/>
    <c:dispBlanksAs val="gap"/>
  </c:chart>
  <c:txPr>
    <a:bodyPr/>
    <a:lstStyle/>
    <a:p>
      <a:pPr>
        <a:defRPr b="1">
          <a:solidFill>
            <a:srgbClr val="FFFF00"/>
          </a:solidFill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F119E20-4F3E-4C5D-9944-654FB01960A3}" type="datetimeFigureOut">
              <a:rPr lang="en-US"/>
              <a:pPr>
                <a:defRPr/>
              </a:pPr>
              <a:t>9/7/2010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56E4A34-328B-4650-9912-B0C0627A8A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3A23C9-857D-491E-BF24-2D37E59370D2}" type="datetimeFigureOut">
              <a:rPr lang="en-US"/>
              <a:pPr>
                <a:defRPr/>
              </a:pPr>
              <a:t>9/7/2010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FE33C7-5822-41B4-93F5-57243A1C9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9986EB-1502-4029-B160-5932315FED7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FB59ED-8D4B-476A-8F0A-80ECCB5578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14BCEA-63A4-4F11-B8E1-FCCE2123622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C8FDF2F-85EB-40E3-8724-645E72FB2C92}" type="slidenum">
              <a:rPr lang="en-US" smtClean="0"/>
              <a:pPr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43C417-A724-40E2-B481-68B3263C9B8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6DF95C-1797-4820-BD19-F1946A79F1F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082E57-3EBA-4A84-A521-B91AC698D1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801F74-9078-494C-8B0A-3F2B7B17467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381000" y="152400"/>
            <a:ext cx="8458200" cy="1143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25000">
                <a:srgbClr val="21D6E0"/>
              </a:gs>
              <a:gs pos="75000">
                <a:srgbClr val="0087E6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prstMaterial="metal">
            <a:bevelT/>
            <a:bevelB/>
          </a:sp3d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2800" dirty="0"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838200"/>
          </a:xfrm>
        </p:spPr>
        <p:txBody>
          <a:bodyPr/>
          <a:lstStyle>
            <a:lvl1pPr algn="ctr">
              <a:defRPr sz="3000" b="1" i="0" u="none" cap="small" normalizeH="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Bell MT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buFont typeface="Wingdings 2" pitchFamily="18" charset="2"/>
              <a:buChar char=""/>
              <a:defRPr sz="2400">
                <a:solidFill>
                  <a:schemeClr val="tx1"/>
                </a:solidFill>
                <a:latin typeface="Bell MT" pitchFamily="18" charset="0"/>
              </a:defRPr>
            </a:lvl1pPr>
            <a:lvl2pPr>
              <a:buFont typeface="Wingdings 2" pitchFamily="18" charset="2"/>
              <a:buChar char=""/>
              <a:defRPr sz="2000">
                <a:latin typeface="Bell MT" pitchFamily="18" charset="0"/>
              </a:defRPr>
            </a:lvl2pPr>
            <a:lvl3pPr>
              <a:buClr>
                <a:schemeClr val="tx1"/>
              </a:buClr>
              <a:buSzPct val="60000"/>
              <a:buFont typeface="Wingdings" pitchFamily="2" charset="2"/>
              <a:buChar char="q"/>
              <a:defRPr sz="1800">
                <a:latin typeface="Bell MT" pitchFamily="18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000" b="1" i="0" cap="small" baseline="0">
                <a:solidFill>
                  <a:schemeClr val="tx1"/>
                </a:solidFill>
                <a:latin typeface="Bell MT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50000">
              <a:schemeClr val="bg1"/>
            </a:gs>
            <a:gs pos="0">
              <a:schemeClr val="bg1">
                <a:gamma/>
                <a:shade val="69804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Rectangle 59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System Description/Capabilities</a:t>
            </a:r>
          </a:p>
        </p:txBody>
      </p:sp>
      <p:sp>
        <p:nvSpPr>
          <p:cNvPr id="1027" name="Rectangle 6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 system designed and built from perspective of unique survey research data collection environment.</a:t>
            </a:r>
          </a:p>
          <a:p>
            <a:pPr lvl="0"/>
            <a:r>
              <a:rPr lang="en-US" dirty="0" smtClean="0"/>
              <a:t>Provides site, interviewer, project and call management functionality.</a:t>
            </a:r>
          </a:p>
          <a:p>
            <a:pPr lvl="0"/>
            <a:r>
              <a:rPr lang="en-US" dirty="0" smtClean="0"/>
              <a:t>Real-time and historical production statistics -- tabular and graphical display options. </a:t>
            </a:r>
          </a:p>
          <a:p>
            <a:pPr lvl="0"/>
            <a:r>
              <a:rPr lang="en-US" dirty="0" smtClean="0"/>
              <a:t>System supports four "dialing modes" from manual through "research predictive"-- station-by-station assignment. </a:t>
            </a:r>
          </a:p>
          <a:p>
            <a:pPr lvl="0"/>
            <a:r>
              <a:rPr lang="en-US" dirty="0" smtClean="0"/>
              <a:t>Support up to 99 simultaneous projects; dynamic interviewer reassignment. </a:t>
            </a:r>
          </a:p>
          <a:p>
            <a:pPr lvl="0"/>
            <a:r>
              <a:rPr lang="en-US" dirty="0" smtClean="0"/>
              <a:t>Dialing modes are hierarchical, insuring maximum productivity consistent with sample productivity, staffing, etc.. </a:t>
            </a:r>
          </a:p>
          <a:p>
            <a:pPr lvl="0"/>
            <a:r>
              <a:rPr lang="en-US" dirty="0" smtClean="0"/>
              <a:t>State-of-the-art, full-function ISDN switching -- least-cost/preferred routing, call blocking, ANI, and DNIS. Can use any combination of analog and digital (T-1) lines.</a:t>
            </a:r>
          </a:p>
          <a:p>
            <a:pPr lvl="0"/>
            <a:r>
              <a:rPr lang="en-US" dirty="0" smtClean="0"/>
              <a:t>System building blocks provide add-on capabilities for: </a:t>
            </a:r>
          </a:p>
          <a:p>
            <a:pPr lvl="1"/>
            <a:r>
              <a:rPr lang="en-US" dirty="0" smtClean="0"/>
              <a:t>Automated inbound/outbound switching activity,</a:t>
            </a:r>
          </a:p>
          <a:p>
            <a:pPr lvl="1"/>
            <a:r>
              <a:rPr lang="en-US" dirty="0" smtClean="0"/>
              <a:t>Integrated IVR/live operator capabilities, </a:t>
            </a:r>
          </a:p>
          <a:p>
            <a:pPr lvl="1"/>
            <a:r>
              <a:rPr lang="en-US" dirty="0" smtClean="0"/>
              <a:t>Voice capture/playback,</a:t>
            </a:r>
          </a:p>
          <a:p>
            <a:pPr lvl="1"/>
            <a:r>
              <a:rPr lang="en-US" dirty="0" smtClean="0"/>
              <a:t>Administrative phone functionality (e.g.., call transfer, voice mail, etc..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069" r:id="rId1"/>
    <p:sldLayoutId id="2147485079" r:id="rId2"/>
    <p:sldLayoutId id="2147485070" r:id="rId3"/>
    <p:sldLayoutId id="2147485071" r:id="rId4"/>
    <p:sldLayoutId id="2147485072" r:id="rId5"/>
    <p:sldLayoutId id="2147485073" r:id="rId6"/>
    <p:sldLayoutId id="2147485074" r:id="rId7"/>
    <p:sldLayoutId id="2147485075" r:id="rId8"/>
    <p:sldLayoutId id="2147485076" r:id="rId9"/>
    <p:sldLayoutId id="2147485077" r:id="rId10"/>
    <p:sldLayoutId id="2147485078" r:id="rId11"/>
  </p:sldLayoutIdLst>
  <p:transition spd="med"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3399FF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3399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3399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3399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rgbClr val="3399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i="1">
          <a:solidFill>
            <a:srgbClr val="3399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i="1">
          <a:solidFill>
            <a:srgbClr val="3399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i="1">
          <a:solidFill>
            <a:srgbClr val="3399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i="1">
          <a:solidFill>
            <a:srgbClr val="3399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SzPct val="75000"/>
        <a:buFont typeface="Monotype Sorts" pitchFamily="2" charset="2"/>
        <a:buChar char="u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Monotype Sorts" pitchFamily="2" charset="2"/>
        <a:buChar char="u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m-fahimi@m-s-g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057400"/>
            <a:ext cx="8763000" cy="2209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b="1" i="0" dirty="0" smtClean="0">
                <a:solidFill>
                  <a:schemeClr val="tx1"/>
                </a:solidFill>
                <a:latin typeface="Belwe Lt BT" pitchFamily="18" charset="0"/>
              </a:rPr>
              <a:t>Address-Based Sampling (ABS)</a:t>
            </a:r>
            <a:br>
              <a:rPr lang="en-US" sz="3200" b="1" i="0" dirty="0" smtClean="0">
                <a:solidFill>
                  <a:schemeClr val="tx1"/>
                </a:solidFill>
                <a:latin typeface="Belwe Lt BT" pitchFamily="18" charset="0"/>
              </a:rPr>
            </a:br>
            <a:r>
              <a:rPr lang="en-US" sz="3200" b="1" i="0" dirty="0" smtClean="0">
                <a:solidFill>
                  <a:schemeClr val="tx1"/>
                </a:solidFill>
                <a:latin typeface="Belwe Lt BT" pitchFamily="18" charset="0"/>
              </a:rPr>
              <a:t>Merits, Design, and Implementation</a:t>
            </a:r>
            <a:r>
              <a:rPr lang="en-US" sz="2800" b="1" i="0" dirty="0" smtClean="0">
                <a:solidFill>
                  <a:schemeClr val="tx1"/>
                </a:solidFill>
                <a:latin typeface="Bodoni MT Black" pitchFamily="18" charset="0"/>
              </a:rPr>
              <a:t/>
            </a:r>
            <a:br>
              <a:rPr lang="en-US" sz="2800" b="1" i="0" dirty="0" smtClean="0">
                <a:solidFill>
                  <a:schemeClr val="tx1"/>
                </a:solidFill>
                <a:latin typeface="Bodoni MT Black" pitchFamily="18" charset="0"/>
              </a:rPr>
            </a:br>
            <a:r>
              <a:rPr lang="en-US" sz="2800" b="1" i="0" dirty="0" smtClean="0">
                <a:solidFill>
                  <a:schemeClr val="tx1"/>
                </a:solidFill>
                <a:latin typeface="Bodoni MT Black" pitchFamily="18" charset="0"/>
              </a:rPr>
              <a:t/>
            </a:r>
            <a:br>
              <a:rPr lang="en-US" sz="2800" b="1" i="0" dirty="0" smtClean="0">
                <a:solidFill>
                  <a:schemeClr val="tx1"/>
                </a:solidFill>
                <a:latin typeface="Bodoni MT Black" pitchFamily="18" charset="0"/>
              </a:rPr>
            </a:br>
            <a:r>
              <a:rPr lang="en-US" sz="2800" b="1" i="0" dirty="0" smtClean="0">
                <a:solidFill>
                  <a:schemeClr val="tx1"/>
                </a:solidFill>
                <a:latin typeface="BernhardFasD" pitchFamily="2" charset="0"/>
              </a:rPr>
              <a:t>Mansour Fahimi, Ph.D.</a:t>
            </a:r>
            <a:br>
              <a:rPr lang="en-US" sz="2800" b="1" i="0" dirty="0" smtClean="0">
                <a:solidFill>
                  <a:schemeClr val="tx1"/>
                </a:solidFill>
                <a:latin typeface="BernhardFasD" pitchFamily="2" charset="0"/>
              </a:rPr>
            </a:br>
            <a:r>
              <a:rPr lang="en-US" sz="2800" b="1" i="0" dirty="0" smtClean="0">
                <a:solidFill>
                  <a:schemeClr val="tx1"/>
                </a:solidFill>
                <a:latin typeface="BernhardFasD" pitchFamily="2" charset="0"/>
              </a:rPr>
              <a:t>VP, Statistical Research Services</a:t>
            </a:r>
          </a:p>
        </p:txBody>
      </p:sp>
      <p:pic>
        <p:nvPicPr>
          <p:cNvPr id="3075" name="Picture 7" descr="Marketing Systems Group. Leadership through Innov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9988" y="685800"/>
            <a:ext cx="69072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76400" y="4800600"/>
            <a:ext cx="6172200" cy="1138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b="1" dirty="0">
                <a:latin typeface="Bodoni MT Black" pitchFamily="18" charset="0"/>
                <a:ea typeface="+mj-ea"/>
                <a:cs typeface="+mj-cs"/>
              </a:rPr>
              <a:t>National Conference on Health Statistics</a:t>
            </a:r>
            <a:r>
              <a:rPr lang="en-US" sz="2000" b="1" dirty="0">
                <a:latin typeface="Bell MT" pitchFamily="18" charset="0"/>
              </a:rPr>
              <a:t/>
            </a:r>
            <a:br>
              <a:rPr lang="en-US" sz="2000" b="1" dirty="0">
                <a:latin typeface="Bell MT" pitchFamily="18" charset="0"/>
              </a:rPr>
            </a:br>
            <a:r>
              <a:rPr lang="en-US" sz="2000" b="1" dirty="0">
                <a:latin typeface="Bell MT" pitchFamily="18" charset="0"/>
              </a:rPr>
              <a:t>National Center for Health Statistics (NCHS)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b="1" i="1" dirty="0">
                <a:latin typeface="+mj-lt"/>
              </a:rPr>
              <a:t>August 16 - 18, 2010</a:t>
            </a:r>
            <a:endParaRPr lang="en-US" i="1" dirty="0">
              <a:latin typeface="+mj-lt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914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 smtClean="0"/>
              <a:t>Topology of the CDSF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cap="none" dirty="0" smtClean="0">
                <a:solidFill>
                  <a:srgbClr val="FFFF00"/>
                </a:solidFill>
              </a:rPr>
              <a:t>Delivery Point Types)</a:t>
            </a:r>
            <a:endParaRPr lang="en-US" sz="2000" cap="none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181600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Business: </a:t>
            </a:r>
            <a:r>
              <a:rPr lang="en-US" sz="2200" dirty="0" smtClean="0">
                <a:cs typeface="Times New Roman" pitchFamily="18" charset="0"/>
              </a:rPr>
              <a:t>Indicates the delivery point is a business address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Central: </a:t>
            </a:r>
            <a:r>
              <a:rPr lang="en-US" sz="2200" dirty="0" smtClean="0">
                <a:cs typeface="Times New Roman" pitchFamily="18" charset="0"/>
              </a:rPr>
              <a:t>The delivery point is serviced at a mail receptacle located within a centralized unit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CMRA (Commercial Mail Receiving Agency): </a:t>
            </a:r>
            <a:r>
              <a:rPr lang="en-US" sz="2200" dirty="0" smtClean="0">
                <a:cs typeface="Times New Roman" pitchFamily="18" charset="0"/>
              </a:rPr>
              <a:t>A private business that acts as a mail-receiving agent for specific clients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Curb: </a:t>
            </a:r>
            <a:r>
              <a:rPr lang="en-US" sz="2200" dirty="0" smtClean="0">
                <a:cs typeface="Times New Roman" pitchFamily="18" charset="0"/>
              </a:rPr>
              <a:t>The delivery point is serviced via motorized vehicle at a mail receptacle located at the curb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Drop: </a:t>
            </a:r>
            <a:r>
              <a:rPr lang="en-US" sz="2200" dirty="0" smtClean="0">
                <a:cs typeface="Times New Roman" pitchFamily="18" charset="0"/>
              </a:rPr>
              <a:t>A delivery point or receptacle that services multiple residences such as a shared door slot or a boarding house in which mail is distributed internally by the site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Educational: </a:t>
            </a:r>
            <a:r>
              <a:rPr lang="en-US" sz="2200" dirty="0" smtClean="0">
                <a:cs typeface="Times New Roman" pitchFamily="18" charset="0"/>
              </a:rPr>
              <a:t>Identified as an educational facility such as colleges, universities, dormitories, sorority or fraternity houses, and apartment buildings occupied by students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Topology of the CDSF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rgbClr val="FFFF00"/>
                </a:solidFill>
              </a:rPr>
              <a:t> (</a:t>
            </a:r>
            <a:r>
              <a:rPr lang="en-US" sz="2400" cap="none" dirty="0" smtClean="0">
                <a:solidFill>
                  <a:srgbClr val="FFFF00"/>
                </a:solidFill>
              </a:rPr>
              <a:t>Delivery Point Types)</a:t>
            </a:r>
            <a:endParaRPr lang="en-US" cap="none" dirty="0" smtClean="0">
              <a:solidFill>
                <a:srgbClr val="FFFF00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NDCBU (Neighborhood Delivery Collection Box Unit): </a:t>
            </a:r>
            <a:r>
              <a:rPr lang="en-US" sz="2200" dirty="0" smtClean="0">
                <a:cs typeface="Times New Roman" pitchFamily="18" charset="0"/>
              </a:rPr>
              <a:t>Services at a mail receptacle located within a cluster box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No-Stat: </a:t>
            </a:r>
            <a:r>
              <a:rPr lang="en-US" sz="2200" dirty="0" smtClean="0">
                <a:cs typeface="Times New Roman" pitchFamily="18" charset="0"/>
              </a:rPr>
              <a:t>Indicates address is not receiving delivery and is not counted as a possible delivery point for various reasons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Seasonal: </a:t>
            </a:r>
            <a:r>
              <a:rPr lang="en-US" sz="2200" dirty="0" smtClean="0">
                <a:cs typeface="Times New Roman" pitchFamily="18" charset="0"/>
              </a:rPr>
              <a:t>Receives mail only during a specific season and the months the seasonal addresses are occupied are identified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Throwback: </a:t>
            </a:r>
            <a:r>
              <a:rPr lang="en-US" sz="2200" dirty="0" smtClean="0">
                <a:cs typeface="Times New Roman" pitchFamily="18" charset="0"/>
              </a:rPr>
              <a:t>Address associated with this delivery point is a street address but the delivery is made to a P.O. Box address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buSzPct val="80000"/>
            </a:pPr>
            <a:r>
              <a:rPr lang="en-US" sz="2200" b="1" dirty="0" smtClean="0">
                <a:solidFill>
                  <a:srgbClr val="FFFF00"/>
                </a:solidFill>
                <a:cs typeface="Times New Roman" pitchFamily="18" charset="0"/>
              </a:rPr>
              <a:t>Vacant: </a:t>
            </a:r>
            <a:r>
              <a:rPr lang="en-US" sz="2200" dirty="0" smtClean="0">
                <a:cs typeface="Times New Roman" pitchFamily="18" charset="0"/>
              </a:rPr>
              <a:t>Was active in the past, but is currently vacant (in most cases unoccupied over 90 days) and not receiving delivery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Topology of the CDSF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cap="none" dirty="0" smtClean="0">
                <a:solidFill>
                  <a:srgbClr val="FFFF00"/>
                </a:solidFill>
              </a:rPr>
              <a:t>(Counts of Delivery Points)</a:t>
            </a:r>
            <a:endParaRPr lang="en-US" cap="none" dirty="0" smtClean="0">
              <a:solidFill>
                <a:srgbClr val="FFFF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1524000"/>
          <a:ext cx="8153400" cy="4953001"/>
        </p:xfrm>
        <a:graphic>
          <a:graphicData uri="http://schemas.openxmlformats.org/drawingml/2006/table">
            <a:tbl>
              <a:tblPr/>
              <a:tblGrid>
                <a:gridCol w="5408691"/>
                <a:gridCol w="2744709"/>
              </a:tblGrid>
              <a:tr h="440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Delivery Type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Count </a:t>
                      </a:r>
                      <a:endParaRPr lang="en-US" sz="2000" b="1" i="0" u="none" strike="noStrike" dirty="0">
                        <a:solidFill>
                          <a:srgbClr val="FFFF00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Bell MT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marL="457200" algn="l" fontAlgn="b">
                        <a:spcBef>
                          <a:spcPts val="0"/>
                        </a:spcBef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City Style/Rural Routes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114,135,810</a:t>
                      </a: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marL="457200" algn="l" fontAlgn="b">
                        <a:spcBef>
                          <a:spcPts val="0"/>
                        </a:spcBef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PO Box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14,936,080</a:t>
                      </a: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marL="457200" algn="l" fontAlgn="b">
                        <a:spcBef>
                          <a:spcPts val="0"/>
                        </a:spcBef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Seasonal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890,488</a:t>
                      </a: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marL="457200" algn="l" fontAlgn="b">
                        <a:spcBef>
                          <a:spcPts val="0"/>
                        </a:spcBef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Educational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110,914</a:t>
                      </a: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marL="457200" algn="l" fontAlgn="b">
                        <a:spcBef>
                          <a:spcPts val="0"/>
                        </a:spcBef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Vacant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4,071,036</a:t>
                      </a: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marL="457200" algn="l" fontAlgn="b">
                        <a:spcBef>
                          <a:spcPts val="0"/>
                        </a:spcBef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Throwback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291,302</a:t>
                      </a: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marL="457200" algn="l" fontAlgn="b">
                        <a:spcBef>
                          <a:spcPts val="0"/>
                        </a:spcBef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Drop Points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786,896</a:t>
                      </a: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marL="457200" algn="l" fontAlgn="b">
                        <a:spcBef>
                          <a:spcPts val="0"/>
                        </a:spcBef>
                      </a:pPr>
                      <a:r>
                        <a:rPr lang="en-US" sz="2000" b="0" i="0" u="none" strike="noStrike" dirty="0"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Augmented City Style/Rural </a:t>
                      </a:r>
                      <a:r>
                        <a:rPr lang="en-US" sz="2000" b="0" i="0" u="none" strike="noStrike" dirty="0" smtClean="0"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Route (MSG)</a:t>
                      </a:r>
                      <a:endParaRPr lang="en-US" sz="2000" b="0" i="0" u="none" strike="noStrike" dirty="0"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ell MT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192,443</a:t>
                      </a: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2301">
                <a:tc>
                  <a:txBody>
                    <a:bodyPr/>
                    <a:lstStyle/>
                    <a:p>
                      <a:pPr marL="457200" algn="l" fontAlgn="b">
                        <a:spcBef>
                          <a:spcPts val="0"/>
                        </a:spcBef>
                      </a:pPr>
                      <a:r>
                        <a:rPr lang="en-US" sz="2000" b="0" i="0" u="none" strike="noStrike" dirty="0"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Augmented PO </a:t>
                      </a:r>
                      <a:r>
                        <a:rPr lang="en-US" sz="2000" b="0" i="0" u="none" strike="noStrike" dirty="0" smtClean="0"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Boxes (MSG)</a:t>
                      </a:r>
                      <a:endParaRPr lang="en-US" sz="2000" b="0" i="0" u="none" strike="noStrike" dirty="0"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ell MT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395,307</a:t>
                      </a: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135,810,276</a:t>
                      </a:r>
                      <a:endParaRPr lang="en-US" sz="2000" b="1" i="0" u="none" strike="noStrike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ell MT" pitchFamily="18" charset="0"/>
                      </a:endParaRPr>
                    </a:p>
                  </a:txBody>
                  <a:tcPr marL="9144" marR="91440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 smtClean="0"/>
              <a:t>CDSF is not a Sampling Frame</a:t>
            </a:r>
            <a:r>
              <a:rPr lang="en-US" sz="2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/>
            </a:r>
            <a:br>
              <a:rPr lang="en-US" sz="2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</a:br>
            <a:r>
              <a:rPr lang="en-US" sz="2000" cap="none" dirty="0" smtClean="0">
                <a:solidFill>
                  <a:srgbClr val="FFFF00"/>
                </a:solidFill>
              </a:rPr>
              <a:t>(Possible Enhancements for ABS)</a:t>
            </a:r>
            <a:endParaRPr lang="en-US" sz="2000" cap="none" dirty="0">
              <a:solidFill>
                <a:srgbClr val="FFFF00"/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</p:spPr>
        <p:txBody>
          <a:bodyPr/>
          <a:lstStyle/>
          <a:p>
            <a:pPr marL="457200" lvl="1" indent="-457200" eaLnBrk="1" hangingPunct="1">
              <a:spcBef>
                <a:spcPts val="1200"/>
              </a:spcBef>
              <a:spcAft>
                <a:spcPts val="1200"/>
              </a:spcAft>
              <a:buSzPct val="75000"/>
              <a:buFont typeface="Wingdings 2" pitchFamily="18" charset="2"/>
              <a:buChar char=""/>
              <a:defRPr/>
            </a:pPr>
            <a:r>
              <a:rPr lang="en-US" sz="2600" dirty="0" smtClean="0">
                <a:ea typeface="+mn-ea"/>
                <a:cs typeface="Times New Roman" pitchFamily="18" charset="0"/>
              </a:rPr>
              <a:t>CDSF does not include effective stratification variables</a:t>
            </a:r>
          </a:p>
          <a:p>
            <a:pPr marL="912813" lvl="2" indent="-457200" eaLnBrk="1" hangingPunct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75000"/>
              <a:defRPr/>
            </a:pPr>
            <a:r>
              <a:rPr lang="en-US" sz="2600" dirty="0" smtClean="0">
                <a:solidFill>
                  <a:srgbClr val="FFFF00"/>
                </a:solidFill>
                <a:ea typeface="+mn-ea"/>
                <a:cs typeface="Times New Roman" pitchFamily="18" charset="0"/>
              </a:rPr>
              <a:t>Detailed geodemographic data appendage</a:t>
            </a:r>
          </a:p>
          <a:p>
            <a:pPr marL="457200" lvl="1" indent="-457200" eaLnBrk="1" hangingPunct="1">
              <a:spcBef>
                <a:spcPts val="1200"/>
              </a:spcBef>
              <a:spcAft>
                <a:spcPts val="1200"/>
              </a:spcAft>
              <a:buSzPct val="75000"/>
              <a:buFont typeface="Wingdings 2" pitchFamily="18" charset="2"/>
              <a:buChar char=""/>
              <a:defRPr/>
            </a:pPr>
            <a:r>
              <a:rPr lang="en-US" sz="2600" dirty="0" smtClean="0">
                <a:ea typeface="+mn-ea"/>
                <a:cs typeface="Times New Roman" pitchFamily="18" charset="0"/>
              </a:rPr>
              <a:t>Certain delivery points are more likely to be excluded</a:t>
            </a:r>
          </a:p>
          <a:p>
            <a:pPr marL="912813" lvl="2" indent="-457200" eaLnBrk="1" hangingPunct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75000"/>
              <a:defRPr/>
            </a:pPr>
            <a:r>
              <a:rPr lang="en-US" sz="2600" dirty="0" smtClean="0">
                <a:solidFill>
                  <a:srgbClr val="FFFF00"/>
                </a:solidFill>
                <a:ea typeface="+mn-ea"/>
                <a:cs typeface="Times New Roman" pitchFamily="18" charset="0"/>
              </a:rPr>
              <a:t>Simplified address resolution</a:t>
            </a:r>
          </a:p>
          <a:p>
            <a:pPr marL="912813" lvl="2" indent="-457200" eaLnBrk="1" hangingPunct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75000"/>
              <a:defRPr/>
            </a:pPr>
            <a:r>
              <a:rPr lang="en-US" sz="2600" dirty="0" smtClean="0">
                <a:solidFill>
                  <a:srgbClr val="FFFF00"/>
                </a:solidFill>
                <a:ea typeface="+mn-ea"/>
                <a:cs typeface="Times New Roman" pitchFamily="18" charset="0"/>
              </a:rPr>
              <a:t>Predicting areas of poor coverage (need for listing)</a:t>
            </a:r>
          </a:p>
          <a:p>
            <a:pPr marL="457200" lvl="1" indent="-457200" eaLnBrk="1" hangingPunct="1">
              <a:spcBef>
                <a:spcPts val="1200"/>
              </a:spcBef>
              <a:spcAft>
                <a:spcPts val="1200"/>
              </a:spcAft>
              <a:buSzPct val="75000"/>
              <a:buFont typeface="Wingdings 2" pitchFamily="18" charset="2"/>
              <a:buChar char=""/>
              <a:defRPr/>
            </a:pPr>
            <a:r>
              <a:rPr lang="en-US" sz="2600" dirty="0" smtClean="0">
                <a:ea typeface="+mn-ea"/>
                <a:cs typeface="Times New Roman" pitchFamily="18" charset="0"/>
              </a:rPr>
              <a:t>Certain dwellings have multiple chances of selection</a:t>
            </a:r>
          </a:p>
          <a:p>
            <a:pPr marL="912813" lvl="2" indent="-457200" eaLnBrk="1" hangingPunct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75000"/>
              <a:defRPr/>
            </a:pPr>
            <a:r>
              <a:rPr lang="en-US" sz="2600" dirty="0" smtClean="0">
                <a:solidFill>
                  <a:srgbClr val="FFFF00"/>
                </a:solidFill>
                <a:ea typeface="+mn-ea"/>
                <a:cs typeface="Times New Roman" pitchFamily="18" charset="0"/>
              </a:rPr>
              <a:t> Methods for reducing frame multiplicity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990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 smtClean="0"/>
              <a:t>Possible Enhancements of the CDSF</a:t>
            </a:r>
            <a:r>
              <a:rPr lang="en-US" sz="2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2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kern="1200" cap="none" dirty="0" smtClean="0">
                <a:solidFill>
                  <a:srgbClr val="FFFF00"/>
                </a:solidFill>
                <a:ea typeface="+mn-ea"/>
                <a:cs typeface="+mn-cs"/>
              </a:rPr>
              <a:t>Appending Information)</a:t>
            </a:r>
            <a:endParaRPr lang="en-US" sz="2000" kern="1200" cap="none" dirty="0" smtClean="0">
              <a:solidFill>
                <a:srgbClr val="FFFF00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800" dirty="0" smtClean="0">
                <a:cs typeface="Times New Roman" pitchFamily="18" charset="0"/>
              </a:rPr>
              <a:t>Geographic Information Enactments:</a:t>
            </a:r>
          </a:p>
          <a:p>
            <a:pPr marL="914400" lvl="1" indent="-457200" eaLnBrk="1" hangingPunct="1">
              <a:spcBef>
                <a:spcPts val="600"/>
              </a:spcBef>
              <a:spcAft>
                <a:spcPts val="0"/>
              </a:spcAft>
              <a:buClr>
                <a:srgbClr val="FFFF99"/>
              </a:buClr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itchFamily="18" charset="0"/>
              </a:rPr>
              <a:t>Census geographic domains</a:t>
            </a:r>
          </a:p>
          <a:p>
            <a:pPr marL="914400" lvl="1" indent="-457200" eaLnBrk="1" hangingPunct="1">
              <a:spcBef>
                <a:spcPts val="600"/>
              </a:spcBef>
              <a:spcAft>
                <a:spcPts val="0"/>
              </a:spcAft>
              <a:buClr>
                <a:srgbClr val="FFFF99"/>
              </a:buClr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itchFamily="18" charset="0"/>
              </a:rPr>
              <a:t>Marketing and media domains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800" dirty="0" smtClean="0">
                <a:cs typeface="Times New Roman" pitchFamily="18" charset="0"/>
              </a:rPr>
              <a:t>Demographic Information Enhancements:</a:t>
            </a:r>
          </a:p>
          <a:p>
            <a:pPr marL="914400" lvl="1" indent="-457200" eaLnBrk="1" hangingPunct="1">
              <a:spcBef>
                <a:spcPts val="600"/>
              </a:spcBef>
              <a:spcAft>
                <a:spcPts val="0"/>
              </a:spcAft>
              <a:buClr>
                <a:srgbClr val="FFFF99"/>
              </a:buClr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itchFamily="18" charset="0"/>
              </a:rPr>
              <a:t>Direct household data from commercial databases</a:t>
            </a:r>
          </a:p>
          <a:p>
            <a:pPr marL="914400" lvl="1" indent="-457200" eaLnBrk="1" hangingPunct="1">
              <a:spcBef>
                <a:spcPts val="600"/>
              </a:spcBef>
              <a:spcAft>
                <a:spcPts val="0"/>
              </a:spcAft>
              <a:buClr>
                <a:srgbClr val="FFFF99"/>
              </a:buClr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itchFamily="18" charset="0"/>
              </a:rPr>
              <a:t>Molded household statistics at various levels of aggregation</a:t>
            </a:r>
          </a:p>
          <a:p>
            <a:pPr marL="457200" lvl="1" indent="-457200" eaLnBrk="1" hangingPunct="1">
              <a:spcBef>
                <a:spcPts val="1200"/>
              </a:spcBef>
              <a:spcAft>
                <a:spcPts val="600"/>
              </a:spcAft>
              <a:buSzPct val="80000"/>
              <a:buFont typeface="Wingdings 2" pitchFamily="18" charset="2"/>
              <a:buChar char=""/>
              <a:defRPr/>
            </a:pPr>
            <a:r>
              <a:rPr lang="en-US" sz="2800" dirty="0" smtClean="0">
                <a:cs typeface="Times New Roman" pitchFamily="18" charset="0"/>
              </a:rPr>
              <a:t>Name and Telephone Number Retrievals:</a:t>
            </a:r>
          </a:p>
          <a:p>
            <a:pPr marL="914400" lvl="1" indent="-457200" eaLnBrk="1" hangingPunct="1">
              <a:spcBef>
                <a:spcPts val="600"/>
              </a:spcBef>
              <a:spcAft>
                <a:spcPts val="0"/>
              </a:spcAft>
              <a:buClr>
                <a:srgbClr val="FFFF99"/>
              </a:buClr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itchFamily="18" charset="0"/>
              </a:rPr>
              <a:t>Append a name associated with the address</a:t>
            </a:r>
          </a:p>
          <a:p>
            <a:pPr marL="914400" lvl="1" indent="-457200" eaLnBrk="1" hangingPunct="1">
              <a:spcBef>
                <a:spcPts val="600"/>
              </a:spcBef>
              <a:spcAft>
                <a:spcPts val="0"/>
              </a:spcAft>
              <a:buClr>
                <a:srgbClr val="FFFF99"/>
              </a:buClr>
              <a:defRPr/>
            </a:pPr>
            <a:r>
              <a:rPr lang="en-US" sz="2400" dirty="0" smtClean="0">
                <a:solidFill>
                  <a:srgbClr val="FFFF00"/>
                </a:solidFill>
                <a:cs typeface="Times New Roman" pitchFamily="18" charset="0"/>
              </a:rPr>
              <a:t>Retrieve listed telephone number associated with the name</a:t>
            </a:r>
          </a:p>
          <a:p>
            <a:pPr marL="514350" indent="-457200" eaLnBrk="1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2800" dirty="0" smtClean="0">
                <a:cs typeface="Times New Roman" pitchFamily="18" charset="0"/>
              </a:rPr>
              <a:t>Simplified Address Resolution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533400" y="457200"/>
            <a:ext cx="8229600" cy="1143000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25000">
                <a:srgbClr val="21D6E0"/>
              </a:gs>
              <a:gs pos="75000">
                <a:srgbClr val="0087E6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100000" t="100000"/>
            </a:path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2800" dirty="0">
              <a:latin typeface="Book Antiqua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533400" y="1752599"/>
          <a:ext cx="8229600" cy="4724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76250"/>
            <a:ext cx="8153400" cy="11239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Simplified Addresses by Year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 smtClean="0"/>
              <a:t>Possible Enhancements of CDSF</a:t>
            </a:r>
            <a: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000" dirty="0" smtClean="0">
                <a:solidFill>
                  <a:srgbClr val="FFFF00"/>
                </a:solidFill>
              </a:rPr>
              <a:t>(</a:t>
            </a:r>
            <a:r>
              <a:rPr lang="en-US" sz="2000" cap="none" dirty="0" smtClean="0">
                <a:solidFill>
                  <a:srgbClr val="FFFF00"/>
                </a:solidFill>
              </a:rPr>
              <a:t>Resolution Summary for CDSF-Based Samples)</a:t>
            </a:r>
            <a:endParaRPr lang="en-US" sz="2000" cap="none" dirty="0">
              <a:solidFill>
                <a:srgbClr val="FFFF00"/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1816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600" smtClean="0">
                <a:cs typeface="Times New Roman" pitchFamily="18" charset="0"/>
              </a:rPr>
              <a:t>There are about 135 million residential addresses:</a:t>
            </a:r>
          </a:p>
          <a:p>
            <a:pPr marL="91440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FFFF99"/>
              </a:buClr>
            </a:pPr>
            <a:r>
              <a:rPr lang="en-US" sz="2400" smtClean="0">
                <a:solidFill>
                  <a:srgbClr val="FFFF00"/>
                </a:solidFill>
                <a:cs typeface="Times New Roman" pitchFamily="18" charset="0"/>
              </a:rPr>
              <a:t>Simplified addresses account for 467,375 addresses</a:t>
            </a:r>
          </a:p>
          <a:p>
            <a:pPr marL="91440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FFFF99"/>
              </a:buClr>
            </a:pPr>
            <a:r>
              <a:rPr lang="en-US" sz="2400" smtClean="0">
                <a:solidFill>
                  <a:srgbClr val="FFFF00"/>
                </a:solidFill>
                <a:cs typeface="Times New Roman" pitchFamily="18" charset="0"/>
              </a:rPr>
              <a:t>MSG can augment the majority of simplified addresses</a:t>
            </a:r>
          </a:p>
          <a:p>
            <a:pPr marL="914400" lvl="1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FFFF99"/>
              </a:buClr>
            </a:pPr>
            <a:r>
              <a:rPr lang="en-US" sz="2400" smtClean="0">
                <a:solidFill>
                  <a:srgbClr val="FFFF00"/>
                </a:solidFill>
                <a:cs typeface="Times New Roman" pitchFamily="18" charset="0"/>
              </a:rPr>
              <a:t>Augmented sampling frame covers over 99% of all residential addresses in the U.S.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600" smtClean="0">
                <a:cs typeface="Times New Roman" pitchFamily="18" charset="0"/>
              </a:rPr>
              <a:t>Percent name append on average is about 90 and more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600" smtClean="0">
                <a:cs typeface="Times New Roman" pitchFamily="18" charset="0"/>
              </a:rPr>
              <a:t>Percent phone append on average is about 60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600" smtClean="0">
                <a:cs typeface="Times New Roman" pitchFamily="18" charset="0"/>
              </a:rPr>
              <a:t>Match rates will vary with geography and inclusion of P.O. Boxes as they tend to drive down the rates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Possible Enhancements of CDSF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cap="none" dirty="0" smtClean="0">
                <a:solidFill>
                  <a:srgbClr val="FFFF00"/>
                </a:solidFill>
              </a:rPr>
              <a:t>(Reducing the Frame Multiplicity)</a:t>
            </a:r>
            <a:endParaRPr lang="en-US" cap="none" dirty="0" smtClean="0">
              <a:solidFill>
                <a:srgbClr val="FFFF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524000"/>
          <a:ext cx="8229600" cy="4876800"/>
        </p:xfrm>
        <a:graphic>
          <a:graphicData uri="http://schemas.openxmlformats.org/drawingml/2006/table">
            <a:tbl>
              <a:tblPr/>
              <a:tblGrid>
                <a:gridCol w="5339443"/>
                <a:gridCol w="2890157"/>
              </a:tblGrid>
              <a:tr h="1057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PO Boxes (Including Augmented)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ell MT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</a:rPr>
                        <a:t>Count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ell MT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485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0" i="0" u="none" strike="noStrike" dirty="0">
                          <a:latin typeface="Bell MT" pitchFamily="18" charset="0"/>
                        </a:rPr>
                        <a:t>PO Box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74320" algn="r" defTabSz="914400" rtl="0" eaLnBrk="1" fontAlgn="b" latinLnBrk="0" hangingPunct="1"/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latin typeface="Bell MT" pitchFamily="18" charset="0"/>
                          <a:ea typeface="+mn-ea"/>
                          <a:cs typeface="+mn-cs"/>
                        </a:rPr>
                        <a:t>15,331,387</a:t>
                      </a:r>
                    </a:p>
                  </a:txBody>
                  <a:tcPr marL="9144" marR="73152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485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0" i="0" u="none" strike="noStrike" dirty="0" smtClean="0">
                          <a:latin typeface="Bell MT" pitchFamily="18" charset="0"/>
                        </a:rPr>
                        <a:t>Only Means of</a:t>
                      </a:r>
                      <a:r>
                        <a:rPr lang="en-US" sz="2000" b="0" i="0" u="none" strike="noStrike" baseline="0" dirty="0" smtClean="0">
                          <a:latin typeface="Bell MT" pitchFamily="18" charset="0"/>
                        </a:rPr>
                        <a:t> General Delivery</a:t>
                      </a:r>
                      <a:endParaRPr lang="en-US" sz="2000" b="0" i="0" u="none" strike="noStrike" dirty="0">
                        <a:latin typeface="Bell MT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74320" algn="r" defTabSz="914400" rtl="0" eaLnBrk="1" fontAlgn="b" latinLnBrk="0" hangingPunct="1"/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latin typeface="Bell MT" pitchFamily="18" charset="0"/>
                          <a:ea typeface="+mn-ea"/>
                          <a:cs typeface="+mn-cs"/>
                        </a:rPr>
                        <a:t>5,256,279 </a:t>
                      </a:r>
                    </a:p>
                  </a:txBody>
                  <a:tcPr marL="9144" marR="73152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485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0" i="0" u="none" strike="noStrike" dirty="0" smtClean="0">
                          <a:latin typeface="Bell MT" pitchFamily="18" charset="0"/>
                        </a:rPr>
                        <a:t>Non-vacant PO Boxes</a:t>
                      </a:r>
                      <a:endParaRPr lang="en-US" sz="2000" b="0" i="0" u="none" strike="noStrike" dirty="0">
                        <a:latin typeface="Bell MT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4320" algn="r" defTabSz="914400" rtl="0" eaLnBrk="1" fontAlgn="b" latinLnBrk="0" hangingPunct="1"/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latin typeface="Bell MT" pitchFamily="18" charset="0"/>
                          <a:ea typeface="+mn-ea"/>
                          <a:cs typeface="+mn-cs"/>
                        </a:rPr>
                        <a:t>3,639,618 </a:t>
                      </a:r>
                    </a:p>
                  </a:txBody>
                  <a:tcPr marL="9144" marR="73152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485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0" i="0" u="none" strike="noStrike" dirty="0" smtClean="0">
                          <a:solidFill>
                            <a:srgbClr val="FF0000"/>
                          </a:solidFill>
                          <a:latin typeface="Bell MT" pitchFamily="18" charset="0"/>
                        </a:rPr>
                        <a:t>Potential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FF0000"/>
                          </a:solidFill>
                          <a:latin typeface="Bell MT" pitchFamily="18" charset="0"/>
                        </a:rPr>
                        <a:t> Duplicates (Box &amp; Address)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latin typeface="Bell MT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kern="1200" dirty="0" smtClean="0">
                          <a:solidFill>
                            <a:srgbClr val="FF0000"/>
                          </a:solidFill>
                          <a:latin typeface="Bell MT" pitchFamily="18" charset="0"/>
                          <a:ea typeface="+mn-ea"/>
                          <a:cs typeface="+mn-cs"/>
                        </a:rPr>
                        <a:t>10,075,108</a:t>
                      </a:r>
                    </a:p>
                  </a:txBody>
                  <a:tcPr marL="9144" marR="731520"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 smtClean="0"/>
              <a:t>Possible ABS Implementation Protocol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cap="none" dirty="0" smtClean="0">
                <a:solidFill>
                  <a:srgbClr val="FFFF00"/>
                </a:solidFill>
              </a:rPr>
              <a:t>(Option One)</a:t>
            </a:r>
            <a:endParaRPr lang="en-US" sz="2000" cap="none" dirty="0">
              <a:solidFill>
                <a:srgbClr val="FFFF00"/>
              </a:solidFill>
            </a:endParaRPr>
          </a:p>
        </p:txBody>
      </p:sp>
      <p:sp>
        <p:nvSpPr>
          <p:cNvPr id="2048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4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5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0486" name="Organization Chart 71"/>
          <p:cNvGrpSpPr>
            <a:grpSpLocks noChangeAspect="1"/>
          </p:cNvGrpSpPr>
          <p:nvPr/>
        </p:nvGrpSpPr>
        <p:grpSpPr bwMode="auto">
          <a:xfrm>
            <a:off x="381000" y="1524000"/>
            <a:ext cx="7312025" cy="5067300"/>
            <a:chOff x="1737" y="2052"/>
            <a:chExt cx="6338" cy="8470"/>
          </a:xfrm>
        </p:grpSpPr>
        <p:sp>
          <p:nvSpPr>
            <p:cNvPr id="23" name="_s61522"/>
            <p:cNvSpPr>
              <a:spLocks noChangeArrowheads="1"/>
            </p:cNvSpPr>
            <p:nvPr/>
          </p:nvSpPr>
          <p:spPr bwMode="auto">
            <a:xfrm>
              <a:off x="3063" y="2052"/>
              <a:ext cx="2159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8DB3E2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Random Sample of Addresses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4" name="_s61521"/>
            <p:cNvSpPr>
              <a:spLocks noChangeArrowheads="1"/>
            </p:cNvSpPr>
            <p:nvPr/>
          </p:nvSpPr>
          <p:spPr bwMode="auto">
            <a:xfrm>
              <a:off x="3063" y="3132"/>
              <a:ext cx="2159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8DB3E2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Notification Postcard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5" name="_s61520"/>
            <p:cNvSpPr>
              <a:spLocks noChangeArrowheads="1"/>
            </p:cNvSpPr>
            <p:nvPr/>
          </p:nvSpPr>
          <p:spPr bwMode="auto">
            <a:xfrm>
              <a:off x="3063" y="4212"/>
              <a:ext cx="2159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8DB3E2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Initial Questionnaire Mail-out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6" name="_s61519"/>
            <p:cNvSpPr>
              <a:spLocks noChangeArrowheads="1"/>
            </p:cNvSpPr>
            <p:nvPr/>
          </p:nvSpPr>
          <p:spPr bwMode="auto">
            <a:xfrm>
              <a:off x="1803" y="5292"/>
              <a:ext cx="2160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92D05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Respondents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7" name="_s61518"/>
            <p:cNvSpPr>
              <a:spLocks noChangeArrowheads="1"/>
            </p:cNvSpPr>
            <p:nvPr/>
          </p:nvSpPr>
          <p:spPr bwMode="auto">
            <a:xfrm>
              <a:off x="4323" y="5292"/>
              <a:ext cx="2163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000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Nonrespondents to Mail-out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8" name="_s61517"/>
            <p:cNvSpPr>
              <a:spLocks noChangeArrowheads="1"/>
            </p:cNvSpPr>
            <p:nvPr/>
          </p:nvSpPr>
          <p:spPr bwMode="auto">
            <a:xfrm>
              <a:off x="2992" y="6383"/>
              <a:ext cx="2162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000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Telephone Match</a:t>
              </a:r>
            </a:p>
          </p:txBody>
        </p:sp>
        <p:sp>
          <p:nvSpPr>
            <p:cNvPr id="29" name="_s61516"/>
            <p:cNvSpPr>
              <a:spLocks noChangeArrowheads="1"/>
            </p:cNvSpPr>
            <p:nvPr/>
          </p:nvSpPr>
          <p:spPr bwMode="auto">
            <a:xfrm>
              <a:off x="1737" y="7529"/>
              <a:ext cx="2159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92D05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CATI Respondents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30" name="_s61515"/>
            <p:cNvSpPr>
              <a:spLocks noChangeArrowheads="1"/>
            </p:cNvSpPr>
            <p:nvPr/>
          </p:nvSpPr>
          <p:spPr bwMode="auto">
            <a:xfrm>
              <a:off x="4379" y="7529"/>
              <a:ext cx="2159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8DB3E2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Nonrespondents to CATI &amp; Initial Mail-out</a:t>
              </a:r>
            </a:p>
          </p:txBody>
        </p:sp>
        <p:sp>
          <p:nvSpPr>
            <p:cNvPr id="31" name="_s61514"/>
            <p:cNvSpPr>
              <a:spLocks noChangeArrowheads="1"/>
            </p:cNvSpPr>
            <p:nvPr/>
          </p:nvSpPr>
          <p:spPr bwMode="auto">
            <a:xfrm>
              <a:off x="4325" y="8569"/>
              <a:ext cx="2160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8DB3E2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Second Mail-out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32" name="_s61513"/>
            <p:cNvSpPr>
              <a:spLocks noChangeArrowheads="1"/>
            </p:cNvSpPr>
            <p:nvPr/>
          </p:nvSpPr>
          <p:spPr bwMode="auto">
            <a:xfrm>
              <a:off x="2886" y="9803"/>
              <a:ext cx="2160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99CC0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Respondents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33" name="_s61512"/>
            <p:cNvSpPr>
              <a:spLocks noChangeArrowheads="1"/>
            </p:cNvSpPr>
            <p:nvPr/>
          </p:nvSpPr>
          <p:spPr bwMode="auto">
            <a:xfrm>
              <a:off x="5916" y="9760"/>
              <a:ext cx="2159" cy="719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000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Final Nonrespondents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</p:grpSp>
      <p:cxnSp>
        <p:nvCxnSpPr>
          <p:cNvPr id="20487" name="Straight Arrow Connector 34"/>
          <p:cNvCxnSpPr>
            <a:cxnSpLocks noChangeShapeType="1"/>
            <a:stCxn id="23" idx="3"/>
            <a:endCxn id="24" idx="1"/>
          </p:cNvCxnSpPr>
          <p:nvPr/>
        </p:nvCxnSpPr>
        <p:spPr bwMode="auto">
          <a:xfrm rot="5400000">
            <a:off x="3002756" y="2085182"/>
            <a:ext cx="26352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88" name="Straight Arrow Connector 36"/>
          <p:cNvCxnSpPr>
            <a:cxnSpLocks noChangeShapeType="1"/>
            <a:stCxn id="24" idx="3"/>
            <a:endCxn id="25" idx="1"/>
          </p:cNvCxnSpPr>
          <p:nvPr/>
        </p:nvCxnSpPr>
        <p:spPr bwMode="auto">
          <a:xfrm rot="5400000">
            <a:off x="3002756" y="2731294"/>
            <a:ext cx="26352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89" name="Straight Arrow Connector 38"/>
          <p:cNvCxnSpPr>
            <a:cxnSpLocks noChangeShapeType="1"/>
            <a:stCxn id="25" idx="3"/>
            <a:endCxn id="26" idx="0"/>
          </p:cNvCxnSpPr>
          <p:nvPr/>
        </p:nvCxnSpPr>
        <p:spPr bwMode="auto">
          <a:xfrm rot="5400000">
            <a:off x="2322513" y="2651125"/>
            <a:ext cx="215900" cy="14065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90" name="Straight Arrow Connector 40"/>
          <p:cNvCxnSpPr>
            <a:cxnSpLocks noChangeShapeType="1"/>
            <a:stCxn id="25" idx="3"/>
            <a:endCxn id="27" idx="0"/>
          </p:cNvCxnSpPr>
          <p:nvPr/>
        </p:nvCxnSpPr>
        <p:spPr bwMode="auto">
          <a:xfrm rot="16200000" flipH="1">
            <a:off x="3775869" y="2604294"/>
            <a:ext cx="215900" cy="15001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91" name="Straight Arrow Connector 48"/>
          <p:cNvCxnSpPr>
            <a:cxnSpLocks noChangeShapeType="1"/>
            <a:stCxn id="30" idx="3"/>
            <a:endCxn id="31" idx="0"/>
          </p:cNvCxnSpPr>
          <p:nvPr/>
        </p:nvCxnSpPr>
        <p:spPr bwMode="auto">
          <a:xfrm rot="5400000">
            <a:off x="4548188" y="5319713"/>
            <a:ext cx="192087" cy="142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92" name="Straight Arrow Connector 50"/>
          <p:cNvCxnSpPr>
            <a:cxnSpLocks noChangeShapeType="1"/>
            <a:stCxn id="31" idx="3"/>
            <a:endCxn id="32" idx="0"/>
          </p:cNvCxnSpPr>
          <p:nvPr/>
        </p:nvCxnSpPr>
        <p:spPr bwMode="auto">
          <a:xfrm rot="5400000">
            <a:off x="3629025" y="5199063"/>
            <a:ext cx="307975" cy="16160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93" name="Straight Arrow Connector 52"/>
          <p:cNvCxnSpPr>
            <a:cxnSpLocks noChangeShapeType="1"/>
            <a:stCxn id="31" idx="3"/>
            <a:endCxn id="33" idx="0"/>
          </p:cNvCxnSpPr>
          <p:nvPr/>
        </p:nvCxnSpPr>
        <p:spPr bwMode="auto">
          <a:xfrm rot="16200000" flipH="1">
            <a:off x="5389562" y="5054601"/>
            <a:ext cx="282575" cy="187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5" name="_s61517"/>
          <p:cNvSpPr>
            <a:spLocks noChangeArrowheads="1"/>
          </p:cNvSpPr>
          <p:nvPr/>
        </p:nvSpPr>
        <p:spPr bwMode="auto">
          <a:xfrm>
            <a:off x="4648200" y="4114800"/>
            <a:ext cx="2493963" cy="43021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rgbClr val="8DB3E2">
                  <a:alpha val="39999"/>
                </a:srgb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defRPr/>
            </a:pPr>
            <a:r>
              <a:rPr lang="en-US" sz="1600" b="1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Times New Roman" pitchFamily="18" charset="0"/>
                <a:cs typeface="Verdana" pitchFamily="34" charset="0"/>
              </a:rPr>
              <a:t>No Telephone Match</a:t>
            </a:r>
          </a:p>
        </p:txBody>
      </p:sp>
      <p:cxnSp>
        <p:nvCxnSpPr>
          <p:cNvPr id="20495" name="Straight Arrow Connector 56"/>
          <p:cNvCxnSpPr>
            <a:cxnSpLocks noChangeShapeType="1"/>
            <a:stCxn id="27" idx="3"/>
            <a:endCxn id="28" idx="0"/>
          </p:cNvCxnSpPr>
          <p:nvPr/>
        </p:nvCxnSpPr>
        <p:spPr bwMode="auto">
          <a:xfrm rot="5400000">
            <a:off x="3732213" y="3259137"/>
            <a:ext cx="222250" cy="14890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96" name="Straight Arrow Connector 58"/>
          <p:cNvCxnSpPr>
            <a:cxnSpLocks noChangeShapeType="1"/>
            <a:stCxn id="28" idx="3"/>
            <a:endCxn id="29" idx="0"/>
          </p:cNvCxnSpPr>
          <p:nvPr/>
        </p:nvCxnSpPr>
        <p:spPr bwMode="auto">
          <a:xfrm rot="5400000">
            <a:off x="2223294" y="3971132"/>
            <a:ext cx="255587" cy="1403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97" name="Straight Arrow Connector 60"/>
          <p:cNvCxnSpPr>
            <a:cxnSpLocks noChangeShapeType="1"/>
            <a:stCxn id="27" idx="3"/>
            <a:endCxn id="55" idx="0"/>
          </p:cNvCxnSpPr>
          <p:nvPr/>
        </p:nvCxnSpPr>
        <p:spPr bwMode="auto">
          <a:xfrm rot="16200000" flipH="1">
            <a:off x="5141913" y="3338512"/>
            <a:ext cx="222250" cy="13303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98" name="Straight Arrow Connector 62"/>
          <p:cNvCxnSpPr>
            <a:cxnSpLocks noChangeShapeType="1"/>
            <a:stCxn id="28" idx="3"/>
            <a:endCxn id="30" idx="0"/>
          </p:cNvCxnSpPr>
          <p:nvPr/>
        </p:nvCxnSpPr>
        <p:spPr bwMode="auto">
          <a:xfrm rot="16200000" flipH="1">
            <a:off x="3747294" y="3850482"/>
            <a:ext cx="255587" cy="16446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99" name="Straight Arrow Connector 64"/>
          <p:cNvCxnSpPr>
            <a:cxnSpLocks noChangeShapeType="1"/>
            <a:stCxn id="55" idx="3"/>
            <a:endCxn id="30" idx="0"/>
          </p:cNvCxnSpPr>
          <p:nvPr/>
        </p:nvCxnSpPr>
        <p:spPr bwMode="auto">
          <a:xfrm rot="5400000">
            <a:off x="5156994" y="4085432"/>
            <a:ext cx="255587" cy="1174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 smtClean="0"/>
              <a:t>Possible ABS Implementation Protocol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cap="none" dirty="0" smtClean="0">
                <a:solidFill>
                  <a:srgbClr val="FFFF00"/>
                </a:solidFill>
              </a:rPr>
              <a:t> (Option Two)</a:t>
            </a:r>
            <a:endParaRPr lang="en-US" sz="2000" cap="none" dirty="0">
              <a:solidFill>
                <a:srgbClr val="FFFF00"/>
              </a:solidFill>
            </a:endParaRPr>
          </a:p>
        </p:txBody>
      </p:sp>
      <p:sp>
        <p:nvSpPr>
          <p:cNvPr id="2150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08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09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1510" name="Organization Chart 71"/>
          <p:cNvGrpSpPr>
            <a:grpSpLocks noChangeAspect="1"/>
          </p:cNvGrpSpPr>
          <p:nvPr/>
        </p:nvGrpSpPr>
        <p:grpSpPr bwMode="auto">
          <a:xfrm>
            <a:off x="381000" y="1371600"/>
            <a:ext cx="8297863" cy="5176838"/>
            <a:chOff x="1803" y="2179"/>
            <a:chExt cx="7145" cy="8237"/>
          </a:xfrm>
        </p:grpSpPr>
        <p:sp>
          <p:nvSpPr>
            <p:cNvPr id="23" name="_s61522"/>
            <p:cNvSpPr>
              <a:spLocks noChangeArrowheads="1"/>
            </p:cNvSpPr>
            <p:nvPr/>
          </p:nvSpPr>
          <p:spPr bwMode="auto">
            <a:xfrm>
              <a:off x="4378" y="2179"/>
              <a:ext cx="2160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8DB3E2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DB3E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Random Sample of Addresses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4" name="_s61521"/>
            <p:cNvSpPr>
              <a:spLocks noChangeArrowheads="1"/>
            </p:cNvSpPr>
            <p:nvPr/>
          </p:nvSpPr>
          <p:spPr bwMode="auto">
            <a:xfrm>
              <a:off x="4374" y="3174"/>
              <a:ext cx="2158" cy="717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8DB3E2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DB3E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Notification Postcard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6" name="_s61519"/>
            <p:cNvSpPr>
              <a:spLocks noChangeArrowheads="1"/>
            </p:cNvSpPr>
            <p:nvPr/>
          </p:nvSpPr>
          <p:spPr bwMode="auto">
            <a:xfrm>
              <a:off x="1803" y="5291"/>
              <a:ext cx="2161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92D05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92D05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CATI Respondents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7" name="_s61518"/>
            <p:cNvSpPr>
              <a:spLocks noChangeArrowheads="1"/>
            </p:cNvSpPr>
            <p:nvPr/>
          </p:nvSpPr>
          <p:spPr bwMode="auto">
            <a:xfrm>
              <a:off x="4322" y="5291"/>
              <a:ext cx="2163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000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CATI Nonrespondents  &amp; No Telephone Match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8" name="_s61517"/>
            <p:cNvSpPr>
              <a:spLocks noChangeArrowheads="1"/>
            </p:cNvSpPr>
            <p:nvPr/>
          </p:nvSpPr>
          <p:spPr bwMode="auto">
            <a:xfrm>
              <a:off x="4325" y="6423"/>
              <a:ext cx="2163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8DB3E2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DB3E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Initial Mail-out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29" name="_s61516"/>
            <p:cNvSpPr>
              <a:spLocks noChangeArrowheads="1"/>
            </p:cNvSpPr>
            <p:nvPr/>
          </p:nvSpPr>
          <p:spPr bwMode="auto">
            <a:xfrm>
              <a:off x="2976" y="7635"/>
              <a:ext cx="2158" cy="717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92D05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92D05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Mail/Web/IVR Respondents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30" name="_s61515"/>
            <p:cNvSpPr>
              <a:spLocks noChangeArrowheads="1"/>
            </p:cNvSpPr>
            <p:nvPr/>
          </p:nvSpPr>
          <p:spPr bwMode="auto">
            <a:xfrm>
              <a:off x="5477" y="7635"/>
              <a:ext cx="2157" cy="717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000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Nonrespondents 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31" name="_s61514"/>
            <p:cNvSpPr>
              <a:spLocks noChangeArrowheads="1"/>
            </p:cNvSpPr>
            <p:nvPr/>
          </p:nvSpPr>
          <p:spPr bwMode="auto">
            <a:xfrm>
              <a:off x="5477" y="8605"/>
              <a:ext cx="2157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8DB3E2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8DB3E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Second Mail-out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32" name="_s61513"/>
            <p:cNvSpPr>
              <a:spLocks noChangeArrowheads="1"/>
            </p:cNvSpPr>
            <p:nvPr/>
          </p:nvSpPr>
          <p:spPr bwMode="auto">
            <a:xfrm>
              <a:off x="4231" y="9696"/>
              <a:ext cx="2161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99CC0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99CC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Respondents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  <p:sp>
          <p:nvSpPr>
            <p:cNvPr id="33" name="_s61512"/>
            <p:cNvSpPr>
              <a:spLocks noChangeArrowheads="1"/>
            </p:cNvSpPr>
            <p:nvPr/>
          </p:nvSpPr>
          <p:spPr bwMode="auto">
            <a:xfrm>
              <a:off x="6790" y="9696"/>
              <a:ext cx="2158" cy="720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FF0000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defRPr/>
              </a:pPr>
              <a:r>
                <a:rPr lang="en-US" sz="1600" b="1" kern="1000" spc="-1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  <a:ea typeface="Times New Roman" pitchFamily="18" charset="0"/>
                  <a:cs typeface="Verdana" pitchFamily="34" charset="0"/>
                </a:rPr>
                <a:t>Final Nonrespondents</a:t>
              </a:r>
              <a:endParaRPr lang="en-US" sz="4800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</p:txBody>
        </p:sp>
      </p:grpSp>
      <p:sp>
        <p:nvSpPr>
          <p:cNvPr id="38" name="_s61521"/>
          <p:cNvSpPr>
            <a:spLocks noChangeArrowheads="1"/>
          </p:cNvSpPr>
          <p:nvPr/>
        </p:nvSpPr>
        <p:spPr bwMode="auto">
          <a:xfrm>
            <a:off x="1828800" y="2671763"/>
            <a:ext cx="2490788" cy="430212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rgbClr val="8DB3E2">
                  <a:alpha val="39999"/>
                </a:srgb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DB3E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defRPr/>
            </a:pPr>
            <a:r>
              <a:rPr lang="en-US" sz="1600" b="1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Telephone Matched (60%)</a:t>
            </a:r>
            <a:endParaRPr lang="en-US" sz="4800" kern="1000" spc="-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sp>
        <p:nvSpPr>
          <p:cNvPr id="55" name="_s61518"/>
          <p:cNvSpPr>
            <a:spLocks noChangeArrowheads="1"/>
          </p:cNvSpPr>
          <p:nvPr/>
        </p:nvSpPr>
        <p:spPr bwMode="auto">
          <a:xfrm>
            <a:off x="5029200" y="2667000"/>
            <a:ext cx="2493963" cy="43021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rgbClr val="8DB3E2">
                  <a:alpha val="39999"/>
                </a:srgb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8DB3E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defRPr/>
            </a:pPr>
            <a:r>
              <a:rPr lang="en-US" sz="1600" b="1" kern="1000" spc="-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No Phone Matches</a:t>
            </a:r>
          </a:p>
        </p:txBody>
      </p:sp>
      <p:cxnSp>
        <p:nvCxnSpPr>
          <p:cNvPr id="21513" name="Straight Arrow Connector 96"/>
          <p:cNvCxnSpPr>
            <a:cxnSpLocks noChangeShapeType="1"/>
            <a:stCxn id="24" idx="3"/>
            <a:endCxn id="55" idx="0"/>
          </p:cNvCxnSpPr>
          <p:nvPr/>
        </p:nvCxnSpPr>
        <p:spPr bwMode="auto">
          <a:xfrm rot="16200000" flipH="1">
            <a:off x="5337969" y="1705769"/>
            <a:ext cx="219075" cy="1703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14" name="Straight Arrow Connector 98"/>
          <p:cNvCxnSpPr>
            <a:cxnSpLocks noChangeShapeType="1"/>
            <a:stCxn id="38" idx="3"/>
          </p:cNvCxnSpPr>
          <p:nvPr/>
        </p:nvCxnSpPr>
        <p:spPr bwMode="auto">
          <a:xfrm rot="5400000">
            <a:off x="2189956" y="2436019"/>
            <a:ext cx="195263" cy="1527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15" name="Straight Arrow Connector 118"/>
          <p:cNvCxnSpPr>
            <a:cxnSpLocks noChangeShapeType="1"/>
            <a:stCxn id="28" idx="3"/>
            <a:endCxn id="29" idx="0"/>
          </p:cNvCxnSpPr>
          <p:nvPr/>
        </p:nvCxnSpPr>
        <p:spPr bwMode="auto">
          <a:xfrm rot="5400000">
            <a:off x="3626645" y="3885406"/>
            <a:ext cx="309562" cy="15208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16" name="Straight Arrow Connector 120"/>
          <p:cNvCxnSpPr>
            <a:cxnSpLocks noChangeShapeType="1"/>
            <a:stCxn id="28" idx="3"/>
            <a:endCxn id="30" idx="0"/>
          </p:cNvCxnSpPr>
          <p:nvPr/>
        </p:nvCxnSpPr>
        <p:spPr bwMode="auto">
          <a:xfrm rot="16200000" flipH="1">
            <a:off x="5079207" y="3953669"/>
            <a:ext cx="309562" cy="1384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17" name="Straight Arrow Connector 122"/>
          <p:cNvCxnSpPr>
            <a:cxnSpLocks noChangeShapeType="1"/>
            <a:stCxn id="38" idx="3"/>
            <a:endCxn id="27" idx="0"/>
          </p:cNvCxnSpPr>
          <p:nvPr/>
        </p:nvCxnSpPr>
        <p:spPr bwMode="auto">
          <a:xfrm rot="16200000" flipH="1">
            <a:off x="3706812" y="2446338"/>
            <a:ext cx="225425" cy="1536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18" name="Straight Arrow Connector 124"/>
          <p:cNvCxnSpPr>
            <a:cxnSpLocks noChangeShapeType="1"/>
            <a:stCxn id="31" idx="3"/>
            <a:endCxn id="32" idx="0"/>
          </p:cNvCxnSpPr>
          <p:nvPr/>
        </p:nvCxnSpPr>
        <p:spPr bwMode="auto">
          <a:xfrm rot="5400000">
            <a:off x="5061744" y="5280819"/>
            <a:ext cx="233362" cy="1397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19" name="Straight Arrow Connector 126"/>
          <p:cNvCxnSpPr>
            <a:cxnSpLocks noChangeShapeType="1"/>
            <a:stCxn id="31" idx="3"/>
            <a:endCxn id="33" idx="0"/>
          </p:cNvCxnSpPr>
          <p:nvPr/>
        </p:nvCxnSpPr>
        <p:spPr bwMode="auto">
          <a:xfrm rot="16200000" flipH="1">
            <a:off x="6546851" y="5192712"/>
            <a:ext cx="233362" cy="15732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20" name="Straight Arrow Connector 128"/>
          <p:cNvCxnSpPr>
            <a:cxnSpLocks noChangeShapeType="1"/>
            <a:stCxn id="30" idx="3"/>
            <a:endCxn id="31" idx="1"/>
          </p:cNvCxnSpPr>
          <p:nvPr/>
        </p:nvCxnSpPr>
        <p:spPr bwMode="auto">
          <a:xfrm rot="5400000">
            <a:off x="5772943" y="5355432"/>
            <a:ext cx="20796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21" name="Straight Arrow Connector 130"/>
          <p:cNvCxnSpPr>
            <a:cxnSpLocks noChangeShapeType="1"/>
            <a:stCxn id="23" idx="3"/>
            <a:endCxn id="24" idx="1"/>
          </p:cNvCxnSpPr>
          <p:nvPr/>
        </p:nvCxnSpPr>
        <p:spPr bwMode="auto">
          <a:xfrm rot="5400000">
            <a:off x="4488657" y="1931194"/>
            <a:ext cx="220662" cy="6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22" name="Straight Arrow Connector 134"/>
          <p:cNvCxnSpPr>
            <a:cxnSpLocks noChangeShapeType="1"/>
            <a:stCxn id="27" idx="3"/>
            <a:endCxn id="28" idx="1"/>
          </p:cNvCxnSpPr>
          <p:nvPr/>
        </p:nvCxnSpPr>
        <p:spPr bwMode="auto">
          <a:xfrm rot="16200000" flipH="1">
            <a:off x="4386263" y="3932238"/>
            <a:ext cx="307975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23" name="Straight Arrow Connector 34"/>
          <p:cNvCxnSpPr>
            <a:cxnSpLocks noChangeShapeType="1"/>
            <a:stCxn id="55" idx="3"/>
            <a:endCxn id="27" idx="0"/>
          </p:cNvCxnSpPr>
          <p:nvPr/>
        </p:nvCxnSpPr>
        <p:spPr bwMode="auto">
          <a:xfrm rot="5400000">
            <a:off x="5304632" y="2378869"/>
            <a:ext cx="230187" cy="1666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24" name="Straight Arrow Connector 52"/>
          <p:cNvCxnSpPr>
            <a:cxnSpLocks noChangeShapeType="1"/>
            <a:stCxn id="24" idx="3"/>
            <a:endCxn id="38" idx="0"/>
          </p:cNvCxnSpPr>
          <p:nvPr/>
        </p:nvCxnSpPr>
        <p:spPr bwMode="auto">
          <a:xfrm rot="5400000">
            <a:off x="3734594" y="1810544"/>
            <a:ext cx="223838" cy="149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From Data to Impact</a:t>
            </a:r>
          </a:p>
        </p:txBody>
      </p:sp>
      <p:grpSp>
        <p:nvGrpSpPr>
          <p:cNvPr id="2" name="Group 9" descr="Pyramid. Sections from top to bottom read: Impact (decisive implementation), actionable intelligence (coherent interpretation), information (effective analysis of data), and reliable raw data (sound survey administration)"/>
          <p:cNvGrpSpPr>
            <a:grpSpLocks/>
          </p:cNvGrpSpPr>
          <p:nvPr/>
        </p:nvGrpSpPr>
        <p:grpSpPr bwMode="auto">
          <a:xfrm>
            <a:off x="250825" y="1447800"/>
            <a:ext cx="8642350" cy="4956175"/>
            <a:chOff x="381000" y="1905000"/>
            <a:chExt cx="8412480" cy="4422238"/>
          </a:xfrm>
        </p:grpSpPr>
        <p:sp>
          <p:nvSpPr>
            <p:cNvPr id="6" name="Freeform 5"/>
            <p:cNvSpPr/>
            <p:nvPr/>
          </p:nvSpPr>
          <p:spPr>
            <a:xfrm>
              <a:off x="3508248" y="1905000"/>
              <a:ext cx="2130552" cy="1042612"/>
            </a:xfrm>
            <a:custGeom>
              <a:avLst/>
              <a:gdLst>
                <a:gd name="connsiteX0" fmla="*/ 0 w 2028979"/>
                <a:gd name="connsiteY0" fmla="*/ 1089636 h 1089636"/>
                <a:gd name="connsiteX1" fmla="*/ 1014484 w 2028979"/>
                <a:gd name="connsiteY1" fmla="*/ 0 h 1089636"/>
                <a:gd name="connsiteX2" fmla="*/ 1014495 w 2028979"/>
                <a:gd name="connsiteY2" fmla="*/ 0 h 1089636"/>
                <a:gd name="connsiteX3" fmla="*/ 2028979 w 2028979"/>
                <a:gd name="connsiteY3" fmla="*/ 1089636 h 1089636"/>
                <a:gd name="connsiteX4" fmla="*/ 0 w 2028979"/>
                <a:gd name="connsiteY4" fmla="*/ 1089636 h 1089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8979" h="1089636">
                  <a:moveTo>
                    <a:pt x="0" y="1089636"/>
                  </a:moveTo>
                  <a:lnTo>
                    <a:pt x="1014484" y="0"/>
                  </a:lnTo>
                  <a:lnTo>
                    <a:pt x="1014495" y="0"/>
                  </a:lnTo>
                  <a:lnTo>
                    <a:pt x="2028979" y="1089636"/>
                  </a:lnTo>
                  <a:lnTo>
                    <a:pt x="0" y="1089636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solidFill>
                <a:schemeClr val="bg1">
                  <a:lumMod val="60000"/>
                  <a:lumOff val="40000"/>
                </a:schemeClr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/>
              <a:bevelB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>
                <a:lnSpc>
                  <a:spcPct val="90000"/>
                </a:lnSpc>
                <a:spcAft>
                  <a:spcPts val="0"/>
                </a:spcAft>
                <a:defRPr/>
              </a:pPr>
              <a:endParaRPr lang="en-US" sz="1600" b="1" dirty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  <a:p>
              <a:pPr algn="ctr" defTabSz="711200">
                <a:lnSpc>
                  <a:spcPct val="90000"/>
                </a:lnSpc>
                <a:spcAft>
                  <a:spcPts val="0"/>
                </a:spcAft>
                <a:defRPr/>
              </a:pPr>
              <a:endParaRPr lang="en-US" sz="1400" b="1" spc="-1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  <a:p>
              <a:pPr algn="ctr" defTabSz="7112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</a:rPr>
                <a:t>Impact</a:t>
              </a:r>
            </a:p>
            <a:p>
              <a:pPr algn="ctr" defTabSz="711200">
                <a:spcAft>
                  <a:spcPts val="0"/>
                </a:spcAft>
                <a:defRPr/>
              </a:pPr>
              <a:endParaRPr lang="en-US" sz="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endParaRPr>
            </a:p>
            <a:p>
              <a:pPr algn="ctr" defTabSz="7112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(</a:t>
              </a:r>
              <a:r>
                <a:rPr lang="en-US" sz="14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Decisive Implementation</a:t>
              </a:r>
              <a:r>
                <a:rPr lang="en-US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)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2743200" y="2994636"/>
              <a:ext cx="3675888" cy="777240"/>
            </a:xfrm>
            <a:custGeom>
              <a:avLst/>
              <a:gdLst>
                <a:gd name="connsiteX0" fmla="*/ 0 w 3909852"/>
                <a:gd name="connsiteY0" fmla="*/ 852422 h 852422"/>
                <a:gd name="connsiteX1" fmla="*/ 793630 w 3909852"/>
                <a:gd name="connsiteY1" fmla="*/ 0 h 852422"/>
                <a:gd name="connsiteX2" fmla="*/ 3116222 w 3909852"/>
                <a:gd name="connsiteY2" fmla="*/ 0 h 852422"/>
                <a:gd name="connsiteX3" fmla="*/ 3909852 w 3909852"/>
                <a:gd name="connsiteY3" fmla="*/ 852422 h 852422"/>
                <a:gd name="connsiteX4" fmla="*/ 0 w 3909852"/>
                <a:gd name="connsiteY4" fmla="*/ 852422 h 852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9852" h="852422">
                  <a:moveTo>
                    <a:pt x="0" y="852422"/>
                  </a:moveTo>
                  <a:lnTo>
                    <a:pt x="793630" y="0"/>
                  </a:lnTo>
                  <a:lnTo>
                    <a:pt x="3116222" y="0"/>
                  </a:lnTo>
                  <a:lnTo>
                    <a:pt x="3909852" y="852422"/>
                  </a:lnTo>
                  <a:lnTo>
                    <a:pt x="0" y="852422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solidFill>
                <a:schemeClr val="bg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 prstMaterial="softEdge">
              <a:bevelT/>
              <a:bevelB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09624" tIns="25400" rIns="709624" bIns="25400" anchor="ctr"/>
            <a:lstStyle/>
            <a:p>
              <a:pPr algn="ctr" defTabSz="889000">
                <a:lnSpc>
                  <a:spcPct val="90000"/>
                </a:lnSpc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ell MT" pitchFamily="18" charset="0"/>
                </a:rPr>
                <a:t>Actionable Intelligence</a:t>
              </a:r>
            </a:p>
            <a:p>
              <a:pPr algn="ctr" defTabSz="889000">
                <a:lnSpc>
                  <a:spcPct val="90000"/>
                </a:lnSpc>
                <a:defRPr/>
              </a:pPr>
              <a:r>
                <a:rPr lang="en-US" sz="16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Palatino Linotype" pitchFamily="18" charset="0"/>
                </a:rPr>
                <a:t>(Coherent Interpretation)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1526443" y="3810121"/>
              <a:ext cx="6115739" cy="1294277"/>
            </a:xfrm>
            <a:custGeom>
              <a:avLst/>
              <a:gdLst>
                <a:gd name="connsiteX0" fmla="*/ 0 w 6107910"/>
                <a:gd name="connsiteY0" fmla="*/ 1302617 h 1302617"/>
                <a:gd name="connsiteX1" fmla="*/ 1212776 w 6107910"/>
                <a:gd name="connsiteY1" fmla="*/ 0 h 1302617"/>
                <a:gd name="connsiteX2" fmla="*/ 4895134 w 6107910"/>
                <a:gd name="connsiteY2" fmla="*/ 0 h 1302617"/>
                <a:gd name="connsiteX3" fmla="*/ 6107910 w 6107910"/>
                <a:gd name="connsiteY3" fmla="*/ 1302617 h 1302617"/>
                <a:gd name="connsiteX4" fmla="*/ 0 w 6107910"/>
                <a:gd name="connsiteY4" fmla="*/ 1302617 h 1302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07910" h="1302617">
                  <a:moveTo>
                    <a:pt x="0" y="1302617"/>
                  </a:moveTo>
                  <a:lnTo>
                    <a:pt x="1212776" y="0"/>
                  </a:lnTo>
                  <a:lnTo>
                    <a:pt x="4895134" y="0"/>
                  </a:lnTo>
                  <a:lnTo>
                    <a:pt x="6107910" y="1302617"/>
                  </a:lnTo>
                  <a:lnTo>
                    <a:pt x="0" y="1302617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099364" tIns="30480" rIns="1099365" bIns="30480" spcCol="1270" anchor="ctr"/>
            <a:lstStyle/>
            <a:p>
              <a:pPr algn="ctr" defTabSz="10668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</a:rPr>
                <a:t>Information</a:t>
              </a:r>
            </a:p>
            <a:p>
              <a:pPr algn="ctr" defTabSz="10668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alatino Linotype" pitchFamily="18" charset="0"/>
                </a:rPr>
                <a:t>(</a:t>
              </a:r>
              <a:r>
                <a:rPr lang="en-US" sz="16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alatino Linotype" pitchFamily="18" charset="0"/>
                </a:rPr>
                <a:t>Effective Analysis of Data</a:t>
              </a: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alatino Linotype" pitchFamily="18" charset="0"/>
                </a:rPr>
                <a:t>)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381000" y="5149677"/>
              <a:ext cx="8412480" cy="1177561"/>
            </a:xfrm>
            <a:custGeom>
              <a:avLst/>
              <a:gdLst>
                <a:gd name="connsiteX0" fmla="*/ 0 w 8229599"/>
                <a:gd name="connsiteY0" fmla="*/ 1174922 h 1174922"/>
                <a:gd name="connsiteX1" fmla="*/ 1093888 w 8229599"/>
                <a:gd name="connsiteY1" fmla="*/ 0 h 1174922"/>
                <a:gd name="connsiteX2" fmla="*/ 7135711 w 8229599"/>
                <a:gd name="connsiteY2" fmla="*/ 0 h 1174922"/>
                <a:gd name="connsiteX3" fmla="*/ 8229599 w 8229599"/>
                <a:gd name="connsiteY3" fmla="*/ 1174922 h 1174922"/>
                <a:gd name="connsiteX4" fmla="*/ 0 w 8229599"/>
                <a:gd name="connsiteY4" fmla="*/ 1174922 h 1174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29599" h="1174922">
                  <a:moveTo>
                    <a:pt x="0" y="1174922"/>
                  </a:moveTo>
                  <a:lnTo>
                    <a:pt x="1093888" y="0"/>
                  </a:lnTo>
                  <a:lnTo>
                    <a:pt x="7135711" y="0"/>
                  </a:lnTo>
                  <a:lnTo>
                    <a:pt x="8229599" y="1174922"/>
                  </a:lnTo>
                  <a:lnTo>
                    <a:pt x="0" y="117492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470659" tIns="30480" rIns="1470660" bIns="30480" spcCol="1270" anchor="ctr"/>
            <a:lstStyle/>
            <a:p>
              <a:pPr algn="ctr" defTabSz="10668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ll MT" pitchFamily="18" charset="0"/>
                </a:rPr>
                <a:t>Reliable Raw Data</a:t>
              </a:r>
            </a:p>
            <a:p>
              <a:pPr algn="ctr" defTabSz="10668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16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alatino Linotype" pitchFamily="18" charset="0"/>
                </a:rPr>
                <a:t>(Sound Survey Administration)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9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/>
              <a:t>Pros &amp; Cons of Multi-Mode Alternatives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cs typeface="Times New Roman" pitchFamily="18" charset="0"/>
              </a:rPr>
              <a:t>In comparison to single-mode methods ABS with multiple modes for data collection can (Link 2006, 2007,2009):</a:t>
            </a:r>
          </a:p>
          <a:p>
            <a:pPr marL="9144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J"/>
              <a:defRPr/>
            </a:pPr>
            <a:r>
              <a:rPr lang="en-US" dirty="0" smtClean="0">
                <a:solidFill>
                  <a:srgbClr val="FFFF00"/>
                </a:solidFill>
                <a:cs typeface="Times New Roman" pitchFamily="18" charset="0"/>
              </a:rPr>
              <a:t>Improve coverage</a:t>
            </a:r>
          </a:p>
          <a:p>
            <a:pPr marL="9144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J"/>
              <a:defRPr/>
            </a:pPr>
            <a:r>
              <a:rPr lang="en-US" dirty="0" smtClean="0">
                <a:solidFill>
                  <a:srgbClr val="FFFF00"/>
                </a:solidFill>
                <a:cs typeface="Times New Roman" pitchFamily="18" charset="0"/>
              </a:rPr>
              <a:t>Boost response rates</a:t>
            </a:r>
          </a:p>
          <a:p>
            <a:pPr marL="9144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J"/>
              <a:defRPr/>
            </a:pPr>
            <a:r>
              <a:rPr lang="en-US" dirty="0" smtClean="0">
                <a:solidFill>
                  <a:srgbClr val="FFFF00"/>
                </a:solidFill>
                <a:cs typeface="Times New Roman" pitchFamily="18" charset="0"/>
              </a:rPr>
              <a:t>Reduce cost (hard &amp; soft)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/>
              <a:t>Multi-mode methods that include mail as an option can entail:</a:t>
            </a:r>
          </a:p>
          <a:p>
            <a:pPr marL="9144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L"/>
              <a:defRPr/>
            </a:pPr>
            <a:r>
              <a:rPr lang="en-US" dirty="0" smtClean="0">
                <a:solidFill>
                  <a:srgbClr val="FFFF00"/>
                </a:solidFill>
                <a:cs typeface="Times New Roman" pitchFamily="18" charset="0"/>
              </a:rPr>
              <a:t>Compromised ability to conduct quick turnaround studies</a:t>
            </a:r>
          </a:p>
          <a:p>
            <a:pPr marL="9144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L"/>
              <a:defRPr/>
            </a:pPr>
            <a:r>
              <a:rPr lang="en-US" dirty="0" smtClean="0">
                <a:solidFill>
                  <a:srgbClr val="FFFF00"/>
                </a:solidFill>
                <a:cs typeface="Times New Roman" pitchFamily="18" charset="0"/>
              </a:rPr>
              <a:t>Compromised instruments with respect to length and complexity</a:t>
            </a:r>
          </a:p>
          <a:p>
            <a:pPr marL="9144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L"/>
              <a:defRPr/>
            </a:pPr>
            <a:r>
              <a:rPr lang="en-US" dirty="0" smtClean="0">
                <a:solidFill>
                  <a:srgbClr val="FFFF00"/>
                </a:solidFill>
                <a:cs typeface="Times New Roman" pitchFamily="18" charset="0"/>
              </a:rPr>
              <a:t>Need for additional infrastructure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>
                <a:cs typeface="Times New Roman" pitchFamily="18" charset="0"/>
              </a:rPr>
              <a:t>There are concerns about systematic differences when collecting similar data using different modes (Dillman 1996):</a:t>
            </a:r>
          </a:p>
          <a:p>
            <a:pPr marL="857250" lvl="1" indent="-400050" eaLnBrk="1" hangingPunct="1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defRPr/>
            </a:pPr>
            <a:r>
              <a:rPr lang="en-US" dirty="0" smtClean="0">
                <a:solidFill>
                  <a:srgbClr val="FFFF00"/>
                </a:solidFill>
                <a:cs typeface="Times New Roman" pitchFamily="18" charset="0"/>
              </a:rPr>
              <a:t>Higher likelihood for socially desirable responses to sensitive questions in interviewer-administered surveys (Aquilino 1994)</a:t>
            </a:r>
          </a:p>
          <a:p>
            <a:pPr marL="857250" lvl="1" indent="-400050" eaLnBrk="1" hangingPunct="1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defRPr/>
            </a:pPr>
            <a:r>
              <a:rPr lang="en-US" dirty="0" smtClean="0">
                <a:solidFill>
                  <a:srgbClr val="FFFF00"/>
                </a:solidFill>
                <a:cs typeface="Times New Roman" pitchFamily="18" charset="0"/>
              </a:rPr>
              <a:t>More missing data in self-administered surveys (Biemer  2003):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Closing Remarks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5105400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Telephone surveys based on landline RDD samples are subject to non-ignorable coverage bias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Dual-frame RDD alternatives are costly and complicated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Single-mode methods of data collection are problematic for response rate, coverage, and cost reasons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Multi-mode methods of data collection can reduce some of the problems associated with the conventional methods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CDSF provides a natural and efficient framework for design and implementation of multi-mode surveys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Enhancing the CDSF can significantly improve its coverage and expand its utility for design and analytical applications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References</a:t>
            </a:r>
            <a:endParaRPr lang="en-US" sz="3200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181600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400" dirty="0" err="1" smtClean="0">
                <a:cs typeface="Times New Roman" pitchFamily="18" charset="0"/>
              </a:rPr>
              <a:t>Aquilino</a:t>
            </a:r>
            <a:r>
              <a:rPr lang="en-US" sz="1400" dirty="0" smtClean="0">
                <a:cs typeface="Times New Roman" pitchFamily="18" charset="0"/>
              </a:rPr>
              <a:t>, W.S. (1994). Interview mode effects in surveys of drug and alcohol use: a field experiment. </a:t>
            </a:r>
            <a:r>
              <a:rPr lang="en-US" sz="1400" i="1" dirty="0" smtClean="0">
                <a:cs typeface="Times New Roman" pitchFamily="18" charset="0"/>
              </a:rPr>
              <a:t>Public Opinion Quarterly</a:t>
            </a:r>
            <a:r>
              <a:rPr lang="en-US" sz="1400" dirty="0" smtClean="0">
                <a:cs typeface="Times New Roman" pitchFamily="18" charset="0"/>
              </a:rPr>
              <a:t>, </a:t>
            </a:r>
            <a:r>
              <a:rPr lang="en-US" sz="1400" i="1" dirty="0" smtClean="0">
                <a:cs typeface="Times New Roman" pitchFamily="18" charset="0"/>
              </a:rPr>
              <a:t>58</a:t>
            </a:r>
            <a:r>
              <a:rPr lang="en-US" sz="1400" dirty="0" smtClean="0">
                <a:cs typeface="Times New Roman" pitchFamily="18" charset="0"/>
              </a:rPr>
              <a:t>, 210-40.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400" dirty="0" err="1" smtClean="0">
                <a:cs typeface="Times New Roman" pitchFamily="18" charset="0"/>
              </a:rPr>
              <a:t>Biener</a:t>
            </a:r>
            <a:r>
              <a:rPr lang="en-US" sz="1400" dirty="0" smtClean="0">
                <a:cs typeface="Times New Roman" pitchFamily="18" charset="0"/>
              </a:rPr>
              <a:t>, L., Garrett, C.A., Gilpin, E.A., Roman, A.M., &amp; </a:t>
            </a:r>
            <a:r>
              <a:rPr lang="en-US" sz="1400" dirty="0" err="1" smtClean="0">
                <a:cs typeface="Times New Roman" pitchFamily="18" charset="0"/>
              </a:rPr>
              <a:t>Currivan</a:t>
            </a:r>
            <a:r>
              <a:rPr lang="en-US" sz="1400" dirty="0" smtClean="0">
                <a:cs typeface="Times New Roman" pitchFamily="18" charset="0"/>
              </a:rPr>
              <a:t>, D.B. (2004). Consequences of declining survey response rates for smoking prevalence estimates. </a:t>
            </a:r>
            <a:r>
              <a:rPr lang="en-US" sz="1400" i="1" dirty="0" smtClean="0">
                <a:cs typeface="Times New Roman" pitchFamily="18" charset="0"/>
              </a:rPr>
              <a:t>American Journal of Preventive Medicine, 27(3)</a:t>
            </a:r>
            <a:r>
              <a:rPr lang="en-US" sz="1400" dirty="0" smtClean="0">
                <a:cs typeface="Times New Roman" pitchFamily="18" charset="0"/>
              </a:rPr>
              <a:t>, 254-257.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400" dirty="0" err="1" smtClean="0">
                <a:cs typeface="Times New Roman" pitchFamily="18" charset="0"/>
              </a:rPr>
              <a:t>Biemer</a:t>
            </a:r>
            <a:r>
              <a:rPr lang="en-US" sz="1400" dirty="0" smtClean="0">
                <a:cs typeface="Times New Roman" pitchFamily="18" charset="0"/>
              </a:rPr>
              <a:t>, P.P. &amp; </a:t>
            </a:r>
            <a:r>
              <a:rPr lang="en-US" sz="1400" dirty="0" err="1" smtClean="0">
                <a:cs typeface="Times New Roman" pitchFamily="18" charset="0"/>
              </a:rPr>
              <a:t>Lyberg</a:t>
            </a:r>
            <a:r>
              <a:rPr lang="en-US" sz="1400" dirty="0" smtClean="0">
                <a:cs typeface="Times New Roman" pitchFamily="18" charset="0"/>
              </a:rPr>
              <a:t>, L.E. (2003). </a:t>
            </a:r>
            <a:r>
              <a:rPr lang="en-US" sz="1400" i="1" dirty="0" smtClean="0">
                <a:cs typeface="Times New Roman" pitchFamily="18" charset="0"/>
              </a:rPr>
              <a:t>Introduction to Survey Quality</a:t>
            </a:r>
            <a:r>
              <a:rPr lang="en-US" sz="1400" dirty="0" smtClean="0">
                <a:cs typeface="Times New Roman" pitchFamily="18" charset="0"/>
              </a:rPr>
              <a:t>, New York: John Wiley &amp; Sons, Inc.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400" dirty="0" smtClean="0">
                <a:cs typeface="Times New Roman" pitchFamily="18" charset="0"/>
              </a:rPr>
              <a:t>Blumberg, S. J. and Luke, V. J.  (2007). “Wireless Substitution: Early Release of Estimates from the National Health Interview Survey.”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400" dirty="0" smtClean="0">
                <a:cs typeface="Times New Roman" pitchFamily="18" charset="0"/>
              </a:rPr>
              <a:t>Brick, J. M., J. </a:t>
            </a:r>
            <a:r>
              <a:rPr lang="en-US" sz="1400" dirty="0" err="1" smtClean="0">
                <a:cs typeface="Times New Roman" pitchFamily="18" charset="0"/>
              </a:rPr>
              <a:t>Waksberg</a:t>
            </a:r>
            <a:r>
              <a:rPr lang="en-US" sz="1400" dirty="0" smtClean="0">
                <a:cs typeface="Times New Roman" pitchFamily="18" charset="0"/>
              </a:rPr>
              <a:t>, D. </a:t>
            </a:r>
            <a:r>
              <a:rPr lang="en-US" sz="1400" dirty="0" err="1" smtClean="0">
                <a:cs typeface="Times New Roman" pitchFamily="18" charset="0"/>
              </a:rPr>
              <a:t>Kulp</a:t>
            </a:r>
            <a:r>
              <a:rPr lang="en-US" sz="1400" dirty="0" smtClean="0">
                <a:cs typeface="Times New Roman" pitchFamily="18" charset="0"/>
              </a:rPr>
              <a:t>, and A. </a:t>
            </a:r>
            <a:r>
              <a:rPr lang="en-US" sz="1400" dirty="0" err="1" smtClean="0">
                <a:cs typeface="Times New Roman" pitchFamily="18" charset="0"/>
              </a:rPr>
              <a:t>Starer</a:t>
            </a:r>
            <a:r>
              <a:rPr lang="en-US" sz="1400" dirty="0" smtClean="0">
                <a:cs typeface="Times New Roman" pitchFamily="18" charset="0"/>
              </a:rPr>
              <a:t>. 1995. “Bias in List-Assisted Telephone Samples.” Public Opinion Quarterly, </a:t>
            </a:r>
            <a:r>
              <a:rPr lang="en-US" sz="1400" i="1" dirty="0" smtClean="0">
                <a:cs typeface="Times New Roman" pitchFamily="18" charset="0"/>
              </a:rPr>
              <a:t>59</a:t>
            </a:r>
            <a:r>
              <a:rPr lang="en-US" sz="1400" dirty="0" smtClean="0">
                <a:cs typeface="Times New Roman" pitchFamily="18" charset="0"/>
              </a:rPr>
              <a:t>: 218-235.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400" dirty="0" smtClean="0">
                <a:cs typeface="Times New Roman" pitchFamily="18" charset="0"/>
              </a:rPr>
              <a:t>Curtin, R., Presser, S., &amp; Singer, E. (2005). Changes in telephone survey </a:t>
            </a:r>
            <a:r>
              <a:rPr lang="en-US" sz="1400" dirty="0" err="1" smtClean="0">
                <a:cs typeface="Times New Roman" pitchFamily="18" charset="0"/>
              </a:rPr>
              <a:t>nonresponse</a:t>
            </a:r>
            <a:r>
              <a:rPr lang="en-US" sz="1400" dirty="0" smtClean="0">
                <a:cs typeface="Times New Roman" pitchFamily="18" charset="0"/>
              </a:rPr>
              <a:t> over the past quarter century. </a:t>
            </a:r>
            <a:r>
              <a:rPr lang="en-US" sz="1400" i="1" dirty="0" smtClean="0">
                <a:cs typeface="Times New Roman" pitchFamily="18" charset="0"/>
              </a:rPr>
              <a:t>Public Opinion Quarterly,</a:t>
            </a:r>
            <a:r>
              <a:rPr lang="en-US" sz="1400" dirty="0" smtClean="0">
                <a:cs typeface="Times New Roman" pitchFamily="18" charset="0"/>
              </a:rPr>
              <a:t> </a:t>
            </a:r>
            <a:r>
              <a:rPr lang="en-US" sz="1400" i="1" dirty="0" smtClean="0">
                <a:cs typeface="Times New Roman" pitchFamily="18" charset="0"/>
              </a:rPr>
              <a:t>69</a:t>
            </a:r>
            <a:r>
              <a:rPr lang="en-US" sz="1400" dirty="0" smtClean="0">
                <a:cs typeface="Times New Roman" pitchFamily="18" charset="0"/>
              </a:rPr>
              <a:t>, 87-98.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400" dirty="0" smtClean="0">
                <a:cs typeface="Times New Roman" pitchFamily="18" charset="0"/>
              </a:rPr>
              <a:t>de </a:t>
            </a:r>
            <a:r>
              <a:rPr lang="en-US" sz="1400" dirty="0" err="1" smtClean="0">
                <a:cs typeface="Times New Roman" pitchFamily="18" charset="0"/>
              </a:rPr>
              <a:t>Leeuw</a:t>
            </a:r>
            <a:r>
              <a:rPr lang="en-US" sz="1400" dirty="0" smtClean="0">
                <a:cs typeface="Times New Roman" pitchFamily="18" charset="0"/>
              </a:rPr>
              <a:t>, E. &amp; de </a:t>
            </a:r>
            <a:r>
              <a:rPr lang="en-US" sz="1400" dirty="0" err="1" smtClean="0">
                <a:cs typeface="Times New Roman" pitchFamily="18" charset="0"/>
              </a:rPr>
              <a:t>Heer</a:t>
            </a:r>
            <a:r>
              <a:rPr lang="en-US" sz="1400" dirty="0" smtClean="0">
                <a:cs typeface="Times New Roman" pitchFamily="18" charset="0"/>
              </a:rPr>
              <a:t>, W. (2002). Trends in household survey </a:t>
            </a:r>
            <a:r>
              <a:rPr lang="en-US" sz="1400" dirty="0" err="1" smtClean="0">
                <a:cs typeface="Times New Roman" pitchFamily="18" charset="0"/>
              </a:rPr>
              <a:t>nonresponse</a:t>
            </a:r>
            <a:r>
              <a:rPr lang="en-US" sz="1400" dirty="0" smtClean="0">
                <a:cs typeface="Times New Roman" pitchFamily="18" charset="0"/>
              </a:rPr>
              <a:t>: a longitudinal and international comparison. In R. M. Groves, D. A. </a:t>
            </a:r>
            <a:r>
              <a:rPr lang="en-US" sz="1400" dirty="0" err="1" smtClean="0">
                <a:cs typeface="Times New Roman" pitchFamily="18" charset="0"/>
              </a:rPr>
              <a:t>Dillman</a:t>
            </a:r>
            <a:r>
              <a:rPr lang="en-US" sz="1400" dirty="0" smtClean="0">
                <a:cs typeface="Times New Roman" pitchFamily="18" charset="0"/>
              </a:rPr>
              <a:t>, J. L. </a:t>
            </a:r>
            <a:r>
              <a:rPr lang="en-US" sz="1400" dirty="0" err="1" smtClean="0">
                <a:cs typeface="Times New Roman" pitchFamily="18" charset="0"/>
              </a:rPr>
              <a:t>Eltinge</a:t>
            </a:r>
            <a:r>
              <a:rPr lang="en-US" sz="1400" dirty="0" smtClean="0">
                <a:cs typeface="Times New Roman" pitchFamily="18" charset="0"/>
              </a:rPr>
              <a:t> (Eds.), </a:t>
            </a:r>
            <a:r>
              <a:rPr lang="en-US" sz="1400" i="1" dirty="0" smtClean="0">
                <a:cs typeface="Times New Roman" pitchFamily="18" charset="0"/>
              </a:rPr>
              <a:t>Survey </a:t>
            </a:r>
            <a:r>
              <a:rPr lang="en-US" sz="1400" i="1" dirty="0" err="1" smtClean="0">
                <a:cs typeface="Times New Roman" pitchFamily="18" charset="0"/>
              </a:rPr>
              <a:t>Nonresponse</a:t>
            </a:r>
            <a:r>
              <a:rPr lang="en-US" sz="1400" dirty="0" smtClean="0">
                <a:cs typeface="Times New Roman" pitchFamily="18" charset="0"/>
              </a:rPr>
              <a:t> (pp. 41-54). New York: John Wiley &amp; Sons, Inc.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400" dirty="0" err="1" smtClean="0">
                <a:cs typeface="Times New Roman" pitchFamily="18" charset="0"/>
              </a:rPr>
              <a:t>Dillman</a:t>
            </a:r>
            <a:r>
              <a:rPr lang="en-US" sz="1400" dirty="0" smtClean="0">
                <a:cs typeface="Times New Roman" pitchFamily="18" charset="0"/>
              </a:rPr>
              <a:t>, D. A.  1991. The Design and Administration of Mail Surveys</a:t>
            </a:r>
            <a:r>
              <a:rPr lang="en-US" sz="1400" i="1" dirty="0" smtClean="0">
                <a:cs typeface="Times New Roman" pitchFamily="18" charset="0"/>
              </a:rPr>
              <a:t>, Annual Review of Sociology, 17, </a:t>
            </a:r>
            <a:r>
              <a:rPr lang="en-US" sz="1400" dirty="0" smtClean="0">
                <a:cs typeface="Times New Roman" pitchFamily="18" charset="0"/>
              </a:rPr>
              <a:t>225-249.</a:t>
            </a:r>
            <a:r>
              <a:rPr lang="en-US" sz="1400" i="1" dirty="0" smtClean="0">
                <a:cs typeface="Times New Roman" pitchFamily="18" charset="0"/>
              </a:rPr>
              <a:t> 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400" dirty="0" err="1" smtClean="0">
                <a:cs typeface="Times New Roman" pitchFamily="18" charset="0"/>
              </a:rPr>
              <a:t>Dillman</a:t>
            </a:r>
            <a:r>
              <a:rPr lang="en-US" sz="1400" dirty="0" smtClean="0">
                <a:cs typeface="Times New Roman" pitchFamily="18" charset="0"/>
              </a:rPr>
              <a:t>, D., Sangster, R., </a:t>
            </a:r>
            <a:r>
              <a:rPr lang="en-US" sz="1400" dirty="0" err="1" smtClean="0">
                <a:cs typeface="Times New Roman" pitchFamily="18" charset="0"/>
              </a:rPr>
              <a:t>Tanari</a:t>
            </a:r>
            <a:r>
              <a:rPr lang="en-US" sz="1400" dirty="0" smtClean="0">
                <a:cs typeface="Times New Roman" pitchFamily="18" charset="0"/>
              </a:rPr>
              <a:t>, J., &amp; Rockwood, T. (1996). Understanding differences in people’s answers to telephone and mail surveys. In </a:t>
            </a:r>
            <a:r>
              <a:rPr lang="en-US" sz="1400" dirty="0" err="1" smtClean="0">
                <a:cs typeface="Times New Roman" pitchFamily="18" charset="0"/>
              </a:rPr>
              <a:t>Braverman</a:t>
            </a:r>
            <a:r>
              <a:rPr lang="en-US" sz="1400" dirty="0" smtClean="0">
                <a:cs typeface="Times New Roman" pitchFamily="18" charset="0"/>
              </a:rPr>
              <a:t>, M.T. &amp; Slater J.K. (eds.), </a:t>
            </a:r>
            <a:r>
              <a:rPr lang="en-US" sz="1400" i="1" dirty="0" smtClean="0">
                <a:cs typeface="Times New Roman" pitchFamily="18" charset="0"/>
              </a:rPr>
              <a:t>New Directions for Evaluation Series: Advances in Survey Research</a:t>
            </a:r>
            <a:r>
              <a:rPr lang="en-US" sz="1400" dirty="0" smtClean="0">
                <a:cs typeface="Times New Roman" pitchFamily="18" charset="0"/>
              </a:rPr>
              <a:t>. San Francisco: </a:t>
            </a:r>
            <a:r>
              <a:rPr lang="en-US" sz="1400" dirty="0" err="1" smtClean="0">
                <a:cs typeface="Times New Roman" pitchFamily="18" charset="0"/>
              </a:rPr>
              <a:t>Jossey</a:t>
            </a:r>
            <a:r>
              <a:rPr lang="en-US" sz="1400" dirty="0" smtClean="0">
                <a:cs typeface="Times New Roman" pitchFamily="18" charset="0"/>
              </a:rPr>
              <a:t>-Bass.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References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181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Dohrmann, S., Han, D. &amp; Mohadjer, L. (2006). Residential Address Lists vs. Traditional Listing: Enumerating Households and Group Quarters. </a:t>
            </a:r>
            <a:r>
              <a:rPr lang="en-US" sz="1400" i="1" smtClean="0">
                <a:cs typeface="Times New Roman" pitchFamily="18" charset="0"/>
              </a:rPr>
              <a:t>Proceedings of the American Statistical Association, Survey Methodology Section</a:t>
            </a:r>
            <a:r>
              <a:rPr lang="en-US" sz="1400" smtClean="0">
                <a:cs typeface="Times New Roman" pitchFamily="18" charset="0"/>
              </a:rPr>
              <a:t>, Seattle, WA. pp. 2959- 2964.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Groves, R.M. (2005). </a:t>
            </a:r>
            <a:r>
              <a:rPr lang="en-US" sz="1400" i="1" smtClean="0">
                <a:cs typeface="Times New Roman" pitchFamily="18" charset="0"/>
              </a:rPr>
              <a:t>Survey Errors and Survey Costs</a:t>
            </a:r>
            <a:r>
              <a:rPr lang="en-US" sz="1400" smtClean="0">
                <a:cs typeface="Times New Roman" pitchFamily="18" charset="0"/>
              </a:rPr>
              <a:t>, New York: John Wiley &amp; Sons, Inc.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Fahimi, M., M. W. Link, D. Schwartz, P. Levy &amp; A. Mokdad (2008). “Tracking Chronic Disease and Risk Behavior Prevalence as Survey Participation Declines: Statistics from the Behavioral Risk Factor Surveillance System and Other National Surveys.”  </a:t>
            </a:r>
            <a:r>
              <a:rPr lang="en-US" sz="1400" i="1" smtClean="0">
                <a:cs typeface="Times New Roman" pitchFamily="18" charset="0"/>
              </a:rPr>
              <a:t>Preventing Chronic Disease</a:t>
            </a:r>
            <a:r>
              <a:rPr lang="en-US" sz="1400" smtClean="0">
                <a:cs typeface="Times New Roman" pitchFamily="18" charset="0"/>
              </a:rPr>
              <a:t> (</a:t>
            </a:r>
            <a:r>
              <a:rPr lang="en-US" sz="1400" i="1" smtClean="0">
                <a:cs typeface="Times New Roman" pitchFamily="18" charset="0"/>
              </a:rPr>
              <a:t>PCD</a:t>
            </a:r>
            <a:r>
              <a:rPr lang="en-US" sz="1400" smtClean="0">
                <a:cs typeface="Times New Roman" pitchFamily="18" charset="0"/>
              </a:rPr>
              <a:t>), Volume 5: No. 3.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Fahimi, M., D. Creel, P. Siegel, M. Westlake, R. Johnson, &amp; J. Chromy (2007b). “Optimal Number of Replicates for Variance Estimation.” </a:t>
            </a:r>
            <a:r>
              <a:rPr lang="en-US" sz="1400" i="1" smtClean="0">
                <a:cs typeface="Times New Roman" pitchFamily="18" charset="0"/>
              </a:rPr>
              <a:t>Third International Conference on Establishment Surveys (ICES-III)</a:t>
            </a:r>
            <a:r>
              <a:rPr lang="en-US" sz="1400" smtClean="0">
                <a:cs typeface="Times New Roman" pitchFamily="18" charset="0"/>
              </a:rPr>
              <a:t>, Montreal, Canada.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Fahimi, M., Chromy J., Whitmore W., &amp; Cahalan M. Efficacy of Incentives in Increasing Response Rates. (2004). Proceedings</a:t>
            </a:r>
            <a:r>
              <a:rPr lang="en-US" sz="1400" i="1" smtClean="0">
                <a:cs typeface="Times New Roman" pitchFamily="18" charset="0"/>
              </a:rPr>
              <a:t> of the Sixth International Conference on Social Science Methodology</a:t>
            </a:r>
            <a:r>
              <a:rPr lang="en-US" sz="1400" smtClean="0">
                <a:cs typeface="Times New Roman" pitchFamily="18" charset="0"/>
              </a:rPr>
              <a:t>. Amsterdam, Netherlands.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/>
              <a:t>Fahimi, M., D. Kulp, and M. Brick (2009).  “A reassessment of List-Assisted RDD Methodology.”  </a:t>
            </a:r>
            <a:r>
              <a:rPr lang="en-US" sz="1400" i="1" smtClean="0"/>
              <a:t>Public Opinion Quarterly</a:t>
            </a:r>
            <a:r>
              <a:rPr lang="en-US" sz="1400" smtClean="0"/>
              <a:t>, Vol. 73 (4): 751–760.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Gary, S. (2003). </a:t>
            </a:r>
            <a:r>
              <a:rPr lang="en-US" sz="1400" i="1" smtClean="0">
                <a:cs typeface="Times New Roman" pitchFamily="18" charset="0"/>
              </a:rPr>
              <a:t>Is it Safe to Combine Methodologies in Survey Research?</a:t>
            </a:r>
            <a:r>
              <a:rPr lang="en-US" sz="1400" smtClean="0">
                <a:cs typeface="Times New Roman" pitchFamily="18" charset="0"/>
              </a:rPr>
              <a:t>  MORI Research Technical Report.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Iannacchione, V., Staab, J., &amp; Redden, D. (2003). Evaluating the use of residential mailing addresses in a metropolitan household survey. </a:t>
            </a:r>
            <a:r>
              <a:rPr lang="en-US" sz="1400" i="1" smtClean="0">
                <a:cs typeface="Times New Roman" pitchFamily="18" charset="0"/>
              </a:rPr>
              <a:t>Public Opinion Quarterly</a:t>
            </a:r>
            <a:r>
              <a:rPr lang="en-US" sz="1400" smtClean="0">
                <a:cs typeface="Times New Roman" pitchFamily="18" charset="0"/>
              </a:rPr>
              <a:t>, </a:t>
            </a:r>
            <a:r>
              <a:rPr lang="en-US" sz="1400" i="1" smtClean="0">
                <a:cs typeface="Times New Roman" pitchFamily="18" charset="0"/>
              </a:rPr>
              <a:t>76</a:t>
            </a:r>
            <a:r>
              <a:rPr lang="en-US" sz="1400" smtClean="0">
                <a:cs typeface="Times New Roman" pitchFamily="18" charset="0"/>
              </a:rPr>
              <a:t>:202-210.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References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Link, M., M. Battaglia, M. Frankel, L. Osborn, &amp; A. Mokdad. (2006). Addressed-based versus Random-Digit-Dial Surveys: Comparison of Key Health and Risk Indicators. </a:t>
            </a:r>
            <a:r>
              <a:rPr lang="en-US" sz="1400" i="1" smtClean="0">
                <a:cs typeface="Times New Roman" pitchFamily="18" charset="0"/>
              </a:rPr>
              <a:t>American Journal of Epidemiology</a:t>
            </a:r>
            <a:r>
              <a:rPr lang="en-US" sz="1400" smtClean="0">
                <a:cs typeface="Times New Roman" pitchFamily="18" charset="0"/>
              </a:rPr>
              <a:t>, 164, 1019 - 1025.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/>
              <a:t>Link, M.W., Battaglia, M.P., Frankel, M.R., Osborn, L. and Mokdad., A.H. (2008). Comparison of address based sampling (ABS) versus random-digit dialing (RDD) for general population surveys. </a:t>
            </a:r>
            <a:r>
              <a:rPr lang="en-US" sz="1400" i="1" smtClean="0"/>
              <a:t>Public Opinion Quarterly.</a:t>
            </a:r>
            <a:endParaRPr lang="en-US" sz="140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O’Muircheartaigh, C., Eckman, S., &amp; Weiss, C. (2003). Traditional and enhanced field listing for probability sampling. </a:t>
            </a:r>
            <a:r>
              <a:rPr lang="en-US" sz="1400" i="1" smtClean="0">
                <a:cs typeface="Times New Roman" pitchFamily="18" charset="0"/>
              </a:rPr>
              <a:t>Proceedings of the American Statistical Association, Survey Methodology Section </a:t>
            </a:r>
            <a:r>
              <a:rPr lang="en-US" sz="1400" smtClean="0">
                <a:cs typeface="Times New Roman" pitchFamily="18" charset="0"/>
              </a:rPr>
              <a:t>(CD-ROM), Alexandria, VA, pp.2563- 2567.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Staab, J.M., &amp; Iannacchione, V.G. (2004). Evaluating the use of residential mailing addresses in a national household survey. </a:t>
            </a:r>
            <a:r>
              <a:rPr lang="en-US" sz="1400" i="1" smtClean="0">
                <a:cs typeface="Times New Roman" pitchFamily="18" charset="0"/>
              </a:rPr>
              <a:t>Proceedings of the American Statistical Association, Survey Methodology Section </a:t>
            </a:r>
            <a:r>
              <a:rPr lang="en-US" sz="1400" smtClean="0">
                <a:cs typeface="Times New Roman" pitchFamily="18" charset="0"/>
              </a:rPr>
              <a:t>(CD-ROM), Alexandria, VA, pp.4028- 4033.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Voogt, R. &amp; Saris, W. (2005). Mixed mode designs: finding the balance between nonresponse bias and mode effects. </a:t>
            </a:r>
            <a:r>
              <a:rPr lang="en-US" sz="1400" i="1" smtClean="0">
                <a:cs typeface="Times New Roman" pitchFamily="18" charset="0"/>
              </a:rPr>
              <a:t>Journal of Official Statistics</a:t>
            </a:r>
            <a:r>
              <a:rPr lang="en-US" sz="1400" smtClean="0">
                <a:cs typeface="Times New Roman" pitchFamily="18" charset="0"/>
              </a:rPr>
              <a:t>. </a:t>
            </a:r>
            <a:r>
              <a:rPr lang="en-US" sz="1400" i="1" smtClean="0">
                <a:cs typeface="Times New Roman" pitchFamily="18" charset="0"/>
              </a:rPr>
              <a:t>21</a:t>
            </a:r>
            <a:r>
              <a:rPr lang="en-US" sz="1400" smtClean="0">
                <a:cs typeface="Times New Roman" pitchFamily="18" charset="0"/>
              </a:rPr>
              <a:t>, 367-387.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smtClean="0">
                <a:cs typeface="Times New Roman" pitchFamily="18" charset="0"/>
              </a:rPr>
              <a:t>Wilson, C., Wright, D., Barton, T. &amp; Guerino, P. (2005). "Data Quality Issues in a Multi-mode Survey" Paper presented at the A</a:t>
            </a:r>
            <a:r>
              <a:rPr lang="en-US" sz="1400" i="1" smtClean="0">
                <a:cs typeface="Times New Roman" pitchFamily="18" charset="0"/>
              </a:rPr>
              <a:t>nnual Meeting of the American Association for Public Opinion Research</a:t>
            </a:r>
            <a:r>
              <a:rPr lang="en-US" sz="1400" smtClean="0">
                <a:cs typeface="Times New Roman" pitchFamily="18" charset="0"/>
              </a:rPr>
              <a:t>, Miami, FL.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Contact Information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219200" y="2286000"/>
            <a:ext cx="6096000" cy="2667000"/>
          </a:xfrm>
        </p:spPr>
        <p:txBody>
          <a:bodyPr/>
          <a:lstStyle/>
          <a:p>
            <a:pPr marL="3175" indent="4763" algn="ctr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en-US" sz="2800" b="1" dirty="0" err="1" smtClean="0"/>
              <a:t>Mansour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Fahimi</a:t>
            </a:r>
            <a:endParaRPr lang="en-US" sz="2800" b="1" dirty="0" smtClean="0"/>
          </a:p>
          <a:p>
            <a:pPr marL="3175" indent="4763" algn="ctr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en-US" sz="2800" b="1" dirty="0" smtClean="0">
                <a:cs typeface="Times New Roman" pitchFamily="18" charset="0"/>
                <a:hlinkClick r:id="rId2"/>
              </a:rPr>
              <a:t>mfahimi@m-s-g.com</a:t>
            </a:r>
            <a:endParaRPr lang="en-US" sz="2800" b="1" dirty="0" smtClean="0">
              <a:cs typeface="Times New Roman" pitchFamily="18" charset="0"/>
            </a:endParaRPr>
          </a:p>
          <a:p>
            <a:pPr marL="3175" indent="4763" algn="ctr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en-US" sz="2800" b="1" dirty="0" smtClean="0">
                <a:cs typeface="Times New Roman" pitchFamily="18" charset="0"/>
              </a:rPr>
              <a:t>240-477-8277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Sources of Survey Errors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1600200"/>
          <a:ext cx="8534403" cy="4800600"/>
        </p:xfrm>
        <a:graphic>
          <a:graphicData uri="http://schemas.openxmlformats.org/drawingml/2006/table">
            <a:tbl>
              <a:tblPr/>
              <a:tblGrid>
                <a:gridCol w="388479"/>
                <a:gridCol w="393799"/>
                <a:gridCol w="258985"/>
                <a:gridCol w="406537"/>
                <a:gridCol w="405897"/>
                <a:gridCol w="257213"/>
                <a:gridCol w="416859"/>
                <a:gridCol w="500232"/>
                <a:gridCol w="239472"/>
                <a:gridCol w="466327"/>
                <a:gridCol w="450768"/>
                <a:gridCol w="250116"/>
                <a:gridCol w="532162"/>
                <a:gridCol w="384930"/>
                <a:gridCol w="283820"/>
                <a:gridCol w="448791"/>
                <a:gridCol w="432825"/>
                <a:gridCol w="257213"/>
                <a:gridCol w="441694"/>
                <a:gridCol w="407990"/>
                <a:gridCol w="246568"/>
                <a:gridCol w="136737"/>
                <a:gridCol w="136737"/>
                <a:gridCol w="390252"/>
              </a:tblGrid>
              <a:tr h="654627">
                <a:tc gridSpan="24">
                  <a:txBody>
                    <a:bodyPr/>
                    <a:lstStyle/>
                    <a:p>
                      <a:pPr algn="ctr" eaLnBrk="0" hangingPunct="0">
                        <a:spcBef>
                          <a:spcPts val="0"/>
                        </a:spcBef>
                        <a:defRPr/>
                      </a:pPr>
                      <a:r>
                        <a:rPr lang="en-US" sz="2400" b="1" u="none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ell MT" pitchFamily="18" charset="0"/>
                          <a:cs typeface="Times New Roman" pitchFamily="18" charset="0"/>
                        </a:rPr>
                        <a:t>Total Survey Error</a:t>
                      </a:r>
                      <a:endParaRPr lang="en-US" sz="2400" b="1" u="none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ell MT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627">
                <a:tc gridSpan="3"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91045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Errors of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Non-observation</a:t>
                      </a:r>
                      <a:endParaRPr lang="en-US" sz="17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Errors of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Observation</a:t>
                      </a:r>
                      <a:endParaRPr lang="en-US" sz="17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Errors of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7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Processing</a:t>
                      </a:r>
                      <a:endParaRPr lang="en-US" sz="17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Errors of Dissemination</a:t>
                      </a:r>
                      <a:endParaRPr lang="en-US" sz="17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627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Opti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67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Sample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Coverage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Bell M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CC66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Response Rates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Bell M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CC66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Instrument</a:t>
                      </a: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CC66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Data Collection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Bell M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CC66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Data Cleaning &amp; Editing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Bell M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CC66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Imputation &amp;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Weighting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Bell M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CC66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Analysis 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Survey Data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Bell M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CC66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Interpretation &amp;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Bell MT" pitchFamily="18" charset="0"/>
                          <a:ea typeface="Times New Roman"/>
                          <a:cs typeface="Times New Roman"/>
                        </a:rPr>
                        <a:t> Conclusion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Bell MT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>
                    <a:lnL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99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 smtClean="0"/>
              <a:t>Reasons for Emergence of 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00600"/>
          </a:xfrm>
        </p:spPr>
        <p:txBody>
          <a:bodyPr/>
          <a:lstStyle/>
          <a:p>
            <a:pPr marL="457200" lvl="2" indent="-457200" eaLnBrk="1" hangingPunct="1">
              <a:spcBef>
                <a:spcPts val="1200"/>
              </a:spcBef>
              <a:spcAft>
                <a:spcPts val="1200"/>
              </a:spcAft>
              <a:buSzPct val="75000"/>
              <a:buFont typeface="Wingdings 2" pitchFamily="18" charset="2"/>
              <a:buChar char=""/>
              <a:defRPr/>
            </a:pPr>
            <a:r>
              <a:rPr lang="en-US" sz="2400" dirty="0" smtClean="0">
                <a:cs typeface="Times New Roman" pitchFamily="18" charset="0"/>
              </a:rPr>
              <a:t>Evolving coverage problems associated with RDD samples</a:t>
            </a:r>
          </a:p>
          <a:p>
            <a:pPr marL="457200" lvl="2" indent="-457200" eaLnBrk="1" hangingPunct="1">
              <a:spcBef>
                <a:spcPts val="1200"/>
              </a:spcBef>
              <a:spcAft>
                <a:spcPts val="1200"/>
              </a:spcAft>
              <a:buSzPct val="75000"/>
              <a:buFont typeface="Wingdings 2" pitchFamily="18" charset="2"/>
              <a:buChar char=""/>
              <a:defRPr/>
            </a:pPr>
            <a:r>
              <a:rPr lang="en-US" sz="2400" dirty="0" smtClean="0">
                <a:cs typeface="Times New Roman" pitchFamily="18" charset="0"/>
              </a:rPr>
              <a:t>Eroding rates of response to single modes of contact and the increasing costs of refusal conversion</a:t>
            </a:r>
          </a:p>
          <a:p>
            <a:pPr marL="457200" lvl="2" indent="-457200" eaLnBrk="1" hangingPunct="1">
              <a:spcBef>
                <a:spcPts val="1200"/>
              </a:spcBef>
              <a:spcAft>
                <a:spcPts val="1200"/>
              </a:spcAft>
              <a:buSzPct val="75000"/>
              <a:buFont typeface="Wingdings 2" pitchFamily="18" charset="2"/>
              <a:buChar char=""/>
              <a:defRPr/>
            </a:pPr>
            <a:r>
              <a:rPr lang="en-US" sz="2400" dirty="0" smtClean="0">
                <a:cs typeface="Times New Roman" pitchFamily="18" charset="0"/>
              </a:rPr>
              <a:t>Convoluted sampling/weighting/estimation implications of interim alternatives via dual-frame methodology</a:t>
            </a:r>
          </a:p>
          <a:p>
            <a:pPr marL="457200" lvl="2" indent="-457200" eaLnBrk="1" hangingPunct="1">
              <a:spcBef>
                <a:spcPts val="1200"/>
              </a:spcBef>
              <a:spcAft>
                <a:spcPts val="1200"/>
              </a:spcAft>
              <a:buSzPct val="75000"/>
              <a:buFont typeface="Wingdings 2" pitchFamily="18" charset="2"/>
              <a:buChar char=""/>
              <a:defRPr/>
            </a:pPr>
            <a:r>
              <a:rPr lang="en-US" sz="2400" dirty="0" smtClean="0">
                <a:cs typeface="Times New Roman" pitchFamily="18" charset="0"/>
              </a:rPr>
              <a:t>ABS provides a versatile platform for creative strategies to improve coverage and response rates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cs typeface="Times New Roman" pitchFamily="18" charset="0"/>
              </a:rPr>
              <a:t>Availability of the Computerized Delivery Sequence File (</a:t>
            </a:r>
            <a:r>
              <a:rPr lang="en-US" dirty="0" smtClean="0">
                <a:solidFill>
                  <a:srgbClr val="FFFF00"/>
                </a:solidFill>
                <a:cs typeface="Times New Roman" pitchFamily="18" charset="0"/>
              </a:rPr>
              <a:t>CDSF</a:t>
            </a:r>
            <a:r>
              <a:rPr lang="en-US" dirty="0" smtClean="0">
                <a:cs typeface="Times New Roman" pitchFamily="18" charset="0"/>
              </a:rPr>
              <a:t>) of the USPS for sampling purposes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Coverage Problems for RDD Samples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cap="none" dirty="0" smtClean="0">
                <a:solidFill>
                  <a:srgbClr val="FFFF00"/>
                </a:solidFill>
              </a:rPr>
              <a:t>(</a:t>
            </a:r>
            <a:r>
              <a:rPr lang="en-US" sz="2000" cap="none" dirty="0" smtClean="0">
                <a:solidFill>
                  <a:srgbClr val="FFFF00"/>
                </a:solidFill>
                <a:cs typeface="Times New Roman" pitchFamily="18" charset="0"/>
              </a:rPr>
              <a:t>A growing percentage of adults are becoming cell-only)</a:t>
            </a:r>
            <a:endParaRPr lang="en-US" sz="2800" cap="none" dirty="0" smtClean="0">
              <a:solidFill>
                <a:srgbClr val="FFFF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81000" y="1404937"/>
          <a:ext cx="8305799" cy="514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Coverage Problems for RDD Samples</a:t>
            </a:r>
            <a:r>
              <a:rPr lang="en-US" sz="2800" dirty="0" smtClean="0">
                <a:latin typeface="+mj-lt"/>
              </a:rPr>
              <a:t/>
            </a:r>
            <a:br>
              <a:rPr lang="en-US" sz="2800" dirty="0" smtClean="0">
                <a:latin typeface="+mj-lt"/>
              </a:rPr>
            </a:br>
            <a:r>
              <a:rPr lang="en-US" sz="2400" cap="none" dirty="0" smtClean="0">
                <a:solidFill>
                  <a:srgbClr val="FFFF00"/>
                </a:solidFill>
              </a:rPr>
              <a:t> (Beyond Cell Phones)</a:t>
            </a:r>
            <a:endParaRPr lang="en-US" sz="2800" cap="none" dirty="0" smtClean="0">
              <a:solidFill>
                <a:srgbClr val="FFFF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04800" y="1447800"/>
          <a:ext cx="8610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9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 smtClean="0"/>
              <a:t>Eroding Rates of Response to</a:t>
            </a:r>
            <a:br>
              <a:rPr lang="en-US" sz="3200" dirty="0" smtClean="0"/>
            </a:br>
            <a:r>
              <a:rPr lang="en-US" sz="3200" dirty="0" smtClean="0"/>
              <a:t>Single Modes of Contact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533400" y="1524000"/>
          <a:ext cx="830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 smtClean="0"/>
              <a:t>Improvements in Databases of</a:t>
            </a:r>
            <a:br>
              <a:rPr lang="en-US" sz="3200" dirty="0" smtClean="0"/>
            </a:br>
            <a:r>
              <a:rPr lang="en-US" sz="3200" dirty="0" smtClean="0"/>
              <a:t>Household Addresses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800" dirty="0" smtClean="0">
                <a:cs typeface="Times New Roman" pitchFamily="18" charset="0"/>
              </a:rPr>
              <a:t>With over 135 million addresses the CDSF is the most complete address database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800" dirty="0" smtClean="0">
                <a:cs typeface="Times New Roman" pitchFamily="18" charset="0"/>
              </a:rPr>
              <a:t>CDSF improves </a:t>
            </a:r>
            <a:r>
              <a:rPr lang="en-US" sz="2800" i="1" dirty="0" smtClean="0">
                <a:cs typeface="Times New Roman" pitchFamily="18" charset="0"/>
              </a:rPr>
              <a:t>address hygiene</a:t>
            </a:r>
            <a:r>
              <a:rPr lang="en-US" sz="2800" dirty="0" smtClean="0">
                <a:cs typeface="Times New Roman" pitchFamily="18" charset="0"/>
              </a:rPr>
              <a:t>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rgbClr val="FFFF99"/>
              </a:buClr>
              <a:defRPr/>
            </a:pPr>
            <a:r>
              <a:rPr lang="en-US" sz="2400" kern="1200" dirty="0" smtClean="0">
                <a:solidFill>
                  <a:srgbClr val="FFFF00"/>
                </a:solidFill>
                <a:cs typeface="Times New Roman" pitchFamily="18" charset="0"/>
              </a:rPr>
              <a:t>Reduce undeliverable-as-addressed mailings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rgbClr val="FFFF99"/>
              </a:buClr>
              <a:defRPr/>
            </a:pPr>
            <a:r>
              <a:rPr lang="en-US" sz="2400" kern="1200" dirty="0" smtClean="0">
                <a:solidFill>
                  <a:srgbClr val="FFFF00"/>
                </a:solidFill>
                <a:cs typeface="Times New Roman" pitchFamily="18" charset="0"/>
              </a:rPr>
              <a:t>Increase delivery speed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rgbClr val="FFFF99"/>
              </a:buClr>
              <a:defRPr/>
            </a:pPr>
            <a:r>
              <a:rPr lang="en-US" sz="2400" kern="1200" dirty="0" smtClean="0">
                <a:solidFill>
                  <a:srgbClr val="FFFF00"/>
                </a:solidFill>
                <a:cs typeface="Times New Roman" pitchFamily="18" charset="0"/>
              </a:rPr>
              <a:t>Reduce cost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800" dirty="0" smtClean="0">
                <a:cs typeface="Times New Roman" pitchFamily="18" charset="0"/>
              </a:rPr>
              <a:t>Continuous database update via daily feedback from thousands of letter carriers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066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 smtClean="0"/>
              <a:t>Sampling Canvas Via ABS</a:t>
            </a:r>
            <a:endParaRPr lang="en-US" dirty="0" smtClean="0">
              <a:solidFill>
                <a:srgbClr val="FFFF00"/>
              </a:solidFill>
            </a:endParaRPr>
          </a:p>
        </p:txBody>
      </p:sp>
      <p:pic>
        <p:nvPicPr>
          <p:cNvPr id="11267" name="Picture 5" descr="diagram of census geographic relationshi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8229600" cy="513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inkles">
  <a:themeElements>
    <a:clrScheme name="">
      <a:dk1>
        <a:srgbClr val="000000"/>
      </a:dk1>
      <a:lt1>
        <a:srgbClr val="FFFFFF"/>
      </a:lt1>
      <a:dk2>
        <a:srgbClr val="346192"/>
      </a:dk2>
      <a:lt2>
        <a:srgbClr val="0284FA"/>
      </a:lt2>
      <a:accent1>
        <a:srgbClr val="DC0081"/>
      </a:accent1>
      <a:accent2>
        <a:srgbClr val="114FFB"/>
      </a:accent2>
      <a:accent3>
        <a:srgbClr val="AEB7C7"/>
      </a:accent3>
      <a:accent4>
        <a:srgbClr val="DADADA"/>
      </a:accent4>
      <a:accent5>
        <a:srgbClr val="EBAAC1"/>
      </a:accent5>
      <a:accent6>
        <a:srgbClr val="0E47E3"/>
      </a:accent6>
      <a:hlink>
        <a:srgbClr val="FAFD00"/>
      </a:hlink>
      <a:folHlink>
        <a:srgbClr val="500093"/>
      </a:folHlink>
    </a:clrScheme>
    <a:fontScheme name="twinkles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46192"/>
    </a:dk2>
    <a:lt2>
      <a:srgbClr val="0284FA"/>
    </a:lt2>
    <a:accent1>
      <a:srgbClr val="DC0081"/>
    </a:accent1>
    <a:accent2>
      <a:srgbClr val="114FFB"/>
    </a:accent2>
    <a:accent3>
      <a:srgbClr val="AEB7C7"/>
    </a:accent3>
    <a:accent4>
      <a:srgbClr val="DADADA"/>
    </a:accent4>
    <a:accent5>
      <a:srgbClr val="EBAAC1"/>
    </a:accent5>
    <a:accent6>
      <a:srgbClr val="0E47E3"/>
    </a:accent6>
    <a:hlink>
      <a:srgbClr val="FAFD00"/>
    </a:hlink>
    <a:folHlink>
      <a:srgbClr val="500093"/>
    </a:folHlink>
  </a:clrScheme>
  <a:fontScheme name="twinkles">
    <a:majorFont>
      <a:latin typeface="Book Antiqua"/>
      <a:ea typeface=""/>
      <a:cs typeface=""/>
    </a:majorFont>
    <a:minorFont>
      <a:latin typeface="Book Antiqu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46192"/>
    </a:dk2>
    <a:lt2>
      <a:srgbClr val="0284FA"/>
    </a:lt2>
    <a:accent1>
      <a:srgbClr val="DC0081"/>
    </a:accent1>
    <a:accent2>
      <a:srgbClr val="114FFB"/>
    </a:accent2>
    <a:accent3>
      <a:srgbClr val="AEB7C7"/>
    </a:accent3>
    <a:accent4>
      <a:srgbClr val="DADADA"/>
    </a:accent4>
    <a:accent5>
      <a:srgbClr val="EBAAC1"/>
    </a:accent5>
    <a:accent6>
      <a:srgbClr val="0E47E3"/>
    </a:accent6>
    <a:hlink>
      <a:srgbClr val="FAFD00"/>
    </a:hlink>
    <a:folHlink>
      <a:srgbClr val="500093"/>
    </a:folHlink>
  </a:clrScheme>
  <a:fontScheme name="twinkles">
    <a:majorFont>
      <a:latin typeface="Book Antiqua"/>
      <a:ea typeface=""/>
      <a:cs typeface=""/>
    </a:majorFont>
    <a:minorFont>
      <a:latin typeface="Book Antiqu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46192"/>
    </a:dk2>
    <a:lt2>
      <a:srgbClr val="0284FA"/>
    </a:lt2>
    <a:accent1>
      <a:srgbClr val="DC0081"/>
    </a:accent1>
    <a:accent2>
      <a:srgbClr val="114FFB"/>
    </a:accent2>
    <a:accent3>
      <a:srgbClr val="AEB7C7"/>
    </a:accent3>
    <a:accent4>
      <a:srgbClr val="DADADA"/>
    </a:accent4>
    <a:accent5>
      <a:srgbClr val="EBAAC1"/>
    </a:accent5>
    <a:accent6>
      <a:srgbClr val="0E47E3"/>
    </a:accent6>
    <a:hlink>
      <a:srgbClr val="FAFD00"/>
    </a:hlink>
    <a:folHlink>
      <a:srgbClr val="500093"/>
    </a:folHlink>
  </a:clrScheme>
  <a:fontScheme name="twinkles">
    <a:majorFont>
      <a:latin typeface="Book Antiqua"/>
      <a:ea typeface=""/>
      <a:cs typeface=""/>
    </a:majorFont>
    <a:minorFont>
      <a:latin typeface="Book Antiqu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46192"/>
    </a:dk2>
    <a:lt2>
      <a:srgbClr val="0284FA"/>
    </a:lt2>
    <a:accent1>
      <a:srgbClr val="DC0081"/>
    </a:accent1>
    <a:accent2>
      <a:srgbClr val="114FFB"/>
    </a:accent2>
    <a:accent3>
      <a:srgbClr val="AEB7C7"/>
    </a:accent3>
    <a:accent4>
      <a:srgbClr val="DADADA"/>
    </a:accent4>
    <a:accent5>
      <a:srgbClr val="EBAAC1"/>
    </a:accent5>
    <a:accent6>
      <a:srgbClr val="0E47E3"/>
    </a:accent6>
    <a:hlink>
      <a:srgbClr val="FAFD00"/>
    </a:hlink>
    <a:folHlink>
      <a:srgbClr val="500093"/>
    </a:folHlink>
  </a:clrScheme>
  <a:fontScheme name="twinkles">
    <a:majorFont>
      <a:latin typeface="Book Antiqua"/>
      <a:ea typeface=""/>
      <a:cs typeface=""/>
    </a:majorFont>
    <a:minorFont>
      <a:latin typeface="Book Antiqu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2008 Planning</Template>
  <TotalTime>20106</TotalTime>
  <Words>1932</Words>
  <Application>Microsoft Office PowerPoint</Application>
  <PresentationFormat>On-screen Show (4:3)</PresentationFormat>
  <Paragraphs>224</Paragraphs>
  <Slides>25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twinkles</vt:lpstr>
      <vt:lpstr>Address-Based Sampling (ABS) Merits, Design, and Implementation  Mansour Fahimi, Ph.D. VP, Statistical Research Services</vt:lpstr>
      <vt:lpstr>From Data to Impact</vt:lpstr>
      <vt:lpstr>Sources of Survey Errors</vt:lpstr>
      <vt:lpstr>Reasons for Emergence of ABS</vt:lpstr>
      <vt:lpstr>Coverage Problems for RDD Samples (A growing percentage of adults are becoming cell-only)</vt:lpstr>
      <vt:lpstr>Coverage Problems for RDD Samples  (Beyond Cell Phones)</vt:lpstr>
      <vt:lpstr>Eroding Rates of Response to Single Modes of Contact</vt:lpstr>
      <vt:lpstr>Improvements in Databases of Household Addresses</vt:lpstr>
      <vt:lpstr>Sampling Canvas Via ABS</vt:lpstr>
      <vt:lpstr>Topology of the CDSF (Delivery Point Types)</vt:lpstr>
      <vt:lpstr>Topology of the CDSF  (Delivery Point Types)</vt:lpstr>
      <vt:lpstr>Topology of the CDSF (Counts of Delivery Points)</vt:lpstr>
      <vt:lpstr>CDSF is not a Sampling Frame (Possible Enhancements for ABS)</vt:lpstr>
      <vt:lpstr>Possible Enhancements of the CDSF (Appending Information)</vt:lpstr>
      <vt:lpstr>Simplified Addresses by Year</vt:lpstr>
      <vt:lpstr>Possible Enhancements of CDSF (Resolution Summary for CDSF-Based Samples)</vt:lpstr>
      <vt:lpstr>Possible Enhancements of CDSF (Reducing the Frame Multiplicity)</vt:lpstr>
      <vt:lpstr>Possible ABS Implementation Protocol (Option One)</vt:lpstr>
      <vt:lpstr>Possible ABS Implementation Protocol  (Option Two)</vt:lpstr>
      <vt:lpstr>Pros &amp; Cons of Multi-Mode Alternatives</vt:lpstr>
      <vt:lpstr>Closing Remarks</vt:lpstr>
      <vt:lpstr>References</vt:lpstr>
      <vt:lpstr>References</vt:lpstr>
      <vt:lpstr>References</vt:lpstr>
      <vt:lpstr>Contact Information</vt:lpstr>
    </vt:vector>
  </TitlesOfParts>
  <Company>MSG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Cellular Sampling Methodology</dc:title>
  <dc:creator>Mansour Fahimi</dc:creator>
  <cp:lastModifiedBy>hku4</cp:lastModifiedBy>
  <cp:revision>1559</cp:revision>
  <dcterms:created xsi:type="dcterms:W3CDTF">2008-03-04T14:45:11Z</dcterms:created>
  <dcterms:modified xsi:type="dcterms:W3CDTF">2010-09-07T20:27:13Z</dcterms:modified>
</cp:coreProperties>
</file>