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7" r:id="rId2"/>
    <p:sldId id="261" r:id="rId3"/>
    <p:sldId id="296" r:id="rId4"/>
    <p:sldId id="291" r:id="rId5"/>
    <p:sldId id="266" r:id="rId6"/>
    <p:sldId id="267" r:id="rId7"/>
    <p:sldId id="268" r:id="rId8"/>
    <p:sldId id="269" r:id="rId9"/>
    <p:sldId id="260" r:id="rId10"/>
    <p:sldId id="258" r:id="rId11"/>
    <p:sldId id="256" r:id="rId12"/>
    <p:sldId id="282" r:id="rId13"/>
    <p:sldId id="273" r:id="rId14"/>
    <p:sldId id="276" r:id="rId15"/>
    <p:sldId id="280" r:id="rId16"/>
    <p:sldId id="283" r:id="rId17"/>
    <p:sldId id="274" r:id="rId18"/>
    <p:sldId id="277" r:id="rId19"/>
    <p:sldId id="278" r:id="rId20"/>
    <p:sldId id="286" r:id="rId21"/>
    <p:sldId id="263" r:id="rId22"/>
    <p:sldId id="284" r:id="rId23"/>
    <p:sldId id="285" r:id="rId24"/>
    <p:sldId id="288" r:id="rId25"/>
    <p:sldId id="289" r:id="rId26"/>
    <p:sldId id="297" r:id="rId27"/>
    <p:sldId id="264" r:id="rId28"/>
    <p:sldId id="292" r:id="rId29"/>
    <p:sldId id="298" r:id="rId30"/>
    <p:sldId id="293" r:id="rId31"/>
    <p:sldId id="259" r:id="rId32"/>
  </p:sldIdLst>
  <p:sldSz cx="10058400" cy="7772400"/>
  <p:notesSz cx="9296400" cy="7010400"/>
  <p:embeddedFontLst>
    <p:embeddedFont>
      <p:font typeface="Constantia" pitchFamily="18" charset="0"/>
      <p:regular r:id="rId35"/>
      <p:bold r:id="rId36"/>
      <p:italic r:id="rId37"/>
      <p:boldItalic r:id="rId38"/>
    </p:embeddedFont>
    <p:embeddedFont>
      <p:font typeface="Wingdings 3" pitchFamily="18" charset="2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Arial Narrow" pitchFamily="34" charset="0"/>
      <p:regular r:id="rId44"/>
      <p:bold r:id="rId45"/>
      <p:italic r:id="rId46"/>
      <p:boldItalic r:id="rId47"/>
    </p:embeddedFont>
    <p:embeddedFont>
      <p:font typeface="Cambria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1pPr>
    <a:lvl2pPr marL="587375" indent="-130175"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2pPr>
    <a:lvl3pPr marL="1174750" indent="-260350"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3pPr>
    <a:lvl4pPr marL="1762125" indent="-390525"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4pPr>
    <a:lvl5pPr marL="2349500" indent="-520700"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Melnick" initials="DM" lastIdx="12" clrIdx="0"/>
  <p:cmAuthor id="1" name="GStone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7B5"/>
    <a:srgbClr val="FFFFFF"/>
    <a:srgbClr val="5C9AAE"/>
    <a:srgbClr val="DEDDDD"/>
    <a:srgbClr val="747271"/>
    <a:srgbClr val="164D60"/>
    <a:srgbClr val="9EB892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1" autoAdjust="0"/>
    <p:restoredTop sz="86446" autoAdjust="0"/>
  </p:normalViewPr>
  <p:slideViewPr>
    <p:cSldViewPr snapToGrid="0">
      <p:cViewPr varScale="1">
        <p:scale>
          <a:sx n="56" d="100"/>
          <a:sy n="56" d="100"/>
        </p:scale>
        <p:origin x="-1308" y="-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5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924" y="-102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867" cy="349884"/>
          </a:xfrm>
          <a:prstGeom prst="rect">
            <a:avLst/>
          </a:prstGeom>
        </p:spPr>
        <p:txBody>
          <a:bodyPr vert="horz" lIns="108567" tIns="54283" rIns="108567" bIns="54283" rtlCol="0"/>
          <a:lstStyle>
            <a:lvl1pPr algn="l" defTabSz="1174847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077" y="0"/>
            <a:ext cx="4029095" cy="349884"/>
          </a:xfrm>
          <a:prstGeom prst="rect">
            <a:avLst/>
          </a:prstGeom>
        </p:spPr>
        <p:txBody>
          <a:bodyPr vert="horz" lIns="108567" tIns="54283" rIns="108567" bIns="54283" rtlCol="0"/>
          <a:lstStyle>
            <a:lvl1pPr algn="r" defTabSz="1174847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8A8E09E3-3E8A-424C-AF1B-B13927B064D2}" type="datetimeFigureOut">
              <a:rPr lang="en-US"/>
              <a:pPr>
                <a:defRPr/>
              </a:pPr>
              <a:t>8/15/2010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926"/>
            <a:ext cx="4027867" cy="349884"/>
          </a:xfrm>
          <a:prstGeom prst="rect">
            <a:avLst/>
          </a:prstGeom>
        </p:spPr>
        <p:txBody>
          <a:bodyPr vert="horz" lIns="108567" tIns="54283" rIns="108567" bIns="54283" rtlCol="0" anchor="b"/>
          <a:lstStyle>
            <a:lvl1pPr algn="l" defTabSz="1174847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077" y="6658926"/>
            <a:ext cx="4029095" cy="349884"/>
          </a:xfrm>
          <a:prstGeom prst="rect">
            <a:avLst/>
          </a:prstGeom>
        </p:spPr>
        <p:txBody>
          <a:bodyPr vert="horz" lIns="108567" tIns="54283" rIns="108567" bIns="54283" rtlCol="0" anchor="b"/>
          <a:lstStyle>
            <a:lvl1pPr algn="r" defTabSz="1174847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E696D990-E74F-4C4E-9DD3-4FDCF3ADA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867" cy="349884"/>
          </a:xfrm>
          <a:prstGeom prst="rect">
            <a:avLst/>
          </a:prstGeom>
        </p:spPr>
        <p:txBody>
          <a:bodyPr vert="horz" lIns="108567" tIns="54283" rIns="108567" bIns="54283" rtlCol="0"/>
          <a:lstStyle>
            <a:lvl1pPr algn="l" defTabSz="1174847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077" y="0"/>
            <a:ext cx="4029095" cy="349884"/>
          </a:xfrm>
          <a:prstGeom prst="rect">
            <a:avLst/>
          </a:prstGeom>
        </p:spPr>
        <p:txBody>
          <a:bodyPr vert="horz" lIns="108567" tIns="54283" rIns="108567" bIns="54283" rtlCol="0"/>
          <a:lstStyle>
            <a:lvl1pPr algn="r" defTabSz="1174847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AF0DAAF8-1DEC-4620-B283-225C3DC8ED61}" type="datetimeFigureOut">
              <a:rPr lang="en-US"/>
              <a:pPr>
                <a:defRPr/>
              </a:pPr>
              <a:t>8/15/2010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7988" y="527050"/>
            <a:ext cx="340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567" tIns="54283" rIns="108567" bIns="542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886" y="3330259"/>
            <a:ext cx="7436629" cy="3153726"/>
          </a:xfrm>
          <a:prstGeom prst="rect">
            <a:avLst/>
          </a:prstGeom>
        </p:spPr>
        <p:txBody>
          <a:bodyPr vert="horz" lIns="108567" tIns="54283" rIns="108567" bIns="542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926"/>
            <a:ext cx="4027867" cy="349884"/>
          </a:xfrm>
          <a:prstGeom prst="rect">
            <a:avLst/>
          </a:prstGeom>
        </p:spPr>
        <p:txBody>
          <a:bodyPr vert="horz" lIns="108567" tIns="54283" rIns="108567" bIns="54283" rtlCol="0" anchor="b"/>
          <a:lstStyle>
            <a:lvl1pPr algn="l" defTabSz="1174847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077" y="6658926"/>
            <a:ext cx="4029095" cy="349884"/>
          </a:xfrm>
          <a:prstGeom prst="rect">
            <a:avLst/>
          </a:prstGeom>
        </p:spPr>
        <p:txBody>
          <a:bodyPr vert="horz" lIns="108567" tIns="54283" rIns="108567" bIns="54283" rtlCol="0" anchor="b"/>
          <a:lstStyle>
            <a:lvl1pPr algn="r" defTabSz="1174847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9C4E6B49-3691-4D44-8DDA-814C8E3F1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51" algn="l" defTabSz="9137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41" algn="l" defTabSz="9137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28" algn="l" defTabSz="9137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21" algn="l" defTabSz="9137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Item</a:t>
            </a:r>
            <a:r>
              <a:rPr lang="en-US" b="1" baseline="0" dirty="0" smtClean="0"/>
              <a:t> #1</a:t>
            </a:r>
            <a:r>
              <a:rPr lang="en-US" b="0" baseline="0" dirty="0" smtClean="0"/>
              <a:t>: Answer is: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$2,816/consumer unit;  5.7% of income. </a:t>
            </a:r>
            <a:r>
              <a:rPr lang="en-US" sz="1200" b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:1) http://www.census.gov/compendia/statab/cats/arts_recreation_travel.html  2) http://www.census.gov/compendia/statab/2010/tables/10s1195.pdf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Item</a:t>
            </a:r>
            <a:r>
              <a:rPr lang="en-US" b="1" baseline="0" dirty="0" smtClean="0"/>
              <a:t> #1</a:t>
            </a:r>
            <a:r>
              <a:rPr lang="en-US" b="0" baseline="0" dirty="0" smtClean="0"/>
              <a:t>: Answer is: </a:t>
            </a:r>
            <a:r>
              <a:rPr lang="en-US" b="1" baseline="0" dirty="0" smtClean="0">
                <a:solidFill>
                  <a:srgbClr val="FF0000"/>
                </a:solidFill>
              </a:rPr>
              <a:t>3 people.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:1)http://www.cdc.gov/mmwr/preview/mmwrhtml/mm5645a4.htm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Item</a:t>
            </a:r>
            <a:r>
              <a:rPr lang="en-US" b="1" baseline="0" dirty="0" smtClean="0"/>
              <a:t> #2</a:t>
            </a:r>
            <a:r>
              <a:rPr lang="en-US" b="0" baseline="0" dirty="0" smtClean="0"/>
              <a:t>: Answer is: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:1) http://www.cdc.gov/nchs/data/nhis/brochure2010January.pdf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</a:t>
            </a:r>
            <a:r>
              <a:rPr lang="en-US" baseline="0" dirty="0" smtClean="0"/>
              <a:t> catalogs is larger font in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E6B49-3691-4D44-8DDA-814C8E3F1C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B9BE-962C-47C5-94FE-25344AF4879D}" type="datetime1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BA03-9433-4DEE-B403-7BC85EF07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373063" y="3429000"/>
            <a:ext cx="9312275" cy="336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C3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7484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344488" y="957263"/>
            <a:ext cx="9359900" cy="473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 cap="flat" cmpd="sng">
            <a:solidFill>
              <a:srgbClr val="9EB892">
                <a:lumMod val="75000"/>
              </a:srgbClr>
            </a:solidFill>
            <a:prstDash val="solid"/>
            <a:round/>
            <a:headEnd/>
            <a:tailEnd/>
          </a:ln>
          <a:effectLst/>
        </p:spPr>
        <p:txBody>
          <a:bodyPr lIns="117513" tIns="58756" rIns="117513" bIns="58756">
            <a:spAutoFit/>
          </a:bodyPr>
          <a:lstStyle/>
          <a:p>
            <a:pPr defTabSz="11751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AutoShape 40"/>
          <p:cNvSpPr>
            <a:spLocks noChangeArrowheads="1"/>
          </p:cNvSpPr>
          <p:nvPr userDrawn="1"/>
        </p:nvSpPr>
        <p:spPr bwMode="auto">
          <a:xfrm>
            <a:off x="344488" y="352425"/>
            <a:ext cx="9361487" cy="7096125"/>
          </a:xfrm>
          <a:prstGeom prst="roundRect">
            <a:avLst>
              <a:gd name="adj" fmla="val 1129"/>
            </a:avLst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 lIns="117564" tIns="58782" rIns="117564" bIns="58782"/>
          <a:lstStyle/>
          <a:p>
            <a:pPr defTabSz="11756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6350">
                <a:solidFill>
                  <a:srgbClr val="4D4D4D"/>
                </a:solidFill>
              </a:ln>
              <a:latin typeface="+mn-lt"/>
            </a:endParaRP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718459" y="1828800"/>
            <a:ext cx="8681357" cy="4724400"/>
          </a:xfrm>
          <a:prstGeom prst="rect">
            <a:avLst/>
          </a:prstGeom>
        </p:spPr>
        <p:txBody>
          <a:bodyPr lIns="91399" tIns="45699" rIns="91399" bIns="45699">
            <a:normAutofit/>
          </a:bodyPr>
          <a:lstStyle>
            <a:lvl1pPr marL="342746" indent="-342746"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 3" pitchFamily="18" charset="2"/>
              <a:buChar char="y"/>
              <a:defRPr sz="2200" b="1">
                <a:solidFill>
                  <a:schemeClr val="accent2"/>
                </a:solidFill>
                <a:latin typeface="Arial Narrow" pitchFamily="34" charset="0"/>
              </a:defRPr>
            </a:lvl1pPr>
            <a:lvl2pPr marL="634718" indent="-228498">
              <a:buClr>
                <a:schemeClr val="accent1"/>
              </a:buClr>
              <a:buSzPct val="70000"/>
              <a:buFont typeface="Wingdings 3" pitchFamily="18" charset="2"/>
              <a:buChar char=""/>
              <a:defRPr sz="2200">
                <a:solidFill>
                  <a:schemeClr val="tx2"/>
                </a:solidFill>
                <a:latin typeface="Cambria" pitchFamily="18" charset="0"/>
              </a:defRPr>
            </a:lvl2pPr>
            <a:lvl3pPr marL="863216" indent="-228498">
              <a:defRPr sz="1800">
                <a:solidFill>
                  <a:schemeClr val="accent1"/>
                </a:solidFill>
                <a:latin typeface="Cambria" pitchFamily="18" charset="0"/>
              </a:defRPr>
            </a:lvl3pPr>
            <a:lvl4pPr marL="1091716" indent="-228498">
              <a:buFont typeface="Arial" pitchFamily="34" charset="0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4pPr>
            <a:lvl5pPr marL="1320213" indent="-228498">
              <a:buFont typeface="Calibri" pitchFamily="34" charset="0"/>
              <a:buChar char="–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909" y="1066804"/>
            <a:ext cx="8459833" cy="307734"/>
          </a:xfrm>
          <a:prstGeom prst="rect">
            <a:avLst/>
          </a:prstGeom>
        </p:spPr>
        <p:txBody>
          <a:bodyPr wrap="square" lIns="164518" tIns="45699" rIns="137098" bIns="45699" anchor="t" anchorCtr="0">
            <a:spAutoFit/>
          </a:bodyPr>
          <a:lstStyle>
            <a:lvl1pPr marL="0" indent="0">
              <a:buNone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defRPr>
            </a:lvl1pPr>
            <a:lvl2pPr marL="5875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1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26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02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78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5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29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04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920" y="381001"/>
            <a:ext cx="905256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ntro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373063" y="3429000"/>
            <a:ext cx="9312275" cy="336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C3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7484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18459" y="1219200"/>
            <a:ext cx="8681357" cy="2133600"/>
          </a:xfrm>
          <a:prstGeom prst="rect">
            <a:avLst/>
          </a:prstGeom>
        </p:spPr>
        <p:txBody>
          <a:bodyPr lIns="91399" tIns="45699" rIns="91399" bIns="45699">
            <a:normAutofit/>
          </a:bodyPr>
          <a:lstStyle>
            <a:lvl1pPr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718459" y="3352800"/>
            <a:ext cx="8681357" cy="3200400"/>
          </a:xfrm>
          <a:prstGeom prst="rect">
            <a:avLst/>
          </a:prstGeom>
        </p:spPr>
        <p:txBody>
          <a:bodyPr lIns="91399" tIns="45699" rIns="91399" bIns="45699">
            <a:normAutofit/>
          </a:bodyPr>
          <a:lstStyle>
            <a:lvl1pPr marL="342746" indent="-342746"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 3" pitchFamily="18" charset="2"/>
              <a:buChar char="y"/>
              <a:defRPr sz="2200" b="1">
                <a:solidFill>
                  <a:schemeClr val="accent2"/>
                </a:solidFill>
                <a:latin typeface="Arial Narrow" pitchFamily="34" charset="0"/>
              </a:defRPr>
            </a:lvl1pPr>
            <a:lvl2pPr marL="634718" indent="-228498">
              <a:buClr>
                <a:schemeClr val="accent1"/>
              </a:buClr>
              <a:buSzPct val="70000"/>
              <a:buFont typeface="Wingdings 3" pitchFamily="18" charset="2"/>
              <a:buChar char=""/>
              <a:defRPr sz="2200">
                <a:solidFill>
                  <a:schemeClr val="tx2"/>
                </a:solidFill>
                <a:latin typeface="Cambria" pitchFamily="18" charset="0"/>
              </a:defRPr>
            </a:lvl2pPr>
            <a:lvl3pPr marL="863216" indent="-228498">
              <a:defRPr sz="1800">
                <a:solidFill>
                  <a:schemeClr val="accent1"/>
                </a:solidFill>
                <a:latin typeface="Cambria" pitchFamily="18" charset="0"/>
              </a:defRPr>
            </a:lvl3pPr>
            <a:lvl4pPr marL="1091716" indent="-228498">
              <a:buFont typeface="Arial" pitchFamily="34" charset="0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4pPr>
            <a:lvl5pPr marL="1320213" indent="-228498">
              <a:buFont typeface="Calibri" pitchFamily="34" charset="0"/>
              <a:buChar char="–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tro,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373063" y="3429000"/>
            <a:ext cx="9312275" cy="336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C3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7484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920" y="381001"/>
            <a:ext cx="905256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718461" y="3352800"/>
            <a:ext cx="4131128" cy="3200400"/>
          </a:xfrm>
          <a:prstGeom prst="rect">
            <a:avLst/>
          </a:prstGeom>
        </p:spPr>
        <p:txBody>
          <a:bodyPr lIns="91378" tIns="45688" rIns="91378" bIns="45688">
            <a:normAutofit/>
          </a:bodyPr>
          <a:lstStyle>
            <a:lvl1pPr marL="342666" indent="-342666"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 3" pitchFamily="18" charset="2"/>
              <a:buChar char="y"/>
              <a:defRPr sz="2200" b="1">
                <a:solidFill>
                  <a:schemeClr val="accent2"/>
                </a:solidFill>
                <a:latin typeface="Arial Narrow" pitchFamily="34" charset="0"/>
              </a:defRPr>
            </a:lvl1pPr>
            <a:lvl2pPr marL="634570" indent="-228444">
              <a:buClr>
                <a:schemeClr val="accent1"/>
              </a:buClr>
              <a:buSzPct val="70000"/>
              <a:buFont typeface="Wingdings 3" pitchFamily="18" charset="2"/>
              <a:buChar char=""/>
              <a:defRPr sz="2200">
                <a:solidFill>
                  <a:schemeClr val="tx2"/>
                </a:solidFill>
                <a:latin typeface="Cambria" pitchFamily="18" charset="0"/>
              </a:defRPr>
            </a:lvl2pPr>
            <a:lvl3pPr marL="863014" indent="-228444">
              <a:defRPr sz="1800">
                <a:solidFill>
                  <a:schemeClr val="accent1"/>
                </a:solidFill>
                <a:latin typeface="Cambria" pitchFamily="18" charset="0"/>
              </a:defRPr>
            </a:lvl3pPr>
            <a:lvl4pPr marL="1091460" indent="-228444">
              <a:buFont typeface="Arial" pitchFamily="34" charset="0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4pPr>
            <a:lvl5pPr marL="1319904" indent="-228444">
              <a:buFont typeface="Calibri" pitchFamily="34" charset="0"/>
              <a:buChar char="–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278671" y="3352800"/>
            <a:ext cx="4131128" cy="3200400"/>
          </a:xfrm>
          <a:prstGeom prst="rect">
            <a:avLst/>
          </a:prstGeom>
        </p:spPr>
        <p:txBody>
          <a:bodyPr lIns="91378" tIns="45688" rIns="91378" bIns="45688">
            <a:normAutofit/>
          </a:bodyPr>
          <a:lstStyle>
            <a:lvl1pPr marL="342666" indent="-342666"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 3" pitchFamily="18" charset="2"/>
              <a:buChar char="y"/>
              <a:defRPr sz="2200" b="1">
                <a:solidFill>
                  <a:schemeClr val="accent2"/>
                </a:solidFill>
                <a:latin typeface="Arial Narrow" pitchFamily="34" charset="0"/>
              </a:defRPr>
            </a:lvl1pPr>
            <a:lvl2pPr marL="634570" indent="-228444">
              <a:buClr>
                <a:schemeClr val="accent1"/>
              </a:buClr>
              <a:buSzPct val="70000"/>
              <a:buFont typeface="Wingdings 3" pitchFamily="18" charset="2"/>
              <a:buChar char=""/>
              <a:defRPr sz="2200">
                <a:solidFill>
                  <a:schemeClr val="tx2"/>
                </a:solidFill>
                <a:latin typeface="Cambria" pitchFamily="18" charset="0"/>
              </a:defRPr>
            </a:lvl2pPr>
            <a:lvl3pPr marL="863014" indent="-228444">
              <a:defRPr sz="1800">
                <a:solidFill>
                  <a:schemeClr val="accent1"/>
                </a:solidFill>
                <a:latin typeface="Cambria" pitchFamily="18" charset="0"/>
              </a:defRPr>
            </a:lvl3pPr>
            <a:lvl4pPr marL="1091460" indent="-228444">
              <a:buFont typeface="Arial" pitchFamily="34" charset="0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4pPr>
            <a:lvl5pPr marL="1319904" indent="-228444">
              <a:buFont typeface="Calibri" pitchFamily="34" charset="0"/>
              <a:buChar char="–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18461" y="1219200"/>
            <a:ext cx="8681357" cy="2133600"/>
          </a:xfrm>
          <a:prstGeom prst="rect">
            <a:avLst/>
          </a:prstGeom>
        </p:spPr>
        <p:txBody>
          <a:bodyPr lIns="91378" tIns="45688" rIns="91378" bIns="45688">
            <a:normAutofit/>
          </a:bodyPr>
          <a:lstStyle>
            <a:lvl1pPr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 userDrawn="1"/>
        </p:nvSpPr>
        <p:spPr>
          <a:xfrm>
            <a:off x="373063" y="3429000"/>
            <a:ext cx="9312275" cy="336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C3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7484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361950" y="957263"/>
            <a:ext cx="9324975" cy="477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 cap="flat" cmpd="sng">
            <a:solidFill>
              <a:srgbClr val="9EB892">
                <a:lumMod val="75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117513" tIns="58756" rIns="117513" bIns="58756" anchor="ctr"/>
          <a:lstStyle/>
          <a:p>
            <a:pPr defTabSz="11751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427" y="1066804"/>
            <a:ext cx="8467317" cy="307734"/>
          </a:xfrm>
          <a:prstGeom prst="rect">
            <a:avLst/>
          </a:prstGeom>
        </p:spPr>
        <p:txBody>
          <a:bodyPr wrap="square" lIns="164518" tIns="45699" rIns="155378" bIns="45699" anchor="t" anchorCtr="0">
            <a:spAutoFit/>
          </a:bodyPr>
          <a:lstStyle>
            <a:lvl1pPr marL="0" indent="0">
              <a:buNone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defRPr>
            </a:lvl1pPr>
            <a:lvl2pPr marL="5875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1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26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02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78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5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29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04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2920" y="381001"/>
            <a:ext cx="905256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18461" y="1828800"/>
            <a:ext cx="4131128" cy="4724400"/>
          </a:xfrm>
          <a:prstGeom prst="rect">
            <a:avLst/>
          </a:prstGeom>
        </p:spPr>
        <p:txBody>
          <a:bodyPr lIns="91399" tIns="45699" rIns="91399" bIns="45699">
            <a:normAutofit/>
          </a:bodyPr>
          <a:lstStyle>
            <a:lvl1pPr marL="342746" indent="-342746"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 3" pitchFamily="18" charset="2"/>
              <a:buChar char="y"/>
              <a:defRPr sz="2200" b="1">
                <a:solidFill>
                  <a:schemeClr val="accent2"/>
                </a:solidFill>
                <a:latin typeface="Arial Narrow" pitchFamily="34" charset="0"/>
              </a:defRPr>
            </a:lvl1pPr>
            <a:lvl2pPr marL="634718" indent="-228498">
              <a:buClr>
                <a:schemeClr val="accent1"/>
              </a:buClr>
              <a:buSzPct val="70000"/>
              <a:buFont typeface="Wingdings 3" pitchFamily="18" charset="2"/>
              <a:buChar char=""/>
              <a:defRPr sz="2200">
                <a:solidFill>
                  <a:schemeClr val="tx2"/>
                </a:solidFill>
                <a:latin typeface="Cambria" pitchFamily="18" charset="0"/>
              </a:defRPr>
            </a:lvl2pPr>
            <a:lvl3pPr marL="863216" indent="-228498">
              <a:defRPr sz="1800">
                <a:solidFill>
                  <a:schemeClr val="accent1"/>
                </a:solidFill>
                <a:latin typeface="Cambria" pitchFamily="18" charset="0"/>
              </a:defRPr>
            </a:lvl3pPr>
            <a:lvl4pPr marL="1091716" indent="-228498">
              <a:buFont typeface="Arial" pitchFamily="34" charset="0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4pPr>
            <a:lvl5pPr marL="1320213" indent="-228498">
              <a:buFont typeface="Calibri" pitchFamily="34" charset="0"/>
              <a:buChar char="–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208819" y="1828800"/>
            <a:ext cx="4131128" cy="4724400"/>
          </a:xfrm>
          <a:prstGeom prst="rect">
            <a:avLst/>
          </a:prstGeom>
        </p:spPr>
        <p:txBody>
          <a:bodyPr lIns="91399" tIns="45699" rIns="91399" bIns="45699">
            <a:normAutofit/>
          </a:bodyPr>
          <a:lstStyle>
            <a:lvl1pPr marL="342746" indent="-342746"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 3" pitchFamily="18" charset="2"/>
              <a:buChar char="y"/>
              <a:defRPr sz="2200" b="1">
                <a:solidFill>
                  <a:schemeClr val="accent2"/>
                </a:solidFill>
                <a:latin typeface="Arial Narrow" pitchFamily="34" charset="0"/>
              </a:defRPr>
            </a:lvl1pPr>
            <a:lvl2pPr marL="634718" indent="-228498">
              <a:buClr>
                <a:schemeClr val="accent1"/>
              </a:buClr>
              <a:buSzPct val="70000"/>
              <a:buFont typeface="Wingdings 3" pitchFamily="18" charset="2"/>
              <a:buChar char=""/>
              <a:defRPr sz="2200">
                <a:solidFill>
                  <a:schemeClr val="tx2"/>
                </a:solidFill>
                <a:latin typeface="Cambria" pitchFamily="18" charset="0"/>
              </a:defRPr>
            </a:lvl2pPr>
            <a:lvl3pPr marL="863216" indent="-228498">
              <a:defRPr sz="1800">
                <a:solidFill>
                  <a:schemeClr val="accent1"/>
                </a:solidFill>
                <a:latin typeface="Cambria" pitchFamily="18" charset="0"/>
              </a:defRPr>
            </a:lvl3pPr>
            <a:lvl4pPr marL="1091716" indent="-228498">
              <a:buFont typeface="Arial" pitchFamily="34" charset="0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4pPr>
            <a:lvl5pPr marL="1320213" indent="-228498">
              <a:buFont typeface="Calibri" pitchFamily="34" charset="0"/>
              <a:buChar char="–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78307-9624-429B-8A5C-85D25F3FC099}" type="datetime1">
              <a:rPr lang="en-US" smtClean="0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EE31B-68FB-4720-9364-F0AF766289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0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4E1B5-6291-4C8A-A346-6D0C30002162}" type="datetime1">
              <a:rPr lang="en-US" smtClean="0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176C1-E0F8-4CF1-BB23-2FFC8F136C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92" indent="0">
              <a:buNone/>
              <a:defRPr sz="3100"/>
            </a:lvl2pPr>
            <a:lvl3pPr marL="1018586" indent="0">
              <a:buNone/>
              <a:defRPr sz="2700"/>
            </a:lvl3pPr>
            <a:lvl4pPr marL="1527879" indent="0">
              <a:buNone/>
              <a:defRPr sz="2200"/>
            </a:lvl4pPr>
            <a:lvl5pPr marL="2037173" indent="0">
              <a:buNone/>
              <a:defRPr sz="2200"/>
            </a:lvl5pPr>
            <a:lvl6pPr marL="2546466" indent="0">
              <a:buNone/>
              <a:defRPr sz="2200"/>
            </a:lvl6pPr>
            <a:lvl7pPr marL="3055758" indent="0">
              <a:buNone/>
              <a:defRPr sz="2200"/>
            </a:lvl7pPr>
            <a:lvl8pPr marL="3565052" indent="0">
              <a:buNone/>
              <a:defRPr sz="2200"/>
            </a:lvl8pPr>
            <a:lvl9pPr marL="407434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3"/>
            <a:ext cx="9052560" cy="5129425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E74C1-C753-4911-B851-0431D321457C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1B38-9226-4F64-89E3-7895C745A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40"/>
          <p:cNvSpPr>
            <a:spLocks noChangeArrowheads="1"/>
          </p:cNvSpPr>
          <p:nvPr userDrawn="1"/>
        </p:nvSpPr>
        <p:spPr bwMode="auto">
          <a:xfrm>
            <a:off x="334963" y="346075"/>
            <a:ext cx="9375775" cy="7080250"/>
          </a:xfrm>
          <a:prstGeom prst="roundRect">
            <a:avLst>
              <a:gd name="adj" fmla="val 1755"/>
            </a:avLst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lIns="117513" tIns="58756" rIns="117513" bIns="58756"/>
          <a:lstStyle/>
          <a:p>
            <a:pPr defTabSz="11751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Freeform 42"/>
          <p:cNvSpPr>
            <a:spLocks/>
          </p:cNvSpPr>
          <p:nvPr userDrawn="1"/>
        </p:nvSpPr>
        <p:spPr bwMode="auto">
          <a:xfrm rot="10800000">
            <a:off x="344488" y="6792913"/>
            <a:ext cx="9364662" cy="655637"/>
          </a:xfrm>
          <a:prstGeom prst="round2SameRect">
            <a:avLst>
              <a:gd name="adj1" fmla="val 10849"/>
              <a:gd name="adj2" fmla="val 0"/>
            </a:avLst>
          </a:prstGeom>
          <a:solidFill>
            <a:srgbClr val="FFFFFF"/>
          </a:solidFill>
          <a:ln w="3175" cap="flat" cmpd="sng">
            <a:solidFill>
              <a:srgbClr val="9EB892">
                <a:lumMod val="75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117513" tIns="58756" rIns="117513" bIns="58756" anchor="ctr"/>
          <a:lstStyle/>
          <a:p>
            <a:pPr defTabSz="11751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" name="Freeform 42"/>
          <p:cNvSpPr>
            <a:spLocks/>
          </p:cNvSpPr>
          <p:nvPr userDrawn="1"/>
        </p:nvSpPr>
        <p:spPr bwMode="auto">
          <a:xfrm>
            <a:off x="339725" y="352425"/>
            <a:ext cx="9364663" cy="606425"/>
          </a:xfrm>
          <a:prstGeom prst="round2SameRect">
            <a:avLst>
              <a:gd name="adj1" fmla="val 12376"/>
              <a:gd name="adj2" fmla="val 0"/>
            </a:avLst>
          </a:prstGeom>
          <a:solidFill>
            <a:srgbClr val="9EB892"/>
          </a:solidFill>
          <a:ln w="3175" cap="flat" cmpd="sng">
            <a:solidFill>
              <a:srgbClr val="9EB892">
                <a:lumMod val="75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117513" tIns="58756" rIns="117513" bIns="58756" anchor="ctr"/>
          <a:lstStyle/>
          <a:p>
            <a:pPr defTabSz="9139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AutoShape 40"/>
          <p:cNvSpPr>
            <a:spLocks noChangeArrowheads="1"/>
          </p:cNvSpPr>
          <p:nvPr userDrawn="1"/>
        </p:nvSpPr>
        <p:spPr bwMode="auto">
          <a:xfrm>
            <a:off x="344488" y="352425"/>
            <a:ext cx="9361487" cy="7096125"/>
          </a:xfrm>
          <a:prstGeom prst="roundRect">
            <a:avLst>
              <a:gd name="adj" fmla="val 1129"/>
            </a:avLst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 lIns="117564" tIns="58782" rIns="117564" bIns="58782"/>
          <a:lstStyle/>
          <a:p>
            <a:pPr defTabSz="11756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6350">
                <a:solidFill>
                  <a:srgbClr val="4D4D4D"/>
                </a:solidFill>
              </a:ln>
              <a:latin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839200" y="7067550"/>
            <a:ext cx="5969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1175644" fontAlgn="auto">
              <a:spcBef>
                <a:spcPct val="50000"/>
              </a:spcBef>
              <a:spcAft>
                <a:spcPts val="0"/>
              </a:spcAft>
              <a:defRPr/>
            </a:pPr>
            <a:fld id="{2E3FD7E0-5967-476E-8130-F968D8FB2698}" type="slidenum">
              <a:rPr lang="en-US" sz="1000">
                <a:solidFill>
                  <a:schemeClr val="tx2"/>
                </a:solidFill>
                <a:latin typeface="+mj-lt"/>
              </a:rPr>
              <a:pPr algn="r" defTabSz="1175644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101858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70" indent="-381970" algn="l" defTabSz="101858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01" indent="-318309" algn="l" defTabSz="10185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33" indent="-254646" algn="l" defTabSz="101858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525" indent="-254646" algn="l" defTabSz="101858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819" indent="-254646" algn="l" defTabSz="101858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112" indent="-254646" algn="l" defTabSz="10185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406" indent="-254646" algn="l" defTabSz="10185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698" indent="-254646" algn="l" defTabSz="10185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992" indent="-254646" algn="l" defTabSz="101858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hs-stat.net/tempnew/scripts/orgurl.cfm?orgabb=CDC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dc.gov/mmwr/preview/mmwrhtml/mm5645a4.htm" TargetMode="External"/><Relationship Id="rId5" Type="http://schemas.openxmlformats.org/officeDocument/2006/relationships/hyperlink" Target="http://hhs-stat.net/tempnew/scripts/topic.cfm?id=385" TargetMode="External"/><Relationship Id="rId4" Type="http://schemas.openxmlformats.org/officeDocument/2006/relationships/hyperlink" Target="http://hhs-stat.net/tempnew/scripts/notes.cfm?urlid=84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hs-stat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743" y="1069146"/>
            <a:ext cx="6600179" cy="16660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+mn-lt"/>
              </a:rPr>
              <a:t>The HHS Gateway </a:t>
            </a:r>
            <a:br>
              <a:rPr lang="en-US" sz="4000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to Data and Statistics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2743200"/>
            <a:ext cx="9154758" cy="297986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Overview and Hands-On Demo of the 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Gateway </a:t>
            </a:r>
            <a:r>
              <a:rPr lang="en-US" sz="2600" dirty="0">
                <a:solidFill>
                  <a:schemeClr val="tx1"/>
                </a:solidFill>
              </a:rPr>
              <a:t>to Data and </a:t>
            </a:r>
            <a:r>
              <a:rPr lang="en-US" sz="2600" dirty="0" smtClean="0">
                <a:solidFill>
                  <a:schemeClr val="tx1"/>
                </a:solidFill>
              </a:rPr>
              <a:t>Statistics to the: 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sz="3700" dirty="0" smtClean="0">
              <a:solidFill>
                <a:schemeClr val="tx1"/>
              </a:solidFill>
            </a:endParaRPr>
          </a:p>
          <a:p>
            <a:endParaRPr lang="en-US" sz="3700" dirty="0" smtClean="0">
              <a:solidFill>
                <a:schemeClr val="tx1"/>
              </a:solidFill>
            </a:endParaRPr>
          </a:p>
          <a:p>
            <a:endParaRPr lang="en-US" sz="37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16 Aug 2010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65" y="5822461"/>
            <a:ext cx="9144000" cy="1333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Fulfilled as part of the DHHS contract: </a:t>
            </a:r>
          </a:p>
          <a:p>
            <a:pPr algn="ctr"/>
            <a:r>
              <a:rPr lang="en-US" sz="2000" dirty="0">
                <a:latin typeface="+mn-lt"/>
              </a:rPr>
              <a:t>“Maintenance, Enhancements and Improvements to the HHS Data Council's Integrated Electronic Gateway to Data and Statistics” </a:t>
            </a:r>
            <a:r>
              <a:rPr lang="en-US" sz="2000" dirty="0" smtClean="0">
                <a:latin typeface="+mn-lt"/>
              </a:rPr>
              <a:t>for </a:t>
            </a:r>
            <a:r>
              <a:rPr lang="en-US" sz="2000" dirty="0">
                <a:latin typeface="+mn-lt"/>
              </a:rPr>
              <a:t>the </a:t>
            </a:r>
          </a:p>
          <a:p>
            <a:pPr algn="ctr"/>
            <a:r>
              <a:rPr lang="en-US" sz="2000" dirty="0">
                <a:latin typeface="+mn-lt"/>
              </a:rPr>
              <a:t>Office of the Assistant Secretary for Policy and </a:t>
            </a:r>
            <a:r>
              <a:rPr lang="en-US" sz="2000" dirty="0" smtClean="0">
                <a:latin typeface="+mn-lt"/>
              </a:rPr>
              <a:t>Evaluation</a:t>
            </a:r>
            <a:endParaRPr lang="en-US" sz="2000" dirty="0">
              <a:latin typeface="+mn-lt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215127" y="1035628"/>
            <a:ext cx="1483734" cy="1537746"/>
            <a:chOff x="0" y="0"/>
            <a:chExt cx="912" cy="896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" y="24"/>
              <a:ext cx="864" cy="8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2" cy="8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2" name="Title 3"/>
          <p:cNvSpPr txBox="1">
            <a:spLocks/>
          </p:cNvSpPr>
          <p:nvPr/>
        </p:nvSpPr>
        <p:spPr>
          <a:xfrm>
            <a:off x="351348" y="339969"/>
            <a:ext cx="9345705" cy="644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58" tIns="50929" rIns="101858" bIns="50929" rtlCol="0" anchor="ctr">
            <a:noAutofit/>
          </a:bodyPr>
          <a:lstStyle/>
          <a:p>
            <a:pPr marL="0" marR="0" lvl="0" indent="0" algn="ctr" defTabSz="10185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470" y="3635245"/>
            <a:ext cx="1607266" cy="14961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18459" y="1828799"/>
            <a:ext cx="8681357" cy="4975413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The exercise will cover some of the ways to use the Gateway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There will be a quiz (scavenger hunt) afterwards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103749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HHS Gateway to Data and Statistics: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Hands On Exercise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1" y="1473958"/>
            <a:ext cx="9717205" cy="603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HHS Gateway to Data and Statistics: Hands On Session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673353" y="4546180"/>
            <a:ext cx="1478638" cy="29475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4977" y="3972827"/>
            <a:ext cx="1252247" cy="28827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57735" y="3127248"/>
            <a:ext cx="1996761" cy="27432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8226" y="4143207"/>
            <a:ext cx="348172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5562" y="3823637"/>
            <a:ext cx="348172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2718" y="2949016"/>
            <a:ext cx="348172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817" y="3517419"/>
            <a:ext cx="348916" cy="4423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95768" y="1008189"/>
            <a:ext cx="8459833" cy="369289"/>
          </a:xfrm>
        </p:spPr>
        <p:txBody>
          <a:bodyPr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This session will demonstrate four features of the HHS Gateway site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9728" y="3922776"/>
            <a:ext cx="1014984" cy="17373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7418" y="6887869"/>
            <a:ext cx="804141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 The site offers several ways to search for sites--by Boolean logic, using topics, through the guided search and using the meta directory of HHS data resources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1" y="1473958"/>
            <a:ext cx="9717205" cy="603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1625214" y="4485940"/>
            <a:ext cx="2679192" cy="64485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6998" y="4287094"/>
            <a:ext cx="348172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1: Risk Factors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7264" y="6782064"/>
            <a:ext cx="54746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An example using the topics to find information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551" y="1365812"/>
            <a:ext cx="4956505" cy="5382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245490" y="5903088"/>
            <a:ext cx="1435260" cy="27779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1: Risk Factors: Food Safety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586" y="1524543"/>
            <a:ext cx="8281973" cy="514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57468" y="2951544"/>
            <a:ext cx="2592729" cy="30094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1: Risk Factors: Food Safety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1400596"/>
            <a:ext cx="6190829" cy="535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1: Risk Factors: Food Safety: CDC Report on Foodborne Diseases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1" y="1473958"/>
            <a:ext cx="9717205" cy="603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922626" y="3971967"/>
            <a:ext cx="3116179" cy="5895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2481" y="4010097"/>
            <a:ext cx="348172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2: Health Resources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8051" y="6749790"/>
            <a:ext cx="626095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Another  example using the topics to find information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680" y="1564572"/>
            <a:ext cx="6643770" cy="4512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44546" y="4861367"/>
            <a:ext cx="1817226" cy="34724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2: Health Resources: Nurses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9563" y="1463234"/>
            <a:ext cx="7041391" cy="5335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585285" y="5741191"/>
            <a:ext cx="3591862" cy="33566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2: Health Resources: Nurses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2: Health Resources: Nurses: RNs by Position Titles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2095500"/>
            <a:ext cx="68008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18459" y="1828799"/>
            <a:ext cx="8681357" cy="4975413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What is the HHS Gateway?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Background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How can it serve you in your organization?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Mission or goal specific focus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Standard and customized screens/reports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What can you do to enhance the Gateway?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Increasing the quality and quantity of records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Improving the user interface and result listings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Providing feedback on the material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Demo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Exercise in using the Gateway</a:t>
            </a:r>
          </a:p>
          <a:p>
            <a:pPr lvl="1"/>
            <a:r>
              <a:rPr lang="en-US" dirty="0" smtClean="0">
                <a:latin typeface="+mn-lt"/>
              </a:rPr>
              <a:t>Follow-up Scavenger hunt for information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909" y="1066804"/>
            <a:ext cx="8459833" cy="369289"/>
          </a:xfrm>
        </p:spPr>
        <p:txBody>
          <a:bodyPr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Demonstration and Hands-on Session to the NCHS 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348" y="339969"/>
            <a:ext cx="9345705" cy="64476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1" y="1473958"/>
            <a:ext cx="9717205" cy="603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HHS Gateway to Data and Statistics Hands On Session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343400" y="3070472"/>
            <a:ext cx="1883663" cy="41453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55886" y="2823902"/>
            <a:ext cx="349694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3: Guided Search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2544" y="6781099"/>
            <a:ext cx="662353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 example using the Guided Search to find information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18459" y="1828799"/>
            <a:ext cx="8681357" cy="4975413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Guided Search Categories are:</a:t>
            </a:r>
          </a:p>
          <a:p>
            <a:pPr lvl="1"/>
            <a:r>
              <a:rPr lang="en-US" dirty="0" smtClean="0"/>
              <a:t>Agency</a:t>
            </a:r>
          </a:p>
          <a:p>
            <a:pPr lvl="1"/>
            <a:r>
              <a:rPr lang="en-US" dirty="0" smtClean="0"/>
              <a:t>Geographic Area</a:t>
            </a:r>
          </a:p>
          <a:p>
            <a:pPr lvl="1"/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Type of Site</a:t>
            </a:r>
          </a:p>
          <a:p>
            <a:pPr lvl="1"/>
            <a:r>
              <a:rPr lang="en-US" dirty="0" smtClean="0"/>
              <a:t>URL Type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HHS Gateway to Data and Statistics Exercise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845" y="2297725"/>
            <a:ext cx="6027740" cy="43256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3: Guided Search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HHS Gateway to Data and Statistics Exercise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697" y="1864049"/>
            <a:ext cx="7750638" cy="3337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3: Guided Search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HHS Gateway to Data and Statistics Exercise</a:t>
            </a:r>
            <a:endParaRPr lang="en-US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5619" y="1551277"/>
            <a:ext cx="5708135" cy="512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8876" y="1008189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3: Guided Search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64" y="2366624"/>
            <a:ext cx="1810078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Type in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Aids </a:t>
            </a:r>
            <a:r>
              <a:rPr lang="en-US" sz="2000" b="1" dirty="0" smtClean="0">
                <a:latin typeface="+mn-lt"/>
              </a:rPr>
              <a:t>for a search on Aids-related information and statistics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1" y="1473958"/>
            <a:ext cx="9717205" cy="603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HHS Gateway to Data and Statistics: Hands On Session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535" y="3422089"/>
            <a:ext cx="348172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95768" y="1008189"/>
            <a:ext cx="8459833" cy="369289"/>
          </a:xfrm>
        </p:spPr>
        <p:txBody>
          <a:bodyPr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4: MetaDirectory of HHS Data Resources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3908374"/>
            <a:ext cx="1216152" cy="22952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6075" y="6721384"/>
            <a:ext cx="697095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 example showing the </a:t>
            </a:r>
            <a:r>
              <a:rPr lang="en-US" sz="2000" dirty="0" err="1" smtClean="0">
                <a:latin typeface="+mn-lt"/>
              </a:rPr>
              <a:t>MetaDirectory</a:t>
            </a:r>
            <a:r>
              <a:rPr lang="en-US" sz="2000" dirty="0" smtClean="0">
                <a:latin typeface="+mn-lt"/>
              </a:rPr>
              <a:t> to access meta-links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533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HHS Gateway to Data and Statistics: Hands On Session</a:t>
            </a:r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95768" y="1008189"/>
            <a:ext cx="8459833" cy="369289"/>
          </a:xfrm>
        </p:spPr>
        <p:txBody>
          <a:bodyPr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 4: MetaDirectory of HHS Data Resources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731" y="1440908"/>
            <a:ext cx="6682521" cy="52704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937732" y="5526628"/>
            <a:ext cx="2142516" cy="22952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68491"/>
            <a:ext cx="9345705" cy="10645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Return to the Home page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1" y="1473958"/>
            <a:ext cx="9717205" cy="603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909" y="1043358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Scavenger Hunt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2"/>
            <a:ext cx="9345705" cy="5685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HHS Gateway to Data and Statistics Exercise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1938" y="6920953"/>
            <a:ext cx="74207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Check on skills for using the HHS Gateway to locate information</a:t>
            </a:r>
            <a:endParaRPr lang="en-US" sz="2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737" y="2958687"/>
            <a:ext cx="2033515" cy="21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19" y="1589822"/>
            <a:ext cx="2924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387" y="4558352"/>
            <a:ext cx="3119490" cy="204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18459" y="1828799"/>
            <a:ext cx="8681357" cy="4975413"/>
          </a:xfrm>
        </p:spPr>
        <p:txBody>
          <a:bodyPr>
            <a:normAutofit/>
          </a:bodyPr>
          <a:lstStyle/>
          <a:p>
            <a:pPr marL="863420" lvl="1" indent="-457200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Using </a:t>
            </a:r>
            <a:r>
              <a:rPr lang="en-US" sz="2400" b="1" u="sng" dirty="0" smtClean="0">
                <a:latin typeface="+mn-lt"/>
              </a:rPr>
              <a:t>Guided Search</a:t>
            </a:r>
            <a:r>
              <a:rPr lang="en-US" sz="2400" dirty="0" smtClean="0">
                <a:latin typeface="+mn-lt"/>
              </a:rPr>
              <a:t>, find the study that shows the number of people who died from the West Nile Virus in Alabama from Jan 1 to Nov 17, 2007. </a:t>
            </a:r>
          </a:p>
          <a:p>
            <a:pPr marL="1091918" lvl="2" indent="-457200">
              <a:buNone/>
            </a:pPr>
            <a:endParaRPr lang="en-US" sz="2000" b="1" dirty="0" smtClean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909" y="1043358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Scavenger Hunt Item #1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2"/>
            <a:ext cx="9345705" cy="5685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HHS Gateway to Data and Statistics Exercise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18459" y="1828800"/>
            <a:ext cx="5112186" cy="4724400"/>
          </a:xfrm>
        </p:spPr>
        <p:txBody>
          <a:bodyPr/>
          <a:lstStyle/>
          <a:p>
            <a:pPr marL="342746" lvl="2" indent="-342746"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Ø"/>
            </a:pPr>
            <a:r>
              <a:rPr lang="en-US" b="1" dirty="0" smtClean="0"/>
              <a:t>West Nile Virus Update --- United States, January 1--November 13, 2007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Centers for Disease Control and Prevention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report summarizes 2007 West Nile virus (WNV) surveillance data reported to CDC through </a:t>
            </a:r>
            <a:r>
              <a:rPr lang="en-US" dirty="0" err="1" smtClean="0"/>
              <a:t>ArboNET</a:t>
            </a:r>
            <a:r>
              <a:rPr lang="en-US" dirty="0" smtClean="0"/>
              <a:t>, November 13, 2007. A total of 43 states had reports  </a:t>
            </a:r>
            <a:r>
              <a:rPr lang="en-US" dirty="0" smtClean="0">
                <a:hlinkClick r:id="rId4"/>
              </a:rPr>
              <a:t>More&gt;&gt;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Topic : </a:t>
            </a:r>
            <a:r>
              <a:rPr lang="en-US" dirty="0" smtClean="0">
                <a:hlinkClick r:id="rId5"/>
              </a:rPr>
              <a:t>Deaths</a:t>
            </a: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http://www.cdc.gov/mmwr/preview/mmwrhtml/mm5645a4.htm</a:t>
            </a:r>
            <a:r>
              <a:rPr lang="en-US" dirty="0" smtClean="0"/>
              <a:t> 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39" y="1045288"/>
            <a:ext cx="8613740" cy="56626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Answer to Scavenger hunt question #1.  Timeframe is from Jan 1 – Nov 13, 2007.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Item #1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11213"/>
            <a:ext cx="3279209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862431" y="1215617"/>
            <a:ext cx="4056122" cy="21515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51692" y="345830"/>
            <a:ext cx="9308124" cy="61546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What is the HHS Gateway?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584" y="1156191"/>
            <a:ext cx="9331569" cy="5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The Gateway to Data and Statistics [</a:t>
            </a:r>
            <a:r>
              <a:rPr lang="en-US" sz="2400" u="sng" dirty="0" smtClean="0">
                <a:solidFill>
                  <a:srgbClr val="1A1A1A"/>
                </a:solidFill>
                <a:latin typeface="+mn-lt"/>
                <a:hlinkClick r:id="rId3"/>
              </a:rPr>
              <a:t>http://hhs-stat.net</a:t>
            </a:r>
            <a:r>
              <a:rPr lang="en-US" sz="2400" u="sng" dirty="0" smtClean="0">
                <a:solidFill>
                  <a:srgbClr val="1A1A1A"/>
                </a:solidFill>
                <a:latin typeface="+mn-lt"/>
              </a:rPr>
              <a:t>]</a:t>
            </a: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 is a portal for health data, information and statistical resources that:</a:t>
            </a:r>
          </a:p>
          <a:p>
            <a:pPr marL="879475" lvl="1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Catalogs websites that feature federal, state and local government created or sponsored health statistics and reports into a single, web portal, accessible worldwide to the public free of charge</a:t>
            </a:r>
          </a:p>
          <a:p>
            <a:pPr marL="879475" lvl="1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 Is sponsored by the HHS Data Council and the Office of the Assistant Secretary for Planning and Evaluation </a:t>
            </a:r>
          </a:p>
          <a:p>
            <a:pPr marL="879475" lvl="1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1A1A1A"/>
              </a:solidFill>
              <a:latin typeface="+mn-lt"/>
            </a:endParaRPr>
          </a:p>
          <a:p>
            <a:pPr marL="292100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Users include:</a:t>
            </a:r>
          </a:p>
          <a:p>
            <a:pPr marL="879475" lvl="1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Policy-makers</a:t>
            </a:r>
          </a:p>
          <a:p>
            <a:pPr marL="879475" lvl="1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Researchers</a:t>
            </a:r>
          </a:p>
          <a:p>
            <a:pPr marL="879475" lvl="1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Administrators </a:t>
            </a:r>
          </a:p>
          <a:p>
            <a:pPr marL="879475" lvl="1" indent="-292100" fontAlgn="auto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1A1A1A"/>
                </a:solidFill>
                <a:latin typeface="+mn-lt"/>
              </a:rPr>
              <a:t>General public</a:t>
            </a:r>
          </a:p>
          <a:p>
            <a:pPr marL="673100" lvl="1" indent="-330200" fontAlgn="auto">
              <a:spcBef>
                <a:spcPts val="400"/>
              </a:spcBef>
              <a:spcAft>
                <a:spcPts val="0"/>
              </a:spcAft>
              <a:buSzPct val="91000"/>
              <a:defRPr/>
            </a:pPr>
            <a:endParaRPr lang="en-US" sz="2000" dirty="0" smtClean="0">
              <a:solidFill>
                <a:srgbClr val="1A1A1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18459" y="1828799"/>
            <a:ext cx="8681357" cy="4975413"/>
          </a:xfrm>
        </p:spPr>
        <p:txBody>
          <a:bodyPr>
            <a:normAutofit/>
          </a:bodyPr>
          <a:lstStyle/>
          <a:p>
            <a:pPr marL="863420" lvl="1" indent="-457200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Using </a:t>
            </a:r>
            <a:r>
              <a:rPr lang="en-US" sz="2400" b="1" u="sng" dirty="0" smtClean="0">
                <a:latin typeface="+mn-lt"/>
              </a:rPr>
              <a:t>Meta Directory of HHS Data Resources</a:t>
            </a:r>
            <a:r>
              <a:rPr lang="en-US" sz="2400" dirty="0" smtClean="0">
                <a:latin typeface="+mn-lt"/>
              </a:rPr>
              <a:t>, find the</a:t>
            </a:r>
            <a:r>
              <a:rPr lang="en-US" sz="2400" i="1" dirty="0" smtClean="0"/>
              <a:t> </a:t>
            </a:r>
            <a:r>
              <a:rPr lang="en-US" sz="2400" dirty="0" smtClean="0"/>
              <a:t>brochure about the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/>
              <a:t>National Health Interview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909" y="1043358"/>
            <a:ext cx="8459833" cy="400067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Scavenger Hunt Item #2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2"/>
            <a:ext cx="9345705" cy="5685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HHS Gateway to Data and Statistics Exercise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914" y="2688609"/>
            <a:ext cx="2561429" cy="40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0624" y="3561249"/>
            <a:ext cx="3063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1918" lvl="2" indent="-45720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	You should see the report that looks like this one. Notify proctor when you have found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18459" y="1828799"/>
            <a:ext cx="8681357" cy="497541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Trifolds</a:t>
            </a:r>
            <a:r>
              <a:rPr lang="en-US" sz="2400" dirty="0" smtClean="0"/>
              <a:t> contain all of the HHS Gateway information</a:t>
            </a:r>
          </a:p>
          <a:p>
            <a:r>
              <a:rPr lang="en-US" sz="2400" dirty="0" smtClean="0"/>
              <a:t>To enhance the site by increasing the quality and quantity of records we will be:</a:t>
            </a:r>
          </a:p>
          <a:p>
            <a:pPr lvl="1"/>
            <a:r>
              <a:rPr lang="en-US" sz="2400" dirty="0" smtClean="0"/>
              <a:t>Interested in obtaining your feedback and ideas on topics and areas of interest, user interface and design</a:t>
            </a:r>
          </a:p>
          <a:p>
            <a:pPr lvl="1"/>
            <a:r>
              <a:rPr lang="en-US" sz="2400" dirty="0" smtClean="0"/>
              <a:t>Researching for automated tools that easily crawl and search the web for new material</a:t>
            </a:r>
          </a:p>
          <a:p>
            <a:pPr lvl="1"/>
            <a:r>
              <a:rPr lang="en-US" sz="2400" dirty="0" smtClean="0"/>
              <a:t>Adding in alerts to notify us when information has changed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81001"/>
            <a:ext cx="9345705" cy="10843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Wrap-up of the HHS Gateway Hands On Session and Scavenger Hunt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527449" y="6774751"/>
            <a:ext cx="253947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http://hhs-stat.net/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81981" y="1459923"/>
            <a:ext cx="8681357" cy="46429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The HHS Gateway to Data and Statistics is designed to help users find the websites with data and statistical results that they can use to gain a better understanding of health and human services conditions and the services that respond to them.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It provides access to an online catalog of these resources.  The catalog is organized like a catalog of a library except that it refers to websites rather than books.</a:t>
            </a:r>
          </a:p>
          <a:p>
            <a:endParaRPr lang="en-US" sz="2400" b="0" dirty="0">
              <a:latin typeface="+mn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51692" y="345830"/>
            <a:ext cx="9308124" cy="6154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1858" tIns="50929" rIns="101858" bIns="50929" rtlCol="0" anchor="ctr">
            <a:noAutofit/>
          </a:bodyPr>
          <a:lstStyle/>
          <a:p>
            <a:pPr marL="0" marR="0" lvl="0" indent="0" algn="ctr" defTabSz="10185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73300" y="0"/>
            <a:ext cx="7785100" cy="1295400"/>
          </a:xfrm>
        </p:spPr>
        <p:txBody>
          <a:bodyPr lIns="42451" tIns="42451" rIns="42451" bIns="42451"/>
          <a:lstStyle/>
          <a:p>
            <a:r>
              <a:rPr lang="en-US" sz="4000" dirty="0" smtClean="0">
                <a:latin typeface="+mn-lt"/>
              </a:rPr>
              <a:t>Coverage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369" y="1017588"/>
            <a:ext cx="9566031" cy="6121766"/>
          </a:xfrm>
          <a:prstGeom prst="rect">
            <a:avLst/>
          </a:prstGeom>
        </p:spPr>
        <p:txBody>
          <a:bodyPr lIns="42451" tIns="42451" rIns="42451" bIns="42451">
            <a:normAutofit/>
          </a:bodyPr>
          <a:lstStyle/>
          <a:p>
            <a:pPr marL="325458" indent="-325458">
              <a:lnSpc>
                <a:spcPct val="110000"/>
              </a:lnSpc>
              <a:buSzPct val="9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The HHS Gateway covers all types of Health and Human Services Statistics. </a:t>
            </a:r>
          </a:p>
          <a:p>
            <a:pPr marL="325458" indent="-325458">
              <a:lnSpc>
                <a:spcPct val="110000"/>
              </a:lnSpc>
              <a:buSzPct val="9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It  catalogs internet-based resources including: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Internet sites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Internet-published reports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Tables on the internet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Geographically-referenced materials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Sites where searchers can configure their own tables</a:t>
            </a:r>
          </a:p>
          <a:p>
            <a:pPr marL="304337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It also links to relevant websites including those sponsored by: </a:t>
            </a:r>
            <a:endParaRPr lang="en-US" sz="2500" dirty="0" smtClean="0">
              <a:solidFill>
                <a:srgbClr val="000000"/>
              </a:solidFill>
            </a:endParaRP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The HHS Data Council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The National Committee on Vital and Health Statistics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Agencies within HHS as well as other federal agencies that present related data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The Office of Minority Health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The Office of Women’s Health and </a:t>
            </a:r>
          </a:p>
          <a:p>
            <a:pPr marL="749968" lvl="1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Sites that present data collected by relevant State and local government agencies </a:t>
            </a:r>
          </a:p>
          <a:p>
            <a:pPr marL="304337" lvl="0" indent="-367909">
              <a:lnSpc>
                <a:spcPct val="110000"/>
              </a:lnSpc>
              <a:spcBef>
                <a:spcPts val="780"/>
              </a:spcBef>
              <a:buSzPct val="90000"/>
              <a:buFont typeface="Arial" charset="0"/>
              <a:buChar char="•"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3071" y="357555"/>
            <a:ext cx="9345705" cy="592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10185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ea typeface="+mn-ea"/>
                <a:cs typeface="+mn-cs"/>
              </a:rPr>
              <a:t>Coverage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66138" cy="1295400"/>
          </a:xfrm>
        </p:spPr>
        <p:txBody>
          <a:bodyPr lIns="42451" tIns="42451" rIns="42451" bIns="42451"/>
          <a:lstStyle/>
          <a:p>
            <a:r>
              <a:rPr lang="en-US" sz="4000" dirty="0" smtClean="0">
                <a:latin typeface="+mn-lt"/>
              </a:rPr>
              <a:t>Scope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87375" y="1062038"/>
            <a:ext cx="9471025" cy="5613400"/>
          </a:xfrm>
          <a:prstGeom prst="rect">
            <a:avLst/>
          </a:prstGeom>
        </p:spPr>
        <p:txBody>
          <a:bodyPr lIns="42451" tIns="42451" rIns="42451" bIns="42451" rtlCol="0">
            <a:normAutofit/>
          </a:bodyPr>
          <a:lstStyle/>
          <a:p>
            <a:pPr marL="339608" indent="-339608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 HHS Gateway database includes internet resources that meet the following criteria: </a:t>
            </a:r>
          </a:p>
          <a:p>
            <a:pPr marL="749968" lvl="1" indent="-367909" fontAlgn="auto">
              <a:lnSpc>
                <a:spcPct val="120000"/>
              </a:lnSpc>
              <a:spcBef>
                <a:spcPts val="669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 resource reports on statistical data or methods related to health or human services</a:t>
            </a:r>
          </a:p>
          <a:p>
            <a:pPr marL="749968" lvl="1" indent="-367909" fontAlgn="auto">
              <a:lnSpc>
                <a:spcPct val="120000"/>
              </a:lnSpc>
              <a:spcBef>
                <a:spcPts val="669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 resources was created or sponsored by a Federal, state, or local government agency or organization.</a:t>
            </a:r>
          </a:p>
          <a:p>
            <a:pPr marL="749968" lvl="1" indent="-367909" fontAlgn="auto">
              <a:lnSpc>
                <a:spcPct val="120000"/>
              </a:lnSpc>
              <a:spcBef>
                <a:spcPts val="669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Non-government resources are included if are funded by a government agency, but otherwise the site does not cover them.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3071" y="357555"/>
            <a:ext cx="9345705" cy="592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10185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Scope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39969"/>
            <a:ext cx="9158287" cy="633046"/>
          </a:xfrm>
        </p:spPr>
        <p:txBody>
          <a:bodyPr lIns="42451" tIns="42451" rIns="42451" bIns="42451">
            <a:normAutofit fontScale="90000"/>
          </a:bodyPr>
          <a:lstStyle/>
          <a:p>
            <a:endParaRPr lang="en-US" sz="4000" dirty="0" smtClean="0">
              <a:latin typeface="+mn-lt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97876" y="1419225"/>
            <a:ext cx="9015047" cy="5180867"/>
          </a:xfrm>
          <a:prstGeom prst="rect">
            <a:avLst/>
          </a:prstGeom>
        </p:spPr>
        <p:txBody>
          <a:bodyPr lIns="42451" tIns="42451" rIns="42451" bIns="42451">
            <a:normAutofit/>
          </a:bodyPr>
          <a:lstStyle/>
          <a:p>
            <a:pPr marL="509412" indent="-509412">
              <a:buSzPct val="90000"/>
              <a:buFont typeface="Calibri" pitchFamily="34" charset="0"/>
              <a:buAutoNum type="alphaUcPeriod"/>
            </a:pPr>
            <a:r>
              <a:rPr lang="en-US" sz="2500" dirty="0" smtClean="0">
                <a:solidFill>
                  <a:srgbClr val="000000"/>
                </a:solidFill>
              </a:rPr>
              <a:t>The Gateway </a:t>
            </a:r>
          </a:p>
          <a:p>
            <a:pPr marL="955043" lvl="1" indent="-509412">
              <a:buSzPct val="9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Serves as a window to access Health Data and Statistics and:</a:t>
            </a:r>
          </a:p>
          <a:p>
            <a:pPr marL="764118" lvl="1" indent="-382059">
              <a:spcBef>
                <a:spcPts val="446"/>
              </a:spcBef>
              <a:buSzPct val="90000"/>
              <a:buFont typeface="Calibri" pitchFamily="34" charset="0"/>
              <a:buAutoNum type="arabicPeriod"/>
            </a:pPr>
            <a:r>
              <a:rPr lang="en-US" sz="2000" dirty="0" smtClean="0"/>
              <a:t>Catalogs web based resources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 smtClean="0"/>
          </a:p>
          <a:p>
            <a:pPr marL="764118" lvl="1" indent="-382059">
              <a:spcBef>
                <a:spcPts val="446"/>
              </a:spcBef>
              <a:buSzPct val="90000"/>
              <a:buFont typeface="Calibri" pitchFamily="34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Allows users to search with Boolean (think “Google” search) logic strings</a:t>
            </a:r>
          </a:p>
          <a:p>
            <a:pPr marL="764118" lvl="1" indent="-382059">
              <a:spcBef>
                <a:spcPts val="446"/>
              </a:spcBef>
              <a:buSzPct val="90000"/>
              <a:buFont typeface="Calibri" pitchFamily="34" charset="0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Offers a guided search feature</a:t>
            </a:r>
          </a:p>
          <a:p>
            <a:pPr marL="1188629" lvl="2" indent="-382059">
              <a:spcBef>
                <a:spcPts val="446"/>
              </a:spcBef>
              <a:buSzPct val="90000"/>
              <a:buFont typeface="Calibri" pitchFamily="34" charset="0"/>
              <a:buAutoNum type="alphaLcPeriod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509412" indent="-509412">
              <a:spcBef>
                <a:spcPts val="669"/>
              </a:spcBef>
              <a:buSzPct val="90000"/>
              <a:buFont typeface="Calibri" pitchFamily="34" charset="0"/>
              <a:buAutoNum type="alphaUcPeriod"/>
            </a:pPr>
            <a:r>
              <a:rPr lang="en-US" sz="2500" dirty="0" smtClean="0">
                <a:solidFill>
                  <a:srgbClr val="000000"/>
                </a:solidFill>
              </a:rPr>
              <a:t>Other key features of the Gateway are:</a:t>
            </a:r>
          </a:p>
          <a:p>
            <a:pPr marL="764118" lvl="1" indent="-382059">
              <a:spcBef>
                <a:spcPts val="446"/>
              </a:spcBef>
              <a:buSzPct val="90000"/>
              <a:buFont typeface="Calibri" pitchFamily="34" charset="0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Use of standard terminology to catalog material.  </a:t>
            </a:r>
          </a:p>
          <a:p>
            <a:pPr marL="764118" lvl="1" indent="-382059">
              <a:spcBef>
                <a:spcPts val="446"/>
              </a:spcBef>
              <a:buSzPct val="90000"/>
              <a:buFont typeface="Calibri" pitchFamily="34" charset="0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Equivalence tables that direct users to terms related to those they use.</a:t>
            </a:r>
          </a:p>
          <a:p>
            <a:pPr marL="764118" lvl="1" indent="-382059">
              <a:spcBef>
                <a:spcPts val="446"/>
              </a:spcBef>
              <a:buSzPct val="90000"/>
              <a:buFont typeface="Calibri" pitchFamily="34" charset="0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Information on studies, organizations and agencies.  </a:t>
            </a:r>
          </a:p>
          <a:p>
            <a:pPr marL="764118" lvl="1" indent="-382059">
              <a:spcBef>
                <a:spcPts val="446"/>
              </a:spcBef>
              <a:buSzPct val="90000"/>
              <a:buFont typeface="Calibri" pitchFamily="34" charset="0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Tagging of geographically referenced materials—to integrate the application with the geodata.gov initiative.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3071" y="357555"/>
            <a:ext cx="9345705" cy="592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10185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Features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089660" y="2936240"/>
            <a:ext cx="8090377" cy="4283722"/>
            <a:chOff x="0" y="1249"/>
            <a:chExt cx="4632" cy="2380"/>
          </a:xfrm>
        </p:grpSpPr>
        <p:sp>
          <p:nvSpPr>
            <p:cNvPr id="19481" name="Rectangle 3"/>
            <p:cNvSpPr>
              <a:spLocks/>
            </p:cNvSpPr>
            <p:nvPr/>
          </p:nvSpPr>
          <p:spPr bwMode="auto">
            <a:xfrm>
              <a:off x="0" y="3458"/>
              <a:ext cx="1342" cy="1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  <a:sym typeface="Arial" charset="0"/>
                </a:rPr>
                <a:t>Website A</a:t>
              </a:r>
            </a:p>
          </p:txBody>
        </p:sp>
        <p:sp>
          <p:nvSpPr>
            <p:cNvPr id="19482" name="Rectangle 4"/>
            <p:cNvSpPr>
              <a:spLocks/>
            </p:cNvSpPr>
            <p:nvPr/>
          </p:nvSpPr>
          <p:spPr bwMode="auto">
            <a:xfrm>
              <a:off x="1611" y="3458"/>
              <a:ext cx="1344" cy="1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  <a:sym typeface="Arial" charset="0"/>
                </a:rPr>
                <a:t>Website B</a:t>
              </a:r>
            </a:p>
          </p:txBody>
        </p:sp>
        <p:sp>
          <p:nvSpPr>
            <p:cNvPr id="19472" name="Rectangle 5"/>
            <p:cNvSpPr>
              <a:spLocks/>
            </p:cNvSpPr>
            <p:nvPr/>
          </p:nvSpPr>
          <p:spPr bwMode="auto">
            <a:xfrm>
              <a:off x="3290" y="3458"/>
              <a:ext cx="1342" cy="11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+mn-lt"/>
                  <a:sym typeface="Arial" charset="0"/>
                </a:rPr>
                <a:t>Website n</a:t>
              </a:r>
            </a:p>
          </p:txBody>
        </p:sp>
        <p:sp>
          <p:nvSpPr>
            <p:cNvPr id="2" name="Line 6"/>
            <p:cNvSpPr>
              <a:spLocks noChangeShapeType="1"/>
            </p:cNvSpPr>
            <p:nvPr/>
          </p:nvSpPr>
          <p:spPr bwMode="auto">
            <a:xfrm rot="10800000">
              <a:off x="2253" y="1249"/>
              <a:ext cx="6" cy="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rot="10800000" flipH="1">
              <a:off x="671" y="2350"/>
              <a:ext cx="1611" cy="1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475" name="Line 8"/>
            <p:cNvSpPr>
              <a:spLocks noChangeShapeType="1"/>
            </p:cNvSpPr>
            <p:nvPr/>
          </p:nvSpPr>
          <p:spPr bwMode="auto">
            <a:xfrm rot="10800000">
              <a:off x="2282" y="2350"/>
              <a:ext cx="1679" cy="1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rot="10800000" flipH="1">
              <a:off x="2282" y="2350"/>
              <a:ext cx="1" cy="1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63309" y="4299044"/>
            <a:ext cx="2987617" cy="826266"/>
            <a:chOff x="0" y="20"/>
            <a:chExt cx="1824" cy="702"/>
          </a:xfrm>
          <a:solidFill>
            <a:srgbClr val="00B0F0"/>
          </a:solidFill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43"/>
              <a:ext cx="1824" cy="679"/>
              <a:chOff x="0" y="0"/>
              <a:chExt cx="1824" cy="679"/>
            </a:xfrm>
            <a:grpFill/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1824" cy="679"/>
                <a:chOff x="0" y="0"/>
                <a:chExt cx="1824" cy="679"/>
              </a:xfrm>
              <a:grpFill/>
            </p:grpSpPr>
            <p:sp>
              <p:nvSpPr>
                <p:cNvPr id="19477" name="AutoShape 14"/>
                <p:cNvSpPr>
                  <a:spLocks/>
                </p:cNvSpPr>
                <p:nvPr/>
              </p:nvSpPr>
              <p:spPr bwMode="auto">
                <a:xfrm>
                  <a:off x="0" y="0"/>
                  <a:ext cx="1824" cy="679"/>
                </a:xfrm>
                <a:custGeom>
                  <a:avLst/>
                  <a:gdLst>
                    <a:gd name="T0" fmla="*/ 0 w 21600"/>
                    <a:gd name="T1" fmla="*/ 3 h 21600"/>
                    <a:gd name="T2" fmla="*/ 77 w 21600"/>
                    <a:gd name="T3" fmla="*/ 0 h 21600"/>
                    <a:gd name="T4" fmla="*/ 154 w 21600"/>
                    <a:gd name="T5" fmla="*/ 3 h 21600"/>
                    <a:gd name="T6" fmla="*/ 154 w 21600"/>
                    <a:gd name="T7" fmla="*/ 19 h 21600"/>
                    <a:gd name="T8" fmla="*/ 77 w 21600"/>
                    <a:gd name="T9" fmla="*/ 21 h 21600"/>
                    <a:gd name="T10" fmla="*/ 0 w 21600"/>
                    <a:gd name="T11" fmla="*/ 19 h 21600"/>
                    <a:gd name="T12" fmla="*/ 0 w 21600"/>
                    <a:gd name="T13" fmla="*/ 3 h 216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600"/>
                    <a:gd name="T22" fmla="*/ 0 h 21600"/>
                    <a:gd name="T23" fmla="*/ 21600 w 21600"/>
                    <a:gd name="T24" fmla="*/ 21600 h 216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600" h="21600">
                      <a:moveTo>
                        <a:pt x="0" y="2700"/>
                      </a:moveTo>
                      <a:cubicBezTo>
                        <a:pt x="0" y="1209"/>
                        <a:pt x="4835" y="0"/>
                        <a:pt x="10800" y="0"/>
                      </a:cubicBezTo>
                      <a:cubicBezTo>
                        <a:pt x="16765" y="0"/>
                        <a:pt x="21600" y="1209"/>
                        <a:pt x="21600" y="2700"/>
                      </a:cubicBezTo>
                      <a:lnTo>
                        <a:pt x="21600" y="18900"/>
                      </a:lnTo>
                      <a:cubicBezTo>
                        <a:pt x="21600" y="20391"/>
                        <a:pt x="16765" y="21600"/>
                        <a:pt x="10800" y="21600"/>
                      </a:cubicBezTo>
                      <a:cubicBezTo>
                        <a:pt x="4835" y="21600"/>
                        <a:pt x="0" y="20391"/>
                        <a:pt x="0" y="18900"/>
                      </a:cubicBezTo>
                      <a:close/>
                      <a:moveTo>
                        <a:pt x="0" y="2700"/>
                      </a:moveTo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78" name="AutoShape 15"/>
                <p:cNvSpPr>
                  <a:spLocks/>
                </p:cNvSpPr>
                <p:nvPr/>
              </p:nvSpPr>
              <p:spPr bwMode="auto">
                <a:xfrm>
                  <a:off x="0" y="0"/>
                  <a:ext cx="1824" cy="169"/>
                </a:xfrm>
                <a:custGeom>
                  <a:avLst/>
                  <a:gdLst>
                    <a:gd name="T0" fmla="*/ 0 w 21600"/>
                    <a:gd name="T1" fmla="*/ 1 h 21600"/>
                    <a:gd name="T2" fmla="*/ 77 w 21600"/>
                    <a:gd name="T3" fmla="*/ 0 h 21600"/>
                    <a:gd name="T4" fmla="*/ 154 w 21600"/>
                    <a:gd name="T5" fmla="*/ 1 h 21600"/>
                    <a:gd name="T6" fmla="*/ 77 w 21600"/>
                    <a:gd name="T7" fmla="*/ 1 h 21600"/>
                    <a:gd name="T8" fmla="*/ 0 w 21600"/>
                    <a:gd name="T9" fmla="*/ 1 h 21600"/>
                    <a:gd name="T10" fmla="*/ 0 w 21600"/>
                    <a:gd name="T11" fmla="*/ 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0" y="10800"/>
                      </a:moveTo>
                    </a:path>
                  </a:pathLst>
                </a:cu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79" name="AutoShape 16"/>
                <p:cNvSpPr>
                  <a:spLocks/>
                </p:cNvSpPr>
                <p:nvPr/>
              </p:nvSpPr>
              <p:spPr bwMode="auto">
                <a:xfrm>
                  <a:off x="0" y="0"/>
                  <a:ext cx="1824" cy="679"/>
                </a:xfrm>
                <a:custGeom>
                  <a:avLst/>
                  <a:gdLst>
                    <a:gd name="T0" fmla="*/ 154 w 21600"/>
                    <a:gd name="T1" fmla="*/ 3 h 21600"/>
                    <a:gd name="T2" fmla="*/ 77 w 21600"/>
                    <a:gd name="T3" fmla="*/ 5 h 21600"/>
                    <a:gd name="T4" fmla="*/ 0 w 21600"/>
                    <a:gd name="T5" fmla="*/ 3 h 21600"/>
                    <a:gd name="T6" fmla="*/ 77 w 21600"/>
                    <a:gd name="T7" fmla="*/ 0 h 21600"/>
                    <a:gd name="T8" fmla="*/ 154 w 21600"/>
                    <a:gd name="T9" fmla="*/ 3 h 21600"/>
                    <a:gd name="T10" fmla="*/ 154 w 21600"/>
                    <a:gd name="T11" fmla="*/ 19 h 21600"/>
                    <a:gd name="T12" fmla="*/ 77 w 21600"/>
                    <a:gd name="T13" fmla="*/ 21 h 21600"/>
                    <a:gd name="T14" fmla="*/ 0 w 21600"/>
                    <a:gd name="T15" fmla="*/ 19 h 21600"/>
                    <a:gd name="T16" fmla="*/ 0 w 21600"/>
                    <a:gd name="T17" fmla="*/ 3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600"/>
                    <a:gd name="T28" fmla="*/ 0 h 21600"/>
                    <a:gd name="T29" fmla="*/ 21600 w 21600"/>
                    <a:gd name="T30" fmla="*/ 21600 h 21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600" h="21600">
                      <a:moveTo>
                        <a:pt x="21600" y="2700"/>
                      </a:moveTo>
                      <a:cubicBezTo>
                        <a:pt x="21600" y="4191"/>
                        <a:pt x="16765" y="5400"/>
                        <a:pt x="10800" y="5400"/>
                      </a:cubicBezTo>
                      <a:cubicBezTo>
                        <a:pt x="4835" y="5400"/>
                        <a:pt x="0" y="4191"/>
                        <a:pt x="0" y="2700"/>
                      </a:cubicBezTo>
                      <a:cubicBezTo>
                        <a:pt x="0" y="1209"/>
                        <a:pt x="4835" y="0"/>
                        <a:pt x="10800" y="0"/>
                      </a:cubicBezTo>
                      <a:cubicBezTo>
                        <a:pt x="16765" y="0"/>
                        <a:pt x="21600" y="1209"/>
                        <a:pt x="21600" y="2700"/>
                      </a:cubicBezTo>
                      <a:lnTo>
                        <a:pt x="21600" y="18900"/>
                      </a:lnTo>
                      <a:cubicBezTo>
                        <a:pt x="21600" y="20391"/>
                        <a:pt x="16765" y="21600"/>
                        <a:pt x="10800" y="21600"/>
                      </a:cubicBezTo>
                      <a:cubicBezTo>
                        <a:pt x="4835" y="21600"/>
                        <a:pt x="0" y="20391"/>
                        <a:pt x="0" y="18900"/>
                      </a:cubicBezTo>
                      <a:lnTo>
                        <a:pt x="0" y="270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9476" name="Rectangle 17"/>
              <p:cNvSpPr>
                <a:spLocks/>
              </p:cNvSpPr>
              <p:nvPr/>
            </p:nvSpPr>
            <p:spPr bwMode="auto">
              <a:xfrm>
                <a:off x="291" y="224"/>
                <a:ext cx="1358" cy="2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pPr algn="ctr">
                  <a:buClr>
                    <a:srgbClr val="000000"/>
                  </a:buClr>
                  <a:buSzPct val="100000"/>
                  <a:defRPr/>
                </a:pPr>
                <a:r>
                  <a:rPr lang="en-US" sz="1600" b="1" dirty="0">
                    <a:latin typeface="+mn-lt"/>
                  </a:rPr>
                  <a:t>Search </a:t>
                </a:r>
                <a:r>
                  <a:rPr lang="en-US" sz="1600" b="1" dirty="0" smtClean="0">
                    <a:latin typeface="+mn-lt"/>
                  </a:rPr>
                  <a:t>Organizer Database</a:t>
                </a:r>
                <a:endParaRPr lang="en-US" sz="1600" b="1" dirty="0">
                  <a:latin typeface="+mn-lt"/>
                </a:endParaRPr>
              </a:p>
            </p:txBody>
          </p:sp>
        </p:grpSp>
        <p:sp>
          <p:nvSpPr>
            <p:cNvPr id="19473" name="Rectangle 19"/>
            <p:cNvSpPr>
              <a:spLocks/>
            </p:cNvSpPr>
            <p:nvPr/>
          </p:nvSpPr>
          <p:spPr bwMode="auto">
            <a:xfrm>
              <a:off x="702" y="20"/>
              <a:ext cx="4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pPr>
                <a:defRPr/>
              </a:pPr>
              <a:endParaRPr lang="en-US" b="1" dirty="0">
                <a:latin typeface="+mn-lt"/>
              </a:endParaRPr>
            </a:p>
          </p:txBody>
        </p:sp>
      </p:grpSp>
      <p:sp>
        <p:nvSpPr>
          <p:cNvPr id="19459" name="Rectangle 21"/>
          <p:cNvSpPr>
            <a:spLocks/>
          </p:cNvSpPr>
          <p:nvPr/>
        </p:nvSpPr>
        <p:spPr bwMode="auto">
          <a:xfrm>
            <a:off x="390379" y="328246"/>
            <a:ext cx="6789420" cy="777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2451" tIns="42451" rIns="42451" bIns="42451"/>
          <a:lstStyle/>
          <a:p>
            <a:pPr algn="ctr"/>
            <a:r>
              <a:rPr lang="en-US" sz="4000" dirty="0">
                <a:latin typeface="+mn-lt"/>
              </a:rPr>
              <a:t>Gateway Operational Model</a:t>
            </a:r>
          </a:p>
        </p:txBody>
      </p:sp>
      <p:sp>
        <p:nvSpPr>
          <p:cNvPr id="19461" name="Rectangle 23"/>
          <p:cNvSpPr>
            <a:spLocks/>
          </p:cNvSpPr>
          <p:nvPr/>
        </p:nvSpPr>
        <p:spPr bwMode="auto">
          <a:xfrm>
            <a:off x="6286501" y="6785971"/>
            <a:ext cx="457628" cy="424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2451" tIns="42451" rIns="42451" bIns="42451">
            <a:spAutoFit/>
          </a:bodyPr>
          <a:lstStyle/>
          <a:p>
            <a:r>
              <a:rPr lang="en-US" sz="2200" b="1" dirty="0">
                <a:latin typeface="+mn-lt"/>
              </a:rPr>
              <a:t>…..</a:t>
            </a:r>
          </a:p>
        </p:txBody>
      </p:sp>
      <p:sp>
        <p:nvSpPr>
          <p:cNvPr id="19463" name="Rectangle 25"/>
          <p:cNvSpPr>
            <a:spLocks/>
          </p:cNvSpPr>
          <p:nvPr/>
        </p:nvSpPr>
        <p:spPr bwMode="auto">
          <a:xfrm>
            <a:off x="1030705" y="4363259"/>
            <a:ext cx="2108281" cy="877488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lIns="42451" tIns="42451" rIns="42451" bIns="42451"/>
          <a:lstStyle/>
          <a:p>
            <a:pPr marL="339608" indent="-339608" algn="ctr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2. The Gateway pulls information using a tagged database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64" name="Rectangle 26"/>
          <p:cNvSpPr>
            <a:spLocks/>
          </p:cNvSpPr>
          <p:nvPr/>
        </p:nvSpPr>
        <p:spPr bwMode="auto">
          <a:xfrm>
            <a:off x="3248167" y="5440679"/>
            <a:ext cx="3698543" cy="83729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lIns="42451" tIns="42451" rIns="42451" bIns="42451"/>
          <a:lstStyle/>
          <a:p>
            <a:pPr marL="339608" indent="-339608" algn="ctr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3. The appropriate website URL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agency, study, topic and other features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are accessed via the database. 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65" name="Rectangle 27"/>
          <p:cNvSpPr>
            <a:spLocks/>
          </p:cNvSpPr>
          <p:nvPr/>
        </p:nvSpPr>
        <p:spPr bwMode="auto">
          <a:xfrm>
            <a:off x="853291" y="2099691"/>
            <a:ext cx="1384941" cy="834577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lIns="42451" tIns="42451" rIns="42451" bIns="42451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1. Users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access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HHS Gateway</a:t>
            </a:r>
          </a:p>
        </p:txBody>
      </p:sp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351348" y="339969"/>
            <a:ext cx="9345705" cy="64476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The  HHS Gateway Process</a:t>
            </a:r>
            <a:endParaRPr lang="en-US" sz="28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888" y="1006139"/>
            <a:ext cx="5172501" cy="32110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1" y="357555"/>
            <a:ext cx="9345705" cy="10618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Gateway Home Page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1" y="1473958"/>
            <a:ext cx="9717205" cy="60323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31318</TotalTime>
  <Words>1217</Words>
  <Application>Microsoft Office PowerPoint</Application>
  <PresentationFormat>Custom</PresentationFormat>
  <Paragraphs>192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Constantia</vt:lpstr>
      <vt:lpstr>Wingdings</vt:lpstr>
      <vt:lpstr>Wingdings 3</vt:lpstr>
      <vt:lpstr>Calibri</vt:lpstr>
      <vt:lpstr>Arial Narrow</vt:lpstr>
      <vt:lpstr>Cambria</vt:lpstr>
      <vt:lpstr>Office Theme</vt:lpstr>
      <vt:lpstr>The HHS Gateway  to Data and Statistics</vt:lpstr>
      <vt:lpstr>Agenda</vt:lpstr>
      <vt:lpstr>What is the HHS Gateway?</vt:lpstr>
      <vt:lpstr>Slide 4</vt:lpstr>
      <vt:lpstr>Coverage</vt:lpstr>
      <vt:lpstr>Scope</vt:lpstr>
      <vt:lpstr>Slide 7</vt:lpstr>
      <vt:lpstr>The  HHS Gateway Process</vt:lpstr>
      <vt:lpstr>The Gateway Home Page</vt:lpstr>
      <vt:lpstr>HHS Gateway to Data and Statistics:  Hands On Exercise</vt:lpstr>
      <vt:lpstr>HHS Gateway to Data and Statistics: Hands On Session</vt:lpstr>
      <vt:lpstr>HHS Gateway to Data and Statistics Hands On Session</vt:lpstr>
      <vt:lpstr>HHS Gateway to Data and Statistics Hands On Session</vt:lpstr>
      <vt:lpstr>HHS Gateway to Data and Statistics Hands On Session</vt:lpstr>
      <vt:lpstr>HHS Gateway to Data and Statistics Hands On Session</vt:lpstr>
      <vt:lpstr>HHS Gateway to Data and Statistics Hands On Session</vt:lpstr>
      <vt:lpstr>HHS Gateway to Data and Statistics Hands On Session</vt:lpstr>
      <vt:lpstr>HHS Gateway to Data and Statistics Hands On Session</vt:lpstr>
      <vt:lpstr>HHS Gateway to Data and Statistics Hands On Session</vt:lpstr>
      <vt:lpstr>HHS Gateway to Data and Statistics Hands On Session</vt:lpstr>
      <vt:lpstr>HHS Gateway to Data and Statistics Exercise</vt:lpstr>
      <vt:lpstr>HHS Gateway to Data and Statistics Exercise</vt:lpstr>
      <vt:lpstr>HHS Gateway to Data and Statistics Exercise</vt:lpstr>
      <vt:lpstr>HHS Gateway to Data and Statistics: Hands On Session</vt:lpstr>
      <vt:lpstr>HHS Gateway to Data and Statistics: Hands On Session</vt:lpstr>
      <vt:lpstr> Return to the Home page </vt:lpstr>
      <vt:lpstr>HHS Gateway to Data and Statistics Exercise</vt:lpstr>
      <vt:lpstr>HHS Gateway to Data and Statistics Exercise</vt:lpstr>
      <vt:lpstr>Item #1</vt:lpstr>
      <vt:lpstr>HHS Gateway to Data and Statistics Exercise</vt:lpstr>
      <vt:lpstr>Wrap-up of the HHS Gateway Hands On Session and Scavenger Hunt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Deck</dc:title>
  <dc:creator>dperkinson</dc:creator>
  <cp:lastModifiedBy>Owner</cp:lastModifiedBy>
  <cp:revision>741</cp:revision>
  <dcterms:created xsi:type="dcterms:W3CDTF">2010-08-10T14:37:41Z</dcterms:created>
  <dcterms:modified xsi:type="dcterms:W3CDTF">2010-08-15T20:51:28Z</dcterms:modified>
</cp:coreProperties>
</file>