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Override PartName="/ppt/notesSlides/notesSlide56.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Default Extension="xlsx" ContentType="application/vnd.openxmlformats-officedocument.spreadsheetml.sheet"/>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Default Extension="png" ContentType="image/png"/>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39.xml" ContentType="application/vnd.openxmlformats-officedocument.presentationml.notesSlide+xml"/>
  <Override PartName="/ppt/notesSlides/notesSlide57.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notesSlides/notesSlide24.xml" ContentType="application/vnd.openxmlformats-officedocument.presentationml.notesSlide+xml"/>
  <Override PartName="/ppt/notesSlides/notesSlide35.xml" ContentType="application/vnd.openxmlformats-officedocument.presentationml.notesSlide+xml"/>
  <Override PartName="/ppt/notesSlides/notesSlide53.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notesSlides/notesSlide60.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Default Extension="vml" ContentType="application/vnd.openxmlformats-officedocument.vmlDrawing"/>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notesSlides/notesSlide4.xml" ContentType="application/vnd.openxmlformats-officedocument.presentationml.notesSlide+xml"/>
  <Override PartName="/ppt/charts/chart2.xml" ContentType="application/vnd.openxmlformats-officedocument.drawingml.chart+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Default Extension="xls" ContentType="application/vnd.ms-excel"/>
  <Override PartName="/ppt/notesSlides/notesSlide18.xml" ContentType="application/vnd.openxmlformats-officedocument.presentationml.notesSlide+xml"/>
  <Default Extension="wmf" ContentType="image/x-wmf"/>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61.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charts/chart1.xml" ContentType="application/vnd.openxmlformats-officedocument.drawingml.chart+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notesSlides/notesSlide1.xml" ContentType="application/vnd.openxmlformats-officedocument.presentationml.notesSlide+xml"/>
  <Override PartName="/ppt/notesSlides/notesSlide59.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notesSlides/notesSlide48.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Default Extension="jpeg" ContentType="image/jpeg"/>
  <Override PartName="/ppt/notesSlides/notesSlide37.xml" ContentType="application/vnd.openxmlformats-officedocument.presentationml.notesSlide+xml"/>
  <Override PartName="/ppt/notesSlides/notesSlide55.xml" ContentType="application/vnd.openxmlformats-officedocument.presentationml.notesSlide+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notesSlides/notesSlide44.xml" ContentType="application/vnd.openxmlformats-officedocument.presentationml.notesSlide+xml"/>
  <Override PartName="/ppt/notesSlides/notesSlide6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73"/>
  </p:notesMasterIdLst>
  <p:sldIdLst>
    <p:sldId id="256" r:id="rId2"/>
    <p:sldId id="334" r:id="rId3"/>
    <p:sldId id="335" r:id="rId4"/>
    <p:sldId id="336" r:id="rId5"/>
    <p:sldId id="337" r:id="rId6"/>
    <p:sldId id="259" r:id="rId7"/>
    <p:sldId id="260" r:id="rId8"/>
    <p:sldId id="262" r:id="rId9"/>
    <p:sldId id="263" r:id="rId10"/>
    <p:sldId id="264" r:id="rId11"/>
    <p:sldId id="339" r:id="rId12"/>
    <p:sldId id="266" r:id="rId13"/>
    <p:sldId id="267" r:id="rId14"/>
    <p:sldId id="268" r:id="rId15"/>
    <p:sldId id="272" r:id="rId16"/>
    <p:sldId id="269" r:id="rId17"/>
    <p:sldId id="270" r:id="rId18"/>
    <p:sldId id="271" r:id="rId19"/>
    <p:sldId id="329"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 id="296" r:id="rId44"/>
    <p:sldId id="297" r:id="rId45"/>
    <p:sldId id="298" r:id="rId46"/>
    <p:sldId id="299" r:id="rId47"/>
    <p:sldId id="300" r:id="rId48"/>
    <p:sldId id="301" r:id="rId49"/>
    <p:sldId id="332" r:id="rId50"/>
    <p:sldId id="333" r:id="rId51"/>
    <p:sldId id="302" r:id="rId52"/>
    <p:sldId id="303" r:id="rId53"/>
    <p:sldId id="304" r:id="rId54"/>
    <p:sldId id="305" r:id="rId55"/>
    <p:sldId id="306" r:id="rId56"/>
    <p:sldId id="307" r:id="rId57"/>
    <p:sldId id="308" r:id="rId58"/>
    <p:sldId id="309" r:id="rId59"/>
    <p:sldId id="310" r:id="rId60"/>
    <p:sldId id="311" r:id="rId61"/>
    <p:sldId id="312" r:id="rId62"/>
    <p:sldId id="313" r:id="rId63"/>
    <p:sldId id="314" r:id="rId64"/>
    <p:sldId id="328" r:id="rId65"/>
    <p:sldId id="331" r:id="rId66"/>
    <p:sldId id="330" r:id="rId67"/>
    <p:sldId id="315" r:id="rId68"/>
    <p:sldId id="318" r:id="rId69"/>
    <p:sldId id="323" r:id="rId70"/>
    <p:sldId id="326" r:id="rId71"/>
    <p:sldId id="327" r:id="rId7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9016" autoAdjust="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1116"/>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chart1.xml><?xml version="1.0" encoding="utf-8"?>
<c:chartSpace xmlns:c="http://schemas.openxmlformats.org/drawingml/2006/chart" xmlns:a="http://schemas.openxmlformats.org/drawingml/2006/main" xmlns:r="http://schemas.openxmlformats.org/officeDocument/2006/relationships">
  <c:lang val="en-US"/>
  <c:chart>
    <c:autoTitleDeleted val="1"/>
    <c:plotArea>
      <c:layout/>
      <c:barChart>
        <c:barDir val="col"/>
        <c:grouping val="clustered"/>
        <c:ser>
          <c:idx val="0"/>
          <c:order val="0"/>
          <c:tx>
            <c:strRef>
              <c:f>Sheet1!$B$1</c:f>
              <c:strCache>
                <c:ptCount val="1"/>
                <c:pt idx="0">
                  <c:v>&lt; than HS</c:v>
                </c:pt>
              </c:strCache>
            </c:strRef>
          </c:tx>
          <c:dLbls>
            <c:txPr>
              <a:bodyPr/>
              <a:lstStyle/>
              <a:p>
                <a:pPr>
                  <a:defRPr sz="1400" baseline="0"/>
                </a:pPr>
                <a:endParaRPr lang="en-US"/>
              </a:p>
            </c:txPr>
            <c:showVal val="1"/>
          </c:dLbls>
          <c:cat>
            <c:strRef>
              <c:f>Sheet1!$A$2:$A$3</c:f>
              <c:strCache>
                <c:ptCount val="2"/>
                <c:pt idx="0">
                  <c:v>Men</c:v>
                </c:pt>
                <c:pt idx="1">
                  <c:v>Women</c:v>
                </c:pt>
              </c:strCache>
            </c:strRef>
          </c:cat>
          <c:val>
            <c:numRef>
              <c:f>Sheet1!$B$2:$B$3</c:f>
              <c:numCache>
                <c:formatCode>General</c:formatCode>
                <c:ptCount val="2"/>
                <c:pt idx="0">
                  <c:v>46.5</c:v>
                </c:pt>
                <c:pt idx="1">
                  <c:v>51.7</c:v>
                </c:pt>
              </c:numCache>
            </c:numRef>
          </c:val>
        </c:ser>
        <c:ser>
          <c:idx val="1"/>
          <c:order val="1"/>
          <c:tx>
            <c:strRef>
              <c:f>Sheet1!$C$1</c:f>
              <c:strCache>
                <c:ptCount val="1"/>
                <c:pt idx="0">
                  <c:v>HS</c:v>
                </c:pt>
              </c:strCache>
            </c:strRef>
          </c:tx>
          <c:cat>
            <c:strRef>
              <c:f>Sheet1!$A$2:$A$3</c:f>
              <c:strCache>
                <c:ptCount val="2"/>
                <c:pt idx="0">
                  <c:v>Men</c:v>
                </c:pt>
                <c:pt idx="1">
                  <c:v>Women</c:v>
                </c:pt>
              </c:strCache>
            </c:strRef>
          </c:cat>
          <c:val>
            <c:numRef>
              <c:f>Sheet1!$C$2:$C$3</c:f>
              <c:numCache>
                <c:formatCode>General</c:formatCode>
                <c:ptCount val="2"/>
                <c:pt idx="0">
                  <c:v>49.9</c:v>
                </c:pt>
                <c:pt idx="1">
                  <c:v>55.7</c:v>
                </c:pt>
              </c:numCache>
            </c:numRef>
          </c:val>
        </c:ser>
        <c:ser>
          <c:idx val="2"/>
          <c:order val="2"/>
          <c:tx>
            <c:strRef>
              <c:f>Sheet1!$D$1</c:f>
              <c:strCache>
                <c:ptCount val="1"/>
                <c:pt idx="0">
                  <c:v>Some coll.</c:v>
                </c:pt>
              </c:strCache>
            </c:strRef>
          </c:tx>
          <c:cat>
            <c:strRef>
              <c:f>Sheet1!$A$2:$A$3</c:f>
              <c:strCache>
                <c:ptCount val="2"/>
                <c:pt idx="0">
                  <c:v>Men</c:v>
                </c:pt>
                <c:pt idx="1">
                  <c:v>Women</c:v>
                </c:pt>
              </c:strCache>
            </c:strRef>
          </c:cat>
          <c:val>
            <c:numRef>
              <c:f>Sheet1!$D$2:$D$3</c:f>
              <c:numCache>
                <c:formatCode>General</c:formatCode>
                <c:ptCount val="2"/>
                <c:pt idx="0">
                  <c:v>51.7</c:v>
                </c:pt>
                <c:pt idx="1">
                  <c:v>57.1</c:v>
                </c:pt>
              </c:numCache>
            </c:numRef>
          </c:val>
        </c:ser>
        <c:ser>
          <c:idx val="3"/>
          <c:order val="3"/>
          <c:tx>
            <c:strRef>
              <c:f>Sheet1!$E$1</c:f>
              <c:strCache>
                <c:ptCount val="1"/>
                <c:pt idx="0">
                  <c:v>College degree +</c:v>
                </c:pt>
              </c:strCache>
            </c:strRef>
          </c:tx>
          <c:dLbls>
            <c:txPr>
              <a:bodyPr/>
              <a:lstStyle/>
              <a:p>
                <a:pPr>
                  <a:defRPr sz="1400" baseline="0"/>
                </a:pPr>
                <a:endParaRPr lang="en-US"/>
              </a:p>
            </c:txPr>
            <c:showVal val="1"/>
          </c:dLbls>
          <c:cat>
            <c:strRef>
              <c:f>Sheet1!$A$2:$A$3</c:f>
              <c:strCache>
                <c:ptCount val="2"/>
                <c:pt idx="0">
                  <c:v>Men</c:v>
                </c:pt>
                <c:pt idx="1">
                  <c:v>Women</c:v>
                </c:pt>
              </c:strCache>
            </c:strRef>
          </c:cat>
          <c:val>
            <c:numRef>
              <c:f>Sheet1!$E$2:$E$3</c:f>
              <c:numCache>
                <c:formatCode>General</c:formatCode>
                <c:ptCount val="2"/>
                <c:pt idx="0">
                  <c:v>55.3</c:v>
                </c:pt>
                <c:pt idx="1">
                  <c:v>58</c:v>
                </c:pt>
              </c:numCache>
            </c:numRef>
          </c:val>
        </c:ser>
        <c:dLbls/>
        <c:axId val="131247104"/>
        <c:axId val="142219904"/>
      </c:barChart>
      <c:catAx>
        <c:axId val="131247104"/>
        <c:scaling>
          <c:orientation val="minMax"/>
        </c:scaling>
        <c:axPos val="b"/>
        <c:majorTickMark val="none"/>
        <c:tickLblPos val="nextTo"/>
        <c:crossAx val="142219904"/>
        <c:crosses val="autoZero"/>
        <c:auto val="1"/>
        <c:lblAlgn val="ctr"/>
        <c:lblOffset val="100"/>
      </c:catAx>
      <c:valAx>
        <c:axId val="142219904"/>
        <c:scaling>
          <c:orientation val="minMax"/>
          <c:min val="0"/>
        </c:scaling>
        <c:axPos val="l"/>
        <c:majorGridlines/>
        <c:numFmt formatCode="General" sourceLinked="1"/>
        <c:tickLblPos val="nextTo"/>
        <c:crossAx val="131247104"/>
        <c:crosses val="autoZero"/>
        <c:crossBetween val="between"/>
      </c:valAx>
    </c:plotArea>
    <c:legend>
      <c:legendPos val="b"/>
      <c:legendEntry>
        <c:idx val="0"/>
        <c:txPr>
          <a:bodyPr/>
          <a:lstStyle/>
          <a:p>
            <a:pPr>
              <a:defRPr sz="1600" baseline="0"/>
            </a:pPr>
            <a:endParaRPr lang="en-US"/>
          </a:p>
        </c:txPr>
      </c:legendEntry>
      <c:legendEntry>
        <c:idx val="1"/>
        <c:txPr>
          <a:bodyPr/>
          <a:lstStyle/>
          <a:p>
            <a:pPr>
              <a:defRPr sz="1600" baseline="0"/>
            </a:pPr>
            <a:endParaRPr lang="en-US"/>
          </a:p>
        </c:txPr>
      </c:legendEntry>
      <c:legendEntry>
        <c:idx val="2"/>
        <c:txPr>
          <a:bodyPr/>
          <a:lstStyle/>
          <a:p>
            <a:pPr>
              <a:defRPr sz="1600" baseline="0"/>
            </a:pPr>
            <a:endParaRPr lang="en-US"/>
          </a:p>
        </c:txPr>
      </c:legendEntry>
      <c:legendEntry>
        <c:idx val="3"/>
        <c:txPr>
          <a:bodyPr/>
          <a:lstStyle/>
          <a:p>
            <a:pPr>
              <a:defRPr sz="1600" baseline="0"/>
            </a:pPr>
            <a:endParaRPr lang="en-US"/>
          </a:p>
        </c:txPr>
      </c:legendEntry>
      <c:layout>
        <c:manualLayout>
          <c:xMode val="edge"/>
          <c:yMode val="edge"/>
          <c:x val="7.5562760537285778E-2"/>
          <c:y val="0.85251049868766404"/>
          <c:w val="0.87828598631053467"/>
          <c:h val="0.13082283464566929"/>
        </c:manualLayout>
      </c:layout>
    </c:legend>
    <c:plotVisOnly val="1"/>
  </c:chart>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n-US"/>
  <c:chart>
    <c:plotArea>
      <c:layout/>
      <c:barChart>
        <c:barDir val="col"/>
        <c:grouping val="clustered"/>
        <c:ser>
          <c:idx val="0"/>
          <c:order val="0"/>
          <c:tx>
            <c:strRef>
              <c:f>Sheet1!$B$1</c:f>
              <c:strCache>
                <c:ptCount val="1"/>
                <c:pt idx="0">
                  <c:v>&lt; 100%</c:v>
                </c:pt>
              </c:strCache>
            </c:strRef>
          </c:tx>
          <c:spPr>
            <a:solidFill>
              <a:schemeClr val="accent1">
                <a:lumMod val="60000"/>
                <a:lumOff val="40000"/>
              </a:schemeClr>
            </a:solidFill>
          </c:spPr>
          <c:dLbls>
            <c:txPr>
              <a:bodyPr/>
              <a:lstStyle/>
              <a:p>
                <a:pPr>
                  <a:defRPr sz="1400" baseline="0"/>
                </a:pPr>
                <a:endParaRPr lang="en-US"/>
              </a:p>
            </c:txPr>
            <c:showVal val="1"/>
          </c:dLbls>
          <c:cat>
            <c:strRef>
              <c:f>Sheet1!$A$2:$A$3</c:f>
              <c:strCache>
                <c:ptCount val="2"/>
                <c:pt idx="0">
                  <c:v>Men</c:v>
                </c:pt>
                <c:pt idx="1">
                  <c:v>Women</c:v>
                </c:pt>
              </c:strCache>
            </c:strRef>
          </c:cat>
          <c:val>
            <c:numRef>
              <c:f>Sheet1!$B$2:$B$3</c:f>
              <c:numCache>
                <c:formatCode>General</c:formatCode>
                <c:ptCount val="2"/>
                <c:pt idx="0">
                  <c:v>44.7</c:v>
                </c:pt>
                <c:pt idx="1">
                  <c:v>49</c:v>
                </c:pt>
              </c:numCache>
            </c:numRef>
          </c:val>
        </c:ser>
        <c:ser>
          <c:idx val="1"/>
          <c:order val="1"/>
          <c:tx>
            <c:strRef>
              <c:f>Sheet1!$C$1</c:f>
              <c:strCache>
                <c:ptCount val="1"/>
                <c:pt idx="0">
                  <c:v>100-199%</c:v>
                </c:pt>
              </c:strCache>
            </c:strRef>
          </c:tx>
          <c:spPr>
            <a:solidFill>
              <a:schemeClr val="accent2">
                <a:lumMod val="60000"/>
                <a:lumOff val="40000"/>
              </a:schemeClr>
            </a:solidFill>
          </c:spPr>
          <c:cat>
            <c:strRef>
              <c:f>Sheet1!$A$2:$A$3</c:f>
              <c:strCache>
                <c:ptCount val="2"/>
                <c:pt idx="0">
                  <c:v>Men</c:v>
                </c:pt>
                <c:pt idx="1">
                  <c:v>Women</c:v>
                </c:pt>
              </c:strCache>
            </c:strRef>
          </c:cat>
          <c:val>
            <c:numRef>
              <c:f>Sheet1!$C$2:$C$3</c:f>
              <c:numCache>
                <c:formatCode>General</c:formatCode>
                <c:ptCount val="2"/>
                <c:pt idx="0">
                  <c:v>47.2</c:v>
                </c:pt>
                <c:pt idx="1">
                  <c:v>53.8</c:v>
                </c:pt>
              </c:numCache>
            </c:numRef>
          </c:val>
        </c:ser>
        <c:ser>
          <c:idx val="2"/>
          <c:order val="2"/>
          <c:tx>
            <c:strRef>
              <c:f>Sheet1!$D$1</c:f>
              <c:strCache>
                <c:ptCount val="1"/>
                <c:pt idx="0">
                  <c:v>200-399%</c:v>
                </c:pt>
              </c:strCache>
            </c:strRef>
          </c:tx>
          <c:spPr>
            <a:solidFill>
              <a:schemeClr val="accent3">
                <a:lumMod val="60000"/>
                <a:lumOff val="40000"/>
              </a:schemeClr>
            </a:solidFill>
          </c:spPr>
          <c:cat>
            <c:strRef>
              <c:f>Sheet1!$A$2:$A$3</c:f>
              <c:strCache>
                <c:ptCount val="2"/>
                <c:pt idx="0">
                  <c:v>Men</c:v>
                </c:pt>
                <c:pt idx="1">
                  <c:v>Women</c:v>
                </c:pt>
              </c:strCache>
            </c:strRef>
          </c:cat>
          <c:val>
            <c:numRef>
              <c:f>Sheet1!$D$2:$D$3</c:f>
              <c:numCache>
                <c:formatCode>General</c:formatCode>
                <c:ptCount val="2"/>
                <c:pt idx="0">
                  <c:v>51.5</c:v>
                </c:pt>
                <c:pt idx="1">
                  <c:v>56.7</c:v>
                </c:pt>
              </c:numCache>
            </c:numRef>
          </c:val>
        </c:ser>
        <c:ser>
          <c:idx val="3"/>
          <c:order val="3"/>
          <c:tx>
            <c:strRef>
              <c:f>Sheet1!$E$1</c:f>
              <c:strCache>
                <c:ptCount val="1"/>
                <c:pt idx="0">
                  <c:v>400+%</c:v>
                </c:pt>
              </c:strCache>
            </c:strRef>
          </c:tx>
          <c:spPr>
            <a:solidFill>
              <a:schemeClr val="accent4">
                <a:lumMod val="60000"/>
                <a:lumOff val="40000"/>
              </a:schemeClr>
            </a:solidFill>
          </c:spPr>
          <c:dLbls>
            <c:txPr>
              <a:bodyPr/>
              <a:lstStyle/>
              <a:p>
                <a:pPr>
                  <a:defRPr sz="1400" baseline="0"/>
                </a:pPr>
                <a:endParaRPr lang="en-US"/>
              </a:p>
            </c:txPr>
            <c:showVal val="1"/>
          </c:dLbls>
          <c:cat>
            <c:strRef>
              <c:f>Sheet1!$A$2:$A$3</c:f>
              <c:strCache>
                <c:ptCount val="2"/>
                <c:pt idx="0">
                  <c:v>Men</c:v>
                </c:pt>
                <c:pt idx="1">
                  <c:v>Women</c:v>
                </c:pt>
              </c:strCache>
            </c:strRef>
          </c:cat>
          <c:val>
            <c:numRef>
              <c:f>Sheet1!$E$2:$E$3</c:f>
              <c:numCache>
                <c:formatCode>General</c:formatCode>
                <c:ptCount val="2"/>
                <c:pt idx="0">
                  <c:v>54.1</c:v>
                </c:pt>
                <c:pt idx="1">
                  <c:v>58.4</c:v>
                </c:pt>
              </c:numCache>
            </c:numRef>
          </c:val>
        </c:ser>
        <c:axId val="130958848"/>
        <c:axId val="143038336"/>
      </c:barChart>
      <c:catAx>
        <c:axId val="130958848"/>
        <c:scaling>
          <c:orientation val="minMax"/>
        </c:scaling>
        <c:axPos val="b"/>
        <c:tickLblPos val="nextTo"/>
        <c:crossAx val="143038336"/>
        <c:crosses val="autoZero"/>
        <c:auto val="1"/>
        <c:lblAlgn val="ctr"/>
        <c:lblOffset val="100"/>
      </c:catAx>
      <c:valAx>
        <c:axId val="143038336"/>
        <c:scaling>
          <c:orientation val="minMax"/>
        </c:scaling>
        <c:axPos val="l"/>
        <c:majorGridlines/>
        <c:numFmt formatCode="General" sourceLinked="1"/>
        <c:tickLblPos val="nextTo"/>
        <c:crossAx val="130958848"/>
        <c:crosses val="autoZero"/>
        <c:crossBetween val="between"/>
      </c:valAx>
    </c:plotArea>
    <c:legend>
      <c:legendPos val="b"/>
      <c:layout/>
      <c:txPr>
        <a:bodyPr/>
        <a:lstStyle/>
        <a:p>
          <a:pPr>
            <a:defRPr sz="1600" baseline="0"/>
          </a:pPr>
          <a:endParaRPr lang="en-US"/>
        </a:p>
      </c:txPr>
    </c:legend>
    <c:plotVisOnly val="1"/>
  </c:chart>
  <c:txPr>
    <a:bodyPr/>
    <a:lstStyle/>
    <a:p>
      <a:pPr>
        <a:defRPr sz="1800"/>
      </a:pPr>
      <a:endParaRPr lang="en-US"/>
    </a:p>
  </c:txPr>
  <c:externalData r:id="rId1"/>
</c:chartSpace>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380C666-F639-44E8-B0FF-EB26BE141007}" type="datetimeFigureOut">
              <a:rPr lang="en-US" smtClean="0"/>
              <a:pPr/>
              <a:t>08/13/2010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467FC4A-932A-4BFA-ABA6-DA762545DD3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xfrm>
            <a:off x="1144588" y="701675"/>
            <a:ext cx="4575175" cy="3432175"/>
          </a:xfrm>
          <a:ln/>
        </p:spPr>
      </p:sp>
      <p:sp>
        <p:nvSpPr>
          <p:cNvPr id="40963" name="Rectangle 3"/>
          <p:cNvSpPr>
            <a:spLocks noGrp="1" noChangeArrowheads="1"/>
          </p:cNvSpPr>
          <p:nvPr>
            <p:ph type="body" idx="1"/>
          </p:nvPr>
        </p:nvSpPr>
        <p:spPr>
          <a:xfrm>
            <a:off x="886758" y="4342464"/>
            <a:ext cx="5084486" cy="4133225"/>
          </a:xfrm>
          <a:noFill/>
          <a:ln/>
        </p:spPr>
        <p:txBody>
          <a:bodyPr/>
          <a:lstStyle/>
          <a:p>
            <a:r>
              <a:rPr lang="en-US" dirty="0" smtClean="0">
                <a:latin typeface="Arial" pitchFamily="34" charset="0"/>
              </a:rPr>
              <a:t>NCHS data come</a:t>
            </a:r>
            <a:r>
              <a:rPr lang="en-US" baseline="0" dirty="0" smtClean="0">
                <a:latin typeface="Arial" pitchFamily="34" charset="0"/>
              </a:rPr>
              <a:t> from four major systems:  </a:t>
            </a:r>
          </a:p>
          <a:p>
            <a:endParaRPr lang="en-US" baseline="0" dirty="0" smtClean="0">
              <a:latin typeface="Arial" pitchFamily="34" charset="0"/>
            </a:endParaRPr>
          </a:p>
          <a:p>
            <a:r>
              <a:rPr lang="en-US" baseline="0" dirty="0" smtClean="0">
                <a:latin typeface="Arial" pitchFamily="34" charset="0"/>
              </a:rPr>
              <a:t>The first consists of data about vital statistics that comes from birth and death records and surveys of reproductive behavior.</a:t>
            </a:r>
          </a:p>
          <a:p>
            <a:endParaRPr lang="en-US" baseline="0" dirty="0" smtClean="0">
              <a:latin typeface="Arial" pitchFamily="34" charset="0"/>
            </a:endParaRPr>
          </a:p>
          <a:p>
            <a:r>
              <a:rPr lang="en-US" baseline="0" dirty="0" smtClean="0">
                <a:latin typeface="Arial" pitchFamily="34" charset="0"/>
              </a:rPr>
              <a:t>The second is the National Health Interview, which is an in-the-home household survey which asks about the health status, use of health services, and other attributes of members of the household in addition to attributes of the family or household itself such as family income. </a:t>
            </a:r>
          </a:p>
          <a:p>
            <a:endParaRPr lang="en-US" baseline="0" dirty="0" smtClean="0">
              <a:latin typeface="Arial" pitchFamily="34" charset="0"/>
            </a:endParaRPr>
          </a:p>
          <a:p>
            <a:r>
              <a:rPr lang="en-US" baseline="0" dirty="0" smtClean="0">
                <a:latin typeface="Arial" pitchFamily="34" charset="0"/>
              </a:rPr>
              <a:t>The National Health and Nutrition Examination Survey selects samples of individuals to come to a mobile exam center for a physical exam, lab tests, and personal interview.</a:t>
            </a:r>
          </a:p>
          <a:p>
            <a:endParaRPr lang="en-US" baseline="0" dirty="0" smtClean="0">
              <a:latin typeface="Arial" pitchFamily="34" charset="0"/>
            </a:endParaRPr>
          </a:p>
          <a:p>
            <a:r>
              <a:rPr lang="en-US" baseline="0" dirty="0" smtClean="0">
                <a:latin typeface="Arial" pitchFamily="34" charset="0"/>
              </a:rPr>
              <a:t>Finally, the National Health Care Surveys are a family of surveys of office-based physicians and visits to physician offices, hospital outpatient and emergency departments and visits to these departments, hospitals and inpatient stays, and surveys of long term care facilities and agencies and their residents or patients.</a:t>
            </a:r>
            <a:endParaRPr lang="en-US" dirty="0" smtClean="0">
              <a:latin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dirty="0" smtClean="0"/>
              <a:t>I just want to briefly provide a few more example</a:t>
            </a:r>
            <a:r>
              <a:rPr lang="en-US" baseline="0" dirty="0" smtClean="0"/>
              <a:t>s of the kind of research that can be done with the linked files.  These next 3 slides are going to show specific results from studies using NCHS linked data files – studies that either were enhanced because of the availability of the linked data or that could not have been conducted with just the survey data. </a:t>
            </a:r>
          </a:p>
          <a:p>
            <a:endParaRPr lang="en-US" baseline="0" dirty="0" smtClean="0"/>
          </a:p>
          <a:p>
            <a:r>
              <a:rPr lang="en-US" dirty="0" smtClean="0"/>
              <a:t>The first examined socioeconomic</a:t>
            </a:r>
            <a:r>
              <a:rPr lang="en-US" baseline="0" dirty="0" smtClean="0"/>
              <a:t> differences in life expectancy using the NHIS linked mortality files. You might wonder when there is vital statistics data that produce estimates of life expectancy, why you would need to use survey linked mortality data. </a:t>
            </a:r>
            <a:r>
              <a:rPr lang="en-US" dirty="0" smtClean="0"/>
              <a:t>The most obvious reason is that the linked data sources can overcome deficiencies in vital statistics data. For example, with respect to socioeconomic status,</a:t>
            </a:r>
            <a:r>
              <a:rPr lang="en-US" baseline="0" dirty="0" smtClean="0"/>
              <a:t> a</a:t>
            </a:r>
            <a:r>
              <a:rPr lang="en-US" dirty="0" smtClean="0"/>
              <a:t> person’s income is not given on the death certificate, but is collected in most nationally</a:t>
            </a:r>
            <a:r>
              <a:rPr lang="en-US" baseline="0" dirty="0" smtClean="0"/>
              <a:t> representative surveys</a:t>
            </a:r>
            <a:r>
              <a:rPr lang="en-US" dirty="0" smtClean="0"/>
              <a:t>.  </a:t>
            </a:r>
          </a:p>
          <a:p>
            <a:endParaRPr lang="en-US" dirty="0" smtClean="0"/>
          </a:p>
          <a:p>
            <a:r>
              <a:rPr lang="en-US" dirty="0" smtClean="0"/>
              <a:t>But even for information that does appear on the death certificate…such as the decedent’s </a:t>
            </a:r>
            <a:r>
              <a:rPr lang="en-US" b="0" dirty="0" smtClean="0"/>
              <a:t>education</a:t>
            </a:r>
            <a:r>
              <a:rPr lang="en-US" dirty="0" smtClean="0"/>
              <a:t>….there are often problems arising from inconsistencies between what is reported on the death certificate  - which has to be obtained from someone other than the decedent - and the information used to construct the denominator of a death rate. So survey records linked to mortality records allow you to use the same measures to classify</a:t>
            </a:r>
            <a:r>
              <a:rPr lang="en-US" baseline="0" dirty="0" smtClean="0"/>
              <a:t> deaths and population totals used for the denominators of mortality rates. Consistency between the numerators and denominators is critical to obtaining good estimates. </a:t>
            </a:r>
            <a:endParaRPr lang="en-US" dirty="0" smtClean="0"/>
          </a:p>
          <a:p>
            <a:endParaRPr lang="en-US" dirty="0" smtClean="0"/>
          </a:p>
          <a:p>
            <a:r>
              <a:rPr lang="en-US" dirty="0" smtClean="0"/>
              <a:t>This table shows the differences at each education and </a:t>
            </a:r>
            <a:r>
              <a:rPr lang="en-US" smtClean="0"/>
              <a:t>family income level </a:t>
            </a:r>
            <a:r>
              <a:rPr lang="en-US" dirty="0" smtClean="0"/>
              <a:t>in estimated life expectancy.  </a:t>
            </a:r>
          </a:p>
          <a:p>
            <a:endParaRPr lang="en-US" dirty="0" smtClean="0"/>
          </a:p>
          <a:p>
            <a:r>
              <a:rPr lang="en-US" dirty="0" smtClean="0"/>
              <a:t>Men and women who have at least a college degree have a substantially greater life expectancy compared to those with less than a high school education.  For men, the gap in life expectancy between these two groups is 8.8 years and for women it is 6.3 years. </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Men and women with the highest income levels (at least 400% of the poverty line) live much longer than those below poverty – a difference of 9.4 years. </a:t>
            </a:r>
          </a:p>
          <a:p>
            <a:endParaRPr lang="en-US" dirty="0" smtClean="0"/>
          </a:p>
          <a:p>
            <a:r>
              <a:rPr lang="en-US" dirty="0" smtClean="0"/>
              <a:t>A final advantage</a:t>
            </a:r>
            <a:r>
              <a:rPr lang="en-US" baseline="0" dirty="0" smtClean="0"/>
              <a:t> of the NHIS linked mortality files for socioeconomic disparities research is that you often can examine more categories of SES than what is provided on administrative data. </a:t>
            </a:r>
          </a:p>
          <a:p>
            <a:endParaRPr lang="en-US" baseline="0"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3467FC4A-932A-4BFA-ABA6-DA762545DD3A}" type="slidenum">
              <a:rPr lang="en-US" smtClean="0"/>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49" name="Rectangle 7"/>
          <p:cNvSpPr>
            <a:spLocks noGrp="1" noChangeArrowheads="1"/>
          </p:cNvSpPr>
          <p:nvPr>
            <p:ph type="sldNum" sz="quarter" idx="5"/>
          </p:nvPr>
        </p:nvSpPr>
        <p:spPr>
          <a:noFill/>
        </p:spPr>
        <p:txBody>
          <a:bodyPr/>
          <a:lstStyle/>
          <a:p>
            <a:fld id="{022C8D65-6881-4A71-A367-5BE04611C3A3}" type="slidenum">
              <a:rPr lang="en-US" smtClean="0"/>
              <a:pPr/>
              <a:t>12</a:t>
            </a:fld>
            <a:endParaRPr lang="en-US" smtClean="0"/>
          </a:p>
        </p:txBody>
      </p:sp>
      <p:sp>
        <p:nvSpPr>
          <p:cNvPr id="104450" name="Rectangle 2"/>
          <p:cNvSpPr>
            <a:spLocks noGrp="1" noRot="1" noChangeAspect="1" noChangeArrowheads="1" noTextEdit="1"/>
          </p:cNvSpPr>
          <p:nvPr>
            <p:ph type="sldImg"/>
          </p:nvPr>
        </p:nvSpPr>
        <p:spPr>
          <a:xfrm>
            <a:off x="1143000" y="685800"/>
            <a:ext cx="4572000" cy="3429000"/>
          </a:xfrm>
          <a:ln/>
        </p:spPr>
      </p:sp>
      <p:sp>
        <p:nvSpPr>
          <p:cNvPr id="104451" name="Rectangle 3"/>
          <p:cNvSpPr>
            <a:spLocks noGrp="1" noChangeArrowheads="1"/>
          </p:cNvSpPr>
          <p:nvPr>
            <p:ph type="body" idx="1"/>
          </p:nvPr>
        </p:nvSpPr>
        <p:spPr>
          <a:xfrm>
            <a:off x="686421" y="4344025"/>
            <a:ext cx="5485158" cy="4114488"/>
          </a:xfrm>
          <a:noFill/>
          <a:ln/>
        </p:spPr>
        <p:txBody>
          <a:bodyPr/>
          <a:lstStyle/>
          <a:p>
            <a:r>
              <a:rPr lang="en-US" dirty="0" smtClean="0">
                <a:latin typeface="Arial" pitchFamily="34" charset="0"/>
              </a:rPr>
              <a:t>These are results using NHEFS linked to Medicare enrollment and claims files.  The study looked at weight status (BMI) in middle-age (around age 45, measured in the survey) and longevity and lifetime Medicare expenditures.  An analysis like this is only possible by having survey information that precedes Medicare enrollment and then through record linkage you have follow-up information to examine Medicare expenditures.</a:t>
            </a:r>
            <a:br>
              <a:rPr lang="en-US" dirty="0" smtClean="0">
                <a:latin typeface="Arial" pitchFamily="34" charset="0"/>
              </a:rPr>
            </a:br>
            <a:endParaRPr lang="en-US" dirty="0" smtClean="0">
              <a:latin typeface="Arial" pitchFamily="34" charset="0"/>
            </a:endParaRPr>
          </a:p>
          <a:p>
            <a:r>
              <a:rPr lang="en-US" dirty="0" smtClean="0">
                <a:latin typeface="Arial" pitchFamily="34" charset="0"/>
              </a:rPr>
              <a:t>Summary of results:</a:t>
            </a:r>
            <a:br>
              <a:rPr lang="en-US" dirty="0" smtClean="0">
                <a:latin typeface="Arial" pitchFamily="34" charset="0"/>
              </a:rPr>
            </a:br>
            <a:endParaRPr lang="en-US" dirty="0" smtClean="0">
              <a:latin typeface="Arial" pitchFamily="34" charset="0"/>
            </a:endParaRPr>
          </a:p>
          <a:p>
            <a:pPr>
              <a:buFontTx/>
              <a:buChar char="•"/>
            </a:pPr>
            <a:r>
              <a:rPr lang="en-US" dirty="0" smtClean="0">
                <a:latin typeface="Arial" pitchFamily="34" charset="0"/>
              </a:rPr>
              <a:t>Those obese in middle-age were less likely to survive to age 65</a:t>
            </a:r>
          </a:p>
          <a:p>
            <a:pPr>
              <a:buFontTx/>
              <a:buChar char="•"/>
            </a:pPr>
            <a:r>
              <a:rPr lang="en-US" dirty="0" smtClean="0">
                <a:latin typeface="Arial" pitchFamily="34" charset="0"/>
              </a:rPr>
              <a:t>For those that survived to age 65, there was no difference in life expectancy (that is the differences are not statistically significant)</a:t>
            </a:r>
          </a:p>
          <a:p>
            <a:pPr>
              <a:buFontTx/>
              <a:buChar char="•"/>
            </a:pPr>
            <a:r>
              <a:rPr lang="en-US" dirty="0" smtClean="0">
                <a:latin typeface="Arial" pitchFamily="34" charset="0"/>
              </a:rPr>
              <a:t>Obesity in middle-age associated with higher lifetime Medicare costs. Those with normal weights have life time Medicare costs of about $90,000 and costs increased as you are</a:t>
            </a:r>
            <a:br>
              <a:rPr lang="en-US" dirty="0" smtClean="0">
                <a:latin typeface="Arial" pitchFamily="34" charset="0"/>
              </a:rPr>
            </a:br>
            <a:r>
              <a:rPr lang="en-US" dirty="0" smtClean="0">
                <a:latin typeface="Arial" pitchFamily="34" charset="0"/>
              </a:rPr>
              <a:t> overweight and obese.</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3" name="Slide Image Placeholder 1"/>
          <p:cNvSpPr>
            <a:spLocks noGrp="1" noRot="1" noChangeAspect="1"/>
          </p:cNvSpPr>
          <p:nvPr>
            <p:ph type="sldImg"/>
          </p:nvPr>
        </p:nvSpPr>
        <p:spPr>
          <a:ln/>
        </p:spPr>
      </p:sp>
      <p:sp>
        <p:nvSpPr>
          <p:cNvPr id="110594" name="Notes Placeholder 2"/>
          <p:cNvSpPr>
            <a:spLocks noGrp="1"/>
          </p:cNvSpPr>
          <p:nvPr>
            <p:ph type="body" idx="1"/>
          </p:nvPr>
        </p:nvSpPr>
        <p:spPr>
          <a:noFill/>
          <a:ln/>
        </p:spPr>
        <p:txBody>
          <a:bodyPr/>
          <a:lstStyle/>
          <a:p>
            <a:r>
              <a:rPr lang="en-US" dirty="0" smtClean="0">
                <a:latin typeface="Arial" pitchFamily="34" charset="0"/>
              </a:rPr>
              <a:t>These are results using NHANES</a:t>
            </a:r>
            <a:r>
              <a:rPr lang="en-US" baseline="0" dirty="0" smtClean="0">
                <a:latin typeface="Arial" pitchFamily="34" charset="0"/>
              </a:rPr>
              <a:t> III</a:t>
            </a:r>
            <a:r>
              <a:rPr lang="en-US" dirty="0" smtClean="0">
                <a:latin typeface="Arial" pitchFamily="34" charset="0"/>
              </a:rPr>
              <a:t> linked to Medicare enrollment and claims files.  The study looked at the relationship of Vitamin D measured during</a:t>
            </a:r>
            <a:r>
              <a:rPr lang="en-US" baseline="0" dirty="0" smtClean="0">
                <a:latin typeface="Arial" pitchFamily="34" charset="0"/>
              </a:rPr>
              <a:t> the survey and subsequent </a:t>
            </a:r>
            <a:r>
              <a:rPr lang="en-US" dirty="0" smtClean="0">
                <a:latin typeface="Arial" pitchFamily="34" charset="0"/>
              </a:rPr>
              <a:t>incident hip fracture, identified through Medicare claims, among Medicare beneficiaries.  Again an analysis like this is only possible by having a longitudinal</a:t>
            </a:r>
            <a:r>
              <a:rPr lang="en-US" baseline="0" dirty="0" smtClean="0">
                <a:latin typeface="Arial" pitchFamily="34" charset="0"/>
              </a:rPr>
              <a:t> component to the NHANES III survey that is the result of </a:t>
            </a:r>
            <a:r>
              <a:rPr lang="en-US" dirty="0" smtClean="0">
                <a:latin typeface="Arial" pitchFamily="34" charset="0"/>
              </a:rPr>
              <a:t>record linkage to Medicare data.</a:t>
            </a:r>
            <a:br>
              <a:rPr lang="en-US" dirty="0" smtClean="0">
                <a:latin typeface="Arial" pitchFamily="34" charset="0"/>
              </a:rPr>
            </a:br>
            <a:endParaRPr lang="en-US" dirty="0" smtClean="0">
              <a:latin typeface="Arial" pitchFamily="34" charset="0"/>
            </a:endParaRPr>
          </a:p>
          <a:p>
            <a:r>
              <a:rPr lang="en-US" dirty="0" smtClean="0">
                <a:latin typeface="Arial" pitchFamily="34" charset="0"/>
              </a:rPr>
              <a:t>Summary of results:</a:t>
            </a:r>
            <a:br>
              <a:rPr lang="en-US" dirty="0" smtClean="0">
                <a:latin typeface="Arial" pitchFamily="34" charset="0"/>
              </a:rPr>
            </a:br>
            <a:endParaRPr lang="en-US" dirty="0" smtClean="0"/>
          </a:p>
          <a:p>
            <a:r>
              <a:rPr lang="en-US" dirty="0" smtClean="0"/>
              <a:t>Vitamin D was related to a significantly lower hip fracture risk in this cohort of older white adults, even after adjusting for several relevant confounding variables. Compared</a:t>
            </a:r>
            <a:r>
              <a:rPr lang="en-US" baseline="0" dirty="0" smtClean="0"/>
              <a:t> to those with the lowest levels of Vitamin D (quartile 1), those with higher Vitamin D had about 50% of risk of hip fracture. </a:t>
            </a:r>
            <a:endParaRPr lang="en-US" dirty="0" smtClean="0"/>
          </a:p>
          <a:p>
            <a:endParaRPr lang="en-US" dirty="0" smtClean="0"/>
          </a:p>
        </p:txBody>
      </p:sp>
      <p:sp>
        <p:nvSpPr>
          <p:cNvPr id="110595" name="Slide Number Placeholder 3"/>
          <p:cNvSpPr>
            <a:spLocks noGrp="1"/>
          </p:cNvSpPr>
          <p:nvPr>
            <p:ph type="sldNum" sz="quarter" idx="5"/>
          </p:nvPr>
        </p:nvSpPr>
        <p:spPr>
          <a:noFill/>
        </p:spPr>
        <p:txBody>
          <a:bodyPr/>
          <a:lstStyle/>
          <a:p>
            <a:fld id="{8FF52E5A-CC10-4DCA-BB46-AB7013525BE2}" type="slidenum">
              <a:rPr lang="en-US" smtClean="0"/>
              <a:pPr/>
              <a:t>13</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74DC6BB3-9853-4FB6-8692-8C1E4C5CFD8F}" type="slidenum">
              <a:rPr lang="en-US" smtClean="0"/>
              <a:pPr/>
              <a:t>15</a:t>
            </a:fld>
            <a:endParaRPr lang="en-US" smtClean="0"/>
          </a:p>
        </p:txBody>
      </p:sp>
      <p:sp>
        <p:nvSpPr>
          <p:cNvPr id="32771" name="Text Box 2"/>
          <p:cNvSpPr txBox="1">
            <a:spLocks noChangeArrowheads="1"/>
          </p:cNvSpPr>
          <p:nvPr/>
        </p:nvSpPr>
        <p:spPr bwMode="auto">
          <a:xfrm>
            <a:off x="1143000" y="685488"/>
            <a:ext cx="4572000" cy="3429000"/>
          </a:xfrm>
          <a:prstGeom prst="rect">
            <a:avLst/>
          </a:prstGeom>
          <a:solidFill>
            <a:srgbClr val="FFFFFF"/>
          </a:solidFill>
          <a:ln w="9360">
            <a:solidFill>
              <a:srgbClr val="000000"/>
            </a:solidFill>
            <a:miter lim="800000"/>
            <a:headEnd/>
            <a:tailEnd/>
          </a:ln>
        </p:spPr>
        <p:txBody>
          <a:bodyPr wrap="none" lIns="89730" tIns="44865" rIns="89730" bIns="44865" anchor="ctr"/>
          <a:lstStyle/>
          <a:p>
            <a:endParaRPr lang="en-US"/>
          </a:p>
        </p:txBody>
      </p:sp>
      <p:sp>
        <p:nvSpPr>
          <p:cNvPr id="32772" name="Rectangle 3"/>
          <p:cNvSpPr>
            <a:spLocks noGrp="1" noRot="1" noChangeAspect="1" noChangeArrowheads="1" noTextEdit="1"/>
          </p:cNvSpPr>
          <p:nvPr>
            <p:ph type="sldImg"/>
          </p:nvPr>
        </p:nvSpPr>
        <p:spPr>
          <a:ln/>
        </p:spPr>
      </p:sp>
      <p:sp>
        <p:nvSpPr>
          <p:cNvPr id="32773" name="Rectangle 4"/>
          <p:cNvSpPr>
            <a:spLocks noGrp="1" noChangeArrowheads="1"/>
          </p:cNvSpPr>
          <p:nvPr>
            <p:ph type="body" idx="1"/>
          </p:nvPr>
        </p:nvSpPr>
        <p:spPr>
          <a:noFill/>
          <a:ln/>
        </p:spPr>
        <p:txBody>
          <a:bodyPr/>
          <a:lstStyle/>
          <a:p>
            <a:pPr eaLnBrk="1" hangingPunct="1"/>
            <a:endParaRPr lang="en-US" sz="1400" dirty="0">
              <a:latin typeface="Arial"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7"/>
          <p:cNvSpPr>
            <a:spLocks noGrp="1" noChangeArrowheads="1"/>
          </p:cNvSpPr>
          <p:nvPr>
            <p:ph type="sldNum" sz="quarter" idx="5"/>
          </p:nvPr>
        </p:nvSpPr>
        <p:spPr>
          <a:noFill/>
        </p:spPr>
        <p:txBody>
          <a:bodyPr/>
          <a:lstStyle/>
          <a:p>
            <a:fld id="{DAA2C555-A0E4-4ED9-BAAB-64E6C128F340}" type="slidenum">
              <a:rPr lang="en-US" smtClean="0"/>
              <a:pPr/>
              <a:t>16</a:t>
            </a:fld>
            <a:endParaRPr lang="en-US" smtClean="0"/>
          </a:p>
        </p:txBody>
      </p:sp>
      <p:sp>
        <p:nvSpPr>
          <p:cNvPr id="26626" name="Rectangle 2"/>
          <p:cNvSpPr>
            <a:spLocks noGrp="1" noRot="1" noChangeAspect="1" noChangeArrowheads="1" noTextEdit="1"/>
          </p:cNvSpPr>
          <p:nvPr>
            <p:ph type="sldImg"/>
          </p:nvPr>
        </p:nvSpPr>
        <p:spPr>
          <a:xfrm>
            <a:off x="1144588" y="684213"/>
            <a:ext cx="4572000" cy="3429000"/>
          </a:xfrm>
          <a:ln/>
        </p:spPr>
      </p:sp>
      <p:sp>
        <p:nvSpPr>
          <p:cNvPr id="26627" name="Rectangle 3"/>
          <p:cNvSpPr>
            <a:spLocks noGrp="1" noChangeArrowheads="1"/>
          </p:cNvSpPr>
          <p:nvPr>
            <p:ph type="body" idx="1"/>
          </p:nvPr>
        </p:nvSpPr>
        <p:spPr>
          <a:xfrm>
            <a:off x="686421" y="4344025"/>
            <a:ext cx="5485158" cy="4116049"/>
          </a:xfrm>
          <a:noFill/>
          <a:ln/>
        </p:spPr>
        <p:txBody>
          <a:bodyPr/>
          <a:lstStyle/>
          <a:p>
            <a:pPr eaLnBrk="1" hangingPunct="1">
              <a:spcBef>
                <a:spcPct val="0"/>
              </a:spcBef>
            </a:pPr>
            <a:endParaRPr lang="en-US" sz="1800" dirty="0"/>
          </a:p>
          <a:p>
            <a:pPr eaLnBrk="1" hangingPunct="1">
              <a:spcBef>
                <a:spcPct val="0"/>
              </a:spcBef>
            </a:pPr>
            <a:endParaRPr lang="en-US" sz="1800"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p:cNvSpPr>
          <p:nvPr>
            <p:ph type="sldImg"/>
          </p:nvPr>
        </p:nvSpPr>
        <p:spPr>
          <a:ln/>
        </p:spPr>
      </p:sp>
      <p:sp>
        <p:nvSpPr>
          <p:cNvPr id="28674" name="Notes Placeholder 2"/>
          <p:cNvSpPr>
            <a:spLocks noGrp="1"/>
          </p:cNvSpPr>
          <p:nvPr>
            <p:ph type="body" idx="1"/>
          </p:nvPr>
        </p:nvSpPr>
        <p:spPr>
          <a:noFill/>
          <a:ln/>
        </p:spPr>
        <p:txBody>
          <a:bodyPr/>
          <a:lstStyle/>
          <a:p>
            <a:endParaRPr lang="en-US" smtClean="0"/>
          </a:p>
        </p:txBody>
      </p:sp>
      <p:sp>
        <p:nvSpPr>
          <p:cNvPr id="28675" name="Slide Number Placeholder 3"/>
          <p:cNvSpPr>
            <a:spLocks noGrp="1"/>
          </p:cNvSpPr>
          <p:nvPr>
            <p:ph type="sldNum" sz="quarter" idx="5"/>
          </p:nvPr>
        </p:nvSpPr>
        <p:spPr>
          <a:noFill/>
        </p:spPr>
        <p:txBody>
          <a:bodyPr/>
          <a:lstStyle/>
          <a:p>
            <a:fld id="{7C72C9E4-B045-4F16-A9B5-43D749ED83FD}" type="slidenum">
              <a:rPr lang="en-US" smtClean="0"/>
              <a:pPr/>
              <a:t>17</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p:cNvSpPr>
          <p:nvPr>
            <p:ph type="sldImg"/>
          </p:nvPr>
        </p:nvSpPr>
        <p:spPr>
          <a:ln/>
        </p:spPr>
      </p:sp>
      <p:sp>
        <p:nvSpPr>
          <p:cNvPr id="30722" name="Notes Placeholder 2"/>
          <p:cNvSpPr>
            <a:spLocks noGrp="1"/>
          </p:cNvSpPr>
          <p:nvPr>
            <p:ph type="body" idx="1"/>
          </p:nvPr>
        </p:nvSpPr>
        <p:spPr>
          <a:noFill/>
          <a:ln/>
        </p:spPr>
        <p:txBody>
          <a:bodyPr/>
          <a:lstStyle/>
          <a:p>
            <a:endParaRPr lang="en-US" smtClean="0"/>
          </a:p>
        </p:txBody>
      </p:sp>
      <p:sp>
        <p:nvSpPr>
          <p:cNvPr id="30723" name="Slide Number Placeholder 3"/>
          <p:cNvSpPr>
            <a:spLocks noGrp="1"/>
          </p:cNvSpPr>
          <p:nvPr>
            <p:ph type="sldNum" sz="quarter" idx="5"/>
          </p:nvPr>
        </p:nvSpPr>
        <p:spPr>
          <a:noFill/>
        </p:spPr>
        <p:txBody>
          <a:bodyPr/>
          <a:lstStyle/>
          <a:p>
            <a:fld id="{4AB29FF9-9925-4C5A-87DD-DE76F3F161AD}" type="slidenum">
              <a:rPr lang="en-US" smtClean="0"/>
              <a:pPr/>
              <a:t>18</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FCB28084-F629-4649-92DB-20A3347E3D24}" type="slidenum">
              <a:rPr lang="en-US"/>
              <a:pPr/>
              <a:t>19</a:t>
            </a:fld>
            <a:endParaRPr lang="en-US"/>
          </a:p>
        </p:txBody>
      </p:sp>
      <p:sp>
        <p:nvSpPr>
          <p:cNvPr id="1084418" name="Text Box 2"/>
          <p:cNvSpPr txBox="1">
            <a:spLocks noChangeArrowheads="1"/>
          </p:cNvSpPr>
          <p:nvPr/>
        </p:nvSpPr>
        <p:spPr bwMode="auto">
          <a:xfrm>
            <a:off x="1143000" y="685488"/>
            <a:ext cx="4572000" cy="3429000"/>
          </a:xfrm>
          <a:prstGeom prst="rect">
            <a:avLst/>
          </a:prstGeom>
          <a:solidFill>
            <a:srgbClr val="FFFFFF"/>
          </a:solidFill>
          <a:ln w="9360">
            <a:solidFill>
              <a:srgbClr val="000000"/>
            </a:solidFill>
            <a:miter lim="800000"/>
            <a:headEnd/>
            <a:tailEnd/>
          </a:ln>
          <a:effectLst/>
        </p:spPr>
        <p:txBody>
          <a:bodyPr wrap="none" lIns="89730" tIns="44865" rIns="89730" bIns="44865" anchor="ctr"/>
          <a:lstStyle/>
          <a:p>
            <a:endParaRPr lang="en-US"/>
          </a:p>
        </p:txBody>
      </p:sp>
      <p:sp>
        <p:nvSpPr>
          <p:cNvPr id="1084419" name="Text Box 3"/>
          <p:cNvSpPr txBox="1">
            <a:spLocks noGrp="1" noChangeArrowheads="1"/>
          </p:cNvSpPr>
          <p:nvPr>
            <p:ph type="body"/>
          </p:nvPr>
        </p:nvSpPr>
        <p:spPr>
          <a:xfrm>
            <a:off x="686421" y="4344025"/>
            <a:ext cx="5485158" cy="4696691"/>
          </a:xfrm>
          <a:noFill/>
          <a:ln/>
        </p:spPr>
        <p:txBody>
          <a:bodyPr lIns="88432" tIns="45984" rIns="88432" bIns="45984">
            <a:spAutoFit/>
          </a:bodyPr>
          <a:lstStyle/>
          <a:p>
            <a:pPr defTabSz="448650">
              <a:spcBef>
                <a:spcPts val="442"/>
              </a:spcBef>
              <a:tabLst>
                <a:tab pos="0" algn="l"/>
                <a:tab pos="448650" algn="l"/>
                <a:tab pos="897301" algn="l"/>
                <a:tab pos="1345951" algn="l"/>
                <a:tab pos="1794601" algn="l"/>
                <a:tab pos="2243252" algn="l"/>
                <a:tab pos="2691902" algn="l"/>
                <a:tab pos="3140553" algn="l"/>
                <a:tab pos="3589203" algn="l"/>
                <a:tab pos="4037853" algn="l"/>
                <a:tab pos="4486504" algn="l"/>
                <a:tab pos="4935154" algn="l"/>
                <a:tab pos="5383804" algn="l"/>
                <a:tab pos="5832455" algn="l"/>
                <a:tab pos="6281105" algn="l"/>
                <a:tab pos="6729755" algn="l"/>
                <a:tab pos="7178406" algn="l"/>
                <a:tab pos="7627056" algn="l"/>
                <a:tab pos="8075706" algn="l"/>
                <a:tab pos="8524357" algn="l"/>
                <a:tab pos="8973007" algn="l"/>
              </a:tabLst>
            </a:pPr>
            <a:r>
              <a:rPr lang="en-GB" sz="1800" dirty="0">
                <a:latin typeface="Batang" pitchFamily="18" charset="-127"/>
              </a:rPr>
              <a:t>I just picked a couple of examples that have had a relatively high profile.  The number of citations for NHIS and NHANES linked mortality publications is well over 100. </a:t>
            </a:r>
          </a:p>
          <a:p>
            <a:pPr defTabSz="448650">
              <a:spcBef>
                <a:spcPts val="442"/>
              </a:spcBef>
              <a:tabLst>
                <a:tab pos="0" algn="l"/>
                <a:tab pos="448650" algn="l"/>
                <a:tab pos="897301" algn="l"/>
                <a:tab pos="1345951" algn="l"/>
                <a:tab pos="1794601" algn="l"/>
                <a:tab pos="2243252" algn="l"/>
                <a:tab pos="2691902" algn="l"/>
                <a:tab pos="3140553" algn="l"/>
                <a:tab pos="3589203" algn="l"/>
                <a:tab pos="4037853" algn="l"/>
                <a:tab pos="4486504" algn="l"/>
                <a:tab pos="4935154" algn="l"/>
                <a:tab pos="5383804" algn="l"/>
                <a:tab pos="5832455" algn="l"/>
                <a:tab pos="6281105" algn="l"/>
                <a:tab pos="6729755" algn="l"/>
                <a:tab pos="7178406" algn="l"/>
                <a:tab pos="7627056" algn="l"/>
                <a:tab pos="8075706" algn="l"/>
                <a:tab pos="8524357" algn="l"/>
                <a:tab pos="8973007" algn="l"/>
              </a:tabLst>
            </a:pPr>
            <a:endParaRPr lang="en-GB" sz="1800" dirty="0">
              <a:latin typeface="Batang" pitchFamily="18" charset="-127"/>
            </a:endParaRPr>
          </a:p>
          <a:p>
            <a:pPr defTabSz="448650">
              <a:spcBef>
                <a:spcPts val="442"/>
              </a:spcBef>
              <a:tabLst>
                <a:tab pos="0" algn="l"/>
                <a:tab pos="448650" algn="l"/>
                <a:tab pos="897301" algn="l"/>
                <a:tab pos="1345951" algn="l"/>
                <a:tab pos="1794601" algn="l"/>
                <a:tab pos="2243252" algn="l"/>
                <a:tab pos="2691902" algn="l"/>
                <a:tab pos="3140553" algn="l"/>
                <a:tab pos="3589203" algn="l"/>
                <a:tab pos="4037853" algn="l"/>
                <a:tab pos="4486504" algn="l"/>
                <a:tab pos="4935154" algn="l"/>
                <a:tab pos="5383804" algn="l"/>
                <a:tab pos="5832455" algn="l"/>
                <a:tab pos="6281105" algn="l"/>
                <a:tab pos="6729755" algn="l"/>
                <a:tab pos="7178406" algn="l"/>
                <a:tab pos="7627056" algn="l"/>
                <a:tab pos="8075706" algn="l"/>
                <a:tab pos="8524357" algn="l"/>
                <a:tab pos="8973007" algn="l"/>
              </a:tabLst>
            </a:pPr>
            <a:r>
              <a:rPr lang="en-GB" sz="1800" dirty="0">
                <a:latin typeface="Batang" pitchFamily="18" charset="-127"/>
              </a:rPr>
              <a:t>Additional examples of the types of research that can be conducted include</a:t>
            </a:r>
          </a:p>
          <a:p>
            <a:pPr defTabSz="448650">
              <a:spcBef>
                <a:spcPts val="442"/>
              </a:spcBef>
              <a:buFont typeface="Batang" pitchFamily="18" charset="-127"/>
              <a:buChar char="•"/>
              <a:tabLst>
                <a:tab pos="0" algn="l"/>
                <a:tab pos="448650" algn="l"/>
                <a:tab pos="897301" algn="l"/>
                <a:tab pos="1345951" algn="l"/>
                <a:tab pos="1794601" algn="l"/>
                <a:tab pos="2243252" algn="l"/>
                <a:tab pos="2691902" algn="l"/>
                <a:tab pos="3140553" algn="l"/>
                <a:tab pos="3589203" algn="l"/>
                <a:tab pos="4037853" algn="l"/>
                <a:tab pos="4486504" algn="l"/>
                <a:tab pos="4935154" algn="l"/>
                <a:tab pos="5383804" algn="l"/>
                <a:tab pos="5832455" algn="l"/>
                <a:tab pos="6281105" algn="l"/>
                <a:tab pos="6729755" algn="l"/>
                <a:tab pos="7178406" algn="l"/>
                <a:tab pos="7627056" algn="l"/>
                <a:tab pos="8075706" algn="l"/>
                <a:tab pos="8524357" algn="l"/>
                <a:tab pos="8973007" algn="l"/>
              </a:tabLst>
            </a:pPr>
            <a:r>
              <a:rPr lang="en-GB" sz="1800" dirty="0">
                <a:latin typeface="Batang" pitchFamily="18" charset="-127"/>
              </a:rPr>
              <a:t>Effects of diabetes and hypertension on obesity-related mortality</a:t>
            </a:r>
          </a:p>
          <a:p>
            <a:pPr defTabSz="448650">
              <a:spcBef>
                <a:spcPts val="442"/>
              </a:spcBef>
              <a:buFont typeface="Batang" pitchFamily="18" charset="-127"/>
              <a:buChar char="•"/>
              <a:tabLst>
                <a:tab pos="0" algn="l"/>
                <a:tab pos="448650" algn="l"/>
                <a:tab pos="897301" algn="l"/>
                <a:tab pos="1345951" algn="l"/>
                <a:tab pos="1794601" algn="l"/>
                <a:tab pos="2243252" algn="l"/>
                <a:tab pos="2691902" algn="l"/>
                <a:tab pos="3140553" algn="l"/>
                <a:tab pos="3589203" algn="l"/>
                <a:tab pos="4037853" algn="l"/>
                <a:tab pos="4486504" algn="l"/>
                <a:tab pos="4935154" algn="l"/>
                <a:tab pos="5383804" algn="l"/>
                <a:tab pos="5832455" algn="l"/>
                <a:tab pos="6281105" algn="l"/>
                <a:tab pos="6729755" algn="l"/>
                <a:tab pos="7178406" algn="l"/>
                <a:tab pos="7627056" algn="l"/>
                <a:tab pos="8075706" algn="l"/>
                <a:tab pos="8524357" algn="l"/>
                <a:tab pos="8973007" algn="l"/>
              </a:tabLst>
            </a:pPr>
            <a:r>
              <a:rPr lang="en-GB" sz="1800" dirty="0">
                <a:latin typeface="Batang" pitchFamily="18" charset="-127"/>
              </a:rPr>
              <a:t>Long term survival in the elderly after traumatic injury</a:t>
            </a:r>
          </a:p>
          <a:p>
            <a:pPr defTabSz="448650">
              <a:spcBef>
                <a:spcPts val="442"/>
              </a:spcBef>
              <a:buFont typeface="Batang" pitchFamily="18" charset="-127"/>
              <a:buChar char="•"/>
              <a:tabLst>
                <a:tab pos="0" algn="l"/>
                <a:tab pos="448650" algn="l"/>
                <a:tab pos="897301" algn="l"/>
                <a:tab pos="1345951" algn="l"/>
                <a:tab pos="1794601" algn="l"/>
                <a:tab pos="2243252" algn="l"/>
                <a:tab pos="2691902" algn="l"/>
                <a:tab pos="3140553" algn="l"/>
                <a:tab pos="3589203" algn="l"/>
                <a:tab pos="4037853" algn="l"/>
                <a:tab pos="4486504" algn="l"/>
                <a:tab pos="4935154" algn="l"/>
                <a:tab pos="5383804" algn="l"/>
                <a:tab pos="5832455" algn="l"/>
                <a:tab pos="6281105" algn="l"/>
                <a:tab pos="6729755" algn="l"/>
                <a:tab pos="7178406" algn="l"/>
                <a:tab pos="7627056" algn="l"/>
                <a:tab pos="8075706" algn="l"/>
                <a:tab pos="8524357" algn="l"/>
                <a:tab pos="8973007" algn="l"/>
              </a:tabLst>
            </a:pPr>
            <a:r>
              <a:rPr lang="en-GB" sz="1800" dirty="0">
                <a:latin typeface="Batang" pitchFamily="18" charset="-127"/>
              </a:rPr>
              <a:t>Mortality patterns among Hispanics: the mortality paradox</a:t>
            </a:r>
          </a:p>
          <a:p>
            <a:pPr defTabSz="448650">
              <a:spcBef>
                <a:spcPts val="442"/>
              </a:spcBef>
              <a:tabLst>
                <a:tab pos="0" algn="l"/>
                <a:tab pos="448650" algn="l"/>
                <a:tab pos="897301" algn="l"/>
                <a:tab pos="1345951" algn="l"/>
                <a:tab pos="1794601" algn="l"/>
                <a:tab pos="2243252" algn="l"/>
                <a:tab pos="2691902" algn="l"/>
                <a:tab pos="3140553" algn="l"/>
                <a:tab pos="3589203" algn="l"/>
                <a:tab pos="4037853" algn="l"/>
                <a:tab pos="4486504" algn="l"/>
                <a:tab pos="4935154" algn="l"/>
                <a:tab pos="5383804" algn="l"/>
                <a:tab pos="5832455" algn="l"/>
                <a:tab pos="6281105" algn="l"/>
                <a:tab pos="6729755" algn="l"/>
                <a:tab pos="7178406" algn="l"/>
                <a:tab pos="7627056" algn="l"/>
                <a:tab pos="8075706" algn="l"/>
                <a:tab pos="8524357" algn="l"/>
                <a:tab pos="8973007" algn="l"/>
              </a:tabLst>
            </a:pPr>
            <a:endParaRPr lang="en-GB" sz="1800" dirty="0">
              <a:latin typeface="Batang" pitchFamily="18" charset="-127"/>
            </a:endParaRPr>
          </a:p>
          <a:p>
            <a:pPr defTabSz="448650">
              <a:spcBef>
                <a:spcPts val="442"/>
              </a:spcBef>
              <a:tabLst>
                <a:tab pos="0" algn="l"/>
                <a:tab pos="448650" algn="l"/>
                <a:tab pos="897301" algn="l"/>
                <a:tab pos="1345951" algn="l"/>
                <a:tab pos="1794601" algn="l"/>
                <a:tab pos="2243252" algn="l"/>
                <a:tab pos="2691902" algn="l"/>
                <a:tab pos="3140553" algn="l"/>
                <a:tab pos="3589203" algn="l"/>
                <a:tab pos="4037853" algn="l"/>
                <a:tab pos="4486504" algn="l"/>
                <a:tab pos="4935154" algn="l"/>
                <a:tab pos="5383804" algn="l"/>
                <a:tab pos="5832455" algn="l"/>
                <a:tab pos="6281105" algn="l"/>
                <a:tab pos="6729755" algn="l"/>
                <a:tab pos="7178406" algn="l"/>
                <a:tab pos="7627056" algn="l"/>
                <a:tab pos="8075706" algn="l"/>
                <a:tab pos="8524357" algn="l"/>
                <a:tab pos="8973007" algn="l"/>
              </a:tabLst>
            </a:pPr>
            <a:endParaRPr lang="en-GB" sz="1800" dirty="0">
              <a:latin typeface="Batang" pitchFamily="18" charset="-127"/>
            </a:endParaRPr>
          </a:p>
        </p:txBody>
      </p:sp>
      <p:sp>
        <p:nvSpPr>
          <p:cNvPr id="1084420" name="Rectangle 4"/>
          <p:cNvSpPr>
            <a:spLocks noGrp="1" noRot="1" noChangeAspect="1" noChangeArrowheads="1" noTextEdit="1"/>
          </p:cNvSpPr>
          <p:nvPr>
            <p:ph type="sldImg"/>
          </p:nvPr>
        </p:nvSpPr>
        <p:spPr>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02642900-BC69-4784-A2B7-368C6F962477}" type="slidenum">
              <a:rPr lang="en-US" smtClean="0"/>
              <a:pPr/>
              <a:t>21</a:t>
            </a:fld>
            <a:endParaRPr lang="en-US" smtClean="0"/>
          </a:p>
        </p:txBody>
      </p:sp>
      <p:sp>
        <p:nvSpPr>
          <p:cNvPr id="34819" name="Text Box 2"/>
          <p:cNvSpPr txBox="1">
            <a:spLocks noChangeArrowheads="1"/>
          </p:cNvSpPr>
          <p:nvPr/>
        </p:nvSpPr>
        <p:spPr bwMode="auto">
          <a:xfrm>
            <a:off x="1143000" y="683926"/>
            <a:ext cx="4572000" cy="3429000"/>
          </a:xfrm>
          <a:prstGeom prst="rect">
            <a:avLst/>
          </a:prstGeom>
          <a:solidFill>
            <a:srgbClr val="FFFFFF"/>
          </a:solidFill>
          <a:ln w="9525">
            <a:solidFill>
              <a:srgbClr val="000000"/>
            </a:solidFill>
            <a:miter lim="800000"/>
            <a:headEnd/>
            <a:tailEnd/>
          </a:ln>
        </p:spPr>
        <p:txBody>
          <a:bodyPr wrap="none" lIns="89730" tIns="44865" rIns="89730" bIns="44865" anchor="ctr"/>
          <a:lstStyle/>
          <a:p>
            <a:endParaRPr lang="en-US"/>
          </a:p>
        </p:txBody>
      </p:sp>
      <p:sp>
        <p:nvSpPr>
          <p:cNvPr id="34820" name="Text Box 3"/>
          <p:cNvSpPr>
            <a:spLocks noGrp="1" noChangeArrowheads="1"/>
          </p:cNvSpPr>
          <p:nvPr>
            <p:ph type="body"/>
          </p:nvPr>
        </p:nvSpPr>
        <p:spPr>
          <a:xfrm>
            <a:off x="686421" y="4560354"/>
            <a:ext cx="5561255" cy="3695884"/>
          </a:xfrm>
          <a:noFill/>
          <a:ln/>
        </p:spPr>
        <p:txBody>
          <a:bodyPr anchor="ctr">
            <a:spAutoFit/>
          </a:bodyPr>
          <a:lstStyle/>
          <a:p>
            <a:pPr>
              <a:spcBef>
                <a:spcPts val="442"/>
              </a:spcBef>
            </a:pPr>
            <a:r>
              <a:rPr lang="en-GB" dirty="0" smtClean="0"/>
              <a:t>The NCHS health surveys were linked to five SSA Administrative Data Files: the Master Beneficiary Record (</a:t>
            </a:r>
            <a:r>
              <a:rPr lang="en-GB" b="1" u="sng" dirty="0" smtClean="0"/>
              <a:t>MBR</a:t>
            </a:r>
            <a:r>
              <a:rPr lang="en-GB" dirty="0" smtClean="0"/>
              <a:t>) file, the Supplemental Security Record file (</a:t>
            </a:r>
            <a:r>
              <a:rPr lang="en-GB" b="1" u="sng" dirty="0" smtClean="0"/>
              <a:t>SSR</a:t>
            </a:r>
            <a:r>
              <a:rPr lang="en-GB" dirty="0" smtClean="0"/>
              <a:t>), the Payment History Update System (</a:t>
            </a:r>
            <a:r>
              <a:rPr lang="en-GB" b="1" u="sng" dirty="0" smtClean="0"/>
              <a:t>PHUS</a:t>
            </a:r>
            <a:r>
              <a:rPr lang="en-GB" dirty="0" smtClean="0"/>
              <a:t>) file, the 831 Disability Master File (</a:t>
            </a:r>
            <a:r>
              <a:rPr lang="en-GB" b="1" u="sng" dirty="0" smtClean="0"/>
              <a:t>831</a:t>
            </a:r>
            <a:r>
              <a:rPr lang="en-GB" dirty="0" smtClean="0"/>
              <a:t>) and a special extract of summarized quarters of coverage </a:t>
            </a:r>
            <a:r>
              <a:rPr lang="en-GB" b="1" dirty="0" smtClean="0"/>
              <a:t>(</a:t>
            </a:r>
            <a:r>
              <a:rPr lang="en-GB" b="1" u="sng" dirty="0" smtClean="0"/>
              <a:t>QOC</a:t>
            </a:r>
            <a:r>
              <a:rPr lang="en-GB" b="1" dirty="0" smtClean="0"/>
              <a:t>) </a:t>
            </a:r>
            <a:r>
              <a:rPr lang="en-GB" dirty="0" smtClean="0"/>
              <a:t>from the Master Earnings File. The MBR is the main file for administering the Old Age, Survivors, and Disability Insurance (OASDI) program, also known as Title II, and contains the data needed to generate Social Security Benefit checks. The SSR is the main file for administering the Supplemental Security Income (SSI), also known as Title XVI, and maintains information on all persons who have ever applied for and or received benefits for the Title XVI program. The PHUS file maintains historical payment data needed to determine when a person actually received payments and the amount of payment actually given. The 831 Disability file contains the initial disability decision rendered by the Disability Determination Services (DDSs) for individuals applying for disability benefits under Title II (OASDI) and/or Title XVI (SSI). Due to Internal Revenue Service regulations, NCHS was only able to extract a small set of summarized annual quarters of coverage variables from the Master Earnings File. These summarized variables describe an individuals’ “insured status” based on their earnings history and can be found in the Quarters of Coverage file made specifically for this NCHS linkage. </a:t>
            </a:r>
            <a:endParaRPr lang="en-GB" sz="1400" dirty="0">
              <a:ea typeface="SimSun" pitchFamily="2" charset="-122"/>
            </a:endParaRPr>
          </a:p>
          <a:p>
            <a:pPr>
              <a:spcBef>
                <a:spcPts val="442"/>
              </a:spcBef>
            </a:pPr>
            <a:endParaRPr lang="en-US" sz="1400" dirty="0">
              <a:ea typeface="SimSun" pitchFamily="2" charset="-122"/>
            </a:endParaRPr>
          </a:p>
        </p:txBody>
      </p:sp>
      <p:sp>
        <p:nvSpPr>
          <p:cNvPr id="34821" name="Rectangle 4"/>
          <p:cNvSpPr>
            <a:spLocks noGrp="1" noRot="1" noChangeAspect="1" noChangeArrowheads="1" noTextEdit="1"/>
          </p:cNvSpPr>
          <p:nvPr>
            <p:ph type="sldImg"/>
          </p:nvPr>
        </p:nvSpPr>
        <p:spPr>
          <a:xfrm>
            <a:off x="1144588" y="684213"/>
            <a:ext cx="4572000" cy="3429000"/>
          </a:xfrm>
          <a:ln/>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7"/>
          <p:cNvSpPr txBox="1">
            <a:spLocks noGrp="1" noChangeArrowheads="1"/>
          </p:cNvSpPr>
          <p:nvPr/>
        </p:nvSpPr>
        <p:spPr bwMode="auto">
          <a:xfrm>
            <a:off x="3885579" y="8686489"/>
            <a:ext cx="2972421" cy="457512"/>
          </a:xfrm>
          <a:prstGeom prst="rect">
            <a:avLst/>
          </a:prstGeom>
          <a:noFill/>
          <a:ln w="9525">
            <a:noFill/>
            <a:miter lim="800000"/>
            <a:headEnd/>
            <a:tailEnd/>
          </a:ln>
        </p:spPr>
        <p:txBody>
          <a:bodyPr lIns="89730" tIns="44865" rIns="89730" bIns="44865" anchor="b"/>
          <a:lstStyle/>
          <a:p>
            <a:pPr algn="r"/>
            <a:fld id="{62B44FC9-C524-4B39-AAC3-DDA412E396CD}" type="slidenum">
              <a:rPr lang="en-US" sz="1200"/>
              <a:pPr algn="r"/>
              <a:t>22</a:t>
            </a:fld>
            <a:endParaRPr lang="en-US" sz="1200" dirty="0"/>
          </a:p>
        </p:txBody>
      </p:sp>
      <p:sp>
        <p:nvSpPr>
          <p:cNvPr id="36866" name="Rectangle 2"/>
          <p:cNvSpPr>
            <a:spLocks noGrp="1" noRot="1" noChangeAspect="1" noChangeArrowheads="1" noTextEdit="1"/>
          </p:cNvSpPr>
          <p:nvPr>
            <p:ph type="sldImg"/>
          </p:nvPr>
        </p:nvSpPr>
        <p:spPr>
          <a:xfrm>
            <a:off x="1144588" y="684213"/>
            <a:ext cx="4572000" cy="3429000"/>
          </a:xfrm>
          <a:ln/>
        </p:spPr>
      </p:sp>
      <p:sp>
        <p:nvSpPr>
          <p:cNvPr id="36867" name="Rectangle 3"/>
          <p:cNvSpPr>
            <a:spLocks noGrp="1" noChangeArrowheads="1"/>
          </p:cNvSpPr>
          <p:nvPr>
            <p:ph type="body" idx="1"/>
          </p:nvPr>
        </p:nvSpPr>
        <p:spPr>
          <a:xfrm>
            <a:off x="686421" y="4344025"/>
            <a:ext cx="5485158" cy="4116049"/>
          </a:xfrm>
          <a:noFill/>
          <a:ln/>
        </p:spPr>
        <p:txBody>
          <a:bodyPr/>
          <a:lstStyle/>
          <a:p>
            <a:pPr eaLnBrk="1" hangingPunct="1">
              <a:spcBef>
                <a:spcPct val="0"/>
              </a:spcBef>
            </a:pPr>
            <a:r>
              <a:rPr lang="en-US" sz="1800" b="1" dirty="0"/>
              <a:t>The SSA data spans a time period before and after the survey.  This allows you to get a better timeframe for application status of applying for disability benefits, other chronic health conditions, and receipt of benefits. </a:t>
            </a:r>
          </a:p>
          <a:p>
            <a:pPr eaLnBrk="1" hangingPunct="1">
              <a:spcBef>
                <a:spcPct val="0"/>
              </a:spcBef>
            </a:pPr>
            <a:endParaRPr lang="en-US" sz="1800"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xfrm>
            <a:off x="1143000" y="685800"/>
            <a:ext cx="4573588" cy="3430588"/>
          </a:xfrm>
          <a:ln/>
        </p:spPr>
      </p:sp>
      <p:sp>
        <p:nvSpPr>
          <p:cNvPr id="44035" name="Rectangle 3"/>
          <p:cNvSpPr>
            <a:spLocks noGrp="1" noChangeArrowheads="1"/>
          </p:cNvSpPr>
          <p:nvPr>
            <p:ph type="body" idx="1"/>
          </p:nvPr>
        </p:nvSpPr>
        <p:spPr>
          <a:noFill/>
          <a:ln/>
        </p:spPr>
        <p:txBody>
          <a:bodyPr/>
          <a:lstStyle/>
          <a:p>
            <a:r>
              <a:rPr lang="en-US" dirty="0" smtClean="0">
                <a:latin typeface="Arial" pitchFamily="34" charset="0"/>
              </a:rPr>
              <a:t>The</a:t>
            </a:r>
            <a:r>
              <a:rPr lang="en-US" baseline="0" dirty="0" smtClean="0">
                <a:latin typeface="Arial" pitchFamily="34" charset="0"/>
              </a:rPr>
              <a:t> National Health Interview Survey is a nationally-representative household survey, usually consisting of about 80,000 individuals interviewed per year. </a:t>
            </a:r>
          </a:p>
          <a:p>
            <a:endParaRPr lang="en-US" baseline="0" dirty="0" smtClean="0">
              <a:latin typeface="Arial" pitchFamily="34" charset="0"/>
            </a:endParaRPr>
          </a:p>
          <a:p>
            <a:r>
              <a:rPr lang="en-US" baseline="0" dirty="0" smtClean="0">
                <a:latin typeface="Arial" pitchFamily="34" charset="0"/>
              </a:rPr>
              <a:t>Questions are asked about self-reported health status such as whether one rates ones health as excellent, very good, good, fair, or poor; self-reported health conditions such as whether a doctor has ever told you have diabetes or hypertension; insurance coverage including whether one is covered by employer-based insurance, self-purchased private insurance, Medicaid, SCHIP, or other sources; the use of health services including the number of self-reported doctor and hospital visits in the past year; and self-reported health habits such as smoking and exercise.  </a:t>
            </a:r>
          </a:p>
          <a:p>
            <a:endParaRPr lang="en-US" baseline="0" dirty="0" smtClean="0">
              <a:latin typeface="Arial" pitchFamily="34" charset="0"/>
            </a:endParaRPr>
          </a:p>
          <a:p>
            <a:r>
              <a:rPr lang="en-US" baseline="0" dirty="0" smtClean="0">
                <a:latin typeface="Arial" pitchFamily="34" charset="0"/>
              </a:rPr>
              <a:t>The Health Interview Survey has been conducted every year since 1957.  </a:t>
            </a:r>
            <a:r>
              <a:rPr lang="en-US" baseline="0" dirty="0" err="1" smtClean="0">
                <a:latin typeface="Arial" pitchFamily="34" charset="0"/>
              </a:rPr>
              <a:t>Microdata</a:t>
            </a:r>
            <a:r>
              <a:rPr lang="en-US" baseline="0" dirty="0" smtClean="0">
                <a:latin typeface="Arial" pitchFamily="34" charset="0"/>
              </a:rPr>
              <a:t> is available starting in 1963.  We are not quite sure what happened to the data from 1957 to 1962 so only have summary reports for those years!  The files are in good shape starting in 1963, though!</a:t>
            </a:r>
            <a:endParaRPr lang="en-US" dirty="0" smtClean="0">
              <a:latin typeface="Arial"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noTextEdit="1"/>
          </p:cNvSpPr>
          <p:nvPr>
            <p:ph type="sldImg"/>
          </p:nvPr>
        </p:nvSpPr>
        <p:spPr>
          <a:ln/>
        </p:spPr>
      </p:sp>
      <p:sp>
        <p:nvSpPr>
          <p:cNvPr id="38914" name="Notes Placeholder 2"/>
          <p:cNvSpPr>
            <a:spLocks noGrp="1"/>
          </p:cNvSpPr>
          <p:nvPr>
            <p:ph type="body" idx="1"/>
          </p:nvPr>
        </p:nvSpPr>
        <p:spPr>
          <a:noFill/>
          <a:ln/>
        </p:spPr>
        <p:txBody>
          <a:bodyPr/>
          <a:lstStyle/>
          <a:p>
            <a:endParaRPr lang="en-US" smtClean="0"/>
          </a:p>
        </p:txBody>
      </p:sp>
      <p:sp>
        <p:nvSpPr>
          <p:cNvPr id="38915" name="Slide Number Placeholder 3"/>
          <p:cNvSpPr>
            <a:spLocks noGrp="1"/>
          </p:cNvSpPr>
          <p:nvPr>
            <p:ph type="sldNum" sz="quarter" idx="5"/>
          </p:nvPr>
        </p:nvSpPr>
        <p:spPr>
          <a:noFill/>
        </p:spPr>
        <p:txBody>
          <a:bodyPr/>
          <a:lstStyle/>
          <a:p>
            <a:fld id="{DEE90133-5413-4F44-8017-9E0382330284}" type="slidenum">
              <a:rPr lang="en-US" smtClean="0"/>
              <a:pPr/>
              <a:t>23</a:t>
            </a:fld>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noTextEdit="1"/>
          </p:cNvSpPr>
          <p:nvPr>
            <p:ph type="sldImg"/>
          </p:nvPr>
        </p:nvSpPr>
        <p:spPr>
          <a:ln/>
        </p:spPr>
      </p:sp>
      <p:sp>
        <p:nvSpPr>
          <p:cNvPr id="40962" name="Notes Placeholder 2"/>
          <p:cNvSpPr>
            <a:spLocks noGrp="1"/>
          </p:cNvSpPr>
          <p:nvPr>
            <p:ph type="body" idx="1"/>
          </p:nvPr>
        </p:nvSpPr>
        <p:spPr>
          <a:noFill/>
          <a:ln/>
        </p:spPr>
        <p:txBody>
          <a:bodyPr/>
          <a:lstStyle/>
          <a:p>
            <a:r>
              <a:rPr lang="en-US" smtClean="0"/>
              <a:t>These linked files contain two variables that provide the information needed to correctly compute benefits paid: DIRECT_PAY and MEDICARE. Each DIRECT-PAY variable is the actual amount that a beneficiary received in a check or direct deposit in a specific month unlike O_MBA, O_MBC, and O_MBP from the MBR record which reflect for which month an amount is payable. </a:t>
            </a:r>
          </a:p>
        </p:txBody>
      </p:sp>
      <p:sp>
        <p:nvSpPr>
          <p:cNvPr id="40963" name="Slide Number Placeholder 3"/>
          <p:cNvSpPr>
            <a:spLocks noGrp="1"/>
          </p:cNvSpPr>
          <p:nvPr>
            <p:ph type="sldNum" sz="quarter" idx="5"/>
          </p:nvPr>
        </p:nvSpPr>
        <p:spPr>
          <a:noFill/>
        </p:spPr>
        <p:txBody>
          <a:bodyPr/>
          <a:lstStyle/>
          <a:p>
            <a:fld id="{515613DD-5838-433E-BADC-97504927B5E1}" type="slidenum">
              <a:rPr lang="en-US" smtClean="0"/>
              <a:pPr/>
              <a:t>24</a:t>
            </a:fld>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p:cNvSpPr>
            <a:spLocks noGrp="1" noRot="1" noChangeAspect="1" noTextEdit="1"/>
          </p:cNvSpPr>
          <p:nvPr>
            <p:ph type="sldImg"/>
          </p:nvPr>
        </p:nvSpPr>
        <p:spPr>
          <a:ln/>
        </p:spPr>
      </p:sp>
      <p:sp>
        <p:nvSpPr>
          <p:cNvPr id="43010" name="Notes Placeholder 2"/>
          <p:cNvSpPr>
            <a:spLocks noGrp="1"/>
          </p:cNvSpPr>
          <p:nvPr>
            <p:ph type="body" idx="1"/>
          </p:nvPr>
        </p:nvSpPr>
        <p:spPr>
          <a:noFill/>
          <a:ln/>
        </p:spPr>
        <p:txBody>
          <a:bodyPr/>
          <a:lstStyle/>
          <a:p>
            <a:r>
              <a:rPr lang="en-US" smtClean="0"/>
              <a:t>The summarized quarters of coverage variables are extracted from the MEF. file and describe an individuals’ “insured status” based on their earnings history. Insured status is the minimum number of credits or quarters of coverage a worker must earn to become eligible for his or her own Social Security benefit under Title II. The QOC file contains data regarding these credits back to 1953. </a:t>
            </a:r>
          </a:p>
          <a:p>
            <a:endParaRPr lang="en-US" smtClean="0"/>
          </a:p>
          <a:p>
            <a:r>
              <a:rPr lang="en-US" smtClean="0"/>
              <a:t>QOC can be useful to understand reasons why survey participants who appear to be eligible for benefits may not have applied because in fact do not have enough quarters or credits (sufficient work history) to be insured, i.e. receive benefits (for SSDI or OASDI only – NOT SSI).</a:t>
            </a:r>
          </a:p>
        </p:txBody>
      </p:sp>
      <p:sp>
        <p:nvSpPr>
          <p:cNvPr id="43011" name="Slide Number Placeholder 3"/>
          <p:cNvSpPr>
            <a:spLocks noGrp="1"/>
          </p:cNvSpPr>
          <p:nvPr>
            <p:ph type="sldNum" sz="quarter" idx="5"/>
          </p:nvPr>
        </p:nvSpPr>
        <p:spPr>
          <a:noFill/>
        </p:spPr>
        <p:txBody>
          <a:bodyPr/>
          <a:lstStyle/>
          <a:p>
            <a:fld id="{68F67252-1F5D-4E7D-B4C8-1F2B60EEA36A}" type="slidenum">
              <a:rPr lang="en-US" smtClean="0"/>
              <a:pPr/>
              <a:t>25</a:t>
            </a:fld>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3A5F556C-C3F8-4E0D-81DC-ABEF440B6752}" type="slidenum">
              <a:rPr lang="en-US" smtClean="0"/>
              <a:pPr/>
              <a:t>26</a:t>
            </a:fld>
            <a:endParaRPr lang="en-US" smtClean="0"/>
          </a:p>
        </p:txBody>
      </p:sp>
      <p:sp>
        <p:nvSpPr>
          <p:cNvPr id="45059" name="Text Box 2"/>
          <p:cNvSpPr txBox="1">
            <a:spLocks noChangeArrowheads="1"/>
          </p:cNvSpPr>
          <p:nvPr/>
        </p:nvSpPr>
        <p:spPr bwMode="auto">
          <a:xfrm>
            <a:off x="1143000" y="685488"/>
            <a:ext cx="4572000" cy="3429000"/>
          </a:xfrm>
          <a:prstGeom prst="rect">
            <a:avLst/>
          </a:prstGeom>
          <a:solidFill>
            <a:srgbClr val="FFFFFF"/>
          </a:solidFill>
          <a:ln w="9360">
            <a:solidFill>
              <a:srgbClr val="000000"/>
            </a:solidFill>
            <a:miter lim="800000"/>
            <a:headEnd/>
            <a:tailEnd/>
          </a:ln>
        </p:spPr>
        <p:txBody>
          <a:bodyPr wrap="none" lIns="89730" tIns="44865" rIns="89730" bIns="44865" anchor="ctr"/>
          <a:lstStyle/>
          <a:p>
            <a:endParaRPr lang="en-US"/>
          </a:p>
        </p:txBody>
      </p:sp>
      <p:sp>
        <p:nvSpPr>
          <p:cNvPr id="45060" name="Rectangle 5"/>
          <p:cNvSpPr>
            <a:spLocks noGrp="1" noRot="1" noChangeAspect="1" noChangeArrowheads="1" noTextEdit="1"/>
          </p:cNvSpPr>
          <p:nvPr>
            <p:ph type="sldImg"/>
          </p:nvPr>
        </p:nvSpPr>
        <p:spPr>
          <a:ln/>
        </p:spPr>
      </p:sp>
      <p:sp>
        <p:nvSpPr>
          <p:cNvPr id="45061" name="Rectangle 6"/>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D003FFCF-ACF4-4A85-B3A8-A7129949328B}" type="slidenum">
              <a:rPr lang="en-US" smtClean="0"/>
              <a:pPr/>
              <a:t>28</a:t>
            </a:fld>
            <a:endParaRPr lang="en-US" smtClean="0"/>
          </a:p>
        </p:txBody>
      </p:sp>
      <p:sp>
        <p:nvSpPr>
          <p:cNvPr id="47107" name="Text Box 2"/>
          <p:cNvSpPr txBox="1">
            <a:spLocks noChangeArrowheads="1"/>
          </p:cNvSpPr>
          <p:nvPr/>
        </p:nvSpPr>
        <p:spPr bwMode="auto">
          <a:xfrm>
            <a:off x="1143000" y="685488"/>
            <a:ext cx="4572000" cy="3429000"/>
          </a:xfrm>
          <a:prstGeom prst="rect">
            <a:avLst/>
          </a:prstGeom>
          <a:solidFill>
            <a:srgbClr val="FFFFFF"/>
          </a:solidFill>
          <a:ln w="9360">
            <a:solidFill>
              <a:srgbClr val="000000"/>
            </a:solidFill>
            <a:miter lim="800000"/>
            <a:headEnd/>
            <a:tailEnd/>
          </a:ln>
        </p:spPr>
        <p:txBody>
          <a:bodyPr wrap="none" lIns="89730" tIns="44865" rIns="89730" bIns="44865" anchor="ctr"/>
          <a:lstStyle/>
          <a:p>
            <a:endParaRPr lang="en-US"/>
          </a:p>
        </p:txBody>
      </p:sp>
      <p:sp>
        <p:nvSpPr>
          <p:cNvPr id="47108" name="Rectangle 6"/>
          <p:cNvSpPr>
            <a:spLocks noGrp="1" noRot="1" noChangeAspect="1" noChangeArrowheads="1" noTextEdit="1"/>
          </p:cNvSpPr>
          <p:nvPr>
            <p:ph type="sldImg"/>
          </p:nvPr>
        </p:nvSpPr>
        <p:spPr>
          <a:ln/>
        </p:spPr>
      </p:sp>
      <p:sp>
        <p:nvSpPr>
          <p:cNvPr id="47109" name="Rectangle 7"/>
          <p:cNvSpPr>
            <a:spLocks noGrp="1" noChangeArrowheads="1"/>
          </p:cNvSpPr>
          <p:nvPr>
            <p:ph type="body" idx="1"/>
          </p:nvPr>
        </p:nvSpPr>
        <p:spPr>
          <a:noFill/>
          <a:ln/>
        </p:spPr>
        <p:txBody>
          <a:bodyPr/>
          <a:lstStyle/>
          <a:p>
            <a:pPr marL="112163" lvl="1">
              <a:spcBef>
                <a:spcPts val="442"/>
              </a:spcBef>
            </a:pPr>
            <a:r>
              <a:rPr lang="en-GB" sz="1400" dirty="0">
                <a:latin typeface="Arial" pitchFamily="34" charset="0"/>
              </a:rPr>
              <a:t>A claim is a request for reimbursement </a:t>
            </a:r>
            <a:r>
              <a:rPr lang="en-GB" sz="1400" b="1" dirty="0">
                <a:latin typeface="Arial" pitchFamily="34" charset="0"/>
              </a:rPr>
              <a:t>submitted by a provider</a:t>
            </a:r>
          </a:p>
          <a:p>
            <a:pPr eaLnBrk="1" hangingPunct="1"/>
            <a:endParaRPr lang="en-US" dirty="0"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C7EA82B1-C34B-45DF-8149-7C22D35351AF}" type="slidenum">
              <a:rPr lang="en-US" smtClean="0"/>
              <a:pPr/>
              <a:t>29</a:t>
            </a:fld>
            <a:endParaRPr lang="en-US" smtClean="0"/>
          </a:p>
        </p:txBody>
      </p:sp>
      <p:sp>
        <p:nvSpPr>
          <p:cNvPr id="49155" name="Text Box 2"/>
          <p:cNvSpPr txBox="1">
            <a:spLocks noChangeArrowheads="1"/>
          </p:cNvSpPr>
          <p:nvPr/>
        </p:nvSpPr>
        <p:spPr bwMode="auto">
          <a:xfrm>
            <a:off x="1143000" y="685488"/>
            <a:ext cx="4572000" cy="3429000"/>
          </a:xfrm>
          <a:prstGeom prst="rect">
            <a:avLst/>
          </a:prstGeom>
          <a:solidFill>
            <a:srgbClr val="FFFFFF"/>
          </a:solidFill>
          <a:ln w="9360">
            <a:solidFill>
              <a:srgbClr val="000000"/>
            </a:solidFill>
            <a:miter lim="800000"/>
            <a:headEnd/>
            <a:tailEnd/>
          </a:ln>
        </p:spPr>
        <p:txBody>
          <a:bodyPr wrap="none" lIns="89730" tIns="44865" rIns="89730" bIns="44865" anchor="ctr"/>
          <a:lstStyle/>
          <a:p>
            <a:endParaRPr lang="en-US"/>
          </a:p>
        </p:txBody>
      </p:sp>
      <p:sp>
        <p:nvSpPr>
          <p:cNvPr id="49156" name="Rectangle 6"/>
          <p:cNvSpPr>
            <a:spLocks noGrp="1" noRot="1" noChangeAspect="1" noChangeArrowheads="1" noTextEdit="1"/>
          </p:cNvSpPr>
          <p:nvPr>
            <p:ph type="sldImg"/>
          </p:nvPr>
        </p:nvSpPr>
        <p:spPr>
          <a:ln/>
        </p:spPr>
      </p:sp>
      <p:sp>
        <p:nvSpPr>
          <p:cNvPr id="49157" name="Rectangle 7"/>
          <p:cNvSpPr>
            <a:spLocks noGrp="1" noChangeArrowheads="1"/>
          </p:cNvSpPr>
          <p:nvPr>
            <p:ph type="body" idx="1"/>
          </p:nvPr>
        </p:nvSpPr>
        <p:spPr>
          <a:noFill/>
          <a:ln/>
        </p:spPr>
        <p:txBody>
          <a:bodyPr/>
          <a:lstStyle/>
          <a:p>
            <a:pPr marL="112163" lvl="1">
              <a:spcBef>
                <a:spcPts val="442"/>
              </a:spcBef>
            </a:pPr>
            <a:r>
              <a:rPr lang="en-GB" sz="1400" dirty="0">
                <a:latin typeface="Arial" pitchFamily="34" charset="0"/>
              </a:rPr>
              <a:t>A claim is a request for reimbursement </a:t>
            </a:r>
            <a:r>
              <a:rPr lang="en-GB" sz="1400" b="1" dirty="0">
                <a:latin typeface="Arial" pitchFamily="34" charset="0"/>
              </a:rPr>
              <a:t>submitted by a provider</a:t>
            </a:r>
          </a:p>
          <a:p>
            <a:pPr eaLnBrk="1" hangingPunct="1"/>
            <a:endParaRPr lang="en-US" dirty="0"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7"/>
          <p:cNvSpPr txBox="1">
            <a:spLocks noGrp="1" noChangeArrowheads="1"/>
          </p:cNvSpPr>
          <p:nvPr/>
        </p:nvSpPr>
        <p:spPr bwMode="auto">
          <a:xfrm>
            <a:off x="3885579" y="8686489"/>
            <a:ext cx="2972421" cy="457512"/>
          </a:xfrm>
          <a:prstGeom prst="rect">
            <a:avLst/>
          </a:prstGeom>
          <a:noFill/>
          <a:ln w="9525">
            <a:noFill/>
            <a:miter lim="800000"/>
            <a:headEnd/>
            <a:tailEnd/>
          </a:ln>
        </p:spPr>
        <p:txBody>
          <a:bodyPr lIns="89730" tIns="44865" rIns="89730" bIns="44865" anchor="b"/>
          <a:lstStyle/>
          <a:p>
            <a:pPr algn="r"/>
            <a:fld id="{4A82EBFB-0E15-45D8-AA9D-485CBE197B4B}" type="slidenum">
              <a:rPr lang="en-US" sz="1200"/>
              <a:pPr algn="r"/>
              <a:t>30</a:t>
            </a:fld>
            <a:endParaRPr lang="en-US" sz="1200" dirty="0"/>
          </a:p>
        </p:txBody>
      </p:sp>
      <p:sp>
        <p:nvSpPr>
          <p:cNvPr id="51202" name="Rectangle 2"/>
          <p:cNvSpPr>
            <a:spLocks noGrp="1" noRot="1" noChangeAspect="1" noChangeArrowheads="1" noTextEdit="1"/>
          </p:cNvSpPr>
          <p:nvPr>
            <p:ph type="sldImg"/>
          </p:nvPr>
        </p:nvSpPr>
        <p:spPr>
          <a:xfrm>
            <a:off x="1144588" y="684213"/>
            <a:ext cx="4572000" cy="3429000"/>
          </a:xfrm>
          <a:ln/>
        </p:spPr>
      </p:sp>
      <p:sp>
        <p:nvSpPr>
          <p:cNvPr id="51203" name="Rectangle 3"/>
          <p:cNvSpPr>
            <a:spLocks noGrp="1" noChangeArrowheads="1"/>
          </p:cNvSpPr>
          <p:nvPr>
            <p:ph type="body" idx="1"/>
          </p:nvPr>
        </p:nvSpPr>
        <p:spPr>
          <a:xfrm>
            <a:off x="686421" y="4344025"/>
            <a:ext cx="5485158" cy="4116049"/>
          </a:xfrm>
          <a:noFill/>
          <a:ln/>
        </p:spPr>
        <p:txBody>
          <a:bodyPr/>
          <a:lstStyle/>
          <a:p>
            <a:pPr eaLnBrk="1" hangingPunct="1">
              <a:spcBef>
                <a:spcPct val="0"/>
              </a:spcBef>
            </a:pPr>
            <a:r>
              <a:rPr lang="en-US" sz="1800" b="1" dirty="0"/>
              <a:t>The SSA data spans a time period before and after the survey.  This allows you to get a better timeframe for application status of applying for disability benefits, other chronic health conditions, and receipt of benefits. </a:t>
            </a:r>
          </a:p>
          <a:p>
            <a:pPr eaLnBrk="1" hangingPunct="1">
              <a:spcBef>
                <a:spcPct val="0"/>
              </a:spcBef>
            </a:pPr>
            <a:endParaRPr lang="en-US" sz="1800"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ide Image Placeholder 1"/>
          <p:cNvSpPr>
            <a:spLocks noGrp="1" noRot="1" noChangeAspect="1"/>
          </p:cNvSpPr>
          <p:nvPr>
            <p:ph type="sldImg"/>
          </p:nvPr>
        </p:nvSpPr>
        <p:spPr>
          <a:ln/>
        </p:spPr>
      </p:sp>
      <p:sp>
        <p:nvSpPr>
          <p:cNvPr id="53250" name="Notes Placeholder 2"/>
          <p:cNvSpPr>
            <a:spLocks noGrp="1"/>
          </p:cNvSpPr>
          <p:nvPr>
            <p:ph type="body" idx="1"/>
          </p:nvPr>
        </p:nvSpPr>
        <p:spPr>
          <a:noFill/>
          <a:ln/>
        </p:spPr>
        <p:txBody>
          <a:bodyPr/>
          <a:lstStyle/>
          <a:p>
            <a:endParaRPr lang="en-US" smtClean="0"/>
          </a:p>
        </p:txBody>
      </p:sp>
      <p:sp>
        <p:nvSpPr>
          <p:cNvPr id="53251" name="Slide Number Placeholder 3"/>
          <p:cNvSpPr>
            <a:spLocks noGrp="1"/>
          </p:cNvSpPr>
          <p:nvPr>
            <p:ph type="sldNum" sz="quarter" idx="5"/>
          </p:nvPr>
        </p:nvSpPr>
        <p:spPr>
          <a:noFill/>
        </p:spPr>
        <p:txBody>
          <a:bodyPr/>
          <a:lstStyle/>
          <a:p>
            <a:fld id="{F52C6D7F-4AE2-48F0-924B-FDA9E0323F2C}" type="slidenum">
              <a:rPr lang="en-US" smtClean="0"/>
              <a:pPr/>
              <a:t>31</a:t>
            </a:fld>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Slide Image Placeholder 1"/>
          <p:cNvSpPr>
            <a:spLocks noGrp="1" noRot="1" noChangeAspect="1"/>
          </p:cNvSpPr>
          <p:nvPr>
            <p:ph type="sldImg"/>
          </p:nvPr>
        </p:nvSpPr>
        <p:spPr>
          <a:ln/>
        </p:spPr>
      </p:sp>
      <p:sp>
        <p:nvSpPr>
          <p:cNvPr id="55298" name="Notes Placeholder 2"/>
          <p:cNvSpPr>
            <a:spLocks noGrp="1"/>
          </p:cNvSpPr>
          <p:nvPr>
            <p:ph type="body" idx="1"/>
          </p:nvPr>
        </p:nvSpPr>
        <p:spPr>
          <a:noFill/>
          <a:ln/>
        </p:spPr>
        <p:txBody>
          <a:bodyPr/>
          <a:lstStyle/>
          <a:p>
            <a:endParaRPr lang="en-US" smtClean="0"/>
          </a:p>
        </p:txBody>
      </p:sp>
      <p:sp>
        <p:nvSpPr>
          <p:cNvPr id="55299" name="Slide Number Placeholder 3"/>
          <p:cNvSpPr>
            <a:spLocks noGrp="1"/>
          </p:cNvSpPr>
          <p:nvPr>
            <p:ph type="sldNum" sz="quarter" idx="5"/>
          </p:nvPr>
        </p:nvSpPr>
        <p:spPr>
          <a:noFill/>
        </p:spPr>
        <p:txBody>
          <a:bodyPr/>
          <a:lstStyle/>
          <a:p>
            <a:fld id="{23C85561-5692-4435-81B4-010B9CC92CB3}" type="slidenum">
              <a:rPr lang="en-US" smtClean="0"/>
              <a:pPr/>
              <a:t>32</a:t>
            </a:fld>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7"/>
          <p:cNvSpPr>
            <a:spLocks noGrp="1" noChangeArrowheads="1"/>
          </p:cNvSpPr>
          <p:nvPr>
            <p:ph type="sldNum" sz="quarter" idx="5"/>
          </p:nvPr>
        </p:nvSpPr>
        <p:spPr>
          <a:noFill/>
        </p:spPr>
        <p:txBody>
          <a:bodyPr/>
          <a:lstStyle/>
          <a:p>
            <a:fld id="{3155B570-AC5C-4824-A7BE-87518A332F9E}" type="slidenum">
              <a:rPr lang="en-US" smtClean="0"/>
              <a:pPr/>
              <a:t>33</a:t>
            </a:fld>
            <a:endParaRPr lang="en-US" smtClean="0"/>
          </a:p>
        </p:txBody>
      </p:sp>
      <p:sp>
        <p:nvSpPr>
          <p:cNvPr id="57346" name="Rectangle 2"/>
          <p:cNvSpPr>
            <a:spLocks noGrp="1" noRot="1" noChangeAspect="1" noChangeArrowheads="1" noTextEdit="1"/>
          </p:cNvSpPr>
          <p:nvPr>
            <p:ph type="sldImg"/>
          </p:nvPr>
        </p:nvSpPr>
        <p:spPr>
          <a:xfrm>
            <a:off x="1143000" y="684213"/>
            <a:ext cx="4572000" cy="3430587"/>
          </a:xfrm>
          <a:ln/>
        </p:spPr>
      </p:sp>
      <p:sp>
        <p:nvSpPr>
          <p:cNvPr id="57347" name="Rectangle 3"/>
          <p:cNvSpPr>
            <a:spLocks noGrp="1" noChangeArrowheads="1"/>
          </p:cNvSpPr>
          <p:nvPr>
            <p:ph type="body" idx="1"/>
          </p:nvPr>
        </p:nvSpPr>
        <p:spPr>
          <a:xfrm>
            <a:off x="686421" y="4344025"/>
            <a:ext cx="5485158" cy="4116049"/>
          </a:xfrm>
          <a:noFill/>
          <a:ln/>
        </p:spPr>
        <p:txBody>
          <a:bodyPr/>
          <a:lstStyle/>
          <a:p>
            <a:pPr eaLnBrk="1" hangingPunct="1"/>
            <a:r>
              <a:rPr lang="en-US" sz="1600" dirty="0"/>
              <a:t>The Denominator file contains basic demographic and enrollment information about each beneficiary entitled to Medicare during each calendar year.</a:t>
            </a:r>
          </a:p>
          <a:p>
            <a:pPr eaLnBrk="1" hangingPunct="1"/>
            <a:endParaRPr lang="en-US" sz="1600" dirty="0"/>
          </a:p>
          <a:p>
            <a:pPr eaLnBrk="1" hangingPunct="1"/>
            <a:r>
              <a:rPr lang="en-US" sz="1600" dirty="0"/>
              <a:t>The other files, such as the </a:t>
            </a:r>
            <a:r>
              <a:rPr lang="en-US" sz="1600" dirty="0" err="1"/>
              <a:t>MedPAR</a:t>
            </a:r>
            <a:r>
              <a:rPr lang="en-US" sz="1600" dirty="0"/>
              <a:t> </a:t>
            </a:r>
            <a:r>
              <a:rPr lang="en-US" sz="1600" dirty="0" err="1"/>
              <a:t>Hospitial</a:t>
            </a:r>
            <a:r>
              <a:rPr lang="en-US" sz="1600" dirty="0"/>
              <a:t> and Skilled Nursing Facilities, or the Hospital outpatient or Home Health Agency files include claims that were reimbursed for each calendar year.  They have information on diagnoses codes, service dates, charge amount and reimbursed amount.</a:t>
            </a:r>
          </a:p>
          <a:p>
            <a:pPr eaLnBrk="1" hangingPunct="1"/>
            <a:endParaRPr lang="en-US" sz="1600" dirty="0"/>
          </a:p>
          <a:p>
            <a:pPr eaLnBrk="1" hangingPunct="1"/>
            <a:r>
              <a:rPr lang="en-US" sz="1600" dirty="0"/>
              <a:t>For the </a:t>
            </a:r>
            <a:r>
              <a:rPr lang="en-US" sz="1600" dirty="0" err="1"/>
              <a:t>MedPar</a:t>
            </a:r>
            <a:r>
              <a:rPr lang="en-US" sz="1600" dirty="0"/>
              <a:t> files, each record represents a single stay.</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a:xfrm>
            <a:off x="1143000" y="685800"/>
            <a:ext cx="4573588" cy="3430588"/>
          </a:xfrm>
          <a:ln/>
        </p:spPr>
      </p:sp>
      <p:sp>
        <p:nvSpPr>
          <p:cNvPr id="47107" name="Rectangle 3"/>
          <p:cNvSpPr>
            <a:spLocks noGrp="1" noChangeArrowheads="1"/>
          </p:cNvSpPr>
          <p:nvPr>
            <p:ph type="body" idx="1"/>
          </p:nvPr>
        </p:nvSpPr>
        <p:spPr>
          <a:noFill/>
          <a:ln/>
        </p:spPr>
        <p:txBody>
          <a:bodyPr/>
          <a:lstStyle/>
          <a:p>
            <a:r>
              <a:rPr lang="en-US" dirty="0" smtClean="0">
                <a:latin typeface="Arial" pitchFamily="34" charset="0"/>
              </a:rPr>
              <a:t>The NHANES provides</a:t>
            </a:r>
            <a:r>
              <a:rPr lang="en-US" baseline="0" dirty="0" smtClean="0">
                <a:latin typeface="Arial" pitchFamily="34" charset="0"/>
              </a:rPr>
              <a:t> data from physical exams, lab tests, and personal interviews for a nationally-representative annual sample of about 5,000 people.    </a:t>
            </a:r>
            <a:r>
              <a:rPr lang="en-US" dirty="0" smtClean="0"/>
              <a:t>Data from NHANES are used to determine the prevalence of major diseases and risk factors for diseases. Information is also used to assess nutritional status and its association with health promotion and disease prevention. NHANES findings are also the basis for national standards for such measurements as height, weight, and blood pressure. </a:t>
            </a:r>
          </a:p>
          <a:p>
            <a:endParaRPr lang="en-US" dirty="0" smtClean="0">
              <a:latin typeface="Arial" pitchFamily="34" charset="0"/>
            </a:endParaRPr>
          </a:p>
          <a:p>
            <a:endParaRPr lang="en-US" dirty="0" smtClean="0">
              <a:latin typeface="Arial"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7"/>
          <p:cNvSpPr>
            <a:spLocks noGrp="1" noChangeArrowheads="1"/>
          </p:cNvSpPr>
          <p:nvPr>
            <p:ph type="sldNum" sz="quarter" idx="5"/>
          </p:nvPr>
        </p:nvSpPr>
        <p:spPr>
          <a:noFill/>
        </p:spPr>
        <p:txBody>
          <a:bodyPr/>
          <a:lstStyle/>
          <a:p>
            <a:fld id="{E97DC14F-9156-4A01-A62E-B7F196D779AC}" type="slidenum">
              <a:rPr lang="en-US" smtClean="0"/>
              <a:pPr/>
              <a:t>34</a:t>
            </a:fld>
            <a:endParaRPr lang="en-US" smtClean="0"/>
          </a:p>
        </p:txBody>
      </p:sp>
      <p:sp>
        <p:nvSpPr>
          <p:cNvPr id="59394" name="Rectangle 2"/>
          <p:cNvSpPr>
            <a:spLocks noGrp="1" noRot="1" noChangeAspect="1" noChangeArrowheads="1" noTextEdit="1"/>
          </p:cNvSpPr>
          <p:nvPr>
            <p:ph type="sldImg"/>
          </p:nvPr>
        </p:nvSpPr>
        <p:spPr>
          <a:xfrm>
            <a:off x="1143000" y="684213"/>
            <a:ext cx="4572000" cy="3430587"/>
          </a:xfrm>
          <a:ln/>
        </p:spPr>
      </p:sp>
      <p:sp>
        <p:nvSpPr>
          <p:cNvPr id="59395" name="Rectangle 3"/>
          <p:cNvSpPr>
            <a:spLocks noGrp="1" noChangeArrowheads="1"/>
          </p:cNvSpPr>
          <p:nvPr>
            <p:ph type="body" idx="1"/>
          </p:nvPr>
        </p:nvSpPr>
        <p:spPr>
          <a:xfrm>
            <a:off x="686421" y="4344025"/>
            <a:ext cx="5485158" cy="4116049"/>
          </a:xfrm>
          <a:noFill/>
          <a:ln/>
        </p:spPr>
        <p:txBody>
          <a:bodyPr/>
          <a:lstStyle/>
          <a:p>
            <a:r>
              <a:rPr lang="en-US" smtClean="0"/>
              <a:t>There are five MAX file types: Personal Summary File, Inpatient File, Long Term Care File, Drug File, and Other Therapy File.</a:t>
            </a:r>
          </a:p>
          <a:p>
            <a:r>
              <a:rPr lang="en-US" smtClean="0"/>
              <a:t>The Personal Summary File contains one record for every individual enrolled for at least one day during the year. The file contains demographic data (e.g. date of birth, gender, race), basis of eligibility, maintenance assistance status, monthly enrollment status, and a utilization summary. The Inpatient File contains complete stay records for enrollees who used inpatient services including diagnoses, procedures, discharge status, length of stay, and payment amount. The Long Term Care File contains claims for long term care services provided by Skilled Nursing Facilities (SNFs), Intermediate Care Facilities (ICFs), and independent psychiatric facilities. Fields include facility type, dates of service, and discharge status. The Drug File contains final action paid drug which beginning with 1996 data required an NDC. The Other Therapy File contains claim records for all non-institutional Medicaid services, including physician services, lab/X-ray, clinic services and premium payments. As appropriate the claims include diagnosis, procedure and date of service.</a:t>
            </a:r>
          </a:p>
          <a:p>
            <a:r>
              <a:rPr lang="en-US" smtClean="0"/>
              <a:t>For MAX files, 1999 and forward the number of procedure and/or diagnosis fields has generally increased: Inpatient, 10 diagnoses and 7 procedure; Other Therapy, 2 diagnosis codes and 1 procedure; Long Term Care, 5 diagnosis codes.</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7"/>
          <p:cNvSpPr txBox="1">
            <a:spLocks noGrp="1" noChangeArrowheads="1"/>
          </p:cNvSpPr>
          <p:nvPr/>
        </p:nvSpPr>
        <p:spPr bwMode="auto">
          <a:xfrm>
            <a:off x="3885579" y="8686489"/>
            <a:ext cx="2972421" cy="457512"/>
          </a:xfrm>
          <a:prstGeom prst="rect">
            <a:avLst/>
          </a:prstGeom>
          <a:noFill/>
          <a:ln w="9525">
            <a:noFill/>
            <a:miter lim="800000"/>
            <a:headEnd/>
            <a:tailEnd/>
          </a:ln>
        </p:spPr>
        <p:txBody>
          <a:bodyPr lIns="89730" tIns="44865" rIns="89730" bIns="44865" anchor="b"/>
          <a:lstStyle/>
          <a:p>
            <a:pPr algn="r"/>
            <a:fld id="{F4DB47A6-02E2-4D05-BAC2-1266EBBB050F}" type="slidenum">
              <a:rPr lang="en-US" sz="1200"/>
              <a:pPr algn="r"/>
              <a:t>35</a:t>
            </a:fld>
            <a:endParaRPr lang="en-US" sz="1200" dirty="0"/>
          </a:p>
        </p:txBody>
      </p:sp>
      <p:sp>
        <p:nvSpPr>
          <p:cNvPr id="61442" name="Rectangle 2"/>
          <p:cNvSpPr>
            <a:spLocks noGrp="1" noRot="1" noChangeAspect="1" noChangeArrowheads="1" noTextEdit="1"/>
          </p:cNvSpPr>
          <p:nvPr>
            <p:ph type="sldImg"/>
          </p:nvPr>
        </p:nvSpPr>
        <p:spPr>
          <a:xfrm>
            <a:off x="1143000" y="684213"/>
            <a:ext cx="4572000" cy="3430587"/>
          </a:xfrm>
          <a:ln/>
        </p:spPr>
      </p:sp>
      <p:sp>
        <p:nvSpPr>
          <p:cNvPr id="61443" name="Rectangle 3"/>
          <p:cNvSpPr>
            <a:spLocks noGrp="1" noChangeArrowheads="1"/>
          </p:cNvSpPr>
          <p:nvPr>
            <p:ph type="body" idx="1"/>
          </p:nvPr>
        </p:nvSpPr>
        <p:spPr>
          <a:xfrm>
            <a:off x="686421" y="4344025"/>
            <a:ext cx="5485158" cy="4116049"/>
          </a:xfrm>
          <a:noFill/>
          <a:ln/>
        </p:spPr>
        <p:txBody>
          <a:bodyPr/>
          <a:lstStyle/>
          <a:p>
            <a:r>
              <a:rPr lang="en-US" smtClean="0"/>
              <a:t>There are five MAX file types: Personal Summary File, Inpatient File, Long Term Care File, Drug File, and Other Therapy File.</a:t>
            </a:r>
          </a:p>
          <a:p>
            <a:r>
              <a:rPr lang="en-US" smtClean="0"/>
              <a:t>The Personal Summary File contains one record for every individual enrolled for at least one day during the year. The file contains demographic data (e.g. date of birth, gender, race), basis of eligibility, maintenance assistance status, monthly enrollment status, and a utilization summary. The Inpatient File contains complete stay records for enrollees who used inpatient services including diagnoses, procedures, discharge status, length of stay, and payment amount. The Long Term Care File contains claims for long term care services provided by Skilled Nursing Facilities (SNFs), Intermediate Care Facilities (ICFs), and independent psychiatric facilities. Fields include facility type, dates of service, and discharge status. The Drug File contains final action paid drug which beginning with 1996 data required an NDC. The Other Therapy File contains claim records for all non-institutional Medicaid services, including physician services, lab/X-ray, clinic services and premium payments. As appropriate the claims include diagnosis, procedure and date of service.</a:t>
            </a:r>
          </a:p>
          <a:p>
            <a:r>
              <a:rPr lang="en-US" smtClean="0"/>
              <a:t>For MAX files, 1999 and forward the number of procedure and/or diagnosis fields has generally increased: Inpatient, 10 diagnoses and 7 procedure; Other Therapy, 2 diagnosis codes and 1 procedure; Long Term Care, 5 diagnosis codes.</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7"/>
          <p:cNvSpPr txBox="1">
            <a:spLocks noGrp="1" noChangeArrowheads="1"/>
          </p:cNvSpPr>
          <p:nvPr/>
        </p:nvSpPr>
        <p:spPr bwMode="auto">
          <a:xfrm>
            <a:off x="3885579" y="8686489"/>
            <a:ext cx="2972421" cy="457512"/>
          </a:xfrm>
          <a:prstGeom prst="rect">
            <a:avLst/>
          </a:prstGeom>
          <a:noFill/>
          <a:ln w="9525">
            <a:noFill/>
            <a:miter lim="800000"/>
            <a:headEnd/>
            <a:tailEnd/>
          </a:ln>
        </p:spPr>
        <p:txBody>
          <a:bodyPr lIns="89730" tIns="44865" rIns="89730" bIns="44865" anchor="b"/>
          <a:lstStyle/>
          <a:p>
            <a:pPr algn="r"/>
            <a:fld id="{88C48915-96E8-4E47-B533-47F0998D3252}" type="slidenum">
              <a:rPr lang="en-US" sz="1200"/>
              <a:pPr algn="r"/>
              <a:t>36</a:t>
            </a:fld>
            <a:endParaRPr lang="en-US" sz="1200" dirty="0"/>
          </a:p>
        </p:txBody>
      </p:sp>
      <p:sp>
        <p:nvSpPr>
          <p:cNvPr id="63490" name="Rectangle 2"/>
          <p:cNvSpPr>
            <a:spLocks noGrp="1" noRot="1" noChangeAspect="1" noChangeArrowheads="1" noTextEdit="1"/>
          </p:cNvSpPr>
          <p:nvPr>
            <p:ph type="sldImg"/>
          </p:nvPr>
        </p:nvSpPr>
        <p:spPr>
          <a:xfrm>
            <a:off x="1143000" y="684213"/>
            <a:ext cx="4572000" cy="3430587"/>
          </a:xfrm>
          <a:ln/>
        </p:spPr>
      </p:sp>
      <p:sp>
        <p:nvSpPr>
          <p:cNvPr id="63491" name="Rectangle 3"/>
          <p:cNvSpPr>
            <a:spLocks noGrp="1" noChangeArrowheads="1"/>
          </p:cNvSpPr>
          <p:nvPr>
            <p:ph type="body" idx="1"/>
          </p:nvPr>
        </p:nvSpPr>
        <p:spPr>
          <a:xfrm>
            <a:off x="686421" y="4344025"/>
            <a:ext cx="5485158" cy="4116049"/>
          </a:xfrm>
          <a:noFill/>
          <a:ln/>
        </p:spPr>
        <p:txBody>
          <a:bodyPr/>
          <a:lstStyle/>
          <a:p>
            <a:r>
              <a:rPr lang="en-US" smtClean="0"/>
              <a:t>There are five MAX file types: Personal Summary File, Inpatient File, Long Term Care File, Drug File, and Other Therapy File.</a:t>
            </a:r>
          </a:p>
          <a:p>
            <a:r>
              <a:rPr lang="en-US" smtClean="0"/>
              <a:t>The Personal Summary File contains one record for every individual enrolled for at least one day during the year. The file contains demographic data (e.g. date of birth, gender, race), basis of eligibility, maintenance assistance status, monthly enrollment status, and a utilization summary. The Inpatient File contains complete stay records for enrollees who used inpatient services including diagnoses, procedures, discharge status, length of stay, and payment amount. The Long Term Care File contains claims for long term care services provided by Skilled Nursing Facilities (SNFs), Intermediate Care Facilities (ICFs), and independent psychiatric facilities. Fields include facility type, dates of service, and discharge status. The Drug File contains final action paid drug which beginning with 1996 data required an NDC. The Other Therapy File contains claim records for all non-institutional Medicaid services, including physician services, lab/X-ray, clinic services and premium payments. As appropriate the claims include diagnosis, procedure and date of service.</a:t>
            </a:r>
          </a:p>
          <a:p>
            <a:r>
              <a:rPr lang="en-US" smtClean="0"/>
              <a:t>For MAX files, 1999 and forward the number of procedure and/or diagnosis fields has generally increased: Inpatient, 10 diagnoses and 7 procedure; Other Therapy, 2 diagnosis codes and 1 procedure; Long Term Care, 5 diagnosis codes.</a:t>
            </a: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7"/>
          <p:cNvSpPr>
            <a:spLocks noGrp="1" noChangeArrowheads="1"/>
          </p:cNvSpPr>
          <p:nvPr>
            <p:ph type="sldNum" sz="quarter" idx="5"/>
          </p:nvPr>
        </p:nvSpPr>
        <p:spPr>
          <a:noFill/>
        </p:spPr>
        <p:txBody>
          <a:bodyPr/>
          <a:lstStyle/>
          <a:p>
            <a:fld id="{B7F5DB6F-6DAF-4149-9C54-74BB4403AF99}" type="slidenum">
              <a:rPr lang="en-US" smtClean="0"/>
              <a:pPr/>
              <a:t>37</a:t>
            </a:fld>
            <a:endParaRPr lang="en-US" smtClean="0"/>
          </a:p>
        </p:txBody>
      </p:sp>
      <p:sp>
        <p:nvSpPr>
          <p:cNvPr id="65538" name="Rectangle 2"/>
          <p:cNvSpPr>
            <a:spLocks noGrp="1" noRot="1" noChangeAspect="1" noChangeArrowheads="1" noTextEdit="1"/>
          </p:cNvSpPr>
          <p:nvPr>
            <p:ph type="sldImg"/>
          </p:nvPr>
        </p:nvSpPr>
        <p:spPr>
          <a:xfrm>
            <a:off x="1146175" y="687388"/>
            <a:ext cx="4567238" cy="3427412"/>
          </a:xfrm>
          <a:ln/>
        </p:spPr>
      </p:sp>
      <p:sp>
        <p:nvSpPr>
          <p:cNvPr id="65539" name="Rectangle 3"/>
          <p:cNvSpPr>
            <a:spLocks noGrp="1" noChangeArrowheads="1"/>
          </p:cNvSpPr>
          <p:nvPr>
            <p:ph type="body" idx="1"/>
          </p:nvPr>
        </p:nvSpPr>
        <p:spPr>
          <a:xfrm>
            <a:off x="686421" y="4344025"/>
            <a:ext cx="5485158" cy="4112926"/>
          </a:xfrm>
          <a:noFill/>
          <a:ln/>
        </p:spPr>
        <p:txBody>
          <a:bodyPr/>
          <a:lstStyle/>
          <a:p>
            <a:r>
              <a:rPr lang="en-US" smtClean="0"/>
              <a:t>The Summary Medicare Enrollment and Expenditures Files include enrollment</a:t>
            </a:r>
          </a:p>
          <a:p>
            <a:r>
              <a:rPr lang="en-US" smtClean="0"/>
              <a:t>information taken from the Denominator Files plus summary variables of several</a:t>
            </a:r>
          </a:p>
          <a:p>
            <a:r>
              <a:rPr lang="en-US" smtClean="0"/>
              <a:t>expenditure and claims variables. The SMEC Files are modeled after the Medicare</a:t>
            </a:r>
          </a:p>
          <a:p>
            <a:r>
              <a:rPr lang="en-US" smtClean="0"/>
              <a:t>Current Beneficiary Survey (MCBS) cost and use Files. SMEC Files will be</a:t>
            </a:r>
          </a:p>
          <a:p>
            <a:r>
              <a:rPr lang="en-US" smtClean="0"/>
              <a:t>available for each of the NCHS-CMS linked surveys by year of Medicare data (1991-</a:t>
            </a:r>
          </a:p>
          <a:p>
            <a:r>
              <a:rPr lang="en-US" smtClean="0"/>
              <a:t>2000).</a:t>
            </a: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7"/>
          <p:cNvSpPr txBox="1">
            <a:spLocks noGrp="1" noChangeArrowheads="1"/>
          </p:cNvSpPr>
          <p:nvPr/>
        </p:nvSpPr>
        <p:spPr bwMode="auto">
          <a:xfrm>
            <a:off x="3885579" y="8686489"/>
            <a:ext cx="2972421" cy="457512"/>
          </a:xfrm>
          <a:prstGeom prst="rect">
            <a:avLst/>
          </a:prstGeom>
          <a:noFill/>
          <a:ln w="9525">
            <a:noFill/>
            <a:miter lim="800000"/>
            <a:headEnd/>
            <a:tailEnd/>
          </a:ln>
        </p:spPr>
        <p:txBody>
          <a:bodyPr lIns="89730" tIns="44865" rIns="89730" bIns="44865" anchor="b"/>
          <a:lstStyle/>
          <a:p>
            <a:pPr algn="r"/>
            <a:fld id="{771F80DB-DB9A-479D-A413-CF58F0B7818F}" type="slidenum">
              <a:rPr lang="en-US" sz="1200"/>
              <a:pPr algn="r"/>
              <a:t>38</a:t>
            </a:fld>
            <a:endParaRPr lang="en-US" sz="1200" dirty="0"/>
          </a:p>
        </p:txBody>
      </p:sp>
      <p:sp>
        <p:nvSpPr>
          <p:cNvPr id="67586" name="Rectangle 2"/>
          <p:cNvSpPr>
            <a:spLocks noGrp="1" noRot="1" noChangeAspect="1" noChangeArrowheads="1" noTextEdit="1"/>
          </p:cNvSpPr>
          <p:nvPr>
            <p:ph type="sldImg"/>
          </p:nvPr>
        </p:nvSpPr>
        <p:spPr>
          <a:xfrm>
            <a:off x="1143000" y="684213"/>
            <a:ext cx="4572000" cy="3430587"/>
          </a:xfrm>
          <a:ln/>
        </p:spPr>
      </p:sp>
      <p:sp>
        <p:nvSpPr>
          <p:cNvPr id="67587" name="Rectangle 3"/>
          <p:cNvSpPr>
            <a:spLocks noGrp="1" noChangeArrowheads="1"/>
          </p:cNvSpPr>
          <p:nvPr>
            <p:ph type="body" idx="1"/>
          </p:nvPr>
        </p:nvSpPr>
        <p:spPr>
          <a:xfrm>
            <a:off x="686421" y="4344025"/>
            <a:ext cx="5485158" cy="4116049"/>
          </a:xfrm>
          <a:noFill/>
          <a:ln/>
        </p:spPr>
        <p:txBody>
          <a:bodyPr/>
          <a:lstStyle/>
          <a:p>
            <a:r>
              <a:rPr lang="en-US" smtClean="0"/>
              <a:t>There are five MAX file types: Personal Summary File, Inpatient File, Long Term Care File, Drug File, and Other Therapy File.</a:t>
            </a:r>
          </a:p>
          <a:p>
            <a:r>
              <a:rPr lang="en-US" smtClean="0"/>
              <a:t>The Personal Summary File contains one record for every individual enrolled for at least one day during the year. The file contains demographic data (e.g. date of birth, gender, race), basis of eligibility, maintenance assistance status, monthly enrollment status, and a utilization summary. The Inpatient File contains complete stay records for enrollees who used inpatient services including diagnoses, procedures, discharge status, length of stay, and payment amount. The Long Term Care File contains claims for long term care services provided by Skilled Nursing Facilities (SNFs), Intermediate Care Facilities (ICFs), and independent psychiatric facilities. Fields include facility type, dates of service, and discharge status. The Drug File contains final action paid drug which beginning with 1996 data required an NDC. The Other Therapy File contains claim records for all non-institutional Medicaid services, including physician services, lab/X-ray, clinic services and premium payments. As appropriate the claims include diagnosis, procedure and date of service.</a:t>
            </a:r>
          </a:p>
          <a:p>
            <a:r>
              <a:rPr lang="en-US" smtClean="0"/>
              <a:t>For MAX files, 1999 and forward the number of procedure and/or diagnosis fields has generally increased: Inpatient, 10 diagnoses and 7 procedure; Other Therapy, 2 diagnosis codes and 1 procedure; Long Term Care, 5 diagnosis codes.</a:t>
            </a: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p>
            <a:fld id="{2BCB0816-1583-4829-92A7-273FD389B5A2}" type="slidenum">
              <a:rPr lang="en-US" smtClean="0"/>
              <a:pPr/>
              <a:t>39</a:t>
            </a:fld>
            <a:endParaRPr lang="en-US" smtClean="0"/>
          </a:p>
        </p:txBody>
      </p:sp>
      <p:sp>
        <p:nvSpPr>
          <p:cNvPr id="69635" name="Text Box 2"/>
          <p:cNvSpPr txBox="1">
            <a:spLocks noChangeArrowheads="1"/>
          </p:cNvSpPr>
          <p:nvPr/>
        </p:nvSpPr>
        <p:spPr bwMode="auto">
          <a:xfrm>
            <a:off x="1143000" y="685488"/>
            <a:ext cx="4572000" cy="3429000"/>
          </a:xfrm>
          <a:prstGeom prst="rect">
            <a:avLst/>
          </a:prstGeom>
          <a:solidFill>
            <a:srgbClr val="FFFFFF"/>
          </a:solidFill>
          <a:ln w="9360">
            <a:solidFill>
              <a:srgbClr val="000000"/>
            </a:solidFill>
            <a:miter lim="800000"/>
            <a:headEnd/>
            <a:tailEnd/>
          </a:ln>
        </p:spPr>
        <p:txBody>
          <a:bodyPr wrap="none" lIns="89730" tIns="44865" rIns="89730" bIns="44865" anchor="ctr"/>
          <a:lstStyle/>
          <a:p>
            <a:endParaRPr lang="en-US"/>
          </a:p>
        </p:txBody>
      </p:sp>
      <p:sp>
        <p:nvSpPr>
          <p:cNvPr id="69636" name="Text Box 3"/>
          <p:cNvSpPr>
            <a:spLocks noGrp="1" noChangeArrowheads="1"/>
          </p:cNvSpPr>
          <p:nvPr>
            <p:ph type="body"/>
          </p:nvPr>
        </p:nvSpPr>
        <p:spPr>
          <a:xfrm>
            <a:off x="686421" y="4344025"/>
            <a:ext cx="5485158" cy="2435363"/>
          </a:xfrm>
          <a:noFill/>
          <a:ln/>
        </p:spPr>
        <p:txBody>
          <a:bodyPr lIns="86780" tIns="45125" rIns="86780" bIns="45125">
            <a:spAutoFit/>
          </a:bodyPr>
          <a:lstStyle/>
          <a:p>
            <a:pPr defTabSz="448650">
              <a:spcBef>
                <a:spcPts val="442"/>
              </a:spcBef>
              <a:tabLst>
                <a:tab pos="0" algn="l"/>
                <a:tab pos="448650" algn="l"/>
                <a:tab pos="897301" algn="l"/>
                <a:tab pos="1345951" algn="l"/>
                <a:tab pos="1794601" algn="l"/>
                <a:tab pos="2243252" algn="l"/>
                <a:tab pos="2691902" algn="l"/>
                <a:tab pos="3140553" algn="l"/>
                <a:tab pos="3589203" algn="l"/>
                <a:tab pos="4037853" algn="l"/>
                <a:tab pos="4486504" algn="l"/>
                <a:tab pos="4935154" algn="l"/>
                <a:tab pos="5383804" algn="l"/>
                <a:tab pos="5832455" algn="l"/>
                <a:tab pos="6281105" algn="l"/>
                <a:tab pos="6729755" algn="l"/>
                <a:tab pos="7178406" algn="l"/>
                <a:tab pos="7627056" algn="l"/>
                <a:tab pos="8075706" algn="l"/>
                <a:tab pos="8524357" algn="l"/>
                <a:tab pos="8973007" algn="l"/>
              </a:tabLst>
            </a:pPr>
            <a:r>
              <a:rPr lang="en-GB" sz="1800" dirty="0">
                <a:latin typeface="Batang" pitchFamily="18" charset="-127"/>
              </a:rPr>
              <a:t>Bullet 1 – for example, you could use survey data to identify risk factors for hip fractures, strokes, other </a:t>
            </a:r>
            <a:r>
              <a:rPr lang="en-GB" sz="1800" dirty="0" err="1">
                <a:latin typeface="Batang" pitchFamily="18" charset="-127"/>
              </a:rPr>
              <a:t>cardiovacular</a:t>
            </a:r>
            <a:r>
              <a:rPr lang="en-GB" sz="1800" dirty="0">
                <a:latin typeface="Batang" pitchFamily="18" charset="-127"/>
              </a:rPr>
              <a:t> events, cancer surgery, etc. identified in the Medicare claims data or you could diabetes, hypertension, or obesity related Medicare reimbursements</a:t>
            </a:r>
          </a:p>
          <a:p>
            <a:pPr defTabSz="448650">
              <a:spcBef>
                <a:spcPts val="442"/>
              </a:spcBef>
              <a:tabLst>
                <a:tab pos="0" algn="l"/>
                <a:tab pos="448650" algn="l"/>
                <a:tab pos="897301" algn="l"/>
                <a:tab pos="1345951" algn="l"/>
                <a:tab pos="1794601" algn="l"/>
                <a:tab pos="2243252" algn="l"/>
                <a:tab pos="2691902" algn="l"/>
                <a:tab pos="3140553" algn="l"/>
                <a:tab pos="3589203" algn="l"/>
                <a:tab pos="4037853" algn="l"/>
                <a:tab pos="4486504" algn="l"/>
                <a:tab pos="4935154" algn="l"/>
                <a:tab pos="5383804" algn="l"/>
                <a:tab pos="5832455" algn="l"/>
                <a:tab pos="6281105" algn="l"/>
                <a:tab pos="6729755" algn="l"/>
                <a:tab pos="7178406" algn="l"/>
                <a:tab pos="7627056" algn="l"/>
                <a:tab pos="8075706" algn="l"/>
                <a:tab pos="8524357" algn="l"/>
                <a:tab pos="8973007" algn="l"/>
              </a:tabLst>
            </a:pPr>
            <a:endParaRPr lang="en-GB" sz="1800" dirty="0">
              <a:latin typeface="Batang" pitchFamily="18" charset="-127"/>
            </a:endParaRPr>
          </a:p>
          <a:p>
            <a:pPr defTabSz="448650">
              <a:spcBef>
                <a:spcPts val="442"/>
              </a:spcBef>
              <a:tabLst>
                <a:tab pos="0" algn="l"/>
                <a:tab pos="448650" algn="l"/>
                <a:tab pos="897301" algn="l"/>
                <a:tab pos="1345951" algn="l"/>
                <a:tab pos="1794601" algn="l"/>
                <a:tab pos="2243252" algn="l"/>
                <a:tab pos="2691902" algn="l"/>
                <a:tab pos="3140553" algn="l"/>
                <a:tab pos="3589203" algn="l"/>
                <a:tab pos="4037853" algn="l"/>
                <a:tab pos="4486504" algn="l"/>
                <a:tab pos="4935154" algn="l"/>
                <a:tab pos="5383804" algn="l"/>
                <a:tab pos="5832455" algn="l"/>
                <a:tab pos="6281105" algn="l"/>
                <a:tab pos="6729755" algn="l"/>
                <a:tab pos="7178406" algn="l"/>
                <a:tab pos="7627056" algn="l"/>
                <a:tab pos="8075706" algn="l"/>
                <a:tab pos="8524357" algn="l"/>
                <a:tab pos="8973007" algn="l"/>
              </a:tabLst>
            </a:pPr>
            <a:endParaRPr lang="en-GB" sz="1800" dirty="0">
              <a:latin typeface="Batang" pitchFamily="18" charset="-127"/>
            </a:endParaRPr>
          </a:p>
        </p:txBody>
      </p:sp>
      <p:sp>
        <p:nvSpPr>
          <p:cNvPr id="69637" name="Rectangle 4"/>
          <p:cNvSpPr>
            <a:spLocks noGrp="1" noRot="1" noChangeAspect="1" noChangeArrowheads="1" noTextEdit="1"/>
          </p:cNvSpPr>
          <p:nvPr>
            <p:ph type="sldImg"/>
          </p:nvPr>
        </p:nvSpPr>
        <p:spPr>
          <a:xfrm>
            <a:off x="1144588" y="684213"/>
            <a:ext cx="4572000" cy="3429000"/>
          </a:xfrm>
          <a:ln/>
        </p:spPr>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Slide Image Placeholder 1"/>
          <p:cNvSpPr>
            <a:spLocks noGrp="1" noRot="1" noChangeAspect="1"/>
          </p:cNvSpPr>
          <p:nvPr>
            <p:ph type="sldImg"/>
          </p:nvPr>
        </p:nvSpPr>
        <p:spPr>
          <a:ln/>
        </p:spPr>
      </p:sp>
      <p:sp>
        <p:nvSpPr>
          <p:cNvPr id="71682" name="Notes Placeholder 2"/>
          <p:cNvSpPr>
            <a:spLocks noGrp="1"/>
          </p:cNvSpPr>
          <p:nvPr>
            <p:ph type="body" idx="1"/>
          </p:nvPr>
        </p:nvSpPr>
        <p:spPr>
          <a:noFill/>
          <a:ln/>
        </p:spPr>
        <p:txBody>
          <a:bodyPr/>
          <a:lstStyle/>
          <a:p>
            <a:endParaRPr lang="en-US" smtClean="0"/>
          </a:p>
        </p:txBody>
      </p:sp>
      <p:sp>
        <p:nvSpPr>
          <p:cNvPr id="71683" name="Slide Number Placeholder 3"/>
          <p:cNvSpPr>
            <a:spLocks noGrp="1"/>
          </p:cNvSpPr>
          <p:nvPr>
            <p:ph type="sldNum" sz="quarter" idx="5"/>
          </p:nvPr>
        </p:nvSpPr>
        <p:spPr>
          <a:noFill/>
        </p:spPr>
        <p:txBody>
          <a:bodyPr/>
          <a:lstStyle/>
          <a:p>
            <a:fld id="{59EE3254-50E4-45F7-9FFB-B98E18B2088B}" type="slidenum">
              <a:rPr lang="en-US" smtClean="0"/>
              <a:pPr/>
              <a:t>40</a:t>
            </a:fld>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7"/>
          <p:cNvSpPr>
            <a:spLocks noGrp="1" noChangeArrowheads="1"/>
          </p:cNvSpPr>
          <p:nvPr>
            <p:ph type="sldNum" sz="quarter" idx="5"/>
          </p:nvPr>
        </p:nvSpPr>
        <p:spPr>
          <a:noFill/>
        </p:spPr>
        <p:txBody>
          <a:bodyPr/>
          <a:lstStyle/>
          <a:p>
            <a:fld id="{819CEE14-E222-4437-A1B5-D4A911710D45}" type="slidenum">
              <a:rPr lang="en-US" smtClean="0"/>
              <a:pPr/>
              <a:t>42</a:t>
            </a:fld>
            <a:endParaRPr lang="en-US" smtClean="0"/>
          </a:p>
        </p:txBody>
      </p:sp>
      <p:sp>
        <p:nvSpPr>
          <p:cNvPr id="73730" name="Rectangle 2"/>
          <p:cNvSpPr>
            <a:spLocks noGrp="1" noRot="1" noChangeAspect="1" noChangeArrowheads="1" noTextEdit="1"/>
          </p:cNvSpPr>
          <p:nvPr>
            <p:ph type="sldImg"/>
          </p:nvPr>
        </p:nvSpPr>
        <p:spPr>
          <a:ln/>
        </p:spPr>
      </p:sp>
      <p:sp>
        <p:nvSpPr>
          <p:cNvPr id="73731" name="Rectangle 3"/>
          <p:cNvSpPr>
            <a:spLocks noGrp="1" noChangeArrowheads="1"/>
          </p:cNvSpPr>
          <p:nvPr>
            <p:ph type="body" idx="1"/>
          </p:nvPr>
        </p:nvSpPr>
        <p:spPr>
          <a:noFill/>
          <a:ln/>
        </p:spPr>
        <p:txBody>
          <a:bodyPr/>
          <a:lstStyle/>
          <a:p>
            <a:pPr eaLnBrk="1" hangingPunct="1"/>
            <a:r>
              <a:rPr lang="en-US" sz="1600" dirty="0"/>
              <a:t>Wealth of data with large potential for impact in current health  care reform climate</a:t>
            </a:r>
          </a:p>
          <a:p>
            <a:pPr eaLnBrk="1" hangingPunct="1"/>
            <a:r>
              <a:rPr lang="en-US" sz="1600" dirty="0"/>
              <a:t>Will highlight a few research examples later</a:t>
            </a:r>
          </a:p>
          <a:p>
            <a:pPr eaLnBrk="1" hangingPunct="1"/>
            <a:r>
              <a:rPr lang="en-US" sz="1600" dirty="0"/>
              <a:t>Now providing an overview of a selected set of analytic issues that arise when using these linked files – I’m focusing on Medicare, some are </a:t>
            </a:r>
            <a:r>
              <a:rPr lang="en-US" sz="1600" dirty="0" err="1"/>
              <a:t>generalizeable</a:t>
            </a:r>
            <a:r>
              <a:rPr lang="en-US" sz="1600" dirty="0"/>
              <a:t> to our other linkage activities, some are specific to Medicare – we provide more information on our website</a:t>
            </a:r>
          </a:p>
          <a:p>
            <a:pPr eaLnBrk="1" hangingPunct="1"/>
            <a:endParaRPr lang="en-US" sz="1600" dirty="0"/>
          </a:p>
          <a:p>
            <a:pPr eaLnBrk="1" hangingPunct="1"/>
            <a:r>
              <a:rPr lang="en-US" sz="1600" dirty="0"/>
              <a:t>These analytic issues are divided roughly into those that arise because of the linkage process and those that are related to the Medicare data itself – because recall that Medicare data are collected for the purpose of making health care payments. </a:t>
            </a:r>
          </a:p>
          <a:p>
            <a:pPr eaLnBrk="1" hangingPunct="1"/>
            <a:endParaRPr lang="en-US" sz="1600" dirty="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7"/>
          <p:cNvSpPr>
            <a:spLocks noGrp="1" noChangeArrowheads="1"/>
          </p:cNvSpPr>
          <p:nvPr>
            <p:ph type="sldNum" sz="quarter" idx="5"/>
          </p:nvPr>
        </p:nvSpPr>
        <p:spPr>
          <a:noFill/>
        </p:spPr>
        <p:txBody>
          <a:bodyPr/>
          <a:lstStyle/>
          <a:p>
            <a:fld id="{819CEE14-E222-4437-A1B5-D4A911710D45}" type="slidenum">
              <a:rPr lang="en-US" smtClean="0"/>
              <a:pPr/>
              <a:t>43</a:t>
            </a:fld>
            <a:endParaRPr lang="en-US" smtClean="0"/>
          </a:p>
        </p:txBody>
      </p:sp>
      <p:sp>
        <p:nvSpPr>
          <p:cNvPr id="73730" name="Rectangle 2"/>
          <p:cNvSpPr>
            <a:spLocks noGrp="1" noRot="1" noChangeAspect="1" noChangeArrowheads="1" noTextEdit="1"/>
          </p:cNvSpPr>
          <p:nvPr>
            <p:ph type="sldImg"/>
          </p:nvPr>
        </p:nvSpPr>
        <p:spPr>
          <a:ln/>
        </p:spPr>
      </p:sp>
      <p:sp>
        <p:nvSpPr>
          <p:cNvPr id="73731" name="Rectangle 3"/>
          <p:cNvSpPr>
            <a:spLocks noGrp="1" noChangeArrowheads="1"/>
          </p:cNvSpPr>
          <p:nvPr>
            <p:ph type="body" idx="1"/>
          </p:nvPr>
        </p:nvSpPr>
        <p:spPr>
          <a:noFill/>
          <a:ln/>
        </p:spPr>
        <p:txBody>
          <a:bodyPr/>
          <a:lstStyle/>
          <a:p>
            <a:pPr eaLnBrk="1" hangingPunct="1"/>
            <a:r>
              <a:rPr lang="en-US" sz="1600" dirty="0"/>
              <a:t>Wealth of data with large potential for impact in current health  care reform climate</a:t>
            </a:r>
          </a:p>
          <a:p>
            <a:pPr eaLnBrk="1" hangingPunct="1"/>
            <a:r>
              <a:rPr lang="en-US" sz="1600" dirty="0"/>
              <a:t>Will highlight a few research examples later</a:t>
            </a:r>
          </a:p>
          <a:p>
            <a:pPr eaLnBrk="1" hangingPunct="1"/>
            <a:r>
              <a:rPr lang="en-US" sz="1600" dirty="0"/>
              <a:t>Now providing an overview of a selected set of analytic issues that arise when using these linked files – I’m focusing on Medicare, some are </a:t>
            </a:r>
            <a:r>
              <a:rPr lang="en-US" sz="1600" dirty="0" err="1"/>
              <a:t>generalizeable</a:t>
            </a:r>
            <a:r>
              <a:rPr lang="en-US" sz="1600" dirty="0"/>
              <a:t> to our other linkage activities, some are specific to Medicare – we provide more information on our website</a:t>
            </a:r>
          </a:p>
          <a:p>
            <a:pPr eaLnBrk="1" hangingPunct="1"/>
            <a:endParaRPr lang="en-US" sz="1600" dirty="0"/>
          </a:p>
          <a:p>
            <a:pPr eaLnBrk="1" hangingPunct="1"/>
            <a:r>
              <a:rPr lang="en-US" sz="1600" dirty="0"/>
              <a:t>These analytic issues are divided roughly into those that arise because of the linkage process and those that are related to the Medicare data itself – because recall that Medicare data are collected for the purpose of making health care payments. </a:t>
            </a:r>
          </a:p>
          <a:p>
            <a:pPr eaLnBrk="1" hangingPunct="1"/>
            <a:endParaRPr lang="en-US" sz="1600" dirty="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p>
            <a:fld id="{FE6C8ACC-76A7-4D10-B8A4-65A0AD7151B9}" type="slidenum">
              <a:rPr lang="en-US" smtClean="0"/>
              <a:pPr/>
              <a:t>44</a:t>
            </a:fld>
            <a:endParaRPr lang="en-US" smtClean="0"/>
          </a:p>
        </p:txBody>
      </p:sp>
      <p:sp>
        <p:nvSpPr>
          <p:cNvPr id="75779" name="Text Box 2"/>
          <p:cNvSpPr txBox="1">
            <a:spLocks noChangeArrowheads="1"/>
          </p:cNvSpPr>
          <p:nvPr/>
        </p:nvSpPr>
        <p:spPr bwMode="auto">
          <a:xfrm>
            <a:off x="1143000" y="688611"/>
            <a:ext cx="4572000" cy="3427438"/>
          </a:xfrm>
          <a:prstGeom prst="rect">
            <a:avLst/>
          </a:prstGeom>
          <a:solidFill>
            <a:srgbClr val="FFFFFF"/>
          </a:solidFill>
          <a:ln w="9360">
            <a:solidFill>
              <a:srgbClr val="000000"/>
            </a:solidFill>
            <a:miter lim="800000"/>
            <a:headEnd/>
            <a:tailEnd/>
          </a:ln>
        </p:spPr>
        <p:txBody>
          <a:bodyPr wrap="none" lIns="89730" tIns="44865" rIns="89730" bIns="44865" anchor="ctr"/>
          <a:lstStyle/>
          <a:p>
            <a:endParaRPr lang="en-US"/>
          </a:p>
        </p:txBody>
      </p:sp>
      <p:sp>
        <p:nvSpPr>
          <p:cNvPr id="75780" name="Text Box 3"/>
          <p:cNvSpPr>
            <a:spLocks noGrp="1" noChangeArrowheads="1"/>
          </p:cNvSpPr>
          <p:nvPr>
            <p:ph type="body"/>
          </p:nvPr>
        </p:nvSpPr>
        <p:spPr>
          <a:xfrm>
            <a:off x="686422" y="4344025"/>
            <a:ext cx="5483605" cy="4114488"/>
          </a:xfrm>
          <a:noFill/>
          <a:ln/>
        </p:spPr>
        <p:txBody>
          <a:bodyPr/>
          <a:lstStyle/>
          <a:p>
            <a:pPr marL="112163" lvl="1" defTabSz="448650"/>
            <a:r>
              <a:rPr lang="en-GB" sz="1400" dirty="0"/>
              <a:t>I’m going to start with analytic issues related to the linkage process. </a:t>
            </a:r>
          </a:p>
          <a:p>
            <a:pPr marL="112163" lvl="1" defTabSz="448650"/>
            <a:r>
              <a:rPr lang="en-GB" sz="1400" dirty="0"/>
              <a:t>The first issue to consider before when conducting research with these files is who (meaning survey participants) is linked to the Medicare data files. </a:t>
            </a:r>
          </a:p>
          <a:p>
            <a:pPr marL="112163" lvl="1" defTabSz="448650"/>
            <a:endParaRPr lang="en-GB" sz="1400" dirty="0"/>
          </a:p>
          <a:p>
            <a:pPr marL="112163" lvl="1" defTabSz="448650"/>
            <a:r>
              <a:rPr lang="en-GB" sz="1400" dirty="0"/>
              <a:t>The NCHS surveys begin with being nationally representative samples of the U.S. Non institutionalized population, but when survey participants refuse to provide sufficient information that allows them to link, they become ineligible for linkage and must be dropped from all analysis. </a:t>
            </a:r>
          </a:p>
          <a:p>
            <a:pPr marL="112163" lvl="1" defTabSz="448650"/>
            <a:endParaRPr lang="en-GB" sz="1400" dirty="0"/>
          </a:p>
          <a:p>
            <a:pPr marL="112163" lvl="1" defTabSz="448650"/>
            <a:r>
              <a:rPr lang="en-GB" sz="1400" dirty="0"/>
              <a:t>And this would be less of an issue if this form of non response were missing at random, but we know this isn’t the case. So understanding your ineligible population is important to determine the potential for bias. </a:t>
            </a:r>
          </a:p>
        </p:txBody>
      </p:sp>
      <p:sp>
        <p:nvSpPr>
          <p:cNvPr id="75781" name="Rectangle 4"/>
          <p:cNvSpPr>
            <a:spLocks noGrp="1" noRot="1" noChangeAspect="1" noChangeArrowheads="1" noTextEdit="1"/>
          </p:cNvSpPr>
          <p:nvPr>
            <p:ph type="sldImg"/>
          </p:nvPr>
        </p:nvSpPr>
        <p:spPr>
          <a:xfrm>
            <a:off x="1144588" y="685800"/>
            <a:ext cx="4567237" cy="3427413"/>
          </a:xfr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xfrm>
            <a:off x="1143000" y="685800"/>
            <a:ext cx="4573588" cy="3430588"/>
          </a:xfrm>
          <a:ln/>
        </p:spPr>
      </p:sp>
      <p:sp>
        <p:nvSpPr>
          <p:cNvPr id="51203" name="Rectangle 3"/>
          <p:cNvSpPr>
            <a:spLocks noGrp="1" noChangeArrowheads="1"/>
          </p:cNvSpPr>
          <p:nvPr>
            <p:ph type="body" idx="1"/>
          </p:nvPr>
        </p:nvSpPr>
        <p:spPr>
          <a:noFill/>
          <a:ln/>
        </p:spPr>
        <p:txBody>
          <a:bodyPr/>
          <a:lstStyle/>
          <a:p>
            <a:r>
              <a:rPr lang="en-US" dirty="0" smtClean="0">
                <a:latin typeface="Arial" pitchFamily="34" charset="0"/>
              </a:rPr>
              <a:t>The National Health Care Surveys</a:t>
            </a:r>
            <a:r>
              <a:rPr lang="en-US" baseline="0" dirty="0" smtClean="0">
                <a:latin typeface="Arial" pitchFamily="34" charset="0"/>
              </a:rPr>
              <a:t> is a family of surveys of providers of health care services and services provided. </a:t>
            </a:r>
          </a:p>
          <a:p>
            <a:endParaRPr lang="en-US" baseline="0" dirty="0" smtClean="0">
              <a:latin typeface="Arial" pitchFamily="34" charset="0"/>
            </a:endParaRPr>
          </a:p>
          <a:p>
            <a:r>
              <a:rPr lang="en-US" baseline="0" dirty="0" smtClean="0">
                <a:latin typeface="Arial" pitchFamily="34" charset="0"/>
              </a:rPr>
              <a:t>The </a:t>
            </a:r>
            <a:r>
              <a:rPr lang="en-US" u="sng" baseline="0" dirty="0" smtClean="0">
                <a:latin typeface="Arial" pitchFamily="34" charset="0"/>
              </a:rPr>
              <a:t>National Nursing Home Survey </a:t>
            </a:r>
            <a:r>
              <a:rPr lang="en-US" baseline="0" dirty="0" smtClean="0">
                <a:latin typeface="Arial" pitchFamily="34" charset="0"/>
              </a:rPr>
              <a:t>is a survey of nursing homes and their residents and has been in the field periodically since 1973 .  </a:t>
            </a:r>
            <a:endParaRPr lang="en-US" dirty="0" smtClean="0">
              <a:latin typeface="Arial" pitchFamily="34"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Slide Image Placeholder 1"/>
          <p:cNvSpPr>
            <a:spLocks noGrp="1" noRot="1" noChangeAspect="1"/>
          </p:cNvSpPr>
          <p:nvPr>
            <p:ph type="sldImg"/>
          </p:nvPr>
        </p:nvSpPr>
        <p:spPr>
          <a:ln/>
        </p:spPr>
      </p:sp>
      <p:sp>
        <p:nvSpPr>
          <p:cNvPr id="79874" name="Notes Placeholder 2"/>
          <p:cNvSpPr>
            <a:spLocks noGrp="1"/>
          </p:cNvSpPr>
          <p:nvPr>
            <p:ph type="body" idx="1"/>
          </p:nvPr>
        </p:nvSpPr>
        <p:spPr>
          <a:noFill/>
          <a:ln/>
        </p:spPr>
        <p:txBody>
          <a:bodyPr/>
          <a:lstStyle/>
          <a:p>
            <a:r>
              <a:rPr lang="en-US" dirty="0" smtClean="0"/>
              <a:t>From an analytic perspective, the issue becomes how do you minimize bias due to the fact that you don’t have information on some survey participants – and in the later years of the NHIS the overall response rate for linkage is only about 45% of the sample. </a:t>
            </a:r>
          </a:p>
          <a:p>
            <a:endParaRPr lang="en-US" dirty="0" smtClean="0"/>
          </a:p>
          <a:p>
            <a:r>
              <a:rPr lang="en-US" dirty="0" smtClean="0"/>
              <a:t>Creating new sample weights to adjust for the </a:t>
            </a:r>
            <a:r>
              <a:rPr lang="en-US" dirty="0" err="1" smtClean="0"/>
              <a:t>ineligiblity</a:t>
            </a:r>
            <a:r>
              <a:rPr lang="en-US" dirty="0" smtClean="0"/>
              <a:t> for linkage is one approach. At this time, NCHS has not created such new weights for the linked CMS and SSA files so </a:t>
            </a:r>
            <a:r>
              <a:rPr lang="en-US" dirty="0" err="1" smtClean="0"/>
              <a:t>analyts</a:t>
            </a:r>
            <a:r>
              <a:rPr lang="en-US" dirty="0" smtClean="0"/>
              <a:t> need to address this issue themselves. </a:t>
            </a:r>
          </a:p>
          <a:p>
            <a:endParaRPr lang="en-US" dirty="0" smtClean="0"/>
          </a:p>
          <a:p>
            <a:pPr marL="0" lvl="2"/>
            <a:r>
              <a:rPr lang="en-US" dirty="0" smtClean="0"/>
              <a:t>Analysts must determine extent of bias and methods to address</a:t>
            </a:r>
          </a:p>
          <a:p>
            <a:endParaRPr lang="en-US" dirty="0" smtClean="0"/>
          </a:p>
        </p:txBody>
      </p:sp>
      <p:sp>
        <p:nvSpPr>
          <p:cNvPr id="79875" name="Slide Number Placeholder 3"/>
          <p:cNvSpPr>
            <a:spLocks noGrp="1"/>
          </p:cNvSpPr>
          <p:nvPr>
            <p:ph type="sldNum" sz="quarter" idx="5"/>
          </p:nvPr>
        </p:nvSpPr>
        <p:spPr>
          <a:noFill/>
        </p:spPr>
        <p:txBody>
          <a:bodyPr/>
          <a:lstStyle/>
          <a:p>
            <a:fld id="{3154DEEB-6FFA-4713-8304-C16FF9818565}" type="slidenum">
              <a:rPr lang="en-US" smtClean="0"/>
              <a:pPr/>
              <a:t>45</a:t>
            </a:fld>
            <a:endParaRPr 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Slide Image Placeholder 1"/>
          <p:cNvSpPr>
            <a:spLocks noGrp="1" noRot="1" noChangeAspect="1"/>
          </p:cNvSpPr>
          <p:nvPr>
            <p:ph type="sldImg"/>
          </p:nvPr>
        </p:nvSpPr>
        <p:spPr>
          <a:ln/>
        </p:spPr>
      </p:sp>
      <p:sp>
        <p:nvSpPr>
          <p:cNvPr id="81922" name="Notes Placeholder 2"/>
          <p:cNvSpPr>
            <a:spLocks noGrp="1"/>
          </p:cNvSpPr>
          <p:nvPr>
            <p:ph type="body" idx="1"/>
          </p:nvPr>
        </p:nvSpPr>
        <p:spPr>
          <a:noFill/>
          <a:ln/>
        </p:spPr>
        <p:txBody>
          <a:bodyPr/>
          <a:lstStyle/>
          <a:p>
            <a:r>
              <a:rPr lang="en-US" smtClean="0"/>
              <a:t>NCHS surveys are based upon a complex sample design, so methods that take the design into account are still required for the correct calculation of SE. </a:t>
            </a:r>
          </a:p>
          <a:p>
            <a:endParaRPr lang="en-US" smtClean="0"/>
          </a:p>
          <a:p>
            <a:r>
              <a:rPr lang="en-US" smtClean="0"/>
              <a:t>Users should follow the guidance of the specific survey, e.g. NHIS or NHANES.</a:t>
            </a:r>
          </a:p>
          <a:p>
            <a:endParaRPr lang="en-US" smtClean="0"/>
          </a:p>
          <a:p>
            <a:r>
              <a:rPr lang="en-US" smtClean="0"/>
              <a:t>In particular, for the NHIS, you need to be aware the NHIS years that are linked to Medicare go across NHIS design periods. </a:t>
            </a:r>
          </a:p>
        </p:txBody>
      </p:sp>
      <p:sp>
        <p:nvSpPr>
          <p:cNvPr id="81923" name="Slide Number Placeholder 3"/>
          <p:cNvSpPr>
            <a:spLocks noGrp="1"/>
          </p:cNvSpPr>
          <p:nvPr>
            <p:ph type="sldNum" sz="quarter" idx="5"/>
          </p:nvPr>
        </p:nvSpPr>
        <p:spPr>
          <a:noFill/>
        </p:spPr>
        <p:txBody>
          <a:bodyPr/>
          <a:lstStyle/>
          <a:p>
            <a:fld id="{224D5464-A165-4D23-AC0E-94209B4859CB}" type="slidenum">
              <a:rPr lang="en-US" smtClean="0"/>
              <a:pPr/>
              <a:t>46</a:t>
            </a:fld>
            <a:endParaRPr lang="en-US"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p:spPr>
        <p:txBody>
          <a:bodyPr/>
          <a:lstStyle/>
          <a:p>
            <a:fld id="{A3C59FB5-897D-4EA9-B011-ABD7AFDFD05D}" type="slidenum">
              <a:rPr lang="en-US" smtClean="0"/>
              <a:pPr/>
              <a:t>47</a:t>
            </a:fld>
            <a:endParaRPr lang="en-US" smtClean="0"/>
          </a:p>
        </p:txBody>
      </p:sp>
      <p:sp>
        <p:nvSpPr>
          <p:cNvPr id="96259" name="Text Box 2"/>
          <p:cNvSpPr txBox="1">
            <a:spLocks noChangeArrowheads="1"/>
          </p:cNvSpPr>
          <p:nvPr/>
        </p:nvSpPr>
        <p:spPr bwMode="auto">
          <a:xfrm>
            <a:off x="1143000" y="687049"/>
            <a:ext cx="4572000" cy="3429000"/>
          </a:xfrm>
          <a:prstGeom prst="rect">
            <a:avLst/>
          </a:prstGeom>
          <a:solidFill>
            <a:srgbClr val="FFFFFF"/>
          </a:solidFill>
          <a:ln w="9525">
            <a:solidFill>
              <a:srgbClr val="000000"/>
            </a:solidFill>
            <a:miter lim="800000"/>
            <a:headEnd/>
            <a:tailEnd/>
          </a:ln>
        </p:spPr>
        <p:txBody>
          <a:bodyPr wrap="none" lIns="89730" tIns="44865" rIns="89730" bIns="44865" anchor="ctr"/>
          <a:lstStyle/>
          <a:p>
            <a:endParaRPr lang="en-US"/>
          </a:p>
        </p:txBody>
      </p:sp>
      <p:sp>
        <p:nvSpPr>
          <p:cNvPr id="96260" name="Rectangle 3"/>
          <p:cNvSpPr>
            <a:spLocks noGrp="1" noRot="1" noChangeAspect="1" noChangeArrowheads="1" noTextEdit="1"/>
          </p:cNvSpPr>
          <p:nvPr>
            <p:ph type="sldImg"/>
          </p:nvPr>
        </p:nvSpPr>
        <p:spPr>
          <a:ln/>
        </p:spPr>
      </p:sp>
      <p:sp>
        <p:nvSpPr>
          <p:cNvPr id="96261" name="Rectangle 4"/>
          <p:cNvSpPr>
            <a:spLocks noGrp="1" noChangeArrowheads="1"/>
          </p:cNvSpPr>
          <p:nvPr>
            <p:ph type="body" idx="1"/>
          </p:nvPr>
        </p:nvSpPr>
        <p:spPr>
          <a:noFill/>
          <a:ln/>
        </p:spPr>
        <p:txBody>
          <a:bodyPr/>
          <a:lstStyle/>
          <a:p>
            <a:pPr>
              <a:lnSpc>
                <a:spcPct val="93000"/>
              </a:lnSpc>
            </a:pPr>
            <a:endParaRPr lang="en-US" sz="1000" dirty="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39117DBA-E11C-4526-906E-49A2780FA8C3}" type="slidenum">
              <a:rPr lang="en-US"/>
              <a:pPr/>
              <a:t>48</a:t>
            </a:fld>
            <a:endParaRPr lang="en-US"/>
          </a:p>
        </p:txBody>
      </p:sp>
      <p:sp>
        <p:nvSpPr>
          <p:cNvPr id="1263618" name="Text Box 2"/>
          <p:cNvSpPr txBox="1">
            <a:spLocks noChangeArrowheads="1"/>
          </p:cNvSpPr>
          <p:nvPr/>
        </p:nvSpPr>
        <p:spPr bwMode="auto">
          <a:xfrm>
            <a:off x="1143000" y="687049"/>
            <a:ext cx="4572000" cy="3429000"/>
          </a:xfrm>
          <a:prstGeom prst="rect">
            <a:avLst/>
          </a:prstGeom>
          <a:solidFill>
            <a:srgbClr val="FFFFFF"/>
          </a:solidFill>
          <a:ln w="9360">
            <a:solidFill>
              <a:srgbClr val="000000"/>
            </a:solidFill>
            <a:miter lim="800000"/>
            <a:headEnd/>
            <a:tailEnd/>
          </a:ln>
          <a:effectLst/>
        </p:spPr>
        <p:txBody>
          <a:bodyPr wrap="none" lIns="89730" tIns="44865" rIns="89730" bIns="44865" anchor="ctr"/>
          <a:lstStyle/>
          <a:p>
            <a:endParaRPr lang="en-US"/>
          </a:p>
        </p:txBody>
      </p:sp>
      <p:sp>
        <p:nvSpPr>
          <p:cNvPr id="1263619" name="Rectangle 3"/>
          <p:cNvSpPr>
            <a:spLocks noGrp="1" noRot="1" noChangeAspect="1" noChangeArrowheads="1" noTextEdit="1"/>
          </p:cNvSpPr>
          <p:nvPr>
            <p:ph type="sldImg"/>
          </p:nvPr>
        </p:nvSpPr>
        <p:spPr>
          <a:ln/>
        </p:spPr>
      </p:sp>
      <p:sp>
        <p:nvSpPr>
          <p:cNvPr id="1263620" name="Rectangle 4"/>
          <p:cNvSpPr>
            <a:spLocks noGrp="1" noChangeArrowheads="1"/>
          </p:cNvSpPr>
          <p:nvPr>
            <p:ph type="body" idx="1"/>
          </p:nvPr>
        </p:nvSpPr>
        <p:spPr/>
        <p:txBody>
          <a:bodyPr/>
          <a:lstStyle/>
          <a:p>
            <a:pPr>
              <a:spcBef>
                <a:spcPts val="442"/>
              </a:spcBef>
            </a:pPr>
            <a:r>
              <a:rPr lang="en-GB" dirty="0">
                <a:latin typeface="Batang" pitchFamily="18" charset="-127"/>
              </a:rPr>
              <a:t>The International Classification of Diseases (ICD) provide a comparable format for reporting causes of death.</a:t>
            </a:r>
          </a:p>
          <a:p>
            <a:endParaRPr lang="en-US" dirty="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27D1E00-7982-4F6A-A075-B26952929E61}" type="slidenum">
              <a:rPr lang="en-US"/>
              <a:pPr/>
              <a:t>49</a:t>
            </a:fld>
            <a:endParaRPr lang="en-US"/>
          </a:p>
        </p:txBody>
      </p:sp>
      <p:sp>
        <p:nvSpPr>
          <p:cNvPr id="1324034" name="Rectangle 2"/>
          <p:cNvSpPr>
            <a:spLocks noGrp="1" noRot="1" noChangeAspect="1" noChangeArrowheads="1" noTextEdit="1"/>
          </p:cNvSpPr>
          <p:nvPr>
            <p:ph type="sldImg"/>
          </p:nvPr>
        </p:nvSpPr>
        <p:spPr>
          <a:xfrm>
            <a:off x="1144588" y="685800"/>
            <a:ext cx="4572000" cy="3429000"/>
          </a:xfrm>
          <a:ln/>
        </p:spPr>
      </p:sp>
      <p:sp>
        <p:nvSpPr>
          <p:cNvPr id="1324035" name="Rectangle 3"/>
          <p:cNvSpPr>
            <a:spLocks noGrp="1" noChangeArrowheads="1"/>
          </p:cNvSpPr>
          <p:nvPr>
            <p:ph type="body" idx="1"/>
          </p:nvPr>
        </p:nvSpPr>
        <p:spPr/>
        <p:txBody>
          <a:bodyPr/>
          <a:lstStyle/>
          <a:p>
            <a:r>
              <a:rPr lang="en-US" sz="1600" dirty="0">
                <a:latin typeface="Times" charset="0"/>
                <a:cs typeface="Times New Roman" pitchFamily="18" charset="0"/>
              </a:rPr>
              <a:t>We compared mean follow-up times and distributions for select causes of death and used Cox proportional hazards models to compare the relative hazards for mortality risk among a standard set of socio-demographic characteristics, which were observed at the time of NHIS interview.  All analyses take into account the complex survey design of the NHIS</a:t>
            </a: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2E93F8A-8CC3-4F6B-B7E2-B5E4074CE7FB}" type="slidenum">
              <a:rPr lang="en-US"/>
              <a:pPr/>
              <a:t>50</a:t>
            </a:fld>
            <a:endParaRPr lang="en-US"/>
          </a:p>
        </p:txBody>
      </p:sp>
      <p:sp>
        <p:nvSpPr>
          <p:cNvPr id="1356802" name="Rectangle 2"/>
          <p:cNvSpPr>
            <a:spLocks noGrp="1" noRot="1" noChangeAspect="1" noChangeArrowheads="1" noTextEdit="1"/>
          </p:cNvSpPr>
          <p:nvPr>
            <p:ph type="sldImg"/>
          </p:nvPr>
        </p:nvSpPr>
        <p:spPr>
          <a:xfrm>
            <a:off x="1144588" y="685800"/>
            <a:ext cx="4572000" cy="3429000"/>
          </a:xfrm>
          <a:ln/>
        </p:spPr>
      </p:sp>
      <p:sp>
        <p:nvSpPr>
          <p:cNvPr id="1356803" name="Rectangle 3"/>
          <p:cNvSpPr>
            <a:spLocks noGrp="1" noChangeArrowheads="1"/>
          </p:cNvSpPr>
          <p:nvPr>
            <p:ph type="body" idx="1"/>
          </p:nvPr>
        </p:nvSpPr>
        <p:spPr/>
        <p:txBody>
          <a:bodyPr/>
          <a:lstStyle/>
          <a:p>
            <a:r>
              <a:rPr lang="en-US" sz="1600" dirty="0">
                <a:cs typeface="Times New Roman" pitchFamily="18" charset="0"/>
              </a:rPr>
              <a:t>with a limited amount of perturbed data and reduced number of mortality variables, [READ SLIDE}</a:t>
            </a: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7"/>
          <p:cNvSpPr>
            <a:spLocks noGrp="1" noChangeArrowheads="1"/>
          </p:cNvSpPr>
          <p:nvPr>
            <p:ph type="sldNum" sz="quarter" idx="5"/>
          </p:nvPr>
        </p:nvSpPr>
        <p:spPr>
          <a:noFill/>
        </p:spPr>
        <p:txBody>
          <a:bodyPr/>
          <a:lstStyle/>
          <a:p>
            <a:fld id="{4EBDFE68-1043-4A88-99D0-1F1866D53C80}" type="slidenum">
              <a:rPr lang="en-US" smtClean="0"/>
              <a:pPr/>
              <a:t>51</a:t>
            </a:fld>
            <a:endParaRPr lang="en-US" smtClean="0"/>
          </a:p>
        </p:txBody>
      </p:sp>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a:noFill/>
          <a:ln/>
        </p:spPr>
        <p:txBody>
          <a:bodyPr/>
          <a:lstStyle/>
          <a:p>
            <a:r>
              <a:rPr lang="en-US" sz="1600" dirty="0"/>
              <a:t>Thinking about the structure of the data, is important because some of NCHS surveys (all or  part of the survey) period precedes the Medicare information – currently this applies to the NHANES surveys. </a:t>
            </a:r>
          </a:p>
          <a:p>
            <a:r>
              <a:rPr lang="en-US" sz="1600" dirty="0"/>
              <a:t>So we need to think about what could happen to those survey participants in the period leading up to the availability of the linked data. For example, some will have died and those that die need to be excluded from your sample (another form of ineligibility you might say).  </a:t>
            </a:r>
          </a:p>
          <a:p>
            <a:r>
              <a:rPr lang="en-US" sz="1600" dirty="0"/>
              <a:t>Also, those in your sample could die sometime between 1991 and 2007.  This may let you know why someone no longer has a Medicare record.  </a:t>
            </a:r>
          </a:p>
          <a:p>
            <a:endParaRPr lang="en-US" sz="1600" dirty="0"/>
          </a:p>
          <a:p>
            <a:endParaRPr lang="en-US" sz="1600" dirty="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Rectangle 7"/>
          <p:cNvSpPr>
            <a:spLocks noGrp="1" noChangeArrowheads="1"/>
          </p:cNvSpPr>
          <p:nvPr>
            <p:ph type="sldNum" sz="quarter" idx="5"/>
          </p:nvPr>
        </p:nvSpPr>
        <p:spPr>
          <a:noFill/>
        </p:spPr>
        <p:txBody>
          <a:bodyPr/>
          <a:lstStyle/>
          <a:p>
            <a:fld id="{B477CD43-F1E1-45F4-BB66-3750693A7088}" type="slidenum">
              <a:rPr lang="en-US" smtClean="0"/>
              <a:pPr/>
              <a:t>52</a:t>
            </a:fld>
            <a:endParaRPr lang="en-US" smtClean="0"/>
          </a:p>
        </p:txBody>
      </p:sp>
      <p:sp>
        <p:nvSpPr>
          <p:cNvPr id="86018" name="Rectangle 2"/>
          <p:cNvSpPr>
            <a:spLocks noGrp="1" noRot="1" noChangeAspect="1" noChangeArrowheads="1" noTextEdit="1"/>
          </p:cNvSpPr>
          <p:nvPr>
            <p:ph type="sldImg"/>
          </p:nvPr>
        </p:nvSpPr>
        <p:spPr>
          <a:ln/>
        </p:spPr>
      </p:sp>
      <p:sp>
        <p:nvSpPr>
          <p:cNvPr id="86019" name="Rectangle 3"/>
          <p:cNvSpPr>
            <a:spLocks noGrp="1" noChangeArrowheads="1"/>
          </p:cNvSpPr>
          <p:nvPr>
            <p:ph type="body" idx="1"/>
          </p:nvPr>
        </p:nvSpPr>
        <p:spPr>
          <a:noFill/>
          <a:ln/>
        </p:spPr>
        <p:txBody>
          <a:bodyPr/>
          <a:lstStyle/>
          <a:p>
            <a:pPr>
              <a:spcBef>
                <a:spcPct val="0"/>
              </a:spcBef>
            </a:pPr>
            <a:r>
              <a:rPr lang="en-US" sz="1600" dirty="0"/>
              <a:t>The lack of a denominator record has implications for the creation of your study sample because the Denominator file includes information on whether a Medicare beneficiary was enrolled in a managed care plan.  HMO enrollment matters because Medicare, in general, does not receive claims from managed care plans. For this reason, HMO enrollees are often excluded from analyses.</a:t>
            </a: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p:spPr>
        <p:txBody>
          <a:bodyPr/>
          <a:lstStyle/>
          <a:p>
            <a:fld id="{7CE53062-5F15-48C8-A63F-F8AFC5C0B522}" type="slidenum">
              <a:rPr lang="en-US" smtClean="0"/>
              <a:pPr/>
              <a:t>53</a:t>
            </a:fld>
            <a:endParaRPr lang="en-US" smtClean="0"/>
          </a:p>
        </p:txBody>
      </p:sp>
      <p:sp>
        <p:nvSpPr>
          <p:cNvPr id="88067" name="Text Box 2"/>
          <p:cNvSpPr txBox="1">
            <a:spLocks noChangeArrowheads="1"/>
          </p:cNvSpPr>
          <p:nvPr/>
        </p:nvSpPr>
        <p:spPr bwMode="auto">
          <a:xfrm>
            <a:off x="1143000" y="685488"/>
            <a:ext cx="4572000" cy="3429000"/>
          </a:xfrm>
          <a:prstGeom prst="rect">
            <a:avLst/>
          </a:prstGeom>
          <a:solidFill>
            <a:srgbClr val="FFFFFF"/>
          </a:solidFill>
          <a:ln w="9525">
            <a:solidFill>
              <a:srgbClr val="000000"/>
            </a:solidFill>
            <a:miter lim="800000"/>
            <a:headEnd/>
            <a:tailEnd/>
          </a:ln>
        </p:spPr>
        <p:txBody>
          <a:bodyPr wrap="none" lIns="89730" tIns="44865" rIns="89730" bIns="44865" anchor="ctr"/>
          <a:lstStyle/>
          <a:p>
            <a:endParaRPr lang="en-US"/>
          </a:p>
        </p:txBody>
      </p:sp>
      <p:sp>
        <p:nvSpPr>
          <p:cNvPr id="88068" name="Rectangle 5"/>
          <p:cNvSpPr>
            <a:spLocks noGrp="1" noRot="1" noChangeAspect="1" noChangeArrowheads="1" noTextEdit="1"/>
          </p:cNvSpPr>
          <p:nvPr>
            <p:ph type="sldImg"/>
          </p:nvPr>
        </p:nvSpPr>
        <p:spPr>
          <a:ln/>
        </p:spPr>
      </p:sp>
      <p:sp>
        <p:nvSpPr>
          <p:cNvPr id="88069" name="Rectangle 6"/>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Rectangle 7"/>
          <p:cNvSpPr>
            <a:spLocks noGrp="1" noChangeArrowheads="1"/>
          </p:cNvSpPr>
          <p:nvPr>
            <p:ph type="sldNum" sz="quarter" idx="5"/>
          </p:nvPr>
        </p:nvSpPr>
        <p:spPr>
          <a:noFill/>
        </p:spPr>
        <p:txBody>
          <a:bodyPr/>
          <a:lstStyle/>
          <a:p>
            <a:fld id="{EA9D5D65-4778-402D-8000-E830614C5925}" type="slidenum">
              <a:rPr lang="en-US" smtClean="0"/>
              <a:pPr/>
              <a:t>54</a:t>
            </a:fld>
            <a:endParaRPr lang="en-US" smtClean="0"/>
          </a:p>
        </p:txBody>
      </p:sp>
      <p:sp>
        <p:nvSpPr>
          <p:cNvPr id="90114" name="Rectangle 8"/>
          <p:cNvSpPr>
            <a:spLocks noGrp="1" noRot="1" noChangeAspect="1" noChangeArrowheads="1" noTextEdit="1"/>
          </p:cNvSpPr>
          <p:nvPr>
            <p:ph type="sldImg"/>
          </p:nvPr>
        </p:nvSpPr>
        <p:spPr>
          <a:ln/>
        </p:spPr>
      </p:sp>
      <p:sp>
        <p:nvSpPr>
          <p:cNvPr id="90115" name="Rectangle 9"/>
          <p:cNvSpPr>
            <a:spLocks noGrp="1" noChangeArrowheads="1"/>
          </p:cNvSpPr>
          <p:nvPr>
            <p:ph type="body" idx="1"/>
          </p:nvPr>
        </p:nvSpPr>
        <p:spPr>
          <a:noFill/>
          <a:ln/>
        </p:spPr>
        <p:txBody>
          <a:bodyPr/>
          <a:lstStyle/>
          <a:p>
            <a:pPr marL="112163" lvl="1"/>
            <a:r>
              <a:rPr lang="en-US" sz="1600" dirty="0"/>
              <a:t>Also, there may be a denominator record but not claims data. This could be because [READ SLIDE}</a:t>
            </a:r>
          </a:p>
          <a:p>
            <a:pPr marL="112163" lvl="1"/>
            <a:endParaRPr lang="en-US" sz="1600" dirty="0"/>
          </a:p>
          <a:p>
            <a:pPr marL="112163" lvl="1"/>
            <a:r>
              <a:rPr lang="en-US" sz="1600" dirty="0"/>
              <a:t>Example of CMS record keeping inconsistency -- change in the Medicare HIC number from the date of processing the Medicare claims data compared to the date when the Denominator data was extracted</a:t>
            </a:r>
          </a:p>
          <a:p>
            <a:endParaRPr lang="en-US" sz="1600"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7"/>
          <p:cNvSpPr>
            <a:spLocks noGrp="1" noChangeArrowheads="1"/>
          </p:cNvSpPr>
          <p:nvPr>
            <p:ph type="sldNum" sz="quarter" idx="5"/>
          </p:nvPr>
        </p:nvSpPr>
        <p:spPr>
          <a:noFill/>
        </p:spPr>
        <p:txBody>
          <a:bodyPr/>
          <a:lstStyle/>
          <a:p>
            <a:fld id="{048977B5-8326-4111-AFA7-CE3E77D914FE}" type="slidenum">
              <a:rPr lang="en-US" smtClean="0"/>
              <a:pPr/>
              <a:t>6</a:t>
            </a:fld>
            <a:endParaRPr lang="en-US" smtClean="0"/>
          </a:p>
        </p:txBody>
      </p:sp>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noFill/>
          <a:ln/>
        </p:spPr>
        <p:txBody>
          <a:bodyPr/>
          <a:lstStyle/>
          <a:p>
            <a:pPr eaLnBrk="1" hangingPunct="1"/>
            <a:endParaRPr lang="en-US" sz="1400" dirty="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p:spPr>
        <p:txBody>
          <a:bodyPr/>
          <a:lstStyle/>
          <a:p>
            <a:fld id="{6F44A864-49F7-480C-9ABD-B23D9DF2C539}" type="slidenum">
              <a:rPr lang="en-US" smtClean="0"/>
              <a:pPr/>
              <a:t>55</a:t>
            </a:fld>
            <a:endParaRPr lang="en-US" smtClean="0"/>
          </a:p>
        </p:txBody>
      </p:sp>
      <p:sp>
        <p:nvSpPr>
          <p:cNvPr id="92163" name="Text Box 2"/>
          <p:cNvSpPr txBox="1">
            <a:spLocks noChangeArrowheads="1"/>
          </p:cNvSpPr>
          <p:nvPr/>
        </p:nvSpPr>
        <p:spPr bwMode="auto">
          <a:xfrm>
            <a:off x="1143000" y="685488"/>
            <a:ext cx="4572000" cy="3429000"/>
          </a:xfrm>
          <a:prstGeom prst="rect">
            <a:avLst/>
          </a:prstGeom>
          <a:solidFill>
            <a:srgbClr val="FFFFFF"/>
          </a:solidFill>
          <a:ln w="9360">
            <a:solidFill>
              <a:srgbClr val="000000"/>
            </a:solidFill>
            <a:miter lim="800000"/>
            <a:headEnd/>
            <a:tailEnd/>
          </a:ln>
        </p:spPr>
        <p:txBody>
          <a:bodyPr wrap="none" lIns="89730" tIns="44865" rIns="89730" bIns="44865" anchor="ctr"/>
          <a:lstStyle/>
          <a:p>
            <a:endParaRPr lang="en-US"/>
          </a:p>
        </p:txBody>
      </p:sp>
      <p:sp>
        <p:nvSpPr>
          <p:cNvPr id="92164" name="Rectangle 8"/>
          <p:cNvSpPr>
            <a:spLocks noGrp="1" noRot="1" noChangeAspect="1" noChangeArrowheads="1" noTextEdit="1"/>
          </p:cNvSpPr>
          <p:nvPr>
            <p:ph type="sldImg"/>
          </p:nvPr>
        </p:nvSpPr>
        <p:spPr>
          <a:ln/>
        </p:spPr>
      </p:sp>
      <p:sp>
        <p:nvSpPr>
          <p:cNvPr id="92165" name="Rectangle 9"/>
          <p:cNvSpPr>
            <a:spLocks noGrp="1" noChangeArrowheads="1"/>
          </p:cNvSpPr>
          <p:nvPr>
            <p:ph type="body" idx="1"/>
          </p:nvPr>
        </p:nvSpPr>
        <p:spPr>
          <a:noFill/>
          <a:ln/>
        </p:spPr>
        <p:txBody>
          <a:bodyPr/>
          <a:lstStyle/>
          <a:p>
            <a:pPr lvl="1" eaLnBrk="1" hangingPunct="1"/>
            <a:r>
              <a:rPr lang="en-GB" sz="1600" dirty="0"/>
              <a:t>Medicare managed care beneficiaries peaked in 1999-2000 (15%)</a:t>
            </a:r>
          </a:p>
          <a:p>
            <a:pPr eaLnBrk="1" hangingPunct="1"/>
            <a:endParaRPr lang="en-GB" sz="1600" dirty="0"/>
          </a:p>
          <a:p>
            <a:pPr eaLnBrk="1" hangingPunct="1"/>
            <a:endParaRPr lang="en-GB" sz="1600" dirty="0"/>
          </a:p>
          <a:p>
            <a:pPr eaLnBrk="1" hangingPunct="1"/>
            <a:r>
              <a:rPr lang="en-GB" sz="1600" dirty="0"/>
              <a:t>For more information on how to create an analytic sample that excludes Medicare beneficiaries enrolled in a managed care plan, refer to a technical brief written by </a:t>
            </a:r>
            <a:r>
              <a:rPr lang="en-GB" sz="1600" dirty="0" err="1"/>
              <a:t>ResDAC</a:t>
            </a:r>
            <a:r>
              <a:rPr lang="en-GB" sz="1600" dirty="0"/>
              <a:t> http://www.resdac.umn.edu/Tools/TBs/TN-009.asp</a:t>
            </a:r>
            <a:endParaRPr lang="en-US" sz="1400" dirty="0"/>
          </a:p>
        </p:txBody>
      </p:sp>
      <p:sp>
        <p:nvSpPr>
          <p:cNvPr id="92166" name="Rectangle 5"/>
          <p:cNvSpPr>
            <a:spLocks noGrp="1" noRot="1" noChangeAspect="1" noChangeArrowheads="1" noTextEdit="1"/>
          </p:cNvSpPr>
          <p:nvPr>
            <p:ph type="sldImg"/>
          </p:nvPr>
        </p:nvSpPr>
        <p:spPr>
          <a:ln/>
        </p:spPr>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p:spPr>
        <p:txBody>
          <a:bodyPr/>
          <a:lstStyle/>
          <a:p>
            <a:fld id="{301550CF-5ABB-4355-89EC-B4AB7D555D6B}" type="slidenum">
              <a:rPr lang="en-US" smtClean="0"/>
              <a:pPr/>
              <a:t>56</a:t>
            </a:fld>
            <a:endParaRPr lang="en-US" smtClean="0"/>
          </a:p>
        </p:txBody>
      </p:sp>
      <p:sp>
        <p:nvSpPr>
          <p:cNvPr id="94211" name="Text Box 2"/>
          <p:cNvSpPr txBox="1">
            <a:spLocks noChangeArrowheads="1"/>
          </p:cNvSpPr>
          <p:nvPr/>
        </p:nvSpPr>
        <p:spPr bwMode="auto">
          <a:xfrm>
            <a:off x="1143000" y="685488"/>
            <a:ext cx="4572000" cy="3429000"/>
          </a:xfrm>
          <a:prstGeom prst="rect">
            <a:avLst/>
          </a:prstGeom>
          <a:solidFill>
            <a:srgbClr val="FFFFFF"/>
          </a:solidFill>
          <a:ln w="9360">
            <a:solidFill>
              <a:srgbClr val="000000"/>
            </a:solidFill>
            <a:miter lim="800000"/>
            <a:headEnd/>
            <a:tailEnd/>
          </a:ln>
        </p:spPr>
        <p:txBody>
          <a:bodyPr wrap="none" lIns="89730" tIns="44865" rIns="89730" bIns="44865" anchor="ctr"/>
          <a:lstStyle/>
          <a:p>
            <a:endParaRPr lang="en-US"/>
          </a:p>
        </p:txBody>
      </p:sp>
      <p:sp>
        <p:nvSpPr>
          <p:cNvPr id="94212" name="Rectangle 5"/>
          <p:cNvSpPr>
            <a:spLocks noGrp="1" noRot="1" noChangeAspect="1" noChangeArrowheads="1" noTextEdit="1"/>
          </p:cNvSpPr>
          <p:nvPr>
            <p:ph type="sldImg"/>
          </p:nvPr>
        </p:nvSpPr>
        <p:spPr>
          <a:ln/>
        </p:spPr>
      </p:sp>
      <p:sp>
        <p:nvSpPr>
          <p:cNvPr id="94213" name="Rectangle 6"/>
          <p:cNvSpPr>
            <a:spLocks noGrp="1" noChangeArrowheads="1"/>
          </p:cNvSpPr>
          <p:nvPr>
            <p:ph type="body" idx="1"/>
          </p:nvPr>
        </p:nvSpPr>
        <p:spPr>
          <a:noFill/>
          <a:ln/>
        </p:spPr>
        <p:txBody>
          <a:bodyPr/>
          <a:lstStyle/>
          <a:p>
            <a:pPr eaLnBrk="1" hangingPunct="1"/>
            <a:r>
              <a:rPr lang="en-GB" sz="1600" dirty="0"/>
              <a:t>In general, studies based on analysis of claims data should exclude managed care </a:t>
            </a:r>
            <a:r>
              <a:rPr lang="en-GB" sz="1600" dirty="0" err="1"/>
              <a:t>enrollees</a:t>
            </a:r>
            <a:r>
              <a:rPr lang="en-GB" sz="1600" dirty="0"/>
              <a:t> from their beneficiary samples.  </a:t>
            </a:r>
          </a:p>
          <a:p>
            <a:pPr eaLnBrk="1" hangingPunct="1"/>
            <a:endParaRPr lang="en-GB" sz="1600" dirty="0"/>
          </a:p>
          <a:p>
            <a:pPr eaLnBrk="1" hangingPunct="1"/>
            <a:r>
              <a:rPr lang="en-GB" sz="1600" dirty="0"/>
              <a:t>For health outcomes or epidemiologic studies, an alternative approach for dealing with Medicare managed care </a:t>
            </a:r>
            <a:r>
              <a:rPr lang="en-GB" sz="1600" dirty="0" err="1"/>
              <a:t>enrollees</a:t>
            </a:r>
            <a:r>
              <a:rPr lang="en-GB" sz="1600" dirty="0"/>
              <a:t> is to include them for the time period prior to entering a managed care plan and then censor them at the time they enter a managed care plan.</a:t>
            </a:r>
            <a:endParaRPr lang="en-US" sz="1600" dirty="0"/>
          </a:p>
        </p:txBody>
      </p:sp>
      <p:sp>
        <p:nvSpPr>
          <p:cNvPr id="94214" name="Rectangle 7"/>
          <p:cNvSpPr>
            <a:spLocks noGrp="1" noRot="1" noChangeAspect="1" noChangeArrowheads="1" noTextEdit="1"/>
          </p:cNvSpPr>
          <p:nvPr>
            <p:ph type="sldImg"/>
          </p:nvPr>
        </p:nvSpPr>
        <p:spPr>
          <a:ln/>
        </p:spPr>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Rectangle 2"/>
          <p:cNvSpPr>
            <a:spLocks noGrp="1" noRot="1" noChangeAspect="1" noChangeArrowheads="1" noTextEdit="1"/>
          </p:cNvSpPr>
          <p:nvPr>
            <p:ph type="sldImg"/>
          </p:nvPr>
        </p:nvSpPr>
        <p:spPr>
          <a:ln/>
        </p:spPr>
      </p:sp>
      <p:sp>
        <p:nvSpPr>
          <p:cNvPr id="98306" name="Rectangle 3"/>
          <p:cNvSpPr>
            <a:spLocks noGrp="1" noChangeArrowheads="1"/>
          </p:cNvSpPr>
          <p:nvPr>
            <p:ph type="body" idx="1"/>
          </p:nvPr>
        </p:nvSpPr>
        <p:spPr>
          <a:noFill/>
          <a:ln/>
        </p:spPr>
        <p:txBody>
          <a:bodyPr/>
          <a:lstStyle/>
          <a:p>
            <a:pPr>
              <a:lnSpc>
                <a:spcPct val="80000"/>
              </a:lnSpc>
            </a:pPr>
            <a:r>
              <a:rPr lang="en-US" sz="900" dirty="0"/>
              <a:t>Because the NCHS-SSA linked files are restricted with access only through </a:t>
            </a:r>
            <a:r>
              <a:rPr lang="en-US" sz="900" dirty="0" err="1"/>
              <a:t>te</a:t>
            </a:r>
            <a:r>
              <a:rPr lang="en-US" sz="900" dirty="0"/>
              <a:t> NCHS RDC, NCHS has also created public use NCHS SSA Feasibility Study data files that can be downloaded directly from the website: </a:t>
            </a:r>
            <a:r>
              <a:rPr lang="en-US" sz="900" u="sng" dirty="0"/>
              <a:t>ftp://ftp.cdc.gov/pub/Health_Statistics/NCHS/datalinkage/feasibility_study_data</a:t>
            </a:r>
            <a:r>
              <a:rPr lang="en-US" sz="900" dirty="0"/>
              <a:t>. The feasibility files provide a limited set of variables that can be used to determine the maximum available sample size so that the feasibility of conducting analyses utilizing the linked SSA data can be assessed. It is important to note that the SSA Feasibility Study Files do not provide any information pertaining to benefits or payments; they simply contain record status variables and record counts to assist researchers who are considering whether or not to initiate a RDC proposal. </a:t>
            </a:r>
          </a:p>
          <a:p>
            <a:pPr>
              <a:lnSpc>
                <a:spcPct val="80000"/>
              </a:lnSpc>
            </a:pPr>
            <a:endParaRPr lang="en-US" sz="900" dirty="0"/>
          </a:p>
          <a:p>
            <a:pPr>
              <a:lnSpc>
                <a:spcPct val="80000"/>
              </a:lnSpc>
            </a:pPr>
            <a:r>
              <a:rPr lang="en-US" sz="900" dirty="0"/>
              <a:t>ON_SSA_FLAG ON SSA FILE INDICATOR</a:t>
            </a:r>
          </a:p>
          <a:p>
            <a:pPr>
              <a:lnSpc>
                <a:spcPct val="80000"/>
              </a:lnSpc>
            </a:pPr>
            <a:r>
              <a:rPr lang="en-US" sz="900" dirty="0"/>
              <a:t>Type: Numeric Width: 1 File Position: 21</a:t>
            </a:r>
          </a:p>
          <a:p>
            <a:pPr>
              <a:lnSpc>
                <a:spcPct val="80000"/>
              </a:lnSpc>
            </a:pPr>
            <a:r>
              <a:rPr lang="en-US" sz="900" dirty="0"/>
              <a:t>Possible values:</a:t>
            </a:r>
          </a:p>
          <a:p>
            <a:pPr>
              <a:lnSpc>
                <a:spcPct val="80000"/>
              </a:lnSpc>
            </a:pPr>
            <a:r>
              <a:rPr lang="en-US" sz="900" dirty="0"/>
              <a:t>0</a:t>
            </a:r>
          </a:p>
          <a:p>
            <a:pPr>
              <a:lnSpc>
                <a:spcPct val="80000"/>
              </a:lnSpc>
            </a:pPr>
            <a:r>
              <a:rPr lang="en-US" sz="900" dirty="0"/>
              <a:t>RESPONDENT HAS NO DATA ON ANY OF THE SSA FILES</a:t>
            </a:r>
          </a:p>
          <a:p>
            <a:pPr>
              <a:lnSpc>
                <a:spcPct val="80000"/>
              </a:lnSpc>
            </a:pPr>
            <a:r>
              <a:rPr lang="en-US" sz="900" dirty="0"/>
              <a:t>1</a:t>
            </a:r>
          </a:p>
          <a:p>
            <a:pPr>
              <a:lnSpc>
                <a:spcPct val="80000"/>
              </a:lnSpc>
            </a:pPr>
            <a:r>
              <a:rPr lang="en-US" sz="900" dirty="0"/>
              <a:t>RESPONDENT HAS DATA ON AT LEAST ONE SSA ADMINISTRATIVE FILE</a:t>
            </a:r>
          </a:p>
          <a:p>
            <a:pPr>
              <a:lnSpc>
                <a:spcPct val="80000"/>
              </a:lnSpc>
            </a:pPr>
            <a:r>
              <a:rPr lang="en-US" sz="900" dirty="0"/>
              <a:t>MISSING- NOT MATCHED TO NUMIDENT OR INELIGIBLE FOR LINKAGE</a:t>
            </a:r>
          </a:p>
          <a:p>
            <a:pPr>
              <a:lnSpc>
                <a:spcPct val="80000"/>
              </a:lnSpc>
            </a:pPr>
            <a:r>
              <a:rPr lang="en-US" sz="900" dirty="0"/>
              <a:t>Usage Notes:</a:t>
            </a:r>
          </a:p>
          <a:p>
            <a:pPr>
              <a:lnSpc>
                <a:spcPct val="80000"/>
              </a:lnSpc>
            </a:pPr>
            <a:r>
              <a:rPr lang="en-US" sz="900" dirty="0"/>
              <a:t>_______________________________________________________________________________________</a:t>
            </a:r>
          </a:p>
          <a:p>
            <a:pPr>
              <a:lnSpc>
                <a:spcPct val="80000"/>
              </a:lnSpc>
            </a:pPr>
            <a:r>
              <a:rPr lang="en-US" sz="900" dirty="0"/>
              <a:t>ON_MBR_FLAG ON MBR FILE INDICATOR</a:t>
            </a:r>
          </a:p>
          <a:p>
            <a:pPr>
              <a:lnSpc>
                <a:spcPct val="80000"/>
              </a:lnSpc>
            </a:pPr>
            <a:r>
              <a:rPr lang="en-US" sz="900" dirty="0"/>
              <a:t>Type: Numeric Width:1 File Position: 22</a:t>
            </a:r>
          </a:p>
          <a:p>
            <a:pPr>
              <a:lnSpc>
                <a:spcPct val="80000"/>
              </a:lnSpc>
            </a:pPr>
            <a:r>
              <a:rPr lang="en-US" sz="900" dirty="0"/>
              <a:t>Possible values:</a:t>
            </a:r>
          </a:p>
          <a:p>
            <a:pPr>
              <a:lnSpc>
                <a:spcPct val="80000"/>
              </a:lnSpc>
            </a:pPr>
            <a:r>
              <a:rPr lang="en-US" sz="900" dirty="0"/>
              <a:t>0</a:t>
            </a:r>
          </a:p>
          <a:p>
            <a:pPr>
              <a:lnSpc>
                <a:spcPct val="80000"/>
              </a:lnSpc>
            </a:pPr>
            <a:r>
              <a:rPr lang="en-US" sz="900" dirty="0"/>
              <a:t>RESPONDENT HAS NO DATA ON THE MBR FILE</a:t>
            </a:r>
          </a:p>
          <a:p>
            <a:pPr>
              <a:lnSpc>
                <a:spcPct val="80000"/>
              </a:lnSpc>
            </a:pPr>
            <a:r>
              <a:rPr lang="en-US" sz="900" dirty="0"/>
              <a:t>1</a:t>
            </a:r>
          </a:p>
          <a:p>
            <a:pPr>
              <a:lnSpc>
                <a:spcPct val="80000"/>
              </a:lnSpc>
            </a:pPr>
            <a:r>
              <a:rPr lang="en-US" sz="900" dirty="0"/>
              <a:t>RESPONDENT HAS DATA ON THE MBR FILE</a:t>
            </a:r>
          </a:p>
          <a:p>
            <a:pPr>
              <a:lnSpc>
                <a:spcPct val="80000"/>
              </a:lnSpc>
            </a:pPr>
            <a:r>
              <a:rPr lang="en-US" sz="900" dirty="0"/>
              <a:t>MISSING- BLANK-NOT MATCHED TO NUMIDENT OR INELIGIBLE FOR LINKAGE</a:t>
            </a: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D292D8D-8127-448C-B2D4-DA43C457CED5}" type="slidenum">
              <a:rPr lang="en-US"/>
              <a:pPr/>
              <a:t>58</a:t>
            </a:fld>
            <a:endParaRPr lang="en-US"/>
          </a:p>
        </p:txBody>
      </p:sp>
      <p:sp>
        <p:nvSpPr>
          <p:cNvPr id="1292290" name="Rectangle 2"/>
          <p:cNvSpPr>
            <a:spLocks noGrp="1" noRot="1" noChangeAspect="1" noChangeArrowheads="1" noTextEdit="1"/>
          </p:cNvSpPr>
          <p:nvPr>
            <p:ph type="sldImg"/>
          </p:nvPr>
        </p:nvSpPr>
        <p:spPr>
          <a:ln/>
        </p:spPr>
      </p:sp>
      <p:sp>
        <p:nvSpPr>
          <p:cNvPr id="1292291" name="Rectangle 3"/>
          <p:cNvSpPr>
            <a:spLocks noGrp="1" noChangeArrowheads="1"/>
          </p:cNvSpPr>
          <p:nvPr>
            <p:ph type="body" idx="1"/>
          </p:nvPr>
        </p:nvSpPr>
        <p:spPr/>
        <p:txBody>
          <a:bodyPr/>
          <a:lstStyle/>
          <a:p>
            <a:pPr marL="336488" lvl="1" indent="-224325"/>
            <a:r>
              <a:rPr lang="en-US" sz="1600" dirty="0"/>
              <a:t>Again, like Medicare, a survey participant may be linked but have no Social Security benefit history data – why?</a:t>
            </a:r>
          </a:p>
          <a:p>
            <a:pPr marL="336488" lvl="1" indent="-224325"/>
            <a:endParaRPr lang="en-US" sz="1600" dirty="0"/>
          </a:p>
          <a:p>
            <a:pPr marL="336488" lvl="1" indent="-224325">
              <a:buFontTx/>
              <a:buAutoNum type="arabicPeriod"/>
            </a:pPr>
            <a:r>
              <a:rPr lang="en-US" sz="1600" dirty="0"/>
              <a:t>The linkage is to the SSA </a:t>
            </a:r>
            <a:r>
              <a:rPr lang="en-US" sz="1600" dirty="0" err="1"/>
              <a:t>numident</a:t>
            </a:r>
            <a:r>
              <a:rPr lang="en-US" sz="1600" dirty="0"/>
              <a:t> file, a database of all SSN. </a:t>
            </a:r>
          </a:p>
          <a:p>
            <a:pPr marL="336488" lvl="1" indent="-224325">
              <a:buFontTx/>
              <a:buAutoNum type="arabicPeriod"/>
            </a:pPr>
            <a:r>
              <a:rPr lang="en-US" sz="1600" dirty="0"/>
              <a:t>May be linked to </a:t>
            </a:r>
            <a:r>
              <a:rPr lang="en-US" sz="1600" dirty="0" err="1"/>
              <a:t>numident</a:t>
            </a:r>
            <a:r>
              <a:rPr lang="en-US" sz="1600" dirty="0"/>
              <a:t> because you have been issued a SSN but have no benefit data because … [READ SLIDE] </a:t>
            </a:r>
          </a:p>
          <a:p>
            <a:pPr marL="336488" lvl="1" indent="-224325">
              <a:buFontTx/>
              <a:buAutoNum type="arabicPeriod"/>
            </a:pPr>
            <a:endParaRPr lang="en-US" sz="1600" dirty="0"/>
          </a:p>
          <a:p>
            <a:pPr marL="336488" lvl="1" indent="-224325"/>
            <a:r>
              <a:rPr lang="en-GB" sz="1600" dirty="0"/>
              <a:t>(insufficient work history)</a:t>
            </a:r>
          </a:p>
          <a:p>
            <a:pPr marL="336488" lvl="1" indent="-224325">
              <a:buFontTx/>
              <a:buAutoNum type="arabicPeriod"/>
            </a:pPr>
            <a:endParaRPr lang="en-US" sz="1600" dirty="0"/>
          </a:p>
          <a:p>
            <a:pPr marL="224325" indent="-224325"/>
            <a:endParaRPr lang="en-US" dirty="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0B135140-A902-4D16-8986-DE311588286E}" type="slidenum">
              <a:rPr lang="en-US"/>
              <a:pPr/>
              <a:t>59</a:t>
            </a:fld>
            <a:endParaRPr lang="en-US"/>
          </a:p>
        </p:txBody>
      </p:sp>
      <p:sp>
        <p:nvSpPr>
          <p:cNvPr id="1294338" name="Text Box 2"/>
          <p:cNvSpPr txBox="1">
            <a:spLocks noChangeArrowheads="1"/>
          </p:cNvSpPr>
          <p:nvPr/>
        </p:nvSpPr>
        <p:spPr bwMode="auto">
          <a:xfrm>
            <a:off x="1143000" y="687049"/>
            <a:ext cx="4572000" cy="3429000"/>
          </a:xfrm>
          <a:prstGeom prst="rect">
            <a:avLst/>
          </a:prstGeom>
          <a:solidFill>
            <a:srgbClr val="FFFFFF"/>
          </a:solidFill>
          <a:ln w="9525">
            <a:solidFill>
              <a:srgbClr val="000000"/>
            </a:solidFill>
            <a:miter lim="800000"/>
            <a:headEnd/>
            <a:tailEnd/>
          </a:ln>
          <a:effectLst/>
        </p:spPr>
        <p:txBody>
          <a:bodyPr wrap="none" lIns="89730" tIns="44865" rIns="89730" bIns="44865" anchor="ctr"/>
          <a:lstStyle/>
          <a:p>
            <a:endParaRPr lang="en-US"/>
          </a:p>
        </p:txBody>
      </p:sp>
      <p:sp>
        <p:nvSpPr>
          <p:cNvPr id="1294339" name="Rectangle 3"/>
          <p:cNvSpPr>
            <a:spLocks noGrp="1" noRot="1" noChangeAspect="1" noChangeArrowheads="1" noTextEdit="1"/>
          </p:cNvSpPr>
          <p:nvPr>
            <p:ph type="sldImg"/>
          </p:nvPr>
        </p:nvSpPr>
        <p:spPr>
          <a:ln/>
        </p:spPr>
      </p:sp>
      <p:sp>
        <p:nvSpPr>
          <p:cNvPr id="1294340" name="Rectangle 4"/>
          <p:cNvSpPr>
            <a:spLocks noGrp="1" noChangeArrowheads="1"/>
          </p:cNvSpPr>
          <p:nvPr>
            <p:ph type="body" idx="1"/>
          </p:nvPr>
        </p:nvSpPr>
        <p:spPr/>
        <p:txBody>
          <a:bodyPr/>
          <a:lstStyle/>
          <a:p>
            <a:pPr>
              <a:lnSpc>
                <a:spcPct val="93000"/>
              </a:lnSpc>
            </a:pPr>
            <a:r>
              <a:rPr lang="en-GB" sz="1400" dirty="0"/>
              <a:t>Remember these are records extracted from files designed for program administration</a:t>
            </a:r>
          </a:p>
          <a:p>
            <a:r>
              <a:rPr lang="en-GB" sz="1400" dirty="0"/>
              <a:t>Not research.</a:t>
            </a:r>
          </a:p>
          <a:p>
            <a:r>
              <a:rPr lang="en-GB" sz="1400" dirty="0"/>
              <a:t>There are updates to the administrative data [READ SLIDE]</a:t>
            </a:r>
          </a:p>
          <a:p>
            <a:endParaRPr lang="en-GB" sz="1400" dirty="0"/>
          </a:p>
          <a:p>
            <a:r>
              <a:rPr lang="en-GB" sz="1400" dirty="0"/>
              <a:t>The data is complicated [READ SLIDE]</a:t>
            </a:r>
          </a:p>
          <a:p>
            <a:endParaRPr lang="en-US" sz="1400" dirty="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Rectangle 2"/>
          <p:cNvSpPr>
            <a:spLocks noGrp="1" noRot="1" noChangeAspect="1" noChangeArrowheads="1" noTextEdit="1"/>
          </p:cNvSpPr>
          <p:nvPr>
            <p:ph type="sldImg"/>
          </p:nvPr>
        </p:nvSpPr>
        <p:spPr>
          <a:ln/>
        </p:spPr>
      </p:sp>
      <p:sp>
        <p:nvSpPr>
          <p:cNvPr id="98306" name="Rectangle 3"/>
          <p:cNvSpPr>
            <a:spLocks noGrp="1" noChangeArrowheads="1"/>
          </p:cNvSpPr>
          <p:nvPr>
            <p:ph type="body" idx="1"/>
          </p:nvPr>
        </p:nvSpPr>
        <p:spPr>
          <a:noFill/>
          <a:ln/>
        </p:spPr>
        <p:txBody>
          <a:bodyPr/>
          <a:lstStyle/>
          <a:p>
            <a:pPr>
              <a:lnSpc>
                <a:spcPct val="80000"/>
              </a:lnSpc>
            </a:pPr>
            <a:r>
              <a:rPr lang="en-US" sz="900" dirty="0"/>
              <a:t>Because the NCHS-SSA linked files are restricted with access only through </a:t>
            </a:r>
            <a:r>
              <a:rPr lang="en-US" sz="900" dirty="0" err="1"/>
              <a:t>te</a:t>
            </a:r>
            <a:r>
              <a:rPr lang="en-US" sz="900" dirty="0"/>
              <a:t> NCHS RDC, NCHS has also created public use NCHS SSA Feasibility Study data files that can be downloaded directly from the website: </a:t>
            </a:r>
            <a:r>
              <a:rPr lang="en-US" sz="900" u="sng" dirty="0"/>
              <a:t>ftp://ftp.cdc.gov/pub/Health_Statistics/NCHS/datalinkage/feasibility_study_data</a:t>
            </a:r>
            <a:r>
              <a:rPr lang="en-US" sz="900" dirty="0"/>
              <a:t>. The feasibility files provide a limited set of variables that can be used to determine the maximum available sample size so that the feasibility of conducting analyses utilizing the linked SSA data can be assessed. It is important to note that the SSA Feasibility Study Files do not provide any information pertaining to benefits or payments; they simply contain record status variables and record counts to assist researchers who are considering whether or not to initiate a RDC proposal. </a:t>
            </a:r>
          </a:p>
          <a:p>
            <a:pPr>
              <a:lnSpc>
                <a:spcPct val="80000"/>
              </a:lnSpc>
            </a:pPr>
            <a:endParaRPr lang="en-US" sz="900" dirty="0"/>
          </a:p>
          <a:p>
            <a:pPr>
              <a:lnSpc>
                <a:spcPct val="80000"/>
              </a:lnSpc>
            </a:pPr>
            <a:r>
              <a:rPr lang="en-US" sz="900" dirty="0"/>
              <a:t>ON_SSA_FLAG ON SSA FILE INDICATOR</a:t>
            </a:r>
          </a:p>
          <a:p>
            <a:pPr>
              <a:lnSpc>
                <a:spcPct val="80000"/>
              </a:lnSpc>
            </a:pPr>
            <a:r>
              <a:rPr lang="en-US" sz="900" dirty="0"/>
              <a:t>Type: Numeric Width: 1 File Position: 21</a:t>
            </a:r>
          </a:p>
          <a:p>
            <a:pPr>
              <a:lnSpc>
                <a:spcPct val="80000"/>
              </a:lnSpc>
            </a:pPr>
            <a:r>
              <a:rPr lang="en-US" sz="900" dirty="0"/>
              <a:t>Possible values:</a:t>
            </a:r>
          </a:p>
          <a:p>
            <a:pPr>
              <a:lnSpc>
                <a:spcPct val="80000"/>
              </a:lnSpc>
            </a:pPr>
            <a:r>
              <a:rPr lang="en-US" sz="900" dirty="0"/>
              <a:t>0</a:t>
            </a:r>
          </a:p>
          <a:p>
            <a:pPr>
              <a:lnSpc>
                <a:spcPct val="80000"/>
              </a:lnSpc>
            </a:pPr>
            <a:r>
              <a:rPr lang="en-US" sz="900" dirty="0"/>
              <a:t>RESPONDENT HAS NO DATA ON ANY OF THE SSA FILES</a:t>
            </a:r>
          </a:p>
          <a:p>
            <a:pPr>
              <a:lnSpc>
                <a:spcPct val="80000"/>
              </a:lnSpc>
            </a:pPr>
            <a:r>
              <a:rPr lang="en-US" sz="900" dirty="0"/>
              <a:t>1</a:t>
            </a:r>
          </a:p>
          <a:p>
            <a:pPr>
              <a:lnSpc>
                <a:spcPct val="80000"/>
              </a:lnSpc>
            </a:pPr>
            <a:r>
              <a:rPr lang="en-US" sz="900" dirty="0"/>
              <a:t>RESPONDENT HAS DATA ON AT LEAST ONE SSA ADMINISTRATIVE FILE</a:t>
            </a:r>
          </a:p>
          <a:p>
            <a:pPr>
              <a:lnSpc>
                <a:spcPct val="80000"/>
              </a:lnSpc>
            </a:pPr>
            <a:r>
              <a:rPr lang="en-US" sz="900" dirty="0"/>
              <a:t>MISSING- NOT MATCHED TO NUMIDENT OR INELIGIBLE FOR LINKAGE</a:t>
            </a:r>
          </a:p>
          <a:p>
            <a:pPr>
              <a:lnSpc>
                <a:spcPct val="80000"/>
              </a:lnSpc>
            </a:pPr>
            <a:r>
              <a:rPr lang="en-US" sz="900" dirty="0"/>
              <a:t>Usage Notes:</a:t>
            </a:r>
          </a:p>
          <a:p>
            <a:pPr>
              <a:lnSpc>
                <a:spcPct val="80000"/>
              </a:lnSpc>
            </a:pPr>
            <a:r>
              <a:rPr lang="en-US" sz="900" dirty="0"/>
              <a:t>_______________________________________________________________________________________</a:t>
            </a:r>
          </a:p>
          <a:p>
            <a:pPr>
              <a:lnSpc>
                <a:spcPct val="80000"/>
              </a:lnSpc>
            </a:pPr>
            <a:r>
              <a:rPr lang="en-US" sz="900" dirty="0"/>
              <a:t>ON_MBR_FLAG ON MBR FILE INDICATOR</a:t>
            </a:r>
          </a:p>
          <a:p>
            <a:pPr>
              <a:lnSpc>
                <a:spcPct val="80000"/>
              </a:lnSpc>
            </a:pPr>
            <a:r>
              <a:rPr lang="en-US" sz="900" dirty="0"/>
              <a:t>Type: Numeric Width:1 File Position: 22</a:t>
            </a:r>
          </a:p>
          <a:p>
            <a:pPr>
              <a:lnSpc>
                <a:spcPct val="80000"/>
              </a:lnSpc>
            </a:pPr>
            <a:r>
              <a:rPr lang="en-US" sz="900" dirty="0"/>
              <a:t>Possible values:</a:t>
            </a:r>
          </a:p>
          <a:p>
            <a:pPr>
              <a:lnSpc>
                <a:spcPct val="80000"/>
              </a:lnSpc>
            </a:pPr>
            <a:r>
              <a:rPr lang="en-US" sz="900" dirty="0"/>
              <a:t>0</a:t>
            </a:r>
          </a:p>
          <a:p>
            <a:pPr>
              <a:lnSpc>
                <a:spcPct val="80000"/>
              </a:lnSpc>
            </a:pPr>
            <a:r>
              <a:rPr lang="en-US" sz="900" dirty="0"/>
              <a:t>RESPONDENT HAS NO DATA ON THE MBR FILE</a:t>
            </a:r>
          </a:p>
          <a:p>
            <a:pPr>
              <a:lnSpc>
                <a:spcPct val="80000"/>
              </a:lnSpc>
            </a:pPr>
            <a:r>
              <a:rPr lang="en-US" sz="900" dirty="0"/>
              <a:t>1</a:t>
            </a:r>
          </a:p>
          <a:p>
            <a:pPr>
              <a:lnSpc>
                <a:spcPct val="80000"/>
              </a:lnSpc>
            </a:pPr>
            <a:r>
              <a:rPr lang="en-US" sz="900" dirty="0"/>
              <a:t>RESPONDENT HAS DATA ON THE MBR FILE</a:t>
            </a:r>
          </a:p>
          <a:p>
            <a:pPr>
              <a:lnSpc>
                <a:spcPct val="80000"/>
              </a:lnSpc>
            </a:pPr>
            <a:r>
              <a:rPr lang="en-US" sz="900" dirty="0"/>
              <a:t>MISSING- BLANK-NOT MATCHED TO NUMIDENT OR INELIGIBLE FOR LINKAGE</a:t>
            </a:r>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Rectangle 7"/>
          <p:cNvSpPr>
            <a:spLocks noGrp="1" noChangeArrowheads="1"/>
          </p:cNvSpPr>
          <p:nvPr>
            <p:ph type="sldNum" sz="quarter" idx="5"/>
          </p:nvPr>
        </p:nvSpPr>
        <p:spPr>
          <a:noFill/>
        </p:spPr>
        <p:txBody>
          <a:bodyPr/>
          <a:lstStyle/>
          <a:p>
            <a:fld id="{945732E1-41A4-4926-B233-2E063BD6B31E}" type="slidenum">
              <a:rPr lang="en-US" smtClean="0"/>
              <a:pPr/>
              <a:t>61</a:t>
            </a:fld>
            <a:endParaRPr lang="en-US" smtClean="0"/>
          </a:p>
        </p:txBody>
      </p:sp>
      <p:sp>
        <p:nvSpPr>
          <p:cNvPr id="100354" name="Rectangle 2"/>
          <p:cNvSpPr>
            <a:spLocks noGrp="1" noRot="1" noChangeAspect="1" noChangeArrowheads="1" noTextEdit="1"/>
          </p:cNvSpPr>
          <p:nvPr>
            <p:ph type="sldImg"/>
          </p:nvPr>
        </p:nvSpPr>
        <p:spPr>
          <a:xfrm>
            <a:off x="1144588" y="684213"/>
            <a:ext cx="4572000" cy="3429000"/>
          </a:xfrm>
          <a:ln/>
        </p:spPr>
      </p:sp>
      <p:sp>
        <p:nvSpPr>
          <p:cNvPr id="100355" name="Rectangle 3"/>
          <p:cNvSpPr>
            <a:spLocks noGrp="1" noChangeArrowheads="1"/>
          </p:cNvSpPr>
          <p:nvPr>
            <p:ph type="body" idx="1"/>
          </p:nvPr>
        </p:nvSpPr>
        <p:spPr>
          <a:xfrm>
            <a:off x="686421" y="4344025"/>
            <a:ext cx="5485158" cy="4116049"/>
          </a:xfrm>
          <a:noFill/>
          <a:ln/>
        </p:spPr>
        <p:txBody>
          <a:bodyPr/>
          <a:lstStyle/>
          <a:p>
            <a:pPr eaLnBrk="1" hangingPunct="1">
              <a:spcBef>
                <a:spcPct val="0"/>
              </a:spcBef>
            </a:pPr>
            <a:endParaRPr lang="en-US" sz="1800" dirty="0"/>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p:spPr>
        <p:txBody>
          <a:bodyPr/>
          <a:lstStyle/>
          <a:p>
            <a:fld id="{DFEB2076-76F2-4DDA-A445-C7E403F86F8D}" type="slidenum">
              <a:rPr lang="en-US" smtClean="0"/>
              <a:pPr/>
              <a:t>62</a:t>
            </a:fld>
            <a:endParaRPr lang="en-US" smtClean="0"/>
          </a:p>
        </p:txBody>
      </p:sp>
      <p:sp>
        <p:nvSpPr>
          <p:cNvPr id="112643" name="Text Box 2"/>
          <p:cNvSpPr txBox="1">
            <a:spLocks noChangeArrowheads="1"/>
          </p:cNvSpPr>
          <p:nvPr/>
        </p:nvSpPr>
        <p:spPr bwMode="auto">
          <a:xfrm>
            <a:off x="1143000" y="685488"/>
            <a:ext cx="4572000" cy="3429000"/>
          </a:xfrm>
          <a:prstGeom prst="rect">
            <a:avLst/>
          </a:prstGeom>
          <a:solidFill>
            <a:srgbClr val="FFFFFF"/>
          </a:solidFill>
          <a:ln w="9525">
            <a:solidFill>
              <a:srgbClr val="000000"/>
            </a:solidFill>
            <a:miter lim="800000"/>
            <a:headEnd/>
            <a:tailEnd/>
          </a:ln>
        </p:spPr>
        <p:txBody>
          <a:bodyPr wrap="none" lIns="89730" tIns="44865" rIns="89730" bIns="44865" anchor="ctr"/>
          <a:lstStyle/>
          <a:p>
            <a:endParaRPr lang="en-US"/>
          </a:p>
        </p:txBody>
      </p:sp>
      <p:sp>
        <p:nvSpPr>
          <p:cNvPr id="112644" name="Rectangle 5"/>
          <p:cNvSpPr>
            <a:spLocks noGrp="1" noRot="1" noChangeAspect="1" noChangeArrowheads="1" noTextEdit="1"/>
          </p:cNvSpPr>
          <p:nvPr>
            <p:ph type="sldImg"/>
          </p:nvPr>
        </p:nvSpPr>
        <p:spPr>
          <a:ln/>
        </p:spPr>
      </p:sp>
      <p:sp>
        <p:nvSpPr>
          <p:cNvPr id="112645" name="Rectangle 6"/>
          <p:cNvSpPr>
            <a:spLocks noGrp="1" noChangeArrowheads="1"/>
          </p:cNvSpPr>
          <p:nvPr>
            <p:ph type="body" idx="1"/>
          </p:nvPr>
        </p:nvSpPr>
        <p:spPr>
          <a:noFill/>
          <a:ln/>
        </p:spPr>
        <p:txBody>
          <a:bodyPr/>
          <a:lstStyle/>
          <a:p>
            <a:pPr eaLnBrk="1" hangingPunct="1"/>
            <a:endParaRPr lang="en-US" smtClean="0"/>
          </a:p>
        </p:txBody>
      </p:sp>
      <p:sp>
        <p:nvSpPr>
          <p:cNvPr id="112646" name="Notes Placeholder 7"/>
          <p:cNvSpPr>
            <a:spLocks noGrp="1"/>
          </p:cNvSpPr>
          <p:nvPr>
            <p:ph type="body" sz="quarter" idx="10"/>
          </p:nvPr>
        </p:nvSpPr>
        <p:spPr>
          <a:noFill/>
          <a:ln/>
        </p:spPr>
        <p:txBody>
          <a:bodyPr/>
          <a:lstStyle/>
          <a:p>
            <a:pPr lvl="2"/>
            <a:r>
              <a:rPr lang="en-GB" smtClean="0"/>
              <a:t>Free assistance in obtaining and using CMS data for research</a:t>
            </a:r>
          </a:p>
          <a:p>
            <a:pPr lvl="2"/>
            <a:r>
              <a:rPr lang="en-GB" smtClean="0"/>
              <a:t>Workshops and presentations</a:t>
            </a:r>
          </a:p>
          <a:p>
            <a:pPr lvl="2"/>
            <a:r>
              <a:rPr lang="en-GB" smtClean="0"/>
              <a:t>Statistics and other research resources </a:t>
            </a:r>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89" name="Slide Image Placeholder 1"/>
          <p:cNvSpPr>
            <a:spLocks noGrp="1" noRot="1" noChangeAspect="1"/>
          </p:cNvSpPr>
          <p:nvPr>
            <p:ph type="sldImg"/>
          </p:nvPr>
        </p:nvSpPr>
        <p:spPr>
          <a:ln/>
        </p:spPr>
      </p:sp>
      <p:sp>
        <p:nvSpPr>
          <p:cNvPr id="114690" name="Notes Placeholder 2"/>
          <p:cNvSpPr>
            <a:spLocks noGrp="1"/>
          </p:cNvSpPr>
          <p:nvPr>
            <p:ph type="body" idx="1"/>
          </p:nvPr>
        </p:nvSpPr>
        <p:spPr>
          <a:noFill/>
          <a:ln/>
        </p:spPr>
        <p:txBody>
          <a:bodyPr/>
          <a:lstStyle/>
          <a:p>
            <a:endParaRPr lang="en-US" smtClean="0"/>
          </a:p>
        </p:txBody>
      </p:sp>
      <p:sp>
        <p:nvSpPr>
          <p:cNvPr id="114691" name="Slide Number Placeholder 3"/>
          <p:cNvSpPr>
            <a:spLocks noGrp="1"/>
          </p:cNvSpPr>
          <p:nvPr>
            <p:ph type="sldNum" sz="quarter" idx="5"/>
          </p:nvPr>
        </p:nvSpPr>
        <p:spPr>
          <a:noFill/>
        </p:spPr>
        <p:txBody>
          <a:bodyPr/>
          <a:lstStyle/>
          <a:p>
            <a:fld id="{8A1C0516-ACE6-46B1-92CE-1154702C7C9B}" type="slidenum">
              <a:rPr lang="en-US" smtClean="0"/>
              <a:pPr/>
              <a:t>63</a:t>
            </a:fld>
            <a:endParaRPr lang="en-US" smtClean="0"/>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2B7940D-5D14-447D-B7A2-2876CA521826}" type="slidenum">
              <a:rPr lang="en-US"/>
              <a:pPr/>
              <a:t>65</a:t>
            </a:fld>
            <a:endParaRPr lang="en-US"/>
          </a:p>
        </p:txBody>
      </p:sp>
      <p:sp>
        <p:nvSpPr>
          <p:cNvPr id="1376258" name="Rectangle 2"/>
          <p:cNvSpPr>
            <a:spLocks noGrp="1" noRot="1" noChangeAspect="1" noChangeArrowheads="1" noTextEdit="1"/>
          </p:cNvSpPr>
          <p:nvPr>
            <p:ph type="sldImg"/>
          </p:nvPr>
        </p:nvSpPr>
        <p:spPr>
          <a:ln/>
        </p:spPr>
      </p:sp>
      <p:sp>
        <p:nvSpPr>
          <p:cNvPr id="1376259" name="Rectangle 3"/>
          <p:cNvSpPr>
            <a:spLocks noGrp="1" noChangeArrowheads="1"/>
          </p:cNvSpPr>
          <p:nvPr>
            <p:ph type="body" idx="1"/>
          </p:nvPr>
        </p:nvSpPr>
        <p:spPr/>
        <p:txBody>
          <a:bodyPr/>
          <a:lstStyle/>
          <a:p>
            <a:r>
              <a:rPr lang="en-US" sz="1800" dirty="0"/>
              <a:t>The restricted data files include the linked administrative files my colleagues previously discussed as well as geographic contextual data, including some new data from the EPA regarding air pollution levels.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C7808683-E3B5-479A-9021-1506450737CC}" type="slidenum">
              <a:rPr lang="en-US" smtClean="0"/>
              <a:pPr/>
              <a:t>7</a:t>
            </a:fld>
            <a:endParaRPr lang="en-US" smtClean="0"/>
          </a:p>
        </p:txBody>
      </p:sp>
      <p:sp>
        <p:nvSpPr>
          <p:cNvPr id="22531" name="Text Box 2"/>
          <p:cNvSpPr txBox="1">
            <a:spLocks noChangeArrowheads="1"/>
          </p:cNvSpPr>
          <p:nvPr/>
        </p:nvSpPr>
        <p:spPr bwMode="auto">
          <a:xfrm>
            <a:off x="1143000" y="683926"/>
            <a:ext cx="4572000" cy="3429000"/>
          </a:xfrm>
          <a:prstGeom prst="rect">
            <a:avLst/>
          </a:prstGeom>
          <a:solidFill>
            <a:srgbClr val="FFFFFF"/>
          </a:solidFill>
          <a:ln w="9525">
            <a:solidFill>
              <a:srgbClr val="000000"/>
            </a:solidFill>
            <a:miter lim="800000"/>
            <a:headEnd/>
            <a:tailEnd/>
          </a:ln>
        </p:spPr>
        <p:txBody>
          <a:bodyPr wrap="none" lIns="89730" tIns="44865" rIns="89730" bIns="44865" anchor="ctr"/>
          <a:lstStyle/>
          <a:p>
            <a:endParaRPr lang="en-US"/>
          </a:p>
        </p:txBody>
      </p:sp>
      <p:sp>
        <p:nvSpPr>
          <p:cNvPr id="22532" name="Rectangle 5"/>
          <p:cNvSpPr>
            <a:spLocks noGrp="1" noRot="1" noChangeAspect="1" noChangeArrowheads="1" noTextEdit="1"/>
          </p:cNvSpPr>
          <p:nvPr>
            <p:ph type="sldImg"/>
          </p:nvPr>
        </p:nvSpPr>
        <p:spPr>
          <a:ln/>
        </p:spPr>
      </p:sp>
      <p:sp>
        <p:nvSpPr>
          <p:cNvPr id="22533" name="Rectangle 6"/>
          <p:cNvSpPr>
            <a:spLocks noGrp="1" noChangeArrowheads="1"/>
          </p:cNvSpPr>
          <p:nvPr>
            <p:ph type="body" idx="1"/>
          </p:nvPr>
        </p:nvSpPr>
        <p:spPr>
          <a:noFill/>
          <a:ln/>
        </p:spPr>
        <p:txBody>
          <a:bodyPr/>
          <a:lstStyle/>
          <a:p>
            <a:pPr eaLnBrk="1" hangingPunct="1">
              <a:spcBef>
                <a:spcPct val="0"/>
              </a:spcBef>
            </a:pPr>
            <a:r>
              <a:rPr lang="en-US" sz="1800" dirty="0">
                <a:latin typeface="Verdana" pitchFamily="34" charset="0"/>
              </a:rPr>
              <a:t>NCHS record linkage includes linkages to mortality, retirement and disability, and Medicare.</a:t>
            </a:r>
          </a:p>
          <a:p>
            <a:pPr eaLnBrk="1" hangingPunct="1">
              <a:spcBef>
                <a:spcPct val="0"/>
              </a:spcBef>
            </a:pPr>
            <a:r>
              <a:rPr lang="en-US" sz="1800" dirty="0">
                <a:latin typeface="Verdana" pitchFamily="34" charset="0"/>
              </a:rPr>
              <a:t>We link participant records from several NCHS surveys  with death certificate records from the </a:t>
            </a:r>
            <a:r>
              <a:rPr lang="en-US" sz="1800" b="1" dirty="0">
                <a:latin typeface="Verdana" pitchFamily="34" charset="0"/>
              </a:rPr>
              <a:t>National Death Index (NDI)</a:t>
            </a:r>
            <a:r>
              <a:rPr lang="en-US" sz="1800" dirty="0">
                <a:latin typeface="Verdana" pitchFamily="34" charset="0"/>
              </a:rPr>
              <a:t>, Retirement, Survivor, </a:t>
            </a:r>
          </a:p>
          <a:p>
            <a:pPr eaLnBrk="1" hangingPunct="1">
              <a:spcBef>
                <a:spcPct val="0"/>
              </a:spcBef>
            </a:pPr>
            <a:r>
              <a:rPr lang="en-US" sz="1800" dirty="0">
                <a:latin typeface="Verdana" pitchFamily="34" charset="0"/>
              </a:rPr>
              <a:t>and Disability Insurance (RSDI) and </a:t>
            </a:r>
          </a:p>
          <a:p>
            <a:pPr eaLnBrk="1" hangingPunct="1">
              <a:spcBef>
                <a:spcPct val="0"/>
              </a:spcBef>
            </a:pPr>
            <a:r>
              <a:rPr lang="en-US" sz="1800" dirty="0">
                <a:latin typeface="Verdana" pitchFamily="34" charset="0"/>
              </a:rPr>
              <a:t>Supplemental Security Income (SSI) benefit data from the </a:t>
            </a:r>
          </a:p>
          <a:p>
            <a:pPr eaLnBrk="1" hangingPunct="1">
              <a:spcBef>
                <a:spcPct val="0"/>
              </a:spcBef>
            </a:pPr>
            <a:r>
              <a:rPr lang="en-US" sz="1800" b="1" dirty="0">
                <a:latin typeface="Verdana" pitchFamily="34" charset="0"/>
              </a:rPr>
              <a:t>Social Security Administration (SSA)</a:t>
            </a:r>
            <a:r>
              <a:rPr lang="en-US" sz="1800" dirty="0">
                <a:latin typeface="Verdana" pitchFamily="34" charset="0"/>
              </a:rPr>
              <a:t>, and Medicare enrollment and claims data from the </a:t>
            </a:r>
            <a:r>
              <a:rPr lang="en-US" sz="1800" b="1" dirty="0">
                <a:latin typeface="Verdana" pitchFamily="34" charset="0"/>
              </a:rPr>
              <a:t>Centers for Medicare and Medicaid Services (CMS)</a:t>
            </a:r>
            <a:r>
              <a:rPr lang="en-US" sz="1800" dirty="0">
                <a:latin typeface="Verdana" pitchFamily="34" charset="0"/>
              </a:rPr>
              <a:t>.</a:t>
            </a:r>
            <a:endParaRPr lang="en-US" sz="1800" dirty="0"/>
          </a:p>
          <a:p>
            <a:pPr eaLnBrk="1" hangingPunct="1"/>
            <a:endParaRPr lang="en-US" dirty="0" smtClean="0"/>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4BC21B6-8ECA-40DA-885C-01AA6D0AB699}" type="slidenum">
              <a:rPr lang="en-US"/>
              <a:pPr/>
              <a:t>66</a:t>
            </a:fld>
            <a:endParaRPr lang="en-US"/>
          </a:p>
        </p:txBody>
      </p:sp>
      <p:sp>
        <p:nvSpPr>
          <p:cNvPr id="1372162" name="Rectangle 2"/>
          <p:cNvSpPr>
            <a:spLocks noGrp="1" noRot="1" noChangeAspect="1" noChangeArrowheads="1" noTextEdit="1"/>
          </p:cNvSpPr>
          <p:nvPr>
            <p:ph type="sldImg"/>
          </p:nvPr>
        </p:nvSpPr>
        <p:spPr>
          <a:ln/>
        </p:spPr>
      </p:sp>
      <p:sp>
        <p:nvSpPr>
          <p:cNvPr id="1372163" name="Rectangle 3"/>
          <p:cNvSpPr>
            <a:spLocks noGrp="1" noChangeArrowheads="1"/>
          </p:cNvSpPr>
          <p:nvPr>
            <p:ph type="body" idx="1"/>
          </p:nvPr>
        </p:nvSpPr>
        <p:spPr/>
        <p:txBody>
          <a:bodyPr/>
          <a:lstStyle/>
          <a:p>
            <a:r>
              <a:rPr lang="en-US" sz="1600" dirty="0"/>
              <a:t>First – why can we just give you the data. Well, most importantly, NCHS does not own the linked data.  NCHS has made agreements with the owners of the administrative data not to release the files publicly. </a:t>
            </a:r>
          </a:p>
          <a:p>
            <a:endParaRPr lang="en-US" sz="1600" dirty="0"/>
          </a:p>
          <a:p>
            <a:r>
              <a:rPr lang="en-US" sz="1600" dirty="0"/>
              <a:t> In addition, NCHS has strict rules protecting the confidentiality of our survey participants.  Releasing  the linked data poses a risk of </a:t>
            </a:r>
            <a:r>
              <a:rPr lang="en-US" sz="1600" dirty="0" err="1"/>
              <a:t>reidentification</a:t>
            </a:r>
            <a:r>
              <a:rPr lang="en-US" sz="1600" dirty="0"/>
              <a:t> and as a result, the </a:t>
            </a:r>
            <a:r>
              <a:rPr lang="en-US" sz="1600" dirty="0" err="1"/>
              <a:t>nchs</a:t>
            </a:r>
            <a:r>
              <a:rPr lang="en-US" sz="1600" dirty="0"/>
              <a:t> research data center or RDC is the only option for accessing the linked restricted data.</a:t>
            </a:r>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7" name="Slide Image Placeholder 1"/>
          <p:cNvSpPr>
            <a:spLocks noGrp="1" noRot="1" noChangeAspect="1"/>
          </p:cNvSpPr>
          <p:nvPr>
            <p:ph type="sldImg"/>
          </p:nvPr>
        </p:nvSpPr>
        <p:spPr>
          <a:ln/>
        </p:spPr>
      </p:sp>
      <p:sp>
        <p:nvSpPr>
          <p:cNvPr id="116738" name="Notes Placeholder 2"/>
          <p:cNvSpPr>
            <a:spLocks noGrp="1"/>
          </p:cNvSpPr>
          <p:nvPr>
            <p:ph type="body" idx="1"/>
          </p:nvPr>
        </p:nvSpPr>
        <p:spPr>
          <a:noFill/>
          <a:ln/>
        </p:spPr>
        <p:txBody>
          <a:bodyPr/>
          <a:lstStyle/>
          <a:p>
            <a:endParaRPr lang="en-US" smtClean="0"/>
          </a:p>
        </p:txBody>
      </p:sp>
      <p:sp>
        <p:nvSpPr>
          <p:cNvPr id="116739" name="Slide Number Placeholder 3"/>
          <p:cNvSpPr>
            <a:spLocks noGrp="1"/>
          </p:cNvSpPr>
          <p:nvPr>
            <p:ph type="sldNum" sz="quarter" idx="5"/>
          </p:nvPr>
        </p:nvSpPr>
        <p:spPr>
          <a:noFill/>
        </p:spPr>
        <p:txBody>
          <a:bodyPr/>
          <a:lstStyle/>
          <a:p>
            <a:fld id="{18F963E2-7872-494A-8860-E30C6F354323}" type="slidenum">
              <a:rPr lang="en-US" smtClean="0"/>
              <a:pPr/>
              <a:t>67</a:t>
            </a:fld>
            <a:endParaRPr lang="en-US" smtClean="0"/>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1" name="Slide Image Placeholder 1"/>
          <p:cNvSpPr>
            <a:spLocks noGrp="1" noRot="1" noChangeAspect="1"/>
          </p:cNvSpPr>
          <p:nvPr>
            <p:ph type="sldImg"/>
          </p:nvPr>
        </p:nvSpPr>
        <p:spPr>
          <a:ln/>
        </p:spPr>
      </p:sp>
      <p:sp>
        <p:nvSpPr>
          <p:cNvPr id="122882" name="Notes Placeholder 2"/>
          <p:cNvSpPr>
            <a:spLocks noGrp="1"/>
          </p:cNvSpPr>
          <p:nvPr>
            <p:ph type="body" idx="1"/>
          </p:nvPr>
        </p:nvSpPr>
        <p:spPr>
          <a:noFill/>
          <a:ln/>
        </p:spPr>
        <p:txBody>
          <a:bodyPr/>
          <a:lstStyle/>
          <a:p>
            <a:endParaRPr lang="en-US" smtClean="0"/>
          </a:p>
        </p:txBody>
      </p:sp>
      <p:sp>
        <p:nvSpPr>
          <p:cNvPr id="122883" name="Slide Number Placeholder 3"/>
          <p:cNvSpPr>
            <a:spLocks noGrp="1"/>
          </p:cNvSpPr>
          <p:nvPr>
            <p:ph type="sldNum" sz="quarter" idx="5"/>
          </p:nvPr>
        </p:nvSpPr>
        <p:spPr>
          <a:noFill/>
        </p:spPr>
        <p:txBody>
          <a:bodyPr/>
          <a:lstStyle/>
          <a:p>
            <a:fld id="{F510AD37-EAD1-4516-9A73-DA3D7CC62482}" type="slidenum">
              <a:rPr lang="en-US" smtClean="0"/>
              <a:pPr/>
              <a:t>68</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634FB31-D9B1-41B6-A0A4-FC1237425DBA}" type="slidenum">
              <a:rPr lang="en-US"/>
              <a:pPr/>
              <a:t>8</a:t>
            </a:fld>
            <a:endParaRPr lang="en-US"/>
          </a:p>
        </p:txBody>
      </p:sp>
      <p:sp>
        <p:nvSpPr>
          <p:cNvPr id="1029122" name="Rectangle 2"/>
          <p:cNvSpPr>
            <a:spLocks noGrp="1" noRot="1" noChangeAspect="1" noChangeArrowheads="1" noTextEdit="1"/>
          </p:cNvSpPr>
          <p:nvPr>
            <p:ph type="sldImg"/>
          </p:nvPr>
        </p:nvSpPr>
        <p:spPr>
          <a:xfrm>
            <a:off x="1144588" y="685800"/>
            <a:ext cx="4567237" cy="3427413"/>
          </a:xfrm>
          <a:ln/>
        </p:spPr>
      </p:sp>
      <p:sp>
        <p:nvSpPr>
          <p:cNvPr id="1029123" name="Rectangle 3"/>
          <p:cNvSpPr>
            <a:spLocks noGrp="1" noChangeArrowheads="1"/>
          </p:cNvSpPr>
          <p:nvPr>
            <p:ph type="body" idx="1"/>
          </p:nvPr>
        </p:nvSpPr>
        <p:spPr>
          <a:xfrm>
            <a:off x="686422" y="4344025"/>
            <a:ext cx="5482052" cy="4112926"/>
          </a:xfrm>
        </p:spPr>
        <p:txBody>
          <a:bodyPr/>
          <a:lstStyle/>
          <a:p>
            <a:pPr marL="224325" indent="-224325" defTabSz="448650">
              <a:spcBef>
                <a:spcPct val="0"/>
              </a:spcBef>
            </a:pPr>
            <a:r>
              <a:rPr lang="en-US" sz="2700" dirty="0"/>
              <a:t>Talk about the slide</a:t>
            </a:r>
          </a:p>
          <a:p>
            <a:pPr marL="224325" indent="-224325" defTabSz="448650">
              <a:spcBef>
                <a:spcPct val="0"/>
              </a:spcBef>
            </a:pPr>
            <a:endParaRPr lang="en-US" sz="2700" dirty="0"/>
          </a:p>
          <a:p>
            <a:pPr marL="224325" indent="-224325" defTabSz="448650">
              <a:spcBef>
                <a:spcPct val="0"/>
              </a:spcBef>
            </a:pPr>
            <a:r>
              <a:rPr lang="en-US" sz="2700" dirty="0"/>
              <a:t>LAST bullet</a:t>
            </a:r>
          </a:p>
          <a:p>
            <a:pPr marL="224325" indent="-224325" defTabSz="448650">
              <a:spcBef>
                <a:spcPct val="0"/>
              </a:spcBef>
            </a:pPr>
            <a:r>
              <a:rPr lang="en-US" sz="2700" dirty="0"/>
              <a:t>And this information can also be used to improve question wording</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F9E6A64-5BE2-4CDC-8B19-A4BFD898F5C2}" type="slidenum">
              <a:rPr lang="en-US"/>
              <a:pPr/>
              <a:t>9</a:t>
            </a:fld>
            <a:endParaRPr lang="en-US"/>
          </a:p>
        </p:txBody>
      </p:sp>
      <p:sp>
        <p:nvSpPr>
          <p:cNvPr id="1027074" name="Rectangle 2"/>
          <p:cNvSpPr>
            <a:spLocks noGrp="1" noRot="1" noChangeAspect="1" noChangeArrowheads="1" noTextEdit="1"/>
          </p:cNvSpPr>
          <p:nvPr>
            <p:ph type="sldImg"/>
          </p:nvPr>
        </p:nvSpPr>
        <p:spPr>
          <a:ln/>
        </p:spPr>
      </p:sp>
      <p:sp>
        <p:nvSpPr>
          <p:cNvPr id="1027075" name="Rectangle 3"/>
          <p:cNvSpPr>
            <a:spLocks noGrp="1" noChangeArrowheads="1"/>
          </p:cNvSpPr>
          <p:nvPr>
            <p:ph type="body" idx="1"/>
          </p:nvPr>
        </p:nvSpPr>
        <p:spPr>
          <a:xfrm>
            <a:off x="914712" y="4344025"/>
            <a:ext cx="5562807" cy="6973549"/>
          </a:xfrm>
        </p:spPr>
        <p:txBody>
          <a:bodyPr/>
          <a:lstStyle/>
          <a:p>
            <a:pPr>
              <a:spcBef>
                <a:spcPts val="687"/>
              </a:spcBef>
            </a:pPr>
            <a:r>
              <a:rPr lang="en-GB" sz="1800" dirty="0"/>
              <a:t>Obtain and standardize survey data</a:t>
            </a:r>
          </a:p>
          <a:p>
            <a:pPr>
              <a:spcBef>
                <a:spcPts val="687"/>
              </a:spcBef>
            </a:pPr>
            <a:r>
              <a:rPr lang="en-GB" sz="1800" dirty="0"/>
              <a:t>Create user submission records – ideal to have as many of these items on both data sources</a:t>
            </a:r>
          </a:p>
          <a:p>
            <a:pPr>
              <a:spcBef>
                <a:spcPts val="687"/>
              </a:spcBef>
            </a:pPr>
            <a:r>
              <a:rPr lang="en-GB" sz="1800" dirty="0"/>
              <a:t>Use a matching algorithm, usually deterministic, to identify potentially matched records</a:t>
            </a:r>
          </a:p>
          <a:p>
            <a:pPr>
              <a:spcBef>
                <a:spcPts val="687"/>
              </a:spcBef>
            </a:pPr>
            <a:r>
              <a:rPr lang="en-GB" sz="1800" dirty="0"/>
              <a:t>Use a scoring methodology, usually probabilistic, Determine matches/review some cases</a:t>
            </a:r>
          </a:p>
          <a:p>
            <a:pPr>
              <a:spcBef>
                <a:spcPts val="687"/>
              </a:spcBef>
            </a:pPr>
            <a:r>
              <a:rPr lang="en-GB" sz="1800" dirty="0"/>
              <a:t>Create a final linked file</a:t>
            </a:r>
          </a:p>
          <a:p>
            <a:pPr>
              <a:spcBef>
                <a:spcPts val="687"/>
              </a:spcBef>
            </a:pPr>
            <a:r>
              <a:rPr lang="en-GB" sz="1800" dirty="0"/>
              <a:t>Document the methodology used to create the file</a:t>
            </a:r>
          </a:p>
          <a:p>
            <a:r>
              <a:rPr lang="en-US" sz="1800" dirty="0"/>
              <a:t>	</a:t>
            </a:r>
          </a:p>
          <a:p>
            <a:endParaRPr lang="en-US" sz="1800" dirty="0"/>
          </a:p>
          <a:p>
            <a:r>
              <a:rPr lang="en-US" sz="1800" dirty="0"/>
              <a:t>First and last name, plus SSN</a:t>
            </a:r>
          </a:p>
          <a:p>
            <a:r>
              <a:rPr lang="en-US" sz="1800" dirty="0"/>
              <a:t>Sex, date of birth, plus SSN</a:t>
            </a:r>
          </a:p>
          <a:p>
            <a:r>
              <a:rPr lang="en-US" sz="1800" dirty="0"/>
              <a:t>Or first and last name, plus month and year of birth</a:t>
            </a:r>
          </a:p>
          <a:p>
            <a:pPr>
              <a:spcBef>
                <a:spcPct val="0"/>
              </a:spcBef>
            </a:pPr>
            <a:endParaRPr lang="en-US" sz="1800"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7"/>
          <p:cNvSpPr>
            <a:spLocks noGrp="1" noChangeArrowheads="1"/>
          </p:cNvSpPr>
          <p:nvPr>
            <p:ph type="sldNum" sz="quarter" idx="5"/>
          </p:nvPr>
        </p:nvSpPr>
        <p:spPr>
          <a:noFill/>
        </p:spPr>
        <p:txBody>
          <a:bodyPr/>
          <a:lstStyle/>
          <a:p>
            <a:fld id="{3FB12BA9-F60A-467A-9F8F-958F7086CED6}" type="slidenum">
              <a:rPr lang="en-US" smtClean="0"/>
              <a:pPr/>
              <a:t>10</a:t>
            </a:fld>
            <a:endParaRPr lang="en-US" smtClean="0"/>
          </a:p>
        </p:txBody>
      </p:sp>
      <p:sp>
        <p:nvSpPr>
          <p:cNvPr id="24578" name="Rectangle 2"/>
          <p:cNvSpPr>
            <a:spLocks noGrp="1" noRot="1" noChangeAspect="1" noChangeArrowheads="1" noTextEdit="1"/>
          </p:cNvSpPr>
          <p:nvPr>
            <p:ph type="sldImg"/>
          </p:nvPr>
        </p:nvSpPr>
        <p:spPr>
          <a:xfrm>
            <a:off x="1144588" y="685800"/>
            <a:ext cx="4567237" cy="3427413"/>
          </a:xfrm>
          <a:solidFill>
            <a:srgbClr val="FFFFFF"/>
          </a:solidFill>
          <a:ln/>
        </p:spPr>
      </p:sp>
      <p:sp>
        <p:nvSpPr>
          <p:cNvPr id="24579" name="Rectangle 3"/>
          <p:cNvSpPr>
            <a:spLocks noGrp="1" noChangeArrowheads="1"/>
          </p:cNvSpPr>
          <p:nvPr>
            <p:ph type="body" idx="1"/>
          </p:nvPr>
        </p:nvSpPr>
        <p:spPr>
          <a:xfrm>
            <a:off x="686422" y="4344025"/>
            <a:ext cx="5482052" cy="4112926"/>
          </a:xfrm>
          <a:solidFill>
            <a:srgbClr val="FFFFFF"/>
          </a:solidFill>
          <a:ln>
            <a:solidFill>
              <a:srgbClr val="000000"/>
            </a:solidFill>
          </a:ln>
        </p:spPr>
        <p:txBody>
          <a:bodyPr lIns="88301" tIns="44150" rIns="88301" bIns="44150"/>
          <a:lstStyle/>
          <a:p>
            <a:pPr>
              <a:lnSpc>
                <a:spcPct val="80000"/>
              </a:lnSpc>
            </a:pPr>
            <a:r>
              <a:rPr lang="en-US" sz="1800" dirty="0"/>
              <a:t>There is tremendous research potential based on the Center’s linked data resources.   The linked data files provide the opportunity to conduct research in areas of Aging, Disability, Disparities, Health Services Research, Genetics, and a variety of </a:t>
            </a:r>
            <a:r>
              <a:rPr lang="en-US" sz="1800" dirty="0" err="1"/>
              <a:t>methodologic</a:t>
            </a:r>
            <a:r>
              <a:rPr lang="en-US" sz="1800" dirty="0"/>
              <a:t> studies.  </a:t>
            </a:r>
          </a:p>
          <a:p>
            <a:pPr>
              <a:lnSpc>
                <a:spcPct val="80000"/>
              </a:lnSpc>
            </a:pPr>
            <a:r>
              <a:rPr lang="en-US" sz="1800" dirty="0"/>
              <a:t>Most of the examples listed here are based on actual studies that are currently underway or have been completed.  </a:t>
            </a:r>
          </a:p>
          <a:p>
            <a:pPr>
              <a:lnSpc>
                <a:spcPct val="80000"/>
              </a:lnSpc>
            </a:pPr>
            <a:r>
              <a:rPr lang="en-US" sz="1800" dirty="0"/>
              <a:t>The linked data also provide a unique opportunity to conduct validation studies The results from these types of studies can be used to improve question wording and in some cases can reduce the amount of information actually collected in survey.  </a:t>
            </a:r>
          </a:p>
          <a:p>
            <a:pPr>
              <a:lnSpc>
                <a:spcPct val="80000"/>
              </a:lnSpc>
            </a:pPr>
            <a:endParaRPr lang="en-US" sz="1800" dirty="0"/>
          </a:p>
          <a:p>
            <a:pPr>
              <a:lnSpc>
                <a:spcPct val="80000"/>
              </a:lnSpc>
            </a:pPr>
            <a:endParaRPr lang="en-US" sz="1800" dirty="0"/>
          </a:p>
          <a:p>
            <a:pPr>
              <a:lnSpc>
                <a:spcPct val="80000"/>
              </a:lnSpc>
            </a:pPr>
            <a:endParaRPr lang="en-US" sz="1800" dirty="0"/>
          </a:p>
          <a:p>
            <a:pPr>
              <a:lnSpc>
                <a:spcPct val="80000"/>
              </a:lnSpc>
            </a:pPr>
            <a:endParaRPr lang="en-US" sz="1800" dirty="0"/>
          </a:p>
          <a:p>
            <a:pPr>
              <a:lnSpc>
                <a:spcPct val="80000"/>
              </a:lnSpc>
            </a:pPr>
            <a:endParaRPr lang="en-US" sz="800" dirty="0"/>
          </a:p>
          <a:p>
            <a:pPr>
              <a:lnSpc>
                <a:spcPct val="80000"/>
              </a:lnSpc>
            </a:pPr>
            <a:r>
              <a:rPr lang="en-US" sz="800" dirty="0"/>
              <a:t> </a:t>
            </a:r>
          </a:p>
          <a:p>
            <a:pPr>
              <a:lnSpc>
                <a:spcPct val="80000"/>
              </a:lnSpc>
            </a:pPr>
            <a:endParaRPr lang="en-US" sz="800" dirty="0"/>
          </a:p>
          <a:p>
            <a:pPr>
              <a:lnSpc>
                <a:spcPct val="80000"/>
              </a:lnSpc>
            </a:pPr>
            <a:endParaRPr lang="en-US" sz="800"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1D0C779B-605E-4896-97C5-4D7DDC1BC24F}" type="datetimeFigureOut">
              <a:rPr lang="en-US" smtClean="0"/>
              <a:pPr/>
              <a:t>08/13/2010</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DEB1F502-5D5B-4E3A-AAE2-72C4BFC9245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0C779B-605E-4896-97C5-4D7DDC1BC24F}" type="datetimeFigureOut">
              <a:rPr lang="en-US" smtClean="0"/>
              <a:pPr/>
              <a:t>08/13/2010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B1F502-5D5B-4E3A-AAE2-72C4BFC9245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1D0C779B-605E-4896-97C5-4D7DDC1BC24F}" type="datetimeFigureOut">
              <a:rPr lang="en-US" smtClean="0"/>
              <a:pPr/>
              <a:t>08/13/2010</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DEB1F502-5D5B-4E3A-AAE2-72C4BFC9245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0C779B-605E-4896-97C5-4D7DDC1BC24F}" type="datetimeFigureOut">
              <a:rPr lang="en-US" smtClean="0"/>
              <a:pPr/>
              <a:t>08/13/2010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DEB1F502-5D5B-4E3A-AAE2-72C4BFC92458}"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D0C779B-605E-4896-97C5-4D7DDC1BC24F}" type="datetimeFigureOut">
              <a:rPr lang="en-US" smtClean="0"/>
              <a:pPr/>
              <a:t>08/13/2010</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DEB1F502-5D5B-4E3A-AAE2-72C4BFC92458}"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1D0C779B-605E-4896-97C5-4D7DDC1BC24F}" type="datetimeFigureOut">
              <a:rPr lang="en-US" smtClean="0"/>
              <a:pPr/>
              <a:t>08/13/2010</a:t>
            </a:fld>
            <a:endParaRPr lang="en-US"/>
          </a:p>
        </p:txBody>
      </p:sp>
      <p:sp>
        <p:nvSpPr>
          <p:cNvPr id="10" name="Slide Number Placeholder 9"/>
          <p:cNvSpPr>
            <a:spLocks noGrp="1"/>
          </p:cNvSpPr>
          <p:nvPr>
            <p:ph type="sldNum" sz="quarter" idx="16"/>
          </p:nvPr>
        </p:nvSpPr>
        <p:spPr/>
        <p:txBody>
          <a:bodyPr rtlCol="0"/>
          <a:lstStyle/>
          <a:p>
            <a:fld id="{DEB1F502-5D5B-4E3A-AAE2-72C4BFC92458}"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1D0C779B-605E-4896-97C5-4D7DDC1BC24F}" type="datetimeFigureOut">
              <a:rPr lang="en-US" smtClean="0"/>
              <a:pPr/>
              <a:t>08/13/2010</a:t>
            </a:fld>
            <a:endParaRPr lang="en-US"/>
          </a:p>
        </p:txBody>
      </p:sp>
      <p:sp>
        <p:nvSpPr>
          <p:cNvPr id="12" name="Slide Number Placeholder 11"/>
          <p:cNvSpPr>
            <a:spLocks noGrp="1"/>
          </p:cNvSpPr>
          <p:nvPr>
            <p:ph type="sldNum" sz="quarter" idx="16"/>
          </p:nvPr>
        </p:nvSpPr>
        <p:spPr/>
        <p:txBody>
          <a:bodyPr rtlCol="0"/>
          <a:lstStyle/>
          <a:p>
            <a:fld id="{DEB1F502-5D5B-4E3A-AAE2-72C4BFC92458}"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0C779B-605E-4896-97C5-4D7DDC1BC24F}" type="datetimeFigureOut">
              <a:rPr lang="en-US" smtClean="0"/>
              <a:pPr/>
              <a:t>08/13/2010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DEB1F502-5D5B-4E3A-AAE2-72C4BFC9245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0C779B-605E-4896-97C5-4D7DDC1BC24F}" type="datetimeFigureOut">
              <a:rPr lang="en-US" smtClean="0"/>
              <a:pPr/>
              <a:t>08/13/2010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DEB1F502-5D5B-4E3A-AAE2-72C4BFC9245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0C779B-605E-4896-97C5-4D7DDC1BC24F}" type="datetimeFigureOut">
              <a:rPr lang="en-US" smtClean="0"/>
              <a:pPr/>
              <a:t>08/13/2010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DEB1F502-5D5B-4E3A-AAE2-72C4BFC92458}"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1D0C779B-605E-4896-97C5-4D7DDC1BC24F}" type="datetimeFigureOut">
              <a:rPr lang="en-US" smtClean="0"/>
              <a:pPr/>
              <a:t>08/13/2010</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DEB1F502-5D5B-4E3A-AAE2-72C4BFC92458}"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1D0C779B-605E-4896-97C5-4D7DDC1BC24F}" type="datetimeFigureOut">
              <a:rPr lang="en-US" smtClean="0"/>
              <a:pPr/>
              <a:t>08/13/2010</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DEB1F502-5D5B-4E3A-AAE2-72C4BFC92458}"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0.xml"/><Relationship Id="rId1" Type="http://schemas.openxmlformats.org/officeDocument/2006/relationships/slideLayout" Target="../slideLayouts/slideLayout4.xml"/><Relationship Id="rId4" Type="http://schemas.openxmlformats.org/officeDocument/2006/relationships/chart" Target="../charts/char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Excel_97-2003_Worksheet1.xls"/></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6.xml"/><Relationship Id="rId5" Type="http://schemas.openxmlformats.org/officeDocument/2006/relationships/image" Target="../media/image6.png"/><Relationship Id="rId4" Type="http://schemas.openxmlformats.org/officeDocument/2006/relationships/image" Target="../media/image5.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hyperlink" Target="http://www.resdac.umn.edu/Tools/TBs/TN-009.asp" TargetMode="External"/><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8.xml"/><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hyperlink" Target="http://www.cdc.gov/rdc/B2AccessMod/ACs200.htm" TargetMode="External"/><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body" idx="1"/>
          </p:nvPr>
        </p:nvSpPr>
        <p:spPr/>
        <p:txBody>
          <a:bodyPr/>
          <a:lstStyle/>
          <a:p>
            <a:pPr algn="ctr"/>
            <a:r>
              <a:rPr lang="en-US" b="1" dirty="0" smtClean="0"/>
              <a:t>National Conference on Health Statistics</a:t>
            </a:r>
          </a:p>
          <a:p>
            <a:pPr algn="ctr"/>
            <a:r>
              <a:rPr lang="en-US" b="1" dirty="0" smtClean="0"/>
              <a:t>August 16, 2010</a:t>
            </a:r>
          </a:p>
        </p:txBody>
      </p:sp>
      <p:sp>
        <p:nvSpPr>
          <p:cNvPr id="2" name="Title 1"/>
          <p:cNvSpPr>
            <a:spLocks noGrp="1"/>
          </p:cNvSpPr>
          <p:nvPr>
            <p:ph type="title"/>
          </p:nvPr>
        </p:nvSpPr>
        <p:spPr/>
        <p:txBody>
          <a:bodyPr/>
          <a:lstStyle/>
          <a:p>
            <a:r>
              <a:rPr lang="en-US" dirty="0" smtClean="0"/>
              <a:t>NCHS Record Linkage Program</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4"/>
          <p:cNvSpPr>
            <a:spLocks noGrp="1" noRot="1" noChangeArrowheads="1"/>
          </p:cNvSpPr>
          <p:nvPr>
            <p:ph type="title"/>
          </p:nvPr>
        </p:nvSpPr>
        <p:spPr>
          <a:xfrm>
            <a:off x="612648" y="228600"/>
            <a:ext cx="8378952" cy="990600"/>
          </a:xfrm>
        </p:spPr>
        <p:txBody>
          <a:bodyPr>
            <a:normAutofit fontScale="90000"/>
          </a:bodyPr>
          <a:lstStyle/>
          <a:p>
            <a:r>
              <a:rPr lang="en-US" dirty="0" smtClean="0"/>
              <a:t>Research Potential of NCHS Linked Data</a:t>
            </a:r>
          </a:p>
        </p:txBody>
      </p:sp>
      <p:sp>
        <p:nvSpPr>
          <p:cNvPr id="8195" name="Rectangle 5"/>
          <p:cNvSpPr>
            <a:spLocks noGrp="1" noChangeArrowheads="1"/>
          </p:cNvSpPr>
          <p:nvPr>
            <p:ph sz="quarter" idx="1"/>
          </p:nvPr>
        </p:nvSpPr>
        <p:spPr/>
        <p:txBody>
          <a:bodyPr>
            <a:normAutofit fontScale="77500" lnSpcReduction="20000"/>
          </a:bodyPr>
          <a:lstStyle/>
          <a:p>
            <a:r>
              <a:rPr lang="en-US" smtClean="0"/>
              <a:t>Disparities</a:t>
            </a:r>
          </a:p>
          <a:p>
            <a:pPr lvl="1"/>
            <a:r>
              <a:rPr lang="en-US" smtClean="0"/>
              <a:t>Mortality patterns by race/ethnicity or socioeconomic status</a:t>
            </a:r>
          </a:p>
          <a:p>
            <a:r>
              <a:rPr lang="en-US" smtClean="0"/>
              <a:t>Health services</a:t>
            </a:r>
          </a:p>
          <a:p>
            <a:pPr lvl="1"/>
            <a:r>
              <a:rPr lang="en-US" smtClean="0"/>
              <a:t>Impact of obesity on Medicare and Medicaid program expenditures</a:t>
            </a:r>
          </a:p>
          <a:p>
            <a:r>
              <a:rPr lang="en-US" smtClean="0"/>
              <a:t>Epidemiology</a:t>
            </a:r>
          </a:p>
          <a:p>
            <a:pPr lvl="1"/>
            <a:r>
              <a:rPr lang="en-US" smtClean="0"/>
              <a:t>Impact of risk factors on health outcomes</a:t>
            </a:r>
          </a:p>
          <a:p>
            <a:r>
              <a:rPr lang="en-US" smtClean="0"/>
              <a:t>Disability</a:t>
            </a:r>
          </a:p>
          <a:p>
            <a:pPr lvl="1"/>
            <a:r>
              <a:rPr lang="en-US" smtClean="0"/>
              <a:t>Effects of chronic illness and obesity on disability and mortality</a:t>
            </a:r>
          </a:p>
          <a:p>
            <a:r>
              <a:rPr lang="en-US" smtClean="0"/>
              <a:t>Methodologic studies</a:t>
            </a:r>
          </a:p>
          <a:p>
            <a:pPr lvl="1"/>
            <a:r>
              <a:rPr lang="en-US" smtClean="0"/>
              <a:t>Validation of self-reports vs. administrative records</a:t>
            </a:r>
          </a:p>
          <a:p>
            <a:r>
              <a:rPr lang="en-US" smtClean="0"/>
              <a:t>Environmental Health</a:t>
            </a:r>
          </a:p>
          <a:p>
            <a:pPr lvl="1"/>
            <a:r>
              <a:rPr lang="en-US" smtClean="0"/>
              <a:t>Effects of air pollution on health outcomes</a:t>
            </a:r>
            <a:endParaRPr lang="en-US" dirty="0" smtClean="0"/>
          </a:p>
        </p:txBody>
      </p:sp>
      <p:sp>
        <p:nvSpPr>
          <p:cNvPr id="4" name="Slide Number Placeholder 4"/>
          <p:cNvSpPr>
            <a:spLocks noGrp="1"/>
          </p:cNvSpPr>
          <p:nvPr>
            <p:ph type="sldNum" sz="quarter" idx="12"/>
          </p:nvPr>
        </p:nvSpPr>
        <p:spPr/>
        <p:txBody>
          <a:bodyPr>
            <a:normAutofit fontScale="85000" lnSpcReduction="20000"/>
          </a:bodyPr>
          <a:lstStyle/>
          <a:p>
            <a:fld id="{5DB92B8C-1D44-4663-B4F7-565BDBF103A5}"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Socioeconomic Differences in Life Expectancy at Age 25</a:t>
            </a:r>
            <a:endParaRPr lang="en-US" dirty="0"/>
          </a:p>
        </p:txBody>
      </p:sp>
      <p:graphicFrame>
        <p:nvGraphicFramePr>
          <p:cNvPr id="5" name="Content Placeholder 4"/>
          <p:cNvGraphicFramePr>
            <a:graphicFrameLocks noGrp="1"/>
          </p:cNvGraphicFramePr>
          <p:nvPr>
            <p:ph sz="quarter" idx="1"/>
          </p:nvPr>
        </p:nvGraphicFramePr>
        <p:xfrm>
          <a:off x="609600" y="1828800"/>
          <a:ext cx="3886200" cy="4572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ontent Placeholder 5"/>
          <p:cNvGraphicFramePr>
            <a:graphicFrameLocks noGrp="1"/>
          </p:cNvGraphicFramePr>
          <p:nvPr>
            <p:ph sz="quarter" idx="2"/>
          </p:nvPr>
        </p:nvGraphicFramePr>
        <p:xfrm>
          <a:off x="4876800" y="1828800"/>
          <a:ext cx="3886200" cy="4572000"/>
        </p:xfrm>
        <a:graphic>
          <a:graphicData uri="http://schemas.openxmlformats.org/drawingml/2006/chart">
            <c:chart xmlns:c="http://schemas.openxmlformats.org/drawingml/2006/chart" xmlns:r="http://schemas.openxmlformats.org/officeDocument/2006/relationships" r:id="rId4"/>
          </a:graphicData>
        </a:graphic>
      </p:graphicFrame>
      <p:sp>
        <p:nvSpPr>
          <p:cNvPr id="7" name="TextBox 6"/>
          <p:cNvSpPr txBox="1"/>
          <p:nvPr/>
        </p:nvSpPr>
        <p:spPr>
          <a:xfrm>
            <a:off x="914400" y="6477000"/>
            <a:ext cx="8138703" cy="369332"/>
          </a:xfrm>
          <a:prstGeom prst="rect">
            <a:avLst/>
          </a:prstGeom>
          <a:noFill/>
        </p:spPr>
        <p:txBody>
          <a:bodyPr wrap="none" rtlCol="0">
            <a:spAutoFit/>
          </a:bodyPr>
          <a:lstStyle/>
          <a:p>
            <a:r>
              <a:rPr lang="en-US" dirty="0" smtClean="0"/>
              <a:t>Source: 1990-2000 NHIS Linked Mortality Files, with mortality follow-up through 2002.</a:t>
            </a:r>
            <a:endParaRPr lang="en-US" dirty="0"/>
          </a:p>
        </p:txBody>
      </p:sp>
      <p:sp>
        <p:nvSpPr>
          <p:cNvPr id="8" name="TextBox 7"/>
          <p:cNvSpPr txBox="1"/>
          <p:nvPr/>
        </p:nvSpPr>
        <p:spPr>
          <a:xfrm>
            <a:off x="1968114" y="1581090"/>
            <a:ext cx="1156086" cy="400110"/>
          </a:xfrm>
          <a:prstGeom prst="rect">
            <a:avLst/>
          </a:prstGeom>
          <a:noFill/>
        </p:spPr>
        <p:txBody>
          <a:bodyPr wrap="none" rtlCol="0">
            <a:spAutoFit/>
          </a:bodyPr>
          <a:lstStyle/>
          <a:p>
            <a:r>
              <a:rPr lang="en-US" sz="2000" dirty="0" smtClean="0"/>
              <a:t>Education</a:t>
            </a:r>
            <a:endParaRPr lang="en-US" sz="2000" dirty="0"/>
          </a:p>
        </p:txBody>
      </p:sp>
      <p:sp>
        <p:nvSpPr>
          <p:cNvPr id="9" name="TextBox 8"/>
          <p:cNvSpPr txBox="1"/>
          <p:nvPr/>
        </p:nvSpPr>
        <p:spPr>
          <a:xfrm>
            <a:off x="6387714" y="1600200"/>
            <a:ext cx="1613647" cy="400110"/>
          </a:xfrm>
          <a:prstGeom prst="rect">
            <a:avLst/>
          </a:prstGeom>
          <a:noFill/>
        </p:spPr>
        <p:txBody>
          <a:bodyPr wrap="none" rtlCol="0">
            <a:spAutoFit/>
          </a:bodyPr>
          <a:lstStyle/>
          <a:p>
            <a:r>
              <a:rPr lang="en-US" sz="2000" dirty="0" smtClean="0"/>
              <a:t>Family Income</a:t>
            </a:r>
            <a:endParaRPr lang="en-US" sz="20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Rectangle 2"/>
          <p:cNvSpPr>
            <a:spLocks noGrp="1" noChangeArrowheads="1"/>
          </p:cNvSpPr>
          <p:nvPr>
            <p:ph type="title"/>
          </p:nvPr>
        </p:nvSpPr>
        <p:spPr/>
        <p:txBody>
          <a:bodyPr>
            <a:normAutofit fontScale="90000"/>
          </a:bodyPr>
          <a:lstStyle/>
          <a:p>
            <a:r>
              <a:rPr lang="en-US" smtClean="0"/>
              <a:t>Longevity, BMI, and Lifetime Medicare  Expenditures</a:t>
            </a:r>
            <a:endParaRPr lang="en-US" dirty="0"/>
          </a:p>
        </p:txBody>
      </p:sp>
      <p:sp>
        <p:nvSpPr>
          <p:cNvPr id="20" name="Slide Number Placeholder 19"/>
          <p:cNvSpPr>
            <a:spLocks noGrp="1"/>
          </p:cNvSpPr>
          <p:nvPr>
            <p:ph type="sldNum" sz="quarter" idx="12"/>
          </p:nvPr>
        </p:nvSpPr>
        <p:spPr/>
        <p:txBody>
          <a:bodyPr>
            <a:normAutofit fontScale="85000" lnSpcReduction="20000"/>
          </a:bodyPr>
          <a:lstStyle/>
          <a:p>
            <a:fld id="{29D8C892-8EC6-4737-B899-BED330669E29}" type="slidenum">
              <a:rPr lang="en-US" smtClean="0"/>
              <a:pPr/>
              <a:t>12</a:t>
            </a:fld>
            <a:endParaRPr lang="en-US"/>
          </a:p>
        </p:txBody>
      </p:sp>
      <p:graphicFrame>
        <p:nvGraphicFramePr>
          <p:cNvPr id="231653" name="Group 229"/>
          <p:cNvGraphicFramePr>
            <a:graphicFrameLocks noGrp="1"/>
          </p:cNvGraphicFramePr>
          <p:nvPr>
            <p:ph sz="quarter" idx="1"/>
          </p:nvPr>
        </p:nvGraphicFramePr>
        <p:xfrm>
          <a:off x="1905000" y="3048000"/>
          <a:ext cx="5535168" cy="2374292"/>
        </p:xfrm>
        <a:graphic>
          <a:graphicData uri="http://schemas.openxmlformats.org/drawingml/2006/table">
            <a:tbl>
              <a:tblPr/>
              <a:tblGrid>
                <a:gridCol w="1537546"/>
                <a:gridCol w="1013218"/>
                <a:gridCol w="1411397"/>
                <a:gridCol w="1573007"/>
              </a:tblGrid>
              <a:tr h="746206">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Verdana" pitchFamily="34" charset="0"/>
                        </a:rPr>
                        <a:t>Normal</a:t>
                      </a:r>
                    </a:p>
                  </a:txBody>
                  <a:tcPr marL="97685" marR="97685" marT="48843" marB="48843"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Verdana" pitchFamily="34" charset="0"/>
                        </a:rPr>
                        <a:t>86.3</a:t>
                      </a:r>
                    </a:p>
                  </a:txBody>
                  <a:tcPr marL="97685" marR="97685" marT="48843" marB="48843"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Verdana" pitchFamily="34" charset="0"/>
                        </a:rPr>
                        <a:t>19.5</a:t>
                      </a:r>
                    </a:p>
                  </a:txBody>
                  <a:tcPr marL="97685" marR="97685" marT="48843" marB="48843"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Verdana" pitchFamily="34" charset="0"/>
                        </a:rPr>
                        <a:t>$ 91,144</a:t>
                      </a:r>
                    </a:p>
                  </a:txBody>
                  <a:tcPr marL="97685" marR="97685" marT="48843" marB="48843" horzOverflow="overflow">
                    <a:lnL>
                      <a:noFill/>
                    </a:lnL>
                    <a:lnR>
                      <a:noFill/>
                    </a:lnR>
                    <a:lnT>
                      <a:noFill/>
                    </a:lnT>
                    <a:lnB>
                      <a:noFill/>
                    </a:lnB>
                    <a:lnTlToBr>
                      <a:noFill/>
                    </a:lnTlToBr>
                    <a:lnBlToTr>
                      <a:noFill/>
                    </a:lnBlToTr>
                    <a:noFill/>
                  </a:tcPr>
                </a:tc>
              </a:tr>
              <a:tr h="81404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Verdana" pitchFamily="34" charset="0"/>
                        </a:rPr>
                        <a:t>Over-weight</a:t>
                      </a:r>
                    </a:p>
                  </a:txBody>
                  <a:tcPr marL="97685" marR="97685" marT="48843" marB="48843"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endParaRPr kumimoji="0" lang="en-US" sz="1800" b="0" i="0" u="none" strike="noStrike" cap="none" normalizeH="0" baseline="0" dirty="0" smtClean="0">
                        <a:ln>
                          <a:noFill/>
                        </a:ln>
                        <a:solidFill>
                          <a:schemeClr val="tx1"/>
                        </a:solidFill>
                        <a:effectLst/>
                        <a:latin typeface="Verdan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Verdana" pitchFamily="34" charset="0"/>
                        </a:rPr>
                        <a:t>85.9</a:t>
                      </a:r>
                    </a:p>
                  </a:txBody>
                  <a:tcPr marL="97685" marR="97685" marT="48843" marB="48843"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endParaRPr kumimoji="0" lang="en-US" sz="1800" b="0" i="0" u="none" strike="noStrike" cap="none" normalizeH="0" baseline="0" dirty="0" smtClean="0">
                        <a:ln>
                          <a:noFill/>
                        </a:ln>
                        <a:solidFill>
                          <a:schemeClr val="tx1"/>
                        </a:solidFill>
                        <a:effectLst/>
                        <a:latin typeface="Verdan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Verdana" pitchFamily="34" charset="0"/>
                        </a:rPr>
                        <a:t>17.9</a:t>
                      </a:r>
                    </a:p>
                  </a:txBody>
                  <a:tcPr marL="97685" marR="97685" marT="48843" marB="48843"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endParaRPr kumimoji="0" lang="en-US" sz="1800" b="0" i="0" u="none" strike="noStrike" cap="none" normalizeH="0" baseline="0" dirty="0" smtClean="0">
                        <a:ln>
                          <a:noFill/>
                        </a:ln>
                        <a:solidFill>
                          <a:schemeClr val="tx1"/>
                        </a:solidFill>
                        <a:effectLst/>
                        <a:latin typeface="Verdan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Verdana" pitchFamily="34" charset="0"/>
                        </a:rPr>
                        <a:t>102,595</a:t>
                      </a:r>
                    </a:p>
                  </a:txBody>
                  <a:tcPr marL="97685" marR="97685" marT="48843" marB="48843" horzOverflow="overflow">
                    <a:lnL>
                      <a:noFill/>
                    </a:lnL>
                    <a:lnR>
                      <a:noFill/>
                    </a:lnR>
                    <a:lnT>
                      <a:noFill/>
                    </a:lnT>
                    <a:lnB>
                      <a:noFill/>
                    </a:lnB>
                    <a:lnTlToBr>
                      <a:noFill/>
                    </a:lnTlToBr>
                    <a:lnBlToTr>
                      <a:noFill/>
                    </a:lnBlToTr>
                    <a:noFill/>
                  </a:tcPr>
                </a:tc>
              </a:tr>
              <a:tr h="81404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endParaRPr kumimoji="0" lang="en-US" sz="1800" b="0" i="0" u="none" strike="noStrike" cap="none" normalizeH="0" baseline="0" dirty="0" smtClean="0">
                        <a:ln>
                          <a:noFill/>
                        </a:ln>
                        <a:solidFill>
                          <a:schemeClr val="tx1"/>
                        </a:solidFill>
                        <a:effectLst/>
                        <a:latin typeface="Verdana" pitchFamily="34" charset="0"/>
                      </a:endParaRPr>
                    </a:p>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Verdana" pitchFamily="34" charset="0"/>
                        </a:rPr>
                        <a:t>Obese</a:t>
                      </a:r>
                    </a:p>
                  </a:txBody>
                  <a:tcPr marL="97685" marR="97685" marT="48843" marB="48843" horzOverflow="overflow">
                    <a:lnL cap="flat">
                      <a:noFill/>
                    </a:lnL>
                    <a:lnR>
                      <a:noFill/>
                    </a:lnR>
                    <a:lnT>
                      <a:noFill/>
                    </a:lnT>
                    <a:lnB w="12700" cap="flat" cmpd="sng" algn="ctr">
                      <a:solidFill>
                        <a:schemeClr val="tx2"/>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endParaRPr kumimoji="0" lang="en-US" sz="1800" b="0" i="0" u="none" strike="noStrike" cap="none" normalizeH="0" baseline="0" dirty="0" smtClean="0">
                        <a:ln>
                          <a:noFill/>
                        </a:ln>
                        <a:solidFill>
                          <a:schemeClr val="tx1"/>
                        </a:solidFill>
                        <a:effectLst/>
                        <a:latin typeface="Verdan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Verdana" pitchFamily="34" charset="0"/>
                        </a:rPr>
                        <a:t>78.3</a:t>
                      </a:r>
                    </a:p>
                  </a:txBody>
                  <a:tcPr marL="97685" marR="97685" marT="48843" marB="48843" horzOverflow="overflow">
                    <a:lnL>
                      <a:noFill/>
                    </a:lnL>
                    <a:lnR>
                      <a:noFill/>
                    </a:lnR>
                    <a:lnT>
                      <a:noFill/>
                    </a:lnT>
                    <a:lnB w="12700" cap="flat" cmpd="sng" algn="ctr">
                      <a:solidFill>
                        <a:schemeClr val="tx2"/>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endParaRPr kumimoji="0" lang="en-US" sz="1800" b="0" i="0" u="none" strike="noStrike" cap="none" normalizeH="0" baseline="0" dirty="0" smtClean="0">
                        <a:ln>
                          <a:noFill/>
                        </a:ln>
                        <a:solidFill>
                          <a:schemeClr val="tx1"/>
                        </a:solidFill>
                        <a:effectLst/>
                        <a:latin typeface="Verdan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Verdana" pitchFamily="34" charset="0"/>
                        </a:rPr>
                        <a:t>17.4</a:t>
                      </a:r>
                    </a:p>
                  </a:txBody>
                  <a:tcPr marL="97685" marR="97685" marT="48843" marB="48843" horzOverflow="overflow">
                    <a:lnL>
                      <a:noFill/>
                    </a:lnL>
                    <a:lnR>
                      <a:noFill/>
                    </a:lnR>
                    <a:lnT>
                      <a:noFill/>
                    </a:lnT>
                    <a:lnB w="12700" cap="flat" cmpd="sng" algn="ctr">
                      <a:solidFill>
                        <a:schemeClr val="tx2"/>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endParaRPr kumimoji="0" lang="en-US" sz="1800" b="0" i="0" u="none" strike="noStrike" cap="none" normalizeH="0" baseline="0" dirty="0" smtClean="0">
                        <a:ln>
                          <a:noFill/>
                        </a:ln>
                        <a:solidFill>
                          <a:schemeClr val="tx1"/>
                        </a:solidFill>
                        <a:effectLst/>
                        <a:latin typeface="Verdana" pitchFamily="34" charset="0"/>
                      </a:endParaRPr>
                    </a:p>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US" sz="1800" b="0" i="0" u="none" strike="noStrike" cap="none" normalizeH="0" baseline="0" dirty="0" smtClean="0">
                          <a:ln>
                            <a:noFill/>
                          </a:ln>
                          <a:solidFill>
                            <a:schemeClr val="tx1"/>
                          </a:solidFill>
                          <a:effectLst/>
                          <a:latin typeface="Verdana" pitchFamily="34" charset="0"/>
                        </a:rPr>
                        <a:t>133,483</a:t>
                      </a:r>
                    </a:p>
                  </a:txBody>
                  <a:tcPr marL="97685" marR="97685" marT="48843" marB="48843" horzOverflow="overflow">
                    <a:lnL>
                      <a:noFill/>
                    </a:lnL>
                    <a:lnR>
                      <a:noFill/>
                    </a:lnR>
                    <a:lnT>
                      <a:noFill/>
                    </a:lnT>
                    <a:lnB w="12700" cap="flat" cmpd="sng" algn="ctr">
                      <a:solidFill>
                        <a:schemeClr val="tx2"/>
                      </a:solidFill>
                      <a:prstDash val="solid"/>
                      <a:miter lim="800000"/>
                      <a:headEnd type="none" w="med" len="med"/>
                      <a:tailEnd type="none" w="med" len="med"/>
                    </a:lnB>
                    <a:lnTlToBr>
                      <a:noFill/>
                    </a:lnTlToBr>
                    <a:lnBlToTr>
                      <a:noFill/>
                    </a:lnBlToTr>
                    <a:noFill/>
                  </a:tcPr>
                </a:tc>
              </a:tr>
            </a:tbl>
          </a:graphicData>
        </a:graphic>
      </p:graphicFrame>
      <p:sp>
        <p:nvSpPr>
          <p:cNvPr id="103441" name="Rectangle 5"/>
          <p:cNvSpPr>
            <a:spLocks noChangeArrowheads="1"/>
          </p:cNvSpPr>
          <p:nvPr/>
        </p:nvSpPr>
        <p:spPr bwMode="auto">
          <a:xfrm>
            <a:off x="4733925" y="1992313"/>
            <a:ext cx="981075" cy="979487"/>
          </a:xfrm>
          <a:prstGeom prst="rect">
            <a:avLst/>
          </a:prstGeom>
          <a:noFill/>
          <a:ln w="9525">
            <a:noFill/>
            <a:miter lim="800000"/>
            <a:headEnd/>
            <a:tailEnd/>
          </a:ln>
        </p:spPr>
        <p:txBody>
          <a:bodyPr wrap="none" anchor="b">
            <a:spAutoFit/>
          </a:bodyPr>
          <a:lstStyle/>
          <a:p>
            <a:pPr algn="ctr">
              <a:spcBef>
                <a:spcPct val="20000"/>
              </a:spcBef>
              <a:buClr>
                <a:schemeClr val="folHlink"/>
              </a:buClr>
              <a:buSzPct val="75000"/>
            </a:pPr>
            <a:r>
              <a:rPr lang="en-US" sz="1800">
                <a:latin typeface="Verdana" pitchFamily="34" charset="0"/>
              </a:rPr>
              <a:t>LE at</a:t>
            </a:r>
            <a:br>
              <a:rPr lang="en-US" sz="1800">
                <a:latin typeface="Verdana" pitchFamily="34" charset="0"/>
              </a:rPr>
            </a:br>
            <a:r>
              <a:rPr lang="en-US" sz="1800">
                <a:latin typeface="Verdana" pitchFamily="34" charset="0"/>
              </a:rPr>
              <a:t>age 65</a:t>
            </a:r>
          </a:p>
          <a:p>
            <a:pPr algn="ctr">
              <a:spcBef>
                <a:spcPct val="20000"/>
              </a:spcBef>
              <a:buClr>
                <a:schemeClr val="folHlink"/>
              </a:buClr>
              <a:buSzPct val="75000"/>
            </a:pPr>
            <a:r>
              <a:rPr lang="en-US" sz="1800">
                <a:latin typeface="Verdana" pitchFamily="34" charset="0"/>
              </a:rPr>
              <a:t>years</a:t>
            </a:r>
          </a:p>
        </p:txBody>
      </p:sp>
      <p:sp>
        <p:nvSpPr>
          <p:cNvPr id="103442" name="Rectangle 6"/>
          <p:cNvSpPr>
            <a:spLocks noChangeArrowheads="1"/>
          </p:cNvSpPr>
          <p:nvPr/>
        </p:nvSpPr>
        <p:spPr bwMode="auto">
          <a:xfrm>
            <a:off x="5932488" y="1346200"/>
            <a:ext cx="1687512" cy="1625600"/>
          </a:xfrm>
          <a:prstGeom prst="rect">
            <a:avLst/>
          </a:prstGeom>
          <a:noFill/>
          <a:ln w="9525">
            <a:noFill/>
            <a:miter lim="800000"/>
            <a:headEnd/>
            <a:tailEnd/>
          </a:ln>
        </p:spPr>
        <p:txBody>
          <a:bodyPr anchor="b">
            <a:spAutoFit/>
          </a:bodyPr>
          <a:lstStyle/>
          <a:p>
            <a:pPr>
              <a:spcBef>
                <a:spcPct val="20000"/>
              </a:spcBef>
              <a:buClr>
                <a:schemeClr val="folHlink"/>
              </a:buClr>
              <a:buSzPct val="75000"/>
            </a:pPr>
            <a:endParaRPr lang="en-US">
              <a:solidFill>
                <a:schemeClr val="bg1"/>
              </a:solidFill>
              <a:latin typeface="Verdana" pitchFamily="34" charset="0"/>
            </a:endParaRPr>
          </a:p>
          <a:p>
            <a:pPr algn="ctr">
              <a:spcBef>
                <a:spcPct val="20000"/>
              </a:spcBef>
              <a:buClr>
                <a:schemeClr val="folHlink"/>
              </a:buClr>
              <a:buSzPct val="75000"/>
            </a:pPr>
            <a:r>
              <a:rPr lang="en-US" sz="1800">
                <a:latin typeface="Verdana" pitchFamily="34" charset="0"/>
              </a:rPr>
              <a:t>Estimated Lifetime </a:t>
            </a:r>
            <a:br>
              <a:rPr lang="en-US" sz="1800">
                <a:latin typeface="Verdana" pitchFamily="34" charset="0"/>
              </a:rPr>
            </a:br>
            <a:r>
              <a:rPr lang="en-US" sz="1800">
                <a:latin typeface="Verdana" pitchFamily="34" charset="0"/>
              </a:rPr>
              <a:t>Medicare Expenditures</a:t>
            </a:r>
          </a:p>
        </p:txBody>
      </p:sp>
      <p:sp>
        <p:nvSpPr>
          <p:cNvPr id="103443" name="Rectangle 8"/>
          <p:cNvSpPr>
            <a:spLocks noChangeArrowheads="1"/>
          </p:cNvSpPr>
          <p:nvPr/>
        </p:nvSpPr>
        <p:spPr bwMode="auto">
          <a:xfrm>
            <a:off x="3271838" y="1938338"/>
            <a:ext cx="1376362" cy="1033462"/>
          </a:xfrm>
          <a:prstGeom prst="rect">
            <a:avLst/>
          </a:prstGeom>
          <a:noFill/>
          <a:ln w="9525">
            <a:noFill/>
            <a:miter lim="800000"/>
            <a:headEnd/>
            <a:tailEnd/>
          </a:ln>
        </p:spPr>
        <p:txBody>
          <a:bodyPr wrap="none" anchor="b">
            <a:spAutoFit/>
          </a:bodyPr>
          <a:lstStyle/>
          <a:p>
            <a:pPr algn="ctr">
              <a:spcBef>
                <a:spcPct val="20000"/>
              </a:spcBef>
              <a:buClr>
                <a:schemeClr val="folHlink"/>
              </a:buClr>
              <a:buSzPct val="75000"/>
            </a:pPr>
            <a:r>
              <a:rPr lang="en-US" sz="1800">
                <a:latin typeface="Verdana" pitchFamily="34" charset="0"/>
              </a:rPr>
              <a:t>Percent</a:t>
            </a:r>
          </a:p>
          <a:p>
            <a:pPr algn="ctr">
              <a:spcBef>
                <a:spcPct val="20000"/>
              </a:spcBef>
              <a:buClr>
                <a:schemeClr val="folHlink"/>
              </a:buClr>
              <a:buSzPct val="75000"/>
            </a:pPr>
            <a:r>
              <a:rPr lang="en-US" sz="1800">
                <a:latin typeface="Verdana" pitchFamily="34" charset="0"/>
              </a:rPr>
              <a:t>survived</a:t>
            </a:r>
          </a:p>
          <a:p>
            <a:pPr algn="ctr">
              <a:spcBef>
                <a:spcPct val="20000"/>
              </a:spcBef>
              <a:buClr>
                <a:schemeClr val="folHlink"/>
              </a:buClr>
              <a:buSzPct val="75000"/>
            </a:pPr>
            <a:r>
              <a:rPr lang="en-US" sz="1800">
                <a:latin typeface="Verdana" pitchFamily="34" charset="0"/>
              </a:rPr>
              <a:t> to age 65</a:t>
            </a:r>
          </a:p>
        </p:txBody>
      </p:sp>
      <p:sp>
        <p:nvSpPr>
          <p:cNvPr id="103444" name="Rectangle 13"/>
          <p:cNvSpPr>
            <a:spLocks noChangeArrowheads="1"/>
          </p:cNvSpPr>
          <p:nvPr/>
        </p:nvSpPr>
        <p:spPr bwMode="auto">
          <a:xfrm>
            <a:off x="1822450" y="2325688"/>
            <a:ext cx="1292225" cy="646112"/>
          </a:xfrm>
          <a:prstGeom prst="rect">
            <a:avLst/>
          </a:prstGeom>
          <a:noFill/>
          <a:ln w="9525">
            <a:noFill/>
            <a:miter lim="800000"/>
            <a:headEnd/>
            <a:tailEnd/>
          </a:ln>
        </p:spPr>
        <p:txBody>
          <a:bodyPr wrap="none" anchor="b">
            <a:spAutoFit/>
          </a:bodyPr>
          <a:lstStyle/>
          <a:p>
            <a:pPr algn="ctr">
              <a:spcBef>
                <a:spcPct val="20000"/>
              </a:spcBef>
              <a:buClr>
                <a:schemeClr val="folHlink"/>
              </a:buClr>
              <a:buSzPct val="75000"/>
            </a:pPr>
            <a:r>
              <a:rPr lang="en-US" sz="1800">
                <a:latin typeface="Verdana" pitchFamily="34" charset="0"/>
              </a:rPr>
              <a:t>BMI</a:t>
            </a:r>
            <a:br>
              <a:rPr lang="en-US" sz="1800">
                <a:latin typeface="Verdana" pitchFamily="34" charset="0"/>
              </a:rPr>
            </a:br>
            <a:r>
              <a:rPr lang="en-US" sz="1800">
                <a:latin typeface="Verdana" pitchFamily="34" charset="0"/>
              </a:rPr>
              <a:t>at age 45</a:t>
            </a:r>
          </a:p>
        </p:txBody>
      </p:sp>
      <p:grpSp>
        <p:nvGrpSpPr>
          <p:cNvPr id="2" name="Group 15"/>
          <p:cNvGrpSpPr>
            <a:grpSpLocks/>
          </p:cNvGrpSpPr>
          <p:nvPr/>
        </p:nvGrpSpPr>
        <p:grpSpPr bwMode="auto">
          <a:xfrm>
            <a:off x="1704975" y="1665288"/>
            <a:ext cx="5919788" cy="3821112"/>
            <a:chOff x="1002237" y="1414152"/>
            <a:chExt cx="7350417" cy="3820886"/>
          </a:xfrm>
        </p:grpSpPr>
        <p:cxnSp>
          <p:nvCxnSpPr>
            <p:cNvPr id="103447" name="Straight Connector 12"/>
            <p:cNvCxnSpPr>
              <a:cxnSpLocks noChangeShapeType="1"/>
            </p:cNvCxnSpPr>
            <p:nvPr/>
          </p:nvCxnSpPr>
          <p:spPr bwMode="auto">
            <a:xfrm>
              <a:off x="1002237" y="5235038"/>
              <a:ext cx="7322366" cy="0"/>
            </a:xfrm>
            <a:prstGeom prst="line">
              <a:avLst/>
            </a:prstGeom>
            <a:noFill/>
            <a:ln w="28575" algn="ctr">
              <a:solidFill>
                <a:schemeClr val="tx1"/>
              </a:solidFill>
              <a:round/>
              <a:headEnd/>
              <a:tailEnd/>
            </a:ln>
          </p:spPr>
        </p:cxnSp>
        <p:cxnSp>
          <p:nvCxnSpPr>
            <p:cNvPr id="103448" name="Straight Connector 10"/>
            <p:cNvCxnSpPr>
              <a:cxnSpLocks noChangeShapeType="1"/>
            </p:cNvCxnSpPr>
            <p:nvPr/>
          </p:nvCxnSpPr>
          <p:spPr bwMode="auto">
            <a:xfrm>
              <a:off x="1030288" y="2785752"/>
              <a:ext cx="7322366" cy="0"/>
            </a:xfrm>
            <a:prstGeom prst="line">
              <a:avLst/>
            </a:prstGeom>
            <a:noFill/>
            <a:ln w="28575" algn="ctr">
              <a:solidFill>
                <a:schemeClr val="tx1"/>
              </a:solidFill>
              <a:round/>
              <a:headEnd/>
              <a:tailEnd/>
            </a:ln>
          </p:spPr>
        </p:cxnSp>
        <p:cxnSp>
          <p:nvCxnSpPr>
            <p:cNvPr id="103449" name="Straight Connector 11"/>
            <p:cNvCxnSpPr>
              <a:cxnSpLocks noChangeShapeType="1"/>
            </p:cNvCxnSpPr>
            <p:nvPr/>
          </p:nvCxnSpPr>
          <p:spPr bwMode="auto">
            <a:xfrm>
              <a:off x="1030288" y="1414152"/>
              <a:ext cx="7322366" cy="0"/>
            </a:xfrm>
            <a:prstGeom prst="line">
              <a:avLst/>
            </a:prstGeom>
            <a:noFill/>
            <a:ln w="28575" algn="ctr">
              <a:solidFill>
                <a:schemeClr val="tx1"/>
              </a:solidFill>
              <a:round/>
              <a:headEnd/>
              <a:tailEnd/>
            </a:ln>
          </p:spPr>
        </p:cxnSp>
      </p:grpSp>
      <p:sp>
        <p:nvSpPr>
          <p:cNvPr id="103446" name="TextBox 14"/>
          <p:cNvSpPr txBox="1">
            <a:spLocks noChangeArrowheads="1"/>
          </p:cNvSpPr>
          <p:nvPr/>
        </p:nvSpPr>
        <p:spPr bwMode="auto">
          <a:xfrm>
            <a:off x="1638300" y="5476875"/>
            <a:ext cx="6667500" cy="738188"/>
          </a:xfrm>
          <a:prstGeom prst="rect">
            <a:avLst/>
          </a:prstGeom>
          <a:noFill/>
          <a:ln w="9525">
            <a:noFill/>
            <a:miter lim="800000"/>
            <a:headEnd/>
            <a:tailEnd/>
          </a:ln>
        </p:spPr>
        <p:txBody>
          <a:bodyPr>
            <a:spAutoFit/>
          </a:bodyPr>
          <a:lstStyle/>
          <a:p>
            <a:r>
              <a:rPr lang="en-US" sz="1400">
                <a:latin typeface="Arial" pitchFamily="34" charset="0"/>
                <a:cs typeface="Arial" pitchFamily="34" charset="0"/>
              </a:rPr>
              <a:t>Year 2000 dollars, BMI  is body mass index  (Kg/m</a:t>
            </a:r>
            <a:r>
              <a:rPr lang="en-US" sz="1400" baseline="30000">
                <a:latin typeface="Arial" pitchFamily="34" charset="0"/>
                <a:cs typeface="Arial" pitchFamily="34" charset="0"/>
              </a:rPr>
              <a:t>2</a:t>
            </a:r>
            <a:r>
              <a:rPr lang="en-US" sz="1400">
                <a:latin typeface="Arial" pitchFamily="34" charset="0"/>
                <a:cs typeface="Arial" pitchFamily="34" charset="0"/>
              </a:rPr>
              <a:t>)</a:t>
            </a:r>
          </a:p>
          <a:p>
            <a:r>
              <a:rPr lang="en-US" sz="1400">
                <a:latin typeface="Arial" pitchFamily="34" charset="0"/>
                <a:cs typeface="Arial" pitchFamily="34" charset="0"/>
              </a:rPr>
              <a:t>Data source: National Health and Nutrition Examination Survey Linked Medicare File</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title"/>
          </p:nvPr>
        </p:nvSpPr>
        <p:spPr/>
        <p:txBody>
          <a:bodyPr>
            <a:normAutofit fontScale="90000"/>
          </a:bodyPr>
          <a:lstStyle/>
          <a:p>
            <a:r>
              <a:rPr lang="en-US" smtClean="0"/>
              <a:t>Effect of Vitamin D on Risk of</a:t>
            </a:r>
            <a:br>
              <a:rPr lang="en-US" smtClean="0"/>
            </a:br>
            <a:r>
              <a:rPr lang="en-US" smtClean="0"/>
              <a:t>Hip Fracture</a:t>
            </a:r>
            <a:endParaRPr lang="en-US" dirty="0"/>
          </a:p>
        </p:txBody>
      </p:sp>
      <p:graphicFrame>
        <p:nvGraphicFramePr>
          <p:cNvPr id="109571" name="Content Placeholder 3"/>
          <p:cNvGraphicFramePr>
            <a:graphicFrameLocks noGrp="1"/>
          </p:cNvGraphicFramePr>
          <p:nvPr>
            <p:ph sz="quarter" idx="1"/>
          </p:nvPr>
        </p:nvGraphicFramePr>
        <p:xfrm>
          <a:off x="612775" y="1600200"/>
          <a:ext cx="8153400" cy="4490876"/>
        </p:xfrm>
        <a:graphic>
          <a:graphicData uri="http://schemas.openxmlformats.org/presentationml/2006/ole">
            <p:oleObj spid="_x0000_s1026" name="Worksheet" r:id="rId4" imgW="8153400" imgH="4495800" progId="Excel.Sheet.8">
              <p:embed/>
            </p:oleObj>
          </a:graphicData>
        </a:graphic>
      </p:graphicFrame>
      <p:sp>
        <p:nvSpPr>
          <p:cNvPr id="9" name="Slide Number Placeholder 8"/>
          <p:cNvSpPr>
            <a:spLocks noGrp="1"/>
          </p:cNvSpPr>
          <p:nvPr>
            <p:ph type="sldNum" sz="quarter" idx="12"/>
          </p:nvPr>
        </p:nvSpPr>
        <p:spPr/>
        <p:txBody>
          <a:bodyPr>
            <a:normAutofit fontScale="85000" lnSpcReduction="20000"/>
          </a:bodyPr>
          <a:lstStyle/>
          <a:p>
            <a:fld id="{BCAD5DA9-BAF4-4142-AB97-29EFFF43B194}" type="slidenum">
              <a:rPr lang="en-US" smtClean="0"/>
              <a:pPr/>
              <a:t>13</a:t>
            </a:fld>
            <a:endParaRPr lang="en-US" dirty="0"/>
          </a:p>
        </p:txBody>
      </p:sp>
      <p:sp>
        <p:nvSpPr>
          <p:cNvPr id="109572" name="Text Box 6"/>
          <p:cNvSpPr txBox="1">
            <a:spLocks noChangeArrowheads="1"/>
          </p:cNvSpPr>
          <p:nvPr/>
        </p:nvSpPr>
        <p:spPr bwMode="auto">
          <a:xfrm>
            <a:off x="822325" y="6027738"/>
            <a:ext cx="7931150" cy="831850"/>
          </a:xfrm>
          <a:prstGeom prst="rect">
            <a:avLst/>
          </a:prstGeom>
          <a:noFill/>
          <a:ln w="38100">
            <a:noFill/>
            <a:miter lim="800000"/>
            <a:headEnd/>
            <a:tailEnd/>
          </a:ln>
        </p:spPr>
        <p:txBody>
          <a:bodyPr>
            <a:spAutoFit/>
          </a:bodyPr>
          <a:lstStyle/>
          <a:p>
            <a:pPr eaLnBrk="0" hangingPunct="0"/>
            <a:r>
              <a:rPr lang="en-US" sz="1200" dirty="0">
                <a:latin typeface="Arial" pitchFamily="34" charset="0"/>
                <a:cs typeface="Arial" pitchFamily="34" charset="0"/>
              </a:rPr>
              <a:t>*Adjusted for age, sex, femur neck BMD, previous fractures, dietary calcium, kilocalories and </a:t>
            </a:r>
          </a:p>
          <a:p>
            <a:pPr eaLnBrk="0" hangingPunct="0"/>
            <a:r>
              <a:rPr lang="en-US" sz="1200" dirty="0">
                <a:latin typeface="Arial" pitchFamily="34" charset="0"/>
                <a:cs typeface="Arial" pitchFamily="34" charset="0"/>
              </a:rPr>
              <a:t>weight loss from maximum</a:t>
            </a:r>
          </a:p>
          <a:p>
            <a:pPr eaLnBrk="0" hangingPunct="0"/>
            <a:r>
              <a:rPr lang="en-US" sz="1200" dirty="0">
                <a:latin typeface="Arial" pitchFamily="34" charset="0"/>
                <a:cs typeface="Arial" pitchFamily="34" charset="0"/>
              </a:rPr>
              <a:t>Source: NHANES III, Medicare Utilization and Expenditure Linked File; Looker et al J Bone Miner Res 2008;23:143. </a:t>
            </a:r>
          </a:p>
        </p:txBody>
      </p:sp>
      <p:sp>
        <p:nvSpPr>
          <p:cNvPr id="13" name="TextBox 12"/>
          <p:cNvSpPr txBox="1"/>
          <p:nvPr/>
        </p:nvSpPr>
        <p:spPr>
          <a:xfrm>
            <a:off x="2405063" y="5619750"/>
            <a:ext cx="5048250" cy="400050"/>
          </a:xfrm>
          <a:prstGeom prst="rect">
            <a:avLst/>
          </a:prstGeom>
          <a:noFill/>
        </p:spPr>
        <p:txBody>
          <a:bodyPr wrap="none">
            <a:spAutoFit/>
          </a:bodyPr>
          <a:lstStyle/>
          <a:p>
            <a:pPr>
              <a:defRPr/>
            </a:pPr>
            <a:r>
              <a:rPr lang="en-US" sz="2000" dirty="0">
                <a:solidFill>
                  <a:schemeClr val="bg1"/>
                </a:solidFill>
                <a:latin typeface="+mn-lt"/>
              </a:rPr>
              <a:t>Non-Hispanic whites 65 years of age and older</a:t>
            </a:r>
          </a:p>
        </p:txBody>
      </p:sp>
      <p:sp>
        <p:nvSpPr>
          <p:cNvPr id="14" name="TextBox 13"/>
          <p:cNvSpPr txBox="1"/>
          <p:nvPr/>
        </p:nvSpPr>
        <p:spPr>
          <a:xfrm rot="16200000">
            <a:off x="-812006" y="3359944"/>
            <a:ext cx="2541587" cy="339725"/>
          </a:xfrm>
          <a:prstGeom prst="rect">
            <a:avLst/>
          </a:prstGeom>
          <a:noFill/>
        </p:spPr>
        <p:txBody>
          <a:bodyPr>
            <a:spAutoFit/>
          </a:bodyPr>
          <a:lstStyle/>
          <a:p>
            <a:pPr marL="57150" indent="-57150">
              <a:defRPr/>
            </a:pPr>
            <a:r>
              <a:rPr lang="en-US" sz="1400" b="1" dirty="0">
                <a:latin typeface="+mj-lt"/>
              </a:rPr>
              <a:t>Relative risk of </a:t>
            </a:r>
            <a:r>
              <a:rPr lang="en-US" sz="1600" b="1" dirty="0">
                <a:latin typeface="+mj-lt"/>
              </a:rPr>
              <a:t>fracture</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idx="1"/>
          </p:nvPr>
        </p:nvSpPr>
        <p:spPr/>
        <p:txBody>
          <a:bodyPr/>
          <a:lstStyle/>
          <a:p>
            <a:endParaRPr lang="en-US"/>
          </a:p>
        </p:txBody>
      </p:sp>
      <p:sp>
        <p:nvSpPr>
          <p:cNvPr id="3" name="Title 2"/>
          <p:cNvSpPr>
            <a:spLocks noGrp="1"/>
          </p:cNvSpPr>
          <p:nvPr>
            <p:ph type="title"/>
          </p:nvPr>
        </p:nvSpPr>
        <p:spPr/>
        <p:txBody>
          <a:bodyPr/>
          <a:lstStyle/>
          <a:p>
            <a:r>
              <a:rPr lang="en-US" smtClean="0"/>
              <a:t>Linked Mortality Files</a:t>
            </a:r>
            <a:endParaRPr lang="en-US" dirty="0"/>
          </a:p>
        </p:txBody>
      </p:sp>
      <p:sp>
        <p:nvSpPr>
          <p:cNvPr id="4" name="Slide Number Placeholder 3"/>
          <p:cNvSpPr>
            <a:spLocks noGrp="1"/>
          </p:cNvSpPr>
          <p:nvPr>
            <p:ph type="sldNum" sz="quarter" idx="11"/>
          </p:nvPr>
        </p:nvSpPr>
        <p:spPr/>
        <p:txBody>
          <a:bodyPr/>
          <a:lstStyle/>
          <a:p>
            <a:fld id="{18BF5A19-08C3-4706-BB69-8315FAEA5ABA}" type="slidenum">
              <a:rPr lang="en-US" smtClean="0"/>
              <a:pPr/>
              <a:t>14</a:t>
            </a:fld>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7"/>
          <p:cNvSpPr>
            <a:spLocks noGrp="1"/>
          </p:cNvSpPr>
          <p:nvPr>
            <p:ph type="title"/>
          </p:nvPr>
        </p:nvSpPr>
        <p:spPr/>
        <p:txBody>
          <a:bodyPr/>
          <a:lstStyle/>
          <a:p>
            <a:r>
              <a:rPr lang="en-US" smtClean="0"/>
              <a:t>NCHS Linked Mortality Files</a:t>
            </a:r>
          </a:p>
        </p:txBody>
      </p:sp>
      <p:graphicFrame>
        <p:nvGraphicFramePr>
          <p:cNvPr id="14386" name="Group 50"/>
          <p:cNvGraphicFramePr>
            <a:graphicFrameLocks noGrp="1"/>
          </p:cNvGraphicFramePr>
          <p:nvPr>
            <p:ph sz="quarter" idx="1"/>
          </p:nvPr>
        </p:nvGraphicFramePr>
        <p:xfrm>
          <a:off x="612775" y="1600200"/>
          <a:ext cx="8001000" cy="4914900"/>
        </p:xfrm>
        <a:graphic>
          <a:graphicData uri="http://schemas.openxmlformats.org/drawingml/2006/table">
            <a:tbl>
              <a:tblPr/>
              <a:tblGrid>
                <a:gridCol w="4000500"/>
                <a:gridCol w="4000500"/>
              </a:tblGrid>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2400" b="1" i="0" u="none" strike="noStrike" cap="none" normalizeH="0" baseline="0" dirty="0" smtClean="0">
                          <a:ln>
                            <a:noFill/>
                          </a:ln>
                          <a:solidFill>
                            <a:srgbClr val="FFFFFF"/>
                          </a:solidFill>
                          <a:effectLst/>
                          <a:latin typeface="Arial" charset="0"/>
                        </a:rPr>
                        <a:t>NCHS Survey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2400" b="1" i="0" u="none" strike="noStrike" cap="none" normalizeH="0" baseline="0" dirty="0" smtClean="0">
                          <a:ln>
                            <a:noFill/>
                          </a:ln>
                          <a:solidFill>
                            <a:srgbClr val="FFFFFF"/>
                          </a:solidFill>
                          <a:effectLst/>
                          <a:latin typeface="Arial" charset="0"/>
                        </a:rPr>
                        <a:t>Total Deaths </a:t>
                      </a:r>
                      <a:r>
                        <a:rPr kumimoji="0" lang="en-GB" sz="2000" b="1" i="0" u="none" strike="noStrike" cap="none" normalizeH="0" baseline="0" dirty="0" smtClean="0">
                          <a:ln>
                            <a:noFill/>
                          </a:ln>
                          <a:solidFill>
                            <a:srgbClr val="FFFFFF"/>
                          </a:solidFill>
                          <a:effectLst/>
                          <a:latin typeface="Arial" charset="0"/>
                        </a:rPr>
                        <a:t>through 2006</a:t>
                      </a:r>
                      <a:endParaRPr kumimoji="0" lang="en-US" sz="2000" b="1" i="0" u="none" strike="noStrike" cap="none" normalizeH="0" baseline="0" dirty="0" smtClean="0">
                        <a:ln>
                          <a:noFill/>
                        </a:ln>
                        <a:solidFill>
                          <a:srgbClr val="FFFFFF"/>
                        </a:solidFill>
                        <a:effectLst/>
                        <a:latin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dirty="0" smtClean="0">
                          <a:ln>
                            <a:noFill/>
                          </a:ln>
                          <a:solidFill>
                            <a:srgbClr val="003366"/>
                          </a:solidFill>
                          <a:effectLst/>
                          <a:latin typeface="Arial" charset="0"/>
                        </a:rPr>
                        <a:t>NHIS 1986-2004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3366"/>
                          </a:solidFill>
                          <a:effectLst/>
                          <a:latin typeface="Arial" charset="0"/>
                        </a:rPr>
                        <a:t>181,188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CDE"/>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3366"/>
                          </a:solidFill>
                          <a:effectLst/>
                          <a:latin typeface="Arial" charset="0"/>
                        </a:rPr>
                        <a:t>LSOA II</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3366"/>
                          </a:solidFill>
                          <a:effectLst/>
                          <a:latin typeface="Arial" charset="0"/>
                        </a:rPr>
                        <a:t>5,806</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6EF"/>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3366"/>
                          </a:solidFill>
                          <a:effectLst/>
                          <a:latin typeface="Arial" charset="0"/>
                        </a:rPr>
                        <a:t>NHEFS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3366"/>
                          </a:solidFill>
                          <a:effectLst/>
                          <a:latin typeface="Arial" charset="0"/>
                        </a:rPr>
                        <a:t>8,002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CDE"/>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3366"/>
                          </a:solidFill>
                          <a:effectLst/>
                          <a:latin typeface="Arial" charset="0"/>
                        </a:rPr>
                        <a:t>NHANES II</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3366"/>
                          </a:solidFill>
                          <a:effectLst/>
                          <a:latin typeface="Arial" charset="0"/>
                        </a:rPr>
                        <a:t>5,276</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6EF"/>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0" i="0" u="none" strike="noStrike" cap="none" normalizeH="0" baseline="0" dirty="0" smtClean="0">
                          <a:ln>
                            <a:noFill/>
                          </a:ln>
                          <a:solidFill>
                            <a:srgbClr val="003366"/>
                          </a:solidFill>
                          <a:effectLst/>
                          <a:latin typeface="Arial" charset="0"/>
                        </a:rPr>
                        <a:t>NHANES III</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3366"/>
                          </a:solidFill>
                          <a:effectLst/>
                          <a:latin typeface="Arial" charset="0"/>
                        </a:rPr>
                        <a:t>5,478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CDE"/>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3366"/>
                          </a:solidFill>
                          <a:effectLst/>
                          <a:latin typeface="Arial" charset="0"/>
                        </a:rPr>
                        <a:t>NHANES 1999-2000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3366"/>
                          </a:solidFill>
                          <a:effectLst/>
                          <a:latin typeface="Arial" charset="0"/>
                        </a:rPr>
                        <a:t>611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6EF"/>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3366"/>
                          </a:solidFill>
                          <a:effectLst/>
                          <a:latin typeface="Arial" charset="0"/>
                        </a:rPr>
                        <a:t>NHANES 2001-2002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3366"/>
                          </a:solidFill>
                          <a:effectLst/>
                          <a:latin typeface="Arial" charset="0"/>
                        </a:rPr>
                        <a:t>470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CDE"/>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3366"/>
                          </a:solidFill>
                          <a:effectLst/>
                          <a:latin typeface="Arial" charset="0"/>
                        </a:rPr>
                        <a:t>NHANES 2003-2004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3366"/>
                          </a:solidFill>
                          <a:effectLst/>
                          <a:latin typeface="Arial" charset="0"/>
                        </a:rPr>
                        <a:t>276</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6EF"/>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3366"/>
                          </a:solidFill>
                          <a:effectLst/>
                          <a:latin typeface="Arial" charset="0"/>
                        </a:rPr>
                        <a:t>2004 NNHS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3366"/>
                          </a:solidFill>
                          <a:effectLst/>
                          <a:latin typeface="Arial" charset="0"/>
                        </a:rPr>
                        <a:t>6,767</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CDE"/>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3366"/>
                          </a:solidFill>
                          <a:effectLst/>
                          <a:latin typeface="Arial" charset="0"/>
                        </a:rPr>
                        <a:t>1997 NNHS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3366"/>
                          </a:solidFill>
                          <a:effectLst/>
                          <a:latin typeface="Arial" charset="0"/>
                        </a:rPr>
                        <a:t>12,525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6EF"/>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3366"/>
                          </a:solidFill>
                          <a:effectLst/>
                          <a:latin typeface="Arial" charset="0"/>
                        </a:rPr>
                        <a:t>1995 NNHS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C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3366"/>
                          </a:solidFill>
                          <a:effectLst/>
                          <a:latin typeface="Arial" charset="0"/>
                        </a:rPr>
                        <a:t>6,778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CDE"/>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3366"/>
                          </a:solidFill>
                          <a:effectLst/>
                          <a:latin typeface="Arial" charset="0"/>
                        </a:rPr>
                        <a:t>1985 NNHS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3366"/>
                          </a:solidFill>
                          <a:effectLst/>
                          <a:latin typeface="Arial" charset="0"/>
                        </a:rPr>
                        <a:t>10,226</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6EF"/>
                    </a:solidFill>
                  </a:tcPr>
                </a:tc>
              </a:tr>
            </a:tbl>
          </a:graphicData>
        </a:graphic>
      </p:graphicFrame>
      <p:sp>
        <p:nvSpPr>
          <p:cNvPr id="30" name="Slide Number Placeholder 3"/>
          <p:cNvSpPr>
            <a:spLocks noGrp="1"/>
          </p:cNvSpPr>
          <p:nvPr>
            <p:ph type="sldNum" sz="quarter" idx="12"/>
          </p:nvPr>
        </p:nvSpPr>
        <p:spPr/>
        <p:txBody>
          <a:bodyPr>
            <a:normAutofit fontScale="85000" lnSpcReduction="20000"/>
          </a:bodyPr>
          <a:lstStyle/>
          <a:p>
            <a:fld id="{F6702ED6-6073-422D-A883-53F79663C8F9}" type="slidenum">
              <a:rPr lang="en-US" smtClean="0"/>
              <a:pPr/>
              <a:t>15</a:t>
            </a:fld>
            <a:endParaRPr lang="en-US" dirty="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3"/>
          <p:cNvSpPr>
            <a:spLocks noGrp="1" noChangeArrowheads="1"/>
          </p:cNvSpPr>
          <p:nvPr>
            <p:ph type="title"/>
          </p:nvPr>
        </p:nvSpPr>
        <p:spPr/>
        <p:txBody>
          <a:bodyPr>
            <a:normAutofit fontScale="90000"/>
          </a:bodyPr>
          <a:lstStyle/>
          <a:p>
            <a:r>
              <a:rPr lang="en-GB" smtClean="0"/>
              <a:t>Linked Mortality Files: </a:t>
            </a:r>
            <a:br>
              <a:rPr lang="en-GB" smtClean="0"/>
            </a:br>
            <a:r>
              <a:rPr lang="en-GB" smtClean="0"/>
              <a:t>Mortality Follow-up through 2006</a:t>
            </a:r>
          </a:p>
        </p:txBody>
      </p:sp>
      <p:graphicFrame>
        <p:nvGraphicFramePr>
          <p:cNvPr id="135172" name="Group 4"/>
          <p:cNvGraphicFramePr>
            <a:graphicFrameLocks noGrp="1"/>
          </p:cNvGraphicFramePr>
          <p:nvPr>
            <p:ph sz="quarter" idx="1"/>
          </p:nvPr>
        </p:nvGraphicFramePr>
        <p:xfrm>
          <a:off x="457200" y="1676400"/>
          <a:ext cx="7696200" cy="4211005"/>
        </p:xfrm>
        <a:graphic>
          <a:graphicData uri="http://schemas.openxmlformats.org/drawingml/2006/table">
            <a:tbl>
              <a:tblPr/>
              <a:tblGrid>
                <a:gridCol w="4800600"/>
                <a:gridCol w="1676400"/>
                <a:gridCol w="1219200"/>
              </a:tblGrid>
              <a:tr h="515938">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endParaRPr kumimoji="0" lang="en-US" sz="1400" b="0" i="0" u="none" strike="noStrike" cap="none" normalizeH="0" baseline="0" dirty="0" smtClean="0">
                        <a:ln>
                          <a:noFill/>
                        </a:ln>
                        <a:solidFill>
                          <a:schemeClr val="tx1"/>
                        </a:solidFill>
                        <a:effectLst/>
                        <a:latin typeface="Arial" pitchFamily="34" charset="0"/>
                      </a:endParaRPr>
                    </a:p>
                  </a:txBody>
                  <a:tcPr marL="86497" marR="86497"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600" b="1" i="0" u="none" strike="noStrike" cap="none" normalizeH="0" baseline="0" dirty="0" smtClean="0">
                          <a:ln>
                            <a:noFill/>
                          </a:ln>
                          <a:solidFill>
                            <a:schemeClr val="tx1"/>
                          </a:solidFill>
                          <a:effectLst/>
                          <a:latin typeface="Arial" pitchFamily="34" charset="0"/>
                        </a:rPr>
                        <a:t>Restricted-use</a:t>
                      </a:r>
                    </a:p>
                  </a:txBody>
                  <a:tcPr marL="86497" marR="8649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600" b="1" i="0" u="none" strike="noStrike" cap="none" normalizeH="0" baseline="0" smtClean="0">
                          <a:ln>
                            <a:noFill/>
                          </a:ln>
                          <a:solidFill>
                            <a:schemeClr val="tx1"/>
                          </a:solidFill>
                          <a:effectLst/>
                          <a:latin typeface="Arial" pitchFamily="34" charset="0"/>
                        </a:rPr>
                        <a:t>Public-use</a:t>
                      </a:r>
                    </a:p>
                  </a:txBody>
                  <a:tcPr marL="86497" marR="86497" horzOverflow="overflow">
                    <a:lnL w="12700" cap="flat" cmpd="sng" algn="ctr">
                      <a:solidFill>
                        <a:schemeClr val="tx1"/>
                      </a:solidFill>
                      <a:prstDash val="sysDot"/>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1163">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GB" sz="1600" b="1" i="0" u="none" strike="noStrike" cap="none" normalizeH="0" baseline="0" dirty="0" smtClean="0">
                          <a:ln>
                            <a:noFill/>
                          </a:ln>
                          <a:solidFill>
                            <a:schemeClr val="tx1"/>
                          </a:solidFill>
                          <a:effectLst/>
                          <a:latin typeface="Arial" pitchFamily="34" charset="0"/>
                        </a:rPr>
                        <a:t>National Health Interview Survey (1986-2004)</a:t>
                      </a:r>
                      <a:endParaRPr kumimoji="0" lang="en-US" sz="1600" b="1" i="0" u="none" strike="noStrike" cap="none" normalizeH="0" baseline="0" dirty="0" smtClean="0">
                        <a:ln>
                          <a:noFill/>
                        </a:ln>
                        <a:solidFill>
                          <a:schemeClr val="tx1"/>
                        </a:solidFill>
                        <a:effectLst/>
                        <a:latin typeface="Arial" pitchFamily="34" charset="0"/>
                      </a:endParaRPr>
                    </a:p>
                  </a:txBody>
                  <a:tcPr marL="86497" marR="86497"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800" b="1" i="0" u="none" strike="noStrike" cap="none" normalizeH="0" baseline="0" smtClean="0">
                          <a:ln>
                            <a:noFill/>
                          </a:ln>
                          <a:solidFill>
                            <a:schemeClr val="tx1"/>
                          </a:solidFill>
                          <a:effectLst/>
                          <a:latin typeface="Arial" pitchFamily="34" charset="0"/>
                        </a:rPr>
                        <a:t>X</a:t>
                      </a:r>
                    </a:p>
                  </a:txBody>
                  <a:tcPr marL="86497" marR="86497"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800" b="1" i="0" u="none" strike="noStrike" cap="none" normalizeH="0" baseline="0" smtClean="0">
                          <a:ln>
                            <a:noFill/>
                          </a:ln>
                          <a:solidFill>
                            <a:schemeClr val="tx1"/>
                          </a:solidFill>
                          <a:effectLst/>
                          <a:latin typeface="Arial" pitchFamily="34" charset="0"/>
                        </a:rPr>
                        <a:t>X</a:t>
                      </a:r>
                    </a:p>
                  </a:txBody>
                  <a:tcPr marL="86497" marR="86497" anchor="ctr" anchorCtr="1" horzOverflow="overflow">
                    <a:lnL w="12700" cap="flat" cmpd="sng" algn="ctr">
                      <a:solidFill>
                        <a:schemeClr val="tx1"/>
                      </a:solidFill>
                      <a:prstDash val="sysDot"/>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1163">
                <a:tc>
                  <a:txBody>
                    <a:bodyPr/>
                    <a:lstStyle/>
                    <a:p>
                      <a:pPr marL="0" marR="0" lvl="0" indent="0" algn="l" defTabSz="914400" rtl="0" eaLnBrk="1" fontAlgn="base" latinLnBrk="0" hangingPunct="1">
                        <a:lnSpc>
                          <a:spcPct val="100000"/>
                        </a:lnSpc>
                        <a:spcBef>
                          <a:spcPts val="600"/>
                        </a:spcBef>
                        <a:spcAft>
                          <a:spcPct val="0"/>
                        </a:spcAft>
                        <a:buClr>
                          <a:srgbClr val="000000"/>
                        </a:buClr>
                        <a:buSzPct val="75000"/>
                        <a:buFont typeface="Wingdings" pitchFamily="2" charset="2"/>
                        <a:buNone/>
                        <a:tabLst/>
                      </a:pPr>
                      <a:r>
                        <a:rPr kumimoji="0" lang="en-GB" sz="1600" b="1" i="0" u="none" strike="noStrike" cap="none" normalizeH="0" baseline="0" smtClean="0">
                          <a:ln>
                            <a:noFill/>
                          </a:ln>
                          <a:solidFill>
                            <a:schemeClr val="tx1"/>
                          </a:solidFill>
                          <a:effectLst/>
                          <a:latin typeface="Arial" pitchFamily="34" charset="0"/>
                        </a:rPr>
                        <a:t>Second Longitudinal Study of Aging (LSOA II)</a:t>
                      </a:r>
                    </a:p>
                  </a:txBody>
                  <a:tcPr marL="86497" marR="86497"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800" b="1" i="0" u="none" strike="noStrike" cap="none" normalizeH="0" baseline="0" smtClean="0">
                          <a:ln>
                            <a:noFill/>
                          </a:ln>
                          <a:solidFill>
                            <a:schemeClr val="tx1"/>
                          </a:solidFill>
                          <a:effectLst/>
                          <a:latin typeface="Arial" pitchFamily="34" charset="0"/>
                        </a:rPr>
                        <a:t>X</a:t>
                      </a:r>
                    </a:p>
                  </a:txBody>
                  <a:tcPr marL="86497" marR="86497"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800" b="1" i="0" u="none" strike="noStrike" cap="none" normalizeH="0" baseline="0" smtClean="0">
                          <a:ln>
                            <a:noFill/>
                          </a:ln>
                          <a:solidFill>
                            <a:schemeClr val="tx1"/>
                          </a:solidFill>
                          <a:effectLst/>
                          <a:latin typeface="Arial" pitchFamily="34" charset="0"/>
                        </a:rPr>
                        <a:t>X</a:t>
                      </a:r>
                    </a:p>
                  </a:txBody>
                  <a:tcPr marL="86497" marR="86497" anchor="ctr" anchorCtr="1" horzOverflow="overflow">
                    <a:lnL w="12700" cap="flat" cmpd="sng" algn="ctr">
                      <a:solidFill>
                        <a:schemeClr val="tx1"/>
                      </a:solidFill>
                      <a:prstDash val="sysDot"/>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2750">
                <a:tc>
                  <a:txBody>
                    <a:bodyPr/>
                    <a:lstStyle/>
                    <a:p>
                      <a:pPr marL="0" marR="0" lvl="0" indent="0" algn="l" defTabSz="914400" rtl="0" eaLnBrk="1" fontAlgn="base" latinLnBrk="0" hangingPunct="1">
                        <a:lnSpc>
                          <a:spcPct val="100000"/>
                        </a:lnSpc>
                        <a:spcBef>
                          <a:spcPts val="600"/>
                        </a:spcBef>
                        <a:spcAft>
                          <a:spcPct val="0"/>
                        </a:spcAft>
                        <a:buClr>
                          <a:srgbClr val="000000"/>
                        </a:buClr>
                        <a:buSzPct val="75000"/>
                        <a:buFont typeface="Wingdings" pitchFamily="2" charset="2"/>
                        <a:buNone/>
                        <a:tabLst/>
                      </a:pPr>
                      <a:r>
                        <a:rPr kumimoji="0" lang="en-GB" sz="1600" b="1" i="0" u="none" strike="noStrike" cap="none" normalizeH="0" baseline="0" dirty="0" smtClean="0">
                          <a:ln>
                            <a:noFill/>
                          </a:ln>
                          <a:solidFill>
                            <a:schemeClr val="tx1"/>
                          </a:solidFill>
                          <a:effectLst/>
                          <a:latin typeface="Arial" pitchFamily="34" charset="0"/>
                        </a:rPr>
                        <a:t>NHANES I Epidemiologic Follow-up Study (NHEFS, 1971-1992)</a:t>
                      </a:r>
                      <a:endParaRPr kumimoji="0" lang="en-US" sz="1600" b="1" i="0" u="none" strike="noStrike" cap="none" normalizeH="0" baseline="0" dirty="0" smtClean="0">
                        <a:ln>
                          <a:noFill/>
                        </a:ln>
                        <a:solidFill>
                          <a:schemeClr val="tx1"/>
                        </a:solidFill>
                        <a:effectLst/>
                        <a:latin typeface="Arial" pitchFamily="34" charset="0"/>
                      </a:endParaRPr>
                    </a:p>
                  </a:txBody>
                  <a:tcPr marL="86497" marR="86497"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800" b="1" i="0" u="none" strike="noStrike" cap="none" normalizeH="0" baseline="0" smtClean="0">
                          <a:ln>
                            <a:noFill/>
                          </a:ln>
                          <a:solidFill>
                            <a:schemeClr val="tx1"/>
                          </a:solidFill>
                          <a:effectLst/>
                          <a:latin typeface="Arial" pitchFamily="34" charset="0"/>
                        </a:rPr>
                        <a:t>X</a:t>
                      </a:r>
                    </a:p>
                  </a:txBody>
                  <a:tcPr marL="86497" marR="86497"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endParaRPr kumimoji="0" lang="en-US" sz="1800" b="1" i="0" u="none" strike="noStrike" cap="none" normalizeH="0" baseline="0" smtClean="0">
                        <a:ln>
                          <a:noFill/>
                        </a:ln>
                        <a:solidFill>
                          <a:schemeClr val="tx1"/>
                        </a:solidFill>
                        <a:effectLst/>
                        <a:latin typeface="Arial" pitchFamily="34" charset="0"/>
                      </a:endParaRPr>
                    </a:p>
                  </a:txBody>
                  <a:tcPr marL="86497" marR="86497" anchor="ctr" anchorCtr="1" horzOverflow="overflow">
                    <a:lnL w="12700" cap="flat" cmpd="sng" algn="ctr">
                      <a:solidFill>
                        <a:schemeClr val="tx1"/>
                      </a:solidFill>
                      <a:prstDash val="sysDot"/>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1163">
                <a:tc>
                  <a:txBody>
                    <a:bodyPr/>
                    <a:lstStyle/>
                    <a:p>
                      <a:pPr marL="0" marR="0" lvl="0" indent="0" algn="l" defTabSz="914400" rtl="0" eaLnBrk="1" fontAlgn="base" latinLnBrk="0" hangingPunct="1">
                        <a:lnSpc>
                          <a:spcPct val="100000"/>
                        </a:lnSpc>
                        <a:spcBef>
                          <a:spcPts val="600"/>
                        </a:spcBef>
                        <a:spcAft>
                          <a:spcPct val="0"/>
                        </a:spcAft>
                        <a:buClr>
                          <a:srgbClr val="000000"/>
                        </a:buClr>
                        <a:buSzPct val="75000"/>
                        <a:buFont typeface="Wingdings" pitchFamily="2" charset="2"/>
                        <a:buNone/>
                        <a:tabLst/>
                      </a:pPr>
                      <a:r>
                        <a:rPr kumimoji="0" lang="en-GB" sz="1600" b="1" i="0" u="none" strike="noStrike" cap="none" normalizeH="0" baseline="0" smtClean="0">
                          <a:ln>
                            <a:noFill/>
                          </a:ln>
                          <a:solidFill>
                            <a:schemeClr val="tx1"/>
                          </a:solidFill>
                          <a:effectLst/>
                          <a:latin typeface="Arial" pitchFamily="34" charset="0"/>
                        </a:rPr>
                        <a:t>NHANES II  (1976-1980)</a:t>
                      </a:r>
                      <a:endParaRPr kumimoji="0" lang="en-US" sz="1600" b="1" i="0" u="none" strike="noStrike" cap="none" normalizeH="0" baseline="0" smtClean="0">
                        <a:ln>
                          <a:noFill/>
                        </a:ln>
                        <a:solidFill>
                          <a:schemeClr val="tx1"/>
                        </a:solidFill>
                        <a:effectLst/>
                        <a:latin typeface="Arial" pitchFamily="34" charset="0"/>
                      </a:endParaRPr>
                    </a:p>
                  </a:txBody>
                  <a:tcPr marL="86497" marR="86497"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800" b="1" i="0" u="none" strike="noStrike" cap="none" normalizeH="0" baseline="0" smtClean="0">
                          <a:ln>
                            <a:noFill/>
                          </a:ln>
                          <a:solidFill>
                            <a:schemeClr val="tx1"/>
                          </a:solidFill>
                          <a:effectLst/>
                          <a:latin typeface="Arial" pitchFamily="34" charset="0"/>
                        </a:rPr>
                        <a:t>X</a:t>
                      </a:r>
                    </a:p>
                  </a:txBody>
                  <a:tcPr marL="86497" marR="86497"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endParaRPr kumimoji="0" lang="en-US" sz="1800" b="1" i="0" u="none" strike="noStrike" cap="none" normalizeH="0" baseline="0" smtClean="0">
                        <a:ln>
                          <a:noFill/>
                        </a:ln>
                        <a:solidFill>
                          <a:schemeClr val="tx1"/>
                        </a:solidFill>
                        <a:effectLst/>
                        <a:latin typeface="Arial" pitchFamily="34" charset="0"/>
                      </a:endParaRPr>
                    </a:p>
                  </a:txBody>
                  <a:tcPr marL="86497" marR="86497" anchor="ctr" anchorCtr="1" horzOverflow="overflow">
                    <a:lnL w="12700" cap="flat" cmpd="sng" algn="ctr">
                      <a:solidFill>
                        <a:schemeClr val="tx1"/>
                      </a:solidFill>
                      <a:prstDash val="sysDot"/>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1163">
                <a:tc>
                  <a:txBody>
                    <a:bodyPr/>
                    <a:lstStyle/>
                    <a:p>
                      <a:pPr marL="0" marR="0" lvl="0" indent="0" algn="l" defTabSz="914400" rtl="0" eaLnBrk="1" fontAlgn="base" latinLnBrk="0" hangingPunct="1">
                        <a:lnSpc>
                          <a:spcPct val="100000"/>
                        </a:lnSpc>
                        <a:spcBef>
                          <a:spcPts val="600"/>
                        </a:spcBef>
                        <a:spcAft>
                          <a:spcPct val="0"/>
                        </a:spcAft>
                        <a:buClr>
                          <a:srgbClr val="000000"/>
                        </a:buClr>
                        <a:buSzPct val="75000"/>
                        <a:buFont typeface="Wingdings" pitchFamily="2" charset="2"/>
                        <a:buNone/>
                        <a:tabLst/>
                      </a:pPr>
                      <a:r>
                        <a:rPr kumimoji="0" lang="en-GB" sz="1600" b="1" i="0" u="none" strike="noStrike" cap="none" normalizeH="0" baseline="0" smtClean="0">
                          <a:ln>
                            <a:noFill/>
                          </a:ln>
                          <a:solidFill>
                            <a:schemeClr val="tx1"/>
                          </a:solidFill>
                          <a:effectLst/>
                          <a:latin typeface="Arial" pitchFamily="34" charset="0"/>
                        </a:rPr>
                        <a:t>NHANES III (1988-1994)</a:t>
                      </a:r>
                      <a:endParaRPr kumimoji="0" lang="en-US" sz="1600" b="1" i="0" u="none" strike="noStrike" cap="none" normalizeH="0" baseline="0" smtClean="0">
                        <a:ln>
                          <a:noFill/>
                        </a:ln>
                        <a:solidFill>
                          <a:schemeClr val="tx1"/>
                        </a:solidFill>
                        <a:effectLst/>
                        <a:latin typeface="Arial" pitchFamily="34" charset="0"/>
                      </a:endParaRPr>
                    </a:p>
                  </a:txBody>
                  <a:tcPr marL="86497" marR="86497"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800" b="1" i="0" u="none" strike="noStrike" cap="none" normalizeH="0" baseline="0" smtClean="0">
                          <a:ln>
                            <a:noFill/>
                          </a:ln>
                          <a:solidFill>
                            <a:schemeClr val="tx1"/>
                          </a:solidFill>
                          <a:effectLst/>
                          <a:latin typeface="Arial" pitchFamily="34" charset="0"/>
                        </a:rPr>
                        <a:t>X</a:t>
                      </a:r>
                    </a:p>
                  </a:txBody>
                  <a:tcPr marL="86497" marR="86497"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800" b="1" i="0" u="none" strike="noStrike" cap="none" normalizeH="0" baseline="0" smtClean="0">
                          <a:ln>
                            <a:noFill/>
                          </a:ln>
                          <a:solidFill>
                            <a:schemeClr val="tx1"/>
                          </a:solidFill>
                          <a:effectLst/>
                          <a:latin typeface="Arial" pitchFamily="34" charset="0"/>
                        </a:rPr>
                        <a:t>X</a:t>
                      </a:r>
                    </a:p>
                  </a:txBody>
                  <a:tcPr marL="86497" marR="86497" anchor="ctr" anchorCtr="1" horzOverflow="overflow">
                    <a:lnL w="12700" cap="flat" cmpd="sng" algn="ctr">
                      <a:solidFill>
                        <a:schemeClr val="tx1"/>
                      </a:solidFill>
                      <a:prstDash val="sysDot"/>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4500">
                <a:tc>
                  <a:txBody>
                    <a:bodyPr/>
                    <a:lstStyle/>
                    <a:p>
                      <a:pPr marL="0" marR="0" lvl="0" indent="0" algn="l" defTabSz="914400" rtl="0" eaLnBrk="1" fontAlgn="base" latinLnBrk="0" hangingPunct="1">
                        <a:lnSpc>
                          <a:spcPct val="100000"/>
                        </a:lnSpc>
                        <a:spcBef>
                          <a:spcPts val="600"/>
                        </a:spcBef>
                        <a:spcAft>
                          <a:spcPct val="0"/>
                        </a:spcAft>
                        <a:buClr>
                          <a:srgbClr val="000000"/>
                        </a:buClr>
                        <a:buSzPct val="75000"/>
                        <a:buFont typeface="Wingdings" pitchFamily="2" charset="2"/>
                        <a:buNone/>
                        <a:tabLst/>
                      </a:pPr>
                      <a:r>
                        <a:rPr kumimoji="0" lang="en-GB" sz="1600" b="1" i="0" u="none" strike="noStrike" cap="none" normalizeH="0" baseline="0" smtClean="0">
                          <a:ln>
                            <a:noFill/>
                          </a:ln>
                          <a:solidFill>
                            <a:schemeClr val="tx1"/>
                          </a:solidFill>
                          <a:effectLst/>
                          <a:latin typeface="Arial" pitchFamily="34" charset="0"/>
                        </a:rPr>
                        <a:t>NHANES (1999-2004)</a:t>
                      </a:r>
                      <a:endParaRPr kumimoji="0" lang="en-US" sz="1600" b="1" i="0" u="none" strike="noStrike" cap="none" normalizeH="0" baseline="0" smtClean="0">
                        <a:ln>
                          <a:noFill/>
                        </a:ln>
                        <a:solidFill>
                          <a:schemeClr val="tx1"/>
                        </a:solidFill>
                        <a:effectLst/>
                        <a:latin typeface="Arial" pitchFamily="34" charset="0"/>
                      </a:endParaRPr>
                    </a:p>
                  </a:txBody>
                  <a:tcPr marL="86497" marR="86497"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800" b="1" i="0" u="none" strike="noStrike" cap="none" normalizeH="0" baseline="0" smtClean="0">
                          <a:ln>
                            <a:noFill/>
                          </a:ln>
                          <a:solidFill>
                            <a:schemeClr val="tx1"/>
                          </a:solidFill>
                          <a:effectLst/>
                          <a:latin typeface="Arial" pitchFamily="34" charset="0"/>
                        </a:rPr>
                        <a:t>X</a:t>
                      </a:r>
                    </a:p>
                  </a:txBody>
                  <a:tcPr marL="86497" marR="86497"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800" b="1" i="0" u="none" strike="noStrike" cap="none" normalizeH="0" baseline="0" smtClean="0">
                          <a:ln>
                            <a:noFill/>
                          </a:ln>
                          <a:solidFill>
                            <a:schemeClr val="tx1"/>
                          </a:solidFill>
                          <a:effectLst/>
                          <a:latin typeface="Arial" pitchFamily="34" charset="0"/>
                        </a:rPr>
                        <a:t>X</a:t>
                      </a:r>
                    </a:p>
                  </a:txBody>
                  <a:tcPr marL="86497" marR="86497" anchor="ctr" anchorCtr="1" horzOverflow="overflow">
                    <a:lnL w="12700" cap="flat" cmpd="sng" algn="ctr">
                      <a:solidFill>
                        <a:schemeClr val="tx1"/>
                      </a:solidFill>
                      <a:prstDash val="sysDot"/>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7675">
                <a:tc>
                  <a:txBody>
                    <a:bodyPr/>
                    <a:lstStyle/>
                    <a:p>
                      <a:pPr marL="0" marR="0" lvl="0" indent="0" algn="l" defTabSz="914400" rtl="0" eaLnBrk="1" fontAlgn="base" latinLnBrk="0" hangingPunct="1">
                        <a:lnSpc>
                          <a:spcPct val="100000"/>
                        </a:lnSpc>
                        <a:spcBef>
                          <a:spcPts val="600"/>
                        </a:spcBef>
                        <a:spcAft>
                          <a:spcPct val="0"/>
                        </a:spcAft>
                        <a:buClr>
                          <a:srgbClr val="000000"/>
                        </a:buClr>
                        <a:buSzPct val="75000"/>
                        <a:buFont typeface="Wingdings" pitchFamily="2" charset="2"/>
                        <a:buNone/>
                        <a:tabLst/>
                      </a:pPr>
                      <a:r>
                        <a:rPr kumimoji="0" lang="en-US" sz="1600" b="1" i="0" u="none" strike="noStrike" cap="none" normalizeH="0" baseline="0" smtClean="0">
                          <a:ln>
                            <a:noFill/>
                          </a:ln>
                          <a:solidFill>
                            <a:schemeClr val="tx1"/>
                          </a:solidFill>
                          <a:effectLst/>
                          <a:latin typeface="Arial" pitchFamily="34" charset="0"/>
                        </a:rPr>
                        <a:t>1985, 1995, 1997 National Nursing Home Surveys (NNHS)</a:t>
                      </a:r>
                    </a:p>
                  </a:txBody>
                  <a:tcPr marL="86497" marR="86497"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800" b="1" i="0" u="none" strike="noStrike" cap="none" normalizeH="0" baseline="0" smtClean="0">
                          <a:ln>
                            <a:noFill/>
                          </a:ln>
                          <a:solidFill>
                            <a:schemeClr val="tx1"/>
                          </a:solidFill>
                          <a:effectLst/>
                          <a:latin typeface="Arial" pitchFamily="34" charset="0"/>
                        </a:rPr>
                        <a:t>X</a:t>
                      </a:r>
                    </a:p>
                  </a:txBody>
                  <a:tcPr marL="86497" marR="86497"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endParaRPr kumimoji="0" lang="en-US" sz="1800" b="1" i="0" u="none" strike="noStrike" cap="none" normalizeH="0" baseline="0" smtClean="0">
                        <a:ln>
                          <a:noFill/>
                        </a:ln>
                        <a:solidFill>
                          <a:schemeClr val="tx1"/>
                        </a:solidFill>
                        <a:effectLst/>
                        <a:latin typeface="Arial" pitchFamily="34" charset="0"/>
                      </a:endParaRPr>
                    </a:p>
                  </a:txBody>
                  <a:tcPr marL="86497" marR="86497" anchor="ctr" anchorCtr="1" horzOverflow="overflow">
                    <a:lnL w="12700" cap="flat" cmpd="sng" algn="ctr">
                      <a:solidFill>
                        <a:schemeClr val="tx1"/>
                      </a:solidFill>
                      <a:prstDash val="sysDot"/>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7675">
                <a:tc>
                  <a:txBody>
                    <a:bodyPr/>
                    <a:lstStyle/>
                    <a:p>
                      <a:pPr marL="0" marR="0" lvl="0" indent="0" algn="l" defTabSz="914400" rtl="0" eaLnBrk="1" fontAlgn="base" latinLnBrk="0" hangingPunct="1">
                        <a:lnSpc>
                          <a:spcPct val="100000"/>
                        </a:lnSpc>
                        <a:spcBef>
                          <a:spcPts val="600"/>
                        </a:spcBef>
                        <a:spcAft>
                          <a:spcPct val="0"/>
                        </a:spcAft>
                        <a:buClr>
                          <a:srgbClr val="000000"/>
                        </a:buClr>
                        <a:buSzPct val="75000"/>
                        <a:buFont typeface="Wingdings" pitchFamily="2" charset="2"/>
                        <a:buNone/>
                        <a:tabLst/>
                      </a:pPr>
                      <a:r>
                        <a:rPr kumimoji="0" lang="en-US" sz="1600" b="1" i="0" u="none" strike="noStrike" cap="none" normalizeH="0" baseline="0" smtClean="0">
                          <a:ln>
                            <a:noFill/>
                          </a:ln>
                          <a:solidFill>
                            <a:schemeClr val="tx1"/>
                          </a:solidFill>
                          <a:effectLst/>
                          <a:latin typeface="Arial" pitchFamily="34" charset="0"/>
                        </a:rPr>
                        <a:t>2004 National Nursing Home Survey (NNHS)</a:t>
                      </a:r>
                    </a:p>
                  </a:txBody>
                  <a:tcPr marL="86497" marR="86497"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800" b="1" i="0" u="none" strike="noStrike" cap="none" normalizeH="0" baseline="0" smtClean="0">
                          <a:ln>
                            <a:noFill/>
                          </a:ln>
                          <a:solidFill>
                            <a:schemeClr val="tx1"/>
                          </a:solidFill>
                          <a:effectLst/>
                          <a:latin typeface="Arial" pitchFamily="34" charset="0"/>
                        </a:rPr>
                        <a:t>X</a:t>
                      </a:r>
                    </a:p>
                  </a:txBody>
                  <a:tcPr marL="86497" marR="86497"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800" b="1" i="0" u="none" strike="noStrike" cap="none" normalizeH="0" baseline="0" dirty="0" smtClean="0">
                          <a:ln>
                            <a:noFill/>
                          </a:ln>
                          <a:solidFill>
                            <a:schemeClr val="tx1"/>
                          </a:solidFill>
                          <a:effectLst/>
                          <a:latin typeface="Arial" pitchFamily="34" charset="0"/>
                        </a:rPr>
                        <a:t>X</a:t>
                      </a:r>
                    </a:p>
                  </a:txBody>
                  <a:tcPr marL="86497" marR="86497" anchor="ctr" anchorCtr="1" horzOverflow="overflow">
                    <a:lnL w="12700" cap="flat" cmpd="sng" algn="ctr">
                      <a:solidFill>
                        <a:schemeClr val="tx1"/>
                      </a:solidFill>
                      <a:prstDash val="sysDot"/>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82" name="Slide Number Placeholder 4"/>
          <p:cNvSpPr>
            <a:spLocks noGrp="1"/>
          </p:cNvSpPr>
          <p:nvPr>
            <p:ph type="sldNum" sz="quarter" idx="12"/>
          </p:nvPr>
        </p:nvSpPr>
        <p:spPr/>
        <p:txBody>
          <a:bodyPr>
            <a:normAutofit fontScale="85000" lnSpcReduction="20000"/>
          </a:bodyPr>
          <a:lstStyle/>
          <a:p>
            <a:fld id="{510428A6-8CCD-4E64-8FB9-5AC485DA31ED}" type="slidenum">
              <a:rPr lang="en-US" smtClean="0"/>
              <a:pPr/>
              <a:t>16</a:t>
            </a:fld>
            <a:endParaRPr lang="en-US"/>
          </a:p>
        </p:txBody>
      </p:sp>
      <p:cxnSp>
        <p:nvCxnSpPr>
          <p:cNvPr id="6" name="Straight Connector 5"/>
          <p:cNvCxnSpPr/>
          <p:nvPr/>
        </p:nvCxnSpPr>
        <p:spPr>
          <a:xfrm>
            <a:off x="457200" y="1676400"/>
            <a:ext cx="76962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p:txBody>
          <a:bodyPr/>
          <a:lstStyle/>
          <a:p>
            <a:r>
              <a:rPr lang="en-US" smtClean="0"/>
              <a:t>Restricted-use vs. Public-use Files</a:t>
            </a:r>
          </a:p>
        </p:txBody>
      </p:sp>
      <p:sp>
        <p:nvSpPr>
          <p:cNvPr id="11267" name="Content Placeholder 2"/>
          <p:cNvSpPr>
            <a:spLocks noGrp="1"/>
          </p:cNvSpPr>
          <p:nvPr>
            <p:ph sz="quarter" idx="1"/>
          </p:nvPr>
        </p:nvSpPr>
        <p:spPr/>
        <p:txBody>
          <a:bodyPr/>
          <a:lstStyle/>
          <a:p>
            <a:r>
              <a:rPr lang="en-US" smtClean="0"/>
              <a:t>Restricted-use files</a:t>
            </a:r>
          </a:p>
          <a:p>
            <a:pPr lvl="1"/>
            <a:r>
              <a:rPr lang="en-US" smtClean="0"/>
              <a:t>Mortality follow-up for all eligible survey participants</a:t>
            </a:r>
          </a:p>
          <a:p>
            <a:pPr lvl="2"/>
            <a:r>
              <a:rPr lang="en-US" smtClean="0"/>
              <a:t>Includes children for the NHIS, NHANES II, NHANES III, NHANES 1999-2004, and NNHS</a:t>
            </a:r>
          </a:p>
          <a:p>
            <a:pPr lvl="2"/>
            <a:r>
              <a:rPr lang="en-US" smtClean="0"/>
              <a:t>Detailed date of death, birth date, and interview date</a:t>
            </a:r>
          </a:p>
          <a:p>
            <a:pPr lvl="2"/>
            <a:r>
              <a:rPr lang="en-US" smtClean="0"/>
              <a:t>Underlying and multiple cause of death information</a:t>
            </a:r>
          </a:p>
          <a:p>
            <a:pPr lvl="2"/>
            <a:r>
              <a:rPr lang="en-US" smtClean="0"/>
              <a:t>No perturbed information</a:t>
            </a:r>
          </a:p>
          <a:p>
            <a:pPr lvl="1"/>
            <a:endParaRPr lang="en-US" smtClean="0"/>
          </a:p>
        </p:txBody>
      </p:sp>
      <p:sp>
        <p:nvSpPr>
          <p:cNvPr id="4" name="Slide Number Placeholder 3"/>
          <p:cNvSpPr>
            <a:spLocks noGrp="1"/>
          </p:cNvSpPr>
          <p:nvPr>
            <p:ph type="sldNum" sz="quarter" idx="12"/>
          </p:nvPr>
        </p:nvSpPr>
        <p:spPr/>
        <p:txBody>
          <a:bodyPr>
            <a:normAutofit fontScale="85000" lnSpcReduction="20000"/>
          </a:bodyPr>
          <a:lstStyle/>
          <a:p>
            <a:fld id="{0377F40D-E9FC-44AF-BF35-9D72FE119C0B}" type="slidenum">
              <a:rPr lang="en-US" smtClean="0"/>
              <a:pPr/>
              <a:t>17</a:t>
            </a:fld>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p:txBody>
          <a:bodyPr/>
          <a:lstStyle/>
          <a:p>
            <a:r>
              <a:rPr lang="en-US" smtClean="0"/>
              <a:t>Restricted-use vs. Public-use Files</a:t>
            </a:r>
          </a:p>
        </p:txBody>
      </p:sp>
      <p:sp>
        <p:nvSpPr>
          <p:cNvPr id="12291" name="Content Placeholder 2"/>
          <p:cNvSpPr>
            <a:spLocks noGrp="1"/>
          </p:cNvSpPr>
          <p:nvPr>
            <p:ph sz="quarter" idx="1"/>
          </p:nvPr>
        </p:nvSpPr>
        <p:spPr/>
        <p:txBody>
          <a:bodyPr>
            <a:normAutofit lnSpcReduction="10000"/>
          </a:bodyPr>
          <a:lstStyle/>
          <a:p>
            <a:r>
              <a:rPr lang="en-US" smtClean="0"/>
              <a:t>Public-use files</a:t>
            </a:r>
          </a:p>
          <a:p>
            <a:pPr lvl="1"/>
            <a:r>
              <a:rPr lang="en-US" smtClean="0"/>
              <a:t>Mortality follow-up for all eligible adult survey participants</a:t>
            </a:r>
          </a:p>
          <a:p>
            <a:pPr lvl="2"/>
            <a:r>
              <a:rPr lang="en-US" smtClean="0"/>
              <a:t>Date of death limited to quarter/year or a calculated follow-up variable</a:t>
            </a:r>
          </a:p>
          <a:p>
            <a:pPr lvl="2"/>
            <a:r>
              <a:rPr lang="en-US" smtClean="0"/>
              <a:t>Underlying cause of death</a:t>
            </a:r>
          </a:p>
          <a:p>
            <a:pPr lvl="3"/>
            <a:r>
              <a:rPr lang="en-US" smtClean="0"/>
              <a:t>MCOD information for diabetes, hypertension, and hip fracture</a:t>
            </a:r>
          </a:p>
          <a:p>
            <a:pPr lvl="2"/>
            <a:r>
              <a:rPr lang="en-US" smtClean="0"/>
              <a:t>Perturbed information for date or cause of death for selected decedents</a:t>
            </a:r>
          </a:p>
          <a:p>
            <a:pPr lvl="3"/>
            <a:r>
              <a:rPr lang="en-US" smtClean="0"/>
              <a:t>Vital status not perturbed</a:t>
            </a:r>
          </a:p>
          <a:p>
            <a:pPr lvl="1"/>
            <a:r>
              <a:rPr lang="en-US" smtClean="0"/>
              <a:t>Comparative analyses published on NCHS website</a:t>
            </a:r>
          </a:p>
          <a:p>
            <a:pPr lvl="1"/>
            <a:endParaRPr lang="en-US" smtClean="0"/>
          </a:p>
        </p:txBody>
      </p:sp>
      <p:sp>
        <p:nvSpPr>
          <p:cNvPr id="4" name="Slide Number Placeholder 3"/>
          <p:cNvSpPr>
            <a:spLocks noGrp="1"/>
          </p:cNvSpPr>
          <p:nvPr>
            <p:ph type="sldNum" sz="quarter" idx="12"/>
          </p:nvPr>
        </p:nvSpPr>
        <p:spPr/>
        <p:txBody>
          <a:bodyPr>
            <a:normAutofit fontScale="85000" lnSpcReduction="20000"/>
          </a:bodyPr>
          <a:lstStyle/>
          <a:p>
            <a:fld id="{F9731290-2A1F-40F6-ADCF-6B15019EA4DC}" type="slidenum">
              <a:rPr lang="en-US" smtClean="0"/>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3394" name="Rectangle 2"/>
          <p:cNvSpPr>
            <a:spLocks noGrp="1" noRot="1" noChangeArrowheads="1"/>
          </p:cNvSpPr>
          <p:nvPr>
            <p:ph type="title"/>
          </p:nvPr>
        </p:nvSpPr>
        <p:spPr/>
        <p:txBody>
          <a:bodyPr>
            <a:normAutofit fontScale="90000"/>
          </a:bodyPr>
          <a:lstStyle/>
          <a:p>
            <a:r>
              <a:rPr lang="en-GB" smtClean="0"/>
              <a:t>Research Potential of Linked Mortality Data</a:t>
            </a:r>
            <a:endParaRPr lang="en-GB"/>
          </a:p>
        </p:txBody>
      </p:sp>
      <p:sp>
        <p:nvSpPr>
          <p:cNvPr id="17" name="Slide Number Placeholder 3"/>
          <p:cNvSpPr>
            <a:spLocks noGrp="1"/>
          </p:cNvSpPr>
          <p:nvPr>
            <p:ph type="sldNum" sz="quarter" idx="11"/>
          </p:nvPr>
        </p:nvSpPr>
        <p:spPr/>
        <p:txBody>
          <a:bodyPr/>
          <a:lstStyle/>
          <a:p>
            <a:fld id="{1C337739-81F1-42F1-B628-88C2EDB2E2BE}" type="slidenum">
              <a:rPr lang="en-US" smtClean="0"/>
              <a:pPr/>
              <a:t>19</a:t>
            </a:fld>
            <a:endParaRPr lang="en-US"/>
          </a:p>
        </p:txBody>
      </p:sp>
      <p:sp>
        <p:nvSpPr>
          <p:cNvPr id="1083395" name="Rectangle 3"/>
          <p:cNvSpPr>
            <a:spLocks noChangeArrowheads="1"/>
          </p:cNvSpPr>
          <p:nvPr/>
        </p:nvSpPr>
        <p:spPr bwMode="auto">
          <a:xfrm>
            <a:off x="381000" y="3843338"/>
            <a:ext cx="3348038" cy="941387"/>
          </a:xfrm>
          <a:prstGeom prst="rect">
            <a:avLst/>
          </a:prstGeom>
          <a:noFill/>
          <a:ln w="9525">
            <a:noFill/>
            <a:round/>
            <a:headEnd/>
            <a:tailEnd/>
          </a:ln>
          <a:effectLst/>
        </p:spPr>
        <p:txBody>
          <a:bodyPr lIns="90000" tIns="46800" rIns="90000" bIns="46800" anchor="ctr"/>
          <a:lstStyle/>
          <a:p>
            <a:pPr defTabSz="457200">
              <a:buClr>
                <a:srgbClr val="000000"/>
              </a:buClr>
              <a:buSzPct val="100000"/>
              <a:buFont typeface="Verdana"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400" b="1">
                <a:latin typeface="Verdana" pitchFamily="34" charset="0"/>
              </a:rPr>
              <a:t>Living and Dying in the USA: </a:t>
            </a:r>
            <a:r>
              <a:rPr lang="en-GB" sz="1400">
                <a:latin typeface="Verdana" pitchFamily="34" charset="0"/>
              </a:rPr>
              <a:t>Behavioral, Health, and Social Differentials of Adult Mortality</a:t>
            </a:r>
          </a:p>
          <a:p>
            <a:pPr defTabSz="457200">
              <a:buClr>
                <a:srgbClr val="000000"/>
              </a:buClr>
              <a:buSzPct val="100000"/>
              <a:buFont typeface="Verdana"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400">
                <a:latin typeface="Verdana" pitchFamily="34" charset="0"/>
              </a:rPr>
              <a:t>RG Rogers, CB Nam, RA Hummer; 2000.</a:t>
            </a:r>
          </a:p>
        </p:txBody>
      </p:sp>
      <p:sp>
        <p:nvSpPr>
          <p:cNvPr id="1083396" name="Rectangle 4"/>
          <p:cNvSpPr>
            <a:spLocks noChangeArrowheads="1"/>
          </p:cNvSpPr>
          <p:nvPr/>
        </p:nvSpPr>
        <p:spPr bwMode="auto">
          <a:xfrm>
            <a:off x="381000" y="3325813"/>
            <a:ext cx="3348038" cy="517525"/>
          </a:xfrm>
          <a:prstGeom prst="rect">
            <a:avLst/>
          </a:prstGeom>
          <a:noFill/>
          <a:ln w="9525">
            <a:noFill/>
            <a:round/>
            <a:headEnd/>
            <a:tailEnd/>
          </a:ln>
          <a:effectLst/>
        </p:spPr>
        <p:txBody>
          <a:bodyPr wrap="none" anchor="ctr"/>
          <a:lstStyle/>
          <a:p>
            <a:endParaRPr lang="en-US"/>
          </a:p>
        </p:txBody>
      </p:sp>
      <p:sp>
        <p:nvSpPr>
          <p:cNvPr id="1083397" name="Line 5"/>
          <p:cNvSpPr>
            <a:spLocks noChangeShapeType="1"/>
          </p:cNvSpPr>
          <p:nvPr/>
        </p:nvSpPr>
        <p:spPr bwMode="auto">
          <a:xfrm>
            <a:off x="381000" y="3325813"/>
            <a:ext cx="3348038" cy="1587"/>
          </a:xfrm>
          <a:prstGeom prst="line">
            <a:avLst/>
          </a:prstGeom>
          <a:noFill/>
          <a:ln w="9525">
            <a:noFill/>
            <a:round/>
            <a:headEnd/>
            <a:tailEnd/>
          </a:ln>
          <a:effectLst/>
        </p:spPr>
        <p:txBody>
          <a:bodyPr/>
          <a:lstStyle/>
          <a:p>
            <a:endParaRPr lang="en-US"/>
          </a:p>
        </p:txBody>
      </p:sp>
      <p:sp>
        <p:nvSpPr>
          <p:cNvPr id="1083398" name="Line 6"/>
          <p:cNvSpPr>
            <a:spLocks noChangeShapeType="1"/>
          </p:cNvSpPr>
          <p:nvPr/>
        </p:nvSpPr>
        <p:spPr bwMode="auto">
          <a:xfrm>
            <a:off x="381000" y="4784725"/>
            <a:ext cx="3348038" cy="1588"/>
          </a:xfrm>
          <a:prstGeom prst="line">
            <a:avLst/>
          </a:prstGeom>
          <a:noFill/>
          <a:ln w="9525">
            <a:noFill/>
            <a:round/>
            <a:headEnd/>
            <a:tailEnd/>
          </a:ln>
          <a:effectLst/>
        </p:spPr>
        <p:txBody>
          <a:bodyPr/>
          <a:lstStyle/>
          <a:p>
            <a:endParaRPr lang="en-US"/>
          </a:p>
        </p:txBody>
      </p:sp>
      <p:sp>
        <p:nvSpPr>
          <p:cNvPr id="1083399" name="Line 7"/>
          <p:cNvSpPr>
            <a:spLocks noChangeShapeType="1"/>
          </p:cNvSpPr>
          <p:nvPr/>
        </p:nvSpPr>
        <p:spPr bwMode="auto">
          <a:xfrm>
            <a:off x="381000" y="3325813"/>
            <a:ext cx="1588" cy="1458912"/>
          </a:xfrm>
          <a:prstGeom prst="line">
            <a:avLst/>
          </a:prstGeom>
          <a:noFill/>
          <a:ln w="9525">
            <a:noFill/>
            <a:round/>
            <a:headEnd/>
            <a:tailEnd/>
          </a:ln>
          <a:effectLst/>
        </p:spPr>
        <p:txBody>
          <a:bodyPr/>
          <a:lstStyle/>
          <a:p>
            <a:endParaRPr lang="en-US"/>
          </a:p>
        </p:txBody>
      </p:sp>
      <p:sp>
        <p:nvSpPr>
          <p:cNvPr id="1083400" name="Line 8"/>
          <p:cNvSpPr>
            <a:spLocks noChangeShapeType="1"/>
          </p:cNvSpPr>
          <p:nvPr/>
        </p:nvSpPr>
        <p:spPr bwMode="auto">
          <a:xfrm>
            <a:off x="3657600" y="3276600"/>
            <a:ext cx="1588" cy="1458913"/>
          </a:xfrm>
          <a:prstGeom prst="line">
            <a:avLst/>
          </a:prstGeom>
          <a:noFill/>
          <a:ln w="9525">
            <a:noFill/>
            <a:round/>
            <a:headEnd/>
            <a:tailEnd/>
          </a:ln>
          <a:effectLst/>
        </p:spPr>
        <p:txBody>
          <a:bodyPr/>
          <a:lstStyle/>
          <a:p>
            <a:endParaRPr lang="en-US"/>
          </a:p>
        </p:txBody>
      </p:sp>
      <p:pic>
        <p:nvPicPr>
          <p:cNvPr id="1083401" name="Picture 9"/>
          <p:cNvPicPr>
            <a:picLocks noChangeAspect="1" noChangeArrowheads="1"/>
          </p:cNvPicPr>
          <p:nvPr/>
        </p:nvPicPr>
        <p:blipFill>
          <a:blip r:embed="rId3" cstate="print"/>
          <a:srcRect/>
          <a:stretch>
            <a:fillRect/>
          </a:stretch>
        </p:blipFill>
        <p:spPr bwMode="auto">
          <a:xfrm>
            <a:off x="512763" y="4860925"/>
            <a:ext cx="1620837" cy="1758950"/>
          </a:xfrm>
          <a:prstGeom prst="rect">
            <a:avLst/>
          </a:prstGeom>
          <a:noFill/>
          <a:ln w="9525">
            <a:noFill/>
            <a:round/>
            <a:headEnd/>
            <a:tailEnd/>
          </a:ln>
          <a:effectLst/>
        </p:spPr>
      </p:pic>
      <p:sp>
        <p:nvSpPr>
          <p:cNvPr id="1083402" name="Rectangle 10"/>
          <p:cNvSpPr>
            <a:spLocks noChangeArrowheads="1"/>
          </p:cNvSpPr>
          <p:nvPr/>
        </p:nvSpPr>
        <p:spPr bwMode="auto">
          <a:xfrm>
            <a:off x="3962400" y="5410200"/>
            <a:ext cx="4876800" cy="942975"/>
          </a:xfrm>
          <a:prstGeom prst="rect">
            <a:avLst/>
          </a:prstGeom>
          <a:noFill/>
          <a:ln w="9525">
            <a:noFill/>
            <a:round/>
            <a:headEnd/>
            <a:tailEnd/>
          </a:ln>
          <a:effectLst/>
        </p:spPr>
        <p:txBody>
          <a:bodyPr lIns="90000" tIns="46800" rIns="90000" bIns="46800">
            <a:spAutoFit/>
          </a:bodyPr>
          <a:lstStyle/>
          <a:p>
            <a:pPr defTabSz="457200">
              <a:buClr>
                <a:srgbClr val="000000"/>
              </a:buClr>
              <a:buSzPct val="100000"/>
              <a:buFont typeface="Verdana"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b="1">
                <a:latin typeface="Verdana" pitchFamily="34" charset="0"/>
              </a:rPr>
              <a:t>Suicide among male veterans: a prospective population-based study</a:t>
            </a:r>
          </a:p>
          <a:p>
            <a:pPr defTabSz="457200">
              <a:buClr>
                <a:srgbClr val="000000"/>
              </a:buClr>
              <a:buSzPct val="100000"/>
              <a:buFont typeface="Verdana"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latin typeface="Verdana" pitchFamily="34" charset="0"/>
              </a:rPr>
              <a:t>MS Kaplan, N Huguet, BH McFarland, JT Newsom;  </a:t>
            </a:r>
          </a:p>
          <a:p>
            <a:pPr defTabSz="457200">
              <a:buClr>
                <a:srgbClr val="000000"/>
              </a:buClr>
              <a:buSzPct val="100000"/>
              <a:buFont typeface="Verdana"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i="1">
                <a:latin typeface="Verdana" pitchFamily="34" charset="0"/>
              </a:rPr>
              <a:t>J Epidemiol Community Health,</a:t>
            </a:r>
            <a:r>
              <a:rPr lang="en-US" sz="1400">
                <a:latin typeface="Verdana" pitchFamily="34" charset="0"/>
              </a:rPr>
              <a:t> 2007; 61:619-624. </a:t>
            </a:r>
            <a:endParaRPr lang="en-GB" sz="1400">
              <a:latin typeface="Verdana" pitchFamily="34" charset="0"/>
            </a:endParaRPr>
          </a:p>
        </p:txBody>
      </p:sp>
      <p:sp>
        <p:nvSpPr>
          <p:cNvPr id="1083403" name="Rectangle 11"/>
          <p:cNvSpPr>
            <a:spLocks noChangeArrowheads="1"/>
          </p:cNvSpPr>
          <p:nvPr/>
        </p:nvSpPr>
        <p:spPr bwMode="auto">
          <a:xfrm>
            <a:off x="2590800" y="1752600"/>
            <a:ext cx="4876800" cy="1495425"/>
          </a:xfrm>
          <a:prstGeom prst="rect">
            <a:avLst/>
          </a:prstGeom>
          <a:noFill/>
          <a:ln w="9525">
            <a:noFill/>
            <a:round/>
            <a:headEnd/>
            <a:tailEnd/>
          </a:ln>
          <a:effectLst/>
        </p:spPr>
        <p:txBody>
          <a:bodyPr lIns="90000" tIns="46800" rIns="90000" bIns="46800">
            <a:spAutoFit/>
          </a:bodyPr>
          <a:lstStyle/>
          <a:p>
            <a:pPr defTabSz="457200">
              <a:spcBef>
                <a:spcPts val="500"/>
              </a:spcBef>
              <a:spcAft>
                <a:spcPts val="500"/>
              </a:spcAft>
              <a:buClr>
                <a:srgbClr val="000000"/>
              </a:buClr>
              <a:buSzPct val="100000"/>
              <a:buFont typeface="Verdana"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400" b="1">
                <a:latin typeface="Verdana" pitchFamily="34" charset="0"/>
              </a:rPr>
              <a:t>Excess Deaths Associated with Underweight, Overweight, and Obesity</a:t>
            </a:r>
            <a:br>
              <a:rPr lang="en-GB" sz="1400" b="1">
                <a:latin typeface="Verdana" pitchFamily="34" charset="0"/>
              </a:rPr>
            </a:br>
            <a:r>
              <a:rPr lang="en-GB" sz="1400">
                <a:latin typeface="Verdana" pitchFamily="34" charset="0"/>
              </a:rPr>
              <a:t>KM Flegal, BI Graubard, DF Williamson, MH Gail; </a:t>
            </a:r>
            <a:r>
              <a:rPr lang="en-GB" sz="1400" i="1">
                <a:latin typeface="Verdana" pitchFamily="34" charset="0"/>
              </a:rPr>
              <a:t>JAMA,</a:t>
            </a:r>
            <a:r>
              <a:rPr lang="en-GB" sz="1400">
                <a:latin typeface="Verdana" pitchFamily="34" charset="0"/>
              </a:rPr>
              <a:t> 2005;293:1861-1867.</a:t>
            </a:r>
            <a:br>
              <a:rPr lang="en-GB" sz="1400">
                <a:latin typeface="Verdana" pitchFamily="34" charset="0"/>
              </a:rPr>
            </a:br>
            <a:endParaRPr lang="en-GB" sz="1400">
              <a:latin typeface="Verdana" pitchFamily="34" charset="0"/>
            </a:endParaRPr>
          </a:p>
          <a:p>
            <a:pPr defTabSz="457200">
              <a:spcBef>
                <a:spcPts val="500"/>
              </a:spcBef>
              <a:spcAft>
                <a:spcPts val="500"/>
              </a:spcAft>
              <a:buClr>
                <a:srgbClr val="000000"/>
              </a:buClr>
              <a:buSzPct val="100000"/>
              <a:buFont typeface="Verdana"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GB" sz="1400">
              <a:latin typeface="Verdana" pitchFamily="34" charset="0"/>
            </a:endParaRPr>
          </a:p>
        </p:txBody>
      </p:sp>
      <p:pic>
        <p:nvPicPr>
          <p:cNvPr id="1083404" name="Picture 12" descr="jama"/>
          <p:cNvPicPr>
            <a:picLocks noChangeAspect="1" noChangeArrowheads="1"/>
          </p:cNvPicPr>
          <p:nvPr/>
        </p:nvPicPr>
        <p:blipFill>
          <a:blip r:embed="rId4" cstate="print"/>
          <a:srcRect/>
          <a:stretch>
            <a:fillRect/>
          </a:stretch>
        </p:blipFill>
        <p:spPr bwMode="auto">
          <a:xfrm>
            <a:off x="1066800" y="1600200"/>
            <a:ext cx="1471613" cy="1992313"/>
          </a:xfrm>
          <a:prstGeom prst="rect">
            <a:avLst/>
          </a:prstGeom>
          <a:noFill/>
          <a:ln w="9525">
            <a:noFill/>
            <a:miter lim="800000"/>
            <a:headEnd/>
            <a:tailEnd/>
          </a:ln>
        </p:spPr>
      </p:pic>
      <p:pic>
        <p:nvPicPr>
          <p:cNvPr id="1083405" name="Picture 13" descr="soscimed"/>
          <p:cNvPicPr>
            <a:picLocks noChangeAspect="1" noChangeArrowheads="1"/>
          </p:cNvPicPr>
          <p:nvPr/>
        </p:nvPicPr>
        <p:blipFill>
          <a:blip r:embed="rId5" cstate="print"/>
          <a:srcRect/>
          <a:stretch>
            <a:fillRect/>
          </a:stretch>
        </p:blipFill>
        <p:spPr bwMode="auto">
          <a:xfrm>
            <a:off x="5257800" y="3276600"/>
            <a:ext cx="1644650" cy="2139950"/>
          </a:xfrm>
          <a:prstGeom prst="rect">
            <a:avLst/>
          </a:prstGeom>
          <a:noFill/>
        </p:spPr>
      </p:pic>
      <p:sp>
        <p:nvSpPr>
          <p:cNvPr id="1083406" name="Text Box 14"/>
          <p:cNvSpPr txBox="1">
            <a:spLocks noChangeArrowheads="1"/>
          </p:cNvSpPr>
          <p:nvPr/>
        </p:nvSpPr>
        <p:spPr bwMode="auto">
          <a:xfrm>
            <a:off x="5257800" y="4572000"/>
            <a:ext cx="1447800" cy="228600"/>
          </a:xfrm>
          <a:prstGeom prst="rect">
            <a:avLst/>
          </a:prstGeom>
          <a:noFill/>
          <a:ln w="9525">
            <a:noFill/>
            <a:miter lim="800000"/>
            <a:headEnd/>
            <a:tailEnd/>
          </a:ln>
          <a:effectLst/>
        </p:spPr>
        <p:txBody>
          <a:bodyPr>
            <a:spAutoFit/>
          </a:bodyPr>
          <a:lstStyle/>
          <a:p>
            <a:r>
              <a:rPr lang="en-US" sz="900" b="1"/>
              <a:t>                Epidemiology</a:t>
            </a:r>
          </a:p>
        </p:txBody>
      </p:sp>
      <p:sp>
        <p:nvSpPr>
          <p:cNvPr id="1083407" name="Text Box 15"/>
          <p:cNvSpPr txBox="1">
            <a:spLocks noChangeArrowheads="1"/>
          </p:cNvSpPr>
          <p:nvPr/>
        </p:nvSpPr>
        <p:spPr bwMode="auto">
          <a:xfrm>
            <a:off x="5410200" y="5029200"/>
            <a:ext cx="1676400" cy="228600"/>
          </a:xfrm>
          <a:prstGeom prst="rect">
            <a:avLst/>
          </a:prstGeom>
          <a:noFill/>
          <a:ln w="9525">
            <a:noFill/>
            <a:miter lim="800000"/>
            <a:headEnd/>
            <a:tailEnd/>
          </a:ln>
          <a:effectLst/>
        </p:spPr>
        <p:txBody>
          <a:bodyPr>
            <a:spAutoFit/>
          </a:bodyPr>
          <a:lstStyle/>
          <a:p>
            <a:pPr>
              <a:spcBef>
                <a:spcPct val="50000"/>
              </a:spcBef>
            </a:pPr>
            <a:r>
              <a:rPr lang="en-US" sz="900" b="1"/>
              <a:t>&amp; Community Health</a:t>
            </a:r>
          </a:p>
        </p:txBody>
      </p:sp>
      <p:sp>
        <p:nvSpPr>
          <p:cNvPr id="1083408" name="Text Box 16"/>
          <p:cNvSpPr txBox="1">
            <a:spLocks noChangeArrowheads="1"/>
          </p:cNvSpPr>
          <p:nvPr/>
        </p:nvSpPr>
        <p:spPr bwMode="auto">
          <a:xfrm>
            <a:off x="5410200" y="4495800"/>
            <a:ext cx="685800" cy="214313"/>
          </a:xfrm>
          <a:prstGeom prst="rect">
            <a:avLst/>
          </a:prstGeom>
          <a:noFill/>
          <a:ln w="9525">
            <a:noFill/>
            <a:miter lim="800000"/>
            <a:headEnd/>
            <a:tailEnd/>
          </a:ln>
          <a:effectLst/>
        </p:spPr>
        <p:txBody>
          <a:bodyPr>
            <a:spAutoFit/>
          </a:bodyPr>
          <a:lstStyle/>
          <a:p>
            <a:r>
              <a:rPr lang="en-US" sz="800" b="1" i="1"/>
              <a:t>Journal of</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dirty="0" smtClean="0"/>
              <a:t>NCHS Major Data Systems</a:t>
            </a:r>
          </a:p>
        </p:txBody>
      </p:sp>
      <p:sp>
        <p:nvSpPr>
          <p:cNvPr id="11267" name="Rectangle 3"/>
          <p:cNvSpPr>
            <a:spLocks noGrp="1" noChangeArrowheads="1"/>
          </p:cNvSpPr>
          <p:nvPr>
            <p:ph type="body" idx="1"/>
          </p:nvPr>
        </p:nvSpPr>
        <p:spPr/>
        <p:txBody>
          <a:bodyPr>
            <a:normAutofit fontScale="92500" lnSpcReduction="10000"/>
          </a:bodyPr>
          <a:lstStyle/>
          <a:p>
            <a:r>
              <a:rPr lang="en-US" dirty="0" smtClean="0"/>
              <a:t>National Vital Statistics System and surveys</a:t>
            </a:r>
          </a:p>
          <a:p>
            <a:pPr lvl="1"/>
            <a:r>
              <a:rPr lang="en-US" dirty="0" smtClean="0"/>
              <a:t>Linkage source for death certificate information through the National Death Index</a:t>
            </a:r>
          </a:p>
          <a:p>
            <a:endParaRPr lang="en-US" dirty="0" smtClean="0"/>
          </a:p>
          <a:p>
            <a:r>
              <a:rPr lang="en-US" dirty="0" smtClean="0"/>
              <a:t>National Health Interview Survey (NHIS)</a:t>
            </a:r>
          </a:p>
          <a:p>
            <a:endParaRPr lang="en-US" dirty="0" smtClean="0"/>
          </a:p>
          <a:p>
            <a:r>
              <a:rPr lang="en-US" dirty="0" smtClean="0"/>
              <a:t>National Health and Nutrition Examination Survey (NHANES)</a:t>
            </a:r>
          </a:p>
          <a:p>
            <a:endParaRPr lang="en-US" dirty="0" smtClean="0"/>
          </a:p>
          <a:p>
            <a:r>
              <a:rPr lang="en-US" dirty="0" smtClean="0"/>
              <a:t>National Health Care Surveys</a:t>
            </a:r>
          </a:p>
        </p:txBody>
      </p:sp>
    </p:spTree>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idx="1"/>
          </p:nvPr>
        </p:nvSpPr>
        <p:spPr/>
        <p:txBody>
          <a:bodyPr/>
          <a:lstStyle/>
          <a:p>
            <a:endParaRPr lang="en-US"/>
          </a:p>
        </p:txBody>
      </p:sp>
      <p:sp>
        <p:nvSpPr>
          <p:cNvPr id="3" name="Title 2"/>
          <p:cNvSpPr>
            <a:spLocks noGrp="1"/>
          </p:cNvSpPr>
          <p:nvPr>
            <p:ph type="title"/>
          </p:nvPr>
        </p:nvSpPr>
        <p:spPr/>
        <p:txBody>
          <a:bodyPr/>
          <a:lstStyle/>
          <a:p>
            <a:r>
              <a:rPr lang="en-US" smtClean="0"/>
              <a:t>Linked Social Security Files</a:t>
            </a:r>
            <a:endParaRPr lang="en-US" dirty="0"/>
          </a:p>
        </p:txBody>
      </p:sp>
      <p:sp>
        <p:nvSpPr>
          <p:cNvPr id="4" name="Slide Number Placeholder 3"/>
          <p:cNvSpPr>
            <a:spLocks noGrp="1"/>
          </p:cNvSpPr>
          <p:nvPr>
            <p:ph type="sldNum" sz="quarter" idx="11"/>
          </p:nvPr>
        </p:nvSpPr>
        <p:spPr/>
        <p:txBody>
          <a:bodyPr/>
          <a:lstStyle/>
          <a:p>
            <a:fld id="{18BF5A19-08C3-4706-BB69-8315FAEA5ABA}" type="slidenum">
              <a:rPr lang="en-US" smtClean="0"/>
              <a:pPr/>
              <a:t>20</a:t>
            </a:fld>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noChangeArrowheads="1"/>
          </p:cNvSpPr>
          <p:nvPr>
            <p:ph type="title"/>
          </p:nvPr>
        </p:nvSpPr>
        <p:spPr/>
        <p:txBody>
          <a:bodyPr/>
          <a:lstStyle/>
          <a:p>
            <a:r>
              <a:rPr lang="en-GB" smtClean="0"/>
              <a:t>Linked Social Security Files</a:t>
            </a:r>
          </a:p>
        </p:txBody>
      </p:sp>
      <p:sp>
        <p:nvSpPr>
          <p:cNvPr id="14340" name="Rectangle 3"/>
          <p:cNvSpPr>
            <a:spLocks noGrp="1" noChangeArrowheads="1"/>
          </p:cNvSpPr>
          <p:nvPr>
            <p:ph sz="quarter" idx="1"/>
          </p:nvPr>
        </p:nvSpPr>
        <p:spPr/>
        <p:txBody>
          <a:bodyPr/>
          <a:lstStyle/>
          <a:p>
            <a:pPr>
              <a:buNone/>
            </a:pPr>
            <a:r>
              <a:rPr lang="en-US" b="1" dirty="0" smtClean="0">
                <a:solidFill>
                  <a:schemeClr val="accent2"/>
                </a:solidFill>
              </a:rPr>
              <a:t>Social Security data spans 1953-2007 </a:t>
            </a:r>
          </a:p>
          <a:p>
            <a:r>
              <a:rPr lang="en-US" dirty="0" smtClean="0"/>
              <a:t>Old Age, Survivors, and Disability Insurance (OASDI)</a:t>
            </a:r>
          </a:p>
          <a:p>
            <a:pPr lvl="1"/>
            <a:r>
              <a:rPr lang="en-GB" dirty="0" smtClean="0"/>
              <a:t>Master Beneficiary Record (MBR)</a:t>
            </a:r>
          </a:p>
          <a:p>
            <a:pPr lvl="1"/>
            <a:r>
              <a:rPr lang="en-GB" dirty="0" smtClean="0"/>
              <a:t>Payment History Update System (PHUS)</a:t>
            </a:r>
          </a:p>
          <a:p>
            <a:pPr lvl="1"/>
            <a:r>
              <a:rPr lang="en-GB" dirty="0" smtClean="0"/>
              <a:t>831 Disability Master File (831 DMF)</a:t>
            </a:r>
          </a:p>
          <a:p>
            <a:pPr lvl="1"/>
            <a:r>
              <a:rPr lang="en-GB" dirty="0" smtClean="0"/>
              <a:t>Quarters of Coverage (Master Earnings File)</a:t>
            </a:r>
          </a:p>
          <a:p>
            <a:r>
              <a:rPr lang="en-GB" dirty="0" smtClean="0"/>
              <a:t>Supplemental Security Income (SSI)</a:t>
            </a:r>
          </a:p>
          <a:p>
            <a:pPr lvl="1"/>
            <a:r>
              <a:rPr lang="en-GB" dirty="0" smtClean="0"/>
              <a:t>Supplemental Security Record (SSR)</a:t>
            </a:r>
          </a:p>
        </p:txBody>
      </p:sp>
      <p:sp>
        <p:nvSpPr>
          <p:cNvPr id="6" name="Slide Number Placeholder 5"/>
          <p:cNvSpPr>
            <a:spLocks noGrp="1"/>
          </p:cNvSpPr>
          <p:nvPr>
            <p:ph type="sldNum" sz="quarter" idx="12"/>
          </p:nvPr>
        </p:nvSpPr>
        <p:spPr/>
        <p:txBody>
          <a:bodyPr>
            <a:normAutofit fontScale="85000" lnSpcReduction="20000"/>
          </a:bodyPr>
          <a:lstStyle/>
          <a:p>
            <a:fld id="{84E3F842-7C98-4FE7-83B1-94A978E807A4}" type="slidenum">
              <a:rPr lang="en-US" smtClean="0"/>
              <a:pPr/>
              <a:t>21</a:t>
            </a:fld>
            <a:endParaRPr lang="en-US" dirty="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47"/>
          <p:cNvSpPr>
            <a:spLocks noGrp="1" noChangeArrowheads="1"/>
          </p:cNvSpPr>
          <p:nvPr>
            <p:ph type="title"/>
          </p:nvPr>
        </p:nvSpPr>
        <p:spPr/>
        <p:txBody>
          <a:bodyPr/>
          <a:lstStyle/>
          <a:p>
            <a:r>
              <a:rPr lang="en-GB" smtClean="0"/>
              <a:t>Linked Social Security Files</a:t>
            </a:r>
            <a:endParaRPr lang="en-US" smtClean="0"/>
          </a:p>
        </p:txBody>
      </p:sp>
      <p:sp>
        <p:nvSpPr>
          <p:cNvPr id="15364" name="Rectangle 30"/>
          <p:cNvSpPr>
            <a:spLocks noGrp="1" noChangeArrowheads="1"/>
          </p:cNvSpPr>
          <p:nvPr>
            <p:ph sz="quarter" idx="1"/>
          </p:nvPr>
        </p:nvSpPr>
        <p:spPr/>
        <p:txBody>
          <a:bodyPr>
            <a:normAutofit fontScale="92500" lnSpcReduction="10000"/>
          </a:bodyPr>
          <a:lstStyle/>
          <a:p>
            <a:r>
              <a:rPr lang="en-US" smtClean="0"/>
              <a:t>NCHS surveys</a:t>
            </a:r>
          </a:p>
          <a:p>
            <a:pPr lvl="1"/>
            <a:r>
              <a:rPr lang="en-US" smtClean="0"/>
              <a:t>National Health Interview Survey (NHIS, 1994-2005)</a:t>
            </a:r>
          </a:p>
          <a:p>
            <a:pPr lvl="1"/>
            <a:r>
              <a:rPr lang="en-GB" smtClean="0"/>
              <a:t>Second Longitudinal Study of Aging (LSOA II, 1994-2000)</a:t>
            </a:r>
          </a:p>
          <a:p>
            <a:pPr lvl="1"/>
            <a:r>
              <a:rPr lang="en-GB" smtClean="0"/>
              <a:t>NHANES I Epidemiologic Follow-up Study (NHEFS, 1971-1992)</a:t>
            </a:r>
          </a:p>
          <a:p>
            <a:pPr lvl="1"/>
            <a:r>
              <a:rPr lang="en-GB" smtClean="0"/>
              <a:t>NHANES III (1988-1994)</a:t>
            </a:r>
          </a:p>
          <a:p>
            <a:pPr lvl="1"/>
            <a:r>
              <a:rPr lang="en-GB" smtClean="0"/>
              <a:t>NHANES (1999-2004)</a:t>
            </a:r>
          </a:p>
          <a:p>
            <a:pPr lvl="1"/>
            <a:r>
              <a:rPr lang="en-US" smtClean="0"/>
              <a:t>National Nursing Home Survey</a:t>
            </a:r>
            <a:r>
              <a:rPr lang="en-GB" smtClean="0"/>
              <a:t> (1985, 1995, 1997, 2004)</a:t>
            </a:r>
          </a:p>
          <a:p>
            <a:endParaRPr lang="en-US" smtClean="0"/>
          </a:p>
          <a:p>
            <a:r>
              <a:rPr lang="en-US" smtClean="0"/>
              <a:t>Data access through the NCHS Research Data Center</a:t>
            </a:r>
            <a:endParaRPr lang="en-US" dirty="0" smtClean="0"/>
          </a:p>
        </p:txBody>
      </p:sp>
      <p:sp>
        <p:nvSpPr>
          <p:cNvPr id="11" name="Slide Number Placeholder 10"/>
          <p:cNvSpPr>
            <a:spLocks noGrp="1"/>
          </p:cNvSpPr>
          <p:nvPr>
            <p:ph type="sldNum" sz="quarter" idx="12"/>
          </p:nvPr>
        </p:nvSpPr>
        <p:spPr/>
        <p:txBody>
          <a:bodyPr>
            <a:normAutofit fontScale="85000" lnSpcReduction="20000"/>
          </a:bodyPr>
          <a:lstStyle/>
          <a:p>
            <a:fld id="{8F66F963-441C-4E66-B642-8B548AA03889}" type="slidenum">
              <a:rPr lang="en-US" smtClean="0"/>
              <a:pPr/>
              <a:t>22</a:t>
            </a:fld>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4"/>
          <p:cNvSpPr>
            <a:spLocks noGrp="1"/>
          </p:cNvSpPr>
          <p:nvPr>
            <p:ph type="title"/>
          </p:nvPr>
        </p:nvSpPr>
        <p:spPr/>
        <p:txBody>
          <a:bodyPr>
            <a:normAutofit fontScale="90000"/>
          </a:bodyPr>
          <a:lstStyle/>
          <a:p>
            <a:r>
              <a:rPr lang="en-US" smtClean="0"/>
              <a:t/>
            </a:r>
            <a:br>
              <a:rPr lang="en-US" smtClean="0"/>
            </a:br>
            <a:r>
              <a:rPr lang="en-US" smtClean="0"/>
              <a:t>Periods of Coverage for SSA Files </a:t>
            </a:r>
            <a:br>
              <a:rPr lang="en-US" smtClean="0"/>
            </a:br>
            <a:endParaRPr lang="en-US" dirty="0" smtClean="0"/>
          </a:p>
        </p:txBody>
      </p:sp>
      <p:sp>
        <p:nvSpPr>
          <p:cNvPr id="4" name="Slide Number Placeholder 3"/>
          <p:cNvSpPr>
            <a:spLocks noGrp="1"/>
          </p:cNvSpPr>
          <p:nvPr>
            <p:ph type="sldNum" sz="quarter" idx="12"/>
          </p:nvPr>
        </p:nvSpPr>
        <p:spPr/>
        <p:txBody>
          <a:bodyPr>
            <a:normAutofit fontScale="85000" lnSpcReduction="20000"/>
          </a:bodyPr>
          <a:lstStyle/>
          <a:p>
            <a:fld id="{FD9315D1-0209-4108-8336-B5BD0EB66341}" type="slidenum">
              <a:rPr lang="en-US" smtClean="0"/>
              <a:pPr/>
              <a:t>23</a:t>
            </a:fld>
            <a:endParaRPr lang="en-US" dirty="0"/>
          </a:p>
        </p:txBody>
      </p:sp>
      <p:pic>
        <p:nvPicPr>
          <p:cNvPr id="37891" name="Picture 8"/>
          <p:cNvPicPr>
            <a:picLocks noChangeAspect="1" noChangeArrowheads="1"/>
          </p:cNvPicPr>
          <p:nvPr/>
        </p:nvPicPr>
        <p:blipFill>
          <a:blip r:embed="rId3" cstate="print"/>
          <a:srcRect/>
          <a:stretch>
            <a:fillRect/>
          </a:stretch>
        </p:blipFill>
        <p:spPr bwMode="auto">
          <a:xfrm>
            <a:off x="609600" y="1752600"/>
            <a:ext cx="8272463" cy="47529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smtClean="0"/>
              <a:t>Social Security Data Elements</a:t>
            </a:r>
          </a:p>
        </p:txBody>
      </p:sp>
      <p:sp>
        <p:nvSpPr>
          <p:cNvPr id="17411" name="Rectangle 6"/>
          <p:cNvSpPr>
            <a:spLocks noGrp="1" noChangeArrowheads="1"/>
          </p:cNvSpPr>
          <p:nvPr>
            <p:ph sz="quarter" idx="1"/>
          </p:nvPr>
        </p:nvSpPr>
        <p:spPr/>
        <p:txBody>
          <a:bodyPr/>
          <a:lstStyle/>
          <a:p>
            <a:r>
              <a:rPr lang="en-US" smtClean="0"/>
              <a:t>MBR (1962-2007) and SSR (1974 -2007) files</a:t>
            </a:r>
          </a:p>
          <a:p>
            <a:pPr lvl="1"/>
            <a:r>
              <a:rPr lang="en-US" smtClean="0"/>
              <a:t>Type of claimant</a:t>
            </a:r>
          </a:p>
          <a:p>
            <a:pPr lvl="1"/>
            <a:r>
              <a:rPr lang="en-US" smtClean="0"/>
              <a:t>Benefit amount</a:t>
            </a:r>
          </a:p>
          <a:p>
            <a:pPr lvl="1"/>
            <a:r>
              <a:rPr lang="en-US" smtClean="0"/>
              <a:t>Filing and eligibility status</a:t>
            </a:r>
          </a:p>
          <a:p>
            <a:pPr lvl="1"/>
            <a:r>
              <a:rPr lang="en-US" smtClean="0"/>
              <a:t>Dual entitlement</a:t>
            </a:r>
          </a:p>
          <a:p>
            <a:r>
              <a:rPr lang="en-US" smtClean="0"/>
              <a:t>PHUS file (1984 -2007) </a:t>
            </a:r>
          </a:p>
          <a:p>
            <a:pPr lvl="1"/>
            <a:r>
              <a:rPr lang="en-US" smtClean="0"/>
              <a:t>Actual monthly amount that a beneficiary received</a:t>
            </a:r>
          </a:p>
          <a:p>
            <a:pPr lvl="1"/>
            <a:r>
              <a:rPr lang="en-US" smtClean="0"/>
              <a:t>Amount of monthly Medicare premium </a:t>
            </a:r>
            <a:endParaRPr lang="en-US" dirty="0" smtClean="0"/>
          </a:p>
        </p:txBody>
      </p:sp>
      <p:sp>
        <p:nvSpPr>
          <p:cNvPr id="4" name="Slide Number Placeholder 3"/>
          <p:cNvSpPr>
            <a:spLocks noGrp="1"/>
          </p:cNvSpPr>
          <p:nvPr>
            <p:ph type="sldNum" sz="quarter" idx="12"/>
          </p:nvPr>
        </p:nvSpPr>
        <p:spPr/>
        <p:txBody>
          <a:bodyPr>
            <a:normAutofit fontScale="85000" lnSpcReduction="20000"/>
          </a:bodyPr>
          <a:lstStyle/>
          <a:p>
            <a:fld id="{6C02A5AB-72B2-4D2E-A8DD-869B0A65DFFD}" type="slidenum">
              <a:rPr lang="en-US" smtClean="0"/>
              <a:pPr/>
              <a:t>24</a:t>
            </a:fld>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p:txBody>
          <a:bodyPr/>
          <a:lstStyle/>
          <a:p>
            <a:r>
              <a:rPr lang="en-US" smtClean="0"/>
              <a:t>Social Security Data Elements</a:t>
            </a:r>
          </a:p>
        </p:txBody>
      </p:sp>
      <p:sp>
        <p:nvSpPr>
          <p:cNvPr id="18435" name="Rectangle 3"/>
          <p:cNvSpPr>
            <a:spLocks noGrp="1" noChangeArrowheads="1"/>
          </p:cNvSpPr>
          <p:nvPr>
            <p:ph sz="quarter" idx="1"/>
          </p:nvPr>
        </p:nvSpPr>
        <p:spPr/>
        <p:txBody>
          <a:bodyPr/>
          <a:lstStyle/>
          <a:p>
            <a:r>
              <a:rPr lang="en-US" smtClean="0"/>
              <a:t>831 Disability Master file (1989-2007) </a:t>
            </a:r>
          </a:p>
          <a:p>
            <a:pPr lvl="1"/>
            <a:r>
              <a:rPr lang="en-US" smtClean="0"/>
              <a:t>Status of disability application, e.g. filing date</a:t>
            </a:r>
          </a:p>
          <a:p>
            <a:pPr lvl="1"/>
            <a:r>
              <a:rPr lang="en-US" smtClean="0"/>
              <a:t>Diagnosis coding, e.g. primary and secondary impairments</a:t>
            </a:r>
          </a:p>
          <a:p>
            <a:r>
              <a:rPr lang="en-US" smtClean="0"/>
              <a:t>Quarters of Coverage (1953-2007)</a:t>
            </a:r>
          </a:p>
          <a:p>
            <a:pPr lvl="1"/>
            <a:r>
              <a:rPr lang="en-US" smtClean="0"/>
              <a:t>Summarized variables indicating an individual’s insured status, i.e. eligibility for receiving retirement or disability benefits</a:t>
            </a:r>
            <a:endParaRPr lang="en-US" dirty="0" smtClean="0"/>
          </a:p>
        </p:txBody>
      </p:sp>
      <p:sp>
        <p:nvSpPr>
          <p:cNvPr id="7" name="Slide Number Placeholder 6"/>
          <p:cNvSpPr>
            <a:spLocks noGrp="1"/>
          </p:cNvSpPr>
          <p:nvPr>
            <p:ph type="sldNum" sz="quarter" idx="12"/>
          </p:nvPr>
        </p:nvSpPr>
        <p:spPr/>
        <p:txBody>
          <a:bodyPr>
            <a:normAutofit fontScale="85000" lnSpcReduction="20000"/>
          </a:bodyPr>
          <a:lstStyle/>
          <a:p>
            <a:fld id="{E7239EA6-6B5D-4329-BE92-C835367062F1}" type="slidenum">
              <a:rPr lang="en-US" smtClean="0"/>
              <a:pPr/>
              <a:t>25</a:t>
            </a:fld>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a:spLocks noGrp="1" noChangeArrowheads="1"/>
          </p:cNvSpPr>
          <p:nvPr>
            <p:ph type="title"/>
          </p:nvPr>
        </p:nvSpPr>
        <p:spPr/>
        <p:txBody>
          <a:bodyPr>
            <a:normAutofit fontScale="90000"/>
          </a:bodyPr>
          <a:lstStyle/>
          <a:p>
            <a:r>
              <a:rPr lang="en-GB" smtClean="0"/>
              <a:t>Research Potential of </a:t>
            </a:r>
            <a:br>
              <a:rPr lang="en-GB" smtClean="0"/>
            </a:br>
            <a:r>
              <a:rPr lang="en-GB" smtClean="0"/>
              <a:t>Linked Social Security Data</a:t>
            </a:r>
          </a:p>
        </p:txBody>
      </p:sp>
      <p:sp>
        <p:nvSpPr>
          <p:cNvPr id="19460" name="Rectangle 3"/>
          <p:cNvSpPr>
            <a:spLocks noGrp="1" noChangeArrowheads="1"/>
          </p:cNvSpPr>
          <p:nvPr>
            <p:ph sz="quarter" idx="1"/>
          </p:nvPr>
        </p:nvSpPr>
        <p:spPr/>
        <p:txBody>
          <a:bodyPr>
            <a:normAutofit fontScale="92500" lnSpcReduction="20000"/>
          </a:bodyPr>
          <a:lstStyle/>
          <a:p>
            <a:r>
              <a:rPr lang="en-GB" smtClean="0"/>
              <a:t>Examine reliability of survey information for SSA program participation and benefits</a:t>
            </a:r>
          </a:p>
          <a:p>
            <a:endParaRPr lang="en-GB" smtClean="0"/>
          </a:p>
          <a:p>
            <a:r>
              <a:rPr lang="en-GB" smtClean="0"/>
              <a:t>Compare the health characteristics of early retirees (age 62) to those who postpone benefits </a:t>
            </a:r>
          </a:p>
          <a:p>
            <a:endParaRPr lang="en-GB" smtClean="0"/>
          </a:p>
          <a:p>
            <a:r>
              <a:rPr lang="en-GB" smtClean="0"/>
              <a:t>Policy analysis using validated survey data</a:t>
            </a:r>
          </a:p>
          <a:p>
            <a:pPr lvl="1"/>
            <a:r>
              <a:rPr lang="en-GB" smtClean="0"/>
              <a:t>Predicting the number of people who will become disabled based upon survey reported health conditions </a:t>
            </a:r>
          </a:p>
          <a:p>
            <a:pPr lvl="1"/>
            <a:r>
              <a:rPr lang="en-GB" smtClean="0"/>
              <a:t>Determining whether current disability entitlement funding levels will be adequate in the future</a:t>
            </a:r>
          </a:p>
          <a:p>
            <a:endParaRPr lang="en-GB" smtClean="0"/>
          </a:p>
        </p:txBody>
      </p:sp>
      <p:sp>
        <p:nvSpPr>
          <p:cNvPr id="6" name="Slide Number Placeholder 5"/>
          <p:cNvSpPr>
            <a:spLocks noGrp="1"/>
          </p:cNvSpPr>
          <p:nvPr>
            <p:ph type="sldNum" sz="quarter" idx="12"/>
          </p:nvPr>
        </p:nvSpPr>
        <p:spPr/>
        <p:txBody>
          <a:bodyPr>
            <a:normAutofit fontScale="85000" lnSpcReduction="20000"/>
          </a:bodyPr>
          <a:lstStyle/>
          <a:p>
            <a:fld id="{487CB609-37DA-4D78-BF94-A244F7E973A1}" type="slidenum">
              <a:rPr lang="en-US" smtClean="0"/>
              <a:pPr/>
              <a:t>26</a:t>
            </a:fld>
            <a:endParaRPr lang="en-US" dirty="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idx="1"/>
          </p:nvPr>
        </p:nvSpPr>
        <p:spPr/>
        <p:txBody>
          <a:bodyPr/>
          <a:lstStyle/>
          <a:p>
            <a:endParaRPr lang="en-US"/>
          </a:p>
        </p:txBody>
      </p:sp>
      <p:sp>
        <p:nvSpPr>
          <p:cNvPr id="3" name="Title 2"/>
          <p:cNvSpPr>
            <a:spLocks noGrp="1"/>
          </p:cNvSpPr>
          <p:nvPr>
            <p:ph type="title"/>
          </p:nvPr>
        </p:nvSpPr>
        <p:spPr/>
        <p:txBody>
          <a:bodyPr/>
          <a:lstStyle/>
          <a:p>
            <a:r>
              <a:rPr lang="en-US" smtClean="0"/>
              <a:t>Linked CMS Files</a:t>
            </a:r>
            <a:endParaRPr lang="en-US" dirty="0"/>
          </a:p>
        </p:txBody>
      </p:sp>
      <p:sp>
        <p:nvSpPr>
          <p:cNvPr id="4" name="Slide Number Placeholder 3"/>
          <p:cNvSpPr>
            <a:spLocks noGrp="1"/>
          </p:cNvSpPr>
          <p:nvPr>
            <p:ph type="sldNum" sz="quarter" idx="11"/>
          </p:nvPr>
        </p:nvSpPr>
        <p:spPr/>
        <p:txBody>
          <a:bodyPr/>
          <a:lstStyle/>
          <a:p>
            <a:fld id="{18BF5A19-08C3-4706-BB69-8315FAEA5ABA}" type="slidenum">
              <a:rPr lang="en-US" smtClean="0"/>
              <a:pPr/>
              <a:t>27</a:t>
            </a:fld>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4"/>
          <p:cNvSpPr>
            <a:spLocks noGrp="1" noChangeArrowheads="1"/>
          </p:cNvSpPr>
          <p:nvPr>
            <p:ph type="title"/>
          </p:nvPr>
        </p:nvSpPr>
        <p:spPr/>
        <p:txBody>
          <a:bodyPr>
            <a:normAutofit fontScale="90000"/>
          </a:bodyPr>
          <a:lstStyle/>
          <a:p>
            <a:r>
              <a:rPr lang="en-GB" smtClean="0"/>
              <a:t>Linked Medicare and Medicaid Files</a:t>
            </a:r>
          </a:p>
        </p:txBody>
      </p:sp>
      <p:sp>
        <p:nvSpPr>
          <p:cNvPr id="20484" name="Rectangle 5"/>
          <p:cNvSpPr>
            <a:spLocks noGrp="1" noChangeArrowheads="1"/>
          </p:cNvSpPr>
          <p:nvPr>
            <p:ph sz="quarter" idx="1"/>
          </p:nvPr>
        </p:nvSpPr>
        <p:spPr/>
        <p:txBody>
          <a:bodyPr>
            <a:normAutofit fontScale="92500" lnSpcReduction="20000"/>
          </a:bodyPr>
          <a:lstStyle/>
          <a:p>
            <a:pPr>
              <a:buNone/>
            </a:pPr>
            <a:r>
              <a:rPr lang="en-US" b="1" dirty="0" smtClean="0">
                <a:solidFill>
                  <a:schemeClr val="accent2"/>
                </a:solidFill>
              </a:rPr>
              <a:t>CMS data spans 1991-2007</a:t>
            </a:r>
            <a:endParaRPr lang="en-GB" b="1" dirty="0" smtClean="0">
              <a:solidFill>
                <a:schemeClr val="accent2"/>
              </a:solidFill>
            </a:endParaRPr>
          </a:p>
          <a:p>
            <a:pPr>
              <a:buNone/>
            </a:pPr>
            <a:r>
              <a:rPr lang="en-GB" b="1" dirty="0" smtClean="0">
                <a:solidFill>
                  <a:schemeClr val="accent2"/>
                </a:solidFill>
              </a:rPr>
              <a:t>THESE UPDATED FILES EXPECTED BY END 2010</a:t>
            </a:r>
          </a:p>
          <a:p>
            <a:r>
              <a:rPr lang="en-GB" dirty="0" smtClean="0"/>
              <a:t>Medicare Standard Analytic Files (SAF)</a:t>
            </a:r>
          </a:p>
          <a:p>
            <a:pPr lvl="1"/>
            <a:r>
              <a:rPr lang="en-GB" dirty="0" smtClean="0"/>
              <a:t>Denominator file</a:t>
            </a:r>
          </a:p>
          <a:p>
            <a:pPr lvl="1"/>
            <a:r>
              <a:rPr lang="en-GB" dirty="0" smtClean="0"/>
              <a:t>MEDPAR</a:t>
            </a:r>
          </a:p>
          <a:p>
            <a:pPr lvl="1"/>
            <a:r>
              <a:rPr lang="en-GB" dirty="0" smtClean="0"/>
              <a:t>Hospital outpatient</a:t>
            </a:r>
          </a:p>
          <a:p>
            <a:pPr lvl="1"/>
            <a:r>
              <a:rPr lang="en-GB" dirty="0" smtClean="0"/>
              <a:t>Home Health Agency</a:t>
            </a:r>
          </a:p>
          <a:p>
            <a:pPr lvl="1"/>
            <a:r>
              <a:rPr lang="en-GB" dirty="0" smtClean="0"/>
              <a:t>Hospice</a:t>
            </a:r>
          </a:p>
          <a:p>
            <a:pPr lvl="1"/>
            <a:r>
              <a:rPr lang="en-GB" dirty="0" smtClean="0"/>
              <a:t>Carrier (physician/supplier Part B file)</a:t>
            </a:r>
          </a:p>
          <a:p>
            <a:pPr lvl="1"/>
            <a:r>
              <a:rPr lang="en-GB" dirty="0" smtClean="0"/>
              <a:t>Durable Medical Equipment</a:t>
            </a:r>
          </a:p>
          <a:p>
            <a:r>
              <a:rPr lang="en-US" dirty="0" smtClean="0"/>
              <a:t>Summary Medicare Enrollment and Claims Files (SMEC)</a:t>
            </a:r>
          </a:p>
          <a:p>
            <a:endParaRPr lang="en-GB" dirty="0" smtClean="0"/>
          </a:p>
        </p:txBody>
      </p:sp>
      <p:sp>
        <p:nvSpPr>
          <p:cNvPr id="6" name="Slide Number Placeholder 5"/>
          <p:cNvSpPr>
            <a:spLocks noGrp="1"/>
          </p:cNvSpPr>
          <p:nvPr>
            <p:ph type="sldNum" sz="quarter" idx="12"/>
          </p:nvPr>
        </p:nvSpPr>
        <p:spPr/>
        <p:txBody>
          <a:bodyPr>
            <a:normAutofit fontScale="85000" lnSpcReduction="20000"/>
          </a:bodyPr>
          <a:lstStyle/>
          <a:p>
            <a:fld id="{8EA49A2E-8881-4E98-A12A-8906C7AAC599}" type="slidenum">
              <a:rPr lang="en-US" smtClean="0"/>
              <a:pPr/>
              <a:t>28</a:t>
            </a:fld>
            <a:endParaRPr lang="en-US"/>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4"/>
          <p:cNvSpPr>
            <a:spLocks noGrp="1" noChangeArrowheads="1"/>
          </p:cNvSpPr>
          <p:nvPr>
            <p:ph type="title"/>
          </p:nvPr>
        </p:nvSpPr>
        <p:spPr/>
        <p:txBody>
          <a:bodyPr>
            <a:normAutofit fontScale="90000"/>
          </a:bodyPr>
          <a:lstStyle/>
          <a:p>
            <a:r>
              <a:rPr lang="en-GB" smtClean="0"/>
              <a:t>Linked Medicare and Medicaid Files</a:t>
            </a:r>
          </a:p>
        </p:txBody>
      </p:sp>
      <p:sp>
        <p:nvSpPr>
          <p:cNvPr id="21508" name="Rectangle 5"/>
          <p:cNvSpPr>
            <a:spLocks noGrp="1" noChangeArrowheads="1"/>
          </p:cNvSpPr>
          <p:nvPr>
            <p:ph sz="quarter" idx="1"/>
          </p:nvPr>
        </p:nvSpPr>
        <p:spPr/>
        <p:txBody>
          <a:bodyPr/>
          <a:lstStyle/>
          <a:p>
            <a:pPr>
              <a:buNone/>
            </a:pPr>
            <a:r>
              <a:rPr lang="en-GB" b="1" dirty="0" smtClean="0">
                <a:solidFill>
                  <a:schemeClr val="accent2"/>
                </a:solidFill>
              </a:rPr>
              <a:t>THESE UPDATED FILES EXPECTED BY MID 2011</a:t>
            </a:r>
          </a:p>
          <a:p>
            <a:endParaRPr lang="en-GB" dirty="0" smtClean="0"/>
          </a:p>
          <a:p>
            <a:r>
              <a:rPr lang="en-GB" dirty="0" smtClean="0"/>
              <a:t>Medicare Part D Prescription Drug Data </a:t>
            </a:r>
          </a:p>
          <a:p>
            <a:r>
              <a:rPr lang="en-GB" dirty="0" smtClean="0"/>
              <a:t>Chronic Condition Warehouse (CCW) summary files</a:t>
            </a:r>
          </a:p>
          <a:p>
            <a:r>
              <a:rPr lang="en-GB" dirty="0" smtClean="0"/>
              <a:t>End Stage Renal Disease (ESRD) </a:t>
            </a:r>
          </a:p>
          <a:p>
            <a:r>
              <a:rPr lang="en-GB" dirty="0" smtClean="0"/>
              <a:t>Medicaid Analytic </a:t>
            </a:r>
            <a:r>
              <a:rPr lang="en-GB" dirty="0" err="1" smtClean="0"/>
              <a:t>eXtract</a:t>
            </a:r>
            <a:r>
              <a:rPr lang="en-GB" dirty="0" smtClean="0"/>
              <a:t> (MAX)</a:t>
            </a:r>
          </a:p>
          <a:p>
            <a:endParaRPr lang="en-GB" dirty="0" smtClean="0"/>
          </a:p>
          <a:p>
            <a:endParaRPr lang="en-GB" dirty="0" smtClean="0"/>
          </a:p>
        </p:txBody>
      </p:sp>
      <p:sp>
        <p:nvSpPr>
          <p:cNvPr id="6" name="Slide Number Placeholder 5"/>
          <p:cNvSpPr>
            <a:spLocks noGrp="1"/>
          </p:cNvSpPr>
          <p:nvPr>
            <p:ph type="sldNum" sz="quarter" idx="12"/>
          </p:nvPr>
        </p:nvSpPr>
        <p:spPr/>
        <p:txBody>
          <a:bodyPr>
            <a:normAutofit fontScale="85000" lnSpcReduction="20000"/>
          </a:bodyPr>
          <a:lstStyle/>
          <a:p>
            <a:fld id="{C9D49378-72C6-4F7B-BC8C-AC2522019F59}" type="slidenum">
              <a:rPr lang="en-US" smtClean="0"/>
              <a:pPr/>
              <a:t>29</a:t>
            </a:fld>
            <a:endParaRPr lang="en-US"/>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smtClean="0"/>
              <a:t>National Health Interview Survey</a:t>
            </a:r>
          </a:p>
        </p:txBody>
      </p:sp>
      <p:sp>
        <p:nvSpPr>
          <p:cNvPr id="14339" name="Rectangle 3"/>
          <p:cNvSpPr>
            <a:spLocks noGrp="1" noChangeArrowheads="1"/>
          </p:cNvSpPr>
          <p:nvPr>
            <p:ph type="body" idx="1"/>
          </p:nvPr>
        </p:nvSpPr>
        <p:spPr/>
        <p:txBody>
          <a:bodyPr>
            <a:normAutofit fontScale="85000" lnSpcReduction="20000"/>
          </a:bodyPr>
          <a:lstStyle/>
          <a:p>
            <a:r>
              <a:rPr lang="en-US" dirty="0" smtClean="0"/>
              <a:t>Data source</a:t>
            </a:r>
          </a:p>
          <a:p>
            <a:pPr lvl="1"/>
            <a:r>
              <a:rPr lang="en-US" dirty="0" smtClean="0"/>
              <a:t>Representative in person, in home survey of ≈ 87,500 participants  </a:t>
            </a:r>
          </a:p>
          <a:p>
            <a:r>
              <a:rPr lang="en-US" dirty="0" smtClean="0"/>
              <a:t>Data applications</a:t>
            </a:r>
          </a:p>
          <a:p>
            <a:pPr lvl="1"/>
            <a:r>
              <a:rPr lang="en-US" dirty="0" smtClean="0"/>
              <a:t>Health status and disability</a:t>
            </a:r>
          </a:p>
          <a:p>
            <a:pPr lvl="1"/>
            <a:r>
              <a:rPr lang="en-US" dirty="0" smtClean="0"/>
              <a:t>Insurance coverage</a:t>
            </a:r>
          </a:p>
          <a:p>
            <a:pPr lvl="1"/>
            <a:r>
              <a:rPr lang="en-US" dirty="0" smtClean="0"/>
              <a:t>Access to and use of health services</a:t>
            </a:r>
          </a:p>
          <a:p>
            <a:pPr lvl="1"/>
            <a:r>
              <a:rPr lang="en-US" dirty="0" smtClean="0"/>
              <a:t>Extent of illness and disability</a:t>
            </a:r>
          </a:p>
          <a:p>
            <a:pPr lvl="1"/>
            <a:r>
              <a:rPr lang="en-US" dirty="0" smtClean="0"/>
              <a:t>Immunization</a:t>
            </a:r>
          </a:p>
          <a:p>
            <a:pPr lvl="1"/>
            <a:r>
              <a:rPr lang="en-US" dirty="0" smtClean="0"/>
              <a:t>Health behaviors</a:t>
            </a:r>
          </a:p>
          <a:p>
            <a:r>
              <a:rPr lang="en-US" dirty="0" smtClean="0"/>
              <a:t>Second Longitudinal Study of Aging (LSOA II)</a:t>
            </a:r>
          </a:p>
          <a:p>
            <a:pPr lvl="1"/>
            <a:r>
              <a:rPr lang="en-US" dirty="0" smtClean="0"/>
              <a:t>Baseline data from 1994 NHIS          </a:t>
            </a: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47"/>
          <p:cNvSpPr>
            <a:spLocks noGrp="1" noChangeArrowheads="1"/>
          </p:cNvSpPr>
          <p:nvPr>
            <p:ph type="title"/>
          </p:nvPr>
        </p:nvSpPr>
        <p:spPr/>
        <p:txBody>
          <a:bodyPr>
            <a:normAutofit fontScale="90000"/>
          </a:bodyPr>
          <a:lstStyle/>
          <a:p>
            <a:r>
              <a:rPr lang="en-GB" smtClean="0"/>
              <a:t>Linked Medicare and Medicaid Files</a:t>
            </a:r>
            <a:endParaRPr lang="en-US" dirty="0" smtClean="0"/>
          </a:p>
        </p:txBody>
      </p:sp>
      <p:sp>
        <p:nvSpPr>
          <p:cNvPr id="22532" name="Rectangle 30"/>
          <p:cNvSpPr>
            <a:spLocks noGrp="1" noChangeArrowheads="1"/>
          </p:cNvSpPr>
          <p:nvPr>
            <p:ph sz="quarter" idx="1"/>
          </p:nvPr>
        </p:nvSpPr>
        <p:spPr/>
        <p:txBody>
          <a:bodyPr>
            <a:normAutofit fontScale="92500"/>
          </a:bodyPr>
          <a:lstStyle/>
          <a:p>
            <a:r>
              <a:rPr lang="en-US" smtClean="0"/>
              <a:t>NCHS surveys</a:t>
            </a:r>
          </a:p>
          <a:p>
            <a:pPr lvl="1"/>
            <a:r>
              <a:rPr lang="en-US" smtClean="0"/>
              <a:t>National Health Interview Survey (NHIS,1994-2005)</a:t>
            </a:r>
          </a:p>
          <a:p>
            <a:pPr lvl="1"/>
            <a:r>
              <a:rPr lang="en-GB" smtClean="0"/>
              <a:t>Second Longitudinal Study of Aging (LSOA II, 1994-2000)</a:t>
            </a:r>
          </a:p>
          <a:p>
            <a:pPr lvl="1"/>
            <a:r>
              <a:rPr lang="en-GB" smtClean="0"/>
              <a:t>NHANES I Epidemiologic Follow-up Study (NHEFS, 1971-1992)</a:t>
            </a:r>
          </a:p>
          <a:p>
            <a:pPr lvl="1"/>
            <a:r>
              <a:rPr lang="en-GB" smtClean="0"/>
              <a:t>NHANES II (1976-1980)</a:t>
            </a:r>
          </a:p>
          <a:p>
            <a:pPr lvl="1"/>
            <a:r>
              <a:rPr lang="en-GB" smtClean="0"/>
              <a:t>NHANES III (1988-1994)</a:t>
            </a:r>
          </a:p>
          <a:p>
            <a:pPr lvl="1"/>
            <a:r>
              <a:rPr lang="en-GB" smtClean="0"/>
              <a:t>NHANES (1999-2004)</a:t>
            </a:r>
          </a:p>
          <a:p>
            <a:pPr lvl="1"/>
            <a:r>
              <a:rPr lang="en-US" smtClean="0"/>
              <a:t>2004 National Nursing Home Survey</a:t>
            </a:r>
            <a:endParaRPr lang="en-GB" smtClean="0"/>
          </a:p>
          <a:p>
            <a:r>
              <a:rPr lang="en-US" smtClean="0"/>
              <a:t>Data access through the NCHS Research Data Center</a:t>
            </a:r>
            <a:endParaRPr lang="en-US" dirty="0" smtClean="0"/>
          </a:p>
        </p:txBody>
      </p:sp>
      <p:sp>
        <p:nvSpPr>
          <p:cNvPr id="7" name="Slide Number Placeholder 6"/>
          <p:cNvSpPr>
            <a:spLocks noGrp="1"/>
          </p:cNvSpPr>
          <p:nvPr>
            <p:ph type="sldNum" sz="quarter" idx="12"/>
          </p:nvPr>
        </p:nvSpPr>
        <p:spPr/>
        <p:txBody>
          <a:bodyPr>
            <a:normAutofit fontScale="85000" lnSpcReduction="20000"/>
          </a:bodyPr>
          <a:lstStyle/>
          <a:p>
            <a:fld id="{589019AA-6F37-48FA-97B5-AFB8F87CEA1D}" type="slidenum">
              <a:rPr lang="en-US" smtClean="0"/>
              <a:pPr/>
              <a:t>30</a:t>
            </a:fld>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Title 1"/>
          <p:cNvSpPr>
            <a:spLocks noGrp="1"/>
          </p:cNvSpPr>
          <p:nvPr>
            <p:ph type="title"/>
          </p:nvPr>
        </p:nvSpPr>
        <p:spPr/>
        <p:txBody>
          <a:bodyPr/>
          <a:lstStyle/>
          <a:p>
            <a:r>
              <a:rPr lang="en-US" smtClean="0"/>
              <a:t>Periods of Coverage for CMS Files</a:t>
            </a:r>
          </a:p>
        </p:txBody>
      </p:sp>
      <p:sp>
        <p:nvSpPr>
          <p:cNvPr id="3" name="Slide Number Placeholder 2"/>
          <p:cNvSpPr>
            <a:spLocks noGrp="1"/>
          </p:cNvSpPr>
          <p:nvPr>
            <p:ph type="sldNum" sz="quarter" idx="12"/>
          </p:nvPr>
        </p:nvSpPr>
        <p:spPr/>
        <p:txBody>
          <a:bodyPr>
            <a:normAutofit fontScale="85000" lnSpcReduction="20000"/>
          </a:bodyPr>
          <a:lstStyle/>
          <a:p>
            <a:fld id="{7B0EBD7E-3012-4A4D-8067-34F80BC09F4C}" type="slidenum">
              <a:rPr lang="en-US" smtClean="0"/>
              <a:pPr/>
              <a:t>31</a:t>
            </a:fld>
            <a:endParaRPr lang="en-US" dirty="0"/>
          </a:p>
        </p:txBody>
      </p:sp>
      <p:sp>
        <p:nvSpPr>
          <p:cNvPr id="20" name="Rectangle 19"/>
          <p:cNvSpPr/>
          <p:nvPr/>
        </p:nvSpPr>
        <p:spPr>
          <a:xfrm>
            <a:off x="762000" y="1676400"/>
            <a:ext cx="7696200" cy="369332"/>
          </a:xfrm>
          <a:prstGeom prst="rect">
            <a:avLst/>
          </a:prstGeom>
        </p:spPr>
        <p:txBody>
          <a:bodyPr wrap="square">
            <a:spAutoFit/>
          </a:bodyPr>
          <a:lstStyle/>
          <a:p>
            <a:pPr algn="ctr">
              <a:defRPr/>
            </a:pPr>
            <a:r>
              <a:rPr lang="en-US" b="1" dirty="0">
                <a:latin typeface="+mn-lt"/>
              </a:rPr>
              <a:t>Surveys:  1994-1998 NHIS, NHEFS, NHANES II, NHANES III, LSOA II</a:t>
            </a:r>
            <a:endParaRPr lang="en-US" dirty="0">
              <a:latin typeface="+mn-lt"/>
            </a:endParaRPr>
          </a:p>
        </p:txBody>
      </p:sp>
      <p:pic>
        <p:nvPicPr>
          <p:cNvPr id="166914" name="Picture 2"/>
          <p:cNvPicPr>
            <a:picLocks noChangeAspect="1" noChangeArrowheads="1"/>
          </p:cNvPicPr>
          <p:nvPr/>
        </p:nvPicPr>
        <p:blipFill>
          <a:blip r:embed="rId3" cstate="print"/>
          <a:srcRect/>
          <a:stretch>
            <a:fillRect/>
          </a:stretch>
        </p:blipFill>
        <p:spPr bwMode="auto">
          <a:xfrm>
            <a:off x="838200" y="2142010"/>
            <a:ext cx="7631869" cy="4563590"/>
          </a:xfrm>
          <a:prstGeom prst="rect">
            <a:avLst/>
          </a:prstGeom>
          <a:noFill/>
          <a:ln w="9525">
            <a:noFill/>
            <a:miter lim="800000"/>
            <a:headEnd/>
            <a:tailEnd/>
          </a:ln>
          <a:effectLst/>
        </p:spPr>
      </p:pic>
      <p:grpSp>
        <p:nvGrpSpPr>
          <p:cNvPr id="2" name="Group 18"/>
          <p:cNvGrpSpPr>
            <a:grpSpLocks/>
          </p:cNvGrpSpPr>
          <p:nvPr/>
        </p:nvGrpSpPr>
        <p:grpSpPr bwMode="auto">
          <a:xfrm>
            <a:off x="1295400" y="5105400"/>
            <a:ext cx="152400" cy="228600"/>
            <a:chOff x="914400" y="5029200"/>
            <a:chExt cx="152400" cy="228600"/>
          </a:xfrm>
        </p:grpSpPr>
        <p:cxnSp>
          <p:nvCxnSpPr>
            <p:cNvPr id="17" name="Straight Connector 16"/>
            <p:cNvCxnSpPr/>
            <p:nvPr/>
          </p:nvCxnSpPr>
          <p:spPr>
            <a:xfrm rot="5400000">
              <a:off x="914400" y="5029200"/>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5400000">
              <a:off x="914400" y="5105400"/>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itle 1"/>
          <p:cNvSpPr>
            <a:spLocks noGrp="1"/>
          </p:cNvSpPr>
          <p:nvPr>
            <p:ph type="title"/>
          </p:nvPr>
        </p:nvSpPr>
        <p:spPr/>
        <p:txBody>
          <a:bodyPr/>
          <a:lstStyle/>
          <a:p>
            <a:r>
              <a:rPr lang="en-US" smtClean="0"/>
              <a:t>Periods of Coverage for CMS Files</a:t>
            </a:r>
          </a:p>
        </p:txBody>
      </p:sp>
      <p:sp>
        <p:nvSpPr>
          <p:cNvPr id="3" name="Slide Number Placeholder 2"/>
          <p:cNvSpPr>
            <a:spLocks noGrp="1"/>
          </p:cNvSpPr>
          <p:nvPr>
            <p:ph type="sldNum" sz="quarter" idx="12"/>
          </p:nvPr>
        </p:nvSpPr>
        <p:spPr/>
        <p:txBody>
          <a:bodyPr>
            <a:normAutofit fontScale="85000" lnSpcReduction="20000"/>
          </a:bodyPr>
          <a:lstStyle/>
          <a:p>
            <a:fld id="{46581C46-8AE4-46C8-8AE5-9CD76E33B864}" type="slidenum">
              <a:rPr lang="en-US" smtClean="0"/>
              <a:pPr/>
              <a:t>32</a:t>
            </a:fld>
            <a:endParaRPr lang="en-US" dirty="0"/>
          </a:p>
        </p:txBody>
      </p:sp>
      <p:pic>
        <p:nvPicPr>
          <p:cNvPr id="54275" name="Picture 2"/>
          <p:cNvPicPr>
            <a:picLocks noChangeAspect="1" noChangeArrowheads="1"/>
          </p:cNvPicPr>
          <p:nvPr/>
        </p:nvPicPr>
        <p:blipFill>
          <a:blip r:embed="rId3" cstate="print"/>
          <a:srcRect/>
          <a:stretch>
            <a:fillRect/>
          </a:stretch>
        </p:blipFill>
        <p:spPr bwMode="auto">
          <a:xfrm>
            <a:off x="857250" y="2190750"/>
            <a:ext cx="7448550" cy="4362450"/>
          </a:xfrm>
          <a:prstGeom prst="rect">
            <a:avLst/>
          </a:prstGeom>
          <a:noFill/>
          <a:ln w="9525">
            <a:noFill/>
            <a:miter lim="800000"/>
            <a:headEnd/>
            <a:tailEnd/>
          </a:ln>
        </p:spPr>
      </p:pic>
      <p:grpSp>
        <p:nvGrpSpPr>
          <p:cNvPr id="2" name="Group 8"/>
          <p:cNvGrpSpPr>
            <a:grpSpLocks/>
          </p:cNvGrpSpPr>
          <p:nvPr/>
        </p:nvGrpSpPr>
        <p:grpSpPr bwMode="auto">
          <a:xfrm>
            <a:off x="1371600" y="4953000"/>
            <a:ext cx="152400" cy="228600"/>
            <a:chOff x="914400" y="5029200"/>
            <a:chExt cx="152400" cy="228600"/>
          </a:xfrm>
        </p:grpSpPr>
        <p:cxnSp>
          <p:nvCxnSpPr>
            <p:cNvPr id="10" name="Straight Connector 9"/>
            <p:cNvCxnSpPr/>
            <p:nvPr/>
          </p:nvCxnSpPr>
          <p:spPr>
            <a:xfrm rot="5400000">
              <a:off x="914400" y="5029200"/>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914400" y="5105400"/>
              <a:ext cx="152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051" name="Rectangle 3"/>
          <p:cNvSpPr>
            <a:spLocks noChangeArrowheads="1"/>
          </p:cNvSpPr>
          <p:nvPr/>
        </p:nvSpPr>
        <p:spPr bwMode="auto">
          <a:xfrm>
            <a:off x="630238" y="1598613"/>
            <a:ext cx="7883525" cy="460375"/>
          </a:xfrm>
          <a:prstGeom prst="rect">
            <a:avLst/>
          </a:prstGeom>
          <a:noFill/>
          <a:ln w="9525">
            <a:noFill/>
            <a:miter lim="800000"/>
            <a:headEnd/>
            <a:tailEnd/>
          </a:ln>
          <a:effectLst/>
        </p:spPr>
        <p:txBody>
          <a:bodyPr wrap="none" anchor="ctr">
            <a:spAutoFit/>
          </a:bodyPr>
          <a:lstStyle/>
          <a:p>
            <a:pPr algn="ctr">
              <a:tabLst>
                <a:tab pos="2971800" algn="ctr"/>
                <a:tab pos="5943600" algn="r"/>
              </a:tabLst>
              <a:defRPr/>
            </a:pPr>
            <a:r>
              <a:rPr lang="en-US" b="1" dirty="0">
                <a:latin typeface="+mn-lt"/>
                <a:ea typeface="Calibri" pitchFamily="34" charset="0"/>
                <a:cs typeface="Times New Roman" pitchFamily="18" charset="0"/>
              </a:rPr>
              <a:t>Surveys: 1999-2005 NHIS, 1999-2004 NHANES, 2004 NNHS</a:t>
            </a:r>
            <a:endParaRPr lang="en-US" dirty="0">
              <a:latin typeface="+mn-lt"/>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6"/>
          <p:cNvSpPr>
            <a:spLocks noGrp="1" noChangeArrowheads="1"/>
          </p:cNvSpPr>
          <p:nvPr>
            <p:ph type="title"/>
          </p:nvPr>
        </p:nvSpPr>
        <p:spPr/>
        <p:txBody>
          <a:bodyPr/>
          <a:lstStyle/>
          <a:p>
            <a:r>
              <a:rPr lang="en-US" smtClean="0"/>
              <a:t>Medicare Data Elements </a:t>
            </a:r>
          </a:p>
        </p:txBody>
      </p:sp>
      <p:sp>
        <p:nvSpPr>
          <p:cNvPr id="24580" name="Rectangle 7"/>
          <p:cNvSpPr>
            <a:spLocks noGrp="1" noChangeArrowheads="1"/>
          </p:cNvSpPr>
          <p:nvPr>
            <p:ph sz="quarter" idx="1"/>
          </p:nvPr>
        </p:nvSpPr>
        <p:spPr/>
        <p:txBody>
          <a:bodyPr/>
          <a:lstStyle/>
          <a:p>
            <a:r>
              <a:rPr lang="en-GB" smtClean="0"/>
              <a:t>Denominator file (1991-2007)</a:t>
            </a:r>
          </a:p>
          <a:p>
            <a:pPr lvl="1"/>
            <a:r>
              <a:rPr lang="en-GB" smtClean="0"/>
              <a:t>Monthly enrollment status</a:t>
            </a:r>
          </a:p>
          <a:p>
            <a:pPr lvl="1"/>
            <a:r>
              <a:rPr lang="en-GB" smtClean="0"/>
              <a:t>Monthly HMO enrollment </a:t>
            </a:r>
          </a:p>
          <a:p>
            <a:pPr lvl="1"/>
            <a:r>
              <a:rPr lang="en-GB" smtClean="0"/>
              <a:t>CMS date of death </a:t>
            </a:r>
          </a:p>
          <a:p>
            <a:r>
              <a:rPr lang="en-GB" smtClean="0"/>
              <a:t>Standard analytic files (1991-2007)</a:t>
            </a:r>
          </a:p>
          <a:p>
            <a:pPr lvl="1"/>
            <a:r>
              <a:rPr lang="en-GB" smtClean="0"/>
              <a:t>Diagnoses codes</a:t>
            </a:r>
          </a:p>
          <a:p>
            <a:pPr lvl="1"/>
            <a:r>
              <a:rPr lang="en-GB" smtClean="0"/>
              <a:t>Service dates</a:t>
            </a:r>
          </a:p>
          <a:p>
            <a:pPr lvl="1"/>
            <a:r>
              <a:rPr lang="en-GB" smtClean="0"/>
              <a:t>Reimbursement amount</a:t>
            </a:r>
          </a:p>
          <a:p>
            <a:pPr lvl="1"/>
            <a:r>
              <a:rPr lang="en-GB" smtClean="0"/>
              <a:t>Charge amount</a:t>
            </a:r>
            <a:endParaRPr lang="en-US" smtClean="0"/>
          </a:p>
        </p:txBody>
      </p:sp>
      <p:sp>
        <p:nvSpPr>
          <p:cNvPr id="6" name="Slide Number Placeholder 5"/>
          <p:cNvSpPr>
            <a:spLocks noGrp="1"/>
          </p:cNvSpPr>
          <p:nvPr>
            <p:ph type="sldNum" sz="quarter" idx="12"/>
          </p:nvPr>
        </p:nvSpPr>
        <p:spPr/>
        <p:txBody>
          <a:bodyPr>
            <a:normAutofit fontScale="85000" lnSpcReduction="20000"/>
          </a:bodyPr>
          <a:lstStyle/>
          <a:p>
            <a:fld id="{96C7F611-A262-48D4-8201-20EB616BC312}" type="slidenum">
              <a:rPr lang="en-US" smtClean="0"/>
              <a:pPr/>
              <a:t>33</a:t>
            </a:fld>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6"/>
          <p:cNvSpPr>
            <a:spLocks noGrp="1" noChangeArrowheads="1"/>
          </p:cNvSpPr>
          <p:nvPr>
            <p:ph type="title"/>
          </p:nvPr>
        </p:nvSpPr>
        <p:spPr/>
        <p:txBody>
          <a:bodyPr/>
          <a:lstStyle/>
          <a:p>
            <a:r>
              <a:rPr lang="en-US" smtClean="0"/>
              <a:t>Medicare Data Elements </a:t>
            </a:r>
          </a:p>
        </p:txBody>
      </p:sp>
      <p:sp>
        <p:nvSpPr>
          <p:cNvPr id="25604" name="Rectangle 7"/>
          <p:cNvSpPr>
            <a:spLocks noGrp="1" noChangeArrowheads="1"/>
          </p:cNvSpPr>
          <p:nvPr>
            <p:ph sz="quarter" idx="1"/>
          </p:nvPr>
        </p:nvSpPr>
        <p:spPr/>
        <p:txBody>
          <a:bodyPr>
            <a:normAutofit lnSpcReduction="10000"/>
          </a:bodyPr>
          <a:lstStyle/>
          <a:p>
            <a:r>
              <a:rPr lang="en-GB" smtClean="0"/>
              <a:t>Medicare Part D (2006-2007)</a:t>
            </a:r>
          </a:p>
          <a:p>
            <a:pPr lvl="1"/>
            <a:r>
              <a:rPr lang="en-GB" smtClean="0"/>
              <a:t>Denominator file</a:t>
            </a:r>
          </a:p>
          <a:p>
            <a:pPr lvl="2"/>
            <a:r>
              <a:rPr lang="en-GB" smtClean="0"/>
              <a:t>Demographics</a:t>
            </a:r>
          </a:p>
          <a:p>
            <a:pPr lvl="2"/>
            <a:r>
              <a:rPr lang="en-GB" smtClean="0"/>
              <a:t>Enrollment</a:t>
            </a:r>
          </a:p>
          <a:p>
            <a:pPr lvl="2"/>
            <a:r>
              <a:rPr lang="en-GB" smtClean="0"/>
              <a:t>Subsidy information, e.g. low income, retiree</a:t>
            </a:r>
          </a:p>
          <a:p>
            <a:pPr lvl="1"/>
            <a:r>
              <a:rPr lang="en-GB" smtClean="0"/>
              <a:t>Drug event file</a:t>
            </a:r>
          </a:p>
          <a:p>
            <a:pPr lvl="2"/>
            <a:r>
              <a:rPr lang="en-GB" smtClean="0"/>
              <a:t>Summary extracts, no individual claims</a:t>
            </a:r>
          </a:p>
          <a:p>
            <a:pPr lvl="2"/>
            <a:r>
              <a:rPr lang="en-GB" smtClean="0"/>
              <a:t>Drug costs and payments submitted by Part D plan providers</a:t>
            </a:r>
          </a:p>
          <a:p>
            <a:pPr lvl="2"/>
            <a:r>
              <a:rPr lang="en-GB" smtClean="0"/>
              <a:t>Quantity dispensed and days supply</a:t>
            </a:r>
          </a:p>
          <a:p>
            <a:pPr lvl="2"/>
            <a:r>
              <a:rPr lang="en-GB" smtClean="0"/>
              <a:t>Patient paid amount</a:t>
            </a:r>
          </a:p>
          <a:p>
            <a:endParaRPr lang="en-US" smtClean="0"/>
          </a:p>
        </p:txBody>
      </p:sp>
      <p:sp>
        <p:nvSpPr>
          <p:cNvPr id="6" name="Slide Number Placeholder 5"/>
          <p:cNvSpPr>
            <a:spLocks noGrp="1"/>
          </p:cNvSpPr>
          <p:nvPr>
            <p:ph type="sldNum" sz="quarter" idx="12"/>
          </p:nvPr>
        </p:nvSpPr>
        <p:spPr/>
        <p:txBody>
          <a:bodyPr>
            <a:normAutofit fontScale="85000" lnSpcReduction="20000"/>
          </a:bodyPr>
          <a:lstStyle/>
          <a:p>
            <a:fld id="{FF68BD3E-0EB3-41F4-8CAD-FD648EEE7515}" type="slidenum">
              <a:rPr lang="en-US" smtClean="0"/>
              <a:pPr/>
              <a:t>34</a:t>
            </a:fld>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6"/>
          <p:cNvSpPr>
            <a:spLocks noGrp="1" noChangeArrowheads="1"/>
          </p:cNvSpPr>
          <p:nvPr>
            <p:ph type="title"/>
          </p:nvPr>
        </p:nvSpPr>
        <p:spPr/>
        <p:txBody>
          <a:bodyPr/>
          <a:lstStyle/>
          <a:p>
            <a:r>
              <a:rPr lang="en-US" smtClean="0"/>
              <a:t>Medicare Data Elements </a:t>
            </a:r>
          </a:p>
        </p:txBody>
      </p:sp>
      <p:sp>
        <p:nvSpPr>
          <p:cNvPr id="26628" name="Rectangle 7"/>
          <p:cNvSpPr>
            <a:spLocks noGrp="1" noChangeArrowheads="1"/>
          </p:cNvSpPr>
          <p:nvPr>
            <p:ph sz="quarter" idx="1"/>
          </p:nvPr>
        </p:nvSpPr>
        <p:spPr/>
        <p:txBody>
          <a:bodyPr>
            <a:normAutofit fontScale="92500" lnSpcReduction="20000"/>
          </a:bodyPr>
          <a:lstStyle/>
          <a:p>
            <a:r>
              <a:rPr lang="en-GB" smtClean="0"/>
              <a:t>CCW summary file (2005-2007)</a:t>
            </a:r>
          </a:p>
          <a:p>
            <a:pPr lvl="1"/>
            <a:r>
              <a:rPr lang="en-GB" smtClean="0"/>
              <a:t>Clinical information for 21 chronic health conditions</a:t>
            </a:r>
          </a:p>
          <a:p>
            <a:pPr lvl="2"/>
            <a:r>
              <a:rPr lang="en-GB" smtClean="0"/>
              <a:t>Acute MI, Alzheimer’s, Alzheimer’s related/senile dementia,                atrial fibrillation, cataract, chronic kidney disease, COPD, depression, diabetes, glaucoma, heart failure, hip/pelvic fracture, ischemic heart disease, osteoporosis, RA/OA, Stroke, breast cancer, colorectal cancer, prostate cancer, lung cancer, endometrial cancer</a:t>
            </a:r>
          </a:p>
          <a:p>
            <a:pPr lvl="1"/>
            <a:r>
              <a:rPr lang="en-GB" smtClean="0"/>
              <a:t>Chronic condition flags</a:t>
            </a:r>
          </a:p>
          <a:p>
            <a:pPr lvl="2"/>
            <a:r>
              <a:rPr lang="en-GB" smtClean="0"/>
              <a:t>Yearly (Dec. 31 end of the reference year)</a:t>
            </a:r>
          </a:p>
          <a:p>
            <a:pPr lvl="2"/>
            <a:r>
              <a:rPr lang="en-GB" smtClean="0"/>
              <a:t>Mid-year (July 1 end of the reference year)</a:t>
            </a:r>
          </a:p>
          <a:p>
            <a:pPr lvl="2"/>
            <a:r>
              <a:rPr lang="en-GB" smtClean="0"/>
              <a:t>Ever (first occurrence of condition)</a:t>
            </a:r>
          </a:p>
          <a:p>
            <a:pPr lvl="1"/>
            <a:r>
              <a:rPr lang="en-GB" smtClean="0"/>
              <a:t>Yearly and mid-year flags provide indication of whether claims and/or coverage were met</a:t>
            </a:r>
            <a:endParaRPr lang="en-GB" dirty="0" smtClean="0"/>
          </a:p>
        </p:txBody>
      </p:sp>
      <p:sp>
        <p:nvSpPr>
          <p:cNvPr id="8" name="Slide Number Placeholder 7"/>
          <p:cNvSpPr>
            <a:spLocks noGrp="1"/>
          </p:cNvSpPr>
          <p:nvPr>
            <p:ph type="sldNum" sz="quarter" idx="12"/>
          </p:nvPr>
        </p:nvSpPr>
        <p:spPr/>
        <p:txBody>
          <a:bodyPr>
            <a:normAutofit fontScale="85000" lnSpcReduction="20000"/>
          </a:bodyPr>
          <a:lstStyle/>
          <a:p>
            <a:fld id="{3565CD0E-4184-44C9-9704-15C9F56349B7}" type="slidenum">
              <a:rPr lang="en-US" smtClean="0"/>
              <a:pPr/>
              <a:t>35</a:t>
            </a:fld>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6"/>
          <p:cNvSpPr>
            <a:spLocks noGrp="1" noChangeArrowheads="1"/>
          </p:cNvSpPr>
          <p:nvPr>
            <p:ph type="title"/>
          </p:nvPr>
        </p:nvSpPr>
        <p:spPr/>
        <p:txBody>
          <a:bodyPr/>
          <a:lstStyle/>
          <a:p>
            <a:r>
              <a:rPr lang="en-US" smtClean="0"/>
              <a:t>Medicare Data Elements </a:t>
            </a:r>
          </a:p>
        </p:txBody>
      </p:sp>
      <p:sp>
        <p:nvSpPr>
          <p:cNvPr id="116740" name="Rectangle 7"/>
          <p:cNvSpPr>
            <a:spLocks noGrp="1" noChangeArrowheads="1"/>
          </p:cNvSpPr>
          <p:nvPr>
            <p:ph sz="quarter" idx="1"/>
          </p:nvPr>
        </p:nvSpPr>
        <p:spPr/>
        <p:txBody>
          <a:bodyPr>
            <a:normAutofit fontScale="85000" lnSpcReduction="20000"/>
          </a:bodyPr>
          <a:lstStyle/>
          <a:p>
            <a:r>
              <a:rPr lang="en-GB" smtClean="0"/>
              <a:t>ESRD (1975-2008)</a:t>
            </a:r>
          </a:p>
          <a:p>
            <a:pPr lvl="1"/>
            <a:r>
              <a:rPr lang="en-US" smtClean="0"/>
              <a:t>Combined ESRD Patient Master and Death Notification File </a:t>
            </a:r>
          </a:p>
          <a:p>
            <a:pPr lvl="2"/>
            <a:r>
              <a:rPr lang="en-US" smtClean="0"/>
              <a:t>Primary and contributing causes of ESRD diagnosis</a:t>
            </a:r>
          </a:p>
          <a:p>
            <a:pPr lvl="2"/>
            <a:r>
              <a:rPr lang="en-US" smtClean="0"/>
              <a:t>Date of first dialysis and information on kidney transplants</a:t>
            </a:r>
          </a:p>
          <a:p>
            <a:pPr lvl="1"/>
            <a:r>
              <a:rPr lang="en-US" smtClean="0"/>
              <a:t>ESRD Entitlement/Registration file </a:t>
            </a:r>
          </a:p>
          <a:p>
            <a:pPr lvl="2"/>
            <a:r>
              <a:rPr lang="en-US" smtClean="0"/>
              <a:t>Information from Medicare Entitlement and/or Registration          (Form 2728)</a:t>
            </a:r>
          </a:p>
          <a:p>
            <a:pPr lvl="2"/>
            <a:r>
              <a:rPr lang="en-US" smtClean="0"/>
              <a:t>Health insurance status</a:t>
            </a:r>
          </a:p>
          <a:p>
            <a:pPr lvl="2"/>
            <a:r>
              <a:rPr lang="en-US" smtClean="0"/>
              <a:t>Primary and contributing causes of ESRD diagnosis</a:t>
            </a:r>
          </a:p>
          <a:p>
            <a:pPr lvl="2"/>
            <a:r>
              <a:rPr lang="en-US" smtClean="0"/>
              <a:t>ESRD-related test results, dialysis information, and kidney transplant status </a:t>
            </a:r>
          </a:p>
          <a:p>
            <a:pPr lvl="1"/>
            <a:r>
              <a:rPr lang="en-US" smtClean="0"/>
              <a:t>ESRD Patient Event file </a:t>
            </a:r>
          </a:p>
          <a:p>
            <a:pPr lvl="2"/>
            <a:r>
              <a:rPr lang="en-GB" smtClean="0"/>
              <a:t>ESRD related events, e.g. </a:t>
            </a:r>
            <a:r>
              <a:rPr lang="en-US" smtClean="0"/>
              <a:t>event date, type of event, and patient modality</a:t>
            </a:r>
            <a:endParaRPr lang="en-US" dirty="0" smtClean="0"/>
          </a:p>
        </p:txBody>
      </p:sp>
      <p:sp>
        <p:nvSpPr>
          <p:cNvPr id="8" name="Slide Number Placeholder 7"/>
          <p:cNvSpPr>
            <a:spLocks noGrp="1"/>
          </p:cNvSpPr>
          <p:nvPr>
            <p:ph type="sldNum" sz="quarter" idx="12"/>
          </p:nvPr>
        </p:nvSpPr>
        <p:spPr/>
        <p:txBody>
          <a:bodyPr>
            <a:normAutofit fontScale="85000" lnSpcReduction="20000"/>
          </a:bodyPr>
          <a:lstStyle/>
          <a:p>
            <a:fld id="{F89DC2AA-083F-44A0-978E-9B03BA2B11E9}" type="slidenum">
              <a:rPr lang="en-US" smtClean="0"/>
              <a:pPr/>
              <a:t>36</a:t>
            </a:fld>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2"/>
          <p:cNvSpPr>
            <a:spLocks noGrp="1" noRot="1" noChangeArrowheads="1"/>
          </p:cNvSpPr>
          <p:nvPr>
            <p:ph type="title"/>
          </p:nvPr>
        </p:nvSpPr>
        <p:spPr/>
        <p:txBody>
          <a:bodyPr/>
          <a:lstStyle/>
          <a:p>
            <a:r>
              <a:rPr lang="en-US" smtClean="0"/>
              <a:t>Summary Medicare Data File</a:t>
            </a:r>
          </a:p>
        </p:txBody>
      </p:sp>
      <p:sp>
        <p:nvSpPr>
          <p:cNvPr id="28675" name="Rectangle 3"/>
          <p:cNvSpPr>
            <a:spLocks noGrp="1" noChangeArrowheads="1"/>
          </p:cNvSpPr>
          <p:nvPr>
            <p:ph sz="quarter" idx="1"/>
          </p:nvPr>
        </p:nvSpPr>
        <p:spPr/>
        <p:txBody>
          <a:bodyPr>
            <a:normAutofit lnSpcReduction="10000"/>
          </a:bodyPr>
          <a:lstStyle/>
          <a:p>
            <a:r>
              <a:rPr lang="en-US" smtClean="0"/>
              <a:t>Summary Medicare Enrollment and Claims file (SMEC) for 1991-2007</a:t>
            </a:r>
          </a:p>
          <a:p>
            <a:pPr lvl="1"/>
            <a:r>
              <a:rPr lang="en-US" smtClean="0"/>
              <a:t>Enrollment information from the Denominator file plus summary variables of claims and payments</a:t>
            </a:r>
          </a:p>
          <a:p>
            <a:pPr lvl="1"/>
            <a:r>
              <a:rPr lang="en-US" smtClean="0"/>
              <a:t>Variables modeled after MCBS cost and use files</a:t>
            </a:r>
          </a:p>
          <a:p>
            <a:pPr lvl="2"/>
            <a:r>
              <a:rPr lang="en-US" smtClean="0"/>
              <a:t>Total reimbursements per year</a:t>
            </a:r>
          </a:p>
          <a:p>
            <a:pPr lvl="2"/>
            <a:r>
              <a:rPr lang="en-US" smtClean="0"/>
              <a:t>Total number of claims by Medicare record type </a:t>
            </a:r>
          </a:p>
          <a:p>
            <a:pPr lvl="2"/>
            <a:r>
              <a:rPr lang="en-US" smtClean="0"/>
              <a:t>Summary of charges by Medicare record type</a:t>
            </a:r>
          </a:p>
          <a:p>
            <a:pPr lvl="2"/>
            <a:r>
              <a:rPr lang="en-US" smtClean="0"/>
              <a:t>Termination status &amp; reason for termination</a:t>
            </a:r>
            <a:r>
              <a:rPr lang="en-GB" smtClean="0"/>
              <a:t> </a:t>
            </a:r>
          </a:p>
          <a:p>
            <a:pPr lvl="2"/>
            <a:r>
              <a:rPr lang="en-GB" smtClean="0"/>
              <a:t>Monthly HMO enrollment</a:t>
            </a:r>
          </a:p>
          <a:p>
            <a:pPr lvl="2"/>
            <a:r>
              <a:rPr lang="en-GB" smtClean="0"/>
              <a:t>Medicare status code (i.e. Part A, B or both) </a:t>
            </a:r>
            <a:endParaRPr lang="en-GB" dirty="0" smtClean="0"/>
          </a:p>
        </p:txBody>
      </p:sp>
      <p:sp>
        <p:nvSpPr>
          <p:cNvPr id="5" name="Slide Number Placeholder 4"/>
          <p:cNvSpPr>
            <a:spLocks noGrp="1"/>
          </p:cNvSpPr>
          <p:nvPr>
            <p:ph type="sldNum" sz="quarter" idx="12"/>
          </p:nvPr>
        </p:nvSpPr>
        <p:spPr/>
        <p:txBody>
          <a:bodyPr>
            <a:normAutofit fontScale="85000" lnSpcReduction="20000"/>
          </a:bodyPr>
          <a:lstStyle/>
          <a:p>
            <a:fld id="{0F62318A-244D-4530-B817-87CEA22C7212}" type="slidenum">
              <a:rPr lang="en-US" smtClean="0"/>
              <a:pPr/>
              <a:t>37</a:t>
            </a:fld>
            <a:endParaRPr 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5"/>
          <p:cNvSpPr>
            <a:spLocks noGrp="1" noChangeArrowheads="1"/>
          </p:cNvSpPr>
          <p:nvPr>
            <p:ph type="title"/>
          </p:nvPr>
        </p:nvSpPr>
        <p:spPr/>
        <p:txBody>
          <a:bodyPr/>
          <a:lstStyle/>
          <a:p>
            <a:r>
              <a:rPr lang="en-US" smtClean="0"/>
              <a:t>Medicaid Data Elements </a:t>
            </a:r>
          </a:p>
        </p:txBody>
      </p:sp>
      <p:sp>
        <p:nvSpPr>
          <p:cNvPr id="29700" name="Rectangle 6"/>
          <p:cNvSpPr>
            <a:spLocks noGrp="1" noChangeArrowheads="1"/>
          </p:cNvSpPr>
          <p:nvPr>
            <p:ph sz="quarter" idx="1"/>
          </p:nvPr>
        </p:nvSpPr>
        <p:spPr/>
        <p:txBody>
          <a:bodyPr>
            <a:normAutofit fontScale="70000" lnSpcReduction="20000"/>
          </a:bodyPr>
          <a:lstStyle/>
          <a:p>
            <a:r>
              <a:rPr lang="en-GB" smtClean="0"/>
              <a:t>Medicaid (MAX, 1999-2004)</a:t>
            </a:r>
          </a:p>
          <a:p>
            <a:pPr lvl="2"/>
            <a:r>
              <a:rPr lang="en-GB" smtClean="0"/>
              <a:t>Medicaid eligibility, service utilization and payment</a:t>
            </a:r>
          </a:p>
          <a:p>
            <a:pPr lvl="1"/>
            <a:r>
              <a:rPr lang="en-US" smtClean="0"/>
              <a:t>Person Summary</a:t>
            </a:r>
          </a:p>
          <a:p>
            <a:pPr lvl="2"/>
            <a:r>
              <a:rPr lang="en-US" smtClean="0"/>
              <a:t>Eligibility, demographics, HMO enrollment, summary of utilization and Medicaid payment by type of service</a:t>
            </a:r>
          </a:p>
          <a:p>
            <a:pPr lvl="1"/>
            <a:r>
              <a:rPr lang="en-US" smtClean="0"/>
              <a:t>Inpatient Hospitalization</a:t>
            </a:r>
          </a:p>
          <a:p>
            <a:pPr lvl="2"/>
            <a:r>
              <a:rPr lang="en-US" smtClean="0"/>
              <a:t>Complete hospital stay records, e.g. diagnoses, procedures, discharge status, length of stay and payment</a:t>
            </a:r>
          </a:p>
          <a:p>
            <a:pPr lvl="1"/>
            <a:r>
              <a:rPr lang="en-US" smtClean="0"/>
              <a:t>Long Term Care</a:t>
            </a:r>
          </a:p>
          <a:p>
            <a:pPr lvl="2"/>
            <a:r>
              <a:rPr lang="en-US" smtClean="0"/>
              <a:t>Claims records that include facility type, dates of service and discharge status</a:t>
            </a:r>
          </a:p>
          <a:p>
            <a:pPr lvl="1"/>
            <a:r>
              <a:rPr lang="en-US" smtClean="0"/>
              <a:t>Other Therapy</a:t>
            </a:r>
          </a:p>
          <a:p>
            <a:pPr lvl="2"/>
            <a:r>
              <a:rPr lang="en-US" smtClean="0"/>
              <a:t>Claims for all non-institutional Medicaid services, e.g. physician services, lab/x-ray and premium payments</a:t>
            </a:r>
          </a:p>
          <a:p>
            <a:pPr lvl="1"/>
            <a:r>
              <a:rPr lang="en-US" smtClean="0"/>
              <a:t>Prescription Drug </a:t>
            </a:r>
          </a:p>
          <a:p>
            <a:pPr lvl="2"/>
            <a:r>
              <a:rPr lang="en-US" smtClean="0"/>
              <a:t>Final action claims for paid prescription drugs</a:t>
            </a:r>
          </a:p>
          <a:p>
            <a:pPr lvl="2"/>
            <a:r>
              <a:rPr lang="en-US" smtClean="0"/>
              <a:t>One procedure code but no diagnoses codes</a:t>
            </a:r>
          </a:p>
          <a:p>
            <a:pPr lvl="2"/>
            <a:endParaRPr lang="en-US" dirty="0" smtClean="0"/>
          </a:p>
        </p:txBody>
      </p:sp>
      <p:sp>
        <p:nvSpPr>
          <p:cNvPr id="8" name="Slide Number Placeholder 7"/>
          <p:cNvSpPr>
            <a:spLocks noGrp="1"/>
          </p:cNvSpPr>
          <p:nvPr>
            <p:ph type="sldNum" sz="quarter" idx="12"/>
          </p:nvPr>
        </p:nvSpPr>
        <p:spPr/>
        <p:txBody>
          <a:bodyPr>
            <a:normAutofit fontScale="85000" lnSpcReduction="20000"/>
          </a:bodyPr>
          <a:lstStyle/>
          <a:p>
            <a:fld id="{7CD61A05-F636-4BE1-9FC8-17590DD31AD6}" type="slidenum">
              <a:rPr lang="en-US" smtClean="0"/>
              <a:pPr/>
              <a:t>38</a:t>
            </a:fld>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4"/>
          <p:cNvSpPr>
            <a:spLocks noGrp="1" noChangeArrowheads="1"/>
          </p:cNvSpPr>
          <p:nvPr>
            <p:ph type="title"/>
          </p:nvPr>
        </p:nvSpPr>
        <p:spPr/>
        <p:txBody>
          <a:bodyPr>
            <a:normAutofit fontScale="90000"/>
          </a:bodyPr>
          <a:lstStyle/>
          <a:p>
            <a:r>
              <a:rPr lang="en-GB" smtClean="0"/>
              <a:t>Research Potential of Linked Medicare and Medicaid Data</a:t>
            </a:r>
          </a:p>
        </p:txBody>
      </p:sp>
      <p:sp>
        <p:nvSpPr>
          <p:cNvPr id="30724" name="Rectangle 5"/>
          <p:cNvSpPr>
            <a:spLocks noGrp="1" noChangeArrowheads="1"/>
          </p:cNvSpPr>
          <p:nvPr>
            <p:ph sz="quarter" idx="1"/>
          </p:nvPr>
        </p:nvSpPr>
        <p:spPr/>
        <p:txBody>
          <a:bodyPr/>
          <a:lstStyle/>
          <a:p>
            <a:r>
              <a:rPr lang="en-GB" dirty="0" smtClean="0"/>
              <a:t>Examine risk factors for health conditions</a:t>
            </a:r>
          </a:p>
          <a:p>
            <a:endParaRPr lang="en-GB" dirty="0" smtClean="0"/>
          </a:p>
          <a:p>
            <a:r>
              <a:rPr lang="en-GB" dirty="0" smtClean="0"/>
              <a:t>Examine uninsured estimates</a:t>
            </a:r>
          </a:p>
          <a:p>
            <a:endParaRPr lang="en-GB" dirty="0" smtClean="0"/>
          </a:p>
          <a:p>
            <a:r>
              <a:rPr lang="en-GB" dirty="0" smtClean="0"/>
              <a:t>Examine disparities in Medicare service utilization</a:t>
            </a:r>
          </a:p>
          <a:p>
            <a:endParaRPr lang="en-GB" dirty="0" smtClean="0"/>
          </a:p>
          <a:p>
            <a:r>
              <a:rPr lang="en-GB" dirty="0" smtClean="0"/>
              <a:t>Examine effect of obesity or Medicare and Medicaid costs</a:t>
            </a:r>
          </a:p>
        </p:txBody>
      </p:sp>
      <p:sp>
        <p:nvSpPr>
          <p:cNvPr id="6" name="Slide Number Placeholder 5"/>
          <p:cNvSpPr>
            <a:spLocks noGrp="1"/>
          </p:cNvSpPr>
          <p:nvPr>
            <p:ph type="sldNum" sz="quarter" idx="12"/>
          </p:nvPr>
        </p:nvSpPr>
        <p:spPr/>
        <p:txBody>
          <a:bodyPr>
            <a:normAutofit fontScale="85000" lnSpcReduction="20000"/>
          </a:bodyPr>
          <a:lstStyle/>
          <a:p>
            <a:fld id="{EC50FB72-9B92-4002-BA8A-BF3DEEA30FF5}" type="slidenum">
              <a:rPr lang="en-US" smtClean="0"/>
              <a:pPr/>
              <a:t>39</a:t>
            </a:fld>
            <a:endParaRPr lang="en-US" dirty="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normAutofit fontScale="90000"/>
          </a:bodyPr>
          <a:lstStyle/>
          <a:p>
            <a:r>
              <a:rPr lang="en-US" smtClean="0"/>
              <a:t>National Health and Nutrition Examination Survey </a:t>
            </a:r>
          </a:p>
        </p:txBody>
      </p:sp>
      <p:sp>
        <p:nvSpPr>
          <p:cNvPr id="18435" name="Rectangle 3"/>
          <p:cNvSpPr>
            <a:spLocks noGrp="1" noChangeArrowheads="1"/>
          </p:cNvSpPr>
          <p:nvPr>
            <p:ph type="body" idx="1"/>
          </p:nvPr>
        </p:nvSpPr>
        <p:spPr/>
        <p:txBody>
          <a:bodyPr>
            <a:normAutofit lnSpcReduction="10000"/>
          </a:bodyPr>
          <a:lstStyle/>
          <a:p>
            <a:r>
              <a:rPr lang="en-US" dirty="0" smtClean="0"/>
              <a:t>Data source</a:t>
            </a:r>
          </a:p>
          <a:p>
            <a:pPr lvl="1"/>
            <a:r>
              <a:rPr lang="en-US" dirty="0" smtClean="0"/>
              <a:t>Standardized physical examinations, laboratory tests, personal interviews with annual sample of 5,000 </a:t>
            </a:r>
          </a:p>
          <a:p>
            <a:r>
              <a:rPr lang="en-US" dirty="0" smtClean="0"/>
              <a:t>Data applications</a:t>
            </a:r>
          </a:p>
          <a:p>
            <a:pPr lvl="1"/>
            <a:r>
              <a:rPr lang="en-US" dirty="0" smtClean="0"/>
              <a:t>Disease or condition prevalence</a:t>
            </a:r>
          </a:p>
          <a:p>
            <a:pPr lvl="1"/>
            <a:r>
              <a:rPr lang="en-US" dirty="0" smtClean="0"/>
              <a:t>Risk factors</a:t>
            </a:r>
          </a:p>
          <a:p>
            <a:pPr lvl="1"/>
            <a:r>
              <a:rPr lang="en-US" dirty="0" smtClean="0"/>
              <a:t>Nutrition monitoring</a:t>
            </a:r>
          </a:p>
          <a:p>
            <a:pPr lvl="1"/>
            <a:r>
              <a:rPr lang="en-US" dirty="0" smtClean="0"/>
              <a:t>Anthropometry</a:t>
            </a:r>
          </a:p>
          <a:p>
            <a:pPr lvl="1"/>
            <a:r>
              <a:rPr lang="en-US" dirty="0" smtClean="0"/>
              <a:t>Growth and development</a:t>
            </a:r>
          </a:p>
          <a:p>
            <a:pPr lvl="1"/>
            <a:r>
              <a:rPr lang="en-US" dirty="0" smtClean="0"/>
              <a:t>Disease monitoring</a:t>
            </a:r>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Title 1"/>
          <p:cNvSpPr>
            <a:spLocks noGrp="1"/>
          </p:cNvSpPr>
          <p:nvPr>
            <p:ph type="title"/>
          </p:nvPr>
        </p:nvSpPr>
        <p:spPr/>
        <p:txBody>
          <a:bodyPr/>
          <a:lstStyle/>
          <a:p>
            <a:r>
              <a:rPr lang="en-US" smtClean="0"/>
              <a:t>Linked EPA Air Quality Data Files</a:t>
            </a:r>
          </a:p>
        </p:txBody>
      </p:sp>
      <p:sp>
        <p:nvSpPr>
          <p:cNvPr id="4" name="Content Placeholder 3"/>
          <p:cNvSpPr>
            <a:spLocks noGrp="1"/>
          </p:cNvSpPr>
          <p:nvPr>
            <p:ph sz="quarter" idx="1"/>
          </p:nvPr>
        </p:nvSpPr>
        <p:spPr/>
        <p:txBody>
          <a:bodyPr/>
          <a:lstStyle/>
          <a:p>
            <a:r>
              <a:rPr lang="en-US" smtClean="0"/>
              <a:t>Annual pollution averages collected from air monitoring locations</a:t>
            </a:r>
          </a:p>
          <a:p>
            <a:r>
              <a:rPr lang="en-US" smtClean="0"/>
              <a:t>Linked by geographic codes (e.g. county or zip code)</a:t>
            </a:r>
          </a:p>
          <a:p>
            <a:r>
              <a:rPr lang="en-US" smtClean="0"/>
              <a:t>NCHS surveys</a:t>
            </a:r>
          </a:p>
          <a:p>
            <a:pPr lvl="1"/>
            <a:r>
              <a:rPr lang="en-US" smtClean="0"/>
              <a:t>National Health Interview Survey (1986-2005)</a:t>
            </a:r>
          </a:p>
          <a:p>
            <a:pPr lvl="1"/>
            <a:r>
              <a:rPr lang="en-US" smtClean="0"/>
              <a:t>NHANES III (1986-1994)</a:t>
            </a:r>
          </a:p>
          <a:p>
            <a:pPr lvl="1"/>
            <a:r>
              <a:rPr lang="en-US" smtClean="0"/>
              <a:t>National Hospital Discharge Survey (1999-2005)</a:t>
            </a:r>
            <a:endParaRPr lang="en-US" dirty="0"/>
          </a:p>
        </p:txBody>
      </p:sp>
      <p:sp>
        <p:nvSpPr>
          <p:cNvPr id="3" name="Slide Number Placeholder 2"/>
          <p:cNvSpPr>
            <a:spLocks noGrp="1"/>
          </p:cNvSpPr>
          <p:nvPr>
            <p:ph type="sldNum" sz="quarter" idx="12"/>
          </p:nvPr>
        </p:nvSpPr>
        <p:spPr/>
        <p:txBody>
          <a:bodyPr>
            <a:normAutofit fontScale="85000" lnSpcReduction="20000"/>
          </a:bodyPr>
          <a:lstStyle/>
          <a:p>
            <a:fld id="{50A67ED9-5EDC-4DDF-A7A1-42D815E15492}" type="slidenum">
              <a:rPr lang="en-US" smtClean="0"/>
              <a:pPr/>
              <a:t>40</a:t>
            </a:fld>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idx="1"/>
          </p:nvPr>
        </p:nvSpPr>
        <p:spPr/>
        <p:txBody>
          <a:bodyPr/>
          <a:lstStyle/>
          <a:p>
            <a:endParaRPr lang="en-US"/>
          </a:p>
        </p:txBody>
      </p:sp>
      <p:sp>
        <p:nvSpPr>
          <p:cNvPr id="3" name="Title 2"/>
          <p:cNvSpPr>
            <a:spLocks noGrp="1"/>
          </p:cNvSpPr>
          <p:nvPr>
            <p:ph type="title"/>
          </p:nvPr>
        </p:nvSpPr>
        <p:spPr/>
        <p:txBody>
          <a:bodyPr/>
          <a:lstStyle/>
          <a:p>
            <a:r>
              <a:rPr lang="en-US" smtClean="0"/>
              <a:t>Analytic Issues</a:t>
            </a:r>
            <a:endParaRPr lang="en-US" dirty="0"/>
          </a:p>
        </p:txBody>
      </p:sp>
      <p:sp>
        <p:nvSpPr>
          <p:cNvPr id="4" name="Slide Number Placeholder 3"/>
          <p:cNvSpPr>
            <a:spLocks noGrp="1"/>
          </p:cNvSpPr>
          <p:nvPr>
            <p:ph type="sldNum" sz="quarter" idx="11"/>
          </p:nvPr>
        </p:nvSpPr>
        <p:spPr/>
        <p:txBody>
          <a:bodyPr/>
          <a:lstStyle/>
          <a:p>
            <a:fld id="{18BF5A19-08C3-4706-BB69-8315FAEA5ABA}" type="slidenum">
              <a:rPr lang="en-US" smtClean="0"/>
              <a:pPr/>
              <a:t>41</a:t>
            </a:fld>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4"/>
          <p:cNvSpPr>
            <a:spLocks noGrp="1" noChangeArrowheads="1"/>
          </p:cNvSpPr>
          <p:nvPr>
            <p:ph type="title"/>
          </p:nvPr>
        </p:nvSpPr>
        <p:spPr/>
        <p:txBody>
          <a:bodyPr/>
          <a:lstStyle/>
          <a:p>
            <a:r>
              <a:rPr lang="en-GB" smtClean="0"/>
              <a:t>Analytic Issues (selected)</a:t>
            </a:r>
            <a:endParaRPr lang="en-US" dirty="0" smtClean="0"/>
          </a:p>
        </p:txBody>
      </p:sp>
      <p:sp>
        <p:nvSpPr>
          <p:cNvPr id="31747" name="Rectangle 5"/>
          <p:cNvSpPr>
            <a:spLocks noGrp="1" noChangeArrowheads="1"/>
          </p:cNvSpPr>
          <p:nvPr>
            <p:ph sz="quarter" idx="1"/>
          </p:nvPr>
        </p:nvSpPr>
        <p:spPr/>
        <p:txBody>
          <a:bodyPr/>
          <a:lstStyle/>
          <a:p>
            <a:r>
              <a:rPr lang="en-GB" dirty="0" smtClean="0"/>
              <a:t>General</a:t>
            </a:r>
          </a:p>
          <a:p>
            <a:pPr lvl="1"/>
            <a:r>
              <a:rPr lang="en-GB" dirty="0" smtClean="0"/>
              <a:t>Survey respondents ineligible for linkage</a:t>
            </a:r>
          </a:p>
          <a:p>
            <a:pPr lvl="1"/>
            <a:r>
              <a:rPr lang="en-GB" dirty="0" smtClean="0"/>
              <a:t>Variance estimation</a:t>
            </a:r>
          </a:p>
          <a:p>
            <a:pPr lvl="1"/>
            <a:r>
              <a:rPr lang="en-US" dirty="0" smtClean="0"/>
              <a:t>Issues with administrative data</a:t>
            </a:r>
          </a:p>
          <a:p>
            <a:pPr lvl="1"/>
            <a:endParaRPr lang="en-GB" dirty="0" smtClean="0"/>
          </a:p>
          <a:p>
            <a:r>
              <a:rPr lang="en-GB" dirty="0" smtClean="0"/>
              <a:t>Mortality</a:t>
            </a:r>
          </a:p>
          <a:p>
            <a:pPr lvl="1"/>
            <a:r>
              <a:rPr lang="en-GB" dirty="0" smtClean="0"/>
              <a:t>Changes in data over time</a:t>
            </a:r>
          </a:p>
          <a:p>
            <a:pPr lvl="1"/>
            <a:r>
              <a:rPr lang="en-GB" dirty="0" smtClean="0"/>
              <a:t>Public-use files</a:t>
            </a:r>
          </a:p>
          <a:p>
            <a:pPr lvl="1"/>
            <a:endParaRPr lang="en-GB" dirty="0" smtClean="0"/>
          </a:p>
          <a:p>
            <a:pPr lvl="1"/>
            <a:endParaRPr lang="en-GB" dirty="0" smtClean="0"/>
          </a:p>
        </p:txBody>
      </p:sp>
      <p:sp>
        <p:nvSpPr>
          <p:cNvPr id="6" name="Slide Number Placeholder 5"/>
          <p:cNvSpPr>
            <a:spLocks noGrp="1"/>
          </p:cNvSpPr>
          <p:nvPr>
            <p:ph type="sldNum" sz="quarter" idx="12"/>
          </p:nvPr>
        </p:nvSpPr>
        <p:spPr/>
        <p:txBody>
          <a:bodyPr>
            <a:normAutofit fontScale="85000" lnSpcReduction="20000"/>
          </a:bodyPr>
          <a:lstStyle/>
          <a:p>
            <a:fld id="{1C6068AC-8EA9-4023-89C1-2A51F83F1CC1}" type="slidenum">
              <a:rPr lang="en-US" smtClean="0"/>
              <a:pPr/>
              <a:t>42</a:t>
            </a:fld>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4"/>
          <p:cNvSpPr>
            <a:spLocks noGrp="1" noChangeArrowheads="1"/>
          </p:cNvSpPr>
          <p:nvPr>
            <p:ph type="title"/>
          </p:nvPr>
        </p:nvSpPr>
        <p:spPr/>
        <p:txBody>
          <a:bodyPr/>
          <a:lstStyle/>
          <a:p>
            <a:r>
              <a:rPr lang="en-GB" smtClean="0"/>
              <a:t>Analytic Issues (selected)</a:t>
            </a:r>
            <a:endParaRPr lang="en-US" dirty="0" smtClean="0"/>
          </a:p>
        </p:txBody>
      </p:sp>
      <p:sp>
        <p:nvSpPr>
          <p:cNvPr id="31747" name="Rectangle 5"/>
          <p:cNvSpPr>
            <a:spLocks noGrp="1" noChangeArrowheads="1"/>
          </p:cNvSpPr>
          <p:nvPr>
            <p:ph sz="quarter" idx="1"/>
          </p:nvPr>
        </p:nvSpPr>
        <p:spPr/>
        <p:txBody>
          <a:bodyPr/>
          <a:lstStyle/>
          <a:p>
            <a:r>
              <a:rPr lang="en-GB" dirty="0" smtClean="0"/>
              <a:t>Medicare</a:t>
            </a:r>
          </a:p>
          <a:p>
            <a:pPr lvl="1"/>
            <a:r>
              <a:rPr lang="en-GB" dirty="0" smtClean="0"/>
              <a:t>Death</a:t>
            </a:r>
          </a:p>
          <a:p>
            <a:pPr lvl="1"/>
            <a:r>
              <a:rPr lang="en-GB" dirty="0" smtClean="0"/>
              <a:t>Linked but no Medicare data</a:t>
            </a:r>
          </a:p>
          <a:p>
            <a:pPr lvl="1"/>
            <a:r>
              <a:rPr lang="en-GB" dirty="0" smtClean="0"/>
              <a:t>Managed care </a:t>
            </a:r>
            <a:r>
              <a:rPr lang="en-GB" dirty="0" err="1" smtClean="0"/>
              <a:t>enrollment</a:t>
            </a:r>
            <a:endParaRPr lang="en-GB" dirty="0" smtClean="0"/>
          </a:p>
          <a:p>
            <a:pPr lvl="1"/>
            <a:r>
              <a:rPr lang="en-US" dirty="0" smtClean="0"/>
              <a:t>Study feasibility </a:t>
            </a:r>
          </a:p>
          <a:p>
            <a:endParaRPr lang="en-GB" dirty="0" smtClean="0"/>
          </a:p>
          <a:p>
            <a:r>
              <a:rPr lang="en-GB" dirty="0" smtClean="0"/>
              <a:t>Social Security</a:t>
            </a:r>
          </a:p>
          <a:p>
            <a:pPr lvl="1"/>
            <a:r>
              <a:rPr lang="en-GB" dirty="0" smtClean="0"/>
              <a:t>Linked but no benefit history data</a:t>
            </a:r>
          </a:p>
          <a:p>
            <a:pPr lvl="1"/>
            <a:r>
              <a:rPr lang="en-US" dirty="0" smtClean="0"/>
              <a:t>Study feasibility </a:t>
            </a:r>
          </a:p>
          <a:p>
            <a:pPr lvl="1"/>
            <a:endParaRPr lang="en-GB" dirty="0" smtClean="0"/>
          </a:p>
        </p:txBody>
      </p:sp>
      <p:sp>
        <p:nvSpPr>
          <p:cNvPr id="6" name="Slide Number Placeholder 5"/>
          <p:cNvSpPr>
            <a:spLocks noGrp="1"/>
          </p:cNvSpPr>
          <p:nvPr>
            <p:ph type="sldNum" sz="quarter" idx="12"/>
          </p:nvPr>
        </p:nvSpPr>
        <p:spPr/>
        <p:txBody>
          <a:bodyPr>
            <a:normAutofit fontScale="85000" lnSpcReduction="20000"/>
          </a:bodyPr>
          <a:lstStyle/>
          <a:p>
            <a:fld id="{1C6068AC-8EA9-4023-89C1-2A51F83F1CC1}" type="slidenum">
              <a:rPr lang="en-US" smtClean="0"/>
              <a:pPr/>
              <a:t>43</a:t>
            </a:fld>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4"/>
          <p:cNvSpPr>
            <a:spLocks noGrp="1" noChangeArrowheads="1"/>
          </p:cNvSpPr>
          <p:nvPr>
            <p:ph type="title"/>
          </p:nvPr>
        </p:nvSpPr>
        <p:spPr/>
        <p:txBody>
          <a:bodyPr/>
          <a:lstStyle/>
          <a:p>
            <a:r>
              <a:rPr lang="en-US" smtClean="0"/>
              <a:t>Ineligible Respondents</a:t>
            </a:r>
            <a:endParaRPr lang="en-GB" dirty="0" smtClean="0"/>
          </a:p>
        </p:txBody>
      </p:sp>
      <p:sp>
        <p:nvSpPr>
          <p:cNvPr id="32771" name="Rectangle 5"/>
          <p:cNvSpPr>
            <a:spLocks noGrp="1" noChangeArrowheads="1"/>
          </p:cNvSpPr>
          <p:nvPr>
            <p:ph sz="quarter" idx="1"/>
          </p:nvPr>
        </p:nvSpPr>
        <p:spPr/>
        <p:txBody>
          <a:bodyPr/>
          <a:lstStyle/>
          <a:p>
            <a:r>
              <a:rPr lang="en-GB" smtClean="0"/>
              <a:t>Cannot attempt to link survey records to administrative data sources if respondent</a:t>
            </a:r>
          </a:p>
          <a:p>
            <a:pPr lvl="1"/>
            <a:r>
              <a:rPr lang="en-GB" smtClean="0"/>
              <a:t>Refused to provide SSN (SSA or CMS only)</a:t>
            </a:r>
          </a:p>
          <a:p>
            <a:pPr lvl="1"/>
            <a:r>
              <a:rPr lang="en-GB" smtClean="0"/>
              <a:t>Lacks sufficient key identifying information</a:t>
            </a:r>
          </a:p>
          <a:p>
            <a:pPr lvl="1"/>
            <a:endParaRPr lang="en-GB" smtClean="0"/>
          </a:p>
          <a:p>
            <a:r>
              <a:rPr lang="en-GB" smtClean="0"/>
              <a:t>These cases are INELIGIBLE for linkage and MUST BE DROPPED from all analysis</a:t>
            </a:r>
          </a:p>
          <a:p>
            <a:pPr lvl="1"/>
            <a:r>
              <a:rPr lang="en-GB" smtClean="0"/>
              <a:t>They are not a random sample of respondents</a:t>
            </a:r>
            <a:endParaRPr lang="en-GB" dirty="0" smtClean="0"/>
          </a:p>
        </p:txBody>
      </p:sp>
      <p:sp>
        <p:nvSpPr>
          <p:cNvPr id="6" name="Slide Number Placeholder 5"/>
          <p:cNvSpPr>
            <a:spLocks noGrp="1"/>
          </p:cNvSpPr>
          <p:nvPr>
            <p:ph type="sldNum" sz="quarter" idx="12"/>
          </p:nvPr>
        </p:nvSpPr>
        <p:spPr/>
        <p:txBody>
          <a:bodyPr>
            <a:normAutofit fontScale="85000" lnSpcReduction="20000"/>
          </a:bodyPr>
          <a:lstStyle/>
          <a:p>
            <a:fld id="{BCD160F6-BE17-450B-A19C-FAD18D12ADF4}" type="slidenum">
              <a:rPr lang="en-US" smtClean="0"/>
              <a:pPr/>
              <a:t>44</a:t>
            </a:fld>
            <a:endParaRPr lang="en-US" dirty="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Title 1"/>
          <p:cNvSpPr>
            <a:spLocks noGrp="1"/>
          </p:cNvSpPr>
          <p:nvPr>
            <p:ph type="title"/>
          </p:nvPr>
        </p:nvSpPr>
        <p:spPr/>
        <p:txBody>
          <a:bodyPr/>
          <a:lstStyle/>
          <a:p>
            <a:r>
              <a:rPr lang="en-US" smtClean="0"/>
              <a:t>Ineligible Respondents</a:t>
            </a:r>
            <a:endParaRPr lang="en-US" dirty="0" smtClean="0"/>
          </a:p>
        </p:txBody>
      </p:sp>
      <p:sp>
        <p:nvSpPr>
          <p:cNvPr id="36867" name="Content Placeholder 2"/>
          <p:cNvSpPr>
            <a:spLocks noGrp="1"/>
          </p:cNvSpPr>
          <p:nvPr>
            <p:ph sz="quarter" idx="1"/>
          </p:nvPr>
        </p:nvSpPr>
        <p:spPr/>
        <p:txBody>
          <a:bodyPr>
            <a:normAutofit fontScale="92500" lnSpcReduction="10000"/>
          </a:bodyPr>
          <a:lstStyle/>
          <a:p>
            <a:r>
              <a:rPr lang="en-GB" smtClean="0"/>
              <a:t>Linked Mortality Files</a:t>
            </a:r>
          </a:p>
          <a:p>
            <a:pPr lvl="1"/>
            <a:r>
              <a:rPr lang="en-GB" smtClean="0"/>
              <a:t>Identify using ELIGSTAT</a:t>
            </a:r>
          </a:p>
          <a:p>
            <a:pPr lvl="1"/>
            <a:r>
              <a:rPr lang="en-GB" smtClean="0"/>
              <a:t>Ineligibility a problem for NHIS</a:t>
            </a:r>
          </a:p>
          <a:p>
            <a:pPr lvl="2"/>
            <a:r>
              <a:rPr lang="en-GB" smtClean="0"/>
              <a:t>Created new sample weights to account for ineligibility due to insufficient identifying data</a:t>
            </a:r>
          </a:p>
          <a:p>
            <a:r>
              <a:rPr lang="en-US" smtClean="0"/>
              <a:t>Linked CMS and SSA Files</a:t>
            </a:r>
          </a:p>
          <a:p>
            <a:pPr lvl="1"/>
            <a:r>
              <a:rPr lang="en-US" smtClean="0"/>
              <a:t>Increasing ineligibility among NHIS</a:t>
            </a:r>
          </a:p>
          <a:p>
            <a:pPr lvl="2"/>
            <a:r>
              <a:rPr lang="en-US" smtClean="0"/>
              <a:t>But match rate among those eligible remains high</a:t>
            </a:r>
          </a:p>
          <a:p>
            <a:pPr lvl="1"/>
            <a:r>
              <a:rPr lang="en-US" smtClean="0"/>
              <a:t>No eligibility adjusted sample weights provided</a:t>
            </a:r>
          </a:p>
          <a:p>
            <a:pPr lvl="1"/>
            <a:r>
              <a:rPr lang="en-US" smtClean="0"/>
              <a:t>Identify using the variable (CMS_MATCH or SSA_MATCH) on the Feasibility Study Data</a:t>
            </a:r>
          </a:p>
          <a:p>
            <a:pPr lvl="1"/>
            <a:endParaRPr lang="en-US" smtClean="0"/>
          </a:p>
          <a:p>
            <a:pPr lvl="1"/>
            <a:endParaRPr lang="en-US" dirty="0" smtClean="0"/>
          </a:p>
        </p:txBody>
      </p:sp>
      <p:sp>
        <p:nvSpPr>
          <p:cNvPr id="4" name="Slide Number Placeholder 3"/>
          <p:cNvSpPr>
            <a:spLocks noGrp="1"/>
          </p:cNvSpPr>
          <p:nvPr>
            <p:ph type="sldNum" sz="quarter" idx="12"/>
          </p:nvPr>
        </p:nvSpPr>
        <p:spPr/>
        <p:txBody>
          <a:bodyPr>
            <a:normAutofit fontScale="85000" lnSpcReduction="20000"/>
          </a:bodyPr>
          <a:lstStyle/>
          <a:p>
            <a:fld id="{B5B90A88-36F5-478C-8CAE-5946DFCBD618}" type="slidenum">
              <a:rPr lang="en-US" smtClean="0"/>
              <a:pPr/>
              <a:t>45</a:t>
            </a:fld>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2"/>
          <p:cNvSpPr>
            <a:spLocks noGrp="1" noChangeArrowheads="1"/>
          </p:cNvSpPr>
          <p:nvPr>
            <p:ph type="title"/>
          </p:nvPr>
        </p:nvSpPr>
        <p:spPr/>
        <p:txBody>
          <a:bodyPr/>
          <a:lstStyle/>
          <a:p>
            <a:r>
              <a:rPr lang="en-US" smtClean="0"/>
              <a:t>Variance Estimation</a:t>
            </a:r>
            <a:endParaRPr lang="en-US" dirty="0" smtClean="0"/>
          </a:p>
        </p:txBody>
      </p:sp>
      <p:sp>
        <p:nvSpPr>
          <p:cNvPr id="37891" name="Rectangle 3"/>
          <p:cNvSpPr>
            <a:spLocks noGrp="1" noChangeArrowheads="1"/>
          </p:cNvSpPr>
          <p:nvPr>
            <p:ph sz="quarter" idx="1"/>
          </p:nvPr>
        </p:nvSpPr>
        <p:spPr/>
        <p:txBody>
          <a:bodyPr/>
          <a:lstStyle/>
          <a:p>
            <a:r>
              <a:rPr lang="en-US" smtClean="0"/>
              <a:t>In general, follow guidelines and recommendations of the specific survey</a:t>
            </a:r>
          </a:p>
          <a:p>
            <a:r>
              <a:rPr lang="en-US" smtClean="0"/>
              <a:t>Pooled analyses of NHIS Files</a:t>
            </a:r>
          </a:p>
          <a:p>
            <a:pPr lvl="1"/>
            <a:r>
              <a:rPr lang="en-US" smtClean="0"/>
              <a:t>Can span different NHIS design periods</a:t>
            </a:r>
          </a:p>
          <a:p>
            <a:pPr lvl="1"/>
            <a:r>
              <a:rPr lang="en-US" smtClean="0"/>
              <a:t>Create new (consistent) design variables</a:t>
            </a:r>
          </a:p>
          <a:p>
            <a:pPr lvl="2"/>
            <a:r>
              <a:rPr lang="en-US" smtClean="0"/>
              <a:t>Different design periods have different variable names and stratum identifiers have different lengths </a:t>
            </a:r>
          </a:p>
          <a:p>
            <a:pPr lvl="1"/>
            <a:r>
              <a:rPr lang="en-US" smtClean="0"/>
              <a:t>Follow instructions available at</a:t>
            </a:r>
          </a:p>
          <a:p>
            <a:pPr lvl="2"/>
            <a:r>
              <a:rPr lang="en-US" smtClean="0"/>
              <a:t>www.cdc.gov/nchs/data/nhis/9705var.pdf</a:t>
            </a:r>
            <a:endParaRPr lang="en-US" dirty="0" smtClean="0"/>
          </a:p>
        </p:txBody>
      </p:sp>
      <p:sp>
        <p:nvSpPr>
          <p:cNvPr id="4" name="Slide Number Placeholder 3"/>
          <p:cNvSpPr>
            <a:spLocks noGrp="1"/>
          </p:cNvSpPr>
          <p:nvPr>
            <p:ph type="sldNum" sz="quarter" idx="12"/>
          </p:nvPr>
        </p:nvSpPr>
        <p:spPr/>
        <p:txBody>
          <a:bodyPr>
            <a:normAutofit fontScale="85000" lnSpcReduction="20000"/>
          </a:bodyPr>
          <a:lstStyle/>
          <a:p>
            <a:fld id="{08456480-45C3-4B13-BD2E-5A4F9A29993E}" type="slidenum">
              <a:rPr lang="en-US" smtClean="0"/>
              <a:pPr/>
              <a:t>46</a:t>
            </a:fld>
            <a:endParaRPr 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Rectangle 2"/>
          <p:cNvSpPr>
            <a:spLocks noGrp="1" noRot="1" noChangeArrowheads="1"/>
          </p:cNvSpPr>
          <p:nvPr>
            <p:ph type="title"/>
          </p:nvPr>
        </p:nvSpPr>
        <p:spPr/>
        <p:txBody>
          <a:bodyPr>
            <a:normAutofit fontScale="90000"/>
          </a:bodyPr>
          <a:lstStyle/>
          <a:p>
            <a:r>
              <a:rPr lang="en-GB" smtClean="0"/>
              <a:t>Issues with SSA and CMS Administrative Data</a:t>
            </a:r>
            <a:endParaRPr lang="en-GB" dirty="0" smtClean="0"/>
          </a:p>
        </p:txBody>
      </p:sp>
      <p:sp>
        <p:nvSpPr>
          <p:cNvPr id="40963" name="Rectangle 3"/>
          <p:cNvSpPr>
            <a:spLocks noGrp="1" noChangeArrowheads="1"/>
          </p:cNvSpPr>
          <p:nvPr>
            <p:ph sz="quarter" idx="1"/>
          </p:nvPr>
        </p:nvSpPr>
        <p:spPr/>
        <p:txBody>
          <a:bodyPr/>
          <a:lstStyle/>
          <a:p>
            <a:r>
              <a:rPr lang="en-GB" smtClean="0"/>
              <a:t>Created for non-research purposes (i.e. program administration)</a:t>
            </a:r>
          </a:p>
          <a:p>
            <a:pPr lvl="1"/>
            <a:r>
              <a:rPr lang="en-GB" smtClean="0"/>
              <a:t>Undocumented variation (e.g. among reporting entities)</a:t>
            </a:r>
          </a:p>
          <a:p>
            <a:pPr lvl="1"/>
            <a:r>
              <a:rPr lang="en-GB" smtClean="0"/>
              <a:t>Administrative data updates</a:t>
            </a:r>
          </a:p>
          <a:p>
            <a:pPr lvl="1"/>
            <a:r>
              <a:rPr lang="en-GB" smtClean="0"/>
              <a:t>Lack of documentation on data editing and/or imputation procedures </a:t>
            </a:r>
          </a:p>
          <a:p>
            <a:pPr lvl="1"/>
            <a:r>
              <a:rPr lang="en-GB" smtClean="0"/>
              <a:t>Very large files which may include many non-relevant variables </a:t>
            </a:r>
          </a:p>
          <a:p>
            <a:endParaRPr lang="en-GB" smtClean="0"/>
          </a:p>
          <a:p>
            <a:pPr lvl="1"/>
            <a:endParaRPr lang="en-GB" smtClean="0"/>
          </a:p>
          <a:p>
            <a:pPr lvl="1"/>
            <a:endParaRPr lang="en-GB" smtClean="0"/>
          </a:p>
          <a:p>
            <a:pPr lvl="1"/>
            <a:endParaRPr lang="en-GB" dirty="0" smtClean="0"/>
          </a:p>
        </p:txBody>
      </p:sp>
      <p:sp>
        <p:nvSpPr>
          <p:cNvPr id="4" name="Slide Number Placeholder 4"/>
          <p:cNvSpPr>
            <a:spLocks noGrp="1"/>
          </p:cNvSpPr>
          <p:nvPr>
            <p:ph type="sldNum" sz="quarter" idx="12"/>
          </p:nvPr>
        </p:nvSpPr>
        <p:spPr/>
        <p:txBody>
          <a:bodyPr>
            <a:normAutofit fontScale="85000" lnSpcReduction="20000"/>
          </a:bodyPr>
          <a:lstStyle/>
          <a:p>
            <a:fld id="{B3F09709-4E4F-4C5B-9919-6AB6F21A9A91}" type="slidenum">
              <a:rPr lang="en-US" smtClean="0"/>
              <a:pPr/>
              <a:t>47</a:t>
            </a:fld>
            <a:endParaRPr lang="en-US" dirty="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2594" name="Rectangle 2"/>
          <p:cNvSpPr>
            <a:spLocks noGrp="1" noRot="1" noChangeArrowheads="1"/>
          </p:cNvSpPr>
          <p:nvPr>
            <p:ph type="title"/>
          </p:nvPr>
        </p:nvSpPr>
        <p:spPr/>
        <p:txBody>
          <a:bodyPr>
            <a:normAutofit fontScale="90000"/>
          </a:bodyPr>
          <a:lstStyle/>
          <a:p>
            <a:r>
              <a:rPr lang="en-GB" smtClean="0"/>
              <a:t>Linked Mortality Files:</a:t>
            </a:r>
            <a:br>
              <a:rPr lang="en-GB" smtClean="0"/>
            </a:br>
            <a:r>
              <a:rPr lang="en-GB" smtClean="0"/>
              <a:t>Changes in Data Over Time</a:t>
            </a:r>
            <a:endParaRPr lang="en-GB" dirty="0"/>
          </a:p>
        </p:txBody>
      </p:sp>
      <p:sp>
        <p:nvSpPr>
          <p:cNvPr id="1262595" name="Rectangle 3"/>
          <p:cNvSpPr>
            <a:spLocks noGrp="1" noChangeArrowheads="1"/>
          </p:cNvSpPr>
          <p:nvPr>
            <p:ph sz="quarter" idx="1"/>
          </p:nvPr>
        </p:nvSpPr>
        <p:spPr/>
        <p:txBody>
          <a:bodyPr>
            <a:normAutofit lnSpcReduction="10000"/>
          </a:bodyPr>
          <a:lstStyle/>
          <a:p>
            <a:r>
              <a:rPr lang="en-GB" smtClean="0"/>
              <a:t>Two sets of ICD codes cover linked mortality files</a:t>
            </a:r>
          </a:p>
          <a:p>
            <a:pPr lvl="1"/>
            <a:r>
              <a:rPr lang="en-GB" smtClean="0"/>
              <a:t>ICD-9 (deaths 1979 – 1998)</a:t>
            </a:r>
          </a:p>
          <a:p>
            <a:pPr lvl="1"/>
            <a:r>
              <a:rPr lang="en-GB" smtClean="0"/>
              <a:t>ICD-10 (deaths 1999 to present)</a:t>
            </a:r>
          </a:p>
          <a:p>
            <a:r>
              <a:rPr lang="en-GB" smtClean="0"/>
              <a:t>Use both sets of codes to obtain full counts of cause-specific deaths </a:t>
            </a:r>
          </a:p>
          <a:p>
            <a:pPr lvl="1"/>
            <a:r>
              <a:rPr lang="en-GB" smtClean="0"/>
              <a:t>Restricted-use data includes individual codes</a:t>
            </a:r>
          </a:p>
          <a:p>
            <a:r>
              <a:rPr lang="en-GB" smtClean="0"/>
              <a:t>Recoded deaths before 1998 using ICD-10 guidelines</a:t>
            </a:r>
          </a:p>
          <a:p>
            <a:pPr lvl="1"/>
            <a:r>
              <a:rPr lang="en-GB" smtClean="0"/>
              <a:t>UCOD_113 (public and restricted use files)</a:t>
            </a:r>
          </a:p>
          <a:p>
            <a:r>
              <a:rPr lang="en-GB" smtClean="0"/>
              <a:t>Refer to vital statistics report on ICD comparability</a:t>
            </a:r>
            <a:endParaRPr lang="en-GB" dirty="0"/>
          </a:p>
        </p:txBody>
      </p:sp>
      <p:sp>
        <p:nvSpPr>
          <p:cNvPr id="8" name="Slide Number Placeholder 7"/>
          <p:cNvSpPr>
            <a:spLocks noGrp="1"/>
          </p:cNvSpPr>
          <p:nvPr>
            <p:ph type="sldNum" sz="quarter" idx="12"/>
          </p:nvPr>
        </p:nvSpPr>
        <p:spPr/>
        <p:txBody>
          <a:bodyPr>
            <a:normAutofit fontScale="85000" lnSpcReduction="20000"/>
          </a:bodyPr>
          <a:lstStyle/>
          <a:p>
            <a:fld id="{904D953C-84CB-4757-B5B5-FB02DD8CCE96}" type="slidenum">
              <a:rPr lang="en-US" smtClean="0"/>
              <a:pPr/>
              <a:t>48</a:t>
            </a:fld>
            <a:endParaRPr lang="en-US" dirty="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7D37B826-7C01-4D60-BF73-4170873DD405}" type="slidenum">
              <a:rPr lang="en-US"/>
              <a:pPr/>
              <a:t>49</a:t>
            </a:fld>
            <a:endParaRPr lang="en-US"/>
          </a:p>
        </p:txBody>
      </p:sp>
      <p:sp>
        <p:nvSpPr>
          <p:cNvPr id="1323010" name="Rectangle 2"/>
          <p:cNvSpPr>
            <a:spLocks noGrp="1" noRot="1" noChangeArrowheads="1"/>
          </p:cNvSpPr>
          <p:nvPr>
            <p:ph type="title"/>
          </p:nvPr>
        </p:nvSpPr>
        <p:spPr/>
        <p:txBody>
          <a:bodyPr>
            <a:normAutofit fontScale="90000"/>
          </a:bodyPr>
          <a:lstStyle/>
          <a:p>
            <a:r>
              <a:rPr lang="en-US" dirty="0" smtClean="0"/>
              <a:t>Linked Mortality Files:</a:t>
            </a:r>
            <a:br>
              <a:rPr lang="en-US" dirty="0" smtClean="0"/>
            </a:br>
            <a:r>
              <a:rPr lang="en-US" dirty="0" smtClean="0"/>
              <a:t>Public-use data</a:t>
            </a:r>
            <a:endParaRPr lang="en-US" dirty="0"/>
          </a:p>
        </p:txBody>
      </p:sp>
      <p:sp>
        <p:nvSpPr>
          <p:cNvPr id="1323011" name="Rectangle 3"/>
          <p:cNvSpPr>
            <a:spLocks noGrp="1" noChangeArrowheads="1"/>
          </p:cNvSpPr>
          <p:nvPr>
            <p:ph type="body" idx="1"/>
          </p:nvPr>
        </p:nvSpPr>
        <p:spPr/>
        <p:txBody>
          <a:bodyPr>
            <a:normAutofit lnSpcReduction="10000"/>
          </a:bodyPr>
          <a:lstStyle/>
          <a:p>
            <a:pPr>
              <a:lnSpc>
                <a:spcPct val="90000"/>
              </a:lnSpc>
            </a:pPr>
            <a:r>
              <a:rPr lang="en-US" dirty="0" smtClean="0"/>
              <a:t>Public-use files analytically suitable for many types of analyses</a:t>
            </a:r>
          </a:p>
          <a:p>
            <a:pPr lvl="1">
              <a:lnSpc>
                <a:spcPct val="90000"/>
              </a:lnSpc>
            </a:pPr>
            <a:r>
              <a:rPr lang="en-US" dirty="0" smtClean="0"/>
              <a:t>Vital status not perturbed</a:t>
            </a:r>
          </a:p>
          <a:p>
            <a:pPr lvl="1">
              <a:lnSpc>
                <a:spcPct val="90000"/>
              </a:lnSpc>
            </a:pPr>
            <a:r>
              <a:rPr lang="en-US" dirty="0" smtClean="0"/>
              <a:t>Date or cause of death may be perturbed</a:t>
            </a:r>
          </a:p>
          <a:p>
            <a:pPr>
              <a:lnSpc>
                <a:spcPct val="90000"/>
              </a:lnSpc>
            </a:pPr>
            <a:r>
              <a:rPr lang="en-US" dirty="0" smtClean="0"/>
              <a:t>Comparative methods</a:t>
            </a:r>
          </a:p>
          <a:p>
            <a:pPr lvl="1">
              <a:lnSpc>
                <a:spcPct val="90000"/>
              </a:lnSpc>
            </a:pPr>
            <a:r>
              <a:rPr lang="en-US" dirty="0" smtClean="0"/>
              <a:t>Compared </a:t>
            </a:r>
            <a:r>
              <a:rPr lang="en-US" dirty="0"/>
              <a:t>mean follow-up times and distributions for select causes of </a:t>
            </a:r>
            <a:r>
              <a:rPr lang="en-US" dirty="0" smtClean="0"/>
              <a:t>death for the public-use and restricted-use data</a:t>
            </a:r>
            <a:endParaRPr lang="en-US" dirty="0"/>
          </a:p>
          <a:p>
            <a:pPr lvl="1">
              <a:lnSpc>
                <a:spcPct val="90000"/>
              </a:lnSpc>
            </a:pPr>
            <a:r>
              <a:rPr lang="en-US" dirty="0"/>
              <a:t>Compared the mortality risk for a standard set of socio-demographic covariates for all-cause as well as cause-specific mortality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smtClean="0"/>
              <a:t>National Health Care Surveys</a:t>
            </a:r>
          </a:p>
        </p:txBody>
      </p:sp>
      <p:sp>
        <p:nvSpPr>
          <p:cNvPr id="159747" name="Rectangle 3"/>
          <p:cNvSpPr>
            <a:spLocks noGrp="1" noChangeArrowheads="1"/>
          </p:cNvSpPr>
          <p:nvPr>
            <p:ph type="body" idx="1"/>
          </p:nvPr>
        </p:nvSpPr>
        <p:spPr/>
        <p:txBody>
          <a:bodyPr>
            <a:normAutofit fontScale="92500" lnSpcReduction="10000"/>
          </a:bodyPr>
          <a:lstStyle/>
          <a:p>
            <a:r>
              <a:rPr lang="en-US" dirty="0" smtClean="0"/>
              <a:t>Nursing Home Survey (NHHS)</a:t>
            </a:r>
          </a:p>
          <a:p>
            <a:pPr lvl="1"/>
            <a:r>
              <a:rPr lang="en-US" dirty="0" smtClean="0"/>
              <a:t>Survey of nursing homes and their residents and has been in the field periodically since 1973</a:t>
            </a:r>
          </a:p>
          <a:p>
            <a:pPr lvl="1"/>
            <a:r>
              <a:rPr lang="en-US" dirty="0" smtClean="0"/>
              <a:t>Provides information on nursing homes from two perspectives</a:t>
            </a:r>
          </a:p>
          <a:p>
            <a:pPr lvl="2"/>
            <a:r>
              <a:rPr lang="en-US" dirty="0" smtClean="0"/>
              <a:t>The facilities</a:t>
            </a:r>
          </a:p>
          <a:p>
            <a:pPr lvl="3"/>
            <a:r>
              <a:rPr lang="en-US" dirty="0" smtClean="0"/>
              <a:t>Size, ownership, Medicare/Medicaid certification, services provided and specialty programs offered, and charges</a:t>
            </a:r>
          </a:p>
          <a:p>
            <a:pPr lvl="2"/>
            <a:r>
              <a:rPr lang="en-US" dirty="0" smtClean="0"/>
              <a:t>The recipients of care </a:t>
            </a:r>
          </a:p>
          <a:p>
            <a:pPr lvl="3"/>
            <a:r>
              <a:rPr lang="en-US" dirty="0" smtClean="0"/>
              <a:t>Demographic characteristics, health status and medications taken, services received, and sources of payment. </a:t>
            </a:r>
          </a:p>
          <a:p>
            <a:pPr lvl="1"/>
            <a:r>
              <a:rPr lang="en-US" dirty="0" smtClean="0"/>
              <a:t>1985, 1995, 1997, and 2004 NNHS have been linked to various administrative data sources</a:t>
            </a:r>
          </a:p>
          <a:p>
            <a:pPr lvl="1"/>
            <a:endParaRPr lang="en-US" dirty="0" smtClean="0"/>
          </a:p>
          <a:p>
            <a:endParaRPr lang="en-US" dirty="0" smtClean="0"/>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DC112CC4-AA73-4613-B3D3-8368487AE9B7}" type="slidenum">
              <a:rPr lang="en-US"/>
              <a:pPr/>
              <a:t>50</a:t>
            </a:fld>
            <a:endParaRPr lang="en-US"/>
          </a:p>
        </p:txBody>
      </p:sp>
      <p:sp>
        <p:nvSpPr>
          <p:cNvPr id="1355778" name="Rectangle 2"/>
          <p:cNvSpPr>
            <a:spLocks noGrp="1" noRot="1" noChangeArrowheads="1"/>
          </p:cNvSpPr>
          <p:nvPr>
            <p:ph type="title"/>
          </p:nvPr>
        </p:nvSpPr>
        <p:spPr/>
        <p:txBody>
          <a:bodyPr>
            <a:normAutofit fontScale="90000"/>
          </a:bodyPr>
          <a:lstStyle/>
          <a:p>
            <a:r>
              <a:rPr lang="en-US" dirty="0" smtClean="0"/>
              <a:t>Linked Mortality Files:</a:t>
            </a:r>
            <a:br>
              <a:rPr lang="en-US" dirty="0" smtClean="0"/>
            </a:br>
            <a:r>
              <a:rPr lang="en-US" dirty="0" smtClean="0"/>
              <a:t>Public-use data</a:t>
            </a:r>
            <a:endParaRPr lang="en-US" dirty="0"/>
          </a:p>
        </p:txBody>
      </p:sp>
      <p:sp>
        <p:nvSpPr>
          <p:cNvPr id="1355779" name="Rectangle 3"/>
          <p:cNvSpPr>
            <a:spLocks noGrp="1" noChangeArrowheads="1"/>
          </p:cNvSpPr>
          <p:nvPr>
            <p:ph type="body" idx="1"/>
          </p:nvPr>
        </p:nvSpPr>
        <p:spPr/>
        <p:txBody>
          <a:bodyPr>
            <a:normAutofit lnSpcReduction="10000"/>
          </a:bodyPr>
          <a:lstStyle/>
          <a:p>
            <a:r>
              <a:rPr lang="en-US" dirty="0" smtClean="0"/>
              <a:t>Public-use files </a:t>
            </a:r>
            <a:r>
              <a:rPr lang="en-US" dirty="0"/>
              <a:t>yield similar hazard ratios and confidence intervals, particularly for common causes of </a:t>
            </a:r>
            <a:r>
              <a:rPr lang="en-US" dirty="0" smtClean="0"/>
              <a:t>death</a:t>
            </a:r>
            <a:endParaRPr lang="en-US" dirty="0"/>
          </a:p>
          <a:p>
            <a:r>
              <a:rPr lang="en-US" dirty="0"/>
              <a:t>Results for less common causes of death remain consistent, although </a:t>
            </a:r>
            <a:r>
              <a:rPr lang="en-US" dirty="0" smtClean="0"/>
              <a:t>less </a:t>
            </a:r>
            <a:r>
              <a:rPr lang="en-US" dirty="0"/>
              <a:t>agreement in the </a:t>
            </a:r>
            <a:r>
              <a:rPr lang="en-US" dirty="0" smtClean="0"/>
              <a:t>estimates</a:t>
            </a:r>
          </a:p>
          <a:p>
            <a:r>
              <a:rPr lang="en-US" dirty="0" smtClean="0"/>
              <a:t>Caution is urged for analyses of very rare causes of death or small population subgroups</a:t>
            </a:r>
          </a:p>
          <a:p>
            <a:r>
              <a:rPr lang="en-US" dirty="0" smtClean="0"/>
              <a:t>Users of the public-use linked mortality files may request to verify their results through the NCHS Research Data Center</a:t>
            </a:r>
          </a:p>
          <a:p>
            <a:endParaRPr lang="en-US" dirty="0">
              <a:cs typeface="Times New Roman" pitchFamily="18" charset="0"/>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Rectangle 4"/>
          <p:cNvSpPr>
            <a:spLocks noGrp="1" noChangeArrowheads="1"/>
          </p:cNvSpPr>
          <p:nvPr>
            <p:ph type="title"/>
          </p:nvPr>
        </p:nvSpPr>
        <p:spPr/>
        <p:txBody>
          <a:bodyPr>
            <a:normAutofit fontScale="90000"/>
          </a:bodyPr>
          <a:lstStyle/>
          <a:p>
            <a:r>
              <a:rPr lang="en-US" smtClean="0"/>
              <a:t>Linked Medicare Files:</a:t>
            </a:r>
            <a:br>
              <a:rPr lang="en-US" smtClean="0"/>
            </a:br>
            <a:r>
              <a:rPr lang="en-US" smtClean="0"/>
              <a:t>Identifying Deaths</a:t>
            </a:r>
            <a:endParaRPr lang="en-US" dirty="0" smtClean="0"/>
          </a:p>
        </p:txBody>
      </p:sp>
      <p:sp>
        <p:nvSpPr>
          <p:cNvPr id="277509" name="Rectangle 5"/>
          <p:cNvSpPr>
            <a:spLocks noGrp="1" noChangeArrowheads="1"/>
          </p:cNvSpPr>
          <p:nvPr>
            <p:ph sz="quarter" idx="1"/>
          </p:nvPr>
        </p:nvSpPr>
        <p:spPr/>
        <p:txBody>
          <a:bodyPr>
            <a:normAutofit fontScale="92500" lnSpcReduction="10000"/>
          </a:bodyPr>
          <a:lstStyle/>
          <a:p>
            <a:r>
              <a:rPr lang="en-US" smtClean="0"/>
              <a:t>Survey participants interviewed before the availability of linked Medicare files could have died (e.g. NHEFS, NHANES II or NHANES III )</a:t>
            </a:r>
          </a:p>
          <a:p>
            <a:pPr lvl="1"/>
            <a:r>
              <a:rPr lang="en-US" smtClean="0"/>
              <a:t>Survey respondents who died before linked Medicare data can be identified by merging mortality information from the Linked Mortality files</a:t>
            </a:r>
          </a:p>
          <a:p>
            <a:pPr lvl="1"/>
            <a:r>
              <a:rPr lang="en-US" smtClean="0"/>
              <a:t>Needed to create analytic sample</a:t>
            </a:r>
          </a:p>
          <a:p>
            <a:r>
              <a:rPr lang="en-US" smtClean="0"/>
              <a:t>Persons may die during study period and cease to have Medicare records</a:t>
            </a:r>
          </a:p>
          <a:p>
            <a:pPr lvl="1"/>
            <a:r>
              <a:rPr lang="en-US" smtClean="0"/>
              <a:t>Look for a CMS date of death on each of the Denominator or SMEC files</a:t>
            </a:r>
          </a:p>
          <a:p>
            <a:pPr lvl="1"/>
            <a:endParaRPr lang="en-US" dirty="0" smtClean="0"/>
          </a:p>
        </p:txBody>
      </p:sp>
      <p:sp>
        <p:nvSpPr>
          <p:cNvPr id="6" name="Slide Number Placeholder 5"/>
          <p:cNvSpPr>
            <a:spLocks noGrp="1"/>
          </p:cNvSpPr>
          <p:nvPr>
            <p:ph type="sldNum" sz="quarter" idx="12"/>
          </p:nvPr>
        </p:nvSpPr>
        <p:spPr/>
        <p:txBody>
          <a:bodyPr>
            <a:normAutofit fontScale="85000" lnSpcReduction="20000"/>
          </a:bodyPr>
          <a:lstStyle/>
          <a:p>
            <a:fld id="{0E872B02-A18A-4D88-8C42-67B0B3AE117B}" type="slidenum">
              <a:rPr lang="en-US" smtClean="0"/>
              <a:pPr/>
              <a:t>51</a:t>
            </a:fld>
            <a:endParaRPr lang="en-US"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Rectangle 6"/>
          <p:cNvSpPr>
            <a:spLocks noGrp="1" noChangeArrowheads="1"/>
          </p:cNvSpPr>
          <p:nvPr>
            <p:ph type="title"/>
          </p:nvPr>
        </p:nvSpPr>
        <p:spPr/>
        <p:txBody>
          <a:bodyPr>
            <a:normAutofit fontScale="90000"/>
          </a:bodyPr>
          <a:lstStyle/>
          <a:p>
            <a:r>
              <a:rPr lang="en-GB" smtClean="0"/>
              <a:t>Linked Medicare Files:</a:t>
            </a:r>
            <a:br>
              <a:rPr lang="en-GB" smtClean="0"/>
            </a:br>
            <a:r>
              <a:rPr lang="en-GB" smtClean="0"/>
              <a:t>No Denominator Record</a:t>
            </a:r>
            <a:endParaRPr lang="en-US" dirty="0" smtClean="0"/>
          </a:p>
        </p:txBody>
      </p:sp>
      <p:sp>
        <p:nvSpPr>
          <p:cNvPr id="101383" name="Rectangle 7"/>
          <p:cNvSpPr>
            <a:spLocks noGrp="1" noChangeArrowheads="1"/>
          </p:cNvSpPr>
          <p:nvPr>
            <p:ph sz="quarter" idx="1"/>
          </p:nvPr>
        </p:nvSpPr>
        <p:spPr/>
        <p:txBody>
          <a:bodyPr/>
          <a:lstStyle/>
          <a:p>
            <a:r>
              <a:rPr lang="en-US" smtClean="0"/>
              <a:t>Why does not having a denominator record matter?</a:t>
            </a:r>
          </a:p>
          <a:p>
            <a:endParaRPr lang="en-US" smtClean="0"/>
          </a:p>
          <a:p>
            <a:r>
              <a:rPr lang="en-US" smtClean="0"/>
              <a:t>Lack of denominator record can affect your analytic sample – why?</a:t>
            </a:r>
          </a:p>
          <a:p>
            <a:endParaRPr lang="en-US" smtClean="0"/>
          </a:p>
          <a:p>
            <a:pPr lvl="1"/>
            <a:r>
              <a:rPr lang="en-US" smtClean="0"/>
              <a:t>Can’t determine managed care enrollment</a:t>
            </a:r>
          </a:p>
          <a:p>
            <a:pPr lvl="1"/>
            <a:r>
              <a:rPr lang="en-US" smtClean="0"/>
              <a:t>In general, managed care enrollees are excluded from sample (more on this to come)</a:t>
            </a:r>
          </a:p>
          <a:p>
            <a:pPr lvl="2"/>
            <a:endParaRPr lang="en-US" dirty="0"/>
          </a:p>
        </p:txBody>
      </p:sp>
      <p:sp>
        <p:nvSpPr>
          <p:cNvPr id="6" name="Slide Number Placeholder 5"/>
          <p:cNvSpPr>
            <a:spLocks noGrp="1"/>
          </p:cNvSpPr>
          <p:nvPr>
            <p:ph type="sldNum" sz="quarter" idx="12"/>
          </p:nvPr>
        </p:nvSpPr>
        <p:spPr/>
        <p:txBody>
          <a:bodyPr>
            <a:normAutofit fontScale="85000" lnSpcReduction="20000"/>
          </a:bodyPr>
          <a:lstStyle/>
          <a:p>
            <a:fld id="{BDD1D028-F2D4-4F1B-A023-FAE76BE9DC9B}" type="slidenum">
              <a:rPr lang="en-US" smtClean="0"/>
              <a:pPr/>
              <a:t>52</a:t>
            </a:fld>
            <a:endParaRPr lang="en-US"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Rectangle 6"/>
          <p:cNvSpPr>
            <a:spLocks noGrp="1" noChangeArrowheads="1"/>
          </p:cNvSpPr>
          <p:nvPr>
            <p:ph type="title"/>
          </p:nvPr>
        </p:nvSpPr>
        <p:spPr/>
        <p:txBody>
          <a:bodyPr>
            <a:normAutofit fontScale="90000"/>
          </a:bodyPr>
          <a:lstStyle/>
          <a:p>
            <a:r>
              <a:rPr lang="en-GB" smtClean="0"/>
              <a:t>Linked Medicare Files:</a:t>
            </a:r>
            <a:br>
              <a:rPr lang="en-GB" smtClean="0"/>
            </a:br>
            <a:r>
              <a:rPr lang="en-GB" smtClean="0"/>
              <a:t>No Denominator Record</a:t>
            </a:r>
            <a:endParaRPr lang="en-GB" dirty="0" smtClean="0"/>
          </a:p>
        </p:txBody>
      </p:sp>
      <p:sp>
        <p:nvSpPr>
          <p:cNvPr id="97287" name="Rectangle 7"/>
          <p:cNvSpPr>
            <a:spLocks noGrp="1" noChangeArrowheads="1"/>
          </p:cNvSpPr>
          <p:nvPr>
            <p:ph sz="quarter" idx="1"/>
          </p:nvPr>
        </p:nvSpPr>
        <p:spPr/>
        <p:txBody>
          <a:bodyPr>
            <a:normAutofit fontScale="85000" lnSpcReduction="20000"/>
          </a:bodyPr>
          <a:lstStyle/>
          <a:p>
            <a:r>
              <a:rPr lang="en-GB" smtClean="0"/>
              <a:t>Deceased</a:t>
            </a:r>
          </a:p>
          <a:p>
            <a:pPr lvl="1"/>
            <a:r>
              <a:rPr lang="en-GB" smtClean="0"/>
              <a:t>Prior to availability of linked Medicare data</a:t>
            </a:r>
          </a:p>
          <a:p>
            <a:pPr lvl="2"/>
            <a:r>
              <a:rPr lang="en-GB" smtClean="0"/>
              <a:t>Check mortality through linked mortality files</a:t>
            </a:r>
          </a:p>
          <a:p>
            <a:pPr lvl="1"/>
            <a:r>
              <a:rPr lang="en-GB" smtClean="0"/>
              <a:t>During periods of coverage for linked files</a:t>
            </a:r>
          </a:p>
          <a:p>
            <a:pPr lvl="2"/>
            <a:r>
              <a:rPr lang="en-GB" smtClean="0"/>
              <a:t>Check CMS date of death</a:t>
            </a:r>
          </a:p>
          <a:p>
            <a:r>
              <a:rPr lang="en-GB" smtClean="0"/>
              <a:t>Loss of entitlement</a:t>
            </a:r>
          </a:p>
          <a:p>
            <a:pPr lvl="1"/>
            <a:r>
              <a:rPr lang="en-GB" smtClean="0"/>
              <a:t>check termination codes on Denominator or SMEC files (PART_A_TERM_CD and PART_B_TERM_CD)</a:t>
            </a:r>
          </a:p>
          <a:p>
            <a:pPr lvl="2"/>
            <a:r>
              <a:rPr lang="en-GB" smtClean="0"/>
              <a:t>Deceased</a:t>
            </a:r>
          </a:p>
          <a:p>
            <a:pPr lvl="2"/>
            <a:r>
              <a:rPr lang="en-GB" smtClean="0"/>
              <a:t>Non payment of premium</a:t>
            </a:r>
          </a:p>
          <a:p>
            <a:pPr lvl="2"/>
            <a:r>
              <a:rPr lang="en-GB" smtClean="0"/>
              <a:t>Voluntary withdrawal</a:t>
            </a:r>
          </a:p>
          <a:p>
            <a:pPr lvl="2"/>
            <a:r>
              <a:rPr lang="en-GB" smtClean="0"/>
              <a:t>Other termination</a:t>
            </a:r>
          </a:p>
          <a:p>
            <a:r>
              <a:rPr lang="en-GB" smtClean="0"/>
              <a:t>CMS record keeping inconsistencies</a:t>
            </a:r>
            <a:endParaRPr lang="en-GB" dirty="0"/>
          </a:p>
        </p:txBody>
      </p:sp>
      <p:sp>
        <p:nvSpPr>
          <p:cNvPr id="6" name="Slide Number Placeholder 5"/>
          <p:cNvSpPr>
            <a:spLocks noGrp="1"/>
          </p:cNvSpPr>
          <p:nvPr>
            <p:ph type="sldNum" sz="quarter" idx="12"/>
          </p:nvPr>
        </p:nvSpPr>
        <p:spPr/>
        <p:txBody>
          <a:bodyPr>
            <a:normAutofit fontScale="85000" lnSpcReduction="20000"/>
          </a:bodyPr>
          <a:lstStyle/>
          <a:p>
            <a:fld id="{C55D3EE3-7232-4207-9C28-03B7A8A7B7CE}" type="slidenum">
              <a:rPr lang="en-US" smtClean="0"/>
              <a:pPr/>
              <a:t>53</a:t>
            </a:fld>
            <a:endParaRPr lang="en-US" dirty="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4" name="Rectangle 4"/>
          <p:cNvSpPr>
            <a:spLocks noGrp="1" noChangeArrowheads="1"/>
          </p:cNvSpPr>
          <p:nvPr>
            <p:ph type="title"/>
          </p:nvPr>
        </p:nvSpPr>
        <p:spPr/>
        <p:txBody>
          <a:bodyPr>
            <a:normAutofit fontScale="90000"/>
          </a:bodyPr>
          <a:lstStyle/>
          <a:p>
            <a:r>
              <a:rPr lang="en-GB" smtClean="0"/>
              <a:t>Linked Medicare Files:</a:t>
            </a:r>
            <a:br>
              <a:rPr lang="en-GB" smtClean="0"/>
            </a:br>
            <a:r>
              <a:rPr lang="en-GB" smtClean="0"/>
              <a:t>Denominator record but no claims data</a:t>
            </a:r>
            <a:endParaRPr lang="en-US" dirty="0"/>
          </a:p>
        </p:txBody>
      </p:sp>
      <p:sp>
        <p:nvSpPr>
          <p:cNvPr id="204805" name="Rectangle 5"/>
          <p:cNvSpPr>
            <a:spLocks noGrp="1" noChangeArrowheads="1"/>
          </p:cNvSpPr>
          <p:nvPr>
            <p:ph sz="quarter" idx="1"/>
          </p:nvPr>
        </p:nvSpPr>
        <p:spPr/>
        <p:txBody>
          <a:bodyPr/>
          <a:lstStyle/>
          <a:p>
            <a:r>
              <a:rPr lang="en-US" smtClean="0"/>
              <a:t>Entitled to Medicare, but not utilizing Medicare services during period that linked files cover</a:t>
            </a:r>
          </a:p>
          <a:p>
            <a:r>
              <a:rPr lang="en-US" smtClean="0"/>
              <a:t>Entitled to Medicare, but services being used are not reimbursable claims</a:t>
            </a:r>
          </a:p>
          <a:p>
            <a:r>
              <a:rPr lang="en-US" smtClean="0"/>
              <a:t>Note: </a:t>
            </a:r>
          </a:p>
          <a:p>
            <a:pPr lvl="1"/>
            <a:r>
              <a:rPr lang="en-US" smtClean="0"/>
              <a:t>Small fraction of linked participants may have claims data but no associated Denominator record</a:t>
            </a:r>
          </a:p>
          <a:p>
            <a:pPr lvl="1"/>
            <a:r>
              <a:rPr lang="en-US" smtClean="0"/>
              <a:t>Some Medicare beneficiaries only enrolled in Part A</a:t>
            </a:r>
          </a:p>
          <a:p>
            <a:r>
              <a:rPr lang="en-GB" smtClean="0"/>
              <a:t>CMS record keeping inconsistencies</a:t>
            </a:r>
            <a:endParaRPr lang="en-US" dirty="0"/>
          </a:p>
        </p:txBody>
      </p:sp>
      <p:sp>
        <p:nvSpPr>
          <p:cNvPr id="6" name="Slide Number Placeholder 5"/>
          <p:cNvSpPr>
            <a:spLocks noGrp="1"/>
          </p:cNvSpPr>
          <p:nvPr>
            <p:ph type="sldNum" sz="quarter" idx="12"/>
          </p:nvPr>
        </p:nvSpPr>
        <p:spPr/>
        <p:txBody>
          <a:bodyPr>
            <a:normAutofit fontScale="85000" lnSpcReduction="20000"/>
          </a:bodyPr>
          <a:lstStyle/>
          <a:p>
            <a:fld id="{172D4B30-D8F1-41F7-8B6F-BEF29206749F}" type="slidenum">
              <a:rPr lang="en-US" smtClean="0"/>
              <a:pPr/>
              <a:t>54</a:t>
            </a:fld>
            <a:endParaRPr lang="en-US"/>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Rectangle 4"/>
          <p:cNvSpPr>
            <a:spLocks noGrp="1" noChangeArrowheads="1"/>
          </p:cNvSpPr>
          <p:nvPr>
            <p:ph type="title"/>
          </p:nvPr>
        </p:nvSpPr>
        <p:spPr/>
        <p:txBody>
          <a:bodyPr>
            <a:normAutofit fontScale="90000"/>
          </a:bodyPr>
          <a:lstStyle/>
          <a:p>
            <a:r>
              <a:rPr lang="en-GB" smtClean="0"/>
              <a:t>Linked Medicare Files:</a:t>
            </a:r>
            <a:br>
              <a:rPr lang="en-GB" smtClean="0"/>
            </a:br>
            <a:r>
              <a:rPr lang="en-GB" smtClean="0"/>
              <a:t>Managed Care Enrollment</a:t>
            </a:r>
            <a:endParaRPr lang="en-GB" dirty="0" smtClean="0"/>
          </a:p>
        </p:txBody>
      </p:sp>
      <p:sp>
        <p:nvSpPr>
          <p:cNvPr id="38915" name="Rectangle 5"/>
          <p:cNvSpPr>
            <a:spLocks noGrp="1" noChangeArrowheads="1"/>
          </p:cNvSpPr>
          <p:nvPr>
            <p:ph sz="quarter" idx="1"/>
          </p:nvPr>
        </p:nvSpPr>
        <p:spPr/>
        <p:txBody>
          <a:bodyPr>
            <a:normAutofit lnSpcReduction="10000"/>
          </a:bodyPr>
          <a:lstStyle/>
          <a:p>
            <a:r>
              <a:rPr lang="en-GB" smtClean="0"/>
              <a:t>No claims submitted for beneficiaries enrolled in managed care plans (HMO)</a:t>
            </a:r>
          </a:p>
          <a:p>
            <a:pPr lvl="1"/>
            <a:r>
              <a:rPr lang="en-GB" smtClean="0"/>
              <a:t>Do not have complete information on payments or services received</a:t>
            </a:r>
          </a:p>
          <a:p>
            <a:pPr lvl="1"/>
            <a:r>
              <a:rPr lang="en-GB" smtClean="0"/>
              <a:t>Could miss health events that are being counted based upon submitted claims</a:t>
            </a:r>
          </a:p>
          <a:p>
            <a:r>
              <a:rPr lang="en-GB" smtClean="0"/>
              <a:t>Complex issue. See ResDAC</a:t>
            </a:r>
          </a:p>
          <a:p>
            <a:pPr lvl="1"/>
            <a:r>
              <a:rPr lang="en-GB" smtClean="0"/>
              <a:t>Technical brief at </a:t>
            </a:r>
          </a:p>
          <a:p>
            <a:pPr lvl="1"/>
            <a:r>
              <a:rPr lang="en-GB" smtClean="0"/>
              <a:t>www.resdac.umn.edu/Tools/TBs/TN-009.asp</a:t>
            </a:r>
            <a:endParaRPr lang="en-GB" smtClean="0">
              <a:hlinkClick r:id="rId3"/>
            </a:endParaRPr>
          </a:p>
          <a:p>
            <a:pPr lvl="1"/>
            <a:r>
              <a:rPr lang="en-GB" smtClean="0"/>
              <a:t>Other studies www.resdac.umn.edu/AboutUs/Staff.asp</a:t>
            </a:r>
            <a:endParaRPr lang="en-GB" dirty="0" smtClean="0"/>
          </a:p>
        </p:txBody>
      </p:sp>
      <p:sp>
        <p:nvSpPr>
          <p:cNvPr id="6" name="Slide Number Placeholder 5"/>
          <p:cNvSpPr>
            <a:spLocks noGrp="1"/>
          </p:cNvSpPr>
          <p:nvPr>
            <p:ph type="sldNum" sz="quarter" idx="12"/>
          </p:nvPr>
        </p:nvSpPr>
        <p:spPr/>
        <p:txBody>
          <a:bodyPr>
            <a:normAutofit fontScale="85000" lnSpcReduction="20000"/>
          </a:bodyPr>
          <a:lstStyle/>
          <a:p>
            <a:fld id="{752CB45E-C824-4F46-A378-127C4E604911}" type="slidenum">
              <a:rPr lang="en-US" smtClean="0"/>
              <a:pPr/>
              <a:t>55</a:t>
            </a:fld>
            <a:endParaRPr lang="en-US"/>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Rectangle 4"/>
          <p:cNvSpPr>
            <a:spLocks noGrp="1" noChangeArrowheads="1"/>
          </p:cNvSpPr>
          <p:nvPr>
            <p:ph type="title"/>
          </p:nvPr>
        </p:nvSpPr>
        <p:spPr/>
        <p:txBody>
          <a:bodyPr>
            <a:normAutofit fontScale="90000"/>
          </a:bodyPr>
          <a:lstStyle/>
          <a:p>
            <a:r>
              <a:rPr lang="en-GB" smtClean="0"/>
              <a:t>Linked Medicare Files:</a:t>
            </a:r>
            <a:br>
              <a:rPr lang="en-GB" smtClean="0"/>
            </a:br>
            <a:r>
              <a:rPr lang="en-GB" smtClean="0"/>
              <a:t>Managed Care Enrollment</a:t>
            </a:r>
            <a:endParaRPr lang="en-GB" dirty="0" smtClean="0"/>
          </a:p>
        </p:txBody>
      </p:sp>
      <p:sp>
        <p:nvSpPr>
          <p:cNvPr id="39939" name="Rectangle 5"/>
          <p:cNvSpPr>
            <a:spLocks noGrp="1" noChangeArrowheads="1"/>
          </p:cNvSpPr>
          <p:nvPr>
            <p:ph sz="quarter" idx="1"/>
          </p:nvPr>
        </p:nvSpPr>
        <p:spPr/>
        <p:txBody>
          <a:bodyPr>
            <a:normAutofit fontScale="92500" lnSpcReduction="20000"/>
          </a:bodyPr>
          <a:lstStyle/>
          <a:p>
            <a:r>
              <a:rPr lang="en-GB" smtClean="0"/>
              <a:t>How managed care enrollees affect your research depends upon your question… </a:t>
            </a:r>
          </a:p>
          <a:p>
            <a:pPr lvl="1"/>
            <a:r>
              <a:rPr lang="en-GB" smtClean="0"/>
              <a:t>Studies on reimbursements/charges </a:t>
            </a:r>
          </a:p>
          <a:p>
            <a:pPr lvl="2"/>
            <a:r>
              <a:rPr lang="en-GB" smtClean="0"/>
              <a:t>Option may be to exclude those with any managed care enrollment because you don’t have complete information on payments or services received</a:t>
            </a:r>
          </a:p>
          <a:p>
            <a:pPr lvl="1"/>
            <a:r>
              <a:rPr lang="en-GB" smtClean="0"/>
              <a:t>Studies on health outcomes/events</a:t>
            </a:r>
          </a:p>
          <a:p>
            <a:pPr lvl="2"/>
            <a:r>
              <a:rPr lang="en-GB" smtClean="0"/>
              <a:t>Option may be to exclude those with any managed care enrollment because you could miss events</a:t>
            </a:r>
          </a:p>
          <a:p>
            <a:pPr lvl="2"/>
            <a:r>
              <a:rPr lang="en-GB" smtClean="0"/>
              <a:t>Option may be to censor observations at time of first HMO enrollment</a:t>
            </a:r>
          </a:p>
          <a:p>
            <a:pPr lvl="1"/>
            <a:r>
              <a:rPr lang="en-GB" smtClean="0"/>
              <a:t>Other methods for addressing HMO enrollment possible depending upon research question</a:t>
            </a:r>
          </a:p>
        </p:txBody>
      </p:sp>
      <p:sp>
        <p:nvSpPr>
          <p:cNvPr id="6" name="Slide Number Placeholder 5"/>
          <p:cNvSpPr>
            <a:spLocks noGrp="1"/>
          </p:cNvSpPr>
          <p:nvPr>
            <p:ph type="sldNum" sz="quarter" idx="12"/>
          </p:nvPr>
        </p:nvSpPr>
        <p:spPr/>
        <p:txBody>
          <a:bodyPr>
            <a:normAutofit fontScale="85000" lnSpcReduction="20000"/>
          </a:bodyPr>
          <a:lstStyle/>
          <a:p>
            <a:fld id="{48CA44AA-1077-4D27-8C7A-AD52332002D7}" type="slidenum">
              <a:rPr lang="en-US" smtClean="0"/>
              <a:pPr/>
              <a:t>56</a:t>
            </a:fld>
            <a:endParaRPr lang="en-US"/>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Rectangle 4"/>
          <p:cNvSpPr>
            <a:spLocks noGrp="1" noChangeArrowheads="1"/>
          </p:cNvSpPr>
          <p:nvPr>
            <p:ph type="title"/>
          </p:nvPr>
        </p:nvSpPr>
        <p:spPr/>
        <p:txBody>
          <a:bodyPr/>
          <a:lstStyle/>
          <a:p>
            <a:r>
              <a:rPr lang="en-US" smtClean="0"/>
              <a:t>CMS Feasibility Study Data</a:t>
            </a:r>
          </a:p>
        </p:txBody>
      </p:sp>
      <p:sp>
        <p:nvSpPr>
          <p:cNvPr id="41987" name="Rectangle 5"/>
          <p:cNvSpPr>
            <a:spLocks noGrp="1" noChangeArrowheads="1"/>
          </p:cNvSpPr>
          <p:nvPr>
            <p:ph sz="quarter" idx="1"/>
          </p:nvPr>
        </p:nvSpPr>
        <p:spPr/>
        <p:txBody>
          <a:bodyPr>
            <a:normAutofit lnSpcReduction="10000"/>
          </a:bodyPr>
          <a:lstStyle/>
          <a:p>
            <a:r>
              <a:rPr lang="en-US" smtClean="0"/>
              <a:t>Public-use data </a:t>
            </a:r>
          </a:p>
          <a:p>
            <a:pPr lvl="1"/>
            <a:r>
              <a:rPr lang="en-US" smtClean="0"/>
              <a:t>Indicates whether respondent was linked to CMS data (CMS_MATCH)</a:t>
            </a:r>
          </a:p>
          <a:p>
            <a:pPr lvl="1"/>
            <a:r>
              <a:rPr lang="en-US" smtClean="0"/>
              <a:t>Provides limited variables on whether linked respondent has data on any of administrative files </a:t>
            </a:r>
          </a:p>
          <a:p>
            <a:pPr lvl="2"/>
            <a:r>
              <a:rPr lang="en-US" smtClean="0"/>
              <a:t>Determine maximum sample size for each linked file</a:t>
            </a:r>
          </a:p>
          <a:p>
            <a:r>
              <a:rPr lang="en-US" smtClean="0"/>
              <a:t>Does not contain specific information, e.g. no information about amount or types of claims or benefits</a:t>
            </a:r>
          </a:p>
          <a:p>
            <a:r>
              <a:rPr lang="en-US" smtClean="0"/>
              <a:t>Access data from data linkage website</a:t>
            </a:r>
            <a:endParaRPr lang="en-US" dirty="0" smtClean="0"/>
          </a:p>
        </p:txBody>
      </p:sp>
      <p:sp>
        <p:nvSpPr>
          <p:cNvPr id="4" name="Slide Number Placeholder 3"/>
          <p:cNvSpPr>
            <a:spLocks noGrp="1"/>
          </p:cNvSpPr>
          <p:nvPr>
            <p:ph type="sldNum" sz="quarter" idx="12"/>
          </p:nvPr>
        </p:nvSpPr>
        <p:spPr/>
        <p:txBody>
          <a:bodyPr>
            <a:normAutofit fontScale="85000" lnSpcReduction="20000"/>
          </a:bodyPr>
          <a:lstStyle/>
          <a:p>
            <a:fld id="{2C1C5D3F-7DC1-4822-B8EF-B3B542DCDC74}" type="slidenum">
              <a:rPr lang="en-US" smtClean="0"/>
              <a:pPr/>
              <a:t>57</a:t>
            </a:fld>
            <a:endParaRPr lang="en-US"/>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1266" name="Rectangle 2"/>
          <p:cNvSpPr>
            <a:spLocks noGrp="1" noRot="1" noChangeArrowheads="1"/>
          </p:cNvSpPr>
          <p:nvPr>
            <p:ph type="title"/>
          </p:nvPr>
        </p:nvSpPr>
        <p:spPr/>
        <p:txBody>
          <a:bodyPr/>
          <a:lstStyle/>
          <a:p>
            <a:r>
              <a:rPr lang="en-US" smtClean="0"/>
              <a:t>Linked but no SSA Data</a:t>
            </a:r>
            <a:endParaRPr lang="en-US"/>
          </a:p>
        </p:txBody>
      </p:sp>
      <p:sp>
        <p:nvSpPr>
          <p:cNvPr id="1291267" name="Rectangle 3"/>
          <p:cNvSpPr>
            <a:spLocks noGrp="1" noChangeArrowheads="1"/>
          </p:cNvSpPr>
          <p:nvPr>
            <p:ph sz="quarter" idx="1"/>
          </p:nvPr>
        </p:nvSpPr>
        <p:spPr/>
        <p:txBody>
          <a:bodyPr/>
          <a:lstStyle/>
          <a:p>
            <a:r>
              <a:rPr lang="en-GB" smtClean="0"/>
              <a:t>Linkage is to SSA NUMIDENT file </a:t>
            </a:r>
          </a:p>
          <a:p>
            <a:r>
              <a:rPr lang="en-GB" smtClean="0"/>
              <a:t>Linked to NUMIDENT file but may not be eligible for Social Security benefits</a:t>
            </a:r>
          </a:p>
          <a:p>
            <a:pPr lvl="1"/>
            <a:r>
              <a:rPr lang="en-GB" smtClean="0"/>
              <a:t>Not age eligible for retirement</a:t>
            </a:r>
          </a:p>
          <a:p>
            <a:pPr lvl="1"/>
            <a:r>
              <a:rPr lang="en-GB" smtClean="0"/>
              <a:t>Defer retirement benefits because working full-time</a:t>
            </a:r>
          </a:p>
          <a:p>
            <a:pPr lvl="1"/>
            <a:r>
              <a:rPr lang="en-GB" smtClean="0"/>
              <a:t>Not eligible for Social Security</a:t>
            </a:r>
            <a:endParaRPr lang="en-US"/>
          </a:p>
        </p:txBody>
      </p:sp>
      <p:sp>
        <p:nvSpPr>
          <p:cNvPr id="5" name="Slide Number Placeholder 4"/>
          <p:cNvSpPr>
            <a:spLocks noGrp="1"/>
          </p:cNvSpPr>
          <p:nvPr>
            <p:ph type="sldNum" sz="quarter" idx="12"/>
          </p:nvPr>
        </p:nvSpPr>
        <p:spPr/>
        <p:txBody>
          <a:bodyPr>
            <a:normAutofit fontScale="85000" lnSpcReduction="20000"/>
          </a:bodyPr>
          <a:lstStyle/>
          <a:p>
            <a:fld id="{904D953C-84CB-4757-B5B5-FB02DD8CCE96}" type="slidenum">
              <a:rPr lang="en-US" smtClean="0"/>
              <a:pPr/>
              <a:t>58</a:t>
            </a:fld>
            <a:endParaRPr 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3314" name="Rectangle 2"/>
          <p:cNvSpPr>
            <a:spLocks noGrp="1" noRot="1" noChangeArrowheads="1"/>
          </p:cNvSpPr>
          <p:nvPr>
            <p:ph type="title"/>
          </p:nvPr>
        </p:nvSpPr>
        <p:spPr/>
        <p:txBody>
          <a:bodyPr/>
          <a:lstStyle/>
          <a:p>
            <a:r>
              <a:rPr lang="en-GB" smtClean="0"/>
              <a:t>Issues with SSA Administrative Data</a:t>
            </a:r>
            <a:endParaRPr lang="en-GB" dirty="0"/>
          </a:p>
        </p:txBody>
      </p:sp>
      <p:sp>
        <p:nvSpPr>
          <p:cNvPr id="1293315" name="Rectangle 3"/>
          <p:cNvSpPr>
            <a:spLocks noGrp="1" noChangeArrowheads="1"/>
          </p:cNvSpPr>
          <p:nvPr>
            <p:ph sz="quarter" idx="1"/>
          </p:nvPr>
        </p:nvSpPr>
        <p:spPr/>
        <p:txBody>
          <a:bodyPr>
            <a:normAutofit fontScale="92500"/>
          </a:bodyPr>
          <a:lstStyle/>
          <a:p>
            <a:r>
              <a:rPr lang="en-GB" smtClean="0"/>
              <a:t>Administrative data updates </a:t>
            </a:r>
          </a:p>
          <a:p>
            <a:pPr lvl="1"/>
            <a:r>
              <a:rPr lang="en-GB" smtClean="0"/>
              <a:t>Payment history updates</a:t>
            </a:r>
          </a:p>
          <a:p>
            <a:pPr lvl="1"/>
            <a:r>
              <a:rPr lang="en-GB" smtClean="0"/>
              <a:t>Previously denied claims may be overridden</a:t>
            </a:r>
          </a:p>
          <a:p>
            <a:pPr lvl="1"/>
            <a:r>
              <a:rPr lang="en-GB" smtClean="0"/>
              <a:t>Changes to type of benefit status</a:t>
            </a:r>
          </a:p>
          <a:p>
            <a:pPr lvl="2"/>
            <a:r>
              <a:rPr lang="en-GB" smtClean="0"/>
              <a:t>Individuals receiving disability (DI) switch to retirement (R) benefits at age 65 in RSDI program</a:t>
            </a:r>
          </a:p>
          <a:p>
            <a:r>
              <a:rPr lang="en-GB" smtClean="0"/>
              <a:t>Complicated data</a:t>
            </a:r>
          </a:p>
          <a:p>
            <a:pPr lvl="1"/>
            <a:r>
              <a:rPr lang="en-GB" smtClean="0"/>
              <a:t>File layouts are complex, e.g. each MBR record has 2 parts</a:t>
            </a:r>
          </a:p>
          <a:p>
            <a:pPr lvl="1"/>
            <a:r>
              <a:rPr lang="en-GB" smtClean="0"/>
              <a:t>Calculation of benefits not straightforward, e.g. SSI benefits come from both federal and state programs</a:t>
            </a:r>
          </a:p>
          <a:p>
            <a:pPr lvl="1"/>
            <a:endParaRPr lang="en-GB" dirty="0"/>
          </a:p>
        </p:txBody>
      </p:sp>
      <p:sp>
        <p:nvSpPr>
          <p:cNvPr id="5" name="Slide Number Placeholder 4"/>
          <p:cNvSpPr>
            <a:spLocks noGrp="1"/>
          </p:cNvSpPr>
          <p:nvPr>
            <p:ph type="sldNum" sz="quarter" idx="12"/>
          </p:nvPr>
        </p:nvSpPr>
        <p:spPr/>
        <p:txBody>
          <a:bodyPr>
            <a:normAutofit fontScale="85000" lnSpcReduction="20000"/>
          </a:bodyPr>
          <a:lstStyle/>
          <a:p>
            <a:fld id="{904D953C-84CB-4757-B5B5-FB02DD8CCE96}" type="slidenum">
              <a:rPr lang="en-US" smtClean="0"/>
              <a:pPr/>
              <a:t>59</a:t>
            </a:fld>
            <a:endParaRPr lang="en-US" dirty="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title"/>
          </p:nvPr>
        </p:nvSpPr>
        <p:spPr/>
        <p:txBody>
          <a:bodyPr/>
          <a:lstStyle/>
          <a:p>
            <a:r>
              <a:rPr lang="en-US" smtClean="0"/>
              <a:t>NCHS Record Linkage Program</a:t>
            </a:r>
          </a:p>
        </p:txBody>
      </p:sp>
      <p:sp>
        <p:nvSpPr>
          <p:cNvPr id="6147" name="Rectangle 3"/>
          <p:cNvSpPr>
            <a:spLocks noGrp="1" noChangeArrowheads="1"/>
          </p:cNvSpPr>
          <p:nvPr>
            <p:ph sz="quarter" idx="1"/>
          </p:nvPr>
        </p:nvSpPr>
        <p:spPr/>
        <p:txBody>
          <a:bodyPr/>
          <a:lstStyle/>
          <a:p>
            <a:r>
              <a:rPr lang="en-US" dirty="0" smtClean="0"/>
              <a:t>Links health survey data with data collected from health related administrative records</a:t>
            </a:r>
          </a:p>
          <a:p>
            <a:endParaRPr lang="en-US" dirty="0" smtClean="0"/>
          </a:p>
          <a:p>
            <a:r>
              <a:rPr lang="en-US" dirty="0" smtClean="0"/>
              <a:t>Designed to maximize the scientific value of the NCHS population-based surveys </a:t>
            </a:r>
          </a:p>
          <a:p>
            <a:endParaRPr lang="en-US" dirty="0" smtClean="0"/>
          </a:p>
          <a:p>
            <a:r>
              <a:rPr lang="en-US" dirty="0" smtClean="0"/>
              <a:t>Examine factors that influence chronic disease, disability, health care utilization, morbidity, and mortality</a:t>
            </a:r>
          </a:p>
        </p:txBody>
      </p:sp>
      <p:sp>
        <p:nvSpPr>
          <p:cNvPr id="6" name="Slide Number Placeholder 5"/>
          <p:cNvSpPr>
            <a:spLocks noGrp="1"/>
          </p:cNvSpPr>
          <p:nvPr>
            <p:ph type="sldNum" sz="quarter" idx="12"/>
          </p:nvPr>
        </p:nvSpPr>
        <p:spPr/>
        <p:txBody>
          <a:bodyPr>
            <a:normAutofit fontScale="85000" lnSpcReduction="20000"/>
          </a:bodyPr>
          <a:lstStyle/>
          <a:p>
            <a:fld id="{4391AA0C-DFA5-43E9-97F5-01843A7D8E94}" type="slidenum">
              <a:rPr lang="en-US" smtClean="0"/>
              <a:pPr/>
              <a:t>6</a:t>
            </a:fld>
            <a:endParaRPr lang="en-US"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Rectangle 4"/>
          <p:cNvSpPr>
            <a:spLocks noGrp="1" noChangeArrowheads="1"/>
          </p:cNvSpPr>
          <p:nvPr>
            <p:ph type="title"/>
          </p:nvPr>
        </p:nvSpPr>
        <p:spPr/>
        <p:txBody>
          <a:bodyPr/>
          <a:lstStyle/>
          <a:p>
            <a:r>
              <a:rPr lang="en-US" smtClean="0"/>
              <a:t>SSA Feasibility Study Data</a:t>
            </a:r>
            <a:endParaRPr lang="en-US" dirty="0" smtClean="0"/>
          </a:p>
        </p:txBody>
      </p:sp>
      <p:sp>
        <p:nvSpPr>
          <p:cNvPr id="41987" name="Rectangle 5"/>
          <p:cNvSpPr>
            <a:spLocks noGrp="1" noChangeArrowheads="1"/>
          </p:cNvSpPr>
          <p:nvPr>
            <p:ph sz="quarter" idx="1"/>
          </p:nvPr>
        </p:nvSpPr>
        <p:spPr/>
        <p:txBody>
          <a:bodyPr/>
          <a:lstStyle/>
          <a:p>
            <a:r>
              <a:rPr lang="en-US" smtClean="0"/>
              <a:t>Public-use data </a:t>
            </a:r>
          </a:p>
          <a:p>
            <a:pPr lvl="1"/>
            <a:r>
              <a:rPr lang="en-US" smtClean="0"/>
              <a:t>Indicates whether respondent was linked to SSA data (SSA_MATCH)</a:t>
            </a:r>
          </a:p>
          <a:p>
            <a:pPr lvl="1"/>
            <a:r>
              <a:rPr lang="en-US" smtClean="0"/>
              <a:t>Provides limited variables on whether linked respondent has data on any of administrative files </a:t>
            </a:r>
          </a:p>
          <a:p>
            <a:pPr lvl="2"/>
            <a:r>
              <a:rPr lang="en-US" smtClean="0"/>
              <a:t>Determine maximum sample size for each linked file</a:t>
            </a:r>
          </a:p>
          <a:p>
            <a:r>
              <a:rPr lang="en-US" smtClean="0"/>
              <a:t>Does not contain specific information, e.g. no information about amount or types of benefits</a:t>
            </a:r>
          </a:p>
          <a:p>
            <a:r>
              <a:rPr lang="en-US" smtClean="0"/>
              <a:t>Access data from data linkage website</a:t>
            </a:r>
            <a:endParaRPr lang="en-US" dirty="0" smtClean="0"/>
          </a:p>
        </p:txBody>
      </p:sp>
      <p:sp>
        <p:nvSpPr>
          <p:cNvPr id="4" name="Slide Number Placeholder 3"/>
          <p:cNvSpPr>
            <a:spLocks noGrp="1"/>
          </p:cNvSpPr>
          <p:nvPr>
            <p:ph type="sldNum" sz="quarter" idx="12"/>
          </p:nvPr>
        </p:nvSpPr>
        <p:spPr/>
        <p:txBody>
          <a:bodyPr>
            <a:normAutofit fontScale="85000" lnSpcReduction="20000"/>
          </a:bodyPr>
          <a:lstStyle/>
          <a:p>
            <a:fld id="{2C1C5D3F-7DC1-4822-B8EF-B3B542DCDC74}" type="slidenum">
              <a:rPr lang="en-US" smtClean="0"/>
              <a:pPr/>
              <a:t>60</a:t>
            </a:fld>
            <a:endParaRPr lang="en-US"/>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Rectangle 4"/>
          <p:cNvSpPr>
            <a:spLocks noGrp="1" noChangeArrowheads="1"/>
          </p:cNvSpPr>
          <p:nvPr>
            <p:ph type="title"/>
          </p:nvPr>
        </p:nvSpPr>
        <p:spPr/>
        <p:txBody>
          <a:bodyPr/>
          <a:lstStyle/>
          <a:p>
            <a:r>
              <a:rPr lang="en-US" smtClean="0"/>
              <a:t>Data User Tools</a:t>
            </a:r>
          </a:p>
        </p:txBody>
      </p:sp>
      <p:sp>
        <p:nvSpPr>
          <p:cNvPr id="43012" name="Rectangle 5"/>
          <p:cNvSpPr>
            <a:spLocks noGrp="1" noChangeArrowheads="1"/>
          </p:cNvSpPr>
          <p:nvPr>
            <p:ph sz="quarter" idx="1"/>
          </p:nvPr>
        </p:nvSpPr>
        <p:spPr/>
        <p:txBody>
          <a:bodyPr>
            <a:normAutofit fontScale="92500" lnSpcReduction="10000"/>
          </a:bodyPr>
          <a:lstStyle/>
          <a:p>
            <a:r>
              <a:rPr lang="en-US" smtClean="0"/>
              <a:t>File layouts &amp; detailed notes</a:t>
            </a:r>
          </a:p>
          <a:p>
            <a:r>
              <a:rPr lang="en-US" smtClean="0"/>
              <a:t>Sample SAS &amp; STATA input statements for public-use linked mortality files</a:t>
            </a:r>
          </a:p>
          <a:p>
            <a:r>
              <a:rPr lang="en-US" smtClean="0"/>
              <a:t>Matching methodology reports</a:t>
            </a:r>
          </a:p>
          <a:p>
            <a:r>
              <a:rPr lang="en-US" smtClean="0"/>
              <a:t>Linkage rates for SSA &amp; CMS linked data</a:t>
            </a:r>
          </a:p>
          <a:p>
            <a:r>
              <a:rPr lang="en-US" smtClean="0"/>
              <a:t>Analytic guidelines</a:t>
            </a:r>
          </a:p>
          <a:p>
            <a:r>
              <a:rPr lang="en-US" smtClean="0"/>
              <a:t>Feasibility data files for SSA &amp; CMS Files - Download from web</a:t>
            </a:r>
          </a:p>
          <a:p>
            <a:r>
              <a:rPr lang="en-US" smtClean="0"/>
              <a:t>Comparative analysis of the public-use and restricted-use linked mortality data</a:t>
            </a:r>
          </a:p>
        </p:txBody>
      </p:sp>
      <p:sp>
        <p:nvSpPr>
          <p:cNvPr id="6" name="Slide Number Placeholder 5"/>
          <p:cNvSpPr>
            <a:spLocks noGrp="1"/>
          </p:cNvSpPr>
          <p:nvPr>
            <p:ph type="sldNum" sz="quarter" idx="12"/>
          </p:nvPr>
        </p:nvSpPr>
        <p:spPr/>
        <p:txBody>
          <a:bodyPr>
            <a:normAutofit fontScale="85000" lnSpcReduction="20000"/>
          </a:bodyPr>
          <a:lstStyle/>
          <a:p>
            <a:fld id="{D4149F3D-D56E-42DE-AB3E-F3CF99A5ADC8}" type="slidenum">
              <a:rPr lang="en-US" smtClean="0"/>
              <a:pPr/>
              <a:t>61</a:t>
            </a:fld>
            <a:endParaRPr lang="en-US"/>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7" name="Rectangle 5"/>
          <p:cNvSpPr>
            <a:spLocks noGrp="1" noChangeArrowheads="1"/>
          </p:cNvSpPr>
          <p:nvPr>
            <p:ph type="title"/>
          </p:nvPr>
        </p:nvSpPr>
        <p:spPr/>
        <p:txBody>
          <a:bodyPr/>
          <a:lstStyle/>
          <a:p>
            <a:r>
              <a:rPr lang="en-GB" smtClean="0"/>
              <a:t>Additional Information</a:t>
            </a:r>
          </a:p>
        </p:txBody>
      </p:sp>
      <p:sp>
        <p:nvSpPr>
          <p:cNvPr id="44036" name="Rectangle 6"/>
          <p:cNvSpPr>
            <a:spLocks noGrp="1" noChangeArrowheads="1"/>
          </p:cNvSpPr>
          <p:nvPr>
            <p:ph sz="quarter" idx="1"/>
          </p:nvPr>
        </p:nvSpPr>
        <p:spPr/>
        <p:txBody>
          <a:bodyPr>
            <a:normAutofit fontScale="85000" lnSpcReduction="10000"/>
          </a:bodyPr>
          <a:lstStyle/>
          <a:p>
            <a:r>
              <a:rPr lang="en-GB" dirty="0" smtClean="0"/>
              <a:t>Contact us at: </a:t>
            </a:r>
            <a:r>
              <a:rPr lang="en-GB" dirty="0" smtClean="0">
                <a:solidFill>
                  <a:schemeClr val="accent2"/>
                </a:solidFill>
              </a:rPr>
              <a:t>datalinkage@cdc.gov</a:t>
            </a:r>
          </a:p>
          <a:p>
            <a:r>
              <a:rPr lang="en-US" dirty="0" smtClean="0"/>
              <a:t>NCHS data linkage activities</a:t>
            </a:r>
          </a:p>
          <a:p>
            <a:pPr lvl="1"/>
            <a:r>
              <a:rPr lang="en-GB" dirty="0" smtClean="0"/>
              <a:t>www.cdc.gov/nchs/data_access/data_linkage_activities.htm</a:t>
            </a:r>
          </a:p>
          <a:p>
            <a:r>
              <a:rPr lang="en-GB" dirty="0" smtClean="0"/>
              <a:t>Mortality linkage</a:t>
            </a:r>
          </a:p>
          <a:p>
            <a:pPr lvl="1"/>
            <a:r>
              <a:rPr lang="en-GB" dirty="0" smtClean="0"/>
              <a:t>www.cdc.gov/nchs/data_access/data_linkage/mortality.htm</a:t>
            </a:r>
          </a:p>
          <a:p>
            <a:r>
              <a:rPr lang="en-GB" dirty="0" smtClean="0"/>
              <a:t>SSA linkage</a:t>
            </a:r>
          </a:p>
          <a:p>
            <a:pPr lvl="1"/>
            <a:r>
              <a:rPr lang="en-GB" dirty="0" smtClean="0"/>
              <a:t>www.cdc.gov/nchs/data_access/data_linkage/ssa.htm</a:t>
            </a:r>
          </a:p>
          <a:p>
            <a:r>
              <a:rPr lang="en-GB" dirty="0" smtClean="0"/>
              <a:t>CMS linkage</a:t>
            </a:r>
          </a:p>
          <a:p>
            <a:pPr lvl="1"/>
            <a:r>
              <a:rPr lang="en-GB" dirty="0" smtClean="0"/>
              <a:t>www.cdc.gov/nchs/data_access/data_linkage/cms.htm</a:t>
            </a:r>
          </a:p>
          <a:p>
            <a:pPr lvl="1"/>
            <a:r>
              <a:rPr lang="en-GB" dirty="0" smtClean="0"/>
              <a:t>Contact </a:t>
            </a:r>
            <a:r>
              <a:rPr lang="en-GB" dirty="0" err="1" smtClean="0"/>
              <a:t>ResDAC</a:t>
            </a:r>
            <a:r>
              <a:rPr lang="en-GB" dirty="0" smtClean="0"/>
              <a:t> - www.resdac.umn.edu/ </a:t>
            </a:r>
          </a:p>
        </p:txBody>
      </p:sp>
      <p:sp>
        <p:nvSpPr>
          <p:cNvPr id="7" name="Slide Number Placeholder 5"/>
          <p:cNvSpPr>
            <a:spLocks noGrp="1"/>
          </p:cNvSpPr>
          <p:nvPr>
            <p:ph type="sldNum" sz="quarter" idx="12"/>
          </p:nvPr>
        </p:nvSpPr>
        <p:spPr/>
        <p:txBody>
          <a:bodyPr>
            <a:normAutofit fontScale="85000" lnSpcReduction="20000"/>
          </a:bodyPr>
          <a:lstStyle/>
          <a:p>
            <a:fld id="{E75D146F-D128-424B-BC05-3A5E47344254}" type="slidenum">
              <a:rPr lang="en-US" smtClean="0"/>
              <a:pPr/>
              <a:t>62</a:t>
            </a:fld>
            <a:endParaRPr lang="en-US"/>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5" name="Rectangle 4"/>
          <p:cNvSpPr>
            <a:spLocks noChangeArrowheads="1"/>
          </p:cNvSpPr>
          <p:nvPr/>
        </p:nvSpPr>
        <p:spPr bwMode="auto">
          <a:xfrm>
            <a:off x="0" y="0"/>
            <a:ext cx="9144000" cy="6858000"/>
          </a:xfrm>
          <a:prstGeom prst="rect">
            <a:avLst/>
          </a:prstGeom>
          <a:solidFill>
            <a:schemeClr val="bg1"/>
          </a:solidFill>
          <a:ln w="9525">
            <a:solidFill>
              <a:schemeClr val="tx1"/>
            </a:solidFill>
            <a:miter lim="800000"/>
            <a:headEnd/>
            <a:tailEnd/>
          </a:ln>
        </p:spPr>
        <p:txBody>
          <a:bodyPr wrap="none" anchor="ctr"/>
          <a:lstStyle/>
          <a:p>
            <a:endParaRPr lang="en-US"/>
          </a:p>
        </p:txBody>
      </p:sp>
      <p:pic>
        <p:nvPicPr>
          <p:cNvPr id="113666" name="Picture 5"/>
          <p:cNvPicPr>
            <a:picLocks noChangeAspect="1" noChangeArrowheads="1"/>
          </p:cNvPicPr>
          <p:nvPr/>
        </p:nvPicPr>
        <p:blipFill>
          <a:blip r:embed="rId3" cstate="print"/>
          <a:srcRect/>
          <a:stretch>
            <a:fillRect/>
          </a:stretch>
        </p:blipFill>
        <p:spPr bwMode="auto">
          <a:xfrm>
            <a:off x="0" y="0"/>
            <a:ext cx="9323388" cy="6992938"/>
          </a:xfrm>
          <a:prstGeom prst="rect">
            <a:avLst/>
          </a:prstGeom>
          <a:noFill/>
          <a:ln w="9525">
            <a:noFill/>
            <a:miter lim="800000"/>
            <a:headEnd/>
            <a:tailEnd/>
          </a:ln>
        </p:spPr>
      </p:pic>
      <p:sp>
        <p:nvSpPr>
          <p:cNvPr id="113667" name="Slide Number Placeholder 3"/>
          <p:cNvSpPr>
            <a:spLocks noGrp="1"/>
          </p:cNvSpPr>
          <p:nvPr>
            <p:ph type="sldNum" sz="quarter" idx="12"/>
          </p:nvPr>
        </p:nvSpPr>
        <p:spPr/>
        <p:txBody>
          <a:bodyPr/>
          <a:lstStyle/>
          <a:p>
            <a:fld id="{A75EF166-655F-465B-9615-1AC4328BE26B}" type="slidenum">
              <a:rPr lang="en-US" smtClean="0"/>
              <a:pPr/>
              <a:t>63</a:t>
            </a:fld>
            <a:endParaRPr lang="en-US"/>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idx="1"/>
          </p:nvPr>
        </p:nvSpPr>
        <p:spPr/>
        <p:txBody>
          <a:bodyPr/>
          <a:lstStyle/>
          <a:p>
            <a:r>
              <a:rPr lang="en-US" b="1" dirty="0" smtClean="0"/>
              <a:t>Session 24. The Research Data Center (RDC): Accessing Restricted Variables From NCHS</a:t>
            </a:r>
          </a:p>
          <a:p>
            <a:r>
              <a:rPr lang="en-US" b="1" dirty="0" smtClean="0"/>
              <a:t>TODAY: 4:00 p.m. - 5:30 p.m. </a:t>
            </a:r>
          </a:p>
          <a:p>
            <a:endParaRPr lang="en-US" dirty="0"/>
          </a:p>
        </p:txBody>
      </p:sp>
      <p:sp>
        <p:nvSpPr>
          <p:cNvPr id="3" name="Title 2"/>
          <p:cNvSpPr>
            <a:spLocks noGrp="1"/>
          </p:cNvSpPr>
          <p:nvPr>
            <p:ph type="title"/>
          </p:nvPr>
        </p:nvSpPr>
        <p:spPr/>
        <p:txBody>
          <a:bodyPr/>
          <a:lstStyle/>
          <a:p>
            <a:r>
              <a:rPr lang="en-US" dirty="0" smtClean="0"/>
              <a:t>Data Access</a:t>
            </a:r>
            <a:endParaRPr lang="en-US" dirty="0"/>
          </a:p>
        </p:txBody>
      </p:sp>
      <p:sp>
        <p:nvSpPr>
          <p:cNvPr id="4" name="Slide Number Placeholder 3"/>
          <p:cNvSpPr>
            <a:spLocks noGrp="1"/>
          </p:cNvSpPr>
          <p:nvPr>
            <p:ph type="sldNum" sz="quarter" idx="11"/>
          </p:nvPr>
        </p:nvSpPr>
        <p:spPr/>
        <p:txBody>
          <a:bodyPr/>
          <a:lstStyle/>
          <a:p>
            <a:fld id="{18BF5A19-08C3-4706-BB69-8315FAEA5ABA}" type="slidenum">
              <a:rPr lang="en-US" smtClean="0"/>
              <a:pPr/>
              <a:t>64</a:t>
            </a:fld>
            <a:endParaRPr lang="en-US"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p:txBody>
          <a:bodyPr/>
          <a:lstStyle/>
          <a:p>
            <a:fld id="{6EF649CD-5C9B-4750-80B1-5651A8D3C65C}" type="slidenum">
              <a:rPr lang="en-US"/>
              <a:pPr/>
              <a:t>65</a:t>
            </a:fld>
            <a:endParaRPr lang="en-US"/>
          </a:p>
        </p:txBody>
      </p:sp>
      <p:sp>
        <p:nvSpPr>
          <p:cNvPr id="1375234" name="Rectangle 2"/>
          <p:cNvSpPr>
            <a:spLocks noGrp="1" noRot="1" noChangeArrowheads="1"/>
          </p:cNvSpPr>
          <p:nvPr>
            <p:ph type="title"/>
          </p:nvPr>
        </p:nvSpPr>
        <p:spPr/>
        <p:txBody>
          <a:bodyPr>
            <a:normAutofit/>
          </a:bodyPr>
          <a:lstStyle/>
          <a:p>
            <a:r>
              <a:rPr lang="en-US" sz="4000" dirty="0" smtClean="0"/>
              <a:t>Data Linkage Restricted Files </a:t>
            </a:r>
            <a:r>
              <a:rPr lang="en-US" sz="4000" dirty="0"/>
              <a:t>Include…</a:t>
            </a:r>
          </a:p>
        </p:txBody>
      </p:sp>
      <p:sp>
        <p:nvSpPr>
          <p:cNvPr id="1375235" name="Rectangle 3"/>
          <p:cNvSpPr>
            <a:spLocks noGrp="1" noChangeArrowheads="1"/>
          </p:cNvSpPr>
          <p:nvPr>
            <p:ph type="body" idx="1"/>
          </p:nvPr>
        </p:nvSpPr>
        <p:spPr>
          <a:xfrm>
            <a:off x="533400" y="1524000"/>
            <a:ext cx="8229600" cy="4525963"/>
          </a:xfrm>
        </p:spPr>
        <p:txBody>
          <a:bodyPr/>
          <a:lstStyle/>
          <a:p>
            <a:r>
              <a:rPr lang="en-US" dirty="0"/>
              <a:t>Linked administrative data</a:t>
            </a:r>
          </a:p>
          <a:p>
            <a:pPr lvl="1"/>
            <a:r>
              <a:rPr lang="en-US" dirty="0" smtClean="0"/>
              <a:t>Medicare and Medicaid</a:t>
            </a:r>
            <a:endParaRPr lang="en-US" dirty="0"/>
          </a:p>
          <a:p>
            <a:pPr lvl="1"/>
            <a:r>
              <a:rPr lang="en-US" dirty="0" smtClean="0"/>
              <a:t>Social Security benefits</a:t>
            </a:r>
            <a:endParaRPr lang="en-US" dirty="0"/>
          </a:p>
          <a:p>
            <a:pPr lvl="1"/>
            <a:r>
              <a:rPr lang="en-US" dirty="0"/>
              <a:t>Restricted-use linked mortality </a:t>
            </a:r>
            <a:r>
              <a:rPr lang="en-US" dirty="0" smtClean="0"/>
              <a:t>files</a:t>
            </a:r>
          </a:p>
          <a:p>
            <a:pPr lvl="1"/>
            <a:endParaRPr lang="en-US" dirty="0"/>
          </a:p>
          <a:p>
            <a:r>
              <a:rPr lang="en-US" dirty="0" smtClean="0"/>
              <a:t>EPA </a:t>
            </a:r>
            <a:r>
              <a:rPr lang="en-US" dirty="0"/>
              <a:t>air pollution data</a:t>
            </a:r>
          </a:p>
          <a:p>
            <a:pPr lvl="1"/>
            <a:endParaRPr lang="en-US" dirty="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1138" name="Rectangle 2"/>
          <p:cNvSpPr>
            <a:spLocks noGrp="1" noRot="1" noChangeArrowheads="1"/>
          </p:cNvSpPr>
          <p:nvPr>
            <p:ph type="title"/>
          </p:nvPr>
        </p:nvSpPr>
        <p:spPr>
          <a:xfrm>
            <a:off x="0" y="228600"/>
            <a:ext cx="8153400" cy="990600"/>
          </a:xfrm>
        </p:spPr>
        <p:txBody>
          <a:bodyPr>
            <a:normAutofit fontScale="90000"/>
          </a:bodyPr>
          <a:lstStyle/>
          <a:p>
            <a:r>
              <a:rPr lang="en-US" dirty="0" smtClean="0"/>
              <a:t>Why can’t you just give me the data?</a:t>
            </a:r>
            <a:endParaRPr lang="en-US" dirty="0"/>
          </a:p>
        </p:txBody>
      </p:sp>
      <p:sp>
        <p:nvSpPr>
          <p:cNvPr id="5" name="Slide Number Placeholder 4"/>
          <p:cNvSpPr>
            <a:spLocks noGrp="1"/>
          </p:cNvSpPr>
          <p:nvPr>
            <p:ph type="sldNum" sz="quarter" idx="11"/>
          </p:nvPr>
        </p:nvSpPr>
        <p:spPr/>
        <p:txBody>
          <a:bodyPr/>
          <a:lstStyle/>
          <a:p>
            <a:fld id="{F31A93F7-36AE-48C1-AB2F-CF6FFEE2634E}" type="slidenum">
              <a:rPr lang="en-US" smtClean="0"/>
              <a:pPr/>
              <a:t>66</a:t>
            </a:fld>
            <a:endParaRPr lang="en-US"/>
          </a:p>
        </p:txBody>
      </p:sp>
      <p:sp>
        <p:nvSpPr>
          <p:cNvPr id="1371139" name="Rectangle 3"/>
          <p:cNvSpPr>
            <a:spLocks noGrp="1" noChangeArrowheads="1"/>
          </p:cNvSpPr>
          <p:nvPr>
            <p:ph type="body" idx="1"/>
          </p:nvPr>
        </p:nvSpPr>
        <p:spPr/>
        <p:txBody>
          <a:bodyPr/>
          <a:lstStyle/>
          <a:p>
            <a:r>
              <a:rPr lang="en-US" smtClean="0"/>
              <a:t>NCHS does not “own” the linked administrative data</a:t>
            </a:r>
          </a:p>
          <a:p>
            <a:r>
              <a:rPr lang="en-US" smtClean="0"/>
              <a:t>NCHS data confidentiality rules prohibit the release of potentially identifiable data – special considerations concerning the protection of linked data</a:t>
            </a:r>
          </a:p>
          <a:p>
            <a:r>
              <a:rPr lang="en-US" smtClean="0"/>
              <a:t>The RDC is the only option for access to restricted-use data files</a:t>
            </a:r>
            <a:endParaRPr lang="en-US"/>
          </a:p>
        </p:txBody>
      </p:sp>
      <p:pic>
        <p:nvPicPr>
          <p:cNvPr id="1371140" name="Picture 4"/>
          <p:cNvPicPr>
            <a:picLocks noChangeAspect="1" noChangeArrowheads="1"/>
          </p:cNvPicPr>
          <p:nvPr/>
        </p:nvPicPr>
        <p:blipFill>
          <a:blip r:embed="rId3" cstate="print"/>
          <a:srcRect/>
          <a:stretch>
            <a:fillRect/>
          </a:stretch>
        </p:blipFill>
        <p:spPr bwMode="auto">
          <a:xfrm>
            <a:off x="7620000" y="0"/>
            <a:ext cx="1590675" cy="1766888"/>
          </a:xfrm>
          <a:prstGeom prst="rect">
            <a:avLst/>
          </a:prstGeom>
          <a:noFill/>
          <a:ln w="9525">
            <a:noFill/>
            <a:round/>
            <a:headEnd/>
            <a:tailEnd/>
          </a:ln>
          <a:effectLst/>
        </p:spPr>
      </p:pic>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normAutofit fontScale="90000"/>
          </a:bodyPr>
          <a:lstStyle/>
          <a:p>
            <a:r>
              <a:rPr lang="en-US" smtClean="0"/>
              <a:t>Data Access: The Research Data Center</a:t>
            </a:r>
            <a:endParaRPr lang="en-US" dirty="0" smtClean="0"/>
          </a:p>
        </p:txBody>
      </p:sp>
      <p:sp>
        <p:nvSpPr>
          <p:cNvPr id="6" name="Content Placeholder 5"/>
          <p:cNvSpPr>
            <a:spLocks noGrp="1"/>
          </p:cNvSpPr>
          <p:nvPr>
            <p:ph sz="quarter" idx="1"/>
          </p:nvPr>
        </p:nvSpPr>
        <p:spPr/>
        <p:txBody>
          <a:bodyPr/>
          <a:lstStyle/>
          <a:p>
            <a:r>
              <a:rPr lang="en-US" dirty="0" smtClean="0"/>
              <a:t>Identify a need for restricted data</a:t>
            </a:r>
          </a:p>
          <a:p>
            <a:r>
              <a:rPr lang="en-US" dirty="0" smtClean="0"/>
              <a:t>Submit a proposal</a:t>
            </a:r>
          </a:p>
          <a:p>
            <a:r>
              <a:rPr lang="en-US" dirty="0" smtClean="0">
                <a:solidFill>
                  <a:schemeClr val="accent2"/>
                </a:solidFill>
              </a:rPr>
              <a:t>Choose a mode of access</a:t>
            </a:r>
          </a:p>
          <a:p>
            <a:r>
              <a:rPr lang="en-US" dirty="0" smtClean="0"/>
              <a:t>Assigned an RDC Analyst</a:t>
            </a:r>
          </a:p>
          <a:p>
            <a:r>
              <a:rPr lang="en-US" dirty="0" smtClean="0"/>
              <a:t>Review Committee</a:t>
            </a:r>
          </a:p>
          <a:p>
            <a:r>
              <a:rPr lang="en-US" dirty="0" smtClean="0">
                <a:solidFill>
                  <a:schemeClr val="accent2"/>
                </a:solidFill>
              </a:rPr>
              <a:t>Compile public data</a:t>
            </a:r>
          </a:p>
          <a:p>
            <a:r>
              <a:rPr lang="en-US" dirty="0" smtClean="0"/>
              <a:t>Complete </a:t>
            </a:r>
            <a:r>
              <a:rPr lang="en-US" dirty="0" smtClean="0">
                <a:solidFill>
                  <a:schemeClr val="accent2"/>
                </a:solidFill>
              </a:rPr>
              <a:t>confidentiality</a:t>
            </a:r>
            <a:r>
              <a:rPr lang="en-US" dirty="0" smtClean="0"/>
              <a:t> training and paperwork</a:t>
            </a:r>
          </a:p>
          <a:p>
            <a:r>
              <a:rPr lang="en-US" dirty="0" smtClean="0"/>
              <a:t>Fees</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369A83FA-9640-40C7-8542-1133F6593BD1}" type="slidenum">
              <a:rPr lang="en-US" smtClean="0"/>
              <a:pPr/>
              <a:t>67</a:t>
            </a:fld>
            <a:endParaRPr lang="en-US"/>
          </a:p>
        </p:txBody>
      </p:sp>
      <p:sp>
        <p:nvSpPr>
          <p:cNvPr id="4" name="Rectangle 3"/>
          <p:cNvSpPr txBox="1">
            <a:spLocks noChangeArrowheads="1"/>
          </p:cNvSpPr>
          <p:nvPr/>
        </p:nvSpPr>
        <p:spPr>
          <a:xfrm>
            <a:off x="2590800" y="6248400"/>
            <a:ext cx="5105400" cy="609600"/>
          </a:xfrm>
          <a:prstGeom prst="rect">
            <a:avLst/>
          </a:prstGeom>
        </p:spPr>
        <p:txBody>
          <a:bodyPr anchor="ctr">
            <a:normAutofit/>
          </a:bodyPr>
          <a:lstStyle/>
          <a:p>
            <a:pPr fontAlgn="auto">
              <a:lnSpc>
                <a:spcPct val="80000"/>
              </a:lnSpc>
              <a:spcAft>
                <a:spcPts val="0"/>
              </a:spcAft>
              <a:buClr>
                <a:schemeClr val="accent2"/>
              </a:buClr>
              <a:buSzPct val="60000"/>
              <a:buFont typeface="Wingdings"/>
              <a:buNone/>
              <a:defRPr/>
            </a:pPr>
            <a:endParaRPr lang="en-US" sz="2800" dirty="0">
              <a:solidFill>
                <a:srgbClr val="FFFFFF"/>
              </a:solidFill>
              <a:latin typeface="+mn-lt"/>
            </a:endParaRP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7" name="Title 1"/>
          <p:cNvSpPr>
            <a:spLocks noGrp="1"/>
          </p:cNvSpPr>
          <p:nvPr>
            <p:ph type="title"/>
          </p:nvPr>
        </p:nvSpPr>
        <p:spPr/>
        <p:txBody>
          <a:bodyPr/>
          <a:lstStyle/>
          <a:p>
            <a:r>
              <a:rPr lang="en-US" dirty="0" smtClean="0"/>
              <a:t>Mode of Access</a:t>
            </a:r>
          </a:p>
        </p:txBody>
      </p:sp>
      <p:sp>
        <p:nvSpPr>
          <p:cNvPr id="3" name="Content Placeholder 2"/>
          <p:cNvSpPr>
            <a:spLocks noGrp="1"/>
          </p:cNvSpPr>
          <p:nvPr>
            <p:ph sz="quarter" idx="1"/>
          </p:nvPr>
        </p:nvSpPr>
        <p:spPr/>
        <p:txBody>
          <a:bodyPr>
            <a:normAutofit fontScale="92500" lnSpcReduction="10000"/>
          </a:bodyPr>
          <a:lstStyle/>
          <a:p>
            <a:r>
              <a:rPr lang="en-US" dirty="0" smtClean="0"/>
              <a:t>NCHS RDC</a:t>
            </a:r>
          </a:p>
          <a:p>
            <a:pPr lvl="1"/>
            <a:r>
              <a:rPr lang="en-US" dirty="0" smtClean="0"/>
              <a:t>Hyattsville, MD</a:t>
            </a:r>
          </a:p>
          <a:p>
            <a:pPr lvl="1"/>
            <a:r>
              <a:rPr lang="en-US" dirty="0" smtClean="0"/>
              <a:t>Atlanta, GA (CDC)</a:t>
            </a:r>
          </a:p>
          <a:p>
            <a:r>
              <a:rPr lang="en-US" dirty="0" smtClean="0"/>
              <a:t>Census RDC – 10+ locations</a:t>
            </a:r>
          </a:p>
          <a:p>
            <a:r>
              <a:rPr lang="en-US" dirty="0" smtClean="0"/>
              <a:t>Remote Access System (ANDRE)</a:t>
            </a:r>
          </a:p>
          <a:p>
            <a:r>
              <a:rPr lang="en-US" dirty="0" smtClean="0"/>
              <a:t>Staff Assisted</a:t>
            </a:r>
          </a:p>
          <a:p>
            <a:r>
              <a:rPr lang="en-US" dirty="0" smtClean="0"/>
              <a:t>Combination of any of the above</a:t>
            </a:r>
          </a:p>
          <a:p>
            <a:endParaRPr lang="en-US" dirty="0" smtClean="0"/>
          </a:p>
          <a:p>
            <a:r>
              <a:rPr lang="en-US" dirty="0" smtClean="0"/>
              <a:t>RDC provides access to the data</a:t>
            </a:r>
          </a:p>
          <a:p>
            <a:r>
              <a:rPr lang="en-US" dirty="0" smtClean="0"/>
              <a:t>RDC never gives you the dataset</a:t>
            </a:r>
            <a:endParaRPr lang="en-US" dirty="0" smtClean="0">
              <a:hlinkClick r:id="rId3"/>
            </a:endParaRPr>
          </a:p>
          <a:p>
            <a:endParaRPr lang="en-US" dirty="0" smtClean="0"/>
          </a:p>
          <a:p>
            <a:endParaRPr lang="en-US" dirty="0" smtClean="0"/>
          </a:p>
          <a:p>
            <a:endParaRPr lang="en-US" dirty="0"/>
          </a:p>
        </p:txBody>
      </p:sp>
      <p:sp>
        <p:nvSpPr>
          <p:cNvPr id="7" name="Slide Number Placeholder 6"/>
          <p:cNvSpPr>
            <a:spLocks noGrp="1"/>
          </p:cNvSpPr>
          <p:nvPr>
            <p:ph type="sldNum" sz="quarter" idx="12"/>
          </p:nvPr>
        </p:nvSpPr>
        <p:spPr/>
        <p:txBody>
          <a:bodyPr>
            <a:normAutofit fontScale="85000" lnSpcReduction="20000"/>
          </a:bodyPr>
          <a:lstStyle/>
          <a:p>
            <a:fld id="{7575F4C0-81B0-41D4-B443-F4EEA6A9200B}" type="slidenum">
              <a:rPr lang="en-US" smtClean="0"/>
              <a:pPr/>
              <a:t>68</a:t>
            </a:fld>
            <a:endParaRPr lang="en-US"/>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7" name="Title 1"/>
          <p:cNvSpPr>
            <a:spLocks noGrp="1"/>
          </p:cNvSpPr>
          <p:nvPr>
            <p:ph type="title"/>
          </p:nvPr>
        </p:nvSpPr>
        <p:spPr/>
        <p:txBody>
          <a:bodyPr/>
          <a:lstStyle/>
          <a:p>
            <a:r>
              <a:rPr lang="en-US" dirty="0" smtClean="0"/>
              <a:t>Compile public data</a:t>
            </a:r>
          </a:p>
        </p:txBody>
      </p:sp>
      <p:sp>
        <p:nvSpPr>
          <p:cNvPr id="3" name="Content Placeholder 2"/>
          <p:cNvSpPr>
            <a:spLocks noGrp="1"/>
          </p:cNvSpPr>
          <p:nvPr>
            <p:ph sz="quarter" idx="1"/>
          </p:nvPr>
        </p:nvSpPr>
        <p:spPr/>
        <p:txBody>
          <a:bodyPr>
            <a:normAutofit fontScale="92500" lnSpcReduction="10000"/>
          </a:bodyPr>
          <a:lstStyle/>
          <a:p>
            <a:r>
              <a:rPr lang="en-US" dirty="0" smtClean="0"/>
              <a:t>Researcher provides public data files</a:t>
            </a:r>
          </a:p>
          <a:p>
            <a:pPr lvl="1"/>
            <a:r>
              <a:rPr lang="en-US" dirty="0" smtClean="0"/>
              <a:t>E.g. Demographic and covariate information from public-use survey files or some other non NCHS data source</a:t>
            </a:r>
          </a:p>
          <a:p>
            <a:pPr lvl="1"/>
            <a:r>
              <a:rPr lang="en-US" dirty="0" smtClean="0"/>
              <a:t>Merged into NCHS restricted data with survey unique ID</a:t>
            </a:r>
          </a:p>
          <a:p>
            <a:r>
              <a:rPr lang="en-US" dirty="0" smtClean="0"/>
              <a:t>Researcher supplied data dictionary required with proposal</a:t>
            </a:r>
          </a:p>
          <a:p>
            <a:pPr lvl="1"/>
            <a:r>
              <a:rPr lang="en-US" dirty="0" smtClean="0"/>
              <a:t>Proc contents = data dictionary</a:t>
            </a:r>
          </a:p>
          <a:p>
            <a:r>
              <a:rPr lang="en-US" dirty="0" smtClean="0"/>
              <a:t>Cannot include all variables – only those needed to answer this specific research question</a:t>
            </a:r>
          </a:p>
          <a:p>
            <a:pPr lvl="1"/>
            <a:r>
              <a:rPr lang="en-US" b="1" dirty="0" smtClean="0">
                <a:solidFill>
                  <a:schemeClr val="accent2"/>
                </a:solidFill>
              </a:rPr>
              <a:t>Cannot include public-use mortality variables with restricted-use mortality data</a:t>
            </a:r>
          </a:p>
          <a:p>
            <a:pPr>
              <a:buNone/>
            </a:pPr>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
        <p:nvSpPr>
          <p:cNvPr id="8" name="Slide Number Placeholder 7"/>
          <p:cNvSpPr>
            <a:spLocks noGrp="1"/>
          </p:cNvSpPr>
          <p:nvPr>
            <p:ph type="sldNum" sz="quarter" idx="12"/>
          </p:nvPr>
        </p:nvSpPr>
        <p:spPr/>
        <p:txBody>
          <a:bodyPr>
            <a:normAutofit fontScale="85000" lnSpcReduction="20000"/>
          </a:bodyPr>
          <a:lstStyle/>
          <a:p>
            <a:fld id="{676148A6-B069-401D-9D9C-D8D8157037FD}" type="slidenum">
              <a:rPr lang="en-US" smtClean="0"/>
              <a:pPr/>
              <a:t>69</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4"/>
          <p:cNvSpPr>
            <a:spLocks noGrp="1" noChangeArrowheads="1"/>
          </p:cNvSpPr>
          <p:nvPr>
            <p:ph type="title"/>
          </p:nvPr>
        </p:nvSpPr>
        <p:spPr/>
        <p:txBody>
          <a:bodyPr/>
          <a:lstStyle/>
          <a:p>
            <a:r>
              <a:rPr lang="en-GB" smtClean="0"/>
              <a:t>NCHS Linkage Activities</a:t>
            </a:r>
          </a:p>
        </p:txBody>
      </p:sp>
      <p:sp>
        <p:nvSpPr>
          <p:cNvPr id="7171" name="Rectangle 5"/>
          <p:cNvSpPr>
            <a:spLocks noGrp="1" noChangeArrowheads="1"/>
          </p:cNvSpPr>
          <p:nvPr>
            <p:ph sz="quarter" idx="1"/>
          </p:nvPr>
        </p:nvSpPr>
        <p:spPr/>
        <p:txBody>
          <a:bodyPr/>
          <a:lstStyle/>
          <a:p>
            <a:r>
              <a:rPr lang="en-GB" smtClean="0"/>
              <a:t>Mortality </a:t>
            </a:r>
          </a:p>
          <a:p>
            <a:pPr lvl="1"/>
            <a:r>
              <a:rPr lang="en-GB" smtClean="0"/>
              <a:t>National Death Index (NDI)</a:t>
            </a:r>
          </a:p>
          <a:p>
            <a:r>
              <a:rPr lang="en-GB" smtClean="0"/>
              <a:t>Retirement and Disability</a:t>
            </a:r>
          </a:p>
          <a:p>
            <a:pPr lvl="1"/>
            <a:r>
              <a:rPr lang="en-GB" smtClean="0"/>
              <a:t>Social Security Administration (SSA)</a:t>
            </a:r>
          </a:p>
          <a:p>
            <a:r>
              <a:rPr lang="en-US" smtClean="0"/>
              <a:t>Medicare and Medicaid enrollment and claims</a:t>
            </a:r>
            <a:endParaRPr lang="en-GB" smtClean="0"/>
          </a:p>
          <a:p>
            <a:pPr lvl="1"/>
            <a:r>
              <a:rPr lang="en-GB" smtClean="0"/>
              <a:t>Centers for Medicare and Medicaid Services (CMS)</a:t>
            </a:r>
          </a:p>
          <a:p>
            <a:r>
              <a:rPr lang="en-GB" smtClean="0"/>
              <a:t>Air Quality</a:t>
            </a:r>
          </a:p>
          <a:p>
            <a:pPr lvl="1"/>
            <a:r>
              <a:rPr lang="en-US" smtClean="0"/>
              <a:t>Environmental Protection Agency (EPA)</a:t>
            </a:r>
            <a:endParaRPr lang="en-US" dirty="0" smtClean="0"/>
          </a:p>
        </p:txBody>
      </p:sp>
      <p:sp>
        <p:nvSpPr>
          <p:cNvPr id="6" name="Slide Number Placeholder 5"/>
          <p:cNvSpPr>
            <a:spLocks noGrp="1"/>
          </p:cNvSpPr>
          <p:nvPr>
            <p:ph type="sldNum" sz="quarter" idx="12"/>
          </p:nvPr>
        </p:nvSpPr>
        <p:spPr/>
        <p:txBody>
          <a:bodyPr>
            <a:normAutofit fontScale="85000" lnSpcReduction="20000"/>
          </a:bodyPr>
          <a:lstStyle/>
          <a:p>
            <a:fld id="{D2B0A04A-CEA1-4DA2-B88A-810B7B4260A6}" type="slidenum">
              <a:rPr lang="en-US" smtClean="0"/>
              <a:pPr/>
              <a:t>7</a:t>
            </a:fld>
            <a:endParaRPr lang="en-US" dirty="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Confidentiality and Disclosure Review</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Data never leave the secure access points</a:t>
            </a:r>
          </a:p>
          <a:p>
            <a:endParaRPr lang="en-US" dirty="0" smtClean="0"/>
          </a:p>
          <a:p>
            <a:r>
              <a:rPr lang="en-US" dirty="0" smtClean="0"/>
              <a:t>Released output must be</a:t>
            </a:r>
          </a:p>
          <a:p>
            <a:pPr lvl="1"/>
            <a:r>
              <a:rPr lang="en-US" dirty="0" smtClean="0"/>
              <a:t>reviewed first by RDC Analyst/ANDRE</a:t>
            </a:r>
          </a:p>
          <a:p>
            <a:pPr lvl="1"/>
            <a:r>
              <a:rPr lang="en-US" dirty="0" smtClean="0"/>
              <a:t>able to answer the question in your proposal</a:t>
            </a:r>
          </a:p>
          <a:p>
            <a:pPr lvl="1"/>
            <a:r>
              <a:rPr lang="en-US" dirty="0" smtClean="0"/>
              <a:t>final output intended for publication</a:t>
            </a:r>
          </a:p>
          <a:p>
            <a:pPr>
              <a:buNone/>
            </a:pPr>
            <a:endParaRPr lang="en-US" dirty="0" smtClean="0"/>
          </a:p>
          <a:p>
            <a:r>
              <a:rPr lang="en-US" dirty="0" smtClean="0"/>
              <a:t>Data, Programs, and all Output remain on the computer for 1-2 years</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
        <p:nvSpPr>
          <p:cNvPr id="6" name="Slide Number Placeholder 5"/>
          <p:cNvSpPr>
            <a:spLocks noGrp="1"/>
          </p:cNvSpPr>
          <p:nvPr>
            <p:ph type="sldNum" sz="quarter" idx="12"/>
          </p:nvPr>
        </p:nvSpPr>
        <p:spPr/>
        <p:txBody>
          <a:bodyPr>
            <a:normAutofit fontScale="85000" lnSpcReduction="20000"/>
          </a:bodyPr>
          <a:lstStyle/>
          <a:p>
            <a:fld id="{A090517F-86EB-44E4-B9E7-9FCBBDC8362F}" type="slidenum">
              <a:rPr lang="en-US" smtClean="0"/>
              <a:pPr/>
              <a:t>70</a:t>
            </a:fld>
            <a:endParaRPr lang="en-US"/>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3" name="Title 1"/>
          <p:cNvSpPr>
            <a:spLocks noGrp="1"/>
          </p:cNvSpPr>
          <p:nvPr>
            <p:ph type="title"/>
          </p:nvPr>
        </p:nvSpPr>
        <p:spPr/>
        <p:txBody>
          <a:bodyPr/>
          <a:lstStyle/>
          <a:p>
            <a:r>
              <a:rPr lang="en-US" smtClean="0"/>
              <a:t>RDC Resources</a:t>
            </a:r>
          </a:p>
        </p:txBody>
      </p:sp>
      <p:sp>
        <p:nvSpPr>
          <p:cNvPr id="24579" name="Content Placeholder 2"/>
          <p:cNvSpPr>
            <a:spLocks noGrp="1"/>
          </p:cNvSpPr>
          <p:nvPr>
            <p:ph sz="quarter" idx="1"/>
          </p:nvPr>
        </p:nvSpPr>
        <p:spPr/>
        <p:txBody>
          <a:bodyPr>
            <a:normAutofit/>
          </a:bodyPr>
          <a:lstStyle/>
          <a:p>
            <a:r>
              <a:rPr lang="en-US" dirty="0" smtClean="0"/>
              <a:t>Peter Meyer, MPH, MA</a:t>
            </a:r>
          </a:p>
          <a:p>
            <a:pPr lvl="1"/>
            <a:r>
              <a:rPr lang="en-US" dirty="0" smtClean="0"/>
              <a:t>Director, Research Data Center</a:t>
            </a:r>
          </a:p>
          <a:p>
            <a:pPr lvl="1"/>
            <a:r>
              <a:rPr lang="en-US" dirty="0" smtClean="0"/>
              <a:t>301-458-4375</a:t>
            </a:r>
          </a:p>
          <a:p>
            <a:pPr lvl="1"/>
            <a:r>
              <a:rPr lang="en-US" dirty="0" smtClean="0"/>
              <a:t>pmeyer1@cdc.gov </a:t>
            </a:r>
          </a:p>
          <a:p>
            <a:endParaRPr lang="en-US" dirty="0" smtClean="0"/>
          </a:p>
          <a:p>
            <a:r>
              <a:rPr lang="en-US" dirty="0" smtClean="0"/>
              <a:t>Stephanie Robinson, MPH</a:t>
            </a:r>
          </a:p>
          <a:p>
            <a:pPr lvl="1"/>
            <a:r>
              <a:rPr lang="en-US" dirty="0" smtClean="0"/>
              <a:t>Health Research Analyst </a:t>
            </a:r>
          </a:p>
          <a:p>
            <a:pPr lvl="1"/>
            <a:r>
              <a:rPr lang="en-US" dirty="0" smtClean="0"/>
              <a:t>770-488-5092</a:t>
            </a:r>
          </a:p>
          <a:p>
            <a:pPr lvl="1"/>
            <a:r>
              <a:rPr lang="en-US" dirty="0" smtClean="0"/>
              <a:t>srobinson7@cdc.gov </a:t>
            </a:r>
          </a:p>
        </p:txBody>
      </p:sp>
      <p:sp>
        <p:nvSpPr>
          <p:cNvPr id="4" name="Slide Number Placeholder 3"/>
          <p:cNvSpPr>
            <a:spLocks noGrp="1"/>
          </p:cNvSpPr>
          <p:nvPr>
            <p:ph type="sldNum" sz="quarter" idx="12"/>
          </p:nvPr>
        </p:nvSpPr>
        <p:spPr/>
        <p:txBody>
          <a:bodyPr>
            <a:normAutofit fontScale="85000" lnSpcReduction="20000"/>
          </a:bodyPr>
          <a:lstStyle/>
          <a:p>
            <a:fld id="{41B458CF-4525-4929-A662-F9F6A2137A7C}" type="slidenum">
              <a:rPr lang="en-US" smtClean="0"/>
              <a:pPr/>
              <a:t>71</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100" name="Rectangle 4"/>
          <p:cNvSpPr>
            <a:spLocks noGrp="1" noRot="1" noChangeArrowheads="1"/>
          </p:cNvSpPr>
          <p:nvPr>
            <p:ph type="title"/>
          </p:nvPr>
        </p:nvSpPr>
        <p:spPr/>
        <p:txBody>
          <a:bodyPr/>
          <a:lstStyle/>
          <a:p>
            <a:r>
              <a:rPr lang="en-US" smtClean="0"/>
              <a:t>Why Do Linkage?</a:t>
            </a:r>
            <a:endParaRPr lang="en-US"/>
          </a:p>
        </p:txBody>
      </p:sp>
      <p:sp>
        <p:nvSpPr>
          <p:cNvPr id="1028101" name="Rectangle 5"/>
          <p:cNvSpPr>
            <a:spLocks noGrp="1" noChangeArrowheads="1"/>
          </p:cNvSpPr>
          <p:nvPr>
            <p:ph sz="quarter" idx="1"/>
          </p:nvPr>
        </p:nvSpPr>
        <p:spPr/>
        <p:txBody>
          <a:bodyPr/>
          <a:lstStyle/>
          <a:p>
            <a:r>
              <a:rPr lang="en-US" smtClean="0"/>
              <a:t>Augments available information for major diseases, risk factors, and health service utilization</a:t>
            </a:r>
          </a:p>
          <a:p>
            <a:pPr lvl="1"/>
            <a:r>
              <a:rPr lang="en-US" smtClean="0"/>
              <a:t>Links exposures to outcomes</a:t>
            </a:r>
          </a:p>
          <a:p>
            <a:pPr lvl="1"/>
            <a:r>
              <a:rPr lang="en-US" smtClean="0"/>
              <a:t>Provides longitudinal component to survey data</a:t>
            </a:r>
          </a:p>
          <a:p>
            <a:r>
              <a:rPr lang="en-US" smtClean="0"/>
              <a:t>Reduces cost burden </a:t>
            </a:r>
          </a:p>
          <a:p>
            <a:pPr lvl="1"/>
            <a:r>
              <a:rPr lang="en-US" smtClean="0"/>
              <a:t>Re-contacting survey respondents for follow-up information can be expensive</a:t>
            </a:r>
          </a:p>
          <a:p>
            <a:r>
              <a:rPr lang="en-US" smtClean="0"/>
              <a:t>Increases accuracy and detail of data collected</a:t>
            </a:r>
          </a:p>
          <a:p>
            <a:endParaRPr lang="en-US"/>
          </a:p>
        </p:txBody>
      </p:sp>
      <p:sp>
        <p:nvSpPr>
          <p:cNvPr id="5" name="Slide Number Placeholder 4"/>
          <p:cNvSpPr>
            <a:spLocks noGrp="1"/>
          </p:cNvSpPr>
          <p:nvPr>
            <p:ph type="sldNum" sz="quarter" idx="12"/>
          </p:nvPr>
        </p:nvSpPr>
        <p:spPr/>
        <p:txBody>
          <a:bodyPr>
            <a:normAutofit fontScale="85000" lnSpcReduction="20000"/>
          </a:bodyPr>
          <a:lstStyle/>
          <a:p>
            <a:fld id="{904D953C-84CB-4757-B5B5-FB02DD8CCE96}" type="slidenum">
              <a:rPr lang="en-US" smtClean="0"/>
              <a:pPr/>
              <a:t>8</a:t>
            </a:fld>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157" name="Rectangle 109"/>
          <p:cNvSpPr>
            <a:spLocks noGrp="1" noRot="1" noChangeArrowheads="1"/>
          </p:cNvSpPr>
          <p:nvPr>
            <p:ph type="title"/>
          </p:nvPr>
        </p:nvSpPr>
        <p:spPr/>
        <p:txBody>
          <a:bodyPr/>
          <a:lstStyle/>
          <a:p>
            <a:r>
              <a:rPr lang="en-US" smtClean="0"/>
              <a:t>How Records are Linked</a:t>
            </a:r>
            <a:endParaRPr lang="en-US" dirty="0"/>
          </a:p>
        </p:txBody>
      </p:sp>
      <p:sp>
        <p:nvSpPr>
          <p:cNvPr id="1026057" name="Rectangle 9"/>
          <p:cNvSpPr>
            <a:spLocks noChangeArrowheads="1"/>
          </p:cNvSpPr>
          <p:nvPr/>
        </p:nvSpPr>
        <p:spPr bwMode="auto">
          <a:xfrm>
            <a:off x="1165225" y="2990850"/>
            <a:ext cx="65" cy="369332"/>
          </a:xfrm>
          <a:prstGeom prst="rect">
            <a:avLst/>
          </a:prstGeom>
          <a:noFill/>
          <a:ln w="9525">
            <a:noFill/>
            <a:miter lim="800000"/>
            <a:headEnd/>
            <a:tailEnd/>
          </a:ln>
        </p:spPr>
        <p:txBody>
          <a:bodyPr wrap="none" lIns="0" tIns="0" rIns="0" bIns="0">
            <a:spAutoFit/>
          </a:bodyPr>
          <a:lstStyle/>
          <a:p>
            <a:endParaRPr lang="en-US" dirty="0"/>
          </a:p>
        </p:txBody>
      </p:sp>
      <p:sp>
        <p:nvSpPr>
          <p:cNvPr id="1026072" name="Line 24"/>
          <p:cNvSpPr>
            <a:spLocks noChangeShapeType="1"/>
          </p:cNvSpPr>
          <p:nvPr/>
        </p:nvSpPr>
        <p:spPr bwMode="auto">
          <a:xfrm>
            <a:off x="8918575" y="2619375"/>
            <a:ext cx="1588" cy="1371600"/>
          </a:xfrm>
          <a:prstGeom prst="line">
            <a:avLst/>
          </a:prstGeom>
          <a:noFill/>
          <a:ln w="38100">
            <a:solidFill>
              <a:srgbClr val="808080"/>
            </a:solidFill>
            <a:round/>
            <a:headEnd/>
            <a:tailEnd/>
          </a:ln>
        </p:spPr>
        <p:txBody>
          <a:bodyPr/>
          <a:lstStyle/>
          <a:p>
            <a:endParaRPr lang="en-US"/>
          </a:p>
        </p:txBody>
      </p:sp>
      <p:sp>
        <p:nvSpPr>
          <p:cNvPr id="1026073" name="Line 25"/>
          <p:cNvSpPr>
            <a:spLocks noChangeShapeType="1"/>
          </p:cNvSpPr>
          <p:nvPr/>
        </p:nvSpPr>
        <p:spPr bwMode="auto">
          <a:xfrm flipH="1">
            <a:off x="4194175" y="3990975"/>
            <a:ext cx="4724400" cy="1588"/>
          </a:xfrm>
          <a:prstGeom prst="line">
            <a:avLst/>
          </a:prstGeom>
          <a:noFill/>
          <a:ln w="38100">
            <a:solidFill>
              <a:srgbClr val="808080"/>
            </a:solidFill>
            <a:round/>
            <a:headEnd/>
            <a:tailEnd/>
          </a:ln>
        </p:spPr>
        <p:txBody>
          <a:bodyPr/>
          <a:lstStyle/>
          <a:p>
            <a:endParaRPr lang="en-US"/>
          </a:p>
        </p:txBody>
      </p:sp>
      <p:sp>
        <p:nvSpPr>
          <p:cNvPr id="1026074" name="Rectangle 26"/>
          <p:cNvSpPr>
            <a:spLocks noChangeArrowheads="1"/>
          </p:cNvSpPr>
          <p:nvPr/>
        </p:nvSpPr>
        <p:spPr bwMode="auto">
          <a:xfrm>
            <a:off x="4575175" y="4314825"/>
            <a:ext cx="1533525" cy="361950"/>
          </a:xfrm>
          <a:prstGeom prst="rect">
            <a:avLst/>
          </a:prstGeom>
          <a:noFill/>
          <a:ln w="9525">
            <a:noFill/>
            <a:miter lim="800000"/>
            <a:headEnd/>
            <a:tailEnd/>
          </a:ln>
        </p:spPr>
        <p:txBody>
          <a:bodyPr/>
          <a:lstStyle/>
          <a:p>
            <a:endParaRPr lang="en-US"/>
          </a:p>
        </p:txBody>
      </p:sp>
      <p:sp>
        <p:nvSpPr>
          <p:cNvPr id="1026076" name="Rectangle 28"/>
          <p:cNvSpPr>
            <a:spLocks noChangeArrowheads="1"/>
          </p:cNvSpPr>
          <p:nvPr/>
        </p:nvSpPr>
        <p:spPr bwMode="auto">
          <a:xfrm>
            <a:off x="2136775" y="4314825"/>
            <a:ext cx="2286000" cy="361950"/>
          </a:xfrm>
          <a:prstGeom prst="rect">
            <a:avLst/>
          </a:prstGeom>
          <a:noFill/>
          <a:ln w="9525">
            <a:noFill/>
            <a:miter lim="800000"/>
            <a:headEnd/>
            <a:tailEnd/>
          </a:ln>
        </p:spPr>
        <p:txBody>
          <a:bodyPr/>
          <a:lstStyle/>
          <a:p>
            <a:endParaRPr lang="en-US"/>
          </a:p>
        </p:txBody>
      </p:sp>
      <p:sp>
        <p:nvSpPr>
          <p:cNvPr id="1026078" name="Rectangle 30"/>
          <p:cNvSpPr>
            <a:spLocks noChangeArrowheads="1"/>
          </p:cNvSpPr>
          <p:nvPr/>
        </p:nvSpPr>
        <p:spPr bwMode="auto">
          <a:xfrm>
            <a:off x="155575" y="4295775"/>
            <a:ext cx="1847850" cy="514350"/>
          </a:xfrm>
          <a:prstGeom prst="rect">
            <a:avLst/>
          </a:prstGeom>
          <a:noFill/>
          <a:ln w="9525">
            <a:noFill/>
            <a:miter lim="800000"/>
            <a:headEnd/>
            <a:tailEnd/>
          </a:ln>
        </p:spPr>
        <p:txBody>
          <a:bodyPr/>
          <a:lstStyle/>
          <a:p>
            <a:endParaRPr lang="en-US"/>
          </a:p>
        </p:txBody>
      </p:sp>
      <p:sp>
        <p:nvSpPr>
          <p:cNvPr id="1026079" name="Rectangle 31"/>
          <p:cNvSpPr>
            <a:spLocks noChangeArrowheads="1"/>
          </p:cNvSpPr>
          <p:nvPr/>
        </p:nvSpPr>
        <p:spPr bwMode="auto">
          <a:xfrm>
            <a:off x="441325" y="4352925"/>
            <a:ext cx="1311275" cy="212725"/>
          </a:xfrm>
          <a:prstGeom prst="rect">
            <a:avLst/>
          </a:prstGeom>
          <a:noFill/>
          <a:ln w="9525">
            <a:noFill/>
            <a:miter lim="800000"/>
            <a:headEnd/>
            <a:tailEnd/>
          </a:ln>
        </p:spPr>
        <p:txBody>
          <a:bodyPr wrap="none" lIns="0" tIns="0" rIns="0" bIns="0">
            <a:spAutoFit/>
          </a:bodyPr>
          <a:lstStyle/>
          <a:p>
            <a:r>
              <a:rPr lang="en-US" sz="1400" i="1">
                <a:solidFill>
                  <a:srgbClr val="808080"/>
                </a:solidFill>
              </a:rPr>
              <a:t>Scoring system, </a:t>
            </a:r>
            <a:endParaRPr lang="en-US"/>
          </a:p>
        </p:txBody>
      </p:sp>
      <p:sp>
        <p:nvSpPr>
          <p:cNvPr id="1026080" name="Rectangle 32"/>
          <p:cNvSpPr>
            <a:spLocks noChangeArrowheads="1"/>
          </p:cNvSpPr>
          <p:nvPr/>
        </p:nvSpPr>
        <p:spPr bwMode="auto">
          <a:xfrm>
            <a:off x="517525" y="4572000"/>
            <a:ext cx="1114425" cy="212725"/>
          </a:xfrm>
          <a:prstGeom prst="rect">
            <a:avLst/>
          </a:prstGeom>
          <a:noFill/>
          <a:ln w="9525">
            <a:noFill/>
            <a:miter lim="800000"/>
            <a:headEnd/>
            <a:tailEnd/>
          </a:ln>
        </p:spPr>
        <p:txBody>
          <a:bodyPr wrap="none" lIns="0" tIns="0" rIns="0" bIns="0">
            <a:spAutoFit/>
          </a:bodyPr>
          <a:lstStyle/>
          <a:p>
            <a:r>
              <a:rPr lang="en-US" sz="1400" i="1">
                <a:solidFill>
                  <a:srgbClr val="808080"/>
                </a:solidFill>
              </a:rPr>
              <a:t>clerical review</a:t>
            </a:r>
            <a:endParaRPr lang="en-US"/>
          </a:p>
        </p:txBody>
      </p:sp>
      <p:sp>
        <p:nvSpPr>
          <p:cNvPr id="1026081" name="Rectangle 33"/>
          <p:cNvSpPr>
            <a:spLocks noChangeArrowheads="1"/>
          </p:cNvSpPr>
          <p:nvPr/>
        </p:nvSpPr>
        <p:spPr bwMode="auto">
          <a:xfrm>
            <a:off x="1698625" y="5133975"/>
            <a:ext cx="1581150" cy="371475"/>
          </a:xfrm>
          <a:prstGeom prst="rect">
            <a:avLst/>
          </a:prstGeom>
          <a:noFill/>
          <a:ln w="9525">
            <a:noFill/>
            <a:miter lim="800000"/>
            <a:headEnd/>
            <a:tailEnd/>
          </a:ln>
        </p:spPr>
        <p:txBody>
          <a:bodyPr/>
          <a:lstStyle/>
          <a:p>
            <a:endParaRPr lang="en-US"/>
          </a:p>
        </p:txBody>
      </p:sp>
      <p:sp>
        <p:nvSpPr>
          <p:cNvPr id="1026083" name="Rectangle 35"/>
          <p:cNvSpPr>
            <a:spLocks noChangeArrowheads="1"/>
          </p:cNvSpPr>
          <p:nvPr/>
        </p:nvSpPr>
        <p:spPr bwMode="auto">
          <a:xfrm>
            <a:off x="3575050" y="5133975"/>
            <a:ext cx="1533525" cy="371475"/>
          </a:xfrm>
          <a:prstGeom prst="rect">
            <a:avLst/>
          </a:prstGeom>
          <a:noFill/>
          <a:ln w="9525">
            <a:noFill/>
            <a:miter lim="800000"/>
            <a:headEnd/>
            <a:tailEnd/>
          </a:ln>
        </p:spPr>
        <p:txBody>
          <a:bodyPr/>
          <a:lstStyle/>
          <a:p>
            <a:endParaRPr lang="en-US"/>
          </a:p>
        </p:txBody>
      </p:sp>
      <p:sp>
        <p:nvSpPr>
          <p:cNvPr id="1026088" name="Rectangle 40"/>
          <p:cNvSpPr>
            <a:spLocks noChangeArrowheads="1"/>
          </p:cNvSpPr>
          <p:nvPr/>
        </p:nvSpPr>
        <p:spPr bwMode="auto">
          <a:xfrm>
            <a:off x="1574800" y="6048375"/>
            <a:ext cx="1933575" cy="371475"/>
          </a:xfrm>
          <a:prstGeom prst="rect">
            <a:avLst/>
          </a:prstGeom>
          <a:noFill/>
          <a:ln w="9525">
            <a:noFill/>
            <a:miter lim="800000"/>
            <a:headEnd/>
            <a:tailEnd/>
          </a:ln>
        </p:spPr>
        <p:txBody>
          <a:bodyPr/>
          <a:lstStyle/>
          <a:p>
            <a:endParaRPr lang="en-US"/>
          </a:p>
        </p:txBody>
      </p:sp>
      <p:sp>
        <p:nvSpPr>
          <p:cNvPr id="1026090" name="Oval 42"/>
          <p:cNvSpPr>
            <a:spLocks noChangeArrowheads="1"/>
          </p:cNvSpPr>
          <p:nvPr/>
        </p:nvSpPr>
        <p:spPr bwMode="auto">
          <a:xfrm>
            <a:off x="1524000" y="5895975"/>
            <a:ext cx="2282825" cy="762000"/>
          </a:xfrm>
          <a:prstGeom prst="ellipse">
            <a:avLst/>
          </a:prstGeom>
          <a:noFill/>
          <a:ln w="28575">
            <a:solidFill>
              <a:srgbClr val="FFFF00"/>
            </a:solidFill>
            <a:round/>
            <a:headEnd/>
            <a:tailEnd/>
          </a:ln>
        </p:spPr>
        <p:txBody>
          <a:bodyPr/>
          <a:lstStyle/>
          <a:p>
            <a:endParaRPr lang="en-US"/>
          </a:p>
        </p:txBody>
      </p:sp>
      <p:sp>
        <p:nvSpPr>
          <p:cNvPr id="1026091" name="Line 43"/>
          <p:cNvSpPr>
            <a:spLocks noChangeShapeType="1"/>
          </p:cNvSpPr>
          <p:nvPr/>
        </p:nvSpPr>
        <p:spPr bwMode="auto">
          <a:xfrm>
            <a:off x="4194175" y="3990975"/>
            <a:ext cx="1588" cy="228600"/>
          </a:xfrm>
          <a:prstGeom prst="line">
            <a:avLst/>
          </a:prstGeom>
          <a:noFill/>
          <a:ln w="38100">
            <a:solidFill>
              <a:srgbClr val="808080"/>
            </a:solidFill>
            <a:round/>
            <a:headEnd/>
            <a:tailEnd/>
          </a:ln>
        </p:spPr>
        <p:txBody>
          <a:bodyPr/>
          <a:lstStyle/>
          <a:p>
            <a:endParaRPr lang="en-US"/>
          </a:p>
        </p:txBody>
      </p:sp>
      <p:sp>
        <p:nvSpPr>
          <p:cNvPr id="1026092" name="Line 44"/>
          <p:cNvSpPr>
            <a:spLocks noChangeShapeType="1"/>
          </p:cNvSpPr>
          <p:nvPr/>
        </p:nvSpPr>
        <p:spPr bwMode="auto">
          <a:xfrm>
            <a:off x="3355975" y="4219575"/>
            <a:ext cx="1676400" cy="1588"/>
          </a:xfrm>
          <a:prstGeom prst="line">
            <a:avLst/>
          </a:prstGeom>
          <a:noFill/>
          <a:ln w="38100">
            <a:solidFill>
              <a:srgbClr val="808080"/>
            </a:solidFill>
            <a:round/>
            <a:headEnd/>
            <a:tailEnd/>
          </a:ln>
        </p:spPr>
        <p:txBody>
          <a:bodyPr/>
          <a:lstStyle/>
          <a:p>
            <a:endParaRPr lang="en-US"/>
          </a:p>
        </p:txBody>
      </p:sp>
      <p:sp>
        <p:nvSpPr>
          <p:cNvPr id="1026093" name="Line 45"/>
          <p:cNvSpPr>
            <a:spLocks noChangeShapeType="1"/>
          </p:cNvSpPr>
          <p:nvPr/>
        </p:nvSpPr>
        <p:spPr bwMode="auto">
          <a:xfrm>
            <a:off x="5032375" y="4219575"/>
            <a:ext cx="1588" cy="152400"/>
          </a:xfrm>
          <a:prstGeom prst="line">
            <a:avLst/>
          </a:prstGeom>
          <a:noFill/>
          <a:ln w="38100">
            <a:solidFill>
              <a:srgbClr val="808080"/>
            </a:solidFill>
            <a:round/>
            <a:headEnd/>
            <a:tailEnd/>
          </a:ln>
        </p:spPr>
        <p:txBody>
          <a:bodyPr/>
          <a:lstStyle/>
          <a:p>
            <a:endParaRPr lang="en-US"/>
          </a:p>
        </p:txBody>
      </p:sp>
      <p:sp>
        <p:nvSpPr>
          <p:cNvPr id="1026094" name="Line 46"/>
          <p:cNvSpPr>
            <a:spLocks noChangeShapeType="1"/>
          </p:cNvSpPr>
          <p:nvPr/>
        </p:nvSpPr>
        <p:spPr bwMode="auto">
          <a:xfrm>
            <a:off x="3355975" y="4676775"/>
            <a:ext cx="1588" cy="304800"/>
          </a:xfrm>
          <a:prstGeom prst="line">
            <a:avLst/>
          </a:prstGeom>
          <a:noFill/>
          <a:ln w="38100">
            <a:solidFill>
              <a:srgbClr val="808080"/>
            </a:solidFill>
            <a:round/>
            <a:headEnd/>
            <a:tailEnd/>
          </a:ln>
        </p:spPr>
        <p:txBody>
          <a:bodyPr/>
          <a:lstStyle/>
          <a:p>
            <a:endParaRPr lang="en-US"/>
          </a:p>
        </p:txBody>
      </p:sp>
      <p:sp>
        <p:nvSpPr>
          <p:cNvPr id="1026095" name="Line 47"/>
          <p:cNvSpPr>
            <a:spLocks noChangeShapeType="1"/>
          </p:cNvSpPr>
          <p:nvPr/>
        </p:nvSpPr>
        <p:spPr bwMode="auto">
          <a:xfrm>
            <a:off x="2517775" y="4953000"/>
            <a:ext cx="1676400" cy="1588"/>
          </a:xfrm>
          <a:prstGeom prst="line">
            <a:avLst/>
          </a:prstGeom>
          <a:noFill/>
          <a:ln w="38100">
            <a:solidFill>
              <a:srgbClr val="FFFF99"/>
            </a:solidFill>
            <a:round/>
            <a:headEnd/>
            <a:tailEnd/>
          </a:ln>
        </p:spPr>
        <p:txBody>
          <a:bodyPr/>
          <a:lstStyle/>
          <a:p>
            <a:endParaRPr lang="en-US"/>
          </a:p>
        </p:txBody>
      </p:sp>
      <p:sp>
        <p:nvSpPr>
          <p:cNvPr id="1026103" name="Rectangle 55"/>
          <p:cNvSpPr>
            <a:spLocks noChangeArrowheads="1"/>
          </p:cNvSpPr>
          <p:nvPr/>
        </p:nvSpPr>
        <p:spPr bwMode="auto">
          <a:xfrm>
            <a:off x="606425" y="1600200"/>
            <a:ext cx="3127375" cy="2286000"/>
          </a:xfrm>
          <a:prstGeom prst="rect">
            <a:avLst/>
          </a:prstGeom>
          <a:noFill/>
          <a:ln w="28575">
            <a:solidFill>
              <a:schemeClr val="accent1"/>
            </a:solidFill>
            <a:miter lim="800000"/>
            <a:headEnd/>
            <a:tailEnd/>
          </a:ln>
        </p:spPr>
        <p:txBody>
          <a:bodyPr/>
          <a:lstStyle/>
          <a:p>
            <a:r>
              <a:rPr lang="en-US" b="1" dirty="0" smtClean="0">
                <a:solidFill>
                  <a:schemeClr val="accent2"/>
                </a:solidFill>
                <a:latin typeface="Tw Cen MT" pitchFamily="34" charset="0"/>
              </a:rPr>
              <a:t>NCHS Survey Records</a:t>
            </a:r>
          </a:p>
          <a:p>
            <a:r>
              <a:rPr lang="en-US" dirty="0" smtClean="0">
                <a:latin typeface="Tw Cen MT" pitchFamily="34" charset="0"/>
              </a:rPr>
              <a:t>SSN</a:t>
            </a:r>
          </a:p>
          <a:p>
            <a:r>
              <a:rPr lang="en-US" dirty="0" smtClean="0">
                <a:latin typeface="Tw Cen MT" pitchFamily="34" charset="0"/>
              </a:rPr>
              <a:t>Name</a:t>
            </a:r>
          </a:p>
          <a:p>
            <a:r>
              <a:rPr lang="en-US" dirty="0" smtClean="0">
                <a:latin typeface="Tw Cen MT" pitchFamily="34" charset="0"/>
              </a:rPr>
              <a:t>Date of Birth</a:t>
            </a:r>
          </a:p>
          <a:p>
            <a:r>
              <a:rPr lang="en-US" dirty="0" smtClean="0">
                <a:latin typeface="Tw Cen MT" pitchFamily="34" charset="0"/>
              </a:rPr>
              <a:t>Sex</a:t>
            </a:r>
          </a:p>
          <a:p>
            <a:r>
              <a:rPr lang="en-US" dirty="0" smtClean="0">
                <a:latin typeface="Tw Cen MT" pitchFamily="34" charset="0"/>
              </a:rPr>
              <a:t>Other available PII</a:t>
            </a:r>
            <a:endParaRPr lang="en-US" dirty="0">
              <a:latin typeface="Tw Cen MT" pitchFamily="34" charset="0"/>
            </a:endParaRPr>
          </a:p>
        </p:txBody>
      </p:sp>
      <p:grpSp>
        <p:nvGrpSpPr>
          <p:cNvPr id="3" name="Group 75"/>
          <p:cNvGrpSpPr>
            <a:grpSpLocks/>
          </p:cNvGrpSpPr>
          <p:nvPr/>
        </p:nvGrpSpPr>
        <p:grpSpPr bwMode="auto">
          <a:xfrm>
            <a:off x="3733800" y="2162175"/>
            <a:ext cx="1603375" cy="657225"/>
            <a:chOff x="2352" y="1362"/>
            <a:chExt cx="1010" cy="414"/>
          </a:xfrm>
        </p:grpSpPr>
        <p:sp>
          <p:nvSpPr>
            <p:cNvPr id="1026124" name="Freeform 76"/>
            <p:cNvSpPr>
              <a:spLocks/>
            </p:cNvSpPr>
            <p:nvPr/>
          </p:nvSpPr>
          <p:spPr bwMode="auto">
            <a:xfrm>
              <a:off x="2352" y="1410"/>
              <a:ext cx="920" cy="366"/>
            </a:xfrm>
            <a:custGeom>
              <a:avLst/>
              <a:gdLst/>
              <a:ahLst/>
              <a:cxnLst>
                <a:cxn ang="0">
                  <a:pos x="0" y="384"/>
                </a:cxn>
                <a:cxn ang="0">
                  <a:pos x="672" y="384"/>
                </a:cxn>
                <a:cxn ang="0">
                  <a:pos x="672" y="0"/>
                </a:cxn>
                <a:cxn ang="0">
                  <a:pos x="1254" y="0"/>
                </a:cxn>
              </a:cxnLst>
              <a:rect l="0" t="0" r="r" b="b"/>
              <a:pathLst>
                <a:path w="1254" h="384">
                  <a:moveTo>
                    <a:pt x="0" y="384"/>
                  </a:moveTo>
                  <a:lnTo>
                    <a:pt x="672" y="384"/>
                  </a:lnTo>
                  <a:lnTo>
                    <a:pt x="672" y="0"/>
                  </a:lnTo>
                  <a:lnTo>
                    <a:pt x="1254" y="0"/>
                  </a:lnTo>
                </a:path>
              </a:pathLst>
            </a:custGeom>
            <a:noFill/>
            <a:ln w="38100" cap="flat">
              <a:solidFill>
                <a:srgbClr val="FFFF99"/>
              </a:solidFill>
              <a:prstDash val="solid"/>
              <a:miter lim="800000"/>
              <a:headEnd/>
              <a:tailEnd/>
            </a:ln>
          </p:spPr>
          <p:txBody>
            <a:bodyPr/>
            <a:lstStyle/>
            <a:p>
              <a:endParaRPr lang="en-US"/>
            </a:p>
          </p:txBody>
        </p:sp>
        <p:sp>
          <p:nvSpPr>
            <p:cNvPr id="1026125" name="Freeform 77"/>
            <p:cNvSpPr>
              <a:spLocks/>
            </p:cNvSpPr>
            <p:nvPr/>
          </p:nvSpPr>
          <p:spPr bwMode="auto">
            <a:xfrm>
              <a:off x="3260" y="1362"/>
              <a:ext cx="102" cy="102"/>
            </a:xfrm>
            <a:custGeom>
              <a:avLst/>
              <a:gdLst/>
              <a:ahLst/>
              <a:cxnLst>
                <a:cxn ang="0">
                  <a:pos x="0" y="102"/>
                </a:cxn>
                <a:cxn ang="0">
                  <a:pos x="102" y="48"/>
                </a:cxn>
                <a:cxn ang="0">
                  <a:pos x="0" y="0"/>
                </a:cxn>
                <a:cxn ang="0">
                  <a:pos x="0" y="102"/>
                </a:cxn>
              </a:cxnLst>
              <a:rect l="0" t="0" r="r" b="b"/>
              <a:pathLst>
                <a:path w="102" h="102">
                  <a:moveTo>
                    <a:pt x="0" y="102"/>
                  </a:moveTo>
                  <a:lnTo>
                    <a:pt x="102" y="48"/>
                  </a:lnTo>
                  <a:lnTo>
                    <a:pt x="0" y="0"/>
                  </a:lnTo>
                  <a:lnTo>
                    <a:pt x="0" y="102"/>
                  </a:lnTo>
                  <a:close/>
                </a:path>
              </a:pathLst>
            </a:custGeom>
            <a:solidFill>
              <a:srgbClr val="808080"/>
            </a:solidFill>
            <a:ln w="9525">
              <a:solidFill>
                <a:srgbClr val="FFFF99"/>
              </a:solidFill>
              <a:round/>
              <a:headEnd/>
              <a:tailEnd/>
            </a:ln>
          </p:spPr>
          <p:txBody>
            <a:bodyPr/>
            <a:lstStyle/>
            <a:p>
              <a:endParaRPr lang="en-US"/>
            </a:p>
          </p:txBody>
        </p:sp>
      </p:grpSp>
      <p:sp>
        <p:nvSpPr>
          <p:cNvPr id="1026127" name="Line 79"/>
          <p:cNvSpPr>
            <a:spLocks noChangeShapeType="1"/>
          </p:cNvSpPr>
          <p:nvPr/>
        </p:nvSpPr>
        <p:spPr bwMode="auto">
          <a:xfrm>
            <a:off x="8918575" y="2619375"/>
            <a:ext cx="1588" cy="1371600"/>
          </a:xfrm>
          <a:prstGeom prst="line">
            <a:avLst/>
          </a:prstGeom>
          <a:noFill/>
          <a:ln w="38100">
            <a:solidFill>
              <a:srgbClr val="FFFF99"/>
            </a:solidFill>
            <a:round/>
            <a:headEnd/>
            <a:tailEnd/>
          </a:ln>
        </p:spPr>
        <p:txBody>
          <a:bodyPr/>
          <a:lstStyle/>
          <a:p>
            <a:endParaRPr lang="en-US"/>
          </a:p>
        </p:txBody>
      </p:sp>
      <p:sp>
        <p:nvSpPr>
          <p:cNvPr id="1026128" name="Line 80"/>
          <p:cNvSpPr>
            <a:spLocks noChangeShapeType="1"/>
          </p:cNvSpPr>
          <p:nvPr/>
        </p:nvSpPr>
        <p:spPr bwMode="auto">
          <a:xfrm flipH="1">
            <a:off x="4194175" y="3990975"/>
            <a:ext cx="4724400" cy="1588"/>
          </a:xfrm>
          <a:prstGeom prst="line">
            <a:avLst/>
          </a:prstGeom>
          <a:noFill/>
          <a:ln w="38100">
            <a:solidFill>
              <a:srgbClr val="FFFF99"/>
            </a:solidFill>
            <a:round/>
            <a:headEnd/>
            <a:tailEnd/>
          </a:ln>
        </p:spPr>
        <p:txBody>
          <a:bodyPr/>
          <a:lstStyle/>
          <a:p>
            <a:endParaRPr lang="en-US"/>
          </a:p>
        </p:txBody>
      </p:sp>
      <p:sp>
        <p:nvSpPr>
          <p:cNvPr id="1026129" name="Rectangle 81"/>
          <p:cNvSpPr>
            <a:spLocks noChangeArrowheads="1"/>
          </p:cNvSpPr>
          <p:nvPr/>
        </p:nvSpPr>
        <p:spPr bwMode="auto">
          <a:xfrm>
            <a:off x="4575175" y="4314825"/>
            <a:ext cx="1533525" cy="361950"/>
          </a:xfrm>
          <a:prstGeom prst="rect">
            <a:avLst/>
          </a:prstGeom>
          <a:noFill/>
          <a:ln w="9525">
            <a:noFill/>
            <a:miter lim="800000"/>
            <a:headEnd/>
            <a:tailEnd/>
          </a:ln>
        </p:spPr>
        <p:txBody>
          <a:bodyPr/>
          <a:lstStyle/>
          <a:p>
            <a:endParaRPr lang="en-US"/>
          </a:p>
        </p:txBody>
      </p:sp>
      <p:sp>
        <p:nvSpPr>
          <p:cNvPr id="1026131" name="Rectangle 83"/>
          <p:cNvSpPr>
            <a:spLocks noChangeArrowheads="1"/>
          </p:cNvSpPr>
          <p:nvPr/>
        </p:nvSpPr>
        <p:spPr bwMode="auto">
          <a:xfrm>
            <a:off x="2136775" y="4314825"/>
            <a:ext cx="2286000" cy="361950"/>
          </a:xfrm>
          <a:prstGeom prst="rect">
            <a:avLst/>
          </a:prstGeom>
          <a:noFill/>
          <a:ln w="9525">
            <a:noFill/>
            <a:miter lim="800000"/>
            <a:headEnd/>
            <a:tailEnd/>
          </a:ln>
        </p:spPr>
        <p:txBody>
          <a:bodyPr/>
          <a:lstStyle/>
          <a:p>
            <a:endParaRPr lang="en-US"/>
          </a:p>
        </p:txBody>
      </p:sp>
      <p:sp>
        <p:nvSpPr>
          <p:cNvPr id="1026133" name="Rectangle 85"/>
          <p:cNvSpPr>
            <a:spLocks noChangeArrowheads="1"/>
          </p:cNvSpPr>
          <p:nvPr/>
        </p:nvSpPr>
        <p:spPr bwMode="auto">
          <a:xfrm>
            <a:off x="155575" y="4295775"/>
            <a:ext cx="1847850" cy="514350"/>
          </a:xfrm>
          <a:prstGeom prst="rect">
            <a:avLst/>
          </a:prstGeom>
          <a:noFill/>
          <a:ln w="9525">
            <a:noFill/>
            <a:miter lim="800000"/>
            <a:headEnd/>
            <a:tailEnd/>
          </a:ln>
        </p:spPr>
        <p:txBody>
          <a:bodyPr/>
          <a:lstStyle/>
          <a:p>
            <a:endParaRPr lang="en-US"/>
          </a:p>
        </p:txBody>
      </p:sp>
      <p:sp>
        <p:nvSpPr>
          <p:cNvPr id="1026134" name="Rectangle 86"/>
          <p:cNvSpPr>
            <a:spLocks noChangeArrowheads="1"/>
          </p:cNvSpPr>
          <p:nvPr/>
        </p:nvSpPr>
        <p:spPr bwMode="auto">
          <a:xfrm>
            <a:off x="441325" y="4352925"/>
            <a:ext cx="1175002" cy="215444"/>
          </a:xfrm>
          <a:prstGeom prst="rect">
            <a:avLst/>
          </a:prstGeom>
          <a:noFill/>
          <a:ln w="9525">
            <a:noFill/>
            <a:miter lim="800000"/>
            <a:headEnd/>
            <a:tailEnd/>
          </a:ln>
        </p:spPr>
        <p:txBody>
          <a:bodyPr wrap="none" lIns="0" tIns="0" rIns="0" bIns="0">
            <a:spAutoFit/>
          </a:bodyPr>
          <a:lstStyle/>
          <a:p>
            <a:r>
              <a:rPr lang="en-US" sz="1400" i="1" dirty="0"/>
              <a:t>Scoring system, </a:t>
            </a:r>
            <a:endParaRPr lang="en-US" dirty="0"/>
          </a:p>
        </p:txBody>
      </p:sp>
      <p:sp>
        <p:nvSpPr>
          <p:cNvPr id="1026135" name="Rectangle 87"/>
          <p:cNvSpPr>
            <a:spLocks noChangeArrowheads="1"/>
          </p:cNvSpPr>
          <p:nvPr/>
        </p:nvSpPr>
        <p:spPr bwMode="auto">
          <a:xfrm>
            <a:off x="517525" y="4572000"/>
            <a:ext cx="1068947" cy="215444"/>
          </a:xfrm>
          <a:prstGeom prst="rect">
            <a:avLst/>
          </a:prstGeom>
          <a:noFill/>
          <a:ln w="9525">
            <a:noFill/>
            <a:miter lim="800000"/>
            <a:headEnd/>
            <a:tailEnd/>
          </a:ln>
        </p:spPr>
        <p:txBody>
          <a:bodyPr wrap="none" lIns="0" tIns="0" rIns="0" bIns="0">
            <a:spAutoFit/>
          </a:bodyPr>
          <a:lstStyle/>
          <a:p>
            <a:r>
              <a:rPr lang="en-US" sz="1400" i="1" dirty="0"/>
              <a:t>clerical review</a:t>
            </a:r>
            <a:endParaRPr lang="en-US" dirty="0"/>
          </a:p>
        </p:txBody>
      </p:sp>
      <p:sp>
        <p:nvSpPr>
          <p:cNvPr id="1026136" name="Rectangle 88"/>
          <p:cNvSpPr>
            <a:spLocks noChangeArrowheads="1"/>
          </p:cNvSpPr>
          <p:nvPr/>
        </p:nvSpPr>
        <p:spPr bwMode="auto">
          <a:xfrm>
            <a:off x="1698625" y="5133975"/>
            <a:ext cx="1581150" cy="371475"/>
          </a:xfrm>
          <a:prstGeom prst="rect">
            <a:avLst/>
          </a:prstGeom>
          <a:noFill/>
          <a:ln w="9525">
            <a:noFill/>
            <a:miter lim="800000"/>
            <a:headEnd/>
            <a:tailEnd/>
          </a:ln>
        </p:spPr>
        <p:txBody>
          <a:bodyPr/>
          <a:lstStyle/>
          <a:p>
            <a:endParaRPr lang="en-US"/>
          </a:p>
        </p:txBody>
      </p:sp>
      <p:sp>
        <p:nvSpPr>
          <p:cNvPr id="1026138" name="Rectangle 90"/>
          <p:cNvSpPr>
            <a:spLocks noChangeArrowheads="1"/>
          </p:cNvSpPr>
          <p:nvPr/>
        </p:nvSpPr>
        <p:spPr bwMode="auto">
          <a:xfrm>
            <a:off x="3575050" y="5133975"/>
            <a:ext cx="1533525" cy="371475"/>
          </a:xfrm>
          <a:prstGeom prst="rect">
            <a:avLst/>
          </a:prstGeom>
          <a:noFill/>
          <a:ln w="9525">
            <a:noFill/>
            <a:miter lim="800000"/>
            <a:headEnd/>
            <a:tailEnd/>
          </a:ln>
        </p:spPr>
        <p:txBody>
          <a:bodyPr/>
          <a:lstStyle/>
          <a:p>
            <a:endParaRPr lang="en-US"/>
          </a:p>
        </p:txBody>
      </p:sp>
      <p:sp>
        <p:nvSpPr>
          <p:cNvPr id="1026143" name="Rectangle 95"/>
          <p:cNvSpPr>
            <a:spLocks noChangeArrowheads="1"/>
          </p:cNvSpPr>
          <p:nvPr/>
        </p:nvSpPr>
        <p:spPr bwMode="auto">
          <a:xfrm>
            <a:off x="1574800" y="6048375"/>
            <a:ext cx="1933575" cy="371475"/>
          </a:xfrm>
          <a:prstGeom prst="rect">
            <a:avLst/>
          </a:prstGeom>
          <a:noFill/>
          <a:ln w="9525">
            <a:noFill/>
            <a:miter lim="800000"/>
            <a:headEnd/>
            <a:tailEnd/>
          </a:ln>
        </p:spPr>
        <p:txBody>
          <a:bodyPr/>
          <a:lstStyle/>
          <a:p>
            <a:endParaRPr lang="en-US"/>
          </a:p>
        </p:txBody>
      </p:sp>
      <p:sp>
        <p:nvSpPr>
          <p:cNvPr id="1026144" name="Rectangle 96"/>
          <p:cNvSpPr>
            <a:spLocks noChangeArrowheads="1"/>
          </p:cNvSpPr>
          <p:nvPr/>
        </p:nvSpPr>
        <p:spPr bwMode="auto">
          <a:xfrm>
            <a:off x="2002862" y="6105525"/>
            <a:ext cx="1537087" cy="276999"/>
          </a:xfrm>
          <a:prstGeom prst="rect">
            <a:avLst/>
          </a:prstGeom>
          <a:noFill/>
          <a:ln w="9525">
            <a:noFill/>
            <a:miter lim="800000"/>
            <a:headEnd/>
            <a:tailEnd/>
          </a:ln>
        </p:spPr>
        <p:txBody>
          <a:bodyPr wrap="none" lIns="0" tIns="0" rIns="0" bIns="0">
            <a:spAutoFit/>
          </a:bodyPr>
          <a:lstStyle/>
          <a:p>
            <a:pPr algn="ctr"/>
            <a:r>
              <a:rPr lang="en-US" b="1" dirty="0">
                <a:solidFill>
                  <a:schemeClr val="accent2"/>
                </a:solidFill>
                <a:effectLst>
                  <a:outerShdw blurRad="38100" dist="38100" dir="2700000" algn="tl">
                    <a:srgbClr val="000000"/>
                  </a:outerShdw>
                </a:effectLst>
              </a:rPr>
              <a:t>Linked Data File</a:t>
            </a:r>
            <a:endParaRPr lang="en-US" dirty="0">
              <a:solidFill>
                <a:schemeClr val="accent2"/>
              </a:solidFill>
              <a:effectLst>
                <a:outerShdw blurRad="38100" dist="38100" dir="2700000" algn="tl">
                  <a:srgbClr val="000000"/>
                </a:outerShdw>
              </a:effectLst>
            </a:endParaRPr>
          </a:p>
        </p:txBody>
      </p:sp>
      <p:sp>
        <p:nvSpPr>
          <p:cNvPr id="1026146" name="Line 98"/>
          <p:cNvSpPr>
            <a:spLocks noChangeShapeType="1"/>
          </p:cNvSpPr>
          <p:nvPr/>
        </p:nvSpPr>
        <p:spPr bwMode="auto">
          <a:xfrm>
            <a:off x="4194175" y="3990975"/>
            <a:ext cx="1588" cy="228600"/>
          </a:xfrm>
          <a:prstGeom prst="line">
            <a:avLst/>
          </a:prstGeom>
          <a:noFill/>
          <a:ln w="38100">
            <a:solidFill>
              <a:srgbClr val="FFFF99"/>
            </a:solidFill>
            <a:round/>
            <a:headEnd/>
            <a:tailEnd/>
          </a:ln>
        </p:spPr>
        <p:txBody>
          <a:bodyPr/>
          <a:lstStyle/>
          <a:p>
            <a:endParaRPr lang="en-US"/>
          </a:p>
        </p:txBody>
      </p:sp>
      <p:sp>
        <p:nvSpPr>
          <p:cNvPr id="1026147" name="Line 99"/>
          <p:cNvSpPr>
            <a:spLocks noChangeShapeType="1"/>
          </p:cNvSpPr>
          <p:nvPr/>
        </p:nvSpPr>
        <p:spPr bwMode="auto">
          <a:xfrm>
            <a:off x="3355975" y="4219575"/>
            <a:ext cx="1676400" cy="1588"/>
          </a:xfrm>
          <a:prstGeom prst="line">
            <a:avLst/>
          </a:prstGeom>
          <a:noFill/>
          <a:ln w="38100">
            <a:solidFill>
              <a:srgbClr val="FFFF99"/>
            </a:solidFill>
            <a:round/>
            <a:headEnd/>
            <a:tailEnd/>
          </a:ln>
        </p:spPr>
        <p:txBody>
          <a:bodyPr/>
          <a:lstStyle/>
          <a:p>
            <a:endParaRPr lang="en-US"/>
          </a:p>
        </p:txBody>
      </p:sp>
      <p:sp>
        <p:nvSpPr>
          <p:cNvPr id="1026148" name="Line 100"/>
          <p:cNvSpPr>
            <a:spLocks noChangeShapeType="1"/>
          </p:cNvSpPr>
          <p:nvPr/>
        </p:nvSpPr>
        <p:spPr bwMode="auto">
          <a:xfrm>
            <a:off x="5032375" y="4191000"/>
            <a:ext cx="1588" cy="152400"/>
          </a:xfrm>
          <a:prstGeom prst="line">
            <a:avLst/>
          </a:prstGeom>
          <a:noFill/>
          <a:ln w="38100">
            <a:solidFill>
              <a:srgbClr val="FFFF99"/>
            </a:solidFill>
            <a:round/>
            <a:headEnd/>
            <a:tailEnd/>
          </a:ln>
        </p:spPr>
        <p:txBody>
          <a:bodyPr/>
          <a:lstStyle/>
          <a:p>
            <a:endParaRPr lang="en-US"/>
          </a:p>
        </p:txBody>
      </p:sp>
      <p:sp>
        <p:nvSpPr>
          <p:cNvPr id="1026149" name="Line 101"/>
          <p:cNvSpPr>
            <a:spLocks noChangeShapeType="1"/>
          </p:cNvSpPr>
          <p:nvPr/>
        </p:nvSpPr>
        <p:spPr bwMode="auto">
          <a:xfrm>
            <a:off x="3355975" y="4676775"/>
            <a:ext cx="1588" cy="304800"/>
          </a:xfrm>
          <a:prstGeom prst="line">
            <a:avLst/>
          </a:prstGeom>
          <a:noFill/>
          <a:ln w="38100">
            <a:solidFill>
              <a:srgbClr val="FFFF99"/>
            </a:solidFill>
            <a:round/>
            <a:headEnd/>
            <a:tailEnd/>
          </a:ln>
        </p:spPr>
        <p:txBody>
          <a:bodyPr/>
          <a:lstStyle/>
          <a:p>
            <a:endParaRPr lang="en-US"/>
          </a:p>
        </p:txBody>
      </p:sp>
      <p:grpSp>
        <p:nvGrpSpPr>
          <p:cNvPr id="4" name="Group 102"/>
          <p:cNvGrpSpPr>
            <a:grpSpLocks/>
          </p:cNvGrpSpPr>
          <p:nvPr/>
        </p:nvGrpSpPr>
        <p:grpSpPr bwMode="auto">
          <a:xfrm>
            <a:off x="1676400" y="4419600"/>
            <a:ext cx="533400" cy="123825"/>
            <a:chOff x="1106" y="2814"/>
            <a:chExt cx="336" cy="78"/>
          </a:xfrm>
          <a:solidFill>
            <a:schemeClr val="accent2"/>
          </a:solidFill>
        </p:grpSpPr>
        <p:sp>
          <p:nvSpPr>
            <p:cNvPr id="1026151" name="Rectangle 103"/>
            <p:cNvSpPr>
              <a:spLocks noChangeArrowheads="1"/>
            </p:cNvSpPr>
            <p:nvPr/>
          </p:nvSpPr>
          <p:spPr bwMode="auto">
            <a:xfrm>
              <a:off x="1106" y="2844"/>
              <a:ext cx="48" cy="12"/>
            </a:xfrm>
            <a:prstGeom prst="rect">
              <a:avLst/>
            </a:prstGeom>
            <a:grpFill/>
            <a:ln w="9525">
              <a:solidFill>
                <a:srgbClr val="FFFF99"/>
              </a:solidFill>
              <a:miter lim="800000"/>
              <a:headEnd/>
              <a:tailEnd/>
            </a:ln>
          </p:spPr>
          <p:txBody>
            <a:bodyPr/>
            <a:lstStyle/>
            <a:p>
              <a:endParaRPr lang="en-US">
                <a:solidFill>
                  <a:schemeClr val="accent2"/>
                </a:solidFill>
              </a:endParaRPr>
            </a:p>
          </p:txBody>
        </p:sp>
        <p:sp>
          <p:nvSpPr>
            <p:cNvPr id="1026152" name="Rectangle 104"/>
            <p:cNvSpPr>
              <a:spLocks noChangeArrowheads="1"/>
            </p:cNvSpPr>
            <p:nvPr/>
          </p:nvSpPr>
          <p:spPr bwMode="auto">
            <a:xfrm>
              <a:off x="1190" y="2844"/>
              <a:ext cx="12" cy="12"/>
            </a:xfrm>
            <a:prstGeom prst="rect">
              <a:avLst/>
            </a:prstGeom>
            <a:grpFill/>
            <a:ln w="9525">
              <a:solidFill>
                <a:srgbClr val="FFFF99"/>
              </a:solidFill>
              <a:miter lim="800000"/>
              <a:headEnd/>
              <a:tailEnd/>
            </a:ln>
          </p:spPr>
          <p:txBody>
            <a:bodyPr/>
            <a:lstStyle/>
            <a:p>
              <a:endParaRPr lang="en-US">
                <a:solidFill>
                  <a:schemeClr val="accent2"/>
                </a:solidFill>
              </a:endParaRPr>
            </a:p>
          </p:txBody>
        </p:sp>
        <p:sp>
          <p:nvSpPr>
            <p:cNvPr id="1026153" name="Rectangle 105"/>
            <p:cNvSpPr>
              <a:spLocks noChangeArrowheads="1"/>
            </p:cNvSpPr>
            <p:nvPr/>
          </p:nvSpPr>
          <p:spPr bwMode="auto">
            <a:xfrm>
              <a:off x="1238" y="2844"/>
              <a:ext cx="48" cy="12"/>
            </a:xfrm>
            <a:prstGeom prst="rect">
              <a:avLst/>
            </a:prstGeom>
            <a:solidFill>
              <a:schemeClr val="accent2"/>
            </a:solidFill>
            <a:ln w="9525">
              <a:solidFill>
                <a:srgbClr val="FFFF99"/>
              </a:solidFill>
              <a:miter lim="800000"/>
              <a:headEnd/>
              <a:tailEnd/>
            </a:ln>
          </p:spPr>
          <p:txBody>
            <a:bodyPr/>
            <a:lstStyle/>
            <a:p>
              <a:endParaRPr lang="en-US">
                <a:solidFill>
                  <a:schemeClr val="accent2"/>
                </a:solidFill>
              </a:endParaRPr>
            </a:p>
          </p:txBody>
        </p:sp>
        <p:sp>
          <p:nvSpPr>
            <p:cNvPr id="1026154" name="Rectangle 106"/>
            <p:cNvSpPr>
              <a:spLocks noChangeArrowheads="1"/>
            </p:cNvSpPr>
            <p:nvPr/>
          </p:nvSpPr>
          <p:spPr bwMode="auto">
            <a:xfrm>
              <a:off x="1322" y="2844"/>
              <a:ext cx="12" cy="12"/>
            </a:xfrm>
            <a:prstGeom prst="rect">
              <a:avLst/>
            </a:prstGeom>
            <a:grpFill/>
            <a:ln w="9525">
              <a:solidFill>
                <a:srgbClr val="FFFF99"/>
              </a:solidFill>
              <a:miter lim="800000"/>
              <a:headEnd/>
              <a:tailEnd/>
            </a:ln>
          </p:spPr>
          <p:txBody>
            <a:bodyPr/>
            <a:lstStyle/>
            <a:p>
              <a:endParaRPr lang="en-US">
                <a:solidFill>
                  <a:schemeClr val="accent2"/>
                </a:solidFill>
              </a:endParaRPr>
            </a:p>
          </p:txBody>
        </p:sp>
        <p:sp>
          <p:nvSpPr>
            <p:cNvPr id="1026155" name="Rectangle 107"/>
            <p:cNvSpPr>
              <a:spLocks noChangeArrowheads="1"/>
            </p:cNvSpPr>
            <p:nvPr/>
          </p:nvSpPr>
          <p:spPr bwMode="auto">
            <a:xfrm>
              <a:off x="1370" y="2844"/>
              <a:ext cx="12" cy="12"/>
            </a:xfrm>
            <a:prstGeom prst="rect">
              <a:avLst/>
            </a:prstGeom>
            <a:grpFill/>
            <a:ln w="9525">
              <a:solidFill>
                <a:srgbClr val="FFFF99"/>
              </a:solidFill>
              <a:miter lim="800000"/>
              <a:headEnd/>
              <a:tailEnd/>
            </a:ln>
          </p:spPr>
          <p:txBody>
            <a:bodyPr/>
            <a:lstStyle/>
            <a:p>
              <a:endParaRPr lang="en-US">
                <a:solidFill>
                  <a:schemeClr val="accent2"/>
                </a:solidFill>
              </a:endParaRPr>
            </a:p>
          </p:txBody>
        </p:sp>
        <p:sp>
          <p:nvSpPr>
            <p:cNvPr id="1026156" name="Freeform 108"/>
            <p:cNvSpPr>
              <a:spLocks/>
            </p:cNvSpPr>
            <p:nvPr/>
          </p:nvSpPr>
          <p:spPr bwMode="auto">
            <a:xfrm>
              <a:off x="1370" y="2814"/>
              <a:ext cx="72" cy="78"/>
            </a:xfrm>
            <a:custGeom>
              <a:avLst/>
              <a:gdLst/>
              <a:ahLst/>
              <a:cxnLst>
                <a:cxn ang="0">
                  <a:pos x="0" y="78"/>
                </a:cxn>
                <a:cxn ang="0">
                  <a:pos x="72" y="36"/>
                </a:cxn>
                <a:cxn ang="0">
                  <a:pos x="0" y="0"/>
                </a:cxn>
                <a:cxn ang="0">
                  <a:pos x="0" y="78"/>
                </a:cxn>
              </a:cxnLst>
              <a:rect l="0" t="0" r="r" b="b"/>
              <a:pathLst>
                <a:path w="72" h="78">
                  <a:moveTo>
                    <a:pt x="0" y="78"/>
                  </a:moveTo>
                  <a:lnTo>
                    <a:pt x="72" y="36"/>
                  </a:lnTo>
                  <a:lnTo>
                    <a:pt x="0" y="0"/>
                  </a:lnTo>
                  <a:lnTo>
                    <a:pt x="0" y="78"/>
                  </a:lnTo>
                  <a:close/>
                </a:path>
              </a:pathLst>
            </a:custGeom>
            <a:grpFill/>
            <a:ln w="9525">
              <a:solidFill>
                <a:srgbClr val="FFFF99"/>
              </a:solidFill>
              <a:round/>
              <a:headEnd/>
              <a:tailEnd/>
            </a:ln>
          </p:spPr>
          <p:txBody>
            <a:bodyPr/>
            <a:lstStyle/>
            <a:p>
              <a:endParaRPr lang="en-US">
                <a:solidFill>
                  <a:schemeClr val="accent2"/>
                </a:solidFill>
              </a:endParaRPr>
            </a:p>
          </p:txBody>
        </p:sp>
      </p:grpSp>
      <p:sp>
        <p:nvSpPr>
          <p:cNvPr id="1026158" name="Line 110"/>
          <p:cNvSpPr>
            <a:spLocks noChangeShapeType="1"/>
          </p:cNvSpPr>
          <p:nvPr/>
        </p:nvSpPr>
        <p:spPr bwMode="auto">
          <a:xfrm>
            <a:off x="3352800" y="4191000"/>
            <a:ext cx="1588" cy="152400"/>
          </a:xfrm>
          <a:prstGeom prst="line">
            <a:avLst/>
          </a:prstGeom>
          <a:noFill/>
          <a:ln w="38100">
            <a:solidFill>
              <a:srgbClr val="FFFF99"/>
            </a:solidFill>
            <a:round/>
            <a:headEnd/>
            <a:tailEnd/>
          </a:ln>
        </p:spPr>
        <p:txBody>
          <a:bodyPr/>
          <a:lstStyle/>
          <a:p>
            <a:endParaRPr lang="en-US"/>
          </a:p>
        </p:txBody>
      </p:sp>
      <p:sp>
        <p:nvSpPr>
          <p:cNvPr id="1026159" name="Line 111"/>
          <p:cNvSpPr>
            <a:spLocks noChangeShapeType="1"/>
          </p:cNvSpPr>
          <p:nvPr/>
        </p:nvSpPr>
        <p:spPr bwMode="auto">
          <a:xfrm>
            <a:off x="2514600" y="4953000"/>
            <a:ext cx="1588" cy="152400"/>
          </a:xfrm>
          <a:prstGeom prst="line">
            <a:avLst/>
          </a:prstGeom>
          <a:noFill/>
          <a:ln w="38100">
            <a:solidFill>
              <a:srgbClr val="FFFF99"/>
            </a:solidFill>
            <a:round/>
            <a:headEnd/>
            <a:tailEnd/>
          </a:ln>
        </p:spPr>
        <p:txBody>
          <a:bodyPr/>
          <a:lstStyle/>
          <a:p>
            <a:endParaRPr lang="en-US"/>
          </a:p>
        </p:txBody>
      </p:sp>
      <p:sp>
        <p:nvSpPr>
          <p:cNvPr id="1026160" name="Line 112"/>
          <p:cNvSpPr>
            <a:spLocks noChangeShapeType="1"/>
          </p:cNvSpPr>
          <p:nvPr/>
        </p:nvSpPr>
        <p:spPr bwMode="auto">
          <a:xfrm>
            <a:off x="4191000" y="4953000"/>
            <a:ext cx="1588" cy="152400"/>
          </a:xfrm>
          <a:prstGeom prst="line">
            <a:avLst/>
          </a:prstGeom>
          <a:noFill/>
          <a:ln w="38100">
            <a:solidFill>
              <a:srgbClr val="FFFF99"/>
            </a:solidFill>
            <a:round/>
            <a:headEnd/>
            <a:tailEnd/>
          </a:ln>
        </p:spPr>
        <p:txBody>
          <a:bodyPr/>
          <a:lstStyle/>
          <a:p>
            <a:endParaRPr lang="en-US"/>
          </a:p>
        </p:txBody>
      </p:sp>
      <p:sp>
        <p:nvSpPr>
          <p:cNvPr id="116" name="Down Arrow 115"/>
          <p:cNvSpPr/>
          <p:nvPr/>
        </p:nvSpPr>
        <p:spPr>
          <a:xfrm>
            <a:off x="2438400" y="5334000"/>
            <a:ext cx="152400" cy="457200"/>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TextBox 116"/>
          <p:cNvSpPr txBox="1"/>
          <p:nvPr/>
        </p:nvSpPr>
        <p:spPr>
          <a:xfrm>
            <a:off x="2209800" y="4267200"/>
            <a:ext cx="2302425" cy="461665"/>
          </a:xfrm>
          <a:prstGeom prst="rect">
            <a:avLst/>
          </a:prstGeom>
          <a:noFill/>
        </p:spPr>
        <p:txBody>
          <a:bodyPr wrap="none" rtlCol="0">
            <a:spAutoFit/>
          </a:bodyPr>
          <a:lstStyle/>
          <a:p>
            <a:r>
              <a:rPr lang="en-US" dirty="0" smtClean="0">
                <a:latin typeface="Tw Cen MT" pitchFamily="34" charset="0"/>
              </a:rPr>
              <a:t>Potential matches</a:t>
            </a:r>
            <a:endParaRPr lang="en-US" dirty="0">
              <a:latin typeface="Tw Cen MT" pitchFamily="34" charset="0"/>
            </a:endParaRPr>
          </a:p>
        </p:txBody>
      </p:sp>
      <p:sp>
        <p:nvSpPr>
          <p:cNvPr id="118" name="TextBox 117"/>
          <p:cNvSpPr txBox="1"/>
          <p:nvPr/>
        </p:nvSpPr>
        <p:spPr>
          <a:xfrm>
            <a:off x="4495800" y="4267200"/>
            <a:ext cx="1743875" cy="461665"/>
          </a:xfrm>
          <a:prstGeom prst="rect">
            <a:avLst/>
          </a:prstGeom>
          <a:noFill/>
        </p:spPr>
        <p:txBody>
          <a:bodyPr wrap="none" rtlCol="0">
            <a:spAutoFit/>
          </a:bodyPr>
          <a:lstStyle/>
          <a:p>
            <a:r>
              <a:rPr lang="en-US" dirty="0" smtClean="0">
                <a:latin typeface="Tw Cen MT" pitchFamily="34" charset="0"/>
              </a:rPr>
              <a:t>Non matches</a:t>
            </a:r>
            <a:endParaRPr lang="en-US" dirty="0">
              <a:latin typeface="Tw Cen MT" pitchFamily="34" charset="0"/>
            </a:endParaRPr>
          </a:p>
        </p:txBody>
      </p:sp>
      <p:sp>
        <p:nvSpPr>
          <p:cNvPr id="119" name="TextBox 118"/>
          <p:cNvSpPr txBox="1"/>
          <p:nvPr/>
        </p:nvSpPr>
        <p:spPr>
          <a:xfrm>
            <a:off x="1752600" y="5029200"/>
            <a:ext cx="1766766" cy="461665"/>
          </a:xfrm>
          <a:prstGeom prst="rect">
            <a:avLst/>
          </a:prstGeom>
          <a:noFill/>
        </p:spPr>
        <p:txBody>
          <a:bodyPr wrap="none" rtlCol="0">
            <a:spAutoFit/>
          </a:bodyPr>
          <a:lstStyle/>
          <a:p>
            <a:r>
              <a:rPr lang="en-US" dirty="0" smtClean="0">
                <a:latin typeface="Tw Cen MT" pitchFamily="34" charset="0"/>
              </a:rPr>
              <a:t>True matches</a:t>
            </a:r>
            <a:endParaRPr lang="en-US" dirty="0">
              <a:latin typeface="Tw Cen MT" pitchFamily="34" charset="0"/>
            </a:endParaRPr>
          </a:p>
        </p:txBody>
      </p:sp>
      <p:sp>
        <p:nvSpPr>
          <p:cNvPr id="120" name="TextBox 119"/>
          <p:cNvSpPr txBox="1"/>
          <p:nvPr/>
        </p:nvSpPr>
        <p:spPr>
          <a:xfrm>
            <a:off x="3567234" y="5029200"/>
            <a:ext cx="1743875" cy="461665"/>
          </a:xfrm>
          <a:prstGeom prst="rect">
            <a:avLst/>
          </a:prstGeom>
          <a:noFill/>
        </p:spPr>
        <p:txBody>
          <a:bodyPr wrap="none" rtlCol="0">
            <a:spAutoFit/>
          </a:bodyPr>
          <a:lstStyle/>
          <a:p>
            <a:r>
              <a:rPr lang="en-US" dirty="0" smtClean="0">
                <a:latin typeface="Tw Cen MT" pitchFamily="34" charset="0"/>
              </a:rPr>
              <a:t>Non matches</a:t>
            </a:r>
            <a:endParaRPr lang="en-US" dirty="0">
              <a:latin typeface="Tw Cen MT" pitchFamily="34" charset="0"/>
            </a:endParaRPr>
          </a:p>
        </p:txBody>
      </p:sp>
      <p:sp>
        <p:nvSpPr>
          <p:cNvPr id="121" name="Rectangle 55"/>
          <p:cNvSpPr>
            <a:spLocks noChangeArrowheads="1"/>
          </p:cNvSpPr>
          <p:nvPr/>
        </p:nvSpPr>
        <p:spPr bwMode="auto">
          <a:xfrm>
            <a:off x="5407025" y="1600200"/>
            <a:ext cx="3127375" cy="2286000"/>
          </a:xfrm>
          <a:prstGeom prst="rect">
            <a:avLst/>
          </a:prstGeom>
          <a:noFill/>
          <a:ln w="28575">
            <a:solidFill>
              <a:schemeClr val="accent1"/>
            </a:solidFill>
            <a:miter lim="800000"/>
            <a:headEnd/>
            <a:tailEnd/>
          </a:ln>
        </p:spPr>
        <p:txBody>
          <a:bodyPr/>
          <a:lstStyle/>
          <a:p>
            <a:r>
              <a:rPr lang="en-US" b="1" dirty="0" smtClean="0">
                <a:solidFill>
                  <a:schemeClr val="accent2"/>
                </a:solidFill>
                <a:latin typeface="Tw Cen MT" pitchFamily="34" charset="0"/>
              </a:rPr>
              <a:t>Administrative Records</a:t>
            </a:r>
          </a:p>
          <a:p>
            <a:r>
              <a:rPr lang="en-US" dirty="0" smtClean="0">
                <a:latin typeface="Tw Cen MT" pitchFamily="34" charset="0"/>
              </a:rPr>
              <a:t>SSN</a:t>
            </a:r>
          </a:p>
          <a:p>
            <a:r>
              <a:rPr lang="en-US" dirty="0" smtClean="0">
                <a:latin typeface="Tw Cen MT" pitchFamily="34" charset="0"/>
              </a:rPr>
              <a:t>Name</a:t>
            </a:r>
          </a:p>
          <a:p>
            <a:r>
              <a:rPr lang="en-US" dirty="0" smtClean="0">
                <a:latin typeface="Tw Cen MT" pitchFamily="34" charset="0"/>
              </a:rPr>
              <a:t>Date of Birth</a:t>
            </a:r>
          </a:p>
          <a:p>
            <a:r>
              <a:rPr lang="en-US" dirty="0" smtClean="0">
                <a:latin typeface="Tw Cen MT" pitchFamily="34" charset="0"/>
              </a:rPr>
              <a:t>Sex</a:t>
            </a:r>
          </a:p>
          <a:p>
            <a:r>
              <a:rPr lang="en-US" dirty="0" smtClean="0">
                <a:latin typeface="Tw Cen MT" pitchFamily="34" charset="0"/>
              </a:rPr>
              <a:t>Other available PII</a:t>
            </a:r>
            <a:endParaRPr lang="en-US" dirty="0">
              <a:latin typeface="Tw Cen MT" pitchFamily="34" charset="0"/>
            </a:endParaRPr>
          </a:p>
        </p:txBody>
      </p:sp>
      <p:cxnSp>
        <p:nvCxnSpPr>
          <p:cNvPr id="123" name="Straight Connector 122"/>
          <p:cNvCxnSpPr/>
          <p:nvPr/>
        </p:nvCxnSpPr>
        <p:spPr>
          <a:xfrm rot="10800000">
            <a:off x="8534400" y="2590800"/>
            <a:ext cx="381000" cy="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424</TotalTime>
  <Words>8274</Words>
  <Application>Microsoft Office PowerPoint</Application>
  <PresentationFormat>On-screen Show (4:3)</PresentationFormat>
  <Paragraphs>955</Paragraphs>
  <Slides>71</Slides>
  <Notes>62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71</vt:i4>
      </vt:variant>
    </vt:vector>
  </HeadingPairs>
  <TitlesOfParts>
    <vt:vector size="73" baseType="lpstr">
      <vt:lpstr>Median</vt:lpstr>
      <vt:lpstr>Worksheet</vt:lpstr>
      <vt:lpstr>NCHS Record Linkage Program</vt:lpstr>
      <vt:lpstr>NCHS Major Data Systems</vt:lpstr>
      <vt:lpstr>National Health Interview Survey</vt:lpstr>
      <vt:lpstr>National Health and Nutrition Examination Survey </vt:lpstr>
      <vt:lpstr>National Health Care Surveys</vt:lpstr>
      <vt:lpstr>NCHS Record Linkage Program</vt:lpstr>
      <vt:lpstr>NCHS Linkage Activities</vt:lpstr>
      <vt:lpstr>Why Do Linkage?</vt:lpstr>
      <vt:lpstr>How Records are Linked</vt:lpstr>
      <vt:lpstr>Research Potential of NCHS Linked Data</vt:lpstr>
      <vt:lpstr>Socioeconomic Differences in Life Expectancy at Age 25</vt:lpstr>
      <vt:lpstr>Longevity, BMI, and Lifetime Medicare  Expenditures</vt:lpstr>
      <vt:lpstr>Effect of Vitamin D on Risk of Hip Fracture</vt:lpstr>
      <vt:lpstr>Linked Mortality Files</vt:lpstr>
      <vt:lpstr>NCHS Linked Mortality Files</vt:lpstr>
      <vt:lpstr>Linked Mortality Files:  Mortality Follow-up through 2006</vt:lpstr>
      <vt:lpstr>Restricted-use vs. Public-use Files</vt:lpstr>
      <vt:lpstr>Restricted-use vs. Public-use Files</vt:lpstr>
      <vt:lpstr>Research Potential of Linked Mortality Data</vt:lpstr>
      <vt:lpstr>Linked Social Security Files</vt:lpstr>
      <vt:lpstr>Linked Social Security Files</vt:lpstr>
      <vt:lpstr>Linked Social Security Files</vt:lpstr>
      <vt:lpstr> Periods of Coverage for SSA Files  </vt:lpstr>
      <vt:lpstr>Social Security Data Elements</vt:lpstr>
      <vt:lpstr>Social Security Data Elements</vt:lpstr>
      <vt:lpstr>Research Potential of  Linked Social Security Data</vt:lpstr>
      <vt:lpstr>Linked CMS Files</vt:lpstr>
      <vt:lpstr>Linked Medicare and Medicaid Files</vt:lpstr>
      <vt:lpstr>Linked Medicare and Medicaid Files</vt:lpstr>
      <vt:lpstr>Linked Medicare and Medicaid Files</vt:lpstr>
      <vt:lpstr>Periods of Coverage for CMS Files</vt:lpstr>
      <vt:lpstr>Periods of Coverage for CMS Files</vt:lpstr>
      <vt:lpstr>Medicare Data Elements </vt:lpstr>
      <vt:lpstr>Medicare Data Elements </vt:lpstr>
      <vt:lpstr>Medicare Data Elements </vt:lpstr>
      <vt:lpstr>Medicare Data Elements </vt:lpstr>
      <vt:lpstr>Summary Medicare Data File</vt:lpstr>
      <vt:lpstr>Medicaid Data Elements </vt:lpstr>
      <vt:lpstr>Research Potential of Linked Medicare and Medicaid Data</vt:lpstr>
      <vt:lpstr>Linked EPA Air Quality Data Files</vt:lpstr>
      <vt:lpstr>Analytic Issues</vt:lpstr>
      <vt:lpstr>Analytic Issues (selected)</vt:lpstr>
      <vt:lpstr>Analytic Issues (selected)</vt:lpstr>
      <vt:lpstr>Ineligible Respondents</vt:lpstr>
      <vt:lpstr>Ineligible Respondents</vt:lpstr>
      <vt:lpstr>Variance Estimation</vt:lpstr>
      <vt:lpstr>Issues with SSA and CMS Administrative Data</vt:lpstr>
      <vt:lpstr>Linked Mortality Files: Changes in Data Over Time</vt:lpstr>
      <vt:lpstr>Linked Mortality Files: Public-use data</vt:lpstr>
      <vt:lpstr>Linked Mortality Files: Public-use data</vt:lpstr>
      <vt:lpstr>Linked Medicare Files: Identifying Deaths</vt:lpstr>
      <vt:lpstr>Linked Medicare Files: No Denominator Record</vt:lpstr>
      <vt:lpstr>Linked Medicare Files: No Denominator Record</vt:lpstr>
      <vt:lpstr>Linked Medicare Files: Denominator record but no claims data</vt:lpstr>
      <vt:lpstr>Linked Medicare Files: Managed Care Enrollment</vt:lpstr>
      <vt:lpstr>Linked Medicare Files: Managed Care Enrollment</vt:lpstr>
      <vt:lpstr>CMS Feasibility Study Data</vt:lpstr>
      <vt:lpstr>Linked but no SSA Data</vt:lpstr>
      <vt:lpstr>Issues with SSA Administrative Data</vt:lpstr>
      <vt:lpstr>SSA Feasibility Study Data</vt:lpstr>
      <vt:lpstr>Data User Tools</vt:lpstr>
      <vt:lpstr>Additional Information</vt:lpstr>
      <vt:lpstr>Slide 63</vt:lpstr>
      <vt:lpstr>Data Access</vt:lpstr>
      <vt:lpstr>Data Linkage Restricted Files Include…</vt:lpstr>
      <vt:lpstr>Why can’t you just give me the data?</vt:lpstr>
      <vt:lpstr>Data Access: The Research Data Center</vt:lpstr>
      <vt:lpstr>Mode of Access</vt:lpstr>
      <vt:lpstr>Compile public data</vt:lpstr>
      <vt:lpstr>Confidentiality and Disclosure Review</vt:lpstr>
      <vt:lpstr>RDC Resources</vt:lpstr>
    </vt:vector>
  </TitlesOfParts>
  <Company>CMS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CMS_DU</dc:creator>
  <cp:lastModifiedBy>CMS_DU</cp:lastModifiedBy>
  <cp:revision>50</cp:revision>
  <dcterms:created xsi:type="dcterms:W3CDTF">2010-08-11T15:47:55Z</dcterms:created>
  <dcterms:modified xsi:type="dcterms:W3CDTF">2010-08-13T14:13:37Z</dcterms:modified>
</cp:coreProperties>
</file>