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37"/>
  </p:notesMasterIdLst>
  <p:handoutMasterIdLst>
    <p:handoutMasterId r:id="rId38"/>
  </p:handoutMasterIdLst>
  <p:sldIdLst>
    <p:sldId id="256" r:id="rId2"/>
    <p:sldId id="341" r:id="rId3"/>
    <p:sldId id="262" r:id="rId4"/>
    <p:sldId id="332" r:id="rId5"/>
    <p:sldId id="329" r:id="rId6"/>
    <p:sldId id="284" r:id="rId7"/>
    <p:sldId id="309" r:id="rId8"/>
    <p:sldId id="310" r:id="rId9"/>
    <p:sldId id="289" r:id="rId10"/>
    <p:sldId id="307" r:id="rId11"/>
    <p:sldId id="308" r:id="rId12"/>
    <p:sldId id="354" r:id="rId13"/>
    <p:sldId id="352" r:id="rId14"/>
    <p:sldId id="353" r:id="rId15"/>
    <p:sldId id="274" r:id="rId16"/>
    <p:sldId id="312" r:id="rId17"/>
    <p:sldId id="314" r:id="rId18"/>
    <p:sldId id="316" r:id="rId19"/>
    <p:sldId id="318" r:id="rId20"/>
    <p:sldId id="321" r:id="rId21"/>
    <p:sldId id="322" r:id="rId22"/>
    <p:sldId id="324" r:id="rId23"/>
    <p:sldId id="302" r:id="rId24"/>
    <p:sldId id="304" r:id="rId25"/>
    <p:sldId id="303" r:id="rId26"/>
    <p:sldId id="340" r:id="rId27"/>
    <p:sldId id="334" r:id="rId28"/>
    <p:sldId id="335" r:id="rId29"/>
    <p:sldId id="291" r:id="rId30"/>
    <p:sldId id="325" r:id="rId31"/>
    <p:sldId id="326" r:id="rId32"/>
    <p:sldId id="294" r:id="rId33"/>
    <p:sldId id="295" r:id="rId34"/>
    <p:sldId id="296" r:id="rId35"/>
    <p:sldId id="342"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CF85"/>
    <a:srgbClr val="FFC000"/>
    <a:srgbClr val="375F92"/>
    <a:srgbClr val="558ED5"/>
    <a:srgbClr val="17375E"/>
    <a:srgbClr val="47A5F3"/>
    <a:srgbClr val="8CCDCF"/>
    <a:srgbClr val="A780DA"/>
    <a:srgbClr val="99D05C"/>
    <a:srgbClr val="6AB47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4" autoAdjust="0"/>
    <p:restoredTop sz="98046" autoAdjust="0"/>
  </p:normalViewPr>
  <p:slideViewPr>
    <p:cSldViewPr>
      <p:cViewPr>
        <p:scale>
          <a:sx n="70" d="100"/>
          <a:sy n="70" d="100"/>
        </p:scale>
        <p:origin x="-852" y="-270"/>
      </p:cViewPr>
      <p:guideLst>
        <p:guide orient="horz" pos="2160"/>
        <p:guide pos="2880"/>
      </p:guideLst>
    </p:cSldViewPr>
  </p:slideViewPr>
  <p:outlineViewPr>
    <p:cViewPr>
      <p:scale>
        <a:sx n="33" d="100"/>
        <a:sy n="33" d="100"/>
      </p:scale>
      <p:origin x="0" y="9744"/>
    </p:cViewPr>
  </p:outlineViewPr>
  <p:notesTextViewPr>
    <p:cViewPr>
      <p:scale>
        <a:sx n="100" d="100"/>
        <a:sy n="100" d="100"/>
      </p:scale>
      <p:origin x="0" y="0"/>
    </p:cViewPr>
  </p:notesTextViewPr>
  <p:sorterViewPr>
    <p:cViewPr varScale="1">
      <p:scale>
        <a:sx n="1" d="1"/>
        <a:sy n="1" d="1"/>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1D35404-51B9-4665-9C15-57805132802E}" type="datetimeFigureOut">
              <a:rPr lang="en-US" smtClean="0"/>
              <a:pPr/>
              <a:t>9/3/2010</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8A13D1B-4E91-4B99-BB5E-432D8A2F62B5}"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72" cy="464184"/>
          </a:xfrm>
          <a:prstGeom prst="rect">
            <a:avLst/>
          </a:prstGeom>
        </p:spPr>
        <p:txBody>
          <a:bodyPr vert="horz" lIns="91650" tIns="45825" rIns="91650" bIns="45825" rtlCol="0"/>
          <a:lstStyle>
            <a:lvl1pPr algn="l">
              <a:defRPr sz="1200"/>
            </a:lvl1pPr>
          </a:lstStyle>
          <a:p>
            <a:endParaRPr lang="en-US" dirty="0"/>
          </a:p>
        </p:txBody>
      </p:sp>
      <p:sp>
        <p:nvSpPr>
          <p:cNvPr id="3" name="Date Placeholder 2"/>
          <p:cNvSpPr>
            <a:spLocks noGrp="1"/>
          </p:cNvSpPr>
          <p:nvPr>
            <p:ph type="dt" idx="1"/>
          </p:nvPr>
        </p:nvSpPr>
        <p:spPr>
          <a:xfrm>
            <a:off x="3970436" y="0"/>
            <a:ext cx="3038372" cy="464184"/>
          </a:xfrm>
          <a:prstGeom prst="rect">
            <a:avLst/>
          </a:prstGeom>
        </p:spPr>
        <p:txBody>
          <a:bodyPr vert="horz" lIns="91650" tIns="45825" rIns="91650" bIns="45825" rtlCol="0"/>
          <a:lstStyle>
            <a:lvl1pPr algn="r">
              <a:defRPr sz="1200"/>
            </a:lvl1pPr>
          </a:lstStyle>
          <a:p>
            <a:fld id="{552AA8F3-B6F0-4F65-A91E-4C6A05F8A094}" type="datetimeFigureOut">
              <a:rPr lang="en-US" smtClean="0"/>
              <a:pPr/>
              <a:t>9/3/2010</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1650" tIns="45825" rIns="91650" bIns="45825" rtlCol="0" anchor="ctr"/>
          <a:lstStyle/>
          <a:p>
            <a:endParaRPr lang="en-US" dirty="0"/>
          </a:p>
        </p:txBody>
      </p:sp>
      <p:sp>
        <p:nvSpPr>
          <p:cNvPr id="5" name="Notes Placeholder 4"/>
          <p:cNvSpPr>
            <a:spLocks noGrp="1"/>
          </p:cNvSpPr>
          <p:nvPr>
            <p:ph type="body" sz="quarter" idx="3"/>
          </p:nvPr>
        </p:nvSpPr>
        <p:spPr>
          <a:xfrm>
            <a:off x="701040" y="4416108"/>
            <a:ext cx="5608320" cy="4182427"/>
          </a:xfrm>
          <a:prstGeom prst="rect">
            <a:avLst/>
          </a:prstGeom>
        </p:spPr>
        <p:txBody>
          <a:bodyPr vert="horz" lIns="91650" tIns="45825" rIns="91650" bIns="4582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627"/>
            <a:ext cx="3038372" cy="464184"/>
          </a:xfrm>
          <a:prstGeom prst="rect">
            <a:avLst/>
          </a:prstGeom>
        </p:spPr>
        <p:txBody>
          <a:bodyPr vert="horz" lIns="91650" tIns="45825" rIns="91650" bIns="4582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436" y="8830627"/>
            <a:ext cx="3038372" cy="464184"/>
          </a:xfrm>
          <a:prstGeom prst="rect">
            <a:avLst/>
          </a:prstGeom>
        </p:spPr>
        <p:txBody>
          <a:bodyPr vert="horz" lIns="91650" tIns="45825" rIns="91650" bIns="45825" rtlCol="0" anchor="b"/>
          <a:lstStyle>
            <a:lvl1pPr algn="r">
              <a:defRPr sz="1200"/>
            </a:lvl1pPr>
          </a:lstStyle>
          <a:p>
            <a:fld id="{B8FF3D03-B506-4F9A-88B1-43088CE3557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RXQ section</a:t>
            </a:r>
          </a:p>
          <a:p>
            <a:r>
              <a:rPr lang="en-US" dirty="0" smtClean="0"/>
              <a:t>Dietary Supplements</a:t>
            </a:r>
            <a:r>
              <a:rPr lang="en-US" baseline="0" dirty="0" smtClean="0"/>
              <a:t> and Prescription medication interview asked of everyone – birth+</a:t>
            </a:r>
            <a:endParaRPr lang="en-US" dirty="0"/>
          </a:p>
        </p:txBody>
      </p:sp>
      <p:sp>
        <p:nvSpPr>
          <p:cNvPr id="4" name="Slide Number Placeholder 3"/>
          <p:cNvSpPr>
            <a:spLocks noGrp="1"/>
          </p:cNvSpPr>
          <p:nvPr>
            <p:ph type="sldNum" sz="quarter" idx="10"/>
          </p:nvPr>
        </p:nvSpPr>
        <p:spPr/>
        <p:txBody>
          <a:bodyPr/>
          <a:lstStyle/>
          <a:p>
            <a:fld id="{B8FF3D03-B506-4F9A-88B1-43088CE3557C}" type="slidenum">
              <a:rPr lang="en-US" smtClean="0"/>
              <a:pPr/>
              <a:t>7</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TTG-EMA</a:t>
            </a:r>
            <a:r>
              <a:rPr lang="en-US" dirty="0" smtClean="0"/>
              <a:t> - </a:t>
            </a:r>
            <a:r>
              <a:rPr lang="en-US" b="1" dirty="0" smtClean="0"/>
              <a:t>Anti-transglutaminase (tTG) and Anti-endomysium (EMA) </a:t>
            </a:r>
            <a:endParaRPr lang="en-US" dirty="0" smtClean="0"/>
          </a:p>
          <a:p>
            <a:r>
              <a:rPr lang="en-US" dirty="0" smtClean="0"/>
              <a:t>We propose to estimate the prevalence of celiac disease in the United States population..  Celiac disease is an intolerance to dietary glutens that has protean manifestations.  In population surveys in other countries, it is found in about 0.5 to 1 percent of the population.  It may well be as common in the United States, but has not been adequately examined.  Advances in diagnostic testing now allow accurate disease prevalence estimates using two step serological testing.  To provide reliable population estimates, four to six years of data collection are required.  </a:t>
            </a:r>
          </a:p>
          <a:p>
            <a:r>
              <a:rPr lang="en-US" dirty="0" smtClean="0"/>
              <a:t> </a:t>
            </a:r>
          </a:p>
          <a:p>
            <a:pPr defTabSz="916503">
              <a:defRPr/>
            </a:pPr>
            <a:r>
              <a:rPr lang="en-US" dirty="0" smtClean="0"/>
              <a:t>A major recommendation of the 2004 NIH Celiac Disease Consensus Development Conference was to determine the overall prevalence of celiac disease in the United States and its ethnic distribution.(32)  As NHANES provides the only representative samples of the U.S. population that includes collection of serum, it represents the best and perhaps only way to accomplish this goal.  An accurate prevalence determination would be the benchmark for future recommendations regarding testing.  Food labeling for common allergens including wheat has been of considerable aid to patients with celiac disease.  But because the autoimmune process may be triggered by trace amounts of gluten, it usually must be eliminated entirely from the diets.  Many processed foods may contain trace amounts of gluten due to contamination.  An accurate prevalence determination could bring greater attention to this issue.  </a:t>
            </a:r>
          </a:p>
          <a:p>
            <a:endParaRPr lang="en-US" dirty="0"/>
          </a:p>
        </p:txBody>
      </p:sp>
      <p:sp>
        <p:nvSpPr>
          <p:cNvPr id="4" name="Slide Number Placeholder 3"/>
          <p:cNvSpPr>
            <a:spLocks noGrp="1"/>
          </p:cNvSpPr>
          <p:nvPr>
            <p:ph type="sldNum" sz="quarter" idx="10"/>
          </p:nvPr>
        </p:nvSpPr>
        <p:spPr/>
        <p:txBody>
          <a:bodyPr/>
          <a:lstStyle/>
          <a:p>
            <a:fld id="{B8FF3D03-B506-4F9A-88B1-43088CE3557C}" type="slidenum">
              <a:rPr lang="en-US" smtClean="0"/>
              <a:pPr/>
              <a:t>20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26 million American adults have CKD and millions of others are at increased risk</a:t>
            </a:r>
            <a:r>
              <a:rPr lang="en-US" baseline="0" dirty="0" smtClean="0"/>
              <a:t> (National Kidney Foundation statement)</a:t>
            </a:r>
            <a:endParaRPr lang="en-US" dirty="0" smtClean="0"/>
          </a:p>
          <a:p>
            <a:r>
              <a:rPr lang="en-US" dirty="0" smtClean="0"/>
              <a:t>Early detection can help prevent the progression of kidney disease to kidney failure.</a:t>
            </a:r>
          </a:p>
          <a:p>
            <a:pPr algn="l">
              <a:lnSpc>
                <a:spcPct val="90000"/>
              </a:lnSpc>
              <a:spcBef>
                <a:spcPct val="35000"/>
              </a:spcBef>
              <a:buClr>
                <a:schemeClr val="accent2"/>
              </a:buClr>
              <a:buSzPct val="125000"/>
              <a:buFontTx/>
              <a:buChar char="•"/>
            </a:pPr>
            <a:endParaRPr lang="en-US" sz="1200" dirty="0" smtClean="0">
              <a:solidFill>
                <a:schemeClr val="accent1"/>
              </a:solidFill>
              <a:latin typeface="Swis721 BT" pitchFamily="34" charset="0"/>
            </a:endParaRPr>
          </a:p>
          <a:p>
            <a:pPr algn="l">
              <a:lnSpc>
                <a:spcPct val="90000"/>
              </a:lnSpc>
              <a:spcBef>
                <a:spcPct val="35000"/>
              </a:spcBef>
              <a:buClr>
                <a:schemeClr val="accent2"/>
              </a:buClr>
              <a:buSzPct val="125000"/>
              <a:buFontTx/>
              <a:buChar char="•"/>
            </a:pPr>
            <a:r>
              <a:rPr lang="en-US" sz="1200" dirty="0" smtClean="0">
                <a:solidFill>
                  <a:schemeClr val="accent1"/>
                </a:solidFill>
                <a:latin typeface="Swis721 BT" pitchFamily="34" charset="0"/>
              </a:rPr>
              <a:t>High risk--diabetes, hypertension and family history of kidney disease </a:t>
            </a:r>
          </a:p>
          <a:p>
            <a:pPr algn="l">
              <a:lnSpc>
                <a:spcPct val="90000"/>
              </a:lnSpc>
              <a:spcBef>
                <a:spcPct val="35000"/>
              </a:spcBef>
              <a:buClr>
                <a:schemeClr val="accent2"/>
              </a:buClr>
              <a:buSzPct val="125000"/>
              <a:buFontTx/>
              <a:buChar char="•"/>
            </a:pPr>
            <a:r>
              <a:rPr lang="en-US" sz="1200" dirty="0" smtClean="0">
                <a:solidFill>
                  <a:schemeClr val="accent1"/>
                </a:solidFill>
                <a:latin typeface="Swis721 BT" pitchFamily="34" charset="0"/>
              </a:rPr>
              <a:t>African Americans, Hispanics, Pacific Islanders, Native Americans and older persons are at increased risk</a:t>
            </a:r>
          </a:p>
          <a:p>
            <a:endParaRPr lang="en-US" dirty="0"/>
          </a:p>
        </p:txBody>
      </p:sp>
      <p:sp>
        <p:nvSpPr>
          <p:cNvPr id="4" name="Slide Number Placeholder 3"/>
          <p:cNvSpPr>
            <a:spLocks noGrp="1"/>
          </p:cNvSpPr>
          <p:nvPr>
            <p:ph type="sldNum" sz="quarter" idx="10"/>
          </p:nvPr>
        </p:nvSpPr>
        <p:spPr/>
        <p:txBody>
          <a:bodyPr/>
          <a:lstStyle/>
          <a:p>
            <a:fld id="{B8FF3D03-B506-4F9A-88B1-43088CE3557C}" type="slidenum">
              <a:rPr lang="en-US" smtClean="0"/>
              <a:pPr/>
              <a:t>21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The Dietary Screener Module consists of 26 questions assessing participants’ intake of fruits and vegetables, fiber, added sugar, dairy/calcium, whole grains, red meat and processed meat. These were chosen because they are implicated in chronic disease etiology, targets of dietary guidance, potential or current targets for nutrition interventions, and/or current or potential targets for policy changes. </a:t>
            </a:r>
          </a:p>
          <a:p>
            <a:pPr eaLnBrk="1" hangingPunct="1"/>
            <a:endParaRPr lang="en-US" dirty="0" smtClean="0"/>
          </a:p>
          <a:p>
            <a:pPr eaLnBrk="1" hangingPunct="1">
              <a:spcBef>
                <a:spcPct val="0"/>
              </a:spcBef>
            </a:pPr>
            <a:endParaRPr lang="en-US" dirty="0" smtClean="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9B5CBE-5897-4D64-AFD5-9B8405CB14CC}" type="slidenum">
              <a:rPr lang="en-US" smtClean="0">
                <a:solidFill>
                  <a:srgbClr val="000000"/>
                </a:solidFill>
              </a:rPr>
              <a:pPr/>
              <a:t>23</a:t>
            </a:fld>
            <a:endParaRPr lang="en-US" dirty="0"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The Dietary Screener Module consists of 26 questions assessing participants’ intake of fruits and vegetables, fiber, added sugar, dairy/calcium, whole grains, red meat and processed meat. These were chosen because they are implicated in chronic disease etiology, targets of dietary guidance, potential or current targets for nutrition interventions, and/or current or potential targets for policy changes. </a:t>
            </a:r>
          </a:p>
          <a:p>
            <a:pPr eaLnBrk="1" hangingPunct="1"/>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65BFD2-0158-4810-8807-0E7B13C95DBC}" type="slidenum">
              <a:rPr lang="en-US" smtClean="0"/>
              <a:pPr/>
              <a:t>24</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The Dietary Screener Module consists of 26 questions assessing participants’ intake of fruits and vegetables, fiber, added sugar, dairy/calcium, whole grains, red meat and processed meat. These were chosen because they are implicated in chronic disease etiology, targets of dietary guidance, potential or current targets for nutrition interventions, and/or current or potential targets for policy changes. </a:t>
            </a:r>
          </a:p>
          <a:p>
            <a:pPr eaLnBrk="1" hangingPunct="1"/>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65BFD2-0158-4810-8807-0E7B13C95DBC}" type="slidenum">
              <a:rPr lang="en-US" smtClean="0"/>
              <a:pPr/>
              <a:t>25</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E4E11766-C600-4F00-9825-C188EA542534}" type="slidenum">
              <a:rPr lang="en-US"/>
              <a:pPr/>
              <a:t>26</a:t>
            </a:fld>
            <a:endParaRPr lang="en-US" dirty="0"/>
          </a:p>
        </p:txBody>
      </p:sp>
      <p:sp>
        <p:nvSpPr>
          <p:cNvPr id="13315" name="Rectangle 2"/>
          <p:cNvSpPr>
            <a:spLocks noGrp="1" noRot="1" noChangeAspect="1" noChangeArrowheads="1" noTextEdit="1"/>
          </p:cNvSpPr>
          <p:nvPr>
            <p:ph type="sldImg"/>
          </p:nvPr>
        </p:nvSpPr>
        <p:spPr>
          <a:solidFill>
            <a:srgbClr val="FFFFFF"/>
          </a:solidFill>
          <a:ln/>
        </p:spPr>
      </p:sp>
      <p:sp>
        <p:nvSpPr>
          <p:cNvPr id="13316" name="Rectangle 3"/>
          <p:cNvSpPr>
            <a:spLocks noGrp="1" noChangeArrowheads="1"/>
          </p:cNvSpPr>
          <p:nvPr>
            <p:ph type="body" idx="1"/>
          </p:nvPr>
        </p:nvSpPr>
        <p:spPr>
          <a:solidFill>
            <a:srgbClr val="FFFFFF"/>
          </a:solidFill>
          <a:ln>
            <a:solidFill>
              <a:srgbClr val="000000"/>
            </a:solidFill>
          </a:ln>
        </p:spPr>
        <p:txBody>
          <a:bodyPr lIns="91216" tIns="45608" rIns="91216" bIns="45608"/>
          <a:lstStyle/>
          <a:p>
            <a:pPr marL="738188" lvl="1" indent="-280988">
              <a:lnSpc>
                <a:spcPct val="120000"/>
              </a:lnSpc>
              <a:buClr>
                <a:schemeClr val="tx1"/>
              </a:buClr>
              <a:buFont typeface="Arial" pitchFamily="34" charset="0"/>
              <a:buChar char="•"/>
              <a:tabLst>
                <a:tab pos="280988" algn="l"/>
              </a:tabLst>
            </a:pPr>
            <a:r>
              <a:rPr lang="en-US" sz="2400" dirty="0" smtClean="0">
                <a:latin typeface="Tahoma" pitchFamily="34" charset="0"/>
                <a:cs typeface="Tahoma" pitchFamily="34" charset="0"/>
              </a:rPr>
              <a:t>NHANES participants age 16 years &amp; older</a:t>
            </a:r>
          </a:p>
          <a:p>
            <a:pPr marL="738188" lvl="1" indent="-280988">
              <a:lnSpc>
                <a:spcPct val="120000"/>
              </a:lnSpc>
              <a:buClr>
                <a:schemeClr val="tx1"/>
              </a:buClr>
              <a:buFont typeface="Arial" pitchFamily="34" charset="0"/>
              <a:buChar char="•"/>
              <a:tabLst>
                <a:tab pos="280988" algn="l"/>
              </a:tabLst>
            </a:pPr>
            <a:r>
              <a:rPr lang="en-US" sz="2400" dirty="0" smtClean="0">
                <a:latin typeface="Tahoma" pitchFamily="34" charset="0"/>
                <a:cs typeface="Tahoma" pitchFamily="34" charset="0"/>
              </a:rPr>
              <a:t>One adult in children participants’ </a:t>
            </a:r>
            <a:r>
              <a:rPr lang="en-US" sz="2000" dirty="0" smtClean="0">
                <a:latin typeface="Tahoma" pitchFamily="34" charset="0"/>
                <a:cs typeface="Tahoma" pitchFamily="34" charset="0"/>
              </a:rPr>
              <a:t>(1-15 years old) </a:t>
            </a:r>
            <a:r>
              <a:rPr lang="en-US" sz="2400" dirty="0" smtClean="0">
                <a:latin typeface="Tahoma" pitchFamily="34" charset="0"/>
                <a:cs typeface="Tahoma" pitchFamily="34" charset="0"/>
              </a:rPr>
              <a:t>family</a:t>
            </a:r>
          </a:p>
          <a:p>
            <a:endParaRPr lang="en-US" dirty="0"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r>
              <a:rPr lang="en-US" dirty="0" smtClean="0"/>
              <a:t>Before preceding, we wish to stress the three most important take home messages from today’s workshop. </a:t>
            </a:r>
          </a:p>
          <a:p>
            <a:endParaRPr lang="en-US" dirty="0" smtClean="0"/>
          </a:p>
          <a:p>
            <a:r>
              <a:rPr lang="en-US" dirty="0" smtClean="0"/>
              <a:t>Read the data documentation! 	Read the data documentation! 	Read the data documentation!  </a:t>
            </a:r>
          </a:p>
          <a:p>
            <a:endParaRPr lang="en-US" dirty="0" smtClean="0"/>
          </a:p>
          <a:p>
            <a:r>
              <a:rPr lang="en-US" dirty="0" smtClean="0"/>
              <a:t>Doing this before starting any data analysis is crucial. While it takes a little time, it will save a lot more time and reduce your level of frustration during an analysis. </a:t>
            </a:r>
          </a:p>
          <a:p>
            <a:endParaRPr lang="en-US" dirty="0" smtClean="0"/>
          </a:p>
          <a:p>
            <a:r>
              <a:rPr lang="en-US" dirty="0" smtClean="0"/>
              <a:t>The NHANES tutorials rely extensively on the written NHANES data documentation. The tutorials do not contain all the exquisite details that NHANES has to offer. And trust me, the details are important.</a:t>
            </a:r>
          </a:p>
        </p:txBody>
      </p:sp>
      <p:sp>
        <p:nvSpPr>
          <p:cNvPr id="43012" name="Slide Number Placeholder 3"/>
          <p:cNvSpPr>
            <a:spLocks noGrp="1"/>
          </p:cNvSpPr>
          <p:nvPr>
            <p:ph type="sldNum" sz="quarter" idx="5"/>
          </p:nvPr>
        </p:nvSpPr>
        <p:spPr>
          <a:noFill/>
        </p:spPr>
        <p:txBody>
          <a:bodyPr/>
          <a:lstStyle/>
          <a:p>
            <a:pPr defTabSz="923828"/>
            <a:fld id="{3D1E8E80-AC3D-40B7-B6FB-80D4915B92BC}" type="slidenum">
              <a:rPr lang="en-US" smtClean="0"/>
              <a:pPr defTabSz="923828"/>
              <a:t>31</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4E18451B-4230-49B7-8A02-E67A4B50F6ED}" type="slidenum">
              <a:rPr lang="en-US"/>
              <a:pPr/>
              <a:t>32</a:t>
            </a:fld>
            <a:endParaRPr lang="en-US" dirty="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endParaRPr lang="en-US" dirty="0" smtClean="0">
              <a:latin typeface="Arial" pitchFamily="34" charset="0"/>
              <a:cs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4AD18E2-19C4-4054-B26A-798D35A45AFB}" type="slidenum">
              <a:rPr lang="en-US"/>
              <a:pPr/>
              <a:t>33</a:t>
            </a:fld>
            <a:endParaRPr lang="en-US" dirty="0"/>
          </a:p>
        </p:txBody>
      </p:sp>
      <p:sp>
        <p:nvSpPr>
          <p:cNvPr id="8195" name="Rectangle 2"/>
          <p:cNvSpPr>
            <a:spLocks noGrp="1" noRot="1" noChangeAspect="1" noChangeArrowheads="1" noTextEdit="1"/>
          </p:cNvSpPr>
          <p:nvPr>
            <p:ph type="sldImg"/>
          </p:nvPr>
        </p:nvSpPr>
        <p:spPr>
          <a:solidFill>
            <a:srgbClr val="FFFFFF"/>
          </a:solidFill>
          <a:ln/>
        </p:spPr>
      </p:sp>
      <p:sp>
        <p:nvSpPr>
          <p:cNvPr id="10244" name="Rectangle 3"/>
          <p:cNvSpPr>
            <a:spLocks noGrp="1" noChangeArrowheads="1"/>
          </p:cNvSpPr>
          <p:nvPr>
            <p:ph type="body" idx="1"/>
          </p:nvPr>
        </p:nvSpPr>
        <p:spPr>
          <a:solidFill>
            <a:srgbClr val="FFFFFF"/>
          </a:solidFill>
          <a:ln>
            <a:solidFill>
              <a:srgbClr val="000000"/>
            </a:solidFill>
          </a:ln>
        </p:spPr>
        <p:txBody>
          <a:bodyPr lIns="91216" tIns="45608" rIns="91216" bIns="45608"/>
          <a:lstStyle/>
          <a:p>
            <a:pPr>
              <a:defRPr/>
            </a:pPr>
            <a:r>
              <a:rPr lang="en-US" sz="1000" dirty="0" smtClean="0">
                <a:cs typeface="Arial" pitchFamily="34" charset="0"/>
              </a:rPr>
              <a:t>The FCBS module comprises two elements: 1) a core set of questions designed to be repeated in each two-year cycle of NHANES; and 2) a supplementary module with specific focuses that is intended to be cycled periodically during two-year NHANES cycles.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707918A1-D04D-4A53-9296-21EDE1F501BE}" type="slidenum">
              <a:rPr lang="en-US"/>
              <a:pPr/>
              <a:t>34</a:t>
            </a:fld>
            <a:endParaRPr lang="en-US" dirty="0"/>
          </a:p>
        </p:txBody>
      </p:sp>
      <p:sp>
        <p:nvSpPr>
          <p:cNvPr id="9219" name="Rectangle 2"/>
          <p:cNvSpPr>
            <a:spLocks noGrp="1" noRot="1" noChangeAspect="1" noChangeArrowheads="1" noTextEdit="1"/>
          </p:cNvSpPr>
          <p:nvPr>
            <p:ph type="sldImg"/>
          </p:nvPr>
        </p:nvSpPr>
        <p:spPr>
          <a:solidFill>
            <a:srgbClr val="FFFFFF"/>
          </a:solidFill>
          <a:ln/>
        </p:spPr>
      </p:sp>
      <p:sp>
        <p:nvSpPr>
          <p:cNvPr id="10244" name="Rectangle 3"/>
          <p:cNvSpPr>
            <a:spLocks noGrp="1" noChangeArrowheads="1"/>
          </p:cNvSpPr>
          <p:nvPr>
            <p:ph type="body" idx="1"/>
          </p:nvPr>
        </p:nvSpPr>
        <p:spPr>
          <a:solidFill>
            <a:srgbClr val="FFFFFF"/>
          </a:solidFill>
          <a:ln>
            <a:solidFill>
              <a:srgbClr val="000000"/>
            </a:solidFill>
          </a:ln>
        </p:spPr>
        <p:txBody>
          <a:bodyPr lIns="91216" tIns="45608" rIns="91216" bIns="45608"/>
          <a:lstStyle/>
          <a:p>
            <a:pPr>
              <a:defRPr/>
            </a:pPr>
            <a:r>
              <a:rPr lang="en-US" sz="1000" dirty="0" smtClean="0">
                <a:cs typeface="Arial" pitchFamily="34" charset="0"/>
              </a:rPr>
              <a:t>The FCBS module comprises two elements: 1) a core set of questions designed to be repeated in each two-year cycle of NHANES; and 2) a supplementary module with specific focuses that is intended to be cycled periodically during two-year NHANES cycles.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None/>
            </a:pPr>
            <a:r>
              <a:rPr lang="en-US" sz="3200" dirty="0" smtClean="0">
                <a:solidFill>
                  <a:schemeClr val="accent5"/>
                </a:solidFill>
              </a:rPr>
              <a:t>PAQ section</a:t>
            </a:r>
          </a:p>
          <a:p>
            <a:pPr lvl="1">
              <a:buNone/>
            </a:pPr>
            <a:r>
              <a:rPr lang="en-US" sz="3200" dirty="0" smtClean="0">
                <a:solidFill>
                  <a:schemeClr val="accent5"/>
                </a:solidFill>
              </a:rPr>
              <a:t>Household Interview</a:t>
            </a:r>
          </a:p>
          <a:p>
            <a:pPr lvl="1">
              <a:buNone/>
            </a:pPr>
            <a:endParaRPr lang="en-US" dirty="0" smtClean="0">
              <a:solidFill>
                <a:schemeClr val="tx1"/>
              </a:solidFill>
            </a:endParaRPr>
          </a:p>
          <a:p>
            <a:pPr lvl="1"/>
            <a:r>
              <a:rPr lang="en-US" dirty="0" smtClean="0">
                <a:solidFill>
                  <a:schemeClr val="tx1"/>
                </a:solidFill>
              </a:rPr>
              <a:t>During the past 12 months, when you thought or were informed air quality was bad, did you do anything differently?</a:t>
            </a:r>
          </a:p>
          <a:p>
            <a:pPr lvl="1"/>
            <a:r>
              <a:rPr lang="en-US" dirty="0" smtClean="0">
                <a:solidFill>
                  <a:schemeClr val="tx1"/>
                </a:solidFill>
              </a:rPr>
              <a:t>Which of these did you do differently? </a:t>
            </a:r>
          </a:p>
          <a:p>
            <a:endParaRPr lang="en-US" dirty="0"/>
          </a:p>
        </p:txBody>
      </p:sp>
      <p:sp>
        <p:nvSpPr>
          <p:cNvPr id="4" name="Slide Number Placeholder 3"/>
          <p:cNvSpPr>
            <a:spLocks noGrp="1"/>
          </p:cNvSpPr>
          <p:nvPr>
            <p:ph type="sldNum" sz="quarter" idx="10"/>
          </p:nvPr>
        </p:nvSpPr>
        <p:spPr/>
        <p:txBody>
          <a:bodyPr/>
          <a:lstStyle/>
          <a:p>
            <a:fld id="{B8FF3D03-B506-4F9A-88B1-43088CE3557C}" type="slidenum">
              <a:rPr lang="en-US" smtClean="0"/>
              <a:pPr/>
              <a:t>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solidFill>
                  <a:schemeClr val="bg2"/>
                </a:solidFill>
                <a:latin typeface="Arial" charset="0"/>
                <a:cs typeface="Arial" charset="0"/>
              </a:rPr>
              <a:t>Beginning in 2007, data is now collected on the usage of all vitamins, minerals, herbals and other dietary supplements as well as non-prescription antacids, as part of the dietary interviews.</a:t>
            </a:r>
          </a:p>
          <a:p>
            <a:pPr eaLnBrk="1" hangingPunct="1"/>
            <a:endParaRPr lang="en-US"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FCAA8CA-C1BF-45FB-9039-D04B2F30E85B}" type="slidenum">
              <a:rPr lang="en-US" smtClean="0"/>
              <a:pPr/>
              <a:t>10</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The improved nutrient estimates will increase researchers’ ability to examine nutrient-disease or nutrient-health associations and to estimate percentages of the population with intakes over or under various nutrient standards.</a:t>
            </a:r>
          </a:p>
          <a:p>
            <a:pPr eaLnBrk="1" hangingPunct="1"/>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389FCD-7C76-471D-AE2B-BAC737BCF11B}" type="slidenum">
              <a:rPr lang="en-US" smtClean="0"/>
              <a:pPr/>
              <a:t>11</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NCEH – National Center for Environmental Health</a:t>
            </a:r>
            <a:endParaRPr lang="en-US" dirty="0"/>
          </a:p>
        </p:txBody>
      </p:sp>
      <p:sp>
        <p:nvSpPr>
          <p:cNvPr id="4" name="Slide Number Placeholder 3"/>
          <p:cNvSpPr>
            <a:spLocks noGrp="1"/>
          </p:cNvSpPr>
          <p:nvPr>
            <p:ph type="sldNum" sz="quarter" idx="10"/>
          </p:nvPr>
        </p:nvSpPr>
        <p:spPr/>
        <p:txBody>
          <a:bodyPr/>
          <a:lstStyle/>
          <a:p>
            <a:fld id="{B8FF3D03-B506-4F9A-88B1-43088CE3557C}" type="slidenum">
              <a:rPr lang="en-US" smtClean="0"/>
              <a:pPr/>
              <a:t>12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C36F27D1-3E44-4A74-9E52-3E9C8549B57D}" type="slidenum">
              <a:rPr lang="en-US"/>
              <a:pPr/>
              <a:t>13</a:t>
            </a:fld>
            <a:endParaRPr lang="en-US" dirty="0"/>
          </a:p>
        </p:txBody>
      </p:sp>
      <p:sp>
        <p:nvSpPr>
          <p:cNvPr id="14339" name="Rectangle 2"/>
          <p:cNvSpPr>
            <a:spLocks noGrp="1" noRot="1" noChangeAspect="1" noChangeArrowheads="1" noTextEdit="1"/>
          </p:cNvSpPr>
          <p:nvPr>
            <p:ph type="sldImg"/>
          </p:nvPr>
        </p:nvSpPr>
        <p:spPr>
          <a:solidFill>
            <a:srgbClr val="FFFFFF"/>
          </a:solidFill>
          <a:ln/>
        </p:spPr>
      </p:sp>
      <p:sp>
        <p:nvSpPr>
          <p:cNvPr id="10244" name="Rectangle 3"/>
          <p:cNvSpPr>
            <a:spLocks noGrp="1" noChangeArrowheads="1"/>
          </p:cNvSpPr>
          <p:nvPr>
            <p:ph type="body" idx="1"/>
          </p:nvPr>
        </p:nvSpPr>
        <p:spPr>
          <a:solidFill>
            <a:srgbClr val="FFFFFF"/>
          </a:solidFill>
          <a:ln>
            <a:solidFill>
              <a:srgbClr val="000000"/>
            </a:solidFill>
          </a:ln>
        </p:spPr>
        <p:txBody>
          <a:bodyPr lIns="91216" tIns="45608" rIns="91216" bIns="45608"/>
          <a:lstStyle/>
          <a:p>
            <a:pPr>
              <a:defRPr/>
            </a:pPr>
            <a:r>
              <a:rPr lang="en-US" sz="1000" dirty="0" smtClean="0">
                <a:cs typeface="Arial" pitchFamily="34" charset="0"/>
              </a:rPr>
              <a:t>The FCBS module comprises two elements: 1) a core set of questions designed to be repeated in each two-year cycle of NHANES; and 2) a supplementary module with specific focuses that is intended to be cycled periodically during two-year NHANES cycles. </a:t>
            </a:r>
          </a:p>
          <a:p>
            <a:pPr>
              <a:defRPr/>
            </a:pPr>
            <a:endParaRPr lang="en-US" sz="1000" dirty="0" smtClean="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accent1"/>
                </a:solidFill>
                <a:effectLst>
                  <a:outerShdw blurRad="38100" dist="38100" dir="2700000" algn="tl">
                    <a:srgbClr val="000000"/>
                  </a:outerShdw>
                </a:effectLst>
                <a:latin typeface="Swis721 BT" pitchFamily="34" charset="0"/>
              </a:rPr>
              <a:t>FCBS Core Module</a:t>
            </a:r>
          </a:p>
          <a:p>
            <a:pPr marL="280988" indent="-280988" algn="l">
              <a:lnSpc>
                <a:spcPct val="120000"/>
              </a:lnSpc>
              <a:buClr>
                <a:schemeClr val="bg2"/>
              </a:buClr>
              <a:buFont typeface="Wingdings" pitchFamily="2" charset="2"/>
              <a:buChar char="§"/>
              <a:tabLst>
                <a:tab pos="280988" algn="l"/>
              </a:tabLst>
            </a:pPr>
            <a:r>
              <a:rPr lang="en-US" dirty="0" smtClean="0"/>
              <a:t>Topics included in family level questions:</a:t>
            </a:r>
          </a:p>
          <a:p>
            <a:pPr marL="636588" lvl="1" indent="-342900" algn="l">
              <a:lnSpc>
                <a:spcPct val="120000"/>
              </a:lnSpc>
              <a:buClr>
                <a:schemeClr val="accent2"/>
              </a:buClr>
              <a:buFont typeface="Arial" pitchFamily="34" charset="0"/>
              <a:buChar char="•"/>
              <a:tabLst>
                <a:tab pos="280988" algn="l"/>
              </a:tabLst>
            </a:pPr>
            <a:r>
              <a:rPr lang="en-US" dirty="0" smtClean="0"/>
              <a:t>family member’s use of special diet</a:t>
            </a:r>
          </a:p>
          <a:p>
            <a:pPr marL="636588" lvl="1" indent="-342900" algn="l">
              <a:lnSpc>
                <a:spcPct val="120000"/>
              </a:lnSpc>
              <a:buClr>
                <a:schemeClr val="accent2"/>
              </a:buClr>
              <a:buFont typeface="Arial" pitchFamily="34" charset="0"/>
              <a:buChar char="•"/>
              <a:tabLst>
                <a:tab pos="280988" algn="l"/>
              </a:tabLst>
            </a:pPr>
            <a:r>
              <a:rPr lang="en-US" dirty="0" smtClean="0"/>
              <a:t>availability of certain type of foods in the family</a:t>
            </a:r>
          </a:p>
          <a:p>
            <a:pPr marL="636588" lvl="1" indent="-342900" algn="l">
              <a:lnSpc>
                <a:spcPct val="120000"/>
              </a:lnSpc>
              <a:buClr>
                <a:schemeClr val="accent2"/>
              </a:buClr>
              <a:buFont typeface="Arial" pitchFamily="34" charset="0"/>
              <a:buChar char="•"/>
              <a:tabLst>
                <a:tab pos="280988" algn="l"/>
              </a:tabLst>
            </a:pPr>
            <a:r>
              <a:rPr lang="en-US" dirty="0" smtClean="0"/>
              <a:t>food expenditures</a:t>
            </a:r>
          </a:p>
          <a:p>
            <a:pPr marL="636588" lvl="1" indent="-342900" algn="l">
              <a:lnSpc>
                <a:spcPct val="120000"/>
              </a:lnSpc>
              <a:buClr>
                <a:schemeClr val="accent2"/>
              </a:buClr>
              <a:buFont typeface="Arial" pitchFamily="34" charset="0"/>
              <a:buChar char="•"/>
              <a:tabLst>
                <a:tab pos="280988" algn="l"/>
              </a:tabLst>
            </a:pPr>
            <a:r>
              <a:rPr lang="en-US" dirty="0" smtClean="0"/>
              <a:t>time spent on food shopping and cooking</a:t>
            </a:r>
          </a:p>
          <a:p>
            <a:pPr marL="636588" lvl="1" indent="-342900" algn="l">
              <a:lnSpc>
                <a:spcPct val="120000"/>
              </a:lnSpc>
              <a:buClr>
                <a:schemeClr val="accent2"/>
              </a:buClr>
              <a:buFont typeface="Arial" pitchFamily="34" charset="0"/>
              <a:buChar char="•"/>
              <a:tabLst>
                <a:tab pos="280988" algn="l"/>
              </a:tabLst>
            </a:pPr>
            <a:r>
              <a:rPr lang="en-US" dirty="0" smtClean="0"/>
              <a:t>meals eating together in the family</a:t>
            </a:r>
          </a:p>
          <a:p>
            <a:pPr marL="280988" indent="-280988" algn="l">
              <a:lnSpc>
                <a:spcPct val="120000"/>
              </a:lnSpc>
              <a:buClr>
                <a:schemeClr val="bg2"/>
              </a:buClr>
              <a:buFont typeface="Wingdings" pitchFamily="2" charset="2"/>
              <a:buChar char="§"/>
              <a:tabLst>
                <a:tab pos="280988" algn="l"/>
              </a:tabLst>
            </a:pPr>
            <a:r>
              <a:rPr lang="en-US" dirty="0" smtClean="0"/>
              <a:t>Topics for participants 1 years and older :</a:t>
            </a:r>
          </a:p>
          <a:p>
            <a:pPr marL="636588" lvl="1" indent="-342900" algn="l">
              <a:lnSpc>
                <a:spcPct val="120000"/>
              </a:lnSpc>
              <a:buClr>
                <a:schemeClr val="accent2"/>
              </a:buClr>
              <a:buFont typeface="Arial" pitchFamily="34" charset="0"/>
              <a:buChar char="•"/>
              <a:tabLst>
                <a:tab pos="280988" algn="l"/>
              </a:tabLst>
            </a:pPr>
            <a:r>
              <a:rPr lang="en-US" dirty="0" smtClean="0"/>
              <a:t>self-assessed dietary quality </a:t>
            </a:r>
          </a:p>
          <a:p>
            <a:pPr marL="636588" lvl="1" indent="-342900" algn="l">
              <a:lnSpc>
                <a:spcPct val="120000"/>
              </a:lnSpc>
              <a:buClr>
                <a:schemeClr val="accent2"/>
              </a:buClr>
              <a:buFont typeface="Arial" pitchFamily="34" charset="0"/>
              <a:buChar char="•"/>
              <a:tabLst>
                <a:tab pos="280988" algn="l"/>
              </a:tabLst>
            </a:pPr>
            <a:r>
              <a:rPr lang="en-US" dirty="0" smtClean="0"/>
              <a:t>frequency of getting meals prepared away from home</a:t>
            </a:r>
          </a:p>
          <a:p>
            <a:pPr marL="636588" lvl="1" indent="-342900" algn="l">
              <a:lnSpc>
                <a:spcPct val="120000"/>
              </a:lnSpc>
              <a:buClr>
                <a:schemeClr val="accent2"/>
              </a:buClr>
              <a:buFont typeface="Arial" pitchFamily="34" charset="0"/>
              <a:buChar char="•"/>
              <a:tabLst>
                <a:tab pos="280988" algn="l"/>
              </a:tabLst>
            </a:pPr>
            <a:r>
              <a:rPr lang="en-US" dirty="0" smtClean="0"/>
              <a:t>frequency of meals got from fast-food or pizza places</a:t>
            </a:r>
          </a:p>
          <a:p>
            <a:pPr marL="636588" lvl="1" indent="-342900" algn="l">
              <a:lnSpc>
                <a:spcPct val="120000"/>
              </a:lnSpc>
              <a:buClr>
                <a:schemeClr val="accent2"/>
              </a:buClr>
              <a:buFont typeface="Arial" pitchFamily="34" charset="0"/>
              <a:buChar char="•"/>
              <a:tabLst>
                <a:tab pos="280988" algn="l"/>
              </a:tabLst>
            </a:pPr>
            <a:r>
              <a:rPr lang="en-US" dirty="0" smtClean="0"/>
              <a:t>use of convenience foods</a:t>
            </a:r>
          </a:p>
          <a:p>
            <a:pPr marL="636588" lvl="1" indent="-342900" algn="l">
              <a:lnSpc>
                <a:spcPct val="120000"/>
              </a:lnSpc>
              <a:buClr>
                <a:schemeClr val="accent2"/>
              </a:buClr>
              <a:buFont typeface="Arial" pitchFamily="34" charset="0"/>
              <a:buChar char="•"/>
              <a:tabLst>
                <a:tab pos="280988" algn="l"/>
              </a:tabLst>
            </a:pPr>
            <a:r>
              <a:rPr lang="en-US" dirty="0" smtClean="0"/>
              <a:t>self-perceived vegetarian status</a:t>
            </a:r>
          </a:p>
          <a:p>
            <a:pPr marL="636588" lvl="1" indent="-342900" algn="l">
              <a:lnSpc>
                <a:spcPct val="120000"/>
              </a:lnSpc>
              <a:buClr>
                <a:schemeClr val="accent2"/>
              </a:buClr>
              <a:buFont typeface="Arial" pitchFamily="34" charset="0"/>
              <a:buChar char="•"/>
              <a:tabLst>
                <a:tab pos="280988" algn="l"/>
              </a:tabLst>
            </a:pPr>
            <a:r>
              <a:rPr lang="en-US" dirty="0" smtClean="0"/>
              <a:t>food allergy</a:t>
            </a:r>
          </a:p>
          <a:p>
            <a:pPr marL="636588" lvl="1" indent="-342900" algn="l">
              <a:lnSpc>
                <a:spcPct val="120000"/>
              </a:lnSpc>
              <a:buClr>
                <a:schemeClr val="accent2"/>
              </a:buClr>
              <a:buFont typeface="Arial" pitchFamily="34" charset="0"/>
              <a:buChar char="•"/>
              <a:tabLst>
                <a:tab pos="280988" algn="l"/>
              </a:tabLst>
            </a:pPr>
            <a:r>
              <a:rPr lang="en-US" dirty="0" smtClean="0"/>
              <a:t>food assistance program participation</a:t>
            </a:r>
          </a:p>
          <a:p>
            <a:pPr>
              <a:defRPr/>
            </a:pPr>
            <a:endParaRPr lang="en-US" sz="1000" dirty="0" smtClean="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C36F27D1-3E44-4A74-9E52-3E9C8549B57D}" type="slidenum">
              <a:rPr lang="en-US"/>
              <a:pPr/>
              <a:t>14</a:t>
            </a:fld>
            <a:endParaRPr lang="en-US" dirty="0"/>
          </a:p>
        </p:txBody>
      </p:sp>
      <p:sp>
        <p:nvSpPr>
          <p:cNvPr id="14339" name="Rectangle 2"/>
          <p:cNvSpPr>
            <a:spLocks noGrp="1" noRot="1" noChangeAspect="1" noChangeArrowheads="1" noTextEdit="1"/>
          </p:cNvSpPr>
          <p:nvPr>
            <p:ph type="sldImg"/>
          </p:nvPr>
        </p:nvSpPr>
        <p:spPr>
          <a:solidFill>
            <a:srgbClr val="FFFFFF"/>
          </a:solidFill>
          <a:ln/>
        </p:spPr>
      </p:sp>
      <p:sp>
        <p:nvSpPr>
          <p:cNvPr id="10244" name="Rectangle 3"/>
          <p:cNvSpPr>
            <a:spLocks noGrp="1" noChangeArrowheads="1"/>
          </p:cNvSpPr>
          <p:nvPr>
            <p:ph type="body" idx="1"/>
          </p:nvPr>
        </p:nvSpPr>
        <p:spPr>
          <a:solidFill>
            <a:srgbClr val="FFFFFF"/>
          </a:solidFill>
          <a:ln>
            <a:solidFill>
              <a:srgbClr val="000000"/>
            </a:solidFill>
          </a:ln>
        </p:spPr>
        <p:txBody>
          <a:bodyPr lIns="91216" tIns="45608" rIns="91216" bIns="45608"/>
          <a:lstStyle/>
          <a:p>
            <a:pPr>
              <a:defRPr/>
            </a:pPr>
            <a:r>
              <a:rPr lang="en-US" sz="1000" dirty="0" smtClean="0">
                <a:cs typeface="Arial" pitchFamily="34" charset="0"/>
              </a:rPr>
              <a:t>The FCBS module comprises two elements: 1) a core set of questions designed to be repeated in each two-year cycle of NHANES; and 2) a supplementary module with specific focuses that is intended to be cycled periodically during two-year NHANES cycles.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solidFill>
                <a:schemeClr val="accent1"/>
              </a:solidFill>
              <a:effectLst>
                <a:outerShdw blurRad="38100" dist="38100" dir="2700000" algn="tl">
                  <a:srgbClr val="000000"/>
                </a:outerShdw>
              </a:effectLst>
              <a:latin typeface="Swis721 BT"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accent1"/>
                </a:solidFill>
                <a:effectLst>
                  <a:outerShdw blurRad="38100" dist="38100" dir="2700000" algn="tl">
                    <a:srgbClr val="000000"/>
                  </a:outerShdw>
                </a:effectLst>
                <a:latin typeface="Swis721 BT" pitchFamily="34" charset="0"/>
              </a:rPr>
              <a:t>FCBS Supplementary Module</a:t>
            </a:r>
          </a:p>
          <a:p>
            <a:pPr marL="280988" indent="-280988" algn="l">
              <a:lnSpc>
                <a:spcPct val="120000"/>
              </a:lnSpc>
              <a:buClr>
                <a:schemeClr val="bg2"/>
              </a:buClr>
              <a:buFont typeface="Wingdings" pitchFamily="2" charset="2"/>
              <a:buChar char="§"/>
              <a:tabLst>
                <a:tab pos="280988" algn="l"/>
              </a:tabLst>
            </a:pPr>
            <a:r>
              <a:rPr lang="en-US" dirty="0" smtClean="0"/>
              <a:t>Topics included in 2007-2008:</a:t>
            </a:r>
          </a:p>
          <a:p>
            <a:pPr marL="636588" lvl="1" indent="-342900" algn="l">
              <a:lnSpc>
                <a:spcPct val="120000"/>
              </a:lnSpc>
              <a:buClr>
                <a:schemeClr val="accent2"/>
              </a:buClr>
              <a:buFont typeface="Arial" pitchFamily="34" charset="0"/>
              <a:buChar char="•"/>
              <a:tabLst>
                <a:tab pos="280988" algn="l"/>
              </a:tabLst>
            </a:pPr>
            <a:r>
              <a:rPr lang="en-US" dirty="0" smtClean="0"/>
              <a:t>attitudes toward to foods away from home</a:t>
            </a:r>
          </a:p>
          <a:p>
            <a:pPr marL="636588" lvl="1" indent="-342900" algn="l">
              <a:lnSpc>
                <a:spcPct val="120000"/>
              </a:lnSpc>
              <a:buClr>
                <a:schemeClr val="accent2"/>
              </a:buClr>
              <a:buFont typeface="Arial" pitchFamily="34" charset="0"/>
              <a:buChar char="•"/>
              <a:tabLst>
                <a:tab pos="280988" algn="l"/>
              </a:tabLst>
            </a:pPr>
            <a:r>
              <a:rPr lang="en-US" dirty="0" smtClean="0"/>
              <a:t>awareness of dietary recommendations </a:t>
            </a:r>
          </a:p>
          <a:p>
            <a:pPr marL="636588" lvl="1" indent="-342900" algn="l">
              <a:lnSpc>
                <a:spcPct val="120000"/>
              </a:lnSpc>
              <a:buClr>
                <a:schemeClr val="accent2"/>
              </a:buClr>
              <a:buFont typeface="Arial" pitchFamily="34" charset="0"/>
              <a:buChar char="•"/>
              <a:tabLst>
                <a:tab pos="280988" algn="l"/>
              </a:tabLst>
            </a:pPr>
            <a:r>
              <a:rPr lang="en-US" dirty="0" smtClean="0"/>
              <a:t>factors Influence grocery shopping</a:t>
            </a:r>
          </a:p>
          <a:p>
            <a:pPr marL="636588" lvl="1" indent="-342900" algn="l">
              <a:lnSpc>
                <a:spcPct val="120000"/>
              </a:lnSpc>
              <a:buClr>
                <a:schemeClr val="accent2"/>
              </a:buClr>
              <a:buFont typeface="Arial" pitchFamily="34" charset="0"/>
              <a:buChar char="•"/>
              <a:tabLst>
                <a:tab pos="280988" algn="l"/>
              </a:tabLst>
            </a:pPr>
            <a:r>
              <a:rPr lang="en-US" dirty="0" smtClean="0"/>
              <a:t>diet and body weight related believes and attitudes</a:t>
            </a:r>
          </a:p>
          <a:p>
            <a:pPr marL="636588" lvl="1" indent="-342900" algn="l">
              <a:lnSpc>
                <a:spcPct val="120000"/>
              </a:lnSpc>
              <a:buClr>
                <a:schemeClr val="accent2"/>
              </a:buClr>
              <a:buFont typeface="Arial" pitchFamily="34" charset="0"/>
              <a:buChar char="•"/>
              <a:tabLst>
                <a:tab pos="280988" algn="l"/>
              </a:tabLst>
            </a:pPr>
            <a:r>
              <a:rPr lang="en-US" dirty="0" smtClean="0"/>
              <a:t>use of food label</a:t>
            </a:r>
          </a:p>
          <a:p>
            <a:pPr marL="636588" lvl="1" indent="-342900" algn="l">
              <a:lnSpc>
                <a:spcPct val="120000"/>
              </a:lnSpc>
              <a:buClr>
                <a:schemeClr val="accent2"/>
              </a:buClr>
              <a:buFont typeface="Arial" pitchFamily="34" charset="0"/>
              <a:buChar char="•"/>
              <a:tabLst>
                <a:tab pos="280988" algn="l"/>
              </a:tabLst>
            </a:pPr>
            <a:r>
              <a:rPr lang="en-US" dirty="0" smtClean="0"/>
              <a:t>use of organic foods</a:t>
            </a:r>
          </a:p>
          <a:p>
            <a:pPr>
              <a:defRPr/>
            </a:pPr>
            <a:endParaRPr lang="en-US" sz="1000" dirty="0" smtClean="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sz="1200" b="0" kern="1200" dirty="0" smtClean="0">
                <a:solidFill>
                  <a:schemeClr val="tx1"/>
                </a:solidFill>
                <a:latin typeface="+mn-lt"/>
                <a:ea typeface="+mn-ea"/>
                <a:cs typeface="+mn-cs"/>
              </a:rPr>
              <a:t>Ankylosing spondylitis (AS) refers to inflammation of the joints in the spine. </a:t>
            </a:r>
            <a:endParaRPr lang="en-US" dirty="0" smtClean="0"/>
          </a:p>
          <a:p>
            <a:r>
              <a:rPr lang="en-US" dirty="0" smtClean="0"/>
              <a:t>Expected release August 2011</a:t>
            </a:r>
            <a:endParaRPr lang="en-US" dirty="0"/>
          </a:p>
        </p:txBody>
      </p:sp>
      <p:sp>
        <p:nvSpPr>
          <p:cNvPr id="4" name="Slide Number Placeholder 3"/>
          <p:cNvSpPr>
            <a:spLocks noGrp="1"/>
          </p:cNvSpPr>
          <p:nvPr>
            <p:ph type="sldNum" sz="quarter" idx="10"/>
          </p:nvPr>
        </p:nvSpPr>
        <p:spPr/>
        <p:txBody>
          <a:bodyPr/>
          <a:lstStyle/>
          <a:p>
            <a:fld id="{B8FF3D03-B506-4F9A-88B1-43088CE3557C}" type="slidenum">
              <a:rPr lang="en-US" smtClean="0"/>
              <a:pPr/>
              <a:t>16</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r>
              <a:rPr lang="en-US" dirty="0" smtClean="0"/>
              <a:t>Provide the 1st U.S. National Prevalence  Estimate for Inflammatory Back Pain (IBP) Related to Arthritis</a:t>
            </a:r>
          </a:p>
          <a:p>
            <a:pPr eaLnBrk="1" hangingPunct="1"/>
            <a:r>
              <a:rPr lang="en-US" dirty="0" smtClean="0"/>
              <a:t>Provide a Provisional U.S. National Prevalence Estimate for Spondyloarthritis (SpA). This is the 3</a:t>
            </a:r>
            <a:r>
              <a:rPr lang="en-US" baseline="30000" dirty="0" smtClean="0"/>
              <a:t>rd</a:t>
            </a:r>
            <a:r>
              <a:rPr lang="en-US" dirty="0" smtClean="0"/>
              <a:t> Most Common Form of Arthritis in U.S. Adults</a:t>
            </a:r>
          </a:p>
          <a:p>
            <a:pPr eaLnBrk="1" hangingPunct="1"/>
            <a:r>
              <a:rPr lang="en-US" dirty="0" smtClean="0"/>
              <a:t>1st U.S. National Study of HLA-B27 Arthritis Biomarker Prevalence, Population Distribution &amp; Associations. HLA-B27 may be Associated with Arthritis Risk</a:t>
            </a:r>
          </a:p>
          <a:p>
            <a:pPr eaLnBrk="1" hangingPunct="1"/>
            <a:r>
              <a:rPr lang="en-US" dirty="0" smtClean="0"/>
              <a:t>Collect an Unbiased Population-Based Genetic Testing Study Database for Future IBP and SpA Research</a:t>
            </a:r>
          </a:p>
          <a:p>
            <a:endParaRPr lang="en-US" dirty="0" smtClean="0"/>
          </a:p>
        </p:txBody>
      </p:sp>
      <p:sp>
        <p:nvSpPr>
          <p:cNvPr id="40964" name="Slide Number Placeholder 3"/>
          <p:cNvSpPr>
            <a:spLocks noGrp="1"/>
          </p:cNvSpPr>
          <p:nvPr>
            <p:ph type="sldNum" sz="quarter" idx="5"/>
          </p:nvPr>
        </p:nvSpPr>
        <p:spPr>
          <a:noFill/>
        </p:spPr>
        <p:txBody>
          <a:bodyPr/>
          <a:lstStyle/>
          <a:p>
            <a:pPr defTabSz="931765"/>
            <a:fld id="{B45CDFB5-5910-495D-A679-EB8723429BC1}" type="slidenum">
              <a:rPr lang="en-US" smtClean="0"/>
              <a:pPr defTabSz="931765"/>
              <a:t>17</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b="1">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279775"/>
            <a:ext cx="7772400" cy="1673225"/>
          </a:xfrm>
        </p:spPr>
        <p:txBody>
          <a:bodyPr/>
          <a:lstStyle>
            <a:lvl1pPr marL="0" indent="0" algn="ctr">
              <a:buNone/>
              <a:defRPr>
                <a:solidFill>
                  <a:srgbClr val="FFC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8365C24-1BF0-4E43-B37C-6781DB52BDB6}" type="datetimeFigureOut">
              <a:rPr lang="en-US" smtClean="0"/>
              <a:pPr/>
              <a:t>9/3/2010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553200"/>
            <a:ext cx="914400" cy="168275"/>
          </a:xfrm>
        </p:spPr>
        <p:txBody>
          <a:bodyPr/>
          <a:lstStyle/>
          <a:p>
            <a:fld id="{ED655340-09A0-4AFA-ADD2-0DF10A5A41C0}" type="slidenum">
              <a:rPr lang="en-US" smtClean="0"/>
              <a:pPr/>
              <a:t>‹#›</a:t>
            </a:fld>
            <a:endParaRPr lang="en-US" dirty="0"/>
          </a:p>
        </p:txBody>
      </p:sp>
      <p:pic>
        <p:nvPicPr>
          <p:cNvPr id="9" name="Picture 8" descr="2010-NCHS-Conference-Motif-[PPTdarkbg].png"/>
          <p:cNvPicPr>
            <a:picLocks noChangeAspect="1"/>
          </p:cNvPicPr>
          <p:nvPr/>
        </p:nvPicPr>
        <p:blipFill>
          <a:blip r:embed="rId2" cstate="print"/>
          <a:stretch>
            <a:fillRect/>
          </a:stretch>
        </p:blipFill>
        <p:spPr>
          <a:xfrm>
            <a:off x="7543800" y="5105400"/>
            <a:ext cx="1371600" cy="1577340"/>
          </a:xfrm>
          <a:prstGeom prst="rect">
            <a:avLst/>
          </a:prstGeom>
        </p:spPr>
      </p:pic>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5"/>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8365C24-1BF0-4E43-B37C-6781DB52BDB6}" type="datetimeFigureOut">
              <a:rPr lang="en-US" smtClean="0"/>
              <a:pPr/>
              <a:t>9/3/2010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655340-09A0-4AFA-ADD2-0DF10A5A41C0}" type="slidenum">
              <a:rPr lang="en-US" smtClean="0"/>
              <a:pPr/>
              <a:t>‹#›</a:t>
            </a:fld>
            <a:endParaRPr lang="en-US" dirty="0"/>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chart">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57200" y="6096000"/>
            <a:ext cx="8229600" cy="228600"/>
          </a:xfrm>
        </p:spPr>
        <p:txBody>
          <a:bodyPr>
            <a:noAutofit/>
          </a:bodyPr>
          <a:lstStyle>
            <a:lvl1pPr>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 NCHS, </a:t>
            </a:r>
            <a:endParaRPr lang="en-US" dirty="0"/>
          </a:p>
        </p:txBody>
      </p:sp>
      <p:sp>
        <p:nvSpPr>
          <p:cNvPr id="9" name="Chart Placeholder 8"/>
          <p:cNvSpPr>
            <a:spLocks noGrp="1"/>
          </p:cNvSpPr>
          <p:nvPr>
            <p:ph type="chart" sz="quarter" idx="14"/>
          </p:nvPr>
        </p:nvSpPr>
        <p:spPr>
          <a:xfrm>
            <a:off x="457200" y="1295400"/>
            <a:ext cx="8229600" cy="4724400"/>
          </a:xfrm>
        </p:spPr>
        <p:txBody>
          <a:bodyPr/>
          <a:lstStyle/>
          <a:p>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5"/>
          </p:nvPr>
        </p:nvSpPr>
        <p:spPr/>
        <p:txBody>
          <a:bodyPr/>
          <a:lstStyle/>
          <a:p>
            <a:fld id="{E8365C24-1BF0-4E43-B37C-6781DB52BDB6}" type="datetimeFigureOut">
              <a:rPr lang="en-US" smtClean="0"/>
              <a:pPr/>
              <a:t>9/3/2010</a:t>
            </a:fld>
            <a:endParaRPr lang="en-US" dirty="0"/>
          </a:p>
        </p:txBody>
      </p:sp>
      <p:sp>
        <p:nvSpPr>
          <p:cNvPr id="12" name="Slide Number Placeholder 11"/>
          <p:cNvSpPr>
            <a:spLocks noGrp="1"/>
          </p:cNvSpPr>
          <p:nvPr>
            <p:ph type="sldNum" sz="quarter" idx="16"/>
          </p:nvPr>
        </p:nvSpPr>
        <p:spPr/>
        <p:txBody>
          <a:bodyPr/>
          <a:lstStyle/>
          <a:p>
            <a:fld id="{ED655340-09A0-4AFA-ADD2-0DF10A5A41C0}" type="slidenum">
              <a:rPr lang="en-US" smtClean="0"/>
              <a:pPr/>
              <a:t>‹#›</a:t>
            </a:fld>
            <a:endParaRPr lang="en-US" dirty="0"/>
          </a:p>
        </p:txBody>
      </p:sp>
      <p:sp>
        <p:nvSpPr>
          <p:cNvPr id="13" name="Footer Placeholder 12"/>
          <p:cNvSpPr>
            <a:spLocks noGrp="1"/>
          </p:cNvSpPr>
          <p:nvPr>
            <p:ph type="ftr" sz="quarter" idx="17"/>
          </p:nvPr>
        </p:nvSpPr>
        <p:spPr/>
        <p:txBody>
          <a:bodyPr/>
          <a:lstStyle/>
          <a:p>
            <a:endParaRPr lang="en-US" dirty="0"/>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6669087" cy="1362075"/>
          </a:xfrm>
        </p:spPr>
        <p:txBody>
          <a:bodyPr anchor="t"/>
          <a:lstStyle>
            <a:lvl1pPr algn="l">
              <a:defRPr sz="40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E8365C24-1BF0-4E43-B37C-6781DB52BDB6}" type="datetimeFigureOut">
              <a:rPr lang="en-US" smtClean="0"/>
              <a:pPr/>
              <a:t>9/3/2010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553200"/>
            <a:ext cx="914400" cy="168275"/>
          </a:xfrm>
        </p:spPr>
        <p:txBody>
          <a:bodyPr/>
          <a:lstStyle/>
          <a:p>
            <a:fld id="{ED655340-09A0-4AFA-ADD2-0DF10A5A41C0}" type="slidenum">
              <a:rPr lang="en-US" smtClean="0"/>
              <a:pPr/>
              <a:t>‹#›</a:t>
            </a:fld>
            <a:endParaRPr lang="en-US" dirty="0"/>
          </a:p>
        </p:txBody>
      </p:sp>
      <p:pic>
        <p:nvPicPr>
          <p:cNvPr id="7" name="Picture 6" descr="2010-NCHS-Conference-Motif-[PPTdarkbg].png"/>
          <p:cNvPicPr>
            <a:picLocks noChangeAspect="1"/>
          </p:cNvPicPr>
          <p:nvPr userDrawn="1"/>
        </p:nvPicPr>
        <p:blipFill>
          <a:blip r:embed="rId2" cstate="print"/>
          <a:stretch>
            <a:fillRect/>
          </a:stretch>
        </p:blipFill>
        <p:spPr>
          <a:xfrm>
            <a:off x="7543800" y="5105400"/>
            <a:ext cx="1371600" cy="1577340"/>
          </a:xfrm>
          <a:prstGeom prst="rect">
            <a:avLst/>
          </a:prstGeom>
        </p:spPr>
      </p:pic>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FFC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FFC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8365C24-1BF0-4E43-B37C-6781DB52BDB6}" type="datetimeFigureOut">
              <a:rPr lang="en-US" smtClean="0"/>
              <a:pPr/>
              <a:t>9/3/2010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655340-09A0-4AFA-ADD2-0DF10A5A41C0}" type="slidenum">
              <a:rPr lang="en-US" smtClean="0"/>
              <a:pPr/>
              <a:t>‹#›</a:t>
            </a:fld>
            <a:endParaRPr lang="en-US" dirty="0"/>
          </a:p>
        </p:txBody>
      </p:sp>
      <p:sp>
        <p:nvSpPr>
          <p:cNvPr id="10" name="Text Placeholder 6"/>
          <p:cNvSpPr>
            <a:spLocks noGrp="1"/>
          </p:cNvSpPr>
          <p:nvPr>
            <p:ph type="body" sz="quarter" idx="13" hasCustomPrompt="1"/>
          </p:nvPr>
        </p:nvSpPr>
        <p:spPr>
          <a:xfrm>
            <a:off x="457200" y="6096000"/>
            <a:ext cx="8229600" cy="228600"/>
          </a:xfrm>
        </p:spPr>
        <p:txBody>
          <a:bodyPr>
            <a:noAutofit/>
          </a:bodyPr>
          <a:lstStyle>
            <a:lvl1pPr>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 NCHS, </a:t>
            </a:r>
            <a:endParaRPr lang="en-US" dirty="0"/>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365C24-1BF0-4E43-B37C-6781DB52BDB6}" type="datetimeFigureOut">
              <a:rPr lang="en-US" smtClean="0"/>
              <a:pPr/>
              <a:t>9/3/2010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655340-09A0-4AFA-ADD2-0DF10A5A41C0}" type="slidenum">
              <a:rPr lang="en-US" smtClean="0"/>
              <a:pPr/>
              <a:t>‹#›</a:t>
            </a:fld>
            <a:endParaRPr lang="en-US" dirty="0"/>
          </a:p>
        </p:txBody>
      </p:sp>
      <p:sp>
        <p:nvSpPr>
          <p:cNvPr id="8" name="Text Placeholder 6"/>
          <p:cNvSpPr>
            <a:spLocks noGrp="1"/>
          </p:cNvSpPr>
          <p:nvPr>
            <p:ph type="body" sz="quarter" idx="13" hasCustomPrompt="1"/>
          </p:nvPr>
        </p:nvSpPr>
        <p:spPr>
          <a:xfrm>
            <a:off x="457200" y="6096000"/>
            <a:ext cx="8229600" cy="228600"/>
          </a:xfrm>
        </p:spPr>
        <p:txBody>
          <a:bodyPr>
            <a:noAutofit/>
          </a:bodyPr>
          <a:lstStyle>
            <a:lvl1pPr>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 NCHS, </a:t>
            </a:r>
            <a:endParaRPr lang="en-US" dirty="0"/>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365C24-1BF0-4E43-B37C-6781DB52BDB6}" type="datetimeFigureOut">
              <a:rPr lang="en-US" smtClean="0"/>
              <a:pPr/>
              <a:t>9/3/2010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655340-09A0-4AFA-ADD2-0DF10A5A41C0}" type="slidenum">
              <a:rPr lang="en-US" smtClean="0"/>
              <a:pPr/>
              <a:t>‹#›</a:t>
            </a:fld>
            <a:endParaRPr lang="en-US" dirty="0"/>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8365C24-1BF0-4E43-B37C-6781DB52BDB6}" type="datetimeFigureOut">
              <a:rPr lang="en-US" smtClean="0"/>
              <a:pPr/>
              <a:t>9/3/2010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D655340-09A0-4AFA-ADD2-0DF10A5A41C0}" type="slidenum">
              <a:rPr lang="en-US" smtClean="0"/>
              <a:pPr/>
              <a:t>‹#›</a:t>
            </a:fld>
            <a:endParaRPr lang="en-US" dirty="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65C24-1BF0-4E43-B37C-6781DB52BDB6}" type="datetimeFigureOut">
              <a:rPr lang="en-US" smtClean="0"/>
              <a:pPr/>
              <a:t>9/3/2010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D655340-09A0-4AFA-ADD2-0DF10A5A41C0}" type="slidenum">
              <a:rPr lang="en-US" smtClean="0"/>
              <a:pPr/>
              <a:t>‹#›</a:t>
            </a:fld>
            <a:endParaRPr 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7375E"/>
            </a:gs>
            <a:gs pos="39999">
              <a:srgbClr val="17375E"/>
            </a:gs>
            <a:gs pos="70000">
              <a:srgbClr val="375F92"/>
            </a:gs>
            <a:gs pos="100000">
              <a:srgbClr val="558ED5"/>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553200"/>
            <a:ext cx="2133600" cy="168275"/>
          </a:xfrm>
          <a:prstGeom prst="rect">
            <a:avLst/>
          </a:prstGeom>
        </p:spPr>
        <p:txBody>
          <a:bodyPr vert="horz" lIns="91440" tIns="45720" rIns="91440" bIns="45720" rtlCol="0" anchor="ctr"/>
          <a:lstStyle>
            <a:lvl1pPr algn="l">
              <a:defRPr sz="1200">
                <a:solidFill>
                  <a:schemeClr val="tx1">
                    <a:tint val="75000"/>
                  </a:schemeClr>
                </a:solidFill>
              </a:defRPr>
            </a:lvl1pPr>
          </a:lstStyle>
          <a:p>
            <a:fld id="{E8365C24-1BF0-4E43-B37C-6781DB52BDB6}" type="datetimeFigureOut">
              <a:rPr lang="en-US" smtClean="0"/>
              <a:pPr/>
              <a:t>9/3/2010</a:t>
            </a:fld>
            <a:endParaRPr lang="en-US" dirty="0"/>
          </a:p>
        </p:txBody>
      </p:sp>
      <p:sp>
        <p:nvSpPr>
          <p:cNvPr id="5" name="Footer Placeholder 4"/>
          <p:cNvSpPr>
            <a:spLocks noGrp="1"/>
          </p:cNvSpPr>
          <p:nvPr>
            <p:ph type="ftr" sz="quarter" idx="3"/>
          </p:nvPr>
        </p:nvSpPr>
        <p:spPr>
          <a:xfrm>
            <a:off x="3124200" y="6553200"/>
            <a:ext cx="2895600" cy="1682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553200"/>
            <a:ext cx="2133600" cy="168275"/>
          </a:xfrm>
          <a:prstGeom prst="rect">
            <a:avLst/>
          </a:prstGeom>
        </p:spPr>
        <p:txBody>
          <a:bodyPr vert="horz" lIns="91440" tIns="45720" rIns="91440" bIns="45720" rtlCol="0" anchor="ctr"/>
          <a:lstStyle>
            <a:lvl1pPr algn="r">
              <a:defRPr sz="1200">
                <a:solidFill>
                  <a:schemeClr val="tx1">
                    <a:tint val="75000"/>
                  </a:schemeClr>
                </a:solidFill>
              </a:defRPr>
            </a:lvl1pPr>
          </a:lstStyle>
          <a:p>
            <a:fld id="{ED655340-09A0-4AFA-ADD2-0DF10A5A41C0}" type="slidenum">
              <a:rPr lang="en-US" smtClean="0"/>
              <a:pPr/>
              <a:t>‹#›</a:t>
            </a:fld>
            <a:endParaRPr lang="en-US" dirty="0"/>
          </a:p>
        </p:txBody>
      </p:sp>
      <p:sp>
        <p:nvSpPr>
          <p:cNvPr id="9" name="Parallelogram 8"/>
          <p:cNvSpPr/>
          <p:nvPr/>
        </p:nvSpPr>
        <p:spPr>
          <a:xfrm flipH="1">
            <a:off x="7772400" y="7239000"/>
            <a:ext cx="1371600" cy="1371600"/>
          </a:xfrm>
          <a:prstGeom prst="parallelogram">
            <a:avLst>
              <a:gd name="adj" fmla="val 4608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arallelogram 12"/>
          <p:cNvSpPr/>
          <p:nvPr/>
        </p:nvSpPr>
        <p:spPr>
          <a:xfrm flipH="1">
            <a:off x="6886222" y="7239000"/>
            <a:ext cx="1371600" cy="1371600"/>
          </a:xfrm>
          <a:prstGeom prst="parallelogram">
            <a:avLst>
              <a:gd name="adj" fmla="val 4608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arallelogram 13"/>
          <p:cNvSpPr/>
          <p:nvPr/>
        </p:nvSpPr>
        <p:spPr>
          <a:xfrm flipH="1">
            <a:off x="6000044" y="7239000"/>
            <a:ext cx="1371600" cy="1371600"/>
          </a:xfrm>
          <a:prstGeom prst="parallelogram">
            <a:avLst>
              <a:gd name="adj" fmla="val 4608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p:cNvSpPr/>
          <p:nvPr/>
        </p:nvSpPr>
        <p:spPr>
          <a:xfrm flipH="1">
            <a:off x="5113866" y="7239000"/>
            <a:ext cx="1371600" cy="1371600"/>
          </a:xfrm>
          <a:prstGeom prst="parallelogram">
            <a:avLst>
              <a:gd name="adj" fmla="val 4608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Parallelogram 10"/>
          <p:cNvSpPr/>
          <p:nvPr userDrawn="1"/>
        </p:nvSpPr>
        <p:spPr>
          <a:xfrm flipH="1">
            <a:off x="7772400" y="7239000"/>
            <a:ext cx="1371600" cy="1371600"/>
          </a:xfrm>
          <a:prstGeom prst="parallelogram">
            <a:avLst>
              <a:gd name="adj" fmla="val 4608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Parallelogram 11"/>
          <p:cNvSpPr/>
          <p:nvPr userDrawn="1"/>
        </p:nvSpPr>
        <p:spPr>
          <a:xfrm flipH="1">
            <a:off x="6886222" y="7239000"/>
            <a:ext cx="1371600" cy="1371600"/>
          </a:xfrm>
          <a:prstGeom prst="parallelogram">
            <a:avLst>
              <a:gd name="adj" fmla="val 4608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6" name="Parallelogram 15"/>
          <p:cNvSpPr/>
          <p:nvPr userDrawn="1"/>
        </p:nvSpPr>
        <p:spPr>
          <a:xfrm flipH="1">
            <a:off x="6000044" y="7239000"/>
            <a:ext cx="1371600" cy="1371600"/>
          </a:xfrm>
          <a:prstGeom prst="parallelogram">
            <a:avLst>
              <a:gd name="adj" fmla="val 4608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7" name="Parallelogram 16"/>
          <p:cNvSpPr/>
          <p:nvPr userDrawn="1"/>
        </p:nvSpPr>
        <p:spPr>
          <a:xfrm flipH="1">
            <a:off x="5113866" y="7239000"/>
            <a:ext cx="1371600" cy="1371600"/>
          </a:xfrm>
          <a:prstGeom prst="parallelogram">
            <a:avLst>
              <a:gd name="adj" fmla="val 4608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40" r:id="rId3"/>
    <p:sldLayoutId id="2147483733" r:id="rId4"/>
    <p:sldLayoutId id="2147483735" r:id="rId5"/>
    <p:sldLayoutId id="2147483738" r:id="rId6"/>
    <p:sldLayoutId id="2147483739" r:id="rId7"/>
    <p:sldLayoutId id="2147483736" r:id="rId8"/>
    <p:sldLayoutId id="2147483737" r:id="rId9"/>
  </p:sldLayoutIdLst>
  <p:transition>
    <p:wipe dir="r"/>
  </p:transition>
  <p:txStyles>
    <p:titleStyle>
      <a:lvl1pPr algn="ctr" defTabSz="914400" rtl="0" eaLnBrk="1" latinLnBrk="0" hangingPunct="1">
        <a:spcBef>
          <a:spcPct val="0"/>
        </a:spcBef>
        <a:buNone/>
        <a:defRPr sz="3600" b="1" kern="1200">
          <a:solidFill>
            <a:schemeClr val="tx2"/>
          </a:solidFill>
          <a:effectLst/>
          <a:latin typeface="Tahoma" pitchFamily="34" charset="0"/>
          <a:ea typeface="+mj-ea"/>
          <a:cs typeface="Tahoma" pitchFamily="34" charset="0"/>
        </a:defRPr>
      </a:lvl1pPr>
    </p:titleStyle>
    <p:bodyStyle>
      <a:lvl1pPr marL="342900" indent="-342900" algn="l" defTabSz="914400" rtl="0" eaLnBrk="1" latinLnBrk="0" hangingPunct="1">
        <a:spcBef>
          <a:spcPct val="20000"/>
        </a:spcBef>
        <a:buFont typeface="Arial" pitchFamily="34" charset="0"/>
        <a:buNone/>
        <a:defRPr sz="3200" b="0" kern="1200">
          <a:solidFill>
            <a:schemeClr val="accent5"/>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Courier New" pitchFamily="49" charset="0"/>
        <a:buChar char="o"/>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848600" cy="1851025"/>
          </a:xfrm>
        </p:spPr>
        <p:txBody>
          <a:bodyPr>
            <a:normAutofit fontScale="90000"/>
          </a:bodyPr>
          <a:lstStyle/>
          <a:p>
            <a:pPr>
              <a:spcBef>
                <a:spcPct val="50000"/>
              </a:spcBef>
            </a:pPr>
            <a:r>
              <a:rPr lang="en-US" dirty="0" smtClean="0"/>
              <a:t>Survey Content Highlights from the </a:t>
            </a:r>
            <a:br>
              <a:rPr lang="en-US" dirty="0" smtClean="0"/>
            </a:br>
            <a:r>
              <a:rPr lang="en-US" dirty="0" smtClean="0"/>
              <a:t>National Heath And Nutrition Examination Survey (NHANES)</a:t>
            </a:r>
            <a:br>
              <a:rPr lang="en-US" dirty="0" smtClean="0"/>
            </a:br>
            <a:r>
              <a:rPr lang="en-US" dirty="0" smtClean="0"/>
              <a:t>2007- 2010</a:t>
            </a:r>
            <a:endParaRPr lang="en-US" dirty="0"/>
          </a:p>
        </p:txBody>
      </p:sp>
      <p:sp>
        <p:nvSpPr>
          <p:cNvPr id="3" name="Subtitle 2"/>
          <p:cNvSpPr>
            <a:spLocks noGrp="1"/>
          </p:cNvSpPr>
          <p:nvPr>
            <p:ph type="subTitle" idx="1"/>
          </p:nvPr>
        </p:nvSpPr>
        <p:spPr/>
        <p:txBody>
          <a:bodyPr/>
          <a:lstStyle/>
          <a:p>
            <a:r>
              <a:rPr lang="en-US" dirty="0" smtClean="0"/>
              <a:t>Natalie E. Dupree M.S., </a:t>
            </a:r>
            <a:br>
              <a:rPr lang="en-US" dirty="0" smtClean="0"/>
            </a:br>
            <a:r>
              <a:rPr lang="en-US" dirty="0" smtClean="0"/>
              <a:t>National Center for Health Statistics</a:t>
            </a:r>
            <a:endParaRPr lang="en-US" dirty="0"/>
          </a:p>
        </p:txBody>
      </p:sp>
      <p:grpSp>
        <p:nvGrpSpPr>
          <p:cNvPr id="4" name="Group 16" descr="National Health and Nutrition Examination Survey logo"/>
          <p:cNvGrpSpPr>
            <a:grpSpLocks noChangeAspect="1"/>
          </p:cNvGrpSpPr>
          <p:nvPr/>
        </p:nvGrpSpPr>
        <p:grpSpPr bwMode="auto">
          <a:xfrm>
            <a:off x="350519" y="5029198"/>
            <a:ext cx="2112261" cy="1315313"/>
            <a:chOff x="1584" y="480"/>
            <a:chExt cx="1984" cy="1383"/>
          </a:xfrm>
        </p:grpSpPr>
        <p:sp>
          <p:nvSpPr>
            <p:cNvPr id="5" name="Freeform 17"/>
            <p:cNvSpPr>
              <a:spLocks/>
            </p:cNvSpPr>
            <p:nvPr/>
          </p:nvSpPr>
          <p:spPr bwMode="auto">
            <a:xfrm>
              <a:off x="1785" y="933"/>
              <a:ext cx="315" cy="926"/>
            </a:xfrm>
            <a:custGeom>
              <a:avLst/>
              <a:gdLst>
                <a:gd name="T0" fmla="*/ 315 w 315"/>
                <a:gd name="T1" fmla="*/ 916 h 926"/>
                <a:gd name="T2" fmla="*/ 312 w 315"/>
                <a:gd name="T3" fmla="*/ 919 h 926"/>
                <a:gd name="T4" fmla="*/ 309 w 315"/>
                <a:gd name="T5" fmla="*/ 923 h 926"/>
                <a:gd name="T6" fmla="*/ 306 w 315"/>
                <a:gd name="T7" fmla="*/ 926 h 926"/>
                <a:gd name="T8" fmla="*/ 297 w 315"/>
                <a:gd name="T9" fmla="*/ 926 h 926"/>
                <a:gd name="T10" fmla="*/ 288 w 315"/>
                <a:gd name="T11" fmla="*/ 926 h 926"/>
                <a:gd name="T12" fmla="*/ 274 w 315"/>
                <a:gd name="T13" fmla="*/ 923 h 926"/>
                <a:gd name="T14" fmla="*/ 256 w 315"/>
                <a:gd name="T15" fmla="*/ 913 h 926"/>
                <a:gd name="T16" fmla="*/ 239 w 315"/>
                <a:gd name="T17" fmla="*/ 904 h 926"/>
                <a:gd name="T18" fmla="*/ 221 w 315"/>
                <a:gd name="T19" fmla="*/ 895 h 926"/>
                <a:gd name="T20" fmla="*/ 198 w 315"/>
                <a:gd name="T21" fmla="*/ 876 h 926"/>
                <a:gd name="T22" fmla="*/ 172 w 315"/>
                <a:gd name="T23" fmla="*/ 851 h 926"/>
                <a:gd name="T24" fmla="*/ 146 w 315"/>
                <a:gd name="T25" fmla="*/ 823 h 926"/>
                <a:gd name="T26" fmla="*/ 125 w 315"/>
                <a:gd name="T27" fmla="*/ 798 h 926"/>
                <a:gd name="T28" fmla="*/ 114 w 315"/>
                <a:gd name="T29" fmla="*/ 780 h 926"/>
                <a:gd name="T30" fmla="*/ 96 w 315"/>
                <a:gd name="T31" fmla="*/ 749 h 926"/>
                <a:gd name="T32" fmla="*/ 76 w 315"/>
                <a:gd name="T33" fmla="*/ 715 h 926"/>
                <a:gd name="T34" fmla="*/ 67 w 315"/>
                <a:gd name="T35" fmla="*/ 693 h 926"/>
                <a:gd name="T36" fmla="*/ 50 w 315"/>
                <a:gd name="T37" fmla="*/ 652 h 926"/>
                <a:gd name="T38" fmla="*/ 41 w 315"/>
                <a:gd name="T39" fmla="*/ 624 h 926"/>
                <a:gd name="T40" fmla="*/ 32 w 315"/>
                <a:gd name="T41" fmla="*/ 597 h 926"/>
                <a:gd name="T42" fmla="*/ 20 w 315"/>
                <a:gd name="T43" fmla="*/ 547 h 926"/>
                <a:gd name="T44" fmla="*/ 12 w 315"/>
                <a:gd name="T45" fmla="*/ 497 h 926"/>
                <a:gd name="T46" fmla="*/ 3 w 315"/>
                <a:gd name="T47" fmla="*/ 444 h 926"/>
                <a:gd name="T48" fmla="*/ 0 w 315"/>
                <a:gd name="T49" fmla="*/ 398 h 926"/>
                <a:gd name="T50" fmla="*/ 0 w 315"/>
                <a:gd name="T51" fmla="*/ 367 h 926"/>
                <a:gd name="T52" fmla="*/ 0 w 315"/>
                <a:gd name="T53" fmla="*/ 339 h 926"/>
                <a:gd name="T54" fmla="*/ 3 w 315"/>
                <a:gd name="T55" fmla="*/ 311 h 926"/>
                <a:gd name="T56" fmla="*/ 6 w 315"/>
                <a:gd name="T57" fmla="*/ 286 h 926"/>
                <a:gd name="T58" fmla="*/ 9 w 315"/>
                <a:gd name="T59" fmla="*/ 261 h 926"/>
                <a:gd name="T60" fmla="*/ 15 w 315"/>
                <a:gd name="T61" fmla="*/ 239 h 926"/>
                <a:gd name="T62" fmla="*/ 23 w 315"/>
                <a:gd name="T63" fmla="*/ 205 h 926"/>
                <a:gd name="T64" fmla="*/ 38 w 315"/>
                <a:gd name="T65" fmla="*/ 177 h 926"/>
                <a:gd name="T66" fmla="*/ 52 w 315"/>
                <a:gd name="T67" fmla="*/ 143 h 926"/>
                <a:gd name="T68" fmla="*/ 73 w 315"/>
                <a:gd name="T69" fmla="*/ 112 h 926"/>
                <a:gd name="T70" fmla="*/ 90 w 315"/>
                <a:gd name="T71" fmla="*/ 90 h 926"/>
                <a:gd name="T72" fmla="*/ 105 w 315"/>
                <a:gd name="T73" fmla="*/ 75 h 926"/>
                <a:gd name="T74" fmla="*/ 119 w 315"/>
                <a:gd name="T75" fmla="*/ 62 h 926"/>
                <a:gd name="T76" fmla="*/ 140 w 315"/>
                <a:gd name="T77" fmla="*/ 44 h 926"/>
                <a:gd name="T78" fmla="*/ 166 w 315"/>
                <a:gd name="T79" fmla="*/ 31 h 926"/>
                <a:gd name="T80" fmla="*/ 186 w 315"/>
                <a:gd name="T81" fmla="*/ 19 h 926"/>
                <a:gd name="T82" fmla="*/ 210 w 315"/>
                <a:gd name="T83" fmla="*/ 10 h 926"/>
                <a:gd name="T84" fmla="*/ 227 w 315"/>
                <a:gd name="T85" fmla="*/ 3 h 926"/>
                <a:gd name="T86" fmla="*/ 245 w 315"/>
                <a:gd name="T87" fmla="*/ 0 h 926"/>
                <a:gd name="T88" fmla="*/ 256 w 315"/>
                <a:gd name="T89" fmla="*/ 0 h 926"/>
                <a:gd name="T90" fmla="*/ 286 w 315"/>
                <a:gd name="T91" fmla="*/ 0 h 926"/>
                <a:gd name="T92" fmla="*/ 306 w 315"/>
                <a:gd name="T93" fmla="*/ 3 h 926"/>
                <a:gd name="T94" fmla="*/ 312 w 315"/>
                <a:gd name="T95" fmla="*/ 398 h 926"/>
                <a:gd name="T96" fmla="*/ 309 w 315"/>
                <a:gd name="T97" fmla="*/ 429 h 926"/>
                <a:gd name="T98" fmla="*/ 312 w 315"/>
                <a:gd name="T99" fmla="*/ 466 h 926"/>
                <a:gd name="T100" fmla="*/ 315 w 315"/>
                <a:gd name="T101" fmla="*/ 913 h 9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15"/>
                <a:gd name="T154" fmla="*/ 0 h 926"/>
                <a:gd name="T155" fmla="*/ 315 w 315"/>
                <a:gd name="T156" fmla="*/ 926 h 9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15" h="926">
                  <a:moveTo>
                    <a:pt x="315" y="913"/>
                  </a:moveTo>
                  <a:lnTo>
                    <a:pt x="315" y="916"/>
                  </a:lnTo>
                  <a:lnTo>
                    <a:pt x="315" y="919"/>
                  </a:lnTo>
                  <a:lnTo>
                    <a:pt x="312" y="919"/>
                  </a:lnTo>
                  <a:lnTo>
                    <a:pt x="312" y="923"/>
                  </a:lnTo>
                  <a:lnTo>
                    <a:pt x="309" y="923"/>
                  </a:lnTo>
                  <a:lnTo>
                    <a:pt x="306" y="926"/>
                  </a:lnTo>
                  <a:lnTo>
                    <a:pt x="303" y="926"/>
                  </a:lnTo>
                  <a:lnTo>
                    <a:pt x="297" y="926"/>
                  </a:lnTo>
                  <a:lnTo>
                    <a:pt x="291" y="926"/>
                  </a:lnTo>
                  <a:lnTo>
                    <a:pt x="288" y="926"/>
                  </a:lnTo>
                  <a:lnTo>
                    <a:pt x="283" y="923"/>
                  </a:lnTo>
                  <a:lnTo>
                    <a:pt x="274" y="923"/>
                  </a:lnTo>
                  <a:lnTo>
                    <a:pt x="265" y="919"/>
                  </a:lnTo>
                  <a:lnTo>
                    <a:pt x="256" y="913"/>
                  </a:lnTo>
                  <a:lnTo>
                    <a:pt x="245" y="907"/>
                  </a:lnTo>
                  <a:lnTo>
                    <a:pt x="239" y="904"/>
                  </a:lnTo>
                  <a:lnTo>
                    <a:pt x="233" y="901"/>
                  </a:lnTo>
                  <a:lnTo>
                    <a:pt x="221" y="895"/>
                  </a:lnTo>
                  <a:lnTo>
                    <a:pt x="210" y="885"/>
                  </a:lnTo>
                  <a:lnTo>
                    <a:pt x="198" y="876"/>
                  </a:lnTo>
                  <a:lnTo>
                    <a:pt x="184" y="864"/>
                  </a:lnTo>
                  <a:lnTo>
                    <a:pt x="172" y="851"/>
                  </a:lnTo>
                  <a:lnTo>
                    <a:pt x="157" y="839"/>
                  </a:lnTo>
                  <a:lnTo>
                    <a:pt x="146" y="823"/>
                  </a:lnTo>
                  <a:lnTo>
                    <a:pt x="134" y="808"/>
                  </a:lnTo>
                  <a:lnTo>
                    <a:pt x="125" y="798"/>
                  </a:lnTo>
                  <a:lnTo>
                    <a:pt x="119" y="789"/>
                  </a:lnTo>
                  <a:lnTo>
                    <a:pt x="114" y="780"/>
                  </a:lnTo>
                  <a:lnTo>
                    <a:pt x="105" y="770"/>
                  </a:lnTo>
                  <a:lnTo>
                    <a:pt x="96" y="749"/>
                  </a:lnTo>
                  <a:lnTo>
                    <a:pt x="82" y="727"/>
                  </a:lnTo>
                  <a:lnTo>
                    <a:pt x="76" y="715"/>
                  </a:lnTo>
                  <a:lnTo>
                    <a:pt x="70" y="705"/>
                  </a:lnTo>
                  <a:lnTo>
                    <a:pt x="67" y="693"/>
                  </a:lnTo>
                  <a:lnTo>
                    <a:pt x="61" y="680"/>
                  </a:lnTo>
                  <a:lnTo>
                    <a:pt x="50" y="652"/>
                  </a:lnTo>
                  <a:lnTo>
                    <a:pt x="47" y="640"/>
                  </a:lnTo>
                  <a:lnTo>
                    <a:pt x="41" y="624"/>
                  </a:lnTo>
                  <a:lnTo>
                    <a:pt x="35" y="609"/>
                  </a:lnTo>
                  <a:lnTo>
                    <a:pt x="32" y="597"/>
                  </a:lnTo>
                  <a:lnTo>
                    <a:pt x="23" y="562"/>
                  </a:lnTo>
                  <a:lnTo>
                    <a:pt x="20" y="547"/>
                  </a:lnTo>
                  <a:lnTo>
                    <a:pt x="15" y="531"/>
                  </a:lnTo>
                  <a:lnTo>
                    <a:pt x="12" y="497"/>
                  </a:lnTo>
                  <a:lnTo>
                    <a:pt x="6" y="460"/>
                  </a:lnTo>
                  <a:lnTo>
                    <a:pt x="3" y="444"/>
                  </a:lnTo>
                  <a:lnTo>
                    <a:pt x="3" y="429"/>
                  </a:lnTo>
                  <a:lnTo>
                    <a:pt x="0" y="398"/>
                  </a:lnTo>
                  <a:lnTo>
                    <a:pt x="0" y="382"/>
                  </a:lnTo>
                  <a:lnTo>
                    <a:pt x="0" y="367"/>
                  </a:lnTo>
                  <a:lnTo>
                    <a:pt x="0" y="351"/>
                  </a:lnTo>
                  <a:lnTo>
                    <a:pt x="0" y="339"/>
                  </a:lnTo>
                  <a:lnTo>
                    <a:pt x="3" y="323"/>
                  </a:lnTo>
                  <a:lnTo>
                    <a:pt x="3" y="311"/>
                  </a:lnTo>
                  <a:lnTo>
                    <a:pt x="6" y="298"/>
                  </a:lnTo>
                  <a:lnTo>
                    <a:pt x="6" y="286"/>
                  </a:lnTo>
                  <a:lnTo>
                    <a:pt x="9" y="274"/>
                  </a:lnTo>
                  <a:lnTo>
                    <a:pt x="9" y="261"/>
                  </a:lnTo>
                  <a:lnTo>
                    <a:pt x="15" y="249"/>
                  </a:lnTo>
                  <a:lnTo>
                    <a:pt x="15" y="239"/>
                  </a:lnTo>
                  <a:lnTo>
                    <a:pt x="20" y="218"/>
                  </a:lnTo>
                  <a:lnTo>
                    <a:pt x="23" y="205"/>
                  </a:lnTo>
                  <a:lnTo>
                    <a:pt x="29" y="196"/>
                  </a:lnTo>
                  <a:lnTo>
                    <a:pt x="38" y="177"/>
                  </a:lnTo>
                  <a:lnTo>
                    <a:pt x="47" y="159"/>
                  </a:lnTo>
                  <a:lnTo>
                    <a:pt x="52" y="143"/>
                  </a:lnTo>
                  <a:lnTo>
                    <a:pt x="64" y="128"/>
                  </a:lnTo>
                  <a:lnTo>
                    <a:pt x="73" y="112"/>
                  </a:lnTo>
                  <a:lnTo>
                    <a:pt x="85" y="100"/>
                  </a:lnTo>
                  <a:lnTo>
                    <a:pt x="90" y="90"/>
                  </a:lnTo>
                  <a:lnTo>
                    <a:pt x="96" y="87"/>
                  </a:lnTo>
                  <a:lnTo>
                    <a:pt x="105" y="75"/>
                  </a:lnTo>
                  <a:lnTo>
                    <a:pt x="114" y="69"/>
                  </a:lnTo>
                  <a:lnTo>
                    <a:pt x="119" y="62"/>
                  </a:lnTo>
                  <a:lnTo>
                    <a:pt x="131" y="53"/>
                  </a:lnTo>
                  <a:lnTo>
                    <a:pt x="140" y="44"/>
                  </a:lnTo>
                  <a:lnTo>
                    <a:pt x="152" y="38"/>
                  </a:lnTo>
                  <a:lnTo>
                    <a:pt x="166" y="31"/>
                  </a:lnTo>
                  <a:lnTo>
                    <a:pt x="178" y="25"/>
                  </a:lnTo>
                  <a:lnTo>
                    <a:pt x="186" y="19"/>
                  </a:lnTo>
                  <a:lnTo>
                    <a:pt x="198" y="13"/>
                  </a:lnTo>
                  <a:lnTo>
                    <a:pt x="210" y="10"/>
                  </a:lnTo>
                  <a:lnTo>
                    <a:pt x="219" y="7"/>
                  </a:lnTo>
                  <a:lnTo>
                    <a:pt x="227" y="3"/>
                  </a:lnTo>
                  <a:lnTo>
                    <a:pt x="239" y="0"/>
                  </a:lnTo>
                  <a:lnTo>
                    <a:pt x="245" y="0"/>
                  </a:lnTo>
                  <a:lnTo>
                    <a:pt x="248" y="0"/>
                  </a:lnTo>
                  <a:lnTo>
                    <a:pt x="256" y="0"/>
                  </a:lnTo>
                  <a:lnTo>
                    <a:pt x="277" y="0"/>
                  </a:lnTo>
                  <a:lnTo>
                    <a:pt x="286" y="0"/>
                  </a:lnTo>
                  <a:lnTo>
                    <a:pt x="297" y="3"/>
                  </a:lnTo>
                  <a:lnTo>
                    <a:pt x="306" y="3"/>
                  </a:lnTo>
                  <a:lnTo>
                    <a:pt x="309" y="3"/>
                  </a:lnTo>
                  <a:lnTo>
                    <a:pt x="312" y="398"/>
                  </a:lnTo>
                  <a:lnTo>
                    <a:pt x="309" y="398"/>
                  </a:lnTo>
                  <a:lnTo>
                    <a:pt x="309" y="429"/>
                  </a:lnTo>
                  <a:lnTo>
                    <a:pt x="312" y="429"/>
                  </a:lnTo>
                  <a:lnTo>
                    <a:pt x="312" y="466"/>
                  </a:lnTo>
                  <a:lnTo>
                    <a:pt x="315" y="913"/>
                  </a:lnTo>
                  <a:close/>
                </a:path>
              </a:pathLst>
            </a:custGeom>
            <a:solidFill>
              <a:srgbClr val="FEC52E"/>
            </a:solidFill>
            <a:ln w="9525">
              <a:noFill/>
              <a:round/>
              <a:headEnd/>
              <a:tailEnd/>
            </a:ln>
          </p:spPr>
          <p:txBody>
            <a:bodyPr/>
            <a:lstStyle/>
            <a:p>
              <a:endParaRPr lang="en-US" dirty="0"/>
            </a:p>
          </p:txBody>
        </p:sp>
        <p:sp>
          <p:nvSpPr>
            <p:cNvPr id="6" name="Freeform 18"/>
            <p:cNvSpPr>
              <a:spLocks/>
            </p:cNvSpPr>
            <p:nvPr/>
          </p:nvSpPr>
          <p:spPr bwMode="auto">
            <a:xfrm>
              <a:off x="1791" y="1430"/>
              <a:ext cx="309" cy="432"/>
            </a:xfrm>
            <a:custGeom>
              <a:avLst/>
              <a:gdLst>
                <a:gd name="T0" fmla="*/ 309 w 309"/>
                <a:gd name="T1" fmla="*/ 416 h 432"/>
                <a:gd name="T2" fmla="*/ 309 w 309"/>
                <a:gd name="T3" fmla="*/ 422 h 432"/>
                <a:gd name="T4" fmla="*/ 306 w 309"/>
                <a:gd name="T5" fmla="*/ 429 h 432"/>
                <a:gd name="T6" fmla="*/ 297 w 309"/>
                <a:gd name="T7" fmla="*/ 432 h 432"/>
                <a:gd name="T8" fmla="*/ 285 w 309"/>
                <a:gd name="T9" fmla="*/ 432 h 432"/>
                <a:gd name="T10" fmla="*/ 268 w 309"/>
                <a:gd name="T11" fmla="*/ 429 h 432"/>
                <a:gd name="T12" fmla="*/ 248 w 309"/>
                <a:gd name="T13" fmla="*/ 419 h 432"/>
                <a:gd name="T14" fmla="*/ 224 w 309"/>
                <a:gd name="T15" fmla="*/ 407 h 432"/>
                <a:gd name="T16" fmla="*/ 201 w 309"/>
                <a:gd name="T17" fmla="*/ 391 h 432"/>
                <a:gd name="T18" fmla="*/ 175 w 309"/>
                <a:gd name="T19" fmla="*/ 370 h 432"/>
                <a:gd name="T20" fmla="*/ 151 w 309"/>
                <a:gd name="T21" fmla="*/ 342 h 432"/>
                <a:gd name="T22" fmla="*/ 125 w 309"/>
                <a:gd name="T23" fmla="*/ 311 h 432"/>
                <a:gd name="T24" fmla="*/ 111 w 309"/>
                <a:gd name="T25" fmla="*/ 295 h 432"/>
                <a:gd name="T26" fmla="*/ 99 w 309"/>
                <a:gd name="T27" fmla="*/ 273 h 432"/>
                <a:gd name="T28" fmla="*/ 73 w 309"/>
                <a:gd name="T29" fmla="*/ 233 h 432"/>
                <a:gd name="T30" fmla="*/ 52 w 309"/>
                <a:gd name="T31" fmla="*/ 183 h 432"/>
                <a:gd name="T32" fmla="*/ 41 w 309"/>
                <a:gd name="T33" fmla="*/ 159 h 432"/>
                <a:gd name="T34" fmla="*/ 32 w 309"/>
                <a:gd name="T35" fmla="*/ 131 h 432"/>
                <a:gd name="T36" fmla="*/ 23 w 309"/>
                <a:gd name="T37" fmla="*/ 100 h 432"/>
                <a:gd name="T38" fmla="*/ 14 w 309"/>
                <a:gd name="T39" fmla="*/ 68 h 432"/>
                <a:gd name="T40" fmla="*/ 0 w 309"/>
                <a:gd name="T41" fmla="*/ 0 h 432"/>
                <a:gd name="T42" fmla="*/ 6 w 309"/>
                <a:gd name="T43" fmla="*/ 0 h 432"/>
                <a:gd name="T44" fmla="*/ 20 w 309"/>
                <a:gd name="T45" fmla="*/ 65 h 432"/>
                <a:gd name="T46" fmla="*/ 26 w 309"/>
                <a:gd name="T47" fmla="*/ 96 h 432"/>
                <a:gd name="T48" fmla="*/ 38 w 309"/>
                <a:gd name="T49" fmla="*/ 127 h 432"/>
                <a:gd name="T50" fmla="*/ 46 w 309"/>
                <a:gd name="T51" fmla="*/ 155 h 432"/>
                <a:gd name="T52" fmla="*/ 55 w 309"/>
                <a:gd name="T53" fmla="*/ 180 h 432"/>
                <a:gd name="T54" fmla="*/ 79 w 309"/>
                <a:gd name="T55" fmla="*/ 230 h 432"/>
                <a:gd name="T56" fmla="*/ 102 w 309"/>
                <a:gd name="T57" fmla="*/ 270 h 432"/>
                <a:gd name="T58" fmla="*/ 116 w 309"/>
                <a:gd name="T59" fmla="*/ 289 h 432"/>
                <a:gd name="T60" fmla="*/ 128 w 309"/>
                <a:gd name="T61" fmla="*/ 308 h 432"/>
                <a:gd name="T62" fmla="*/ 154 w 309"/>
                <a:gd name="T63" fmla="*/ 339 h 432"/>
                <a:gd name="T64" fmla="*/ 180 w 309"/>
                <a:gd name="T65" fmla="*/ 363 h 432"/>
                <a:gd name="T66" fmla="*/ 204 w 309"/>
                <a:gd name="T67" fmla="*/ 385 h 432"/>
                <a:gd name="T68" fmla="*/ 227 w 309"/>
                <a:gd name="T69" fmla="*/ 401 h 432"/>
                <a:gd name="T70" fmla="*/ 250 w 309"/>
                <a:gd name="T71" fmla="*/ 413 h 432"/>
                <a:gd name="T72" fmla="*/ 271 w 309"/>
                <a:gd name="T73" fmla="*/ 422 h 432"/>
                <a:gd name="T74" fmla="*/ 285 w 309"/>
                <a:gd name="T75" fmla="*/ 426 h 432"/>
                <a:gd name="T76" fmla="*/ 297 w 309"/>
                <a:gd name="T77" fmla="*/ 426 h 432"/>
                <a:gd name="T78" fmla="*/ 303 w 309"/>
                <a:gd name="T79" fmla="*/ 422 h 432"/>
                <a:gd name="T80" fmla="*/ 303 w 309"/>
                <a:gd name="T81" fmla="*/ 419 h 432"/>
                <a:gd name="T82" fmla="*/ 306 w 309"/>
                <a:gd name="T83" fmla="*/ 416 h 432"/>
                <a:gd name="T84" fmla="*/ 309 w 309"/>
                <a:gd name="T85" fmla="*/ 416 h 432"/>
                <a:gd name="T86" fmla="*/ 309 w 309"/>
                <a:gd name="T87" fmla="*/ 416 h 4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9"/>
                <a:gd name="T133" fmla="*/ 0 h 432"/>
                <a:gd name="T134" fmla="*/ 309 w 309"/>
                <a:gd name="T135" fmla="*/ 432 h 4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9" h="432">
                  <a:moveTo>
                    <a:pt x="309" y="416"/>
                  </a:moveTo>
                  <a:lnTo>
                    <a:pt x="309" y="422"/>
                  </a:lnTo>
                  <a:lnTo>
                    <a:pt x="306" y="429"/>
                  </a:lnTo>
                  <a:lnTo>
                    <a:pt x="297" y="432"/>
                  </a:lnTo>
                  <a:lnTo>
                    <a:pt x="285" y="432"/>
                  </a:lnTo>
                  <a:lnTo>
                    <a:pt x="268" y="429"/>
                  </a:lnTo>
                  <a:lnTo>
                    <a:pt x="248" y="419"/>
                  </a:lnTo>
                  <a:lnTo>
                    <a:pt x="224" y="407"/>
                  </a:lnTo>
                  <a:lnTo>
                    <a:pt x="201" y="391"/>
                  </a:lnTo>
                  <a:lnTo>
                    <a:pt x="175" y="370"/>
                  </a:lnTo>
                  <a:lnTo>
                    <a:pt x="151" y="342"/>
                  </a:lnTo>
                  <a:lnTo>
                    <a:pt x="125" y="311"/>
                  </a:lnTo>
                  <a:lnTo>
                    <a:pt x="111" y="295"/>
                  </a:lnTo>
                  <a:lnTo>
                    <a:pt x="99" y="273"/>
                  </a:lnTo>
                  <a:lnTo>
                    <a:pt x="73" y="233"/>
                  </a:lnTo>
                  <a:lnTo>
                    <a:pt x="52" y="183"/>
                  </a:lnTo>
                  <a:lnTo>
                    <a:pt x="41" y="159"/>
                  </a:lnTo>
                  <a:lnTo>
                    <a:pt x="32" y="131"/>
                  </a:lnTo>
                  <a:lnTo>
                    <a:pt x="23" y="100"/>
                  </a:lnTo>
                  <a:lnTo>
                    <a:pt x="14" y="68"/>
                  </a:lnTo>
                  <a:lnTo>
                    <a:pt x="0" y="0"/>
                  </a:lnTo>
                  <a:lnTo>
                    <a:pt x="6" y="0"/>
                  </a:lnTo>
                  <a:lnTo>
                    <a:pt x="20" y="65"/>
                  </a:lnTo>
                  <a:lnTo>
                    <a:pt x="26" y="96"/>
                  </a:lnTo>
                  <a:lnTo>
                    <a:pt x="38" y="127"/>
                  </a:lnTo>
                  <a:lnTo>
                    <a:pt x="46" y="155"/>
                  </a:lnTo>
                  <a:lnTo>
                    <a:pt x="55" y="180"/>
                  </a:lnTo>
                  <a:lnTo>
                    <a:pt x="79" y="230"/>
                  </a:lnTo>
                  <a:lnTo>
                    <a:pt x="102" y="270"/>
                  </a:lnTo>
                  <a:lnTo>
                    <a:pt x="116" y="289"/>
                  </a:lnTo>
                  <a:lnTo>
                    <a:pt x="128" y="308"/>
                  </a:lnTo>
                  <a:lnTo>
                    <a:pt x="154" y="339"/>
                  </a:lnTo>
                  <a:lnTo>
                    <a:pt x="180" y="363"/>
                  </a:lnTo>
                  <a:lnTo>
                    <a:pt x="204" y="385"/>
                  </a:lnTo>
                  <a:lnTo>
                    <a:pt x="227" y="401"/>
                  </a:lnTo>
                  <a:lnTo>
                    <a:pt x="250" y="413"/>
                  </a:lnTo>
                  <a:lnTo>
                    <a:pt x="271" y="422"/>
                  </a:lnTo>
                  <a:lnTo>
                    <a:pt x="285" y="426"/>
                  </a:lnTo>
                  <a:lnTo>
                    <a:pt x="297" y="426"/>
                  </a:lnTo>
                  <a:lnTo>
                    <a:pt x="303" y="422"/>
                  </a:lnTo>
                  <a:lnTo>
                    <a:pt x="303" y="419"/>
                  </a:lnTo>
                  <a:lnTo>
                    <a:pt x="306" y="416"/>
                  </a:lnTo>
                  <a:lnTo>
                    <a:pt x="309" y="416"/>
                  </a:lnTo>
                  <a:close/>
                </a:path>
              </a:pathLst>
            </a:custGeom>
            <a:solidFill>
              <a:srgbClr val="F1000C"/>
            </a:solidFill>
            <a:ln w="9525">
              <a:noFill/>
              <a:round/>
              <a:headEnd/>
              <a:tailEnd/>
            </a:ln>
          </p:spPr>
          <p:txBody>
            <a:bodyPr/>
            <a:lstStyle/>
            <a:p>
              <a:endParaRPr lang="en-US" dirty="0"/>
            </a:p>
          </p:txBody>
        </p:sp>
        <p:sp>
          <p:nvSpPr>
            <p:cNvPr id="7" name="Freeform 19"/>
            <p:cNvSpPr>
              <a:spLocks/>
            </p:cNvSpPr>
            <p:nvPr/>
          </p:nvSpPr>
          <p:spPr bwMode="auto">
            <a:xfrm>
              <a:off x="1782" y="927"/>
              <a:ext cx="259" cy="503"/>
            </a:xfrm>
            <a:custGeom>
              <a:avLst/>
              <a:gdLst>
                <a:gd name="T0" fmla="*/ 9 w 259"/>
                <a:gd name="T1" fmla="*/ 503 h 503"/>
                <a:gd name="T2" fmla="*/ 6 w 259"/>
                <a:gd name="T3" fmla="*/ 466 h 503"/>
                <a:gd name="T4" fmla="*/ 3 w 259"/>
                <a:gd name="T5" fmla="*/ 435 h 503"/>
                <a:gd name="T6" fmla="*/ 0 w 259"/>
                <a:gd name="T7" fmla="*/ 373 h 503"/>
                <a:gd name="T8" fmla="*/ 0 w 259"/>
                <a:gd name="T9" fmla="*/ 345 h 503"/>
                <a:gd name="T10" fmla="*/ 0 w 259"/>
                <a:gd name="T11" fmla="*/ 329 h 503"/>
                <a:gd name="T12" fmla="*/ 3 w 259"/>
                <a:gd name="T13" fmla="*/ 317 h 503"/>
                <a:gd name="T14" fmla="*/ 6 w 259"/>
                <a:gd name="T15" fmla="*/ 289 h 503"/>
                <a:gd name="T16" fmla="*/ 9 w 259"/>
                <a:gd name="T17" fmla="*/ 267 h 503"/>
                <a:gd name="T18" fmla="*/ 21 w 259"/>
                <a:gd name="T19" fmla="*/ 221 h 503"/>
                <a:gd name="T20" fmla="*/ 29 w 259"/>
                <a:gd name="T21" fmla="*/ 199 h 503"/>
                <a:gd name="T22" fmla="*/ 35 w 259"/>
                <a:gd name="T23" fmla="*/ 180 h 503"/>
                <a:gd name="T24" fmla="*/ 55 w 259"/>
                <a:gd name="T25" fmla="*/ 146 h 503"/>
                <a:gd name="T26" fmla="*/ 64 w 259"/>
                <a:gd name="T27" fmla="*/ 131 h 503"/>
                <a:gd name="T28" fmla="*/ 73 w 259"/>
                <a:gd name="T29" fmla="*/ 115 h 503"/>
                <a:gd name="T30" fmla="*/ 96 w 259"/>
                <a:gd name="T31" fmla="*/ 90 h 503"/>
                <a:gd name="T32" fmla="*/ 108 w 259"/>
                <a:gd name="T33" fmla="*/ 78 h 503"/>
                <a:gd name="T34" fmla="*/ 120 w 259"/>
                <a:gd name="T35" fmla="*/ 65 h 503"/>
                <a:gd name="T36" fmla="*/ 143 w 259"/>
                <a:gd name="T37" fmla="*/ 47 h 503"/>
                <a:gd name="T38" fmla="*/ 166 w 259"/>
                <a:gd name="T39" fmla="*/ 34 h 503"/>
                <a:gd name="T40" fmla="*/ 189 w 259"/>
                <a:gd name="T41" fmla="*/ 22 h 503"/>
                <a:gd name="T42" fmla="*/ 210 w 259"/>
                <a:gd name="T43" fmla="*/ 13 h 503"/>
                <a:gd name="T44" fmla="*/ 213 w 259"/>
                <a:gd name="T45" fmla="*/ 9 h 503"/>
                <a:gd name="T46" fmla="*/ 219 w 259"/>
                <a:gd name="T47" fmla="*/ 6 h 503"/>
                <a:gd name="T48" fmla="*/ 224 w 259"/>
                <a:gd name="T49" fmla="*/ 0 h 503"/>
                <a:gd name="T50" fmla="*/ 230 w 259"/>
                <a:gd name="T51" fmla="*/ 0 h 503"/>
                <a:gd name="T52" fmla="*/ 236 w 259"/>
                <a:gd name="T53" fmla="*/ 3 h 503"/>
                <a:gd name="T54" fmla="*/ 248 w 259"/>
                <a:gd name="T55" fmla="*/ 3 h 503"/>
                <a:gd name="T56" fmla="*/ 257 w 259"/>
                <a:gd name="T57" fmla="*/ 6 h 503"/>
                <a:gd name="T58" fmla="*/ 259 w 259"/>
                <a:gd name="T59" fmla="*/ 6 h 503"/>
                <a:gd name="T60" fmla="*/ 233 w 259"/>
                <a:gd name="T61" fmla="*/ 13 h 503"/>
                <a:gd name="T62" fmla="*/ 213 w 259"/>
                <a:gd name="T63" fmla="*/ 19 h 503"/>
                <a:gd name="T64" fmla="*/ 192 w 259"/>
                <a:gd name="T65" fmla="*/ 28 h 503"/>
                <a:gd name="T66" fmla="*/ 169 w 259"/>
                <a:gd name="T67" fmla="*/ 41 h 503"/>
                <a:gd name="T68" fmla="*/ 146 w 259"/>
                <a:gd name="T69" fmla="*/ 53 h 503"/>
                <a:gd name="T70" fmla="*/ 122 w 259"/>
                <a:gd name="T71" fmla="*/ 72 h 503"/>
                <a:gd name="T72" fmla="*/ 111 w 259"/>
                <a:gd name="T73" fmla="*/ 81 h 503"/>
                <a:gd name="T74" fmla="*/ 99 w 259"/>
                <a:gd name="T75" fmla="*/ 93 h 503"/>
                <a:gd name="T76" fmla="*/ 79 w 259"/>
                <a:gd name="T77" fmla="*/ 121 h 503"/>
                <a:gd name="T78" fmla="*/ 70 w 259"/>
                <a:gd name="T79" fmla="*/ 134 h 503"/>
                <a:gd name="T80" fmla="*/ 58 w 259"/>
                <a:gd name="T81" fmla="*/ 149 h 503"/>
                <a:gd name="T82" fmla="*/ 41 w 259"/>
                <a:gd name="T83" fmla="*/ 183 h 503"/>
                <a:gd name="T84" fmla="*/ 35 w 259"/>
                <a:gd name="T85" fmla="*/ 202 h 503"/>
                <a:gd name="T86" fmla="*/ 26 w 259"/>
                <a:gd name="T87" fmla="*/ 224 h 503"/>
                <a:gd name="T88" fmla="*/ 15 w 259"/>
                <a:gd name="T89" fmla="*/ 270 h 503"/>
                <a:gd name="T90" fmla="*/ 12 w 259"/>
                <a:gd name="T91" fmla="*/ 292 h 503"/>
                <a:gd name="T92" fmla="*/ 9 w 259"/>
                <a:gd name="T93" fmla="*/ 317 h 503"/>
                <a:gd name="T94" fmla="*/ 6 w 259"/>
                <a:gd name="T95" fmla="*/ 332 h 503"/>
                <a:gd name="T96" fmla="*/ 6 w 259"/>
                <a:gd name="T97" fmla="*/ 345 h 503"/>
                <a:gd name="T98" fmla="*/ 6 w 259"/>
                <a:gd name="T99" fmla="*/ 373 h 503"/>
                <a:gd name="T100" fmla="*/ 9 w 259"/>
                <a:gd name="T101" fmla="*/ 435 h 503"/>
                <a:gd name="T102" fmla="*/ 12 w 259"/>
                <a:gd name="T103" fmla="*/ 466 h 503"/>
                <a:gd name="T104" fmla="*/ 15 w 259"/>
                <a:gd name="T105" fmla="*/ 503 h 503"/>
                <a:gd name="T106" fmla="*/ 9 w 259"/>
                <a:gd name="T107" fmla="*/ 503 h 503"/>
                <a:gd name="T108" fmla="*/ 9 w 259"/>
                <a:gd name="T109" fmla="*/ 503 h 5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59"/>
                <a:gd name="T166" fmla="*/ 0 h 503"/>
                <a:gd name="T167" fmla="*/ 259 w 259"/>
                <a:gd name="T168" fmla="*/ 503 h 5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59" h="503">
                  <a:moveTo>
                    <a:pt x="9" y="503"/>
                  </a:moveTo>
                  <a:lnTo>
                    <a:pt x="6" y="466"/>
                  </a:lnTo>
                  <a:lnTo>
                    <a:pt x="3" y="435"/>
                  </a:lnTo>
                  <a:lnTo>
                    <a:pt x="0" y="373"/>
                  </a:lnTo>
                  <a:lnTo>
                    <a:pt x="0" y="345"/>
                  </a:lnTo>
                  <a:lnTo>
                    <a:pt x="0" y="329"/>
                  </a:lnTo>
                  <a:lnTo>
                    <a:pt x="3" y="317"/>
                  </a:lnTo>
                  <a:lnTo>
                    <a:pt x="6" y="289"/>
                  </a:lnTo>
                  <a:lnTo>
                    <a:pt x="9" y="267"/>
                  </a:lnTo>
                  <a:lnTo>
                    <a:pt x="21" y="221"/>
                  </a:lnTo>
                  <a:lnTo>
                    <a:pt x="29" y="199"/>
                  </a:lnTo>
                  <a:lnTo>
                    <a:pt x="35" y="180"/>
                  </a:lnTo>
                  <a:lnTo>
                    <a:pt x="55" y="146"/>
                  </a:lnTo>
                  <a:lnTo>
                    <a:pt x="64" y="131"/>
                  </a:lnTo>
                  <a:lnTo>
                    <a:pt x="73" y="115"/>
                  </a:lnTo>
                  <a:lnTo>
                    <a:pt x="96" y="90"/>
                  </a:lnTo>
                  <a:lnTo>
                    <a:pt x="108" y="78"/>
                  </a:lnTo>
                  <a:lnTo>
                    <a:pt x="120" y="65"/>
                  </a:lnTo>
                  <a:lnTo>
                    <a:pt x="143" y="47"/>
                  </a:lnTo>
                  <a:lnTo>
                    <a:pt x="166" y="34"/>
                  </a:lnTo>
                  <a:lnTo>
                    <a:pt x="189" y="22"/>
                  </a:lnTo>
                  <a:lnTo>
                    <a:pt x="210" y="13"/>
                  </a:lnTo>
                  <a:lnTo>
                    <a:pt x="213" y="9"/>
                  </a:lnTo>
                  <a:lnTo>
                    <a:pt x="219" y="6"/>
                  </a:lnTo>
                  <a:lnTo>
                    <a:pt x="224" y="0"/>
                  </a:lnTo>
                  <a:lnTo>
                    <a:pt x="230" y="0"/>
                  </a:lnTo>
                  <a:lnTo>
                    <a:pt x="236" y="3"/>
                  </a:lnTo>
                  <a:lnTo>
                    <a:pt x="248" y="3"/>
                  </a:lnTo>
                  <a:lnTo>
                    <a:pt x="257" y="6"/>
                  </a:lnTo>
                  <a:lnTo>
                    <a:pt x="259" y="6"/>
                  </a:lnTo>
                  <a:lnTo>
                    <a:pt x="233" y="13"/>
                  </a:lnTo>
                  <a:lnTo>
                    <a:pt x="213" y="19"/>
                  </a:lnTo>
                  <a:lnTo>
                    <a:pt x="192" y="28"/>
                  </a:lnTo>
                  <a:lnTo>
                    <a:pt x="169" y="41"/>
                  </a:lnTo>
                  <a:lnTo>
                    <a:pt x="146" y="53"/>
                  </a:lnTo>
                  <a:lnTo>
                    <a:pt x="122" y="72"/>
                  </a:lnTo>
                  <a:lnTo>
                    <a:pt x="111" y="81"/>
                  </a:lnTo>
                  <a:lnTo>
                    <a:pt x="99" y="93"/>
                  </a:lnTo>
                  <a:lnTo>
                    <a:pt x="79" y="121"/>
                  </a:lnTo>
                  <a:lnTo>
                    <a:pt x="70" y="134"/>
                  </a:lnTo>
                  <a:lnTo>
                    <a:pt x="58" y="149"/>
                  </a:lnTo>
                  <a:lnTo>
                    <a:pt x="41" y="183"/>
                  </a:lnTo>
                  <a:lnTo>
                    <a:pt x="35" y="202"/>
                  </a:lnTo>
                  <a:lnTo>
                    <a:pt x="26" y="224"/>
                  </a:lnTo>
                  <a:lnTo>
                    <a:pt x="15" y="270"/>
                  </a:lnTo>
                  <a:lnTo>
                    <a:pt x="12" y="292"/>
                  </a:lnTo>
                  <a:lnTo>
                    <a:pt x="9" y="317"/>
                  </a:lnTo>
                  <a:lnTo>
                    <a:pt x="6" y="332"/>
                  </a:lnTo>
                  <a:lnTo>
                    <a:pt x="6" y="345"/>
                  </a:lnTo>
                  <a:lnTo>
                    <a:pt x="6" y="373"/>
                  </a:lnTo>
                  <a:lnTo>
                    <a:pt x="9" y="435"/>
                  </a:lnTo>
                  <a:lnTo>
                    <a:pt x="12" y="466"/>
                  </a:lnTo>
                  <a:lnTo>
                    <a:pt x="15" y="503"/>
                  </a:lnTo>
                  <a:lnTo>
                    <a:pt x="9" y="503"/>
                  </a:lnTo>
                  <a:close/>
                </a:path>
              </a:pathLst>
            </a:custGeom>
            <a:solidFill>
              <a:srgbClr val="F1000C"/>
            </a:solidFill>
            <a:ln w="9525">
              <a:noFill/>
              <a:round/>
              <a:headEnd/>
              <a:tailEnd/>
            </a:ln>
          </p:spPr>
          <p:txBody>
            <a:bodyPr/>
            <a:lstStyle/>
            <a:p>
              <a:endParaRPr lang="en-US" dirty="0"/>
            </a:p>
          </p:txBody>
        </p:sp>
        <p:sp>
          <p:nvSpPr>
            <p:cNvPr id="8" name="Freeform 20"/>
            <p:cNvSpPr>
              <a:spLocks/>
            </p:cNvSpPr>
            <p:nvPr/>
          </p:nvSpPr>
          <p:spPr bwMode="auto">
            <a:xfrm>
              <a:off x="1692" y="480"/>
              <a:ext cx="355" cy="429"/>
            </a:xfrm>
            <a:custGeom>
              <a:avLst/>
              <a:gdLst>
                <a:gd name="T0" fmla="*/ 38 w 355"/>
                <a:gd name="T1" fmla="*/ 3 h 429"/>
                <a:gd name="T2" fmla="*/ 78 w 355"/>
                <a:gd name="T3" fmla="*/ 16 h 429"/>
                <a:gd name="T4" fmla="*/ 119 w 355"/>
                <a:gd name="T5" fmla="*/ 31 h 429"/>
                <a:gd name="T6" fmla="*/ 145 w 355"/>
                <a:gd name="T7" fmla="*/ 43 h 429"/>
                <a:gd name="T8" fmla="*/ 169 w 355"/>
                <a:gd name="T9" fmla="*/ 56 h 429"/>
                <a:gd name="T10" fmla="*/ 201 w 355"/>
                <a:gd name="T11" fmla="*/ 75 h 429"/>
                <a:gd name="T12" fmla="*/ 221 w 355"/>
                <a:gd name="T13" fmla="*/ 93 h 429"/>
                <a:gd name="T14" fmla="*/ 242 w 355"/>
                <a:gd name="T15" fmla="*/ 109 h 429"/>
                <a:gd name="T16" fmla="*/ 259 w 355"/>
                <a:gd name="T17" fmla="*/ 124 h 429"/>
                <a:gd name="T18" fmla="*/ 274 w 355"/>
                <a:gd name="T19" fmla="*/ 143 h 429"/>
                <a:gd name="T20" fmla="*/ 288 w 355"/>
                <a:gd name="T21" fmla="*/ 161 h 429"/>
                <a:gd name="T22" fmla="*/ 300 w 355"/>
                <a:gd name="T23" fmla="*/ 183 h 429"/>
                <a:gd name="T24" fmla="*/ 314 w 355"/>
                <a:gd name="T25" fmla="*/ 211 h 429"/>
                <a:gd name="T26" fmla="*/ 326 w 355"/>
                <a:gd name="T27" fmla="*/ 239 h 429"/>
                <a:gd name="T28" fmla="*/ 332 w 355"/>
                <a:gd name="T29" fmla="*/ 255 h 429"/>
                <a:gd name="T30" fmla="*/ 338 w 355"/>
                <a:gd name="T31" fmla="*/ 279 h 429"/>
                <a:gd name="T32" fmla="*/ 341 w 355"/>
                <a:gd name="T33" fmla="*/ 295 h 429"/>
                <a:gd name="T34" fmla="*/ 344 w 355"/>
                <a:gd name="T35" fmla="*/ 320 h 429"/>
                <a:gd name="T36" fmla="*/ 347 w 355"/>
                <a:gd name="T37" fmla="*/ 338 h 429"/>
                <a:gd name="T38" fmla="*/ 349 w 355"/>
                <a:gd name="T39" fmla="*/ 373 h 429"/>
                <a:gd name="T40" fmla="*/ 349 w 355"/>
                <a:gd name="T41" fmla="*/ 401 h 429"/>
                <a:gd name="T42" fmla="*/ 349 w 355"/>
                <a:gd name="T43" fmla="*/ 410 h 429"/>
                <a:gd name="T44" fmla="*/ 349 w 355"/>
                <a:gd name="T45" fmla="*/ 416 h 429"/>
                <a:gd name="T46" fmla="*/ 352 w 355"/>
                <a:gd name="T47" fmla="*/ 419 h 429"/>
                <a:gd name="T48" fmla="*/ 355 w 355"/>
                <a:gd name="T49" fmla="*/ 422 h 429"/>
                <a:gd name="T50" fmla="*/ 355 w 355"/>
                <a:gd name="T51" fmla="*/ 425 h 429"/>
                <a:gd name="T52" fmla="*/ 352 w 355"/>
                <a:gd name="T53" fmla="*/ 429 h 429"/>
                <a:gd name="T54" fmla="*/ 338 w 355"/>
                <a:gd name="T55" fmla="*/ 422 h 429"/>
                <a:gd name="T56" fmla="*/ 297 w 355"/>
                <a:gd name="T57" fmla="*/ 397 h 429"/>
                <a:gd name="T58" fmla="*/ 212 w 355"/>
                <a:gd name="T59" fmla="*/ 345 h 429"/>
                <a:gd name="T60" fmla="*/ 183 w 355"/>
                <a:gd name="T61" fmla="*/ 329 h 429"/>
                <a:gd name="T62" fmla="*/ 143 w 355"/>
                <a:gd name="T63" fmla="*/ 298 h 429"/>
                <a:gd name="T64" fmla="*/ 116 w 355"/>
                <a:gd name="T65" fmla="*/ 279 h 429"/>
                <a:gd name="T66" fmla="*/ 90 w 355"/>
                <a:gd name="T67" fmla="*/ 258 h 429"/>
                <a:gd name="T68" fmla="*/ 78 w 355"/>
                <a:gd name="T69" fmla="*/ 245 h 429"/>
                <a:gd name="T70" fmla="*/ 55 w 355"/>
                <a:gd name="T71" fmla="*/ 220 h 429"/>
                <a:gd name="T72" fmla="*/ 38 w 355"/>
                <a:gd name="T73" fmla="*/ 196 h 429"/>
                <a:gd name="T74" fmla="*/ 26 w 355"/>
                <a:gd name="T75" fmla="*/ 174 h 429"/>
                <a:gd name="T76" fmla="*/ 17 w 355"/>
                <a:gd name="T77" fmla="*/ 161 h 429"/>
                <a:gd name="T78" fmla="*/ 14 w 355"/>
                <a:gd name="T79" fmla="*/ 146 h 429"/>
                <a:gd name="T80" fmla="*/ 6 w 355"/>
                <a:gd name="T81" fmla="*/ 121 h 429"/>
                <a:gd name="T82" fmla="*/ 3 w 355"/>
                <a:gd name="T83" fmla="*/ 106 h 429"/>
                <a:gd name="T84" fmla="*/ 3 w 355"/>
                <a:gd name="T85" fmla="*/ 90 h 429"/>
                <a:gd name="T86" fmla="*/ 0 w 355"/>
                <a:gd name="T87" fmla="*/ 71 h 429"/>
                <a:gd name="T88" fmla="*/ 3 w 355"/>
                <a:gd name="T89" fmla="*/ 43 h 429"/>
                <a:gd name="T90" fmla="*/ 3 w 355"/>
                <a:gd name="T91" fmla="*/ 25 h 429"/>
                <a:gd name="T92" fmla="*/ 6 w 355"/>
                <a:gd name="T93" fmla="*/ 16 h 429"/>
                <a:gd name="T94" fmla="*/ 9 w 355"/>
                <a:gd name="T95" fmla="*/ 6 h 429"/>
                <a:gd name="T96" fmla="*/ 14 w 355"/>
                <a:gd name="T97" fmla="*/ 0 h 4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5"/>
                <a:gd name="T148" fmla="*/ 0 h 429"/>
                <a:gd name="T149" fmla="*/ 355 w 355"/>
                <a:gd name="T150" fmla="*/ 429 h 4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5" h="429">
                  <a:moveTo>
                    <a:pt x="14" y="0"/>
                  </a:moveTo>
                  <a:lnTo>
                    <a:pt x="38" y="3"/>
                  </a:lnTo>
                  <a:lnTo>
                    <a:pt x="58" y="9"/>
                  </a:lnTo>
                  <a:lnTo>
                    <a:pt x="78" y="16"/>
                  </a:lnTo>
                  <a:lnTo>
                    <a:pt x="99" y="25"/>
                  </a:lnTo>
                  <a:lnTo>
                    <a:pt x="119" y="31"/>
                  </a:lnTo>
                  <a:lnTo>
                    <a:pt x="137" y="40"/>
                  </a:lnTo>
                  <a:lnTo>
                    <a:pt x="145" y="43"/>
                  </a:lnTo>
                  <a:lnTo>
                    <a:pt x="154" y="47"/>
                  </a:lnTo>
                  <a:lnTo>
                    <a:pt x="169" y="56"/>
                  </a:lnTo>
                  <a:lnTo>
                    <a:pt x="186" y="65"/>
                  </a:lnTo>
                  <a:lnTo>
                    <a:pt x="201" y="75"/>
                  </a:lnTo>
                  <a:lnTo>
                    <a:pt x="215" y="87"/>
                  </a:lnTo>
                  <a:lnTo>
                    <a:pt x="221" y="93"/>
                  </a:lnTo>
                  <a:lnTo>
                    <a:pt x="230" y="96"/>
                  </a:lnTo>
                  <a:lnTo>
                    <a:pt x="242" y="109"/>
                  </a:lnTo>
                  <a:lnTo>
                    <a:pt x="253" y="118"/>
                  </a:lnTo>
                  <a:lnTo>
                    <a:pt x="259" y="124"/>
                  </a:lnTo>
                  <a:lnTo>
                    <a:pt x="265" y="130"/>
                  </a:lnTo>
                  <a:lnTo>
                    <a:pt x="274" y="143"/>
                  </a:lnTo>
                  <a:lnTo>
                    <a:pt x="282" y="155"/>
                  </a:lnTo>
                  <a:lnTo>
                    <a:pt x="288" y="161"/>
                  </a:lnTo>
                  <a:lnTo>
                    <a:pt x="291" y="168"/>
                  </a:lnTo>
                  <a:lnTo>
                    <a:pt x="300" y="183"/>
                  </a:lnTo>
                  <a:lnTo>
                    <a:pt x="309" y="196"/>
                  </a:lnTo>
                  <a:lnTo>
                    <a:pt x="314" y="211"/>
                  </a:lnTo>
                  <a:lnTo>
                    <a:pt x="320" y="224"/>
                  </a:lnTo>
                  <a:lnTo>
                    <a:pt x="326" y="239"/>
                  </a:lnTo>
                  <a:lnTo>
                    <a:pt x="329" y="248"/>
                  </a:lnTo>
                  <a:lnTo>
                    <a:pt x="332" y="255"/>
                  </a:lnTo>
                  <a:lnTo>
                    <a:pt x="335" y="270"/>
                  </a:lnTo>
                  <a:lnTo>
                    <a:pt x="338" y="279"/>
                  </a:lnTo>
                  <a:lnTo>
                    <a:pt x="338" y="289"/>
                  </a:lnTo>
                  <a:lnTo>
                    <a:pt x="341" y="295"/>
                  </a:lnTo>
                  <a:lnTo>
                    <a:pt x="341" y="304"/>
                  </a:lnTo>
                  <a:lnTo>
                    <a:pt x="344" y="320"/>
                  </a:lnTo>
                  <a:lnTo>
                    <a:pt x="347" y="329"/>
                  </a:lnTo>
                  <a:lnTo>
                    <a:pt x="347" y="338"/>
                  </a:lnTo>
                  <a:lnTo>
                    <a:pt x="347" y="357"/>
                  </a:lnTo>
                  <a:lnTo>
                    <a:pt x="349" y="373"/>
                  </a:lnTo>
                  <a:lnTo>
                    <a:pt x="349" y="391"/>
                  </a:lnTo>
                  <a:lnTo>
                    <a:pt x="349" y="401"/>
                  </a:lnTo>
                  <a:lnTo>
                    <a:pt x="349" y="404"/>
                  </a:lnTo>
                  <a:lnTo>
                    <a:pt x="349" y="410"/>
                  </a:lnTo>
                  <a:lnTo>
                    <a:pt x="349" y="413"/>
                  </a:lnTo>
                  <a:lnTo>
                    <a:pt x="349" y="416"/>
                  </a:lnTo>
                  <a:lnTo>
                    <a:pt x="352" y="419"/>
                  </a:lnTo>
                  <a:lnTo>
                    <a:pt x="355" y="422"/>
                  </a:lnTo>
                  <a:lnTo>
                    <a:pt x="355" y="425"/>
                  </a:lnTo>
                  <a:lnTo>
                    <a:pt x="352" y="425"/>
                  </a:lnTo>
                  <a:lnTo>
                    <a:pt x="352" y="429"/>
                  </a:lnTo>
                  <a:lnTo>
                    <a:pt x="349" y="429"/>
                  </a:lnTo>
                  <a:lnTo>
                    <a:pt x="338" y="422"/>
                  </a:lnTo>
                  <a:lnTo>
                    <a:pt x="326" y="413"/>
                  </a:lnTo>
                  <a:lnTo>
                    <a:pt x="297" y="397"/>
                  </a:lnTo>
                  <a:lnTo>
                    <a:pt x="242" y="363"/>
                  </a:lnTo>
                  <a:lnTo>
                    <a:pt x="212" y="345"/>
                  </a:lnTo>
                  <a:lnTo>
                    <a:pt x="198" y="335"/>
                  </a:lnTo>
                  <a:lnTo>
                    <a:pt x="183" y="329"/>
                  </a:lnTo>
                  <a:lnTo>
                    <a:pt x="157" y="307"/>
                  </a:lnTo>
                  <a:lnTo>
                    <a:pt x="143" y="298"/>
                  </a:lnTo>
                  <a:lnTo>
                    <a:pt x="128" y="289"/>
                  </a:lnTo>
                  <a:lnTo>
                    <a:pt x="116" y="279"/>
                  </a:lnTo>
                  <a:lnTo>
                    <a:pt x="102" y="267"/>
                  </a:lnTo>
                  <a:lnTo>
                    <a:pt x="90" y="258"/>
                  </a:lnTo>
                  <a:lnTo>
                    <a:pt x="84" y="252"/>
                  </a:lnTo>
                  <a:lnTo>
                    <a:pt x="78" y="245"/>
                  </a:lnTo>
                  <a:lnTo>
                    <a:pt x="67" y="233"/>
                  </a:lnTo>
                  <a:lnTo>
                    <a:pt x="55" y="220"/>
                  </a:lnTo>
                  <a:lnTo>
                    <a:pt x="46" y="208"/>
                  </a:lnTo>
                  <a:lnTo>
                    <a:pt x="38" y="196"/>
                  </a:lnTo>
                  <a:lnTo>
                    <a:pt x="29" y="183"/>
                  </a:lnTo>
                  <a:lnTo>
                    <a:pt x="26" y="174"/>
                  </a:lnTo>
                  <a:lnTo>
                    <a:pt x="23" y="168"/>
                  </a:lnTo>
                  <a:lnTo>
                    <a:pt x="17" y="161"/>
                  </a:lnTo>
                  <a:lnTo>
                    <a:pt x="17" y="152"/>
                  </a:lnTo>
                  <a:lnTo>
                    <a:pt x="14" y="146"/>
                  </a:lnTo>
                  <a:lnTo>
                    <a:pt x="11" y="140"/>
                  </a:lnTo>
                  <a:lnTo>
                    <a:pt x="6" y="121"/>
                  </a:lnTo>
                  <a:lnTo>
                    <a:pt x="6" y="115"/>
                  </a:lnTo>
                  <a:lnTo>
                    <a:pt x="3" y="106"/>
                  </a:lnTo>
                  <a:lnTo>
                    <a:pt x="3" y="99"/>
                  </a:lnTo>
                  <a:lnTo>
                    <a:pt x="3" y="90"/>
                  </a:lnTo>
                  <a:lnTo>
                    <a:pt x="0" y="81"/>
                  </a:lnTo>
                  <a:lnTo>
                    <a:pt x="0" y="71"/>
                  </a:lnTo>
                  <a:lnTo>
                    <a:pt x="0" y="53"/>
                  </a:lnTo>
                  <a:lnTo>
                    <a:pt x="3" y="43"/>
                  </a:lnTo>
                  <a:lnTo>
                    <a:pt x="3" y="34"/>
                  </a:lnTo>
                  <a:lnTo>
                    <a:pt x="3" y="25"/>
                  </a:lnTo>
                  <a:lnTo>
                    <a:pt x="6" y="22"/>
                  </a:lnTo>
                  <a:lnTo>
                    <a:pt x="6" y="16"/>
                  </a:lnTo>
                  <a:lnTo>
                    <a:pt x="9" y="12"/>
                  </a:lnTo>
                  <a:lnTo>
                    <a:pt x="9" y="6"/>
                  </a:lnTo>
                  <a:lnTo>
                    <a:pt x="11" y="3"/>
                  </a:lnTo>
                  <a:lnTo>
                    <a:pt x="14" y="0"/>
                  </a:lnTo>
                  <a:close/>
                </a:path>
              </a:pathLst>
            </a:custGeom>
            <a:solidFill>
              <a:srgbClr val="18964C"/>
            </a:solidFill>
            <a:ln w="9525">
              <a:noFill/>
              <a:round/>
              <a:headEnd/>
              <a:tailEnd/>
            </a:ln>
          </p:spPr>
          <p:txBody>
            <a:bodyPr/>
            <a:lstStyle/>
            <a:p>
              <a:endParaRPr lang="en-US" dirty="0"/>
            </a:p>
          </p:txBody>
        </p:sp>
        <p:sp>
          <p:nvSpPr>
            <p:cNvPr id="9" name="Freeform 21"/>
            <p:cNvSpPr>
              <a:spLocks/>
            </p:cNvSpPr>
            <p:nvPr/>
          </p:nvSpPr>
          <p:spPr bwMode="auto">
            <a:xfrm>
              <a:off x="2068" y="648"/>
              <a:ext cx="169" cy="245"/>
            </a:xfrm>
            <a:custGeom>
              <a:avLst/>
              <a:gdLst>
                <a:gd name="T0" fmla="*/ 137 w 169"/>
                <a:gd name="T1" fmla="*/ 0 h 245"/>
                <a:gd name="T2" fmla="*/ 137 w 169"/>
                <a:gd name="T3" fmla="*/ 15 h 245"/>
                <a:gd name="T4" fmla="*/ 137 w 169"/>
                <a:gd name="T5" fmla="*/ 28 h 245"/>
                <a:gd name="T6" fmla="*/ 139 w 169"/>
                <a:gd name="T7" fmla="*/ 40 h 245"/>
                <a:gd name="T8" fmla="*/ 145 w 169"/>
                <a:gd name="T9" fmla="*/ 65 h 245"/>
                <a:gd name="T10" fmla="*/ 151 w 169"/>
                <a:gd name="T11" fmla="*/ 71 h 245"/>
                <a:gd name="T12" fmla="*/ 160 w 169"/>
                <a:gd name="T13" fmla="*/ 90 h 245"/>
                <a:gd name="T14" fmla="*/ 169 w 169"/>
                <a:gd name="T15" fmla="*/ 102 h 245"/>
                <a:gd name="T16" fmla="*/ 163 w 169"/>
                <a:gd name="T17" fmla="*/ 108 h 245"/>
                <a:gd name="T18" fmla="*/ 148 w 169"/>
                <a:gd name="T19" fmla="*/ 115 h 245"/>
                <a:gd name="T20" fmla="*/ 128 w 169"/>
                <a:gd name="T21" fmla="*/ 127 h 245"/>
                <a:gd name="T22" fmla="*/ 107 w 169"/>
                <a:gd name="T23" fmla="*/ 143 h 245"/>
                <a:gd name="T24" fmla="*/ 93 w 169"/>
                <a:gd name="T25" fmla="*/ 155 h 245"/>
                <a:gd name="T26" fmla="*/ 81 w 169"/>
                <a:gd name="T27" fmla="*/ 170 h 245"/>
                <a:gd name="T28" fmla="*/ 64 w 169"/>
                <a:gd name="T29" fmla="*/ 192 h 245"/>
                <a:gd name="T30" fmla="*/ 52 w 169"/>
                <a:gd name="T31" fmla="*/ 214 h 245"/>
                <a:gd name="T32" fmla="*/ 46 w 169"/>
                <a:gd name="T33" fmla="*/ 236 h 245"/>
                <a:gd name="T34" fmla="*/ 43 w 169"/>
                <a:gd name="T35" fmla="*/ 245 h 245"/>
                <a:gd name="T36" fmla="*/ 32 w 169"/>
                <a:gd name="T37" fmla="*/ 242 h 245"/>
                <a:gd name="T38" fmla="*/ 17 w 169"/>
                <a:gd name="T39" fmla="*/ 236 h 245"/>
                <a:gd name="T40" fmla="*/ 5 w 169"/>
                <a:gd name="T41" fmla="*/ 226 h 245"/>
                <a:gd name="T42" fmla="*/ 0 w 169"/>
                <a:gd name="T43" fmla="*/ 223 h 245"/>
                <a:gd name="T44" fmla="*/ 0 w 169"/>
                <a:gd name="T45" fmla="*/ 214 h 245"/>
                <a:gd name="T46" fmla="*/ 0 w 169"/>
                <a:gd name="T47" fmla="*/ 202 h 245"/>
                <a:gd name="T48" fmla="*/ 3 w 169"/>
                <a:gd name="T49" fmla="*/ 186 h 245"/>
                <a:gd name="T50" fmla="*/ 11 w 169"/>
                <a:gd name="T51" fmla="*/ 161 h 245"/>
                <a:gd name="T52" fmla="*/ 14 w 169"/>
                <a:gd name="T53" fmla="*/ 146 h 245"/>
                <a:gd name="T54" fmla="*/ 29 w 169"/>
                <a:gd name="T55" fmla="*/ 108 h 245"/>
                <a:gd name="T56" fmla="*/ 38 w 169"/>
                <a:gd name="T57" fmla="*/ 93 h 245"/>
                <a:gd name="T58" fmla="*/ 46 w 169"/>
                <a:gd name="T59" fmla="*/ 74 h 245"/>
                <a:gd name="T60" fmla="*/ 64 w 169"/>
                <a:gd name="T61" fmla="*/ 49 h 245"/>
                <a:gd name="T62" fmla="*/ 75 w 169"/>
                <a:gd name="T63" fmla="*/ 37 h 245"/>
                <a:gd name="T64" fmla="*/ 87 w 169"/>
                <a:gd name="T65" fmla="*/ 25 h 245"/>
                <a:gd name="T66" fmla="*/ 99 w 169"/>
                <a:gd name="T67" fmla="*/ 15 h 245"/>
                <a:gd name="T68" fmla="*/ 110 w 169"/>
                <a:gd name="T69" fmla="*/ 6 h 245"/>
                <a:gd name="T70" fmla="*/ 125 w 169"/>
                <a:gd name="T71" fmla="*/ 3 h 245"/>
                <a:gd name="T72" fmla="*/ 131 w 169"/>
                <a:gd name="T73" fmla="*/ 0 h 2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9"/>
                <a:gd name="T112" fmla="*/ 0 h 245"/>
                <a:gd name="T113" fmla="*/ 169 w 169"/>
                <a:gd name="T114" fmla="*/ 245 h 2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9" h="245">
                  <a:moveTo>
                    <a:pt x="131" y="0"/>
                  </a:moveTo>
                  <a:lnTo>
                    <a:pt x="137" y="0"/>
                  </a:lnTo>
                  <a:lnTo>
                    <a:pt x="137" y="9"/>
                  </a:lnTo>
                  <a:lnTo>
                    <a:pt x="137" y="15"/>
                  </a:lnTo>
                  <a:lnTo>
                    <a:pt x="137" y="21"/>
                  </a:lnTo>
                  <a:lnTo>
                    <a:pt x="137" y="28"/>
                  </a:lnTo>
                  <a:lnTo>
                    <a:pt x="137" y="34"/>
                  </a:lnTo>
                  <a:lnTo>
                    <a:pt x="139" y="40"/>
                  </a:lnTo>
                  <a:lnTo>
                    <a:pt x="142" y="52"/>
                  </a:lnTo>
                  <a:lnTo>
                    <a:pt x="145" y="65"/>
                  </a:lnTo>
                  <a:lnTo>
                    <a:pt x="148" y="68"/>
                  </a:lnTo>
                  <a:lnTo>
                    <a:pt x="151" y="71"/>
                  </a:lnTo>
                  <a:lnTo>
                    <a:pt x="154" y="77"/>
                  </a:lnTo>
                  <a:lnTo>
                    <a:pt x="160" y="90"/>
                  </a:lnTo>
                  <a:lnTo>
                    <a:pt x="163" y="96"/>
                  </a:lnTo>
                  <a:lnTo>
                    <a:pt x="169" y="102"/>
                  </a:lnTo>
                  <a:lnTo>
                    <a:pt x="169" y="108"/>
                  </a:lnTo>
                  <a:lnTo>
                    <a:pt x="163" y="108"/>
                  </a:lnTo>
                  <a:lnTo>
                    <a:pt x="160" y="111"/>
                  </a:lnTo>
                  <a:lnTo>
                    <a:pt x="148" y="115"/>
                  </a:lnTo>
                  <a:lnTo>
                    <a:pt x="139" y="121"/>
                  </a:lnTo>
                  <a:lnTo>
                    <a:pt x="128" y="127"/>
                  </a:lnTo>
                  <a:lnTo>
                    <a:pt x="119" y="133"/>
                  </a:lnTo>
                  <a:lnTo>
                    <a:pt x="107" y="143"/>
                  </a:lnTo>
                  <a:lnTo>
                    <a:pt x="99" y="152"/>
                  </a:lnTo>
                  <a:lnTo>
                    <a:pt x="93" y="155"/>
                  </a:lnTo>
                  <a:lnTo>
                    <a:pt x="90" y="161"/>
                  </a:lnTo>
                  <a:lnTo>
                    <a:pt x="81" y="170"/>
                  </a:lnTo>
                  <a:lnTo>
                    <a:pt x="72" y="180"/>
                  </a:lnTo>
                  <a:lnTo>
                    <a:pt x="64" y="192"/>
                  </a:lnTo>
                  <a:lnTo>
                    <a:pt x="58" y="202"/>
                  </a:lnTo>
                  <a:lnTo>
                    <a:pt x="52" y="214"/>
                  </a:lnTo>
                  <a:lnTo>
                    <a:pt x="49" y="223"/>
                  </a:lnTo>
                  <a:lnTo>
                    <a:pt x="46" y="236"/>
                  </a:lnTo>
                  <a:lnTo>
                    <a:pt x="43" y="239"/>
                  </a:lnTo>
                  <a:lnTo>
                    <a:pt x="43" y="245"/>
                  </a:lnTo>
                  <a:lnTo>
                    <a:pt x="38" y="245"/>
                  </a:lnTo>
                  <a:lnTo>
                    <a:pt x="32" y="242"/>
                  </a:lnTo>
                  <a:lnTo>
                    <a:pt x="23" y="239"/>
                  </a:lnTo>
                  <a:lnTo>
                    <a:pt x="17" y="236"/>
                  </a:lnTo>
                  <a:lnTo>
                    <a:pt x="11" y="229"/>
                  </a:lnTo>
                  <a:lnTo>
                    <a:pt x="5" y="226"/>
                  </a:lnTo>
                  <a:lnTo>
                    <a:pt x="0" y="223"/>
                  </a:lnTo>
                  <a:lnTo>
                    <a:pt x="0" y="220"/>
                  </a:lnTo>
                  <a:lnTo>
                    <a:pt x="0" y="214"/>
                  </a:lnTo>
                  <a:lnTo>
                    <a:pt x="0" y="208"/>
                  </a:lnTo>
                  <a:lnTo>
                    <a:pt x="0" y="202"/>
                  </a:lnTo>
                  <a:lnTo>
                    <a:pt x="3" y="195"/>
                  </a:lnTo>
                  <a:lnTo>
                    <a:pt x="3" y="186"/>
                  </a:lnTo>
                  <a:lnTo>
                    <a:pt x="5" y="180"/>
                  </a:lnTo>
                  <a:lnTo>
                    <a:pt x="11" y="161"/>
                  </a:lnTo>
                  <a:lnTo>
                    <a:pt x="11" y="155"/>
                  </a:lnTo>
                  <a:lnTo>
                    <a:pt x="14" y="146"/>
                  </a:lnTo>
                  <a:lnTo>
                    <a:pt x="23" y="127"/>
                  </a:lnTo>
                  <a:lnTo>
                    <a:pt x="29" y="108"/>
                  </a:lnTo>
                  <a:lnTo>
                    <a:pt x="35" y="102"/>
                  </a:lnTo>
                  <a:lnTo>
                    <a:pt x="38" y="93"/>
                  </a:lnTo>
                  <a:lnTo>
                    <a:pt x="43" y="84"/>
                  </a:lnTo>
                  <a:lnTo>
                    <a:pt x="46" y="74"/>
                  </a:lnTo>
                  <a:lnTo>
                    <a:pt x="58" y="59"/>
                  </a:lnTo>
                  <a:lnTo>
                    <a:pt x="64" y="49"/>
                  </a:lnTo>
                  <a:lnTo>
                    <a:pt x="70" y="43"/>
                  </a:lnTo>
                  <a:lnTo>
                    <a:pt x="75" y="37"/>
                  </a:lnTo>
                  <a:lnTo>
                    <a:pt x="81" y="31"/>
                  </a:lnTo>
                  <a:lnTo>
                    <a:pt x="87" y="25"/>
                  </a:lnTo>
                  <a:lnTo>
                    <a:pt x="93" y="21"/>
                  </a:lnTo>
                  <a:lnTo>
                    <a:pt x="99" y="15"/>
                  </a:lnTo>
                  <a:lnTo>
                    <a:pt x="105" y="9"/>
                  </a:lnTo>
                  <a:lnTo>
                    <a:pt x="110" y="6"/>
                  </a:lnTo>
                  <a:lnTo>
                    <a:pt x="116" y="6"/>
                  </a:lnTo>
                  <a:lnTo>
                    <a:pt x="125" y="3"/>
                  </a:lnTo>
                  <a:lnTo>
                    <a:pt x="131" y="0"/>
                  </a:lnTo>
                  <a:close/>
                </a:path>
              </a:pathLst>
            </a:custGeom>
            <a:solidFill>
              <a:srgbClr val="705200"/>
            </a:solidFill>
            <a:ln w="9525">
              <a:noFill/>
              <a:round/>
              <a:headEnd/>
              <a:tailEnd/>
            </a:ln>
          </p:spPr>
          <p:txBody>
            <a:bodyPr/>
            <a:lstStyle/>
            <a:p>
              <a:endParaRPr lang="en-US" dirty="0"/>
            </a:p>
          </p:txBody>
        </p:sp>
        <p:sp>
          <p:nvSpPr>
            <p:cNvPr id="10" name="Freeform 22"/>
            <p:cNvSpPr>
              <a:spLocks/>
            </p:cNvSpPr>
            <p:nvPr/>
          </p:nvSpPr>
          <p:spPr bwMode="auto">
            <a:xfrm>
              <a:off x="1969" y="1166"/>
              <a:ext cx="81" cy="93"/>
            </a:xfrm>
            <a:custGeom>
              <a:avLst/>
              <a:gdLst>
                <a:gd name="T0" fmla="*/ 40 w 81"/>
                <a:gd name="T1" fmla="*/ 0 h 93"/>
                <a:gd name="T2" fmla="*/ 43 w 81"/>
                <a:gd name="T3" fmla="*/ 3 h 93"/>
                <a:gd name="T4" fmla="*/ 49 w 81"/>
                <a:gd name="T5" fmla="*/ 3 h 93"/>
                <a:gd name="T6" fmla="*/ 52 w 81"/>
                <a:gd name="T7" fmla="*/ 6 h 93"/>
                <a:gd name="T8" fmla="*/ 55 w 81"/>
                <a:gd name="T9" fmla="*/ 10 h 93"/>
                <a:gd name="T10" fmla="*/ 58 w 81"/>
                <a:gd name="T11" fmla="*/ 13 h 93"/>
                <a:gd name="T12" fmla="*/ 61 w 81"/>
                <a:gd name="T13" fmla="*/ 16 h 93"/>
                <a:gd name="T14" fmla="*/ 64 w 81"/>
                <a:gd name="T15" fmla="*/ 22 h 93"/>
                <a:gd name="T16" fmla="*/ 67 w 81"/>
                <a:gd name="T17" fmla="*/ 28 h 93"/>
                <a:gd name="T18" fmla="*/ 70 w 81"/>
                <a:gd name="T19" fmla="*/ 34 h 93"/>
                <a:gd name="T20" fmla="*/ 72 w 81"/>
                <a:gd name="T21" fmla="*/ 41 h 93"/>
                <a:gd name="T22" fmla="*/ 75 w 81"/>
                <a:gd name="T23" fmla="*/ 50 h 93"/>
                <a:gd name="T24" fmla="*/ 78 w 81"/>
                <a:gd name="T25" fmla="*/ 62 h 93"/>
                <a:gd name="T26" fmla="*/ 81 w 81"/>
                <a:gd name="T27" fmla="*/ 72 h 93"/>
                <a:gd name="T28" fmla="*/ 81 w 81"/>
                <a:gd name="T29" fmla="*/ 78 h 93"/>
                <a:gd name="T30" fmla="*/ 81 w 81"/>
                <a:gd name="T31" fmla="*/ 81 h 93"/>
                <a:gd name="T32" fmla="*/ 81 w 81"/>
                <a:gd name="T33" fmla="*/ 93 h 93"/>
                <a:gd name="T34" fmla="*/ 75 w 81"/>
                <a:gd name="T35" fmla="*/ 93 h 93"/>
                <a:gd name="T36" fmla="*/ 72 w 81"/>
                <a:gd name="T37" fmla="*/ 93 h 93"/>
                <a:gd name="T38" fmla="*/ 67 w 81"/>
                <a:gd name="T39" fmla="*/ 90 h 93"/>
                <a:gd name="T40" fmla="*/ 55 w 81"/>
                <a:gd name="T41" fmla="*/ 90 h 93"/>
                <a:gd name="T42" fmla="*/ 43 w 81"/>
                <a:gd name="T43" fmla="*/ 84 h 93"/>
                <a:gd name="T44" fmla="*/ 37 w 81"/>
                <a:gd name="T45" fmla="*/ 81 h 93"/>
                <a:gd name="T46" fmla="*/ 32 w 81"/>
                <a:gd name="T47" fmla="*/ 78 h 93"/>
                <a:gd name="T48" fmla="*/ 26 w 81"/>
                <a:gd name="T49" fmla="*/ 72 h 93"/>
                <a:gd name="T50" fmla="*/ 17 w 81"/>
                <a:gd name="T51" fmla="*/ 69 h 93"/>
                <a:gd name="T52" fmla="*/ 14 w 81"/>
                <a:gd name="T53" fmla="*/ 65 h 93"/>
                <a:gd name="T54" fmla="*/ 11 w 81"/>
                <a:gd name="T55" fmla="*/ 62 h 93"/>
                <a:gd name="T56" fmla="*/ 8 w 81"/>
                <a:gd name="T57" fmla="*/ 59 h 93"/>
                <a:gd name="T58" fmla="*/ 5 w 81"/>
                <a:gd name="T59" fmla="*/ 56 h 93"/>
                <a:gd name="T60" fmla="*/ 2 w 81"/>
                <a:gd name="T61" fmla="*/ 50 h 93"/>
                <a:gd name="T62" fmla="*/ 0 w 81"/>
                <a:gd name="T63" fmla="*/ 47 h 93"/>
                <a:gd name="T64" fmla="*/ 0 w 81"/>
                <a:gd name="T65" fmla="*/ 47 h 93"/>
                <a:gd name="T66" fmla="*/ 0 w 81"/>
                <a:gd name="T67" fmla="*/ 41 h 93"/>
                <a:gd name="T68" fmla="*/ 0 w 81"/>
                <a:gd name="T69" fmla="*/ 37 h 93"/>
                <a:gd name="T70" fmla="*/ 0 w 81"/>
                <a:gd name="T71" fmla="*/ 34 h 93"/>
                <a:gd name="T72" fmla="*/ 2 w 81"/>
                <a:gd name="T73" fmla="*/ 31 h 93"/>
                <a:gd name="T74" fmla="*/ 2 w 81"/>
                <a:gd name="T75" fmla="*/ 25 h 93"/>
                <a:gd name="T76" fmla="*/ 5 w 81"/>
                <a:gd name="T77" fmla="*/ 22 h 93"/>
                <a:gd name="T78" fmla="*/ 5 w 81"/>
                <a:gd name="T79" fmla="*/ 19 h 93"/>
                <a:gd name="T80" fmla="*/ 8 w 81"/>
                <a:gd name="T81" fmla="*/ 16 h 93"/>
                <a:gd name="T82" fmla="*/ 11 w 81"/>
                <a:gd name="T83" fmla="*/ 13 h 93"/>
                <a:gd name="T84" fmla="*/ 14 w 81"/>
                <a:gd name="T85" fmla="*/ 10 h 93"/>
                <a:gd name="T86" fmla="*/ 17 w 81"/>
                <a:gd name="T87" fmla="*/ 10 h 93"/>
                <a:gd name="T88" fmla="*/ 26 w 81"/>
                <a:gd name="T89" fmla="*/ 3 h 93"/>
                <a:gd name="T90" fmla="*/ 32 w 81"/>
                <a:gd name="T91" fmla="*/ 3 h 93"/>
                <a:gd name="T92" fmla="*/ 35 w 81"/>
                <a:gd name="T93" fmla="*/ 0 h 93"/>
                <a:gd name="T94" fmla="*/ 40 w 81"/>
                <a:gd name="T95" fmla="*/ 0 h 93"/>
                <a:gd name="T96" fmla="*/ 40 w 81"/>
                <a:gd name="T97" fmla="*/ 0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93"/>
                <a:gd name="T149" fmla="*/ 81 w 81"/>
                <a:gd name="T150" fmla="*/ 93 h 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93">
                  <a:moveTo>
                    <a:pt x="40" y="0"/>
                  </a:moveTo>
                  <a:lnTo>
                    <a:pt x="43" y="3"/>
                  </a:lnTo>
                  <a:lnTo>
                    <a:pt x="49" y="3"/>
                  </a:lnTo>
                  <a:lnTo>
                    <a:pt x="52" y="6"/>
                  </a:lnTo>
                  <a:lnTo>
                    <a:pt x="55" y="10"/>
                  </a:lnTo>
                  <a:lnTo>
                    <a:pt x="58" y="13"/>
                  </a:lnTo>
                  <a:lnTo>
                    <a:pt x="61" y="16"/>
                  </a:lnTo>
                  <a:lnTo>
                    <a:pt x="64" y="22"/>
                  </a:lnTo>
                  <a:lnTo>
                    <a:pt x="67" y="28"/>
                  </a:lnTo>
                  <a:lnTo>
                    <a:pt x="70" y="34"/>
                  </a:lnTo>
                  <a:lnTo>
                    <a:pt x="72" y="41"/>
                  </a:lnTo>
                  <a:lnTo>
                    <a:pt x="75" y="50"/>
                  </a:lnTo>
                  <a:lnTo>
                    <a:pt x="78" y="62"/>
                  </a:lnTo>
                  <a:lnTo>
                    <a:pt x="81" y="72"/>
                  </a:lnTo>
                  <a:lnTo>
                    <a:pt x="81" y="78"/>
                  </a:lnTo>
                  <a:lnTo>
                    <a:pt x="81" y="81"/>
                  </a:lnTo>
                  <a:lnTo>
                    <a:pt x="81" y="93"/>
                  </a:lnTo>
                  <a:lnTo>
                    <a:pt x="75" y="93"/>
                  </a:lnTo>
                  <a:lnTo>
                    <a:pt x="72" y="93"/>
                  </a:lnTo>
                  <a:lnTo>
                    <a:pt x="67" y="90"/>
                  </a:lnTo>
                  <a:lnTo>
                    <a:pt x="55" y="90"/>
                  </a:lnTo>
                  <a:lnTo>
                    <a:pt x="43" y="84"/>
                  </a:lnTo>
                  <a:lnTo>
                    <a:pt x="37" y="81"/>
                  </a:lnTo>
                  <a:lnTo>
                    <a:pt x="32" y="78"/>
                  </a:lnTo>
                  <a:lnTo>
                    <a:pt x="26" y="72"/>
                  </a:lnTo>
                  <a:lnTo>
                    <a:pt x="17" y="69"/>
                  </a:lnTo>
                  <a:lnTo>
                    <a:pt x="14" y="65"/>
                  </a:lnTo>
                  <a:lnTo>
                    <a:pt x="11" y="62"/>
                  </a:lnTo>
                  <a:lnTo>
                    <a:pt x="8" y="59"/>
                  </a:lnTo>
                  <a:lnTo>
                    <a:pt x="5" y="56"/>
                  </a:lnTo>
                  <a:lnTo>
                    <a:pt x="2" y="50"/>
                  </a:lnTo>
                  <a:lnTo>
                    <a:pt x="0" y="47"/>
                  </a:lnTo>
                  <a:lnTo>
                    <a:pt x="0" y="41"/>
                  </a:lnTo>
                  <a:lnTo>
                    <a:pt x="0" y="37"/>
                  </a:lnTo>
                  <a:lnTo>
                    <a:pt x="0" y="34"/>
                  </a:lnTo>
                  <a:lnTo>
                    <a:pt x="2" y="31"/>
                  </a:lnTo>
                  <a:lnTo>
                    <a:pt x="2" y="25"/>
                  </a:lnTo>
                  <a:lnTo>
                    <a:pt x="5" y="22"/>
                  </a:lnTo>
                  <a:lnTo>
                    <a:pt x="5" y="19"/>
                  </a:lnTo>
                  <a:lnTo>
                    <a:pt x="8" y="16"/>
                  </a:lnTo>
                  <a:lnTo>
                    <a:pt x="11" y="13"/>
                  </a:lnTo>
                  <a:lnTo>
                    <a:pt x="14" y="10"/>
                  </a:lnTo>
                  <a:lnTo>
                    <a:pt x="17" y="10"/>
                  </a:lnTo>
                  <a:lnTo>
                    <a:pt x="26" y="3"/>
                  </a:lnTo>
                  <a:lnTo>
                    <a:pt x="32" y="3"/>
                  </a:lnTo>
                  <a:lnTo>
                    <a:pt x="35" y="0"/>
                  </a:lnTo>
                  <a:lnTo>
                    <a:pt x="40" y="0"/>
                  </a:lnTo>
                  <a:close/>
                </a:path>
              </a:pathLst>
            </a:custGeom>
            <a:solidFill>
              <a:srgbClr val="FFFFFF"/>
            </a:solidFill>
            <a:ln w="9525">
              <a:noFill/>
              <a:round/>
              <a:headEnd/>
              <a:tailEnd/>
            </a:ln>
          </p:spPr>
          <p:txBody>
            <a:bodyPr/>
            <a:lstStyle/>
            <a:p>
              <a:endParaRPr lang="en-US" dirty="0"/>
            </a:p>
          </p:txBody>
        </p:sp>
        <p:sp>
          <p:nvSpPr>
            <p:cNvPr id="11" name="Freeform 23"/>
            <p:cNvSpPr>
              <a:spLocks/>
            </p:cNvSpPr>
            <p:nvPr/>
          </p:nvSpPr>
          <p:spPr bwMode="auto">
            <a:xfrm>
              <a:off x="1951" y="1328"/>
              <a:ext cx="102" cy="71"/>
            </a:xfrm>
            <a:custGeom>
              <a:avLst/>
              <a:gdLst>
                <a:gd name="T0" fmla="*/ 32 w 102"/>
                <a:gd name="T1" fmla="*/ 0 h 71"/>
                <a:gd name="T2" fmla="*/ 35 w 102"/>
                <a:gd name="T3" fmla="*/ 0 h 71"/>
                <a:gd name="T4" fmla="*/ 41 w 102"/>
                <a:gd name="T5" fmla="*/ 0 h 71"/>
                <a:gd name="T6" fmla="*/ 44 w 102"/>
                <a:gd name="T7" fmla="*/ 3 h 71"/>
                <a:gd name="T8" fmla="*/ 50 w 102"/>
                <a:gd name="T9" fmla="*/ 3 h 71"/>
                <a:gd name="T10" fmla="*/ 53 w 102"/>
                <a:gd name="T11" fmla="*/ 6 h 71"/>
                <a:gd name="T12" fmla="*/ 58 w 102"/>
                <a:gd name="T13" fmla="*/ 6 h 71"/>
                <a:gd name="T14" fmla="*/ 67 w 102"/>
                <a:gd name="T15" fmla="*/ 12 h 71"/>
                <a:gd name="T16" fmla="*/ 76 w 102"/>
                <a:gd name="T17" fmla="*/ 15 h 71"/>
                <a:gd name="T18" fmla="*/ 85 w 102"/>
                <a:gd name="T19" fmla="*/ 21 h 71"/>
                <a:gd name="T20" fmla="*/ 102 w 102"/>
                <a:gd name="T21" fmla="*/ 34 h 71"/>
                <a:gd name="T22" fmla="*/ 99 w 102"/>
                <a:gd name="T23" fmla="*/ 37 h 71"/>
                <a:gd name="T24" fmla="*/ 96 w 102"/>
                <a:gd name="T25" fmla="*/ 40 h 71"/>
                <a:gd name="T26" fmla="*/ 88 w 102"/>
                <a:gd name="T27" fmla="*/ 46 h 71"/>
                <a:gd name="T28" fmla="*/ 79 w 102"/>
                <a:gd name="T29" fmla="*/ 52 h 71"/>
                <a:gd name="T30" fmla="*/ 67 w 102"/>
                <a:gd name="T31" fmla="*/ 59 h 71"/>
                <a:gd name="T32" fmla="*/ 58 w 102"/>
                <a:gd name="T33" fmla="*/ 65 h 71"/>
                <a:gd name="T34" fmla="*/ 53 w 102"/>
                <a:gd name="T35" fmla="*/ 65 h 71"/>
                <a:gd name="T36" fmla="*/ 50 w 102"/>
                <a:gd name="T37" fmla="*/ 68 h 71"/>
                <a:gd name="T38" fmla="*/ 44 w 102"/>
                <a:gd name="T39" fmla="*/ 68 h 71"/>
                <a:gd name="T40" fmla="*/ 38 w 102"/>
                <a:gd name="T41" fmla="*/ 71 h 71"/>
                <a:gd name="T42" fmla="*/ 35 w 102"/>
                <a:gd name="T43" fmla="*/ 71 h 71"/>
                <a:gd name="T44" fmla="*/ 32 w 102"/>
                <a:gd name="T45" fmla="*/ 71 h 71"/>
                <a:gd name="T46" fmla="*/ 26 w 102"/>
                <a:gd name="T47" fmla="*/ 71 h 71"/>
                <a:gd name="T48" fmla="*/ 23 w 102"/>
                <a:gd name="T49" fmla="*/ 71 h 71"/>
                <a:gd name="T50" fmla="*/ 20 w 102"/>
                <a:gd name="T51" fmla="*/ 68 h 71"/>
                <a:gd name="T52" fmla="*/ 15 w 102"/>
                <a:gd name="T53" fmla="*/ 68 h 71"/>
                <a:gd name="T54" fmla="*/ 12 w 102"/>
                <a:gd name="T55" fmla="*/ 65 h 71"/>
                <a:gd name="T56" fmla="*/ 12 w 102"/>
                <a:gd name="T57" fmla="*/ 65 h 71"/>
                <a:gd name="T58" fmla="*/ 12 w 102"/>
                <a:gd name="T59" fmla="*/ 62 h 71"/>
                <a:gd name="T60" fmla="*/ 9 w 102"/>
                <a:gd name="T61" fmla="*/ 62 h 71"/>
                <a:gd name="T62" fmla="*/ 6 w 102"/>
                <a:gd name="T63" fmla="*/ 59 h 71"/>
                <a:gd name="T64" fmla="*/ 6 w 102"/>
                <a:gd name="T65" fmla="*/ 56 h 71"/>
                <a:gd name="T66" fmla="*/ 3 w 102"/>
                <a:gd name="T67" fmla="*/ 52 h 71"/>
                <a:gd name="T68" fmla="*/ 3 w 102"/>
                <a:gd name="T69" fmla="*/ 46 h 71"/>
                <a:gd name="T70" fmla="*/ 3 w 102"/>
                <a:gd name="T71" fmla="*/ 43 h 71"/>
                <a:gd name="T72" fmla="*/ 0 w 102"/>
                <a:gd name="T73" fmla="*/ 40 h 71"/>
                <a:gd name="T74" fmla="*/ 0 w 102"/>
                <a:gd name="T75" fmla="*/ 34 h 71"/>
                <a:gd name="T76" fmla="*/ 3 w 102"/>
                <a:gd name="T77" fmla="*/ 25 h 71"/>
                <a:gd name="T78" fmla="*/ 3 w 102"/>
                <a:gd name="T79" fmla="*/ 21 h 71"/>
                <a:gd name="T80" fmla="*/ 3 w 102"/>
                <a:gd name="T81" fmla="*/ 18 h 71"/>
                <a:gd name="T82" fmla="*/ 3 w 102"/>
                <a:gd name="T83" fmla="*/ 15 h 71"/>
                <a:gd name="T84" fmla="*/ 6 w 102"/>
                <a:gd name="T85" fmla="*/ 12 h 71"/>
                <a:gd name="T86" fmla="*/ 6 w 102"/>
                <a:gd name="T87" fmla="*/ 12 h 71"/>
                <a:gd name="T88" fmla="*/ 9 w 102"/>
                <a:gd name="T89" fmla="*/ 9 h 71"/>
                <a:gd name="T90" fmla="*/ 9 w 102"/>
                <a:gd name="T91" fmla="*/ 6 h 71"/>
                <a:gd name="T92" fmla="*/ 12 w 102"/>
                <a:gd name="T93" fmla="*/ 6 h 71"/>
                <a:gd name="T94" fmla="*/ 15 w 102"/>
                <a:gd name="T95" fmla="*/ 3 h 71"/>
                <a:gd name="T96" fmla="*/ 18 w 102"/>
                <a:gd name="T97" fmla="*/ 3 h 71"/>
                <a:gd name="T98" fmla="*/ 20 w 102"/>
                <a:gd name="T99" fmla="*/ 0 h 71"/>
                <a:gd name="T100" fmla="*/ 23 w 102"/>
                <a:gd name="T101" fmla="*/ 0 h 71"/>
                <a:gd name="T102" fmla="*/ 26 w 102"/>
                <a:gd name="T103" fmla="*/ 0 h 71"/>
                <a:gd name="T104" fmla="*/ 32 w 102"/>
                <a:gd name="T105" fmla="*/ 0 h 71"/>
                <a:gd name="T106" fmla="*/ 32 w 102"/>
                <a:gd name="T107" fmla="*/ 0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2"/>
                <a:gd name="T163" fmla="*/ 0 h 71"/>
                <a:gd name="T164" fmla="*/ 102 w 10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2" h="71">
                  <a:moveTo>
                    <a:pt x="32" y="0"/>
                  </a:moveTo>
                  <a:lnTo>
                    <a:pt x="35" y="0"/>
                  </a:lnTo>
                  <a:lnTo>
                    <a:pt x="41" y="0"/>
                  </a:lnTo>
                  <a:lnTo>
                    <a:pt x="44" y="3"/>
                  </a:lnTo>
                  <a:lnTo>
                    <a:pt x="50" y="3"/>
                  </a:lnTo>
                  <a:lnTo>
                    <a:pt x="53" y="6"/>
                  </a:lnTo>
                  <a:lnTo>
                    <a:pt x="58" y="6"/>
                  </a:lnTo>
                  <a:lnTo>
                    <a:pt x="67" y="12"/>
                  </a:lnTo>
                  <a:lnTo>
                    <a:pt x="76" y="15"/>
                  </a:lnTo>
                  <a:lnTo>
                    <a:pt x="85" y="21"/>
                  </a:lnTo>
                  <a:lnTo>
                    <a:pt x="102" y="34"/>
                  </a:lnTo>
                  <a:lnTo>
                    <a:pt x="99" y="37"/>
                  </a:lnTo>
                  <a:lnTo>
                    <a:pt x="96" y="40"/>
                  </a:lnTo>
                  <a:lnTo>
                    <a:pt x="88" y="46"/>
                  </a:lnTo>
                  <a:lnTo>
                    <a:pt x="79" y="52"/>
                  </a:lnTo>
                  <a:lnTo>
                    <a:pt x="67" y="59"/>
                  </a:lnTo>
                  <a:lnTo>
                    <a:pt x="58" y="65"/>
                  </a:lnTo>
                  <a:lnTo>
                    <a:pt x="53" y="65"/>
                  </a:lnTo>
                  <a:lnTo>
                    <a:pt x="50" y="68"/>
                  </a:lnTo>
                  <a:lnTo>
                    <a:pt x="44" y="68"/>
                  </a:lnTo>
                  <a:lnTo>
                    <a:pt x="38" y="71"/>
                  </a:lnTo>
                  <a:lnTo>
                    <a:pt x="35" y="71"/>
                  </a:lnTo>
                  <a:lnTo>
                    <a:pt x="32" y="71"/>
                  </a:lnTo>
                  <a:lnTo>
                    <a:pt x="26" y="71"/>
                  </a:lnTo>
                  <a:lnTo>
                    <a:pt x="23" y="71"/>
                  </a:lnTo>
                  <a:lnTo>
                    <a:pt x="20" y="68"/>
                  </a:lnTo>
                  <a:lnTo>
                    <a:pt x="15" y="68"/>
                  </a:lnTo>
                  <a:lnTo>
                    <a:pt x="12" y="65"/>
                  </a:lnTo>
                  <a:lnTo>
                    <a:pt x="12" y="62"/>
                  </a:lnTo>
                  <a:lnTo>
                    <a:pt x="9" y="62"/>
                  </a:lnTo>
                  <a:lnTo>
                    <a:pt x="6" y="59"/>
                  </a:lnTo>
                  <a:lnTo>
                    <a:pt x="6" y="56"/>
                  </a:lnTo>
                  <a:lnTo>
                    <a:pt x="3" y="52"/>
                  </a:lnTo>
                  <a:lnTo>
                    <a:pt x="3" y="46"/>
                  </a:lnTo>
                  <a:lnTo>
                    <a:pt x="3" y="43"/>
                  </a:lnTo>
                  <a:lnTo>
                    <a:pt x="0" y="40"/>
                  </a:lnTo>
                  <a:lnTo>
                    <a:pt x="0" y="34"/>
                  </a:lnTo>
                  <a:lnTo>
                    <a:pt x="3" y="25"/>
                  </a:lnTo>
                  <a:lnTo>
                    <a:pt x="3" y="21"/>
                  </a:lnTo>
                  <a:lnTo>
                    <a:pt x="3" y="18"/>
                  </a:lnTo>
                  <a:lnTo>
                    <a:pt x="3" y="15"/>
                  </a:lnTo>
                  <a:lnTo>
                    <a:pt x="6" y="12"/>
                  </a:lnTo>
                  <a:lnTo>
                    <a:pt x="9" y="9"/>
                  </a:lnTo>
                  <a:lnTo>
                    <a:pt x="9" y="6"/>
                  </a:lnTo>
                  <a:lnTo>
                    <a:pt x="12" y="6"/>
                  </a:lnTo>
                  <a:lnTo>
                    <a:pt x="15" y="3"/>
                  </a:lnTo>
                  <a:lnTo>
                    <a:pt x="18" y="3"/>
                  </a:lnTo>
                  <a:lnTo>
                    <a:pt x="20" y="0"/>
                  </a:lnTo>
                  <a:lnTo>
                    <a:pt x="23" y="0"/>
                  </a:lnTo>
                  <a:lnTo>
                    <a:pt x="26" y="0"/>
                  </a:lnTo>
                  <a:lnTo>
                    <a:pt x="32" y="0"/>
                  </a:lnTo>
                  <a:close/>
                </a:path>
              </a:pathLst>
            </a:custGeom>
            <a:solidFill>
              <a:srgbClr val="FFFFFF"/>
            </a:solidFill>
            <a:ln w="9525">
              <a:noFill/>
              <a:round/>
              <a:headEnd/>
              <a:tailEnd/>
            </a:ln>
          </p:spPr>
          <p:txBody>
            <a:bodyPr/>
            <a:lstStyle/>
            <a:p>
              <a:endParaRPr lang="en-US" dirty="0"/>
            </a:p>
          </p:txBody>
        </p:sp>
        <p:sp>
          <p:nvSpPr>
            <p:cNvPr id="12" name="Freeform 24"/>
            <p:cNvSpPr>
              <a:spLocks/>
            </p:cNvSpPr>
            <p:nvPr/>
          </p:nvSpPr>
          <p:spPr bwMode="auto">
            <a:xfrm>
              <a:off x="1584" y="896"/>
              <a:ext cx="510" cy="963"/>
            </a:xfrm>
            <a:custGeom>
              <a:avLst/>
              <a:gdLst>
                <a:gd name="T0" fmla="*/ 329 w 510"/>
                <a:gd name="T1" fmla="*/ 0 h 963"/>
                <a:gd name="T2" fmla="*/ 355 w 510"/>
                <a:gd name="T3" fmla="*/ 6 h 963"/>
                <a:gd name="T4" fmla="*/ 399 w 510"/>
                <a:gd name="T5" fmla="*/ 19 h 963"/>
                <a:gd name="T6" fmla="*/ 443 w 510"/>
                <a:gd name="T7" fmla="*/ 37 h 963"/>
                <a:gd name="T8" fmla="*/ 425 w 510"/>
                <a:gd name="T9" fmla="*/ 44 h 963"/>
                <a:gd name="T10" fmla="*/ 393 w 510"/>
                <a:gd name="T11" fmla="*/ 59 h 963"/>
                <a:gd name="T12" fmla="*/ 361 w 510"/>
                <a:gd name="T13" fmla="*/ 81 h 963"/>
                <a:gd name="T14" fmla="*/ 329 w 510"/>
                <a:gd name="T15" fmla="*/ 106 h 963"/>
                <a:gd name="T16" fmla="*/ 300 w 510"/>
                <a:gd name="T17" fmla="*/ 137 h 963"/>
                <a:gd name="T18" fmla="*/ 271 w 510"/>
                <a:gd name="T19" fmla="*/ 174 h 963"/>
                <a:gd name="T20" fmla="*/ 248 w 510"/>
                <a:gd name="T21" fmla="*/ 208 h 963"/>
                <a:gd name="T22" fmla="*/ 230 w 510"/>
                <a:gd name="T23" fmla="*/ 245 h 963"/>
                <a:gd name="T24" fmla="*/ 216 w 510"/>
                <a:gd name="T25" fmla="*/ 283 h 963"/>
                <a:gd name="T26" fmla="*/ 207 w 510"/>
                <a:gd name="T27" fmla="*/ 320 h 963"/>
                <a:gd name="T28" fmla="*/ 207 w 510"/>
                <a:gd name="T29" fmla="*/ 351 h 963"/>
                <a:gd name="T30" fmla="*/ 207 w 510"/>
                <a:gd name="T31" fmla="*/ 457 h 963"/>
                <a:gd name="T32" fmla="*/ 213 w 510"/>
                <a:gd name="T33" fmla="*/ 550 h 963"/>
                <a:gd name="T34" fmla="*/ 219 w 510"/>
                <a:gd name="T35" fmla="*/ 578 h 963"/>
                <a:gd name="T36" fmla="*/ 233 w 510"/>
                <a:gd name="T37" fmla="*/ 646 h 963"/>
                <a:gd name="T38" fmla="*/ 251 w 510"/>
                <a:gd name="T39" fmla="*/ 693 h 963"/>
                <a:gd name="T40" fmla="*/ 268 w 510"/>
                <a:gd name="T41" fmla="*/ 730 h 963"/>
                <a:gd name="T42" fmla="*/ 288 w 510"/>
                <a:gd name="T43" fmla="*/ 764 h 963"/>
                <a:gd name="T44" fmla="*/ 312 w 510"/>
                <a:gd name="T45" fmla="*/ 801 h 963"/>
                <a:gd name="T46" fmla="*/ 338 w 510"/>
                <a:gd name="T47" fmla="*/ 835 h 963"/>
                <a:gd name="T48" fmla="*/ 373 w 510"/>
                <a:gd name="T49" fmla="*/ 876 h 963"/>
                <a:gd name="T50" fmla="*/ 417 w 510"/>
                <a:gd name="T51" fmla="*/ 910 h 963"/>
                <a:gd name="T52" fmla="*/ 452 w 510"/>
                <a:gd name="T53" fmla="*/ 932 h 963"/>
                <a:gd name="T54" fmla="*/ 487 w 510"/>
                <a:gd name="T55" fmla="*/ 953 h 963"/>
                <a:gd name="T56" fmla="*/ 472 w 510"/>
                <a:gd name="T57" fmla="*/ 963 h 963"/>
                <a:gd name="T58" fmla="*/ 414 w 510"/>
                <a:gd name="T59" fmla="*/ 960 h 963"/>
                <a:gd name="T60" fmla="*/ 329 w 510"/>
                <a:gd name="T61" fmla="*/ 947 h 963"/>
                <a:gd name="T62" fmla="*/ 265 w 510"/>
                <a:gd name="T63" fmla="*/ 925 h 963"/>
                <a:gd name="T64" fmla="*/ 227 w 510"/>
                <a:gd name="T65" fmla="*/ 904 h 963"/>
                <a:gd name="T66" fmla="*/ 204 w 510"/>
                <a:gd name="T67" fmla="*/ 873 h 963"/>
                <a:gd name="T68" fmla="*/ 178 w 510"/>
                <a:gd name="T69" fmla="*/ 807 h 963"/>
                <a:gd name="T70" fmla="*/ 152 w 510"/>
                <a:gd name="T71" fmla="*/ 742 h 963"/>
                <a:gd name="T72" fmla="*/ 137 w 510"/>
                <a:gd name="T73" fmla="*/ 711 h 963"/>
                <a:gd name="T74" fmla="*/ 122 w 510"/>
                <a:gd name="T75" fmla="*/ 693 h 963"/>
                <a:gd name="T76" fmla="*/ 114 w 510"/>
                <a:gd name="T77" fmla="*/ 680 h 963"/>
                <a:gd name="T78" fmla="*/ 82 w 510"/>
                <a:gd name="T79" fmla="*/ 637 h 963"/>
                <a:gd name="T80" fmla="*/ 52 w 510"/>
                <a:gd name="T81" fmla="*/ 593 h 963"/>
                <a:gd name="T82" fmla="*/ 35 w 510"/>
                <a:gd name="T83" fmla="*/ 559 h 963"/>
                <a:gd name="T84" fmla="*/ 17 w 510"/>
                <a:gd name="T85" fmla="*/ 516 h 963"/>
                <a:gd name="T86" fmla="*/ 6 w 510"/>
                <a:gd name="T87" fmla="*/ 472 h 963"/>
                <a:gd name="T88" fmla="*/ 0 w 510"/>
                <a:gd name="T89" fmla="*/ 419 h 963"/>
                <a:gd name="T90" fmla="*/ 0 w 510"/>
                <a:gd name="T91" fmla="*/ 376 h 963"/>
                <a:gd name="T92" fmla="*/ 6 w 510"/>
                <a:gd name="T93" fmla="*/ 332 h 963"/>
                <a:gd name="T94" fmla="*/ 15 w 510"/>
                <a:gd name="T95" fmla="*/ 286 h 963"/>
                <a:gd name="T96" fmla="*/ 20 w 510"/>
                <a:gd name="T97" fmla="*/ 270 h 963"/>
                <a:gd name="T98" fmla="*/ 23 w 510"/>
                <a:gd name="T99" fmla="*/ 252 h 963"/>
                <a:gd name="T100" fmla="*/ 44 w 510"/>
                <a:gd name="T101" fmla="*/ 199 h 963"/>
                <a:gd name="T102" fmla="*/ 50 w 510"/>
                <a:gd name="T103" fmla="*/ 183 h 963"/>
                <a:gd name="T104" fmla="*/ 61 w 510"/>
                <a:gd name="T105" fmla="*/ 149 h 963"/>
                <a:gd name="T106" fmla="*/ 76 w 510"/>
                <a:gd name="T107" fmla="*/ 121 h 963"/>
                <a:gd name="T108" fmla="*/ 96 w 510"/>
                <a:gd name="T109" fmla="*/ 93 h 963"/>
                <a:gd name="T110" fmla="*/ 122 w 510"/>
                <a:gd name="T111" fmla="*/ 72 h 963"/>
                <a:gd name="T112" fmla="*/ 140 w 510"/>
                <a:gd name="T113" fmla="*/ 56 h 963"/>
                <a:gd name="T114" fmla="*/ 169 w 510"/>
                <a:gd name="T115" fmla="*/ 40 h 963"/>
                <a:gd name="T116" fmla="*/ 201 w 510"/>
                <a:gd name="T117" fmla="*/ 25 h 963"/>
                <a:gd name="T118" fmla="*/ 242 w 510"/>
                <a:gd name="T119" fmla="*/ 13 h 963"/>
                <a:gd name="T120" fmla="*/ 280 w 510"/>
                <a:gd name="T121" fmla="*/ 3 h 963"/>
                <a:gd name="T122" fmla="*/ 315 w 510"/>
                <a:gd name="T123" fmla="*/ 0 h 9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10"/>
                <a:gd name="T187" fmla="*/ 0 h 963"/>
                <a:gd name="T188" fmla="*/ 510 w 510"/>
                <a:gd name="T189" fmla="*/ 963 h 96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10" h="963">
                  <a:moveTo>
                    <a:pt x="315" y="0"/>
                  </a:moveTo>
                  <a:lnTo>
                    <a:pt x="320" y="0"/>
                  </a:lnTo>
                  <a:lnTo>
                    <a:pt x="329" y="0"/>
                  </a:lnTo>
                  <a:lnTo>
                    <a:pt x="338" y="0"/>
                  </a:lnTo>
                  <a:lnTo>
                    <a:pt x="347" y="3"/>
                  </a:lnTo>
                  <a:lnTo>
                    <a:pt x="355" y="6"/>
                  </a:lnTo>
                  <a:lnTo>
                    <a:pt x="364" y="6"/>
                  </a:lnTo>
                  <a:lnTo>
                    <a:pt x="382" y="13"/>
                  </a:lnTo>
                  <a:lnTo>
                    <a:pt x="399" y="19"/>
                  </a:lnTo>
                  <a:lnTo>
                    <a:pt x="417" y="25"/>
                  </a:lnTo>
                  <a:lnTo>
                    <a:pt x="446" y="37"/>
                  </a:lnTo>
                  <a:lnTo>
                    <a:pt x="443" y="37"/>
                  </a:lnTo>
                  <a:lnTo>
                    <a:pt x="437" y="40"/>
                  </a:lnTo>
                  <a:lnTo>
                    <a:pt x="431" y="40"/>
                  </a:lnTo>
                  <a:lnTo>
                    <a:pt x="425" y="44"/>
                  </a:lnTo>
                  <a:lnTo>
                    <a:pt x="417" y="47"/>
                  </a:lnTo>
                  <a:lnTo>
                    <a:pt x="405" y="53"/>
                  </a:lnTo>
                  <a:lnTo>
                    <a:pt x="393" y="59"/>
                  </a:lnTo>
                  <a:lnTo>
                    <a:pt x="382" y="65"/>
                  </a:lnTo>
                  <a:lnTo>
                    <a:pt x="370" y="72"/>
                  </a:lnTo>
                  <a:lnTo>
                    <a:pt x="361" y="81"/>
                  </a:lnTo>
                  <a:lnTo>
                    <a:pt x="350" y="87"/>
                  </a:lnTo>
                  <a:lnTo>
                    <a:pt x="338" y="96"/>
                  </a:lnTo>
                  <a:lnTo>
                    <a:pt x="329" y="106"/>
                  </a:lnTo>
                  <a:lnTo>
                    <a:pt x="318" y="118"/>
                  </a:lnTo>
                  <a:lnTo>
                    <a:pt x="309" y="127"/>
                  </a:lnTo>
                  <a:lnTo>
                    <a:pt x="300" y="137"/>
                  </a:lnTo>
                  <a:lnTo>
                    <a:pt x="288" y="149"/>
                  </a:lnTo>
                  <a:lnTo>
                    <a:pt x="280" y="162"/>
                  </a:lnTo>
                  <a:lnTo>
                    <a:pt x="271" y="174"/>
                  </a:lnTo>
                  <a:lnTo>
                    <a:pt x="262" y="183"/>
                  </a:lnTo>
                  <a:lnTo>
                    <a:pt x="256" y="196"/>
                  </a:lnTo>
                  <a:lnTo>
                    <a:pt x="248" y="208"/>
                  </a:lnTo>
                  <a:lnTo>
                    <a:pt x="242" y="221"/>
                  </a:lnTo>
                  <a:lnTo>
                    <a:pt x="236" y="233"/>
                  </a:lnTo>
                  <a:lnTo>
                    <a:pt x="230" y="245"/>
                  </a:lnTo>
                  <a:lnTo>
                    <a:pt x="224" y="258"/>
                  </a:lnTo>
                  <a:lnTo>
                    <a:pt x="219" y="270"/>
                  </a:lnTo>
                  <a:lnTo>
                    <a:pt x="216" y="283"/>
                  </a:lnTo>
                  <a:lnTo>
                    <a:pt x="213" y="295"/>
                  </a:lnTo>
                  <a:lnTo>
                    <a:pt x="210" y="307"/>
                  </a:lnTo>
                  <a:lnTo>
                    <a:pt x="207" y="320"/>
                  </a:lnTo>
                  <a:lnTo>
                    <a:pt x="207" y="329"/>
                  </a:lnTo>
                  <a:lnTo>
                    <a:pt x="207" y="342"/>
                  </a:lnTo>
                  <a:lnTo>
                    <a:pt x="207" y="351"/>
                  </a:lnTo>
                  <a:lnTo>
                    <a:pt x="207" y="425"/>
                  </a:lnTo>
                  <a:lnTo>
                    <a:pt x="207" y="441"/>
                  </a:lnTo>
                  <a:lnTo>
                    <a:pt x="207" y="457"/>
                  </a:lnTo>
                  <a:lnTo>
                    <a:pt x="207" y="475"/>
                  </a:lnTo>
                  <a:lnTo>
                    <a:pt x="210" y="497"/>
                  </a:lnTo>
                  <a:lnTo>
                    <a:pt x="213" y="550"/>
                  </a:lnTo>
                  <a:lnTo>
                    <a:pt x="213" y="553"/>
                  </a:lnTo>
                  <a:lnTo>
                    <a:pt x="216" y="559"/>
                  </a:lnTo>
                  <a:lnTo>
                    <a:pt x="219" y="578"/>
                  </a:lnTo>
                  <a:lnTo>
                    <a:pt x="230" y="621"/>
                  </a:lnTo>
                  <a:lnTo>
                    <a:pt x="230" y="634"/>
                  </a:lnTo>
                  <a:lnTo>
                    <a:pt x="233" y="646"/>
                  </a:lnTo>
                  <a:lnTo>
                    <a:pt x="242" y="668"/>
                  </a:lnTo>
                  <a:lnTo>
                    <a:pt x="248" y="680"/>
                  </a:lnTo>
                  <a:lnTo>
                    <a:pt x="251" y="693"/>
                  </a:lnTo>
                  <a:lnTo>
                    <a:pt x="256" y="705"/>
                  </a:lnTo>
                  <a:lnTo>
                    <a:pt x="262" y="717"/>
                  </a:lnTo>
                  <a:lnTo>
                    <a:pt x="268" y="730"/>
                  </a:lnTo>
                  <a:lnTo>
                    <a:pt x="274" y="742"/>
                  </a:lnTo>
                  <a:lnTo>
                    <a:pt x="283" y="752"/>
                  </a:lnTo>
                  <a:lnTo>
                    <a:pt x="288" y="764"/>
                  </a:lnTo>
                  <a:lnTo>
                    <a:pt x="300" y="783"/>
                  </a:lnTo>
                  <a:lnTo>
                    <a:pt x="303" y="789"/>
                  </a:lnTo>
                  <a:lnTo>
                    <a:pt x="312" y="801"/>
                  </a:lnTo>
                  <a:lnTo>
                    <a:pt x="320" y="811"/>
                  </a:lnTo>
                  <a:lnTo>
                    <a:pt x="329" y="823"/>
                  </a:lnTo>
                  <a:lnTo>
                    <a:pt x="338" y="835"/>
                  </a:lnTo>
                  <a:lnTo>
                    <a:pt x="355" y="854"/>
                  </a:lnTo>
                  <a:lnTo>
                    <a:pt x="370" y="870"/>
                  </a:lnTo>
                  <a:lnTo>
                    <a:pt x="373" y="876"/>
                  </a:lnTo>
                  <a:lnTo>
                    <a:pt x="396" y="894"/>
                  </a:lnTo>
                  <a:lnTo>
                    <a:pt x="405" y="904"/>
                  </a:lnTo>
                  <a:lnTo>
                    <a:pt x="417" y="910"/>
                  </a:lnTo>
                  <a:lnTo>
                    <a:pt x="428" y="919"/>
                  </a:lnTo>
                  <a:lnTo>
                    <a:pt x="440" y="925"/>
                  </a:lnTo>
                  <a:lnTo>
                    <a:pt x="452" y="932"/>
                  </a:lnTo>
                  <a:lnTo>
                    <a:pt x="463" y="938"/>
                  </a:lnTo>
                  <a:lnTo>
                    <a:pt x="475" y="944"/>
                  </a:lnTo>
                  <a:lnTo>
                    <a:pt x="487" y="953"/>
                  </a:lnTo>
                  <a:lnTo>
                    <a:pt x="510" y="960"/>
                  </a:lnTo>
                  <a:lnTo>
                    <a:pt x="478" y="963"/>
                  </a:lnTo>
                  <a:lnTo>
                    <a:pt x="472" y="963"/>
                  </a:lnTo>
                  <a:lnTo>
                    <a:pt x="466" y="963"/>
                  </a:lnTo>
                  <a:lnTo>
                    <a:pt x="440" y="960"/>
                  </a:lnTo>
                  <a:lnTo>
                    <a:pt x="414" y="960"/>
                  </a:lnTo>
                  <a:lnTo>
                    <a:pt x="382" y="956"/>
                  </a:lnTo>
                  <a:lnTo>
                    <a:pt x="350" y="950"/>
                  </a:lnTo>
                  <a:lnTo>
                    <a:pt x="329" y="947"/>
                  </a:lnTo>
                  <a:lnTo>
                    <a:pt x="297" y="938"/>
                  </a:lnTo>
                  <a:lnTo>
                    <a:pt x="280" y="935"/>
                  </a:lnTo>
                  <a:lnTo>
                    <a:pt x="265" y="925"/>
                  </a:lnTo>
                  <a:lnTo>
                    <a:pt x="251" y="919"/>
                  </a:lnTo>
                  <a:lnTo>
                    <a:pt x="233" y="910"/>
                  </a:lnTo>
                  <a:lnTo>
                    <a:pt x="227" y="904"/>
                  </a:lnTo>
                  <a:lnTo>
                    <a:pt x="221" y="897"/>
                  </a:lnTo>
                  <a:lnTo>
                    <a:pt x="213" y="885"/>
                  </a:lnTo>
                  <a:lnTo>
                    <a:pt x="204" y="873"/>
                  </a:lnTo>
                  <a:lnTo>
                    <a:pt x="192" y="845"/>
                  </a:lnTo>
                  <a:lnTo>
                    <a:pt x="184" y="826"/>
                  </a:lnTo>
                  <a:lnTo>
                    <a:pt x="178" y="807"/>
                  </a:lnTo>
                  <a:lnTo>
                    <a:pt x="163" y="770"/>
                  </a:lnTo>
                  <a:lnTo>
                    <a:pt x="154" y="752"/>
                  </a:lnTo>
                  <a:lnTo>
                    <a:pt x="152" y="742"/>
                  </a:lnTo>
                  <a:lnTo>
                    <a:pt x="146" y="733"/>
                  </a:lnTo>
                  <a:lnTo>
                    <a:pt x="140" y="717"/>
                  </a:lnTo>
                  <a:lnTo>
                    <a:pt x="137" y="711"/>
                  </a:lnTo>
                  <a:lnTo>
                    <a:pt x="131" y="705"/>
                  </a:lnTo>
                  <a:lnTo>
                    <a:pt x="128" y="699"/>
                  </a:lnTo>
                  <a:lnTo>
                    <a:pt x="122" y="693"/>
                  </a:lnTo>
                  <a:lnTo>
                    <a:pt x="122" y="689"/>
                  </a:lnTo>
                  <a:lnTo>
                    <a:pt x="119" y="686"/>
                  </a:lnTo>
                  <a:lnTo>
                    <a:pt x="114" y="680"/>
                  </a:lnTo>
                  <a:lnTo>
                    <a:pt x="99" y="665"/>
                  </a:lnTo>
                  <a:lnTo>
                    <a:pt x="87" y="646"/>
                  </a:lnTo>
                  <a:lnTo>
                    <a:pt x="82" y="637"/>
                  </a:lnTo>
                  <a:lnTo>
                    <a:pt x="73" y="630"/>
                  </a:lnTo>
                  <a:lnTo>
                    <a:pt x="64" y="612"/>
                  </a:lnTo>
                  <a:lnTo>
                    <a:pt x="52" y="593"/>
                  </a:lnTo>
                  <a:lnTo>
                    <a:pt x="44" y="578"/>
                  </a:lnTo>
                  <a:lnTo>
                    <a:pt x="38" y="568"/>
                  </a:lnTo>
                  <a:lnTo>
                    <a:pt x="35" y="559"/>
                  </a:lnTo>
                  <a:lnTo>
                    <a:pt x="26" y="540"/>
                  </a:lnTo>
                  <a:lnTo>
                    <a:pt x="20" y="525"/>
                  </a:lnTo>
                  <a:lnTo>
                    <a:pt x="17" y="516"/>
                  </a:lnTo>
                  <a:lnTo>
                    <a:pt x="15" y="506"/>
                  </a:lnTo>
                  <a:lnTo>
                    <a:pt x="9" y="488"/>
                  </a:lnTo>
                  <a:lnTo>
                    <a:pt x="6" y="472"/>
                  </a:lnTo>
                  <a:lnTo>
                    <a:pt x="3" y="453"/>
                  </a:lnTo>
                  <a:lnTo>
                    <a:pt x="0" y="438"/>
                  </a:lnTo>
                  <a:lnTo>
                    <a:pt x="0" y="419"/>
                  </a:lnTo>
                  <a:lnTo>
                    <a:pt x="0" y="401"/>
                  </a:lnTo>
                  <a:lnTo>
                    <a:pt x="0" y="388"/>
                  </a:lnTo>
                  <a:lnTo>
                    <a:pt x="0" y="376"/>
                  </a:lnTo>
                  <a:lnTo>
                    <a:pt x="0" y="363"/>
                  </a:lnTo>
                  <a:lnTo>
                    <a:pt x="3" y="354"/>
                  </a:lnTo>
                  <a:lnTo>
                    <a:pt x="6" y="332"/>
                  </a:lnTo>
                  <a:lnTo>
                    <a:pt x="9" y="314"/>
                  </a:lnTo>
                  <a:lnTo>
                    <a:pt x="12" y="298"/>
                  </a:lnTo>
                  <a:lnTo>
                    <a:pt x="15" y="286"/>
                  </a:lnTo>
                  <a:lnTo>
                    <a:pt x="17" y="276"/>
                  </a:lnTo>
                  <a:lnTo>
                    <a:pt x="20" y="273"/>
                  </a:lnTo>
                  <a:lnTo>
                    <a:pt x="20" y="270"/>
                  </a:lnTo>
                  <a:lnTo>
                    <a:pt x="20" y="267"/>
                  </a:lnTo>
                  <a:lnTo>
                    <a:pt x="20" y="261"/>
                  </a:lnTo>
                  <a:lnTo>
                    <a:pt x="23" y="252"/>
                  </a:lnTo>
                  <a:lnTo>
                    <a:pt x="29" y="239"/>
                  </a:lnTo>
                  <a:lnTo>
                    <a:pt x="32" y="224"/>
                  </a:lnTo>
                  <a:lnTo>
                    <a:pt x="44" y="199"/>
                  </a:lnTo>
                  <a:lnTo>
                    <a:pt x="47" y="190"/>
                  </a:lnTo>
                  <a:lnTo>
                    <a:pt x="50" y="183"/>
                  </a:lnTo>
                  <a:lnTo>
                    <a:pt x="52" y="171"/>
                  </a:lnTo>
                  <a:lnTo>
                    <a:pt x="55" y="162"/>
                  </a:lnTo>
                  <a:lnTo>
                    <a:pt x="61" y="149"/>
                  </a:lnTo>
                  <a:lnTo>
                    <a:pt x="64" y="140"/>
                  </a:lnTo>
                  <a:lnTo>
                    <a:pt x="70" y="131"/>
                  </a:lnTo>
                  <a:lnTo>
                    <a:pt x="76" y="121"/>
                  </a:lnTo>
                  <a:lnTo>
                    <a:pt x="82" y="112"/>
                  </a:lnTo>
                  <a:lnTo>
                    <a:pt x="90" y="103"/>
                  </a:lnTo>
                  <a:lnTo>
                    <a:pt x="96" y="93"/>
                  </a:lnTo>
                  <a:lnTo>
                    <a:pt x="105" y="87"/>
                  </a:lnTo>
                  <a:lnTo>
                    <a:pt x="114" y="78"/>
                  </a:lnTo>
                  <a:lnTo>
                    <a:pt x="122" y="72"/>
                  </a:lnTo>
                  <a:lnTo>
                    <a:pt x="125" y="68"/>
                  </a:lnTo>
                  <a:lnTo>
                    <a:pt x="131" y="65"/>
                  </a:lnTo>
                  <a:lnTo>
                    <a:pt x="140" y="56"/>
                  </a:lnTo>
                  <a:lnTo>
                    <a:pt x="152" y="53"/>
                  </a:lnTo>
                  <a:lnTo>
                    <a:pt x="160" y="47"/>
                  </a:lnTo>
                  <a:lnTo>
                    <a:pt x="169" y="40"/>
                  </a:lnTo>
                  <a:lnTo>
                    <a:pt x="181" y="34"/>
                  </a:lnTo>
                  <a:lnTo>
                    <a:pt x="189" y="31"/>
                  </a:lnTo>
                  <a:lnTo>
                    <a:pt x="201" y="25"/>
                  </a:lnTo>
                  <a:lnTo>
                    <a:pt x="210" y="22"/>
                  </a:lnTo>
                  <a:lnTo>
                    <a:pt x="221" y="16"/>
                  </a:lnTo>
                  <a:lnTo>
                    <a:pt x="242" y="13"/>
                  </a:lnTo>
                  <a:lnTo>
                    <a:pt x="259" y="6"/>
                  </a:lnTo>
                  <a:lnTo>
                    <a:pt x="271" y="3"/>
                  </a:lnTo>
                  <a:lnTo>
                    <a:pt x="280" y="3"/>
                  </a:lnTo>
                  <a:lnTo>
                    <a:pt x="288" y="0"/>
                  </a:lnTo>
                  <a:lnTo>
                    <a:pt x="297" y="0"/>
                  </a:lnTo>
                  <a:lnTo>
                    <a:pt x="315" y="0"/>
                  </a:lnTo>
                  <a:close/>
                </a:path>
              </a:pathLst>
            </a:custGeom>
            <a:solidFill>
              <a:srgbClr val="F1000C"/>
            </a:solidFill>
            <a:ln w="9525">
              <a:noFill/>
              <a:round/>
              <a:headEnd/>
              <a:tailEnd/>
            </a:ln>
          </p:spPr>
          <p:txBody>
            <a:bodyPr/>
            <a:lstStyle/>
            <a:p>
              <a:endParaRPr lang="en-US" dirty="0"/>
            </a:p>
          </p:txBody>
        </p:sp>
        <p:sp>
          <p:nvSpPr>
            <p:cNvPr id="13" name="Freeform 25"/>
            <p:cNvSpPr>
              <a:spLocks/>
            </p:cNvSpPr>
            <p:nvPr/>
          </p:nvSpPr>
          <p:spPr bwMode="auto">
            <a:xfrm>
              <a:off x="1966" y="1467"/>
              <a:ext cx="84" cy="94"/>
            </a:xfrm>
            <a:custGeom>
              <a:avLst/>
              <a:gdLst>
                <a:gd name="T0" fmla="*/ 81 w 84"/>
                <a:gd name="T1" fmla="*/ 0 h 94"/>
                <a:gd name="T2" fmla="*/ 84 w 84"/>
                <a:gd name="T3" fmla="*/ 0 h 94"/>
                <a:gd name="T4" fmla="*/ 84 w 84"/>
                <a:gd name="T5" fmla="*/ 4 h 94"/>
                <a:gd name="T6" fmla="*/ 84 w 84"/>
                <a:gd name="T7" fmla="*/ 7 h 94"/>
                <a:gd name="T8" fmla="*/ 84 w 84"/>
                <a:gd name="T9" fmla="*/ 10 h 94"/>
                <a:gd name="T10" fmla="*/ 84 w 84"/>
                <a:gd name="T11" fmla="*/ 13 h 94"/>
                <a:gd name="T12" fmla="*/ 81 w 84"/>
                <a:gd name="T13" fmla="*/ 25 h 94"/>
                <a:gd name="T14" fmla="*/ 81 w 84"/>
                <a:gd name="T15" fmla="*/ 35 h 94"/>
                <a:gd name="T16" fmla="*/ 78 w 84"/>
                <a:gd name="T17" fmla="*/ 41 h 94"/>
                <a:gd name="T18" fmla="*/ 73 w 84"/>
                <a:gd name="T19" fmla="*/ 53 h 94"/>
                <a:gd name="T20" fmla="*/ 70 w 84"/>
                <a:gd name="T21" fmla="*/ 63 h 94"/>
                <a:gd name="T22" fmla="*/ 67 w 84"/>
                <a:gd name="T23" fmla="*/ 69 h 94"/>
                <a:gd name="T24" fmla="*/ 61 w 84"/>
                <a:gd name="T25" fmla="*/ 75 h 94"/>
                <a:gd name="T26" fmla="*/ 58 w 84"/>
                <a:gd name="T27" fmla="*/ 81 h 94"/>
                <a:gd name="T28" fmla="*/ 52 w 84"/>
                <a:gd name="T29" fmla="*/ 84 h 94"/>
                <a:gd name="T30" fmla="*/ 49 w 84"/>
                <a:gd name="T31" fmla="*/ 90 h 94"/>
                <a:gd name="T32" fmla="*/ 46 w 84"/>
                <a:gd name="T33" fmla="*/ 90 h 94"/>
                <a:gd name="T34" fmla="*/ 43 w 84"/>
                <a:gd name="T35" fmla="*/ 90 h 94"/>
                <a:gd name="T36" fmla="*/ 40 w 84"/>
                <a:gd name="T37" fmla="*/ 94 h 94"/>
                <a:gd name="T38" fmla="*/ 38 w 84"/>
                <a:gd name="T39" fmla="*/ 94 h 94"/>
                <a:gd name="T40" fmla="*/ 35 w 84"/>
                <a:gd name="T41" fmla="*/ 94 h 94"/>
                <a:gd name="T42" fmla="*/ 32 w 84"/>
                <a:gd name="T43" fmla="*/ 90 h 94"/>
                <a:gd name="T44" fmla="*/ 26 w 84"/>
                <a:gd name="T45" fmla="*/ 90 h 94"/>
                <a:gd name="T46" fmla="*/ 20 w 84"/>
                <a:gd name="T47" fmla="*/ 84 h 94"/>
                <a:gd name="T48" fmla="*/ 14 w 84"/>
                <a:gd name="T49" fmla="*/ 81 h 94"/>
                <a:gd name="T50" fmla="*/ 11 w 84"/>
                <a:gd name="T51" fmla="*/ 78 h 94"/>
                <a:gd name="T52" fmla="*/ 8 w 84"/>
                <a:gd name="T53" fmla="*/ 75 h 94"/>
                <a:gd name="T54" fmla="*/ 5 w 84"/>
                <a:gd name="T55" fmla="*/ 69 h 94"/>
                <a:gd name="T56" fmla="*/ 3 w 84"/>
                <a:gd name="T57" fmla="*/ 66 h 94"/>
                <a:gd name="T58" fmla="*/ 0 w 84"/>
                <a:gd name="T59" fmla="*/ 63 h 94"/>
                <a:gd name="T60" fmla="*/ 0 w 84"/>
                <a:gd name="T61" fmla="*/ 59 h 94"/>
                <a:gd name="T62" fmla="*/ 0 w 84"/>
                <a:gd name="T63" fmla="*/ 53 h 94"/>
                <a:gd name="T64" fmla="*/ 0 w 84"/>
                <a:gd name="T65" fmla="*/ 50 h 94"/>
                <a:gd name="T66" fmla="*/ 0 w 84"/>
                <a:gd name="T67" fmla="*/ 47 h 94"/>
                <a:gd name="T68" fmla="*/ 3 w 84"/>
                <a:gd name="T69" fmla="*/ 44 h 94"/>
                <a:gd name="T70" fmla="*/ 3 w 84"/>
                <a:gd name="T71" fmla="*/ 41 h 94"/>
                <a:gd name="T72" fmla="*/ 5 w 84"/>
                <a:gd name="T73" fmla="*/ 38 h 94"/>
                <a:gd name="T74" fmla="*/ 8 w 84"/>
                <a:gd name="T75" fmla="*/ 35 h 94"/>
                <a:gd name="T76" fmla="*/ 8 w 84"/>
                <a:gd name="T77" fmla="*/ 35 h 94"/>
                <a:gd name="T78" fmla="*/ 11 w 84"/>
                <a:gd name="T79" fmla="*/ 31 h 94"/>
                <a:gd name="T80" fmla="*/ 17 w 84"/>
                <a:gd name="T81" fmla="*/ 25 h 94"/>
                <a:gd name="T82" fmla="*/ 23 w 84"/>
                <a:gd name="T83" fmla="*/ 22 h 94"/>
                <a:gd name="T84" fmla="*/ 29 w 84"/>
                <a:gd name="T85" fmla="*/ 19 h 94"/>
                <a:gd name="T86" fmla="*/ 38 w 84"/>
                <a:gd name="T87" fmla="*/ 16 h 94"/>
                <a:gd name="T88" fmla="*/ 52 w 84"/>
                <a:gd name="T89" fmla="*/ 10 h 94"/>
                <a:gd name="T90" fmla="*/ 67 w 84"/>
                <a:gd name="T91" fmla="*/ 7 h 94"/>
                <a:gd name="T92" fmla="*/ 75 w 84"/>
                <a:gd name="T93" fmla="*/ 4 h 94"/>
                <a:gd name="T94" fmla="*/ 81 w 84"/>
                <a:gd name="T95" fmla="*/ 0 h 94"/>
                <a:gd name="T96" fmla="*/ 81 w 84"/>
                <a:gd name="T97" fmla="*/ 0 h 94"/>
                <a:gd name="T98" fmla="*/ 81 w 84"/>
                <a:gd name="T99" fmla="*/ 0 h 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94"/>
                <a:gd name="T152" fmla="*/ 84 w 84"/>
                <a:gd name="T153" fmla="*/ 94 h 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94">
                  <a:moveTo>
                    <a:pt x="81" y="0"/>
                  </a:moveTo>
                  <a:lnTo>
                    <a:pt x="84" y="0"/>
                  </a:lnTo>
                  <a:lnTo>
                    <a:pt x="84" y="4"/>
                  </a:lnTo>
                  <a:lnTo>
                    <a:pt x="84" y="7"/>
                  </a:lnTo>
                  <a:lnTo>
                    <a:pt x="84" y="10"/>
                  </a:lnTo>
                  <a:lnTo>
                    <a:pt x="84" y="13"/>
                  </a:lnTo>
                  <a:lnTo>
                    <a:pt x="81" y="25"/>
                  </a:lnTo>
                  <a:lnTo>
                    <a:pt x="81" y="35"/>
                  </a:lnTo>
                  <a:lnTo>
                    <a:pt x="78" y="41"/>
                  </a:lnTo>
                  <a:lnTo>
                    <a:pt x="73" y="53"/>
                  </a:lnTo>
                  <a:lnTo>
                    <a:pt x="70" y="63"/>
                  </a:lnTo>
                  <a:lnTo>
                    <a:pt x="67" y="69"/>
                  </a:lnTo>
                  <a:lnTo>
                    <a:pt x="61" y="75"/>
                  </a:lnTo>
                  <a:lnTo>
                    <a:pt x="58" y="81"/>
                  </a:lnTo>
                  <a:lnTo>
                    <a:pt x="52" y="84"/>
                  </a:lnTo>
                  <a:lnTo>
                    <a:pt x="49" y="90"/>
                  </a:lnTo>
                  <a:lnTo>
                    <a:pt x="46" y="90"/>
                  </a:lnTo>
                  <a:lnTo>
                    <a:pt x="43" y="90"/>
                  </a:lnTo>
                  <a:lnTo>
                    <a:pt x="40" y="94"/>
                  </a:lnTo>
                  <a:lnTo>
                    <a:pt x="38" y="94"/>
                  </a:lnTo>
                  <a:lnTo>
                    <a:pt x="35" y="94"/>
                  </a:lnTo>
                  <a:lnTo>
                    <a:pt x="32" y="90"/>
                  </a:lnTo>
                  <a:lnTo>
                    <a:pt x="26" y="90"/>
                  </a:lnTo>
                  <a:lnTo>
                    <a:pt x="20" y="84"/>
                  </a:lnTo>
                  <a:lnTo>
                    <a:pt x="14" y="81"/>
                  </a:lnTo>
                  <a:lnTo>
                    <a:pt x="11" y="78"/>
                  </a:lnTo>
                  <a:lnTo>
                    <a:pt x="8" y="75"/>
                  </a:lnTo>
                  <a:lnTo>
                    <a:pt x="5" y="69"/>
                  </a:lnTo>
                  <a:lnTo>
                    <a:pt x="3" y="66"/>
                  </a:lnTo>
                  <a:lnTo>
                    <a:pt x="0" y="63"/>
                  </a:lnTo>
                  <a:lnTo>
                    <a:pt x="0" y="59"/>
                  </a:lnTo>
                  <a:lnTo>
                    <a:pt x="0" y="53"/>
                  </a:lnTo>
                  <a:lnTo>
                    <a:pt x="0" y="50"/>
                  </a:lnTo>
                  <a:lnTo>
                    <a:pt x="0" y="47"/>
                  </a:lnTo>
                  <a:lnTo>
                    <a:pt x="3" y="44"/>
                  </a:lnTo>
                  <a:lnTo>
                    <a:pt x="3" y="41"/>
                  </a:lnTo>
                  <a:lnTo>
                    <a:pt x="5" y="38"/>
                  </a:lnTo>
                  <a:lnTo>
                    <a:pt x="8" y="35"/>
                  </a:lnTo>
                  <a:lnTo>
                    <a:pt x="11" y="31"/>
                  </a:lnTo>
                  <a:lnTo>
                    <a:pt x="17" y="25"/>
                  </a:lnTo>
                  <a:lnTo>
                    <a:pt x="23" y="22"/>
                  </a:lnTo>
                  <a:lnTo>
                    <a:pt x="29" y="19"/>
                  </a:lnTo>
                  <a:lnTo>
                    <a:pt x="38" y="16"/>
                  </a:lnTo>
                  <a:lnTo>
                    <a:pt x="52" y="10"/>
                  </a:lnTo>
                  <a:lnTo>
                    <a:pt x="67" y="7"/>
                  </a:lnTo>
                  <a:lnTo>
                    <a:pt x="75" y="4"/>
                  </a:lnTo>
                  <a:lnTo>
                    <a:pt x="81" y="0"/>
                  </a:lnTo>
                  <a:close/>
                </a:path>
              </a:pathLst>
            </a:custGeom>
            <a:solidFill>
              <a:srgbClr val="FFFFFF"/>
            </a:solidFill>
            <a:ln w="9525">
              <a:noFill/>
              <a:round/>
              <a:headEnd/>
              <a:tailEnd/>
            </a:ln>
          </p:spPr>
          <p:txBody>
            <a:bodyPr/>
            <a:lstStyle/>
            <a:p>
              <a:endParaRPr lang="en-US" dirty="0"/>
            </a:p>
          </p:txBody>
        </p:sp>
        <p:sp>
          <p:nvSpPr>
            <p:cNvPr id="14" name="Freeform 26"/>
            <p:cNvSpPr>
              <a:spLocks noEditPoints="1"/>
            </p:cNvSpPr>
            <p:nvPr/>
          </p:nvSpPr>
          <p:spPr bwMode="auto">
            <a:xfrm>
              <a:off x="2592" y="1598"/>
              <a:ext cx="216" cy="264"/>
            </a:xfrm>
            <a:custGeom>
              <a:avLst/>
              <a:gdLst>
                <a:gd name="T0" fmla="*/ 163 w 216"/>
                <a:gd name="T1" fmla="*/ 171 h 264"/>
                <a:gd name="T2" fmla="*/ 146 w 216"/>
                <a:gd name="T3" fmla="*/ 205 h 264"/>
                <a:gd name="T4" fmla="*/ 111 w 216"/>
                <a:gd name="T5" fmla="*/ 227 h 264"/>
                <a:gd name="T6" fmla="*/ 70 w 216"/>
                <a:gd name="T7" fmla="*/ 227 h 264"/>
                <a:gd name="T8" fmla="*/ 55 w 216"/>
                <a:gd name="T9" fmla="*/ 217 h 264"/>
                <a:gd name="T10" fmla="*/ 44 w 216"/>
                <a:gd name="T11" fmla="*/ 189 h 264"/>
                <a:gd name="T12" fmla="*/ 47 w 216"/>
                <a:gd name="T13" fmla="*/ 171 h 264"/>
                <a:gd name="T14" fmla="*/ 64 w 216"/>
                <a:gd name="T15" fmla="*/ 155 h 264"/>
                <a:gd name="T16" fmla="*/ 99 w 216"/>
                <a:gd name="T17" fmla="*/ 146 h 264"/>
                <a:gd name="T18" fmla="*/ 137 w 216"/>
                <a:gd name="T19" fmla="*/ 140 h 264"/>
                <a:gd name="T20" fmla="*/ 163 w 216"/>
                <a:gd name="T21" fmla="*/ 146 h 264"/>
                <a:gd name="T22" fmla="*/ 175 w 216"/>
                <a:gd name="T23" fmla="*/ 258 h 264"/>
                <a:gd name="T24" fmla="*/ 210 w 216"/>
                <a:gd name="T25" fmla="*/ 242 h 264"/>
                <a:gd name="T26" fmla="*/ 204 w 216"/>
                <a:gd name="T27" fmla="*/ 217 h 264"/>
                <a:gd name="T28" fmla="*/ 204 w 216"/>
                <a:gd name="T29" fmla="*/ 180 h 264"/>
                <a:gd name="T30" fmla="*/ 204 w 216"/>
                <a:gd name="T31" fmla="*/ 96 h 264"/>
                <a:gd name="T32" fmla="*/ 204 w 216"/>
                <a:gd name="T33" fmla="*/ 71 h 264"/>
                <a:gd name="T34" fmla="*/ 195 w 216"/>
                <a:gd name="T35" fmla="*/ 40 h 264"/>
                <a:gd name="T36" fmla="*/ 178 w 216"/>
                <a:gd name="T37" fmla="*/ 15 h 264"/>
                <a:gd name="T38" fmla="*/ 140 w 216"/>
                <a:gd name="T39" fmla="*/ 3 h 264"/>
                <a:gd name="T40" fmla="*/ 85 w 216"/>
                <a:gd name="T41" fmla="*/ 3 h 264"/>
                <a:gd name="T42" fmla="*/ 38 w 216"/>
                <a:gd name="T43" fmla="*/ 22 h 264"/>
                <a:gd name="T44" fmla="*/ 15 w 216"/>
                <a:gd name="T45" fmla="*/ 53 h 264"/>
                <a:gd name="T46" fmla="*/ 47 w 216"/>
                <a:gd name="T47" fmla="*/ 84 h 264"/>
                <a:gd name="T48" fmla="*/ 67 w 216"/>
                <a:gd name="T49" fmla="*/ 46 h 264"/>
                <a:gd name="T50" fmla="*/ 108 w 216"/>
                <a:gd name="T51" fmla="*/ 34 h 264"/>
                <a:gd name="T52" fmla="*/ 154 w 216"/>
                <a:gd name="T53" fmla="*/ 50 h 264"/>
                <a:gd name="T54" fmla="*/ 163 w 216"/>
                <a:gd name="T55" fmla="*/ 87 h 264"/>
                <a:gd name="T56" fmla="*/ 163 w 216"/>
                <a:gd name="T57" fmla="*/ 99 h 264"/>
                <a:gd name="T58" fmla="*/ 134 w 216"/>
                <a:gd name="T59" fmla="*/ 105 h 264"/>
                <a:gd name="T60" fmla="*/ 93 w 216"/>
                <a:gd name="T61" fmla="*/ 112 h 264"/>
                <a:gd name="T62" fmla="*/ 58 w 216"/>
                <a:gd name="T63" fmla="*/ 118 h 264"/>
                <a:gd name="T64" fmla="*/ 29 w 216"/>
                <a:gd name="T65" fmla="*/ 133 h 264"/>
                <a:gd name="T66" fmla="*/ 9 w 216"/>
                <a:gd name="T67" fmla="*/ 158 h 264"/>
                <a:gd name="T68" fmla="*/ 0 w 216"/>
                <a:gd name="T69" fmla="*/ 192 h 264"/>
                <a:gd name="T70" fmla="*/ 12 w 216"/>
                <a:gd name="T71" fmla="*/ 233 h 264"/>
                <a:gd name="T72" fmla="*/ 47 w 216"/>
                <a:gd name="T73" fmla="*/ 258 h 264"/>
                <a:gd name="T74" fmla="*/ 82 w 216"/>
                <a:gd name="T75" fmla="*/ 264 h 264"/>
                <a:gd name="T76" fmla="*/ 125 w 216"/>
                <a:gd name="T77" fmla="*/ 254 h 264"/>
                <a:gd name="T78" fmla="*/ 166 w 216"/>
                <a:gd name="T79" fmla="*/ 227 h 264"/>
                <a:gd name="T80" fmla="*/ 175 w 216"/>
                <a:gd name="T81" fmla="*/ 258 h 2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6"/>
                <a:gd name="T124" fmla="*/ 0 h 264"/>
                <a:gd name="T125" fmla="*/ 216 w 216"/>
                <a:gd name="T126" fmla="*/ 264 h 2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6" h="264">
                  <a:moveTo>
                    <a:pt x="163" y="146"/>
                  </a:moveTo>
                  <a:lnTo>
                    <a:pt x="163" y="171"/>
                  </a:lnTo>
                  <a:lnTo>
                    <a:pt x="157" y="189"/>
                  </a:lnTo>
                  <a:lnTo>
                    <a:pt x="146" y="205"/>
                  </a:lnTo>
                  <a:lnTo>
                    <a:pt x="131" y="217"/>
                  </a:lnTo>
                  <a:lnTo>
                    <a:pt x="111" y="227"/>
                  </a:lnTo>
                  <a:lnTo>
                    <a:pt x="90" y="230"/>
                  </a:lnTo>
                  <a:lnTo>
                    <a:pt x="70" y="227"/>
                  </a:lnTo>
                  <a:lnTo>
                    <a:pt x="61" y="223"/>
                  </a:lnTo>
                  <a:lnTo>
                    <a:pt x="55" y="217"/>
                  </a:lnTo>
                  <a:lnTo>
                    <a:pt x="47" y="205"/>
                  </a:lnTo>
                  <a:lnTo>
                    <a:pt x="44" y="189"/>
                  </a:lnTo>
                  <a:lnTo>
                    <a:pt x="44" y="180"/>
                  </a:lnTo>
                  <a:lnTo>
                    <a:pt x="47" y="171"/>
                  </a:lnTo>
                  <a:lnTo>
                    <a:pt x="55" y="161"/>
                  </a:lnTo>
                  <a:lnTo>
                    <a:pt x="64" y="155"/>
                  </a:lnTo>
                  <a:lnTo>
                    <a:pt x="79" y="152"/>
                  </a:lnTo>
                  <a:lnTo>
                    <a:pt x="99" y="146"/>
                  </a:lnTo>
                  <a:lnTo>
                    <a:pt x="120" y="143"/>
                  </a:lnTo>
                  <a:lnTo>
                    <a:pt x="137" y="140"/>
                  </a:lnTo>
                  <a:lnTo>
                    <a:pt x="163" y="130"/>
                  </a:lnTo>
                  <a:lnTo>
                    <a:pt x="163" y="146"/>
                  </a:lnTo>
                  <a:close/>
                  <a:moveTo>
                    <a:pt x="175" y="258"/>
                  </a:moveTo>
                  <a:lnTo>
                    <a:pt x="216" y="258"/>
                  </a:lnTo>
                  <a:lnTo>
                    <a:pt x="210" y="242"/>
                  </a:lnTo>
                  <a:lnTo>
                    <a:pt x="207" y="227"/>
                  </a:lnTo>
                  <a:lnTo>
                    <a:pt x="204" y="217"/>
                  </a:lnTo>
                  <a:lnTo>
                    <a:pt x="204" y="202"/>
                  </a:lnTo>
                  <a:lnTo>
                    <a:pt x="204" y="180"/>
                  </a:lnTo>
                  <a:lnTo>
                    <a:pt x="204" y="152"/>
                  </a:lnTo>
                  <a:lnTo>
                    <a:pt x="204" y="96"/>
                  </a:lnTo>
                  <a:lnTo>
                    <a:pt x="204" y="81"/>
                  </a:lnTo>
                  <a:lnTo>
                    <a:pt x="204" y="71"/>
                  </a:lnTo>
                  <a:lnTo>
                    <a:pt x="201" y="56"/>
                  </a:lnTo>
                  <a:lnTo>
                    <a:pt x="195" y="40"/>
                  </a:lnTo>
                  <a:lnTo>
                    <a:pt x="189" y="28"/>
                  </a:lnTo>
                  <a:lnTo>
                    <a:pt x="178" y="15"/>
                  </a:lnTo>
                  <a:lnTo>
                    <a:pt x="160" y="9"/>
                  </a:lnTo>
                  <a:lnTo>
                    <a:pt x="140" y="3"/>
                  </a:lnTo>
                  <a:lnTo>
                    <a:pt x="114" y="0"/>
                  </a:lnTo>
                  <a:lnTo>
                    <a:pt x="85" y="3"/>
                  </a:lnTo>
                  <a:lnTo>
                    <a:pt x="58" y="9"/>
                  </a:lnTo>
                  <a:lnTo>
                    <a:pt x="38" y="22"/>
                  </a:lnTo>
                  <a:lnTo>
                    <a:pt x="23" y="34"/>
                  </a:lnTo>
                  <a:lnTo>
                    <a:pt x="15" y="53"/>
                  </a:lnTo>
                  <a:lnTo>
                    <a:pt x="6" y="77"/>
                  </a:lnTo>
                  <a:lnTo>
                    <a:pt x="47" y="84"/>
                  </a:lnTo>
                  <a:lnTo>
                    <a:pt x="55" y="62"/>
                  </a:lnTo>
                  <a:lnTo>
                    <a:pt x="67" y="46"/>
                  </a:lnTo>
                  <a:lnTo>
                    <a:pt x="85" y="37"/>
                  </a:lnTo>
                  <a:lnTo>
                    <a:pt x="108" y="34"/>
                  </a:lnTo>
                  <a:lnTo>
                    <a:pt x="134" y="37"/>
                  </a:lnTo>
                  <a:lnTo>
                    <a:pt x="154" y="50"/>
                  </a:lnTo>
                  <a:lnTo>
                    <a:pt x="160" y="65"/>
                  </a:lnTo>
                  <a:lnTo>
                    <a:pt x="163" y="87"/>
                  </a:lnTo>
                  <a:lnTo>
                    <a:pt x="163" y="90"/>
                  </a:lnTo>
                  <a:lnTo>
                    <a:pt x="163" y="99"/>
                  </a:lnTo>
                  <a:lnTo>
                    <a:pt x="152" y="102"/>
                  </a:lnTo>
                  <a:lnTo>
                    <a:pt x="134" y="105"/>
                  </a:lnTo>
                  <a:lnTo>
                    <a:pt x="117" y="109"/>
                  </a:lnTo>
                  <a:lnTo>
                    <a:pt x="93" y="112"/>
                  </a:lnTo>
                  <a:lnTo>
                    <a:pt x="73" y="115"/>
                  </a:lnTo>
                  <a:lnTo>
                    <a:pt x="58" y="118"/>
                  </a:lnTo>
                  <a:lnTo>
                    <a:pt x="44" y="124"/>
                  </a:lnTo>
                  <a:lnTo>
                    <a:pt x="29" y="133"/>
                  </a:lnTo>
                  <a:lnTo>
                    <a:pt x="18" y="143"/>
                  </a:lnTo>
                  <a:lnTo>
                    <a:pt x="9" y="158"/>
                  </a:lnTo>
                  <a:lnTo>
                    <a:pt x="3" y="174"/>
                  </a:lnTo>
                  <a:lnTo>
                    <a:pt x="0" y="192"/>
                  </a:lnTo>
                  <a:lnTo>
                    <a:pt x="6" y="220"/>
                  </a:lnTo>
                  <a:lnTo>
                    <a:pt x="12" y="233"/>
                  </a:lnTo>
                  <a:lnTo>
                    <a:pt x="20" y="242"/>
                  </a:lnTo>
                  <a:lnTo>
                    <a:pt x="47" y="258"/>
                  </a:lnTo>
                  <a:lnTo>
                    <a:pt x="64" y="264"/>
                  </a:lnTo>
                  <a:lnTo>
                    <a:pt x="82" y="264"/>
                  </a:lnTo>
                  <a:lnTo>
                    <a:pt x="105" y="261"/>
                  </a:lnTo>
                  <a:lnTo>
                    <a:pt x="125" y="254"/>
                  </a:lnTo>
                  <a:lnTo>
                    <a:pt x="146" y="242"/>
                  </a:lnTo>
                  <a:lnTo>
                    <a:pt x="166" y="227"/>
                  </a:lnTo>
                  <a:lnTo>
                    <a:pt x="172" y="242"/>
                  </a:lnTo>
                  <a:lnTo>
                    <a:pt x="175" y="258"/>
                  </a:lnTo>
                  <a:close/>
                </a:path>
              </a:pathLst>
            </a:custGeom>
            <a:solidFill>
              <a:schemeClr val="tx1"/>
            </a:solidFill>
            <a:ln w="9525">
              <a:noFill/>
              <a:round/>
              <a:headEnd/>
              <a:tailEnd/>
            </a:ln>
          </p:spPr>
          <p:txBody>
            <a:bodyPr/>
            <a:lstStyle/>
            <a:p>
              <a:endParaRPr lang="en-US" dirty="0"/>
            </a:p>
          </p:txBody>
        </p:sp>
        <p:sp>
          <p:nvSpPr>
            <p:cNvPr id="15" name="Freeform 27"/>
            <p:cNvSpPr>
              <a:spLocks/>
            </p:cNvSpPr>
            <p:nvPr/>
          </p:nvSpPr>
          <p:spPr bwMode="auto">
            <a:xfrm>
              <a:off x="2857" y="1598"/>
              <a:ext cx="192" cy="258"/>
            </a:xfrm>
            <a:custGeom>
              <a:avLst/>
              <a:gdLst>
                <a:gd name="T0" fmla="*/ 0 w 192"/>
                <a:gd name="T1" fmla="*/ 258 h 258"/>
                <a:gd name="T2" fmla="*/ 0 w 192"/>
                <a:gd name="T3" fmla="*/ 6 h 258"/>
                <a:gd name="T4" fmla="*/ 38 w 192"/>
                <a:gd name="T5" fmla="*/ 6 h 258"/>
                <a:gd name="T6" fmla="*/ 38 w 192"/>
                <a:gd name="T7" fmla="*/ 40 h 258"/>
                <a:gd name="T8" fmla="*/ 53 w 192"/>
                <a:gd name="T9" fmla="*/ 25 h 258"/>
                <a:gd name="T10" fmla="*/ 67 w 192"/>
                <a:gd name="T11" fmla="*/ 12 h 258"/>
                <a:gd name="T12" fmla="*/ 88 w 192"/>
                <a:gd name="T13" fmla="*/ 3 h 258"/>
                <a:gd name="T14" fmla="*/ 111 w 192"/>
                <a:gd name="T15" fmla="*/ 0 h 258"/>
                <a:gd name="T16" fmla="*/ 131 w 192"/>
                <a:gd name="T17" fmla="*/ 3 h 258"/>
                <a:gd name="T18" fmla="*/ 149 w 192"/>
                <a:gd name="T19" fmla="*/ 9 h 258"/>
                <a:gd name="T20" fmla="*/ 166 w 192"/>
                <a:gd name="T21" fmla="*/ 18 h 258"/>
                <a:gd name="T22" fmla="*/ 178 w 192"/>
                <a:gd name="T23" fmla="*/ 31 h 258"/>
                <a:gd name="T24" fmla="*/ 184 w 192"/>
                <a:gd name="T25" fmla="*/ 46 h 258"/>
                <a:gd name="T26" fmla="*/ 190 w 192"/>
                <a:gd name="T27" fmla="*/ 62 h 258"/>
                <a:gd name="T28" fmla="*/ 190 w 192"/>
                <a:gd name="T29" fmla="*/ 68 h 258"/>
                <a:gd name="T30" fmla="*/ 192 w 192"/>
                <a:gd name="T31" fmla="*/ 77 h 258"/>
                <a:gd name="T32" fmla="*/ 192 w 192"/>
                <a:gd name="T33" fmla="*/ 102 h 258"/>
                <a:gd name="T34" fmla="*/ 192 w 192"/>
                <a:gd name="T35" fmla="*/ 258 h 258"/>
                <a:gd name="T36" fmla="*/ 152 w 192"/>
                <a:gd name="T37" fmla="*/ 258 h 258"/>
                <a:gd name="T38" fmla="*/ 152 w 192"/>
                <a:gd name="T39" fmla="*/ 105 h 258"/>
                <a:gd name="T40" fmla="*/ 149 w 192"/>
                <a:gd name="T41" fmla="*/ 81 h 258"/>
                <a:gd name="T42" fmla="*/ 146 w 192"/>
                <a:gd name="T43" fmla="*/ 65 h 258"/>
                <a:gd name="T44" fmla="*/ 140 w 192"/>
                <a:gd name="T45" fmla="*/ 53 h 258"/>
                <a:gd name="T46" fmla="*/ 131 w 192"/>
                <a:gd name="T47" fmla="*/ 43 h 258"/>
                <a:gd name="T48" fmla="*/ 117 w 192"/>
                <a:gd name="T49" fmla="*/ 40 h 258"/>
                <a:gd name="T50" fmla="*/ 102 w 192"/>
                <a:gd name="T51" fmla="*/ 37 h 258"/>
                <a:gd name="T52" fmla="*/ 79 w 192"/>
                <a:gd name="T53" fmla="*/ 43 h 258"/>
                <a:gd name="T54" fmla="*/ 58 w 192"/>
                <a:gd name="T55" fmla="*/ 56 h 258"/>
                <a:gd name="T56" fmla="*/ 50 w 192"/>
                <a:gd name="T57" fmla="*/ 65 h 258"/>
                <a:gd name="T58" fmla="*/ 47 w 192"/>
                <a:gd name="T59" fmla="*/ 81 h 258"/>
                <a:gd name="T60" fmla="*/ 41 w 192"/>
                <a:gd name="T61" fmla="*/ 99 h 258"/>
                <a:gd name="T62" fmla="*/ 41 w 192"/>
                <a:gd name="T63" fmla="*/ 121 h 258"/>
                <a:gd name="T64" fmla="*/ 41 w 192"/>
                <a:gd name="T65" fmla="*/ 258 h 258"/>
                <a:gd name="T66" fmla="*/ 0 w 192"/>
                <a:gd name="T67" fmla="*/ 258 h 258"/>
                <a:gd name="T68" fmla="*/ 0 w 192"/>
                <a:gd name="T69" fmla="*/ 258 h 2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2"/>
                <a:gd name="T106" fmla="*/ 0 h 258"/>
                <a:gd name="T107" fmla="*/ 192 w 192"/>
                <a:gd name="T108" fmla="*/ 258 h 2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2" h="258">
                  <a:moveTo>
                    <a:pt x="0" y="258"/>
                  </a:moveTo>
                  <a:lnTo>
                    <a:pt x="0" y="6"/>
                  </a:lnTo>
                  <a:lnTo>
                    <a:pt x="38" y="6"/>
                  </a:lnTo>
                  <a:lnTo>
                    <a:pt x="38" y="40"/>
                  </a:lnTo>
                  <a:lnTo>
                    <a:pt x="53" y="25"/>
                  </a:lnTo>
                  <a:lnTo>
                    <a:pt x="67" y="12"/>
                  </a:lnTo>
                  <a:lnTo>
                    <a:pt x="88" y="3"/>
                  </a:lnTo>
                  <a:lnTo>
                    <a:pt x="111" y="0"/>
                  </a:lnTo>
                  <a:lnTo>
                    <a:pt x="131" y="3"/>
                  </a:lnTo>
                  <a:lnTo>
                    <a:pt x="149" y="9"/>
                  </a:lnTo>
                  <a:lnTo>
                    <a:pt x="166" y="18"/>
                  </a:lnTo>
                  <a:lnTo>
                    <a:pt x="178" y="31"/>
                  </a:lnTo>
                  <a:lnTo>
                    <a:pt x="184" y="46"/>
                  </a:lnTo>
                  <a:lnTo>
                    <a:pt x="190" y="62"/>
                  </a:lnTo>
                  <a:lnTo>
                    <a:pt x="190" y="68"/>
                  </a:lnTo>
                  <a:lnTo>
                    <a:pt x="192" y="77"/>
                  </a:lnTo>
                  <a:lnTo>
                    <a:pt x="192" y="102"/>
                  </a:lnTo>
                  <a:lnTo>
                    <a:pt x="192" y="258"/>
                  </a:lnTo>
                  <a:lnTo>
                    <a:pt x="152" y="258"/>
                  </a:lnTo>
                  <a:lnTo>
                    <a:pt x="152" y="105"/>
                  </a:lnTo>
                  <a:lnTo>
                    <a:pt x="149" y="81"/>
                  </a:lnTo>
                  <a:lnTo>
                    <a:pt x="146" y="65"/>
                  </a:lnTo>
                  <a:lnTo>
                    <a:pt x="140" y="53"/>
                  </a:lnTo>
                  <a:lnTo>
                    <a:pt x="131" y="43"/>
                  </a:lnTo>
                  <a:lnTo>
                    <a:pt x="117" y="40"/>
                  </a:lnTo>
                  <a:lnTo>
                    <a:pt x="102" y="37"/>
                  </a:lnTo>
                  <a:lnTo>
                    <a:pt x="79" y="43"/>
                  </a:lnTo>
                  <a:lnTo>
                    <a:pt x="58" y="56"/>
                  </a:lnTo>
                  <a:lnTo>
                    <a:pt x="50" y="65"/>
                  </a:lnTo>
                  <a:lnTo>
                    <a:pt x="47" y="81"/>
                  </a:lnTo>
                  <a:lnTo>
                    <a:pt x="41" y="99"/>
                  </a:lnTo>
                  <a:lnTo>
                    <a:pt x="41" y="121"/>
                  </a:lnTo>
                  <a:lnTo>
                    <a:pt x="41" y="258"/>
                  </a:lnTo>
                  <a:lnTo>
                    <a:pt x="0" y="258"/>
                  </a:lnTo>
                  <a:close/>
                </a:path>
              </a:pathLst>
            </a:custGeom>
            <a:solidFill>
              <a:schemeClr val="tx1"/>
            </a:solidFill>
            <a:ln w="9525">
              <a:noFill/>
              <a:round/>
              <a:headEnd/>
              <a:tailEnd/>
            </a:ln>
          </p:spPr>
          <p:txBody>
            <a:bodyPr/>
            <a:lstStyle/>
            <a:p>
              <a:endParaRPr lang="en-US" dirty="0"/>
            </a:p>
          </p:txBody>
        </p:sp>
        <p:sp>
          <p:nvSpPr>
            <p:cNvPr id="16" name="Freeform 28"/>
            <p:cNvSpPr>
              <a:spLocks noEditPoints="1"/>
            </p:cNvSpPr>
            <p:nvPr/>
          </p:nvSpPr>
          <p:spPr bwMode="auto">
            <a:xfrm>
              <a:off x="3096" y="1598"/>
              <a:ext cx="219" cy="264"/>
            </a:xfrm>
            <a:custGeom>
              <a:avLst/>
              <a:gdLst>
                <a:gd name="T0" fmla="*/ 64 w 219"/>
                <a:gd name="T1" fmla="*/ 56 h 264"/>
                <a:gd name="T2" fmla="*/ 88 w 219"/>
                <a:gd name="T3" fmla="*/ 40 h 264"/>
                <a:gd name="T4" fmla="*/ 99 w 219"/>
                <a:gd name="T5" fmla="*/ 37 h 264"/>
                <a:gd name="T6" fmla="*/ 111 w 219"/>
                <a:gd name="T7" fmla="*/ 34 h 264"/>
                <a:gd name="T8" fmla="*/ 125 w 219"/>
                <a:gd name="T9" fmla="*/ 37 h 264"/>
                <a:gd name="T10" fmla="*/ 140 w 219"/>
                <a:gd name="T11" fmla="*/ 40 h 264"/>
                <a:gd name="T12" fmla="*/ 160 w 219"/>
                <a:gd name="T13" fmla="*/ 59 h 264"/>
                <a:gd name="T14" fmla="*/ 172 w 219"/>
                <a:gd name="T15" fmla="*/ 81 h 264"/>
                <a:gd name="T16" fmla="*/ 175 w 219"/>
                <a:gd name="T17" fmla="*/ 109 h 264"/>
                <a:gd name="T18" fmla="*/ 44 w 219"/>
                <a:gd name="T19" fmla="*/ 109 h 264"/>
                <a:gd name="T20" fmla="*/ 50 w 219"/>
                <a:gd name="T21" fmla="*/ 77 h 264"/>
                <a:gd name="T22" fmla="*/ 64 w 219"/>
                <a:gd name="T23" fmla="*/ 56 h 264"/>
                <a:gd name="T24" fmla="*/ 64 w 219"/>
                <a:gd name="T25" fmla="*/ 56 h 264"/>
                <a:gd name="T26" fmla="*/ 152 w 219"/>
                <a:gd name="T27" fmla="*/ 214 h 264"/>
                <a:gd name="T28" fmla="*/ 134 w 219"/>
                <a:gd name="T29" fmla="*/ 223 h 264"/>
                <a:gd name="T30" fmla="*/ 114 w 219"/>
                <a:gd name="T31" fmla="*/ 227 h 264"/>
                <a:gd name="T32" fmla="*/ 85 w 219"/>
                <a:gd name="T33" fmla="*/ 220 h 264"/>
                <a:gd name="T34" fmla="*/ 73 w 219"/>
                <a:gd name="T35" fmla="*/ 214 h 264"/>
                <a:gd name="T36" fmla="*/ 64 w 219"/>
                <a:gd name="T37" fmla="*/ 205 h 264"/>
                <a:gd name="T38" fmla="*/ 55 w 219"/>
                <a:gd name="T39" fmla="*/ 192 h 264"/>
                <a:gd name="T40" fmla="*/ 50 w 219"/>
                <a:gd name="T41" fmla="*/ 180 h 264"/>
                <a:gd name="T42" fmla="*/ 41 w 219"/>
                <a:gd name="T43" fmla="*/ 143 h 264"/>
                <a:gd name="T44" fmla="*/ 219 w 219"/>
                <a:gd name="T45" fmla="*/ 143 h 264"/>
                <a:gd name="T46" fmla="*/ 219 w 219"/>
                <a:gd name="T47" fmla="*/ 136 h 264"/>
                <a:gd name="T48" fmla="*/ 219 w 219"/>
                <a:gd name="T49" fmla="*/ 130 h 264"/>
                <a:gd name="T50" fmla="*/ 216 w 219"/>
                <a:gd name="T51" fmla="*/ 102 h 264"/>
                <a:gd name="T52" fmla="*/ 210 w 219"/>
                <a:gd name="T53" fmla="*/ 77 h 264"/>
                <a:gd name="T54" fmla="*/ 201 w 219"/>
                <a:gd name="T55" fmla="*/ 53 h 264"/>
                <a:gd name="T56" fmla="*/ 187 w 219"/>
                <a:gd name="T57" fmla="*/ 34 h 264"/>
                <a:gd name="T58" fmla="*/ 172 w 219"/>
                <a:gd name="T59" fmla="*/ 18 h 264"/>
                <a:gd name="T60" fmla="*/ 155 w 219"/>
                <a:gd name="T61" fmla="*/ 9 h 264"/>
                <a:gd name="T62" fmla="*/ 134 w 219"/>
                <a:gd name="T63" fmla="*/ 3 h 264"/>
                <a:gd name="T64" fmla="*/ 111 w 219"/>
                <a:gd name="T65" fmla="*/ 0 h 264"/>
                <a:gd name="T66" fmla="*/ 88 w 219"/>
                <a:gd name="T67" fmla="*/ 3 h 264"/>
                <a:gd name="T68" fmla="*/ 67 w 219"/>
                <a:gd name="T69" fmla="*/ 9 h 264"/>
                <a:gd name="T70" fmla="*/ 50 w 219"/>
                <a:gd name="T71" fmla="*/ 18 h 264"/>
                <a:gd name="T72" fmla="*/ 32 w 219"/>
                <a:gd name="T73" fmla="*/ 34 h 264"/>
                <a:gd name="T74" fmla="*/ 18 w 219"/>
                <a:gd name="T75" fmla="*/ 56 h 264"/>
                <a:gd name="T76" fmla="*/ 9 w 219"/>
                <a:gd name="T77" fmla="*/ 77 h 264"/>
                <a:gd name="T78" fmla="*/ 3 w 219"/>
                <a:gd name="T79" fmla="*/ 105 h 264"/>
                <a:gd name="T80" fmla="*/ 0 w 219"/>
                <a:gd name="T81" fmla="*/ 133 h 264"/>
                <a:gd name="T82" fmla="*/ 3 w 219"/>
                <a:gd name="T83" fmla="*/ 161 h 264"/>
                <a:gd name="T84" fmla="*/ 9 w 219"/>
                <a:gd name="T85" fmla="*/ 186 h 264"/>
                <a:gd name="T86" fmla="*/ 18 w 219"/>
                <a:gd name="T87" fmla="*/ 211 h 264"/>
                <a:gd name="T88" fmla="*/ 32 w 219"/>
                <a:gd name="T89" fmla="*/ 230 h 264"/>
                <a:gd name="T90" fmla="*/ 50 w 219"/>
                <a:gd name="T91" fmla="*/ 245 h 264"/>
                <a:gd name="T92" fmla="*/ 67 w 219"/>
                <a:gd name="T93" fmla="*/ 254 h 264"/>
                <a:gd name="T94" fmla="*/ 90 w 219"/>
                <a:gd name="T95" fmla="*/ 261 h 264"/>
                <a:gd name="T96" fmla="*/ 114 w 219"/>
                <a:gd name="T97" fmla="*/ 264 h 264"/>
                <a:gd name="T98" fmla="*/ 134 w 219"/>
                <a:gd name="T99" fmla="*/ 264 h 264"/>
                <a:gd name="T100" fmla="*/ 152 w 219"/>
                <a:gd name="T101" fmla="*/ 258 h 264"/>
                <a:gd name="T102" fmla="*/ 181 w 219"/>
                <a:gd name="T103" fmla="*/ 242 h 264"/>
                <a:gd name="T104" fmla="*/ 204 w 219"/>
                <a:gd name="T105" fmla="*/ 217 h 264"/>
                <a:gd name="T106" fmla="*/ 216 w 219"/>
                <a:gd name="T107" fmla="*/ 183 h 264"/>
                <a:gd name="T108" fmla="*/ 175 w 219"/>
                <a:gd name="T109" fmla="*/ 177 h 264"/>
                <a:gd name="T110" fmla="*/ 163 w 219"/>
                <a:gd name="T111" fmla="*/ 202 h 264"/>
                <a:gd name="T112" fmla="*/ 152 w 219"/>
                <a:gd name="T113" fmla="*/ 214 h 264"/>
                <a:gd name="T114" fmla="*/ 152 w 219"/>
                <a:gd name="T115" fmla="*/ 214 h 26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9"/>
                <a:gd name="T175" fmla="*/ 0 h 264"/>
                <a:gd name="T176" fmla="*/ 219 w 219"/>
                <a:gd name="T177" fmla="*/ 264 h 26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9" h="264">
                  <a:moveTo>
                    <a:pt x="64" y="56"/>
                  </a:moveTo>
                  <a:lnTo>
                    <a:pt x="88" y="40"/>
                  </a:lnTo>
                  <a:lnTo>
                    <a:pt x="99" y="37"/>
                  </a:lnTo>
                  <a:lnTo>
                    <a:pt x="111" y="34"/>
                  </a:lnTo>
                  <a:lnTo>
                    <a:pt x="125" y="37"/>
                  </a:lnTo>
                  <a:lnTo>
                    <a:pt x="140" y="40"/>
                  </a:lnTo>
                  <a:lnTo>
                    <a:pt x="160" y="59"/>
                  </a:lnTo>
                  <a:lnTo>
                    <a:pt x="172" y="81"/>
                  </a:lnTo>
                  <a:lnTo>
                    <a:pt x="175" y="109"/>
                  </a:lnTo>
                  <a:lnTo>
                    <a:pt x="44" y="109"/>
                  </a:lnTo>
                  <a:lnTo>
                    <a:pt x="50" y="77"/>
                  </a:lnTo>
                  <a:lnTo>
                    <a:pt x="64" y="56"/>
                  </a:lnTo>
                  <a:close/>
                  <a:moveTo>
                    <a:pt x="152" y="214"/>
                  </a:moveTo>
                  <a:lnTo>
                    <a:pt x="134" y="223"/>
                  </a:lnTo>
                  <a:lnTo>
                    <a:pt x="114" y="227"/>
                  </a:lnTo>
                  <a:lnTo>
                    <a:pt x="85" y="220"/>
                  </a:lnTo>
                  <a:lnTo>
                    <a:pt x="73" y="214"/>
                  </a:lnTo>
                  <a:lnTo>
                    <a:pt x="64" y="205"/>
                  </a:lnTo>
                  <a:lnTo>
                    <a:pt x="55" y="192"/>
                  </a:lnTo>
                  <a:lnTo>
                    <a:pt x="50" y="180"/>
                  </a:lnTo>
                  <a:lnTo>
                    <a:pt x="41" y="143"/>
                  </a:lnTo>
                  <a:lnTo>
                    <a:pt x="219" y="143"/>
                  </a:lnTo>
                  <a:lnTo>
                    <a:pt x="219" y="136"/>
                  </a:lnTo>
                  <a:lnTo>
                    <a:pt x="219" y="130"/>
                  </a:lnTo>
                  <a:lnTo>
                    <a:pt x="216" y="102"/>
                  </a:lnTo>
                  <a:lnTo>
                    <a:pt x="210" y="77"/>
                  </a:lnTo>
                  <a:lnTo>
                    <a:pt x="201" y="53"/>
                  </a:lnTo>
                  <a:lnTo>
                    <a:pt x="187" y="34"/>
                  </a:lnTo>
                  <a:lnTo>
                    <a:pt x="172" y="18"/>
                  </a:lnTo>
                  <a:lnTo>
                    <a:pt x="155" y="9"/>
                  </a:lnTo>
                  <a:lnTo>
                    <a:pt x="134" y="3"/>
                  </a:lnTo>
                  <a:lnTo>
                    <a:pt x="111" y="0"/>
                  </a:lnTo>
                  <a:lnTo>
                    <a:pt x="88" y="3"/>
                  </a:lnTo>
                  <a:lnTo>
                    <a:pt x="67" y="9"/>
                  </a:lnTo>
                  <a:lnTo>
                    <a:pt x="50" y="18"/>
                  </a:lnTo>
                  <a:lnTo>
                    <a:pt x="32" y="34"/>
                  </a:lnTo>
                  <a:lnTo>
                    <a:pt x="18" y="56"/>
                  </a:lnTo>
                  <a:lnTo>
                    <a:pt x="9" y="77"/>
                  </a:lnTo>
                  <a:lnTo>
                    <a:pt x="3" y="105"/>
                  </a:lnTo>
                  <a:lnTo>
                    <a:pt x="0" y="133"/>
                  </a:lnTo>
                  <a:lnTo>
                    <a:pt x="3" y="161"/>
                  </a:lnTo>
                  <a:lnTo>
                    <a:pt x="9" y="186"/>
                  </a:lnTo>
                  <a:lnTo>
                    <a:pt x="18" y="211"/>
                  </a:lnTo>
                  <a:lnTo>
                    <a:pt x="32" y="230"/>
                  </a:lnTo>
                  <a:lnTo>
                    <a:pt x="50" y="245"/>
                  </a:lnTo>
                  <a:lnTo>
                    <a:pt x="67" y="254"/>
                  </a:lnTo>
                  <a:lnTo>
                    <a:pt x="90" y="261"/>
                  </a:lnTo>
                  <a:lnTo>
                    <a:pt x="114" y="264"/>
                  </a:lnTo>
                  <a:lnTo>
                    <a:pt x="134" y="264"/>
                  </a:lnTo>
                  <a:lnTo>
                    <a:pt x="152" y="258"/>
                  </a:lnTo>
                  <a:lnTo>
                    <a:pt x="181" y="242"/>
                  </a:lnTo>
                  <a:lnTo>
                    <a:pt x="204" y="217"/>
                  </a:lnTo>
                  <a:lnTo>
                    <a:pt x="216" y="183"/>
                  </a:lnTo>
                  <a:lnTo>
                    <a:pt x="175" y="177"/>
                  </a:lnTo>
                  <a:lnTo>
                    <a:pt x="163" y="202"/>
                  </a:lnTo>
                  <a:lnTo>
                    <a:pt x="152" y="214"/>
                  </a:lnTo>
                  <a:close/>
                </a:path>
              </a:pathLst>
            </a:custGeom>
            <a:solidFill>
              <a:srgbClr val="FFFFFF"/>
            </a:solidFill>
            <a:ln w="9525">
              <a:noFill/>
              <a:round/>
              <a:headEnd/>
              <a:tailEnd/>
            </a:ln>
          </p:spPr>
          <p:txBody>
            <a:bodyPr/>
            <a:lstStyle/>
            <a:p>
              <a:endParaRPr lang="en-US" dirty="0"/>
            </a:p>
          </p:txBody>
        </p:sp>
        <p:sp>
          <p:nvSpPr>
            <p:cNvPr id="17" name="Freeform 29"/>
            <p:cNvSpPr>
              <a:spLocks/>
            </p:cNvSpPr>
            <p:nvPr/>
          </p:nvSpPr>
          <p:spPr bwMode="auto">
            <a:xfrm>
              <a:off x="3347" y="1598"/>
              <a:ext cx="195" cy="264"/>
            </a:xfrm>
            <a:custGeom>
              <a:avLst/>
              <a:gdLst>
                <a:gd name="T0" fmla="*/ 40 w 195"/>
                <a:gd name="T1" fmla="*/ 174 h 264"/>
                <a:gd name="T2" fmla="*/ 46 w 195"/>
                <a:gd name="T3" fmla="*/ 199 h 264"/>
                <a:gd name="T4" fmla="*/ 75 w 195"/>
                <a:gd name="T5" fmla="*/ 223 h 264"/>
                <a:gd name="T6" fmla="*/ 125 w 195"/>
                <a:gd name="T7" fmla="*/ 223 h 264"/>
                <a:gd name="T8" fmla="*/ 151 w 195"/>
                <a:gd name="T9" fmla="*/ 205 h 264"/>
                <a:gd name="T10" fmla="*/ 151 w 195"/>
                <a:gd name="T11" fmla="*/ 174 h 264"/>
                <a:gd name="T12" fmla="*/ 137 w 195"/>
                <a:gd name="T13" fmla="*/ 161 h 264"/>
                <a:gd name="T14" fmla="*/ 102 w 195"/>
                <a:gd name="T15" fmla="*/ 152 h 264"/>
                <a:gd name="T16" fmla="*/ 64 w 195"/>
                <a:gd name="T17" fmla="*/ 140 h 264"/>
                <a:gd name="T18" fmla="*/ 40 w 195"/>
                <a:gd name="T19" fmla="*/ 130 h 264"/>
                <a:gd name="T20" fmla="*/ 14 w 195"/>
                <a:gd name="T21" fmla="*/ 105 h 264"/>
                <a:gd name="T22" fmla="*/ 5 w 195"/>
                <a:gd name="T23" fmla="*/ 71 h 264"/>
                <a:gd name="T24" fmla="*/ 14 w 195"/>
                <a:gd name="T25" fmla="*/ 40 h 264"/>
                <a:gd name="T26" fmla="*/ 35 w 195"/>
                <a:gd name="T27" fmla="*/ 18 h 264"/>
                <a:gd name="T28" fmla="*/ 58 w 195"/>
                <a:gd name="T29" fmla="*/ 6 h 264"/>
                <a:gd name="T30" fmla="*/ 93 w 195"/>
                <a:gd name="T31" fmla="*/ 0 h 264"/>
                <a:gd name="T32" fmla="*/ 142 w 195"/>
                <a:gd name="T33" fmla="*/ 9 h 264"/>
                <a:gd name="T34" fmla="*/ 172 w 195"/>
                <a:gd name="T35" fmla="*/ 31 h 264"/>
                <a:gd name="T36" fmla="*/ 186 w 195"/>
                <a:gd name="T37" fmla="*/ 71 h 264"/>
                <a:gd name="T38" fmla="*/ 142 w 195"/>
                <a:gd name="T39" fmla="*/ 59 h 264"/>
                <a:gd name="T40" fmla="*/ 116 w 195"/>
                <a:gd name="T41" fmla="*/ 37 h 264"/>
                <a:gd name="T42" fmla="*/ 72 w 195"/>
                <a:gd name="T43" fmla="*/ 37 h 264"/>
                <a:gd name="T44" fmla="*/ 58 w 195"/>
                <a:gd name="T45" fmla="*/ 46 h 264"/>
                <a:gd name="T46" fmla="*/ 46 w 195"/>
                <a:gd name="T47" fmla="*/ 68 h 264"/>
                <a:gd name="T48" fmla="*/ 49 w 195"/>
                <a:gd name="T49" fmla="*/ 84 h 264"/>
                <a:gd name="T50" fmla="*/ 64 w 195"/>
                <a:gd name="T51" fmla="*/ 93 h 264"/>
                <a:gd name="T52" fmla="*/ 87 w 195"/>
                <a:gd name="T53" fmla="*/ 102 h 264"/>
                <a:gd name="T54" fmla="*/ 137 w 195"/>
                <a:gd name="T55" fmla="*/ 115 h 264"/>
                <a:gd name="T56" fmla="*/ 160 w 195"/>
                <a:gd name="T57" fmla="*/ 124 h 264"/>
                <a:gd name="T58" fmla="*/ 186 w 195"/>
                <a:gd name="T59" fmla="*/ 146 h 264"/>
                <a:gd name="T60" fmla="*/ 195 w 195"/>
                <a:gd name="T61" fmla="*/ 183 h 264"/>
                <a:gd name="T62" fmla="*/ 183 w 195"/>
                <a:gd name="T63" fmla="*/ 223 h 264"/>
                <a:gd name="T64" fmla="*/ 151 w 195"/>
                <a:gd name="T65" fmla="*/ 251 h 264"/>
                <a:gd name="T66" fmla="*/ 102 w 195"/>
                <a:gd name="T67" fmla="*/ 264 h 264"/>
                <a:gd name="T68" fmla="*/ 61 w 195"/>
                <a:gd name="T69" fmla="*/ 258 h 264"/>
                <a:gd name="T70" fmla="*/ 32 w 195"/>
                <a:gd name="T71" fmla="*/ 242 h 264"/>
                <a:gd name="T72" fmla="*/ 11 w 195"/>
                <a:gd name="T73" fmla="*/ 217 h 264"/>
                <a:gd name="T74" fmla="*/ 0 w 195"/>
                <a:gd name="T75" fmla="*/ 180 h 2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5"/>
                <a:gd name="T115" fmla="*/ 0 h 264"/>
                <a:gd name="T116" fmla="*/ 195 w 195"/>
                <a:gd name="T117" fmla="*/ 264 h 2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5" h="264">
                  <a:moveTo>
                    <a:pt x="0" y="180"/>
                  </a:moveTo>
                  <a:lnTo>
                    <a:pt x="40" y="174"/>
                  </a:lnTo>
                  <a:lnTo>
                    <a:pt x="43" y="186"/>
                  </a:lnTo>
                  <a:lnTo>
                    <a:pt x="46" y="199"/>
                  </a:lnTo>
                  <a:lnTo>
                    <a:pt x="58" y="214"/>
                  </a:lnTo>
                  <a:lnTo>
                    <a:pt x="75" y="223"/>
                  </a:lnTo>
                  <a:lnTo>
                    <a:pt x="102" y="227"/>
                  </a:lnTo>
                  <a:lnTo>
                    <a:pt x="125" y="223"/>
                  </a:lnTo>
                  <a:lnTo>
                    <a:pt x="142" y="217"/>
                  </a:lnTo>
                  <a:lnTo>
                    <a:pt x="151" y="205"/>
                  </a:lnTo>
                  <a:lnTo>
                    <a:pt x="154" y="189"/>
                  </a:lnTo>
                  <a:lnTo>
                    <a:pt x="151" y="174"/>
                  </a:lnTo>
                  <a:lnTo>
                    <a:pt x="142" y="164"/>
                  </a:lnTo>
                  <a:lnTo>
                    <a:pt x="137" y="161"/>
                  </a:lnTo>
                  <a:lnTo>
                    <a:pt x="128" y="158"/>
                  </a:lnTo>
                  <a:lnTo>
                    <a:pt x="102" y="152"/>
                  </a:lnTo>
                  <a:lnTo>
                    <a:pt x="81" y="146"/>
                  </a:lnTo>
                  <a:lnTo>
                    <a:pt x="64" y="140"/>
                  </a:lnTo>
                  <a:lnTo>
                    <a:pt x="52" y="136"/>
                  </a:lnTo>
                  <a:lnTo>
                    <a:pt x="40" y="130"/>
                  </a:lnTo>
                  <a:lnTo>
                    <a:pt x="26" y="121"/>
                  </a:lnTo>
                  <a:lnTo>
                    <a:pt x="14" y="105"/>
                  </a:lnTo>
                  <a:lnTo>
                    <a:pt x="8" y="90"/>
                  </a:lnTo>
                  <a:lnTo>
                    <a:pt x="5" y="71"/>
                  </a:lnTo>
                  <a:lnTo>
                    <a:pt x="8" y="56"/>
                  </a:lnTo>
                  <a:lnTo>
                    <a:pt x="14" y="40"/>
                  </a:lnTo>
                  <a:lnTo>
                    <a:pt x="23" y="28"/>
                  </a:lnTo>
                  <a:lnTo>
                    <a:pt x="35" y="18"/>
                  </a:lnTo>
                  <a:lnTo>
                    <a:pt x="46" y="12"/>
                  </a:lnTo>
                  <a:lnTo>
                    <a:pt x="58" y="6"/>
                  </a:lnTo>
                  <a:lnTo>
                    <a:pt x="75" y="3"/>
                  </a:lnTo>
                  <a:lnTo>
                    <a:pt x="93" y="0"/>
                  </a:lnTo>
                  <a:lnTo>
                    <a:pt x="119" y="3"/>
                  </a:lnTo>
                  <a:lnTo>
                    <a:pt x="142" y="9"/>
                  </a:lnTo>
                  <a:lnTo>
                    <a:pt x="160" y="18"/>
                  </a:lnTo>
                  <a:lnTo>
                    <a:pt x="172" y="31"/>
                  </a:lnTo>
                  <a:lnTo>
                    <a:pt x="180" y="50"/>
                  </a:lnTo>
                  <a:lnTo>
                    <a:pt x="186" y="71"/>
                  </a:lnTo>
                  <a:lnTo>
                    <a:pt x="148" y="77"/>
                  </a:lnTo>
                  <a:lnTo>
                    <a:pt x="142" y="59"/>
                  </a:lnTo>
                  <a:lnTo>
                    <a:pt x="131" y="46"/>
                  </a:lnTo>
                  <a:lnTo>
                    <a:pt x="116" y="37"/>
                  </a:lnTo>
                  <a:lnTo>
                    <a:pt x="96" y="34"/>
                  </a:lnTo>
                  <a:lnTo>
                    <a:pt x="72" y="37"/>
                  </a:lnTo>
                  <a:lnTo>
                    <a:pt x="64" y="40"/>
                  </a:lnTo>
                  <a:lnTo>
                    <a:pt x="58" y="46"/>
                  </a:lnTo>
                  <a:lnTo>
                    <a:pt x="49" y="56"/>
                  </a:lnTo>
                  <a:lnTo>
                    <a:pt x="46" y="68"/>
                  </a:lnTo>
                  <a:lnTo>
                    <a:pt x="46" y="77"/>
                  </a:lnTo>
                  <a:lnTo>
                    <a:pt x="49" y="84"/>
                  </a:lnTo>
                  <a:lnTo>
                    <a:pt x="55" y="90"/>
                  </a:lnTo>
                  <a:lnTo>
                    <a:pt x="64" y="93"/>
                  </a:lnTo>
                  <a:lnTo>
                    <a:pt x="78" y="99"/>
                  </a:lnTo>
                  <a:lnTo>
                    <a:pt x="87" y="102"/>
                  </a:lnTo>
                  <a:lnTo>
                    <a:pt x="102" y="105"/>
                  </a:lnTo>
                  <a:lnTo>
                    <a:pt x="137" y="115"/>
                  </a:lnTo>
                  <a:lnTo>
                    <a:pt x="148" y="121"/>
                  </a:lnTo>
                  <a:lnTo>
                    <a:pt x="160" y="124"/>
                  </a:lnTo>
                  <a:lnTo>
                    <a:pt x="174" y="133"/>
                  </a:lnTo>
                  <a:lnTo>
                    <a:pt x="186" y="146"/>
                  </a:lnTo>
                  <a:lnTo>
                    <a:pt x="192" y="164"/>
                  </a:lnTo>
                  <a:lnTo>
                    <a:pt x="195" y="183"/>
                  </a:lnTo>
                  <a:lnTo>
                    <a:pt x="192" y="205"/>
                  </a:lnTo>
                  <a:lnTo>
                    <a:pt x="183" y="223"/>
                  </a:lnTo>
                  <a:lnTo>
                    <a:pt x="169" y="239"/>
                  </a:lnTo>
                  <a:lnTo>
                    <a:pt x="151" y="251"/>
                  </a:lnTo>
                  <a:lnTo>
                    <a:pt x="128" y="261"/>
                  </a:lnTo>
                  <a:lnTo>
                    <a:pt x="102" y="264"/>
                  </a:lnTo>
                  <a:lnTo>
                    <a:pt x="78" y="264"/>
                  </a:lnTo>
                  <a:lnTo>
                    <a:pt x="61" y="258"/>
                  </a:lnTo>
                  <a:lnTo>
                    <a:pt x="43" y="251"/>
                  </a:lnTo>
                  <a:lnTo>
                    <a:pt x="32" y="242"/>
                  </a:lnTo>
                  <a:lnTo>
                    <a:pt x="20" y="230"/>
                  </a:lnTo>
                  <a:lnTo>
                    <a:pt x="11" y="217"/>
                  </a:lnTo>
                  <a:lnTo>
                    <a:pt x="0" y="180"/>
                  </a:lnTo>
                  <a:close/>
                </a:path>
              </a:pathLst>
            </a:custGeom>
            <a:solidFill>
              <a:schemeClr val="tx1"/>
            </a:solidFill>
            <a:ln w="9525">
              <a:noFill/>
              <a:round/>
              <a:headEnd/>
              <a:tailEnd/>
            </a:ln>
          </p:spPr>
          <p:txBody>
            <a:bodyPr/>
            <a:lstStyle/>
            <a:p>
              <a:endParaRPr lang="en-US" dirty="0"/>
            </a:p>
          </p:txBody>
        </p:sp>
        <p:sp>
          <p:nvSpPr>
            <p:cNvPr id="18" name="Freeform 30"/>
            <p:cNvSpPr>
              <a:spLocks/>
            </p:cNvSpPr>
            <p:nvPr/>
          </p:nvSpPr>
          <p:spPr bwMode="auto">
            <a:xfrm>
              <a:off x="2470" y="1610"/>
              <a:ext cx="75" cy="252"/>
            </a:xfrm>
            <a:custGeom>
              <a:avLst/>
              <a:gdLst>
                <a:gd name="T0" fmla="*/ 0 w 75"/>
                <a:gd name="T1" fmla="*/ 34 h 252"/>
                <a:gd name="T2" fmla="*/ 3 w 75"/>
                <a:gd name="T3" fmla="*/ 34 h 252"/>
                <a:gd name="T4" fmla="*/ 3 w 75"/>
                <a:gd name="T5" fmla="*/ 28 h 252"/>
                <a:gd name="T6" fmla="*/ 11 w 75"/>
                <a:gd name="T7" fmla="*/ 19 h 252"/>
                <a:gd name="T8" fmla="*/ 17 w 75"/>
                <a:gd name="T9" fmla="*/ 6 h 252"/>
                <a:gd name="T10" fmla="*/ 23 w 75"/>
                <a:gd name="T11" fmla="*/ 0 h 252"/>
                <a:gd name="T12" fmla="*/ 32 w 75"/>
                <a:gd name="T13" fmla="*/ 3 h 252"/>
                <a:gd name="T14" fmla="*/ 35 w 75"/>
                <a:gd name="T15" fmla="*/ 6 h 252"/>
                <a:gd name="T16" fmla="*/ 38 w 75"/>
                <a:gd name="T17" fmla="*/ 6 h 252"/>
                <a:gd name="T18" fmla="*/ 43 w 75"/>
                <a:gd name="T19" fmla="*/ 10 h 252"/>
                <a:gd name="T20" fmla="*/ 46 w 75"/>
                <a:gd name="T21" fmla="*/ 13 h 252"/>
                <a:gd name="T22" fmla="*/ 52 w 75"/>
                <a:gd name="T23" fmla="*/ 16 h 252"/>
                <a:gd name="T24" fmla="*/ 55 w 75"/>
                <a:gd name="T25" fmla="*/ 22 h 252"/>
                <a:gd name="T26" fmla="*/ 58 w 75"/>
                <a:gd name="T27" fmla="*/ 25 h 252"/>
                <a:gd name="T28" fmla="*/ 61 w 75"/>
                <a:gd name="T29" fmla="*/ 28 h 252"/>
                <a:gd name="T30" fmla="*/ 64 w 75"/>
                <a:gd name="T31" fmla="*/ 34 h 252"/>
                <a:gd name="T32" fmla="*/ 67 w 75"/>
                <a:gd name="T33" fmla="*/ 38 h 252"/>
                <a:gd name="T34" fmla="*/ 67 w 75"/>
                <a:gd name="T35" fmla="*/ 44 h 252"/>
                <a:gd name="T36" fmla="*/ 70 w 75"/>
                <a:gd name="T37" fmla="*/ 47 h 252"/>
                <a:gd name="T38" fmla="*/ 73 w 75"/>
                <a:gd name="T39" fmla="*/ 56 h 252"/>
                <a:gd name="T40" fmla="*/ 73 w 75"/>
                <a:gd name="T41" fmla="*/ 62 h 252"/>
                <a:gd name="T42" fmla="*/ 73 w 75"/>
                <a:gd name="T43" fmla="*/ 78 h 252"/>
                <a:gd name="T44" fmla="*/ 75 w 75"/>
                <a:gd name="T45" fmla="*/ 84 h 252"/>
                <a:gd name="T46" fmla="*/ 75 w 75"/>
                <a:gd name="T47" fmla="*/ 93 h 252"/>
                <a:gd name="T48" fmla="*/ 75 w 75"/>
                <a:gd name="T49" fmla="*/ 252 h 252"/>
                <a:gd name="T50" fmla="*/ 35 w 75"/>
                <a:gd name="T51" fmla="*/ 252 h 252"/>
                <a:gd name="T52" fmla="*/ 35 w 75"/>
                <a:gd name="T53" fmla="*/ 93 h 252"/>
                <a:gd name="T54" fmla="*/ 35 w 75"/>
                <a:gd name="T55" fmla="*/ 87 h 252"/>
                <a:gd name="T56" fmla="*/ 35 w 75"/>
                <a:gd name="T57" fmla="*/ 78 h 252"/>
                <a:gd name="T58" fmla="*/ 32 w 75"/>
                <a:gd name="T59" fmla="*/ 72 h 252"/>
                <a:gd name="T60" fmla="*/ 32 w 75"/>
                <a:gd name="T61" fmla="*/ 65 h 252"/>
                <a:gd name="T62" fmla="*/ 29 w 75"/>
                <a:gd name="T63" fmla="*/ 59 h 252"/>
                <a:gd name="T64" fmla="*/ 29 w 75"/>
                <a:gd name="T65" fmla="*/ 56 h 252"/>
                <a:gd name="T66" fmla="*/ 26 w 75"/>
                <a:gd name="T67" fmla="*/ 53 h 252"/>
                <a:gd name="T68" fmla="*/ 23 w 75"/>
                <a:gd name="T69" fmla="*/ 47 h 252"/>
                <a:gd name="T70" fmla="*/ 20 w 75"/>
                <a:gd name="T71" fmla="*/ 44 h 252"/>
                <a:gd name="T72" fmla="*/ 17 w 75"/>
                <a:gd name="T73" fmla="*/ 44 h 252"/>
                <a:gd name="T74" fmla="*/ 11 w 75"/>
                <a:gd name="T75" fmla="*/ 41 h 252"/>
                <a:gd name="T76" fmla="*/ 6 w 75"/>
                <a:gd name="T77" fmla="*/ 38 h 252"/>
                <a:gd name="T78" fmla="*/ 0 w 75"/>
                <a:gd name="T79" fmla="*/ 34 h 252"/>
                <a:gd name="T80" fmla="*/ 0 w 75"/>
                <a:gd name="T81" fmla="*/ 34 h 2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5"/>
                <a:gd name="T124" fmla="*/ 0 h 252"/>
                <a:gd name="T125" fmla="*/ 75 w 75"/>
                <a:gd name="T126" fmla="*/ 252 h 2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5" h="252">
                  <a:moveTo>
                    <a:pt x="0" y="34"/>
                  </a:moveTo>
                  <a:lnTo>
                    <a:pt x="3" y="34"/>
                  </a:lnTo>
                  <a:lnTo>
                    <a:pt x="3" y="28"/>
                  </a:lnTo>
                  <a:lnTo>
                    <a:pt x="11" y="19"/>
                  </a:lnTo>
                  <a:lnTo>
                    <a:pt x="17" y="6"/>
                  </a:lnTo>
                  <a:lnTo>
                    <a:pt x="23" y="0"/>
                  </a:lnTo>
                  <a:lnTo>
                    <a:pt x="32" y="3"/>
                  </a:lnTo>
                  <a:lnTo>
                    <a:pt x="35" y="6"/>
                  </a:lnTo>
                  <a:lnTo>
                    <a:pt x="38" y="6"/>
                  </a:lnTo>
                  <a:lnTo>
                    <a:pt x="43" y="10"/>
                  </a:lnTo>
                  <a:lnTo>
                    <a:pt x="46" y="13"/>
                  </a:lnTo>
                  <a:lnTo>
                    <a:pt x="52" y="16"/>
                  </a:lnTo>
                  <a:lnTo>
                    <a:pt x="55" y="22"/>
                  </a:lnTo>
                  <a:lnTo>
                    <a:pt x="58" y="25"/>
                  </a:lnTo>
                  <a:lnTo>
                    <a:pt x="61" y="28"/>
                  </a:lnTo>
                  <a:lnTo>
                    <a:pt x="64" y="34"/>
                  </a:lnTo>
                  <a:lnTo>
                    <a:pt x="67" y="38"/>
                  </a:lnTo>
                  <a:lnTo>
                    <a:pt x="67" y="44"/>
                  </a:lnTo>
                  <a:lnTo>
                    <a:pt x="70" y="47"/>
                  </a:lnTo>
                  <a:lnTo>
                    <a:pt x="73" y="56"/>
                  </a:lnTo>
                  <a:lnTo>
                    <a:pt x="73" y="62"/>
                  </a:lnTo>
                  <a:lnTo>
                    <a:pt x="73" y="78"/>
                  </a:lnTo>
                  <a:lnTo>
                    <a:pt x="75" y="84"/>
                  </a:lnTo>
                  <a:lnTo>
                    <a:pt x="75" y="93"/>
                  </a:lnTo>
                  <a:lnTo>
                    <a:pt x="75" y="252"/>
                  </a:lnTo>
                  <a:lnTo>
                    <a:pt x="35" y="252"/>
                  </a:lnTo>
                  <a:lnTo>
                    <a:pt x="35" y="93"/>
                  </a:lnTo>
                  <a:lnTo>
                    <a:pt x="35" y="87"/>
                  </a:lnTo>
                  <a:lnTo>
                    <a:pt x="35" y="78"/>
                  </a:lnTo>
                  <a:lnTo>
                    <a:pt x="32" y="72"/>
                  </a:lnTo>
                  <a:lnTo>
                    <a:pt x="32" y="65"/>
                  </a:lnTo>
                  <a:lnTo>
                    <a:pt x="29" y="59"/>
                  </a:lnTo>
                  <a:lnTo>
                    <a:pt x="29" y="56"/>
                  </a:lnTo>
                  <a:lnTo>
                    <a:pt x="26" y="53"/>
                  </a:lnTo>
                  <a:lnTo>
                    <a:pt x="23" y="47"/>
                  </a:lnTo>
                  <a:lnTo>
                    <a:pt x="20" y="44"/>
                  </a:lnTo>
                  <a:lnTo>
                    <a:pt x="17" y="44"/>
                  </a:lnTo>
                  <a:lnTo>
                    <a:pt x="11" y="41"/>
                  </a:lnTo>
                  <a:lnTo>
                    <a:pt x="6" y="38"/>
                  </a:lnTo>
                  <a:lnTo>
                    <a:pt x="0" y="34"/>
                  </a:lnTo>
                  <a:close/>
                </a:path>
              </a:pathLst>
            </a:custGeom>
            <a:solidFill>
              <a:schemeClr val="tx1"/>
            </a:solidFill>
            <a:ln w="9525">
              <a:noFill/>
              <a:round/>
              <a:headEnd/>
              <a:tailEnd/>
            </a:ln>
          </p:spPr>
          <p:txBody>
            <a:bodyPr/>
            <a:lstStyle/>
            <a:p>
              <a:endParaRPr lang="en-US" dirty="0"/>
            </a:p>
          </p:txBody>
        </p:sp>
        <p:sp>
          <p:nvSpPr>
            <p:cNvPr id="19" name="Freeform 31"/>
            <p:cNvSpPr>
              <a:spLocks/>
            </p:cNvSpPr>
            <p:nvPr/>
          </p:nvSpPr>
          <p:spPr bwMode="auto">
            <a:xfrm>
              <a:off x="2356" y="1790"/>
              <a:ext cx="38" cy="72"/>
            </a:xfrm>
            <a:custGeom>
              <a:avLst/>
              <a:gdLst>
                <a:gd name="T0" fmla="*/ 0 w 38"/>
                <a:gd name="T1" fmla="*/ 38 h 72"/>
                <a:gd name="T2" fmla="*/ 0 w 38"/>
                <a:gd name="T3" fmla="*/ 35 h 72"/>
                <a:gd name="T4" fmla="*/ 6 w 38"/>
                <a:gd name="T5" fmla="*/ 31 h 72"/>
                <a:gd name="T6" fmla="*/ 12 w 38"/>
                <a:gd name="T7" fmla="*/ 25 h 72"/>
                <a:gd name="T8" fmla="*/ 18 w 38"/>
                <a:gd name="T9" fmla="*/ 19 h 72"/>
                <a:gd name="T10" fmla="*/ 32 w 38"/>
                <a:gd name="T11" fmla="*/ 7 h 72"/>
                <a:gd name="T12" fmla="*/ 38 w 38"/>
                <a:gd name="T13" fmla="*/ 0 h 72"/>
                <a:gd name="T14" fmla="*/ 38 w 38"/>
                <a:gd name="T15" fmla="*/ 0 h 72"/>
                <a:gd name="T16" fmla="*/ 38 w 38"/>
                <a:gd name="T17" fmla="*/ 72 h 72"/>
                <a:gd name="T18" fmla="*/ 0 w 38"/>
                <a:gd name="T19" fmla="*/ 72 h 72"/>
                <a:gd name="T20" fmla="*/ 0 w 38"/>
                <a:gd name="T21" fmla="*/ 38 h 72"/>
                <a:gd name="T22" fmla="*/ 0 w 38"/>
                <a:gd name="T23" fmla="*/ 38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72"/>
                <a:gd name="T38" fmla="*/ 38 w 38"/>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72">
                  <a:moveTo>
                    <a:pt x="0" y="38"/>
                  </a:moveTo>
                  <a:lnTo>
                    <a:pt x="0" y="35"/>
                  </a:lnTo>
                  <a:lnTo>
                    <a:pt x="6" y="31"/>
                  </a:lnTo>
                  <a:lnTo>
                    <a:pt x="12" y="25"/>
                  </a:lnTo>
                  <a:lnTo>
                    <a:pt x="18" y="19"/>
                  </a:lnTo>
                  <a:lnTo>
                    <a:pt x="32" y="7"/>
                  </a:lnTo>
                  <a:lnTo>
                    <a:pt x="38" y="0"/>
                  </a:lnTo>
                  <a:lnTo>
                    <a:pt x="38" y="72"/>
                  </a:lnTo>
                  <a:lnTo>
                    <a:pt x="0" y="72"/>
                  </a:lnTo>
                  <a:lnTo>
                    <a:pt x="0" y="38"/>
                  </a:lnTo>
                  <a:close/>
                </a:path>
              </a:pathLst>
            </a:custGeom>
            <a:solidFill>
              <a:schemeClr val="tx1"/>
            </a:solidFill>
            <a:ln w="9525">
              <a:noFill/>
              <a:round/>
              <a:headEnd/>
              <a:tailEnd/>
            </a:ln>
          </p:spPr>
          <p:txBody>
            <a:bodyPr/>
            <a:lstStyle/>
            <a:p>
              <a:endParaRPr lang="en-US" dirty="0"/>
            </a:p>
          </p:txBody>
        </p:sp>
        <p:sp>
          <p:nvSpPr>
            <p:cNvPr id="20" name="Freeform 32"/>
            <p:cNvSpPr>
              <a:spLocks/>
            </p:cNvSpPr>
            <p:nvPr/>
          </p:nvSpPr>
          <p:spPr bwMode="auto">
            <a:xfrm>
              <a:off x="2601" y="955"/>
              <a:ext cx="967" cy="531"/>
            </a:xfrm>
            <a:custGeom>
              <a:avLst/>
              <a:gdLst>
                <a:gd name="T0" fmla="*/ 912 w 967"/>
                <a:gd name="T1" fmla="*/ 388 h 531"/>
                <a:gd name="T2" fmla="*/ 842 w 967"/>
                <a:gd name="T3" fmla="*/ 391 h 531"/>
                <a:gd name="T4" fmla="*/ 813 w 967"/>
                <a:gd name="T5" fmla="*/ 382 h 531"/>
                <a:gd name="T6" fmla="*/ 792 w 967"/>
                <a:gd name="T7" fmla="*/ 357 h 531"/>
                <a:gd name="T8" fmla="*/ 754 w 967"/>
                <a:gd name="T9" fmla="*/ 317 h 531"/>
                <a:gd name="T10" fmla="*/ 705 w 967"/>
                <a:gd name="T11" fmla="*/ 295 h 531"/>
                <a:gd name="T12" fmla="*/ 647 w 967"/>
                <a:gd name="T13" fmla="*/ 304 h 531"/>
                <a:gd name="T14" fmla="*/ 635 w 967"/>
                <a:gd name="T15" fmla="*/ 317 h 531"/>
                <a:gd name="T16" fmla="*/ 597 w 967"/>
                <a:gd name="T17" fmla="*/ 360 h 531"/>
                <a:gd name="T18" fmla="*/ 553 w 967"/>
                <a:gd name="T19" fmla="*/ 366 h 531"/>
                <a:gd name="T20" fmla="*/ 504 w 967"/>
                <a:gd name="T21" fmla="*/ 16 h 531"/>
                <a:gd name="T22" fmla="*/ 486 w 967"/>
                <a:gd name="T23" fmla="*/ 0 h 531"/>
                <a:gd name="T24" fmla="*/ 472 w 967"/>
                <a:gd name="T25" fmla="*/ 16 h 531"/>
                <a:gd name="T26" fmla="*/ 431 w 967"/>
                <a:gd name="T27" fmla="*/ 370 h 531"/>
                <a:gd name="T28" fmla="*/ 411 w 967"/>
                <a:gd name="T29" fmla="*/ 357 h 531"/>
                <a:gd name="T30" fmla="*/ 384 w 967"/>
                <a:gd name="T31" fmla="*/ 351 h 531"/>
                <a:gd name="T32" fmla="*/ 364 w 967"/>
                <a:gd name="T33" fmla="*/ 329 h 531"/>
                <a:gd name="T34" fmla="*/ 303 w 967"/>
                <a:gd name="T35" fmla="*/ 345 h 531"/>
                <a:gd name="T36" fmla="*/ 247 w 967"/>
                <a:gd name="T37" fmla="*/ 376 h 531"/>
                <a:gd name="T38" fmla="*/ 204 w 967"/>
                <a:gd name="T39" fmla="*/ 376 h 531"/>
                <a:gd name="T40" fmla="*/ 192 w 967"/>
                <a:gd name="T41" fmla="*/ 379 h 531"/>
                <a:gd name="T42" fmla="*/ 151 w 967"/>
                <a:gd name="T43" fmla="*/ 382 h 531"/>
                <a:gd name="T44" fmla="*/ 125 w 967"/>
                <a:gd name="T45" fmla="*/ 373 h 531"/>
                <a:gd name="T46" fmla="*/ 111 w 967"/>
                <a:gd name="T47" fmla="*/ 348 h 531"/>
                <a:gd name="T48" fmla="*/ 55 w 967"/>
                <a:gd name="T49" fmla="*/ 295 h 531"/>
                <a:gd name="T50" fmla="*/ 9 w 967"/>
                <a:gd name="T51" fmla="*/ 283 h 531"/>
                <a:gd name="T52" fmla="*/ 11 w 967"/>
                <a:gd name="T53" fmla="*/ 317 h 531"/>
                <a:gd name="T54" fmla="*/ 41 w 967"/>
                <a:gd name="T55" fmla="*/ 323 h 531"/>
                <a:gd name="T56" fmla="*/ 84 w 967"/>
                <a:gd name="T57" fmla="*/ 366 h 531"/>
                <a:gd name="T58" fmla="*/ 111 w 967"/>
                <a:gd name="T59" fmla="*/ 404 h 531"/>
                <a:gd name="T60" fmla="*/ 166 w 967"/>
                <a:gd name="T61" fmla="*/ 416 h 531"/>
                <a:gd name="T62" fmla="*/ 271 w 967"/>
                <a:gd name="T63" fmla="*/ 407 h 531"/>
                <a:gd name="T64" fmla="*/ 303 w 967"/>
                <a:gd name="T65" fmla="*/ 382 h 531"/>
                <a:gd name="T66" fmla="*/ 347 w 967"/>
                <a:gd name="T67" fmla="*/ 360 h 531"/>
                <a:gd name="T68" fmla="*/ 358 w 967"/>
                <a:gd name="T69" fmla="*/ 366 h 531"/>
                <a:gd name="T70" fmla="*/ 393 w 967"/>
                <a:gd name="T71" fmla="*/ 388 h 531"/>
                <a:gd name="T72" fmla="*/ 422 w 967"/>
                <a:gd name="T73" fmla="*/ 453 h 531"/>
                <a:gd name="T74" fmla="*/ 425 w 967"/>
                <a:gd name="T75" fmla="*/ 522 h 531"/>
                <a:gd name="T76" fmla="*/ 451 w 967"/>
                <a:gd name="T77" fmla="*/ 528 h 531"/>
                <a:gd name="T78" fmla="*/ 463 w 967"/>
                <a:gd name="T79" fmla="*/ 460 h 531"/>
                <a:gd name="T80" fmla="*/ 498 w 967"/>
                <a:gd name="T81" fmla="*/ 484 h 531"/>
                <a:gd name="T82" fmla="*/ 521 w 967"/>
                <a:gd name="T83" fmla="*/ 500 h 531"/>
                <a:gd name="T84" fmla="*/ 530 w 967"/>
                <a:gd name="T85" fmla="*/ 481 h 531"/>
                <a:gd name="T86" fmla="*/ 536 w 967"/>
                <a:gd name="T87" fmla="*/ 447 h 531"/>
                <a:gd name="T88" fmla="*/ 536 w 967"/>
                <a:gd name="T89" fmla="*/ 435 h 531"/>
                <a:gd name="T90" fmla="*/ 545 w 967"/>
                <a:gd name="T91" fmla="*/ 404 h 531"/>
                <a:gd name="T92" fmla="*/ 562 w 967"/>
                <a:gd name="T93" fmla="*/ 401 h 531"/>
                <a:gd name="T94" fmla="*/ 615 w 967"/>
                <a:gd name="T95" fmla="*/ 388 h 531"/>
                <a:gd name="T96" fmla="*/ 658 w 967"/>
                <a:gd name="T97" fmla="*/ 339 h 531"/>
                <a:gd name="T98" fmla="*/ 693 w 967"/>
                <a:gd name="T99" fmla="*/ 326 h 531"/>
                <a:gd name="T100" fmla="*/ 728 w 967"/>
                <a:gd name="T101" fmla="*/ 339 h 531"/>
                <a:gd name="T102" fmla="*/ 757 w 967"/>
                <a:gd name="T103" fmla="*/ 363 h 531"/>
                <a:gd name="T104" fmla="*/ 792 w 967"/>
                <a:gd name="T105" fmla="*/ 410 h 531"/>
                <a:gd name="T106" fmla="*/ 842 w 967"/>
                <a:gd name="T107" fmla="*/ 425 h 531"/>
                <a:gd name="T108" fmla="*/ 912 w 967"/>
                <a:gd name="T109" fmla="*/ 422 h 531"/>
                <a:gd name="T110" fmla="*/ 967 w 967"/>
                <a:gd name="T111" fmla="*/ 398 h 531"/>
                <a:gd name="T112" fmla="*/ 950 w 967"/>
                <a:gd name="T113" fmla="*/ 385 h 53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67"/>
                <a:gd name="T172" fmla="*/ 0 h 531"/>
                <a:gd name="T173" fmla="*/ 967 w 967"/>
                <a:gd name="T174" fmla="*/ 531 h 53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67" h="531">
                  <a:moveTo>
                    <a:pt x="950" y="385"/>
                  </a:moveTo>
                  <a:lnTo>
                    <a:pt x="947" y="385"/>
                  </a:lnTo>
                  <a:lnTo>
                    <a:pt x="944" y="388"/>
                  </a:lnTo>
                  <a:lnTo>
                    <a:pt x="912" y="388"/>
                  </a:lnTo>
                  <a:lnTo>
                    <a:pt x="883" y="388"/>
                  </a:lnTo>
                  <a:lnTo>
                    <a:pt x="865" y="391"/>
                  </a:lnTo>
                  <a:lnTo>
                    <a:pt x="853" y="391"/>
                  </a:lnTo>
                  <a:lnTo>
                    <a:pt x="842" y="391"/>
                  </a:lnTo>
                  <a:lnTo>
                    <a:pt x="830" y="391"/>
                  </a:lnTo>
                  <a:lnTo>
                    <a:pt x="818" y="388"/>
                  </a:lnTo>
                  <a:lnTo>
                    <a:pt x="816" y="388"/>
                  </a:lnTo>
                  <a:lnTo>
                    <a:pt x="813" y="382"/>
                  </a:lnTo>
                  <a:lnTo>
                    <a:pt x="810" y="382"/>
                  </a:lnTo>
                  <a:lnTo>
                    <a:pt x="804" y="376"/>
                  </a:lnTo>
                  <a:lnTo>
                    <a:pt x="792" y="357"/>
                  </a:lnTo>
                  <a:lnTo>
                    <a:pt x="781" y="342"/>
                  </a:lnTo>
                  <a:lnTo>
                    <a:pt x="769" y="329"/>
                  </a:lnTo>
                  <a:lnTo>
                    <a:pt x="760" y="323"/>
                  </a:lnTo>
                  <a:lnTo>
                    <a:pt x="754" y="317"/>
                  </a:lnTo>
                  <a:lnTo>
                    <a:pt x="743" y="311"/>
                  </a:lnTo>
                  <a:lnTo>
                    <a:pt x="728" y="301"/>
                  </a:lnTo>
                  <a:lnTo>
                    <a:pt x="717" y="298"/>
                  </a:lnTo>
                  <a:lnTo>
                    <a:pt x="705" y="295"/>
                  </a:lnTo>
                  <a:lnTo>
                    <a:pt x="693" y="292"/>
                  </a:lnTo>
                  <a:lnTo>
                    <a:pt x="682" y="295"/>
                  </a:lnTo>
                  <a:lnTo>
                    <a:pt x="664" y="298"/>
                  </a:lnTo>
                  <a:lnTo>
                    <a:pt x="647" y="304"/>
                  </a:lnTo>
                  <a:lnTo>
                    <a:pt x="635" y="314"/>
                  </a:lnTo>
                  <a:lnTo>
                    <a:pt x="635" y="317"/>
                  </a:lnTo>
                  <a:lnTo>
                    <a:pt x="620" y="335"/>
                  </a:lnTo>
                  <a:lnTo>
                    <a:pt x="606" y="354"/>
                  </a:lnTo>
                  <a:lnTo>
                    <a:pt x="597" y="360"/>
                  </a:lnTo>
                  <a:lnTo>
                    <a:pt x="588" y="366"/>
                  </a:lnTo>
                  <a:lnTo>
                    <a:pt x="580" y="370"/>
                  </a:lnTo>
                  <a:lnTo>
                    <a:pt x="562" y="370"/>
                  </a:lnTo>
                  <a:lnTo>
                    <a:pt x="553" y="366"/>
                  </a:lnTo>
                  <a:lnTo>
                    <a:pt x="542" y="370"/>
                  </a:lnTo>
                  <a:lnTo>
                    <a:pt x="533" y="373"/>
                  </a:lnTo>
                  <a:lnTo>
                    <a:pt x="524" y="379"/>
                  </a:lnTo>
                  <a:lnTo>
                    <a:pt x="504" y="16"/>
                  </a:lnTo>
                  <a:lnTo>
                    <a:pt x="504" y="9"/>
                  </a:lnTo>
                  <a:lnTo>
                    <a:pt x="498" y="3"/>
                  </a:lnTo>
                  <a:lnTo>
                    <a:pt x="486" y="0"/>
                  </a:lnTo>
                  <a:lnTo>
                    <a:pt x="478" y="3"/>
                  </a:lnTo>
                  <a:lnTo>
                    <a:pt x="475" y="9"/>
                  </a:lnTo>
                  <a:lnTo>
                    <a:pt x="472" y="16"/>
                  </a:lnTo>
                  <a:lnTo>
                    <a:pt x="448" y="283"/>
                  </a:lnTo>
                  <a:lnTo>
                    <a:pt x="440" y="388"/>
                  </a:lnTo>
                  <a:lnTo>
                    <a:pt x="434" y="376"/>
                  </a:lnTo>
                  <a:lnTo>
                    <a:pt x="431" y="370"/>
                  </a:lnTo>
                  <a:lnTo>
                    <a:pt x="428" y="360"/>
                  </a:lnTo>
                  <a:lnTo>
                    <a:pt x="416" y="357"/>
                  </a:lnTo>
                  <a:lnTo>
                    <a:pt x="411" y="357"/>
                  </a:lnTo>
                  <a:lnTo>
                    <a:pt x="399" y="357"/>
                  </a:lnTo>
                  <a:lnTo>
                    <a:pt x="393" y="354"/>
                  </a:lnTo>
                  <a:lnTo>
                    <a:pt x="387" y="351"/>
                  </a:lnTo>
                  <a:lnTo>
                    <a:pt x="384" y="351"/>
                  </a:lnTo>
                  <a:lnTo>
                    <a:pt x="381" y="348"/>
                  </a:lnTo>
                  <a:lnTo>
                    <a:pt x="379" y="345"/>
                  </a:lnTo>
                  <a:lnTo>
                    <a:pt x="373" y="339"/>
                  </a:lnTo>
                  <a:lnTo>
                    <a:pt x="364" y="329"/>
                  </a:lnTo>
                  <a:lnTo>
                    <a:pt x="352" y="329"/>
                  </a:lnTo>
                  <a:lnTo>
                    <a:pt x="341" y="329"/>
                  </a:lnTo>
                  <a:lnTo>
                    <a:pt x="320" y="332"/>
                  </a:lnTo>
                  <a:lnTo>
                    <a:pt x="303" y="345"/>
                  </a:lnTo>
                  <a:lnTo>
                    <a:pt x="285" y="357"/>
                  </a:lnTo>
                  <a:lnTo>
                    <a:pt x="271" y="366"/>
                  </a:lnTo>
                  <a:lnTo>
                    <a:pt x="262" y="376"/>
                  </a:lnTo>
                  <a:lnTo>
                    <a:pt x="247" y="376"/>
                  </a:lnTo>
                  <a:lnTo>
                    <a:pt x="227" y="376"/>
                  </a:lnTo>
                  <a:lnTo>
                    <a:pt x="210" y="376"/>
                  </a:lnTo>
                  <a:lnTo>
                    <a:pt x="207" y="376"/>
                  </a:lnTo>
                  <a:lnTo>
                    <a:pt x="204" y="376"/>
                  </a:lnTo>
                  <a:lnTo>
                    <a:pt x="198" y="379"/>
                  </a:lnTo>
                  <a:lnTo>
                    <a:pt x="195" y="379"/>
                  </a:lnTo>
                  <a:lnTo>
                    <a:pt x="192" y="379"/>
                  </a:lnTo>
                  <a:lnTo>
                    <a:pt x="189" y="379"/>
                  </a:lnTo>
                  <a:lnTo>
                    <a:pt x="163" y="382"/>
                  </a:lnTo>
                  <a:lnTo>
                    <a:pt x="151" y="382"/>
                  </a:lnTo>
                  <a:lnTo>
                    <a:pt x="137" y="382"/>
                  </a:lnTo>
                  <a:lnTo>
                    <a:pt x="134" y="379"/>
                  </a:lnTo>
                  <a:lnTo>
                    <a:pt x="128" y="376"/>
                  </a:lnTo>
                  <a:lnTo>
                    <a:pt x="125" y="373"/>
                  </a:lnTo>
                  <a:lnTo>
                    <a:pt x="122" y="370"/>
                  </a:lnTo>
                  <a:lnTo>
                    <a:pt x="122" y="366"/>
                  </a:lnTo>
                  <a:lnTo>
                    <a:pt x="111" y="348"/>
                  </a:lnTo>
                  <a:lnTo>
                    <a:pt x="96" y="329"/>
                  </a:lnTo>
                  <a:lnTo>
                    <a:pt x="81" y="314"/>
                  </a:lnTo>
                  <a:lnTo>
                    <a:pt x="70" y="304"/>
                  </a:lnTo>
                  <a:lnTo>
                    <a:pt x="55" y="295"/>
                  </a:lnTo>
                  <a:lnTo>
                    <a:pt x="44" y="286"/>
                  </a:lnTo>
                  <a:lnTo>
                    <a:pt x="32" y="286"/>
                  </a:lnTo>
                  <a:lnTo>
                    <a:pt x="20" y="283"/>
                  </a:lnTo>
                  <a:lnTo>
                    <a:pt x="9" y="283"/>
                  </a:lnTo>
                  <a:lnTo>
                    <a:pt x="0" y="286"/>
                  </a:lnTo>
                  <a:lnTo>
                    <a:pt x="3" y="320"/>
                  </a:lnTo>
                  <a:lnTo>
                    <a:pt x="9" y="317"/>
                  </a:lnTo>
                  <a:lnTo>
                    <a:pt x="11" y="317"/>
                  </a:lnTo>
                  <a:lnTo>
                    <a:pt x="20" y="317"/>
                  </a:lnTo>
                  <a:lnTo>
                    <a:pt x="26" y="317"/>
                  </a:lnTo>
                  <a:lnTo>
                    <a:pt x="32" y="320"/>
                  </a:lnTo>
                  <a:lnTo>
                    <a:pt x="41" y="323"/>
                  </a:lnTo>
                  <a:lnTo>
                    <a:pt x="49" y="329"/>
                  </a:lnTo>
                  <a:lnTo>
                    <a:pt x="61" y="339"/>
                  </a:lnTo>
                  <a:lnTo>
                    <a:pt x="73" y="351"/>
                  </a:lnTo>
                  <a:lnTo>
                    <a:pt x="84" y="366"/>
                  </a:lnTo>
                  <a:lnTo>
                    <a:pt x="96" y="388"/>
                  </a:lnTo>
                  <a:lnTo>
                    <a:pt x="102" y="398"/>
                  </a:lnTo>
                  <a:lnTo>
                    <a:pt x="111" y="404"/>
                  </a:lnTo>
                  <a:lnTo>
                    <a:pt x="119" y="410"/>
                  </a:lnTo>
                  <a:lnTo>
                    <a:pt x="131" y="413"/>
                  </a:lnTo>
                  <a:lnTo>
                    <a:pt x="148" y="416"/>
                  </a:lnTo>
                  <a:lnTo>
                    <a:pt x="166" y="416"/>
                  </a:lnTo>
                  <a:lnTo>
                    <a:pt x="195" y="413"/>
                  </a:lnTo>
                  <a:lnTo>
                    <a:pt x="210" y="410"/>
                  </a:lnTo>
                  <a:lnTo>
                    <a:pt x="271" y="407"/>
                  </a:lnTo>
                  <a:lnTo>
                    <a:pt x="277" y="407"/>
                  </a:lnTo>
                  <a:lnTo>
                    <a:pt x="280" y="404"/>
                  </a:lnTo>
                  <a:lnTo>
                    <a:pt x="291" y="394"/>
                  </a:lnTo>
                  <a:lnTo>
                    <a:pt x="303" y="382"/>
                  </a:lnTo>
                  <a:lnTo>
                    <a:pt x="317" y="373"/>
                  </a:lnTo>
                  <a:lnTo>
                    <a:pt x="332" y="363"/>
                  </a:lnTo>
                  <a:lnTo>
                    <a:pt x="347" y="360"/>
                  </a:lnTo>
                  <a:lnTo>
                    <a:pt x="349" y="360"/>
                  </a:lnTo>
                  <a:lnTo>
                    <a:pt x="352" y="360"/>
                  </a:lnTo>
                  <a:lnTo>
                    <a:pt x="355" y="366"/>
                  </a:lnTo>
                  <a:lnTo>
                    <a:pt x="358" y="366"/>
                  </a:lnTo>
                  <a:lnTo>
                    <a:pt x="364" y="376"/>
                  </a:lnTo>
                  <a:lnTo>
                    <a:pt x="373" y="382"/>
                  </a:lnTo>
                  <a:lnTo>
                    <a:pt x="384" y="385"/>
                  </a:lnTo>
                  <a:lnTo>
                    <a:pt x="393" y="388"/>
                  </a:lnTo>
                  <a:lnTo>
                    <a:pt x="408" y="391"/>
                  </a:lnTo>
                  <a:lnTo>
                    <a:pt x="414" y="413"/>
                  </a:lnTo>
                  <a:lnTo>
                    <a:pt x="419" y="429"/>
                  </a:lnTo>
                  <a:lnTo>
                    <a:pt x="422" y="453"/>
                  </a:lnTo>
                  <a:lnTo>
                    <a:pt x="425" y="466"/>
                  </a:lnTo>
                  <a:lnTo>
                    <a:pt x="425" y="481"/>
                  </a:lnTo>
                  <a:lnTo>
                    <a:pt x="425" y="516"/>
                  </a:lnTo>
                  <a:lnTo>
                    <a:pt x="425" y="522"/>
                  </a:lnTo>
                  <a:lnTo>
                    <a:pt x="428" y="522"/>
                  </a:lnTo>
                  <a:lnTo>
                    <a:pt x="431" y="528"/>
                  </a:lnTo>
                  <a:lnTo>
                    <a:pt x="440" y="531"/>
                  </a:lnTo>
                  <a:lnTo>
                    <a:pt x="451" y="528"/>
                  </a:lnTo>
                  <a:lnTo>
                    <a:pt x="454" y="522"/>
                  </a:lnTo>
                  <a:lnTo>
                    <a:pt x="457" y="522"/>
                  </a:lnTo>
                  <a:lnTo>
                    <a:pt x="457" y="509"/>
                  </a:lnTo>
                  <a:lnTo>
                    <a:pt x="463" y="460"/>
                  </a:lnTo>
                  <a:lnTo>
                    <a:pt x="478" y="286"/>
                  </a:lnTo>
                  <a:lnTo>
                    <a:pt x="483" y="227"/>
                  </a:lnTo>
                  <a:lnTo>
                    <a:pt x="498" y="484"/>
                  </a:lnTo>
                  <a:lnTo>
                    <a:pt x="504" y="494"/>
                  </a:lnTo>
                  <a:lnTo>
                    <a:pt x="510" y="500"/>
                  </a:lnTo>
                  <a:lnTo>
                    <a:pt x="515" y="500"/>
                  </a:lnTo>
                  <a:lnTo>
                    <a:pt x="521" y="500"/>
                  </a:lnTo>
                  <a:lnTo>
                    <a:pt x="524" y="494"/>
                  </a:lnTo>
                  <a:lnTo>
                    <a:pt x="530" y="488"/>
                  </a:lnTo>
                  <a:lnTo>
                    <a:pt x="530" y="481"/>
                  </a:lnTo>
                  <a:lnTo>
                    <a:pt x="533" y="466"/>
                  </a:lnTo>
                  <a:lnTo>
                    <a:pt x="536" y="450"/>
                  </a:lnTo>
                  <a:lnTo>
                    <a:pt x="536" y="447"/>
                  </a:lnTo>
                  <a:lnTo>
                    <a:pt x="536" y="444"/>
                  </a:lnTo>
                  <a:lnTo>
                    <a:pt x="536" y="441"/>
                  </a:lnTo>
                  <a:lnTo>
                    <a:pt x="536" y="435"/>
                  </a:lnTo>
                  <a:lnTo>
                    <a:pt x="536" y="429"/>
                  </a:lnTo>
                  <a:lnTo>
                    <a:pt x="536" y="416"/>
                  </a:lnTo>
                  <a:lnTo>
                    <a:pt x="539" y="410"/>
                  </a:lnTo>
                  <a:lnTo>
                    <a:pt x="545" y="404"/>
                  </a:lnTo>
                  <a:lnTo>
                    <a:pt x="550" y="404"/>
                  </a:lnTo>
                  <a:lnTo>
                    <a:pt x="553" y="401"/>
                  </a:lnTo>
                  <a:lnTo>
                    <a:pt x="562" y="401"/>
                  </a:lnTo>
                  <a:lnTo>
                    <a:pt x="583" y="401"/>
                  </a:lnTo>
                  <a:lnTo>
                    <a:pt x="600" y="398"/>
                  </a:lnTo>
                  <a:lnTo>
                    <a:pt x="615" y="388"/>
                  </a:lnTo>
                  <a:lnTo>
                    <a:pt x="629" y="379"/>
                  </a:lnTo>
                  <a:lnTo>
                    <a:pt x="644" y="357"/>
                  </a:lnTo>
                  <a:lnTo>
                    <a:pt x="658" y="339"/>
                  </a:lnTo>
                  <a:lnTo>
                    <a:pt x="661" y="335"/>
                  </a:lnTo>
                  <a:lnTo>
                    <a:pt x="673" y="329"/>
                  </a:lnTo>
                  <a:lnTo>
                    <a:pt x="684" y="326"/>
                  </a:lnTo>
                  <a:lnTo>
                    <a:pt x="693" y="326"/>
                  </a:lnTo>
                  <a:lnTo>
                    <a:pt x="702" y="329"/>
                  </a:lnTo>
                  <a:lnTo>
                    <a:pt x="711" y="329"/>
                  </a:lnTo>
                  <a:lnTo>
                    <a:pt x="717" y="332"/>
                  </a:lnTo>
                  <a:lnTo>
                    <a:pt x="728" y="339"/>
                  </a:lnTo>
                  <a:lnTo>
                    <a:pt x="737" y="345"/>
                  </a:lnTo>
                  <a:lnTo>
                    <a:pt x="743" y="348"/>
                  </a:lnTo>
                  <a:lnTo>
                    <a:pt x="746" y="354"/>
                  </a:lnTo>
                  <a:lnTo>
                    <a:pt x="757" y="363"/>
                  </a:lnTo>
                  <a:lnTo>
                    <a:pt x="769" y="379"/>
                  </a:lnTo>
                  <a:lnTo>
                    <a:pt x="778" y="394"/>
                  </a:lnTo>
                  <a:lnTo>
                    <a:pt x="784" y="404"/>
                  </a:lnTo>
                  <a:lnTo>
                    <a:pt x="792" y="410"/>
                  </a:lnTo>
                  <a:lnTo>
                    <a:pt x="801" y="416"/>
                  </a:lnTo>
                  <a:lnTo>
                    <a:pt x="810" y="422"/>
                  </a:lnTo>
                  <a:lnTo>
                    <a:pt x="824" y="425"/>
                  </a:lnTo>
                  <a:lnTo>
                    <a:pt x="842" y="425"/>
                  </a:lnTo>
                  <a:lnTo>
                    <a:pt x="856" y="425"/>
                  </a:lnTo>
                  <a:lnTo>
                    <a:pt x="868" y="422"/>
                  </a:lnTo>
                  <a:lnTo>
                    <a:pt x="883" y="422"/>
                  </a:lnTo>
                  <a:lnTo>
                    <a:pt x="912" y="422"/>
                  </a:lnTo>
                  <a:lnTo>
                    <a:pt x="955" y="419"/>
                  </a:lnTo>
                  <a:lnTo>
                    <a:pt x="964" y="416"/>
                  </a:lnTo>
                  <a:lnTo>
                    <a:pt x="967" y="404"/>
                  </a:lnTo>
                  <a:lnTo>
                    <a:pt x="967" y="398"/>
                  </a:lnTo>
                  <a:lnTo>
                    <a:pt x="961" y="391"/>
                  </a:lnTo>
                  <a:lnTo>
                    <a:pt x="955" y="388"/>
                  </a:lnTo>
                  <a:lnTo>
                    <a:pt x="950" y="385"/>
                  </a:lnTo>
                  <a:close/>
                </a:path>
              </a:pathLst>
            </a:custGeom>
            <a:solidFill>
              <a:srgbClr val="F1000C"/>
            </a:solidFill>
            <a:ln w="9525">
              <a:noFill/>
              <a:round/>
              <a:headEnd/>
              <a:tailEnd/>
            </a:ln>
          </p:spPr>
          <p:txBody>
            <a:bodyPr/>
            <a:lstStyle/>
            <a:p>
              <a:endParaRPr lang="en-US" dirty="0"/>
            </a:p>
          </p:txBody>
        </p:sp>
        <p:sp>
          <p:nvSpPr>
            <p:cNvPr id="21" name="Freeform 33"/>
            <p:cNvSpPr>
              <a:spLocks/>
            </p:cNvSpPr>
            <p:nvPr/>
          </p:nvSpPr>
          <p:spPr bwMode="auto">
            <a:xfrm>
              <a:off x="2140" y="1641"/>
              <a:ext cx="111" cy="218"/>
            </a:xfrm>
            <a:custGeom>
              <a:avLst/>
              <a:gdLst>
                <a:gd name="T0" fmla="*/ 111 w 111"/>
                <a:gd name="T1" fmla="*/ 50 h 218"/>
                <a:gd name="T2" fmla="*/ 111 w 111"/>
                <a:gd name="T3" fmla="*/ 44 h 218"/>
                <a:gd name="T4" fmla="*/ 111 w 111"/>
                <a:gd name="T5" fmla="*/ 38 h 218"/>
                <a:gd name="T6" fmla="*/ 108 w 111"/>
                <a:gd name="T7" fmla="*/ 31 h 218"/>
                <a:gd name="T8" fmla="*/ 105 w 111"/>
                <a:gd name="T9" fmla="*/ 28 h 218"/>
                <a:gd name="T10" fmla="*/ 105 w 111"/>
                <a:gd name="T11" fmla="*/ 22 h 218"/>
                <a:gd name="T12" fmla="*/ 102 w 111"/>
                <a:gd name="T13" fmla="*/ 19 h 218"/>
                <a:gd name="T14" fmla="*/ 100 w 111"/>
                <a:gd name="T15" fmla="*/ 16 h 218"/>
                <a:gd name="T16" fmla="*/ 97 w 111"/>
                <a:gd name="T17" fmla="*/ 13 h 218"/>
                <a:gd name="T18" fmla="*/ 91 w 111"/>
                <a:gd name="T19" fmla="*/ 10 h 218"/>
                <a:gd name="T20" fmla="*/ 88 w 111"/>
                <a:gd name="T21" fmla="*/ 7 h 218"/>
                <a:gd name="T22" fmla="*/ 82 w 111"/>
                <a:gd name="T23" fmla="*/ 7 h 218"/>
                <a:gd name="T24" fmla="*/ 79 w 111"/>
                <a:gd name="T25" fmla="*/ 3 h 218"/>
                <a:gd name="T26" fmla="*/ 76 w 111"/>
                <a:gd name="T27" fmla="*/ 3 h 218"/>
                <a:gd name="T28" fmla="*/ 70 w 111"/>
                <a:gd name="T29" fmla="*/ 3 h 218"/>
                <a:gd name="T30" fmla="*/ 62 w 111"/>
                <a:gd name="T31" fmla="*/ 0 h 218"/>
                <a:gd name="T32" fmla="*/ 56 w 111"/>
                <a:gd name="T33" fmla="*/ 0 h 218"/>
                <a:gd name="T34" fmla="*/ 47 w 111"/>
                <a:gd name="T35" fmla="*/ 3 h 218"/>
                <a:gd name="T36" fmla="*/ 44 w 111"/>
                <a:gd name="T37" fmla="*/ 3 h 218"/>
                <a:gd name="T38" fmla="*/ 35 w 111"/>
                <a:gd name="T39" fmla="*/ 7 h 218"/>
                <a:gd name="T40" fmla="*/ 30 w 111"/>
                <a:gd name="T41" fmla="*/ 10 h 218"/>
                <a:gd name="T42" fmla="*/ 27 w 111"/>
                <a:gd name="T43" fmla="*/ 13 h 218"/>
                <a:gd name="T44" fmla="*/ 21 w 111"/>
                <a:gd name="T45" fmla="*/ 16 h 218"/>
                <a:gd name="T46" fmla="*/ 18 w 111"/>
                <a:gd name="T47" fmla="*/ 19 h 218"/>
                <a:gd name="T48" fmla="*/ 15 w 111"/>
                <a:gd name="T49" fmla="*/ 25 h 218"/>
                <a:gd name="T50" fmla="*/ 12 w 111"/>
                <a:gd name="T51" fmla="*/ 28 h 218"/>
                <a:gd name="T52" fmla="*/ 9 w 111"/>
                <a:gd name="T53" fmla="*/ 28 h 218"/>
                <a:gd name="T54" fmla="*/ 6 w 111"/>
                <a:gd name="T55" fmla="*/ 34 h 218"/>
                <a:gd name="T56" fmla="*/ 6 w 111"/>
                <a:gd name="T57" fmla="*/ 41 h 218"/>
                <a:gd name="T58" fmla="*/ 3 w 111"/>
                <a:gd name="T59" fmla="*/ 47 h 218"/>
                <a:gd name="T60" fmla="*/ 0 w 111"/>
                <a:gd name="T61" fmla="*/ 53 h 218"/>
                <a:gd name="T62" fmla="*/ 0 w 111"/>
                <a:gd name="T63" fmla="*/ 59 h 218"/>
                <a:gd name="T64" fmla="*/ 0 w 111"/>
                <a:gd name="T65" fmla="*/ 66 h 218"/>
                <a:gd name="T66" fmla="*/ 0 w 111"/>
                <a:gd name="T67" fmla="*/ 208 h 218"/>
                <a:gd name="T68" fmla="*/ 6 w 111"/>
                <a:gd name="T69" fmla="*/ 208 h 218"/>
                <a:gd name="T70" fmla="*/ 111 w 111"/>
                <a:gd name="T71" fmla="*/ 218 h 218"/>
                <a:gd name="T72" fmla="*/ 111 w 111"/>
                <a:gd name="T73" fmla="*/ 50 h 218"/>
                <a:gd name="T74" fmla="*/ 111 w 111"/>
                <a:gd name="T75" fmla="*/ 50 h 2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1"/>
                <a:gd name="T115" fmla="*/ 0 h 218"/>
                <a:gd name="T116" fmla="*/ 111 w 111"/>
                <a:gd name="T117" fmla="*/ 218 h 21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1" h="218">
                  <a:moveTo>
                    <a:pt x="111" y="50"/>
                  </a:moveTo>
                  <a:lnTo>
                    <a:pt x="111" y="44"/>
                  </a:lnTo>
                  <a:lnTo>
                    <a:pt x="111" y="38"/>
                  </a:lnTo>
                  <a:lnTo>
                    <a:pt x="108" y="31"/>
                  </a:lnTo>
                  <a:lnTo>
                    <a:pt x="105" y="28"/>
                  </a:lnTo>
                  <a:lnTo>
                    <a:pt x="105" y="22"/>
                  </a:lnTo>
                  <a:lnTo>
                    <a:pt x="102" y="19"/>
                  </a:lnTo>
                  <a:lnTo>
                    <a:pt x="100" y="16"/>
                  </a:lnTo>
                  <a:lnTo>
                    <a:pt x="97" y="13"/>
                  </a:lnTo>
                  <a:lnTo>
                    <a:pt x="91" y="10"/>
                  </a:lnTo>
                  <a:lnTo>
                    <a:pt x="88" y="7"/>
                  </a:lnTo>
                  <a:lnTo>
                    <a:pt x="82" y="7"/>
                  </a:lnTo>
                  <a:lnTo>
                    <a:pt x="79" y="3"/>
                  </a:lnTo>
                  <a:lnTo>
                    <a:pt x="76" y="3"/>
                  </a:lnTo>
                  <a:lnTo>
                    <a:pt x="70" y="3"/>
                  </a:lnTo>
                  <a:lnTo>
                    <a:pt x="62" y="0"/>
                  </a:lnTo>
                  <a:lnTo>
                    <a:pt x="56" y="0"/>
                  </a:lnTo>
                  <a:lnTo>
                    <a:pt x="47" y="3"/>
                  </a:lnTo>
                  <a:lnTo>
                    <a:pt x="44" y="3"/>
                  </a:lnTo>
                  <a:lnTo>
                    <a:pt x="35" y="7"/>
                  </a:lnTo>
                  <a:lnTo>
                    <a:pt x="30" y="10"/>
                  </a:lnTo>
                  <a:lnTo>
                    <a:pt x="27" y="13"/>
                  </a:lnTo>
                  <a:lnTo>
                    <a:pt x="21" y="16"/>
                  </a:lnTo>
                  <a:lnTo>
                    <a:pt x="18" y="19"/>
                  </a:lnTo>
                  <a:lnTo>
                    <a:pt x="15" y="25"/>
                  </a:lnTo>
                  <a:lnTo>
                    <a:pt x="12" y="28"/>
                  </a:lnTo>
                  <a:lnTo>
                    <a:pt x="9" y="28"/>
                  </a:lnTo>
                  <a:lnTo>
                    <a:pt x="6" y="34"/>
                  </a:lnTo>
                  <a:lnTo>
                    <a:pt x="6" y="41"/>
                  </a:lnTo>
                  <a:lnTo>
                    <a:pt x="3" y="47"/>
                  </a:lnTo>
                  <a:lnTo>
                    <a:pt x="0" y="53"/>
                  </a:lnTo>
                  <a:lnTo>
                    <a:pt x="0" y="59"/>
                  </a:lnTo>
                  <a:lnTo>
                    <a:pt x="0" y="66"/>
                  </a:lnTo>
                  <a:lnTo>
                    <a:pt x="0" y="208"/>
                  </a:lnTo>
                  <a:lnTo>
                    <a:pt x="6" y="208"/>
                  </a:lnTo>
                  <a:lnTo>
                    <a:pt x="111" y="218"/>
                  </a:lnTo>
                  <a:lnTo>
                    <a:pt x="111" y="50"/>
                  </a:lnTo>
                  <a:close/>
                </a:path>
              </a:pathLst>
            </a:custGeom>
            <a:solidFill>
              <a:srgbClr val="F1000C"/>
            </a:solidFill>
            <a:ln w="9525">
              <a:noFill/>
              <a:round/>
              <a:headEnd/>
              <a:tailEnd/>
            </a:ln>
          </p:spPr>
          <p:txBody>
            <a:bodyPr/>
            <a:lstStyle/>
            <a:p>
              <a:endParaRPr lang="en-US" dirty="0"/>
            </a:p>
          </p:txBody>
        </p:sp>
        <p:sp>
          <p:nvSpPr>
            <p:cNvPr id="22" name="Freeform 34"/>
            <p:cNvSpPr>
              <a:spLocks/>
            </p:cNvSpPr>
            <p:nvPr/>
          </p:nvSpPr>
          <p:spPr bwMode="auto">
            <a:xfrm>
              <a:off x="2094" y="1145"/>
              <a:ext cx="513" cy="714"/>
            </a:xfrm>
            <a:custGeom>
              <a:avLst/>
              <a:gdLst>
                <a:gd name="T0" fmla="*/ 6 w 513"/>
                <a:gd name="T1" fmla="*/ 704 h 714"/>
                <a:gd name="T2" fmla="*/ 44 w 513"/>
                <a:gd name="T3" fmla="*/ 503 h 714"/>
                <a:gd name="T4" fmla="*/ 49 w 513"/>
                <a:gd name="T5" fmla="*/ 490 h 714"/>
                <a:gd name="T6" fmla="*/ 64 w 513"/>
                <a:gd name="T7" fmla="*/ 478 h 714"/>
                <a:gd name="T8" fmla="*/ 79 w 513"/>
                <a:gd name="T9" fmla="*/ 468 h 714"/>
                <a:gd name="T10" fmla="*/ 108 w 513"/>
                <a:gd name="T11" fmla="*/ 462 h 714"/>
                <a:gd name="T12" fmla="*/ 134 w 513"/>
                <a:gd name="T13" fmla="*/ 462 h 714"/>
                <a:gd name="T14" fmla="*/ 157 w 513"/>
                <a:gd name="T15" fmla="*/ 468 h 714"/>
                <a:gd name="T16" fmla="*/ 175 w 513"/>
                <a:gd name="T17" fmla="*/ 481 h 714"/>
                <a:gd name="T18" fmla="*/ 183 w 513"/>
                <a:gd name="T19" fmla="*/ 493 h 714"/>
                <a:gd name="T20" fmla="*/ 192 w 513"/>
                <a:gd name="T21" fmla="*/ 512 h 714"/>
                <a:gd name="T22" fmla="*/ 195 w 513"/>
                <a:gd name="T23" fmla="*/ 534 h 714"/>
                <a:gd name="T24" fmla="*/ 207 w 513"/>
                <a:gd name="T25" fmla="*/ 711 h 714"/>
                <a:gd name="T26" fmla="*/ 227 w 513"/>
                <a:gd name="T27" fmla="*/ 701 h 714"/>
                <a:gd name="T28" fmla="*/ 256 w 513"/>
                <a:gd name="T29" fmla="*/ 686 h 714"/>
                <a:gd name="T30" fmla="*/ 300 w 513"/>
                <a:gd name="T31" fmla="*/ 369 h 714"/>
                <a:gd name="T32" fmla="*/ 309 w 513"/>
                <a:gd name="T33" fmla="*/ 484 h 714"/>
                <a:gd name="T34" fmla="*/ 320 w 513"/>
                <a:gd name="T35" fmla="*/ 475 h 714"/>
                <a:gd name="T36" fmla="*/ 338 w 513"/>
                <a:gd name="T37" fmla="*/ 465 h 714"/>
                <a:gd name="T38" fmla="*/ 352 w 513"/>
                <a:gd name="T39" fmla="*/ 462 h 714"/>
                <a:gd name="T40" fmla="*/ 379 w 513"/>
                <a:gd name="T41" fmla="*/ 459 h 714"/>
                <a:gd name="T42" fmla="*/ 399 w 513"/>
                <a:gd name="T43" fmla="*/ 465 h 714"/>
                <a:gd name="T44" fmla="*/ 402 w 513"/>
                <a:gd name="T45" fmla="*/ 462 h 714"/>
                <a:gd name="T46" fmla="*/ 425 w 513"/>
                <a:gd name="T47" fmla="*/ 428 h 714"/>
                <a:gd name="T48" fmla="*/ 451 w 513"/>
                <a:gd name="T49" fmla="*/ 388 h 714"/>
                <a:gd name="T50" fmla="*/ 484 w 513"/>
                <a:gd name="T51" fmla="*/ 322 h 714"/>
                <a:gd name="T52" fmla="*/ 504 w 513"/>
                <a:gd name="T53" fmla="*/ 251 h 714"/>
                <a:gd name="T54" fmla="*/ 510 w 513"/>
                <a:gd name="T55" fmla="*/ 198 h 714"/>
                <a:gd name="T56" fmla="*/ 510 w 513"/>
                <a:gd name="T57" fmla="*/ 130 h 714"/>
                <a:gd name="T58" fmla="*/ 492 w 513"/>
                <a:gd name="T59" fmla="*/ 130 h 714"/>
                <a:gd name="T60" fmla="*/ 484 w 513"/>
                <a:gd name="T61" fmla="*/ 133 h 714"/>
                <a:gd name="T62" fmla="*/ 472 w 513"/>
                <a:gd name="T63" fmla="*/ 142 h 714"/>
                <a:gd name="T64" fmla="*/ 451 w 513"/>
                <a:gd name="T65" fmla="*/ 164 h 714"/>
                <a:gd name="T66" fmla="*/ 431 w 513"/>
                <a:gd name="T67" fmla="*/ 186 h 714"/>
                <a:gd name="T68" fmla="*/ 408 w 513"/>
                <a:gd name="T69" fmla="*/ 204 h 714"/>
                <a:gd name="T70" fmla="*/ 399 w 513"/>
                <a:gd name="T71" fmla="*/ 211 h 714"/>
                <a:gd name="T72" fmla="*/ 387 w 513"/>
                <a:gd name="T73" fmla="*/ 214 h 714"/>
                <a:gd name="T74" fmla="*/ 338 w 513"/>
                <a:gd name="T75" fmla="*/ 223 h 714"/>
                <a:gd name="T76" fmla="*/ 332 w 513"/>
                <a:gd name="T77" fmla="*/ 235 h 714"/>
                <a:gd name="T78" fmla="*/ 326 w 513"/>
                <a:gd name="T79" fmla="*/ 294 h 714"/>
                <a:gd name="T80" fmla="*/ 312 w 513"/>
                <a:gd name="T81" fmla="*/ 301 h 714"/>
                <a:gd name="T82" fmla="*/ 297 w 513"/>
                <a:gd name="T83" fmla="*/ 294 h 714"/>
                <a:gd name="T84" fmla="*/ 294 w 513"/>
                <a:gd name="T85" fmla="*/ 282 h 714"/>
                <a:gd name="T86" fmla="*/ 271 w 513"/>
                <a:gd name="T87" fmla="*/ 0 h 714"/>
                <a:gd name="T88" fmla="*/ 239 w 513"/>
                <a:gd name="T89" fmla="*/ 322 h 714"/>
                <a:gd name="T90" fmla="*/ 215 w 513"/>
                <a:gd name="T91" fmla="*/ 326 h 714"/>
                <a:gd name="T92" fmla="*/ 210 w 513"/>
                <a:gd name="T93" fmla="*/ 310 h 714"/>
                <a:gd name="T94" fmla="*/ 210 w 513"/>
                <a:gd name="T95" fmla="*/ 307 h 714"/>
                <a:gd name="T96" fmla="*/ 210 w 513"/>
                <a:gd name="T97" fmla="*/ 267 h 714"/>
                <a:gd name="T98" fmla="*/ 210 w 513"/>
                <a:gd name="T99" fmla="*/ 235 h 714"/>
                <a:gd name="T100" fmla="*/ 207 w 513"/>
                <a:gd name="T101" fmla="*/ 223 h 714"/>
                <a:gd name="T102" fmla="*/ 198 w 513"/>
                <a:gd name="T103" fmla="*/ 208 h 714"/>
                <a:gd name="T104" fmla="*/ 192 w 513"/>
                <a:gd name="T105" fmla="*/ 201 h 714"/>
                <a:gd name="T106" fmla="*/ 186 w 513"/>
                <a:gd name="T107" fmla="*/ 198 h 714"/>
                <a:gd name="T108" fmla="*/ 175 w 513"/>
                <a:gd name="T109" fmla="*/ 198 h 714"/>
                <a:gd name="T110" fmla="*/ 154 w 513"/>
                <a:gd name="T111" fmla="*/ 195 h 714"/>
                <a:gd name="T112" fmla="*/ 140 w 513"/>
                <a:gd name="T113" fmla="*/ 186 h 714"/>
                <a:gd name="T114" fmla="*/ 128 w 513"/>
                <a:gd name="T115" fmla="*/ 176 h 714"/>
                <a:gd name="T116" fmla="*/ 119 w 513"/>
                <a:gd name="T117" fmla="*/ 173 h 714"/>
                <a:gd name="T118" fmla="*/ 108 w 513"/>
                <a:gd name="T119" fmla="*/ 180 h 714"/>
                <a:gd name="T120" fmla="*/ 87 w 513"/>
                <a:gd name="T121" fmla="*/ 192 h 714"/>
                <a:gd name="T122" fmla="*/ 61 w 513"/>
                <a:gd name="T123" fmla="*/ 217 h 714"/>
                <a:gd name="T124" fmla="*/ 0 w 513"/>
                <a:gd name="T125" fmla="*/ 217 h 7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13"/>
                <a:gd name="T190" fmla="*/ 0 h 714"/>
                <a:gd name="T191" fmla="*/ 513 w 513"/>
                <a:gd name="T192" fmla="*/ 714 h 7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13" h="714">
                  <a:moveTo>
                    <a:pt x="0" y="248"/>
                  </a:moveTo>
                  <a:lnTo>
                    <a:pt x="0" y="704"/>
                  </a:lnTo>
                  <a:lnTo>
                    <a:pt x="6" y="704"/>
                  </a:lnTo>
                  <a:lnTo>
                    <a:pt x="6" y="465"/>
                  </a:lnTo>
                  <a:lnTo>
                    <a:pt x="44" y="465"/>
                  </a:lnTo>
                  <a:lnTo>
                    <a:pt x="44" y="503"/>
                  </a:lnTo>
                  <a:lnTo>
                    <a:pt x="46" y="496"/>
                  </a:lnTo>
                  <a:lnTo>
                    <a:pt x="46" y="493"/>
                  </a:lnTo>
                  <a:lnTo>
                    <a:pt x="49" y="490"/>
                  </a:lnTo>
                  <a:lnTo>
                    <a:pt x="52" y="487"/>
                  </a:lnTo>
                  <a:lnTo>
                    <a:pt x="58" y="481"/>
                  </a:lnTo>
                  <a:lnTo>
                    <a:pt x="64" y="478"/>
                  </a:lnTo>
                  <a:lnTo>
                    <a:pt x="67" y="475"/>
                  </a:lnTo>
                  <a:lnTo>
                    <a:pt x="73" y="471"/>
                  </a:lnTo>
                  <a:lnTo>
                    <a:pt x="79" y="468"/>
                  </a:lnTo>
                  <a:lnTo>
                    <a:pt x="87" y="465"/>
                  </a:lnTo>
                  <a:lnTo>
                    <a:pt x="99" y="462"/>
                  </a:lnTo>
                  <a:lnTo>
                    <a:pt x="108" y="462"/>
                  </a:lnTo>
                  <a:lnTo>
                    <a:pt x="116" y="462"/>
                  </a:lnTo>
                  <a:lnTo>
                    <a:pt x="125" y="462"/>
                  </a:lnTo>
                  <a:lnTo>
                    <a:pt x="134" y="462"/>
                  </a:lnTo>
                  <a:lnTo>
                    <a:pt x="140" y="465"/>
                  </a:lnTo>
                  <a:lnTo>
                    <a:pt x="148" y="465"/>
                  </a:lnTo>
                  <a:lnTo>
                    <a:pt x="157" y="468"/>
                  </a:lnTo>
                  <a:lnTo>
                    <a:pt x="163" y="471"/>
                  </a:lnTo>
                  <a:lnTo>
                    <a:pt x="169" y="478"/>
                  </a:lnTo>
                  <a:lnTo>
                    <a:pt x="175" y="481"/>
                  </a:lnTo>
                  <a:lnTo>
                    <a:pt x="178" y="487"/>
                  </a:lnTo>
                  <a:lnTo>
                    <a:pt x="180" y="490"/>
                  </a:lnTo>
                  <a:lnTo>
                    <a:pt x="183" y="493"/>
                  </a:lnTo>
                  <a:lnTo>
                    <a:pt x="186" y="496"/>
                  </a:lnTo>
                  <a:lnTo>
                    <a:pt x="189" y="503"/>
                  </a:lnTo>
                  <a:lnTo>
                    <a:pt x="192" y="512"/>
                  </a:lnTo>
                  <a:lnTo>
                    <a:pt x="195" y="518"/>
                  </a:lnTo>
                  <a:lnTo>
                    <a:pt x="195" y="527"/>
                  </a:lnTo>
                  <a:lnTo>
                    <a:pt x="195" y="534"/>
                  </a:lnTo>
                  <a:lnTo>
                    <a:pt x="195" y="714"/>
                  </a:lnTo>
                  <a:lnTo>
                    <a:pt x="201" y="711"/>
                  </a:lnTo>
                  <a:lnTo>
                    <a:pt x="207" y="711"/>
                  </a:lnTo>
                  <a:lnTo>
                    <a:pt x="213" y="707"/>
                  </a:lnTo>
                  <a:lnTo>
                    <a:pt x="218" y="704"/>
                  </a:lnTo>
                  <a:lnTo>
                    <a:pt x="227" y="701"/>
                  </a:lnTo>
                  <a:lnTo>
                    <a:pt x="233" y="698"/>
                  </a:lnTo>
                  <a:lnTo>
                    <a:pt x="245" y="692"/>
                  </a:lnTo>
                  <a:lnTo>
                    <a:pt x="256" y="686"/>
                  </a:lnTo>
                  <a:lnTo>
                    <a:pt x="262" y="683"/>
                  </a:lnTo>
                  <a:lnTo>
                    <a:pt x="259" y="369"/>
                  </a:lnTo>
                  <a:lnTo>
                    <a:pt x="300" y="369"/>
                  </a:lnTo>
                  <a:lnTo>
                    <a:pt x="300" y="493"/>
                  </a:lnTo>
                  <a:lnTo>
                    <a:pt x="303" y="490"/>
                  </a:lnTo>
                  <a:lnTo>
                    <a:pt x="309" y="484"/>
                  </a:lnTo>
                  <a:lnTo>
                    <a:pt x="312" y="481"/>
                  </a:lnTo>
                  <a:lnTo>
                    <a:pt x="317" y="478"/>
                  </a:lnTo>
                  <a:lnTo>
                    <a:pt x="320" y="475"/>
                  </a:lnTo>
                  <a:lnTo>
                    <a:pt x="326" y="471"/>
                  </a:lnTo>
                  <a:lnTo>
                    <a:pt x="335" y="468"/>
                  </a:lnTo>
                  <a:lnTo>
                    <a:pt x="338" y="465"/>
                  </a:lnTo>
                  <a:lnTo>
                    <a:pt x="344" y="462"/>
                  </a:lnTo>
                  <a:lnTo>
                    <a:pt x="347" y="462"/>
                  </a:lnTo>
                  <a:lnTo>
                    <a:pt x="352" y="462"/>
                  </a:lnTo>
                  <a:lnTo>
                    <a:pt x="361" y="459"/>
                  </a:lnTo>
                  <a:lnTo>
                    <a:pt x="370" y="459"/>
                  </a:lnTo>
                  <a:lnTo>
                    <a:pt x="379" y="459"/>
                  </a:lnTo>
                  <a:lnTo>
                    <a:pt x="384" y="462"/>
                  </a:lnTo>
                  <a:lnTo>
                    <a:pt x="390" y="462"/>
                  </a:lnTo>
                  <a:lnTo>
                    <a:pt x="399" y="465"/>
                  </a:lnTo>
                  <a:lnTo>
                    <a:pt x="387" y="484"/>
                  </a:lnTo>
                  <a:lnTo>
                    <a:pt x="390" y="478"/>
                  </a:lnTo>
                  <a:lnTo>
                    <a:pt x="402" y="462"/>
                  </a:lnTo>
                  <a:lnTo>
                    <a:pt x="411" y="453"/>
                  </a:lnTo>
                  <a:lnTo>
                    <a:pt x="419" y="440"/>
                  </a:lnTo>
                  <a:lnTo>
                    <a:pt x="425" y="428"/>
                  </a:lnTo>
                  <a:lnTo>
                    <a:pt x="440" y="409"/>
                  </a:lnTo>
                  <a:lnTo>
                    <a:pt x="446" y="397"/>
                  </a:lnTo>
                  <a:lnTo>
                    <a:pt x="451" y="388"/>
                  </a:lnTo>
                  <a:lnTo>
                    <a:pt x="463" y="366"/>
                  </a:lnTo>
                  <a:lnTo>
                    <a:pt x="472" y="344"/>
                  </a:lnTo>
                  <a:lnTo>
                    <a:pt x="484" y="322"/>
                  </a:lnTo>
                  <a:lnTo>
                    <a:pt x="489" y="301"/>
                  </a:lnTo>
                  <a:lnTo>
                    <a:pt x="498" y="279"/>
                  </a:lnTo>
                  <a:lnTo>
                    <a:pt x="504" y="251"/>
                  </a:lnTo>
                  <a:lnTo>
                    <a:pt x="507" y="239"/>
                  </a:lnTo>
                  <a:lnTo>
                    <a:pt x="510" y="232"/>
                  </a:lnTo>
                  <a:lnTo>
                    <a:pt x="510" y="198"/>
                  </a:lnTo>
                  <a:lnTo>
                    <a:pt x="513" y="164"/>
                  </a:lnTo>
                  <a:lnTo>
                    <a:pt x="510" y="139"/>
                  </a:lnTo>
                  <a:lnTo>
                    <a:pt x="510" y="130"/>
                  </a:lnTo>
                  <a:lnTo>
                    <a:pt x="501" y="130"/>
                  </a:lnTo>
                  <a:lnTo>
                    <a:pt x="495" y="130"/>
                  </a:lnTo>
                  <a:lnTo>
                    <a:pt x="492" y="130"/>
                  </a:lnTo>
                  <a:lnTo>
                    <a:pt x="489" y="130"/>
                  </a:lnTo>
                  <a:lnTo>
                    <a:pt x="486" y="130"/>
                  </a:lnTo>
                  <a:lnTo>
                    <a:pt x="484" y="133"/>
                  </a:lnTo>
                  <a:lnTo>
                    <a:pt x="481" y="133"/>
                  </a:lnTo>
                  <a:lnTo>
                    <a:pt x="478" y="136"/>
                  </a:lnTo>
                  <a:lnTo>
                    <a:pt x="472" y="142"/>
                  </a:lnTo>
                  <a:lnTo>
                    <a:pt x="463" y="149"/>
                  </a:lnTo>
                  <a:lnTo>
                    <a:pt x="457" y="155"/>
                  </a:lnTo>
                  <a:lnTo>
                    <a:pt x="451" y="164"/>
                  </a:lnTo>
                  <a:lnTo>
                    <a:pt x="443" y="170"/>
                  </a:lnTo>
                  <a:lnTo>
                    <a:pt x="437" y="180"/>
                  </a:lnTo>
                  <a:lnTo>
                    <a:pt x="431" y="186"/>
                  </a:lnTo>
                  <a:lnTo>
                    <a:pt x="422" y="195"/>
                  </a:lnTo>
                  <a:lnTo>
                    <a:pt x="416" y="198"/>
                  </a:lnTo>
                  <a:lnTo>
                    <a:pt x="408" y="204"/>
                  </a:lnTo>
                  <a:lnTo>
                    <a:pt x="405" y="208"/>
                  </a:lnTo>
                  <a:lnTo>
                    <a:pt x="402" y="208"/>
                  </a:lnTo>
                  <a:lnTo>
                    <a:pt x="399" y="211"/>
                  </a:lnTo>
                  <a:lnTo>
                    <a:pt x="393" y="214"/>
                  </a:lnTo>
                  <a:lnTo>
                    <a:pt x="390" y="214"/>
                  </a:lnTo>
                  <a:lnTo>
                    <a:pt x="387" y="214"/>
                  </a:lnTo>
                  <a:lnTo>
                    <a:pt x="347" y="214"/>
                  </a:lnTo>
                  <a:lnTo>
                    <a:pt x="341" y="220"/>
                  </a:lnTo>
                  <a:lnTo>
                    <a:pt x="338" y="223"/>
                  </a:lnTo>
                  <a:lnTo>
                    <a:pt x="335" y="226"/>
                  </a:lnTo>
                  <a:lnTo>
                    <a:pt x="332" y="229"/>
                  </a:lnTo>
                  <a:lnTo>
                    <a:pt x="332" y="235"/>
                  </a:lnTo>
                  <a:lnTo>
                    <a:pt x="332" y="239"/>
                  </a:lnTo>
                  <a:lnTo>
                    <a:pt x="332" y="248"/>
                  </a:lnTo>
                  <a:lnTo>
                    <a:pt x="326" y="294"/>
                  </a:lnTo>
                  <a:lnTo>
                    <a:pt x="323" y="294"/>
                  </a:lnTo>
                  <a:lnTo>
                    <a:pt x="317" y="301"/>
                  </a:lnTo>
                  <a:lnTo>
                    <a:pt x="312" y="301"/>
                  </a:lnTo>
                  <a:lnTo>
                    <a:pt x="306" y="301"/>
                  </a:lnTo>
                  <a:lnTo>
                    <a:pt x="300" y="294"/>
                  </a:lnTo>
                  <a:lnTo>
                    <a:pt x="297" y="294"/>
                  </a:lnTo>
                  <a:lnTo>
                    <a:pt x="297" y="288"/>
                  </a:lnTo>
                  <a:lnTo>
                    <a:pt x="294" y="285"/>
                  </a:lnTo>
                  <a:lnTo>
                    <a:pt x="294" y="282"/>
                  </a:lnTo>
                  <a:lnTo>
                    <a:pt x="294" y="279"/>
                  </a:lnTo>
                  <a:lnTo>
                    <a:pt x="271" y="0"/>
                  </a:lnTo>
                  <a:lnTo>
                    <a:pt x="245" y="310"/>
                  </a:lnTo>
                  <a:lnTo>
                    <a:pt x="242" y="310"/>
                  </a:lnTo>
                  <a:lnTo>
                    <a:pt x="239" y="322"/>
                  </a:lnTo>
                  <a:lnTo>
                    <a:pt x="233" y="329"/>
                  </a:lnTo>
                  <a:lnTo>
                    <a:pt x="227" y="329"/>
                  </a:lnTo>
                  <a:lnTo>
                    <a:pt x="215" y="326"/>
                  </a:lnTo>
                  <a:lnTo>
                    <a:pt x="213" y="316"/>
                  </a:lnTo>
                  <a:lnTo>
                    <a:pt x="210" y="310"/>
                  </a:lnTo>
                  <a:lnTo>
                    <a:pt x="210" y="307"/>
                  </a:lnTo>
                  <a:lnTo>
                    <a:pt x="210" y="301"/>
                  </a:lnTo>
                  <a:lnTo>
                    <a:pt x="210" y="285"/>
                  </a:lnTo>
                  <a:lnTo>
                    <a:pt x="210" y="267"/>
                  </a:lnTo>
                  <a:lnTo>
                    <a:pt x="210" y="251"/>
                  </a:lnTo>
                  <a:lnTo>
                    <a:pt x="210" y="245"/>
                  </a:lnTo>
                  <a:lnTo>
                    <a:pt x="210" y="235"/>
                  </a:lnTo>
                  <a:lnTo>
                    <a:pt x="210" y="229"/>
                  </a:lnTo>
                  <a:lnTo>
                    <a:pt x="207" y="226"/>
                  </a:lnTo>
                  <a:lnTo>
                    <a:pt x="207" y="223"/>
                  </a:lnTo>
                  <a:lnTo>
                    <a:pt x="204" y="217"/>
                  </a:lnTo>
                  <a:lnTo>
                    <a:pt x="201" y="211"/>
                  </a:lnTo>
                  <a:lnTo>
                    <a:pt x="198" y="208"/>
                  </a:lnTo>
                  <a:lnTo>
                    <a:pt x="198" y="204"/>
                  </a:lnTo>
                  <a:lnTo>
                    <a:pt x="195" y="204"/>
                  </a:lnTo>
                  <a:lnTo>
                    <a:pt x="192" y="201"/>
                  </a:lnTo>
                  <a:lnTo>
                    <a:pt x="189" y="201"/>
                  </a:lnTo>
                  <a:lnTo>
                    <a:pt x="189" y="198"/>
                  </a:lnTo>
                  <a:lnTo>
                    <a:pt x="186" y="198"/>
                  </a:lnTo>
                  <a:lnTo>
                    <a:pt x="183" y="198"/>
                  </a:lnTo>
                  <a:lnTo>
                    <a:pt x="178" y="198"/>
                  </a:lnTo>
                  <a:lnTo>
                    <a:pt x="175" y="198"/>
                  </a:lnTo>
                  <a:lnTo>
                    <a:pt x="163" y="198"/>
                  </a:lnTo>
                  <a:lnTo>
                    <a:pt x="157" y="198"/>
                  </a:lnTo>
                  <a:lnTo>
                    <a:pt x="154" y="195"/>
                  </a:lnTo>
                  <a:lnTo>
                    <a:pt x="148" y="192"/>
                  </a:lnTo>
                  <a:lnTo>
                    <a:pt x="146" y="189"/>
                  </a:lnTo>
                  <a:lnTo>
                    <a:pt x="140" y="186"/>
                  </a:lnTo>
                  <a:lnTo>
                    <a:pt x="137" y="183"/>
                  </a:lnTo>
                  <a:lnTo>
                    <a:pt x="134" y="180"/>
                  </a:lnTo>
                  <a:lnTo>
                    <a:pt x="128" y="176"/>
                  </a:lnTo>
                  <a:lnTo>
                    <a:pt x="128" y="173"/>
                  </a:lnTo>
                  <a:lnTo>
                    <a:pt x="125" y="173"/>
                  </a:lnTo>
                  <a:lnTo>
                    <a:pt x="119" y="173"/>
                  </a:lnTo>
                  <a:lnTo>
                    <a:pt x="116" y="173"/>
                  </a:lnTo>
                  <a:lnTo>
                    <a:pt x="111" y="176"/>
                  </a:lnTo>
                  <a:lnTo>
                    <a:pt x="108" y="180"/>
                  </a:lnTo>
                  <a:lnTo>
                    <a:pt x="102" y="183"/>
                  </a:lnTo>
                  <a:lnTo>
                    <a:pt x="96" y="186"/>
                  </a:lnTo>
                  <a:lnTo>
                    <a:pt x="87" y="192"/>
                  </a:lnTo>
                  <a:lnTo>
                    <a:pt x="67" y="208"/>
                  </a:lnTo>
                  <a:lnTo>
                    <a:pt x="64" y="214"/>
                  </a:lnTo>
                  <a:lnTo>
                    <a:pt x="61" y="217"/>
                  </a:lnTo>
                  <a:lnTo>
                    <a:pt x="55" y="220"/>
                  </a:lnTo>
                  <a:lnTo>
                    <a:pt x="52" y="220"/>
                  </a:lnTo>
                  <a:lnTo>
                    <a:pt x="0" y="217"/>
                  </a:lnTo>
                  <a:lnTo>
                    <a:pt x="0" y="248"/>
                  </a:lnTo>
                  <a:close/>
                </a:path>
              </a:pathLst>
            </a:custGeom>
            <a:solidFill>
              <a:srgbClr val="F1000C"/>
            </a:solidFill>
            <a:ln w="9525">
              <a:noFill/>
              <a:round/>
              <a:headEnd/>
              <a:tailEnd/>
            </a:ln>
          </p:spPr>
          <p:txBody>
            <a:bodyPr/>
            <a:lstStyle/>
            <a:p>
              <a:endParaRPr lang="en-US" dirty="0"/>
            </a:p>
          </p:txBody>
        </p:sp>
        <p:sp>
          <p:nvSpPr>
            <p:cNvPr id="23" name="Freeform 35"/>
            <p:cNvSpPr>
              <a:spLocks/>
            </p:cNvSpPr>
            <p:nvPr/>
          </p:nvSpPr>
          <p:spPr bwMode="auto">
            <a:xfrm>
              <a:off x="2094" y="896"/>
              <a:ext cx="507" cy="441"/>
            </a:xfrm>
            <a:custGeom>
              <a:avLst/>
              <a:gdLst>
                <a:gd name="T0" fmla="*/ 35 w 507"/>
                <a:gd name="T1" fmla="*/ 435 h 441"/>
                <a:gd name="T2" fmla="*/ 44 w 507"/>
                <a:gd name="T3" fmla="*/ 435 h 441"/>
                <a:gd name="T4" fmla="*/ 84 w 507"/>
                <a:gd name="T5" fmla="*/ 404 h 441"/>
                <a:gd name="T6" fmla="*/ 113 w 507"/>
                <a:gd name="T7" fmla="*/ 388 h 441"/>
                <a:gd name="T8" fmla="*/ 131 w 507"/>
                <a:gd name="T9" fmla="*/ 388 h 441"/>
                <a:gd name="T10" fmla="*/ 140 w 507"/>
                <a:gd name="T11" fmla="*/ 391 h 441"/>
                <a:gd name="T12" fmla="*/ 151 w 507"/>
                <a:gd name="T13" fmla="*/ 401 h 441"/>
                <a:gd name="T14" fmla="*/ 166 w 507"/>
                <a:gd name="T15" fmla="*/ 413 h 441"/>
                <a:gd name="T16" fmla="*/ 180 w 507"/>
                <a:gd name="T17" fmla="*/ 416 h 441"/>
                <a:gd name="T18" fmla="*/ 201 w 507"/>
                <a:gd name="T19" fmla="*/ 416 h 441"/>
                <a:gd name="T20" fmla="*/ 210 w 507"/>
                <a:gd name="T21" fmla="*/ 419 h 441"/>
                <a:gd name="T22" fmla="*/ 218 w 507"/>
                <a:gd name="T23" fmla="*/ 432 h 441"/>
                <a:gd name="T24" fmla="*/ 262 w 507"/>
                <a:gd name="T25" fmla="*/ 75 h 441"/>
                <a:gd name="T26" fmla="*/ 280 w 507"/>
                <a:gd name="T27" fmla="*/ 68 h 441"/>
                <a:gd name="T28" fmla="*/ 291 w 507"/>
                <a:gd name="T29" fmla="*/ 87 h 441"/>
                <a:gd name="T30" fmla="*/ 320 w 507"/>
                <a:gd name="T31" fmla="*/ 441 h 441"/>
                <a:gd name="T32" fmla="*/ 338 w 507"/>
                <a:gd name="T33" fmla="*/ 429 h 441"/>
                <a:gd name="T34" fmla="*/ 387 w 507"/>
                <a:gd name="T35" fmla="*/ 429 h 441"/>
                <a:gd name="T36" fmla="*/ 396 w 507"/>
                <a:gd name="T37" fmla="*/ 425 h 441"/>
                <a:gd name="T38" fmla="*/ 405 w 507"/>
                <a:gd name="T39" fmla="*/ 416 h 441"/>
                <a:gd name="T40" fmla="*/ 437 w 507"/>
                <a:gd name="T41" fmla="*/ 379 h 441"/>
                <a:gd name="T42" fmla="*/ 457 w 507"/>
                <a:gd name="T43" fmla="*/ 360 h 441"/>
                <a:gd name="T44" fmla="*/ 472 w 507"/>
                <a:gd name="T45" fmla="*/ 351 h 441"/>
                <a:gd name="T46" fmla="*/ 486 w 507"/>
                <a:gd name="T47" fmla="*/ 345 h 441"/>
                <a:gd name="T48" fmla="*/ 507 w 507"/>
                <a:gd name="T49" fmla="*/ 339 h 441"/>
                <a:gd name="T50" fmla="*/ 501 w 507"/>
                <a:gd name="T51" fmla="*/ 311 h 441"/>
                <a:gd name="T52" fmla="*/ 489 w 507"/>
                <a:gd name="T53" fmla="*/ 273 h 441"/>
                <a:gd name="T54" fmla="*/ 466 w 507"/>
                <a:gd name="T55" fmla="*/ 230 h 441"/>
                <a:gd name="T56" fmla="*/ 437 w 507"/>
                <a:gd name="T57" fmla="*/ 183 h 441"/>
                <a:gd name="T58" fmla="*/ 402 w 507"/>
                <a:gd name="T59" fmla="*/ 143 h 441"/>
                <a:gd name="T60" fmla="*/ 361 w 507"/>
                <a:gd name="T61" fmla="*/ 103 h 441"/>
                <a:gd name="T62" fmla="*/ 332 w 507"/>
                <a:gd name="T63" fmla="*/ 78 h 441"/>
                <a:gd name="T64" fmla="*/ 303 w 507"/>
                <a:gd name="T65" fmla="*/ 56 h 441"/>
                <a:gd name="T66" fmla="*/ 265 w 507"/>
                <a:gd name="T67" fmla="*/ 31 h 441"/>
                <a:gd name="T68" fmla="*/ 242 w 507"/>
                <a:gd name="T69" fmla="*/ 22 h 441"/>
                <a:gd name="T70" fmla="*/ 201 w 507"/>
                <a:gd name="T71" fmla="*/ 6 h 441"/>
                <a:gd name="T72" fmla="*/ 160 w 507"/>
                <a:gd name="T73" fmla="*/ 0 h 441"/>
                <a:gd name="T74" fmla="*/ 128 w 507"/>
                <a:gd name="T75" fmla="*/ 0 h 441"/>
                <a:gd name="T76" fmla="*/ 99 w 507"/>
                <a:gd name="T77" fmla="*/ 3 h 441"/>
                <a:gd name="T78" fmla="*/ 76 w 507"/>
                <a:gd name="T79" fmla="*/ 6 h 441"/>
                <a:gd name="T80" fmla="*/ 55 w 507"/>
                <a:gd name="T81" fmla="*/ 13 h 441"/>
                <a:gd name="T82" fmla="*/ 12 w 507"/>
                <a:gd name="T83" fmla="*/ 31 h 441"/>
                <a:gd name="T84" fmla="*/ 0 w 507"/>
                <a:gd name="T85" fmla="*/ 435 h 4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07"/>
                <a:gd name="T130" fmla="*/ 0 h 441"/>
                <a:gd name="T131" fmla="*/ 507 w 507"/>
                <a:gd name="T132" fmla="*/ 441 h 4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7" h="441">
                  <a:moveTo>
                    <a:pt x="0" y="435"/>
                  </a:moveTo>
                  <a:lnTo>
                    <a:pt x="32" y="435"/>
                  </a:lnTo>
                  <a:lnTo>
                    <a:pt x="35" y="435"/>
                  </a:lnTo>
                  <a:lnTo>
                    <a:pt x="38" y="438"/>
                  </a:lnTo>
                  <a:lnTo>
                    <a:pt x="41" y="438"/>
                  </a:lnTo>
                  <a:lnTo>
                    <a:pt x="44" y="435"/>
                  </a:lnTo>
                  <a:lnTo>
                    <a:pt x="64" y="419"/>
                  </a:lnTo>
                  <a:lnTo>
                    <a:pt x="76" y="410"/>
                  </a:lnTo>
                  <a:lnTo>
                    <a:pt x="84" y="404"/>
                  </a:lnTo>
                  <a:lnTo>
                    <a:pt x="96" y="398"/>
                  </a:lnTo>
                  <a:lnTo>
                    <a:pt x="105" y="391"/>
                  </a:lnTo>
                  <a:lnTo>
                    <a:pt x="113" y="388"/>
                  </a:lnTo>
                  <a:lnTo>
                    <a:pt x="119" y="388"/>
                  </a:lnTo>
                  <a:lnTo>
                    <a:pt x="122" y="388"/>
                  </a:lnTo>
                  <a:lnTo>
                    <a:pt x="131" y="388"/>
                  </a:lnTo>
                  <a:lnTo>
                    <a:pt x="137" y="388"/>
                  </a:lnTo>
                  <a:lnTo>
                    <a:pt x="137" y="391"/>
                  </a:lnTo>
                  <a:lnTo>
                    <a:pt x="140" y="391"/>
                  </a:lnTo>
                  <a:lnTo>
                    <a:pt x="143" y="391"/>
                  </a:lnTo>
                  <a:lnTo>
                    <a:pt x="146" y="394"/>
                  </a:lnTo>
                  <a:lnTo>
                    <a:pt x="151" y="401"/>
                  </a:lnTo>
                  <a:lnTo>
                    <a:pt x="157" y="407"/>
                  </a:lnTo>
                  <a:lnTo>
                    <a:pt x="160" y="410"/>
                  </a:lnTo>
                  <a:lnTo>
                    <a:pt x="166" y="413"/>
                  </a:lnTo>
                  <a:lnTo>
                    <a:pt x="169" y="413"/>
                  </a:lnTo>
                  <a:lnTo>
                    <a:pt x="175" y="416"/>
                  </a:lnTo>
                  <a:lnTo>
                    <a:pt x="180" y="416"/>
                  </a:lnTo>
                  <a:lnTo>
                    <a:pt x="183" y="416"/>
                  </a:lnTo>
                  <a:lnTo>
                    <a:pt x="195" y="416"/>
                  </a:lnTo>
                  <a:lnTo>
                    <a:pt x="201" y="416"/>
                  </a:lnTo>
                  <a:lnTo>
                    <a:pt x="204" y="416"/>
                  </a:lnTo>
                  <a:lnTo>
                    <a:pt x="207" y="419"/>
                  </a:lnTo>
                  <a:lnTo>
                    <a:pt x="210" y="419"/>
                  </a:lnTo>
                  <a:lnTo>
                    <a:pt x="213" y="422"/>
                  </a:lnTo>
                  <a:lnTo>
                    <a:pt x="215" y="425"/>
                  </a:lnTo>
                  <a:lnTo>
                    <a:pt x="218" y="432"/>
                  </a:lnTo>
                  <a:lnTo>
                    <a:pt x="221" y="438"/>
                  </a:lnTo>
                  <a:lnTo>
                    <a:pt x="256" y="75"/>
                  </a:lnTo>
                  <a:lnTo>
                    <a:pt x="262" y="75"/>
                  </a:lnTo>
                  <a:lnTo>
                    <a:pt x="268" y="68"/>
                  </a:lnTo>
                  <a:lnTo>
                    <a:pt x="274" y="68"/>
                  </a:lnTo>
                  <a:lnTo>
                    <a:pt x="280" y="68"/>
                  </a:lnTo>
                  <a:lnTo>
                    <a:pt x="285" y="75"/>
                  </a:lnTo>
                  <a:lnTo>
                    <a:pt x="288" y="75"/>
                  </a:lnTo>
                  <a:lnTo>
                    <a:pt x="291" y="87"/>
                  </a:lnTo>
                  <a:lnTo>
                    <a:pt x="320" y="441"/>
                  </a:lnTo>
                  <a:lnTo>
                    <a:pt x="326" y="438"/>
                  </a:lnTo>
                  <a:lnTo>
                    <a:pt x="332" y="435"/>
                  </a:lnTo>
                  <a:lnTo>
                    <a:pt x="338" y="429"/>
                  </a:lnTo>
                  <a:lnTo>
                    <a:pt x="341" y="429"/>
                  </a:lnTo>
                  <a:lnTo>
                    <a:pt x="387" y="429"/>
                  </a:lnTo>
                  <a:lnTo>
                    <a:pt x="390" y="429"/>
                  </a:lnTo>
                  <a:lnTo>
                    <a:pt x="396" y="425"/>
                  </a:lnTo>
                  <a:lnTo>
                    <a:pt x="399" y="422"/>
                  </a:lnTo>
                  <a:lnTo>
                    <a:pt x="402" y="422"/>
                  </a:lnTo>
                  <a:lnTo>
                    <a:pt x="405" y="416"/>
                  </a:lnTo>
                  <a:lnTo>
                    <a:pt x="416" y="401"/>
                  </a:lnTo>
                  <a:lnTo>
                    <a:pt x="431" y="388"/>
                  </a:lnTo>
                  <a:lnTo>
                    <a:pt x="437" y="379"/>
                  </a:lnTo>
                  <a:lnTo>
                    <a:pt x="443" y="370"/>
                  </a:lnTo>
                  <a:lnTo>
                    <a:pt x="451" y="363"/>
                  </a:lnTo>
                  <a:lnTo>
                    <a:pt x="457" y="360"/>
                  </a:lnTo>
                  <a:lnTo>
                    <a:pt x="460" y="357"/>
                  </a:lnTo>
                  <a:lnTo>
                    <a:pt x="469" y="351"/>
                  </a:lnTo>
                  <a:lnTo>
                    <a:pt x="472" y="351"/>
                  </a:lnTo>
                  <a:lnTo>
                    <a:pt x="478" y="348"/>
                  </a:lnTo>
                  <a:lnTo>
                    <a:pt x="484" y="348"/>
                  </a:lnTo>
                  <a:lnTo>
                    <a:pt x="486" y="345"/>
                  </a:lnTo>
                  <a:lnTo>
                    <a:pt x="492" y="345"/>
                  </a:lnTo>
                  <a:lnTo>
                    <a:pt x="507" y="345"/>
                  </a:lnTo>
                  <a:lnTo>
                    <a:pt x="507" y="339"/>
                  </a:lnTo>
                  <a:lnTo>
                    <a:pt x="504" y="329"/>
                  </a:lnTo>
                  <a:lnTo>
                    <a:pt x="501" y="317"/>
                  </a:lnTo>
                  <a:lnTo>
                    <a:pt x="501" y="311"/>
                  </a:lnTo>
                  <a:lnTo>
                    <a:pt x="498" y="304"/>
                  </a:lnTo>
                  <a:lnTo>
                    <a:pt x="495" y="289"/>
                  </a:lnTo>
                  <a:lnTo>
                    <a:pt x="489" y="273"/>
                  </a:lnTo>
                  <a:lnTo>
                    <a:pt x="481" y="258"/>
                  </a:lnTo>
                  <a:lnTo>
                    <a:pt x="475" y="245"/>
                  </a:lnTo>
                  <a:lnTo>
                    <a:pt x="466" y="230"/>
                  </a:lnTo>
                  <a:lnTo>
                    <a:pt x="457" y="214"/>
                  </a:lnTo>
                  <a:lnTo>
                    <a:pt x="449" y="199"/>
                  </a:lnTo>
                  <a:lnTo>
                    <a:pt x="437" y="183"/>
                  </a:lnTo>
                  <a:lnTo>
                    <a:pt x="425" y="171"/>
                  </a:lnTo>
                  <a:lnTo>
                    <a:pt x="414" y="155"/>
                  </a:lnTo>
                  <a:lnTo>
                    <a:pt x="402" y="143"/>
                  </a:lnTo>
                  <a:lnTo>
                    <a:pt x="390" y="127"/>
                  </a:lnTo>
                  <a:lnTo>
                    <a:pt x="376" y="115"/>
                  </a:lnTo>
                  <a:lnTo>
                    <a:pt x="361" y="103"/>
                  </a:lnTo>
                  <a:lnTo>
                    <a:pt x="347" y="87"/>
                  </a:lnTo>
                  <a:lnTo>
                    <a:pt x="341" y="84"/>
                  </a:lnTo>
                  <a:lnTo>
                    <a:pt x="332" y="78"/>
                  </a:lnTo>
                  <a:lnTo>
                    <a:pt x="326" y="72"/>
                  </a:lnTo>
                  <a:lnTo>
                    <a:pt x="317" y="65"/>
                  </a:lnTo>
                  <a:lnTo>
                    <a:pt x="303" y="56"/>
                  </a:lnTo>
                  <a:lnTo>
                    <a:pt x="288" y="47"/>
                  </a:lnTo>
                  <a:lnTo>
                    <a:pt x="271" y="37"/>
                  </a:lnTo>
                  <a:lnTo>
                    <a:pt x="265" y="31"/>
                  </a:lnTo>
                  <a:lnTo>
                    <a:pt x="256" y="28"/>
                  </a:lnTo>
                  <a:lnTo>
                    <a:pt x="248" y="25"/>
                  </a:lnTo>
                  <a:lnTo>
                    <a:pt x="242" y="22"/>
                  </a:lnTo>
                  <a:lnTo>
                    <a:pt x="224" y="16"/>
                  </a:lnTo>
                  <a:lnTo>
                    <a:pt x="210" y="9"/>
                  </a:lnTo>
                  <a:lnTo>
                    <a:pt x="201" y="6"/>
                  </a:lnTo>
                  <a:lnTo>
                    <a:pt x="192" y="6"/>
                  </a:lnTo>
                  <a:lnTo>
                    <a:pt x="175" y="3"/>
                  </a:lnTo>
                  <a:lnTo>
                    <a:pt x="160" y="0"/>
                  </a:lnTo>
                  <a:lnTo>
                    <a:pt x="143" y="0"/>
                  </a:lnTo>
                  <a:lnTo>
                    <a:pt x="137" y="0"/>
                  </a:lnTo>
                  <a:lnTo>
                    <a:pt x="128" y="0"/>
                  </a:lnTo>
                  <a:lnTo>
                    <a:pt x="111" y="0"/>
                  </a:lnTo>
                  <a:lnTo>
                    <a:pt x="105" y="0"/>
                  </a:lnTo>
                  <a:lnTo>
                    <a:pt x="99" y="3"/>
                  </a:lnTo>
                  <a:lnTo>
                    <a:pt x="90" y="3"/>
                  </a:lnTo>
                  <a:lnTo>
                    <a:pt x="84" y="3"/>
                  </a:lnTo>
                  <a:lnTo>
                    <a:pt x="76" y="6"/>
                  </a:lnTo>
                  <a:lnTo>
                    <a:pt x="70" y="9"/>
                  </a:lnTo>
                  <a:lnTo>
                    <a:pt x="61" y="9"/>
                  </a:lnTo>
                  <a:lnTo>
                    <a:pt x="55" y="13"/>
                  </a:lnTo>
                  <a:lnTo>
                    <a:pt x="41" y="19"/>
                  </a:lnTo>
                  <a:lnTo>
                    <a:pt x="26" y="25"/>
                  </a:lnTo>
                  <a:lnTo>
                    <a:pt x="12" y="31"/>
                  </a:lnTo>
                  <a:lnTo>
                    <a:pt x="0" y="40"/>
                  </a:lnTo>
                  <a:lnTo>
                    <a:pt x="0" y="435"/>
                  </a:lnTo>
                  <a:close/>
                </a:path>
              </a:pathLst>
            </a:custGeom>
            <a:solidFill>
              <a:srgbClr val="F1000C"/>
            </a:solidFill>
            <a:ln w="9525">
              <a:noFill/>
              <a:round/>
              <a:headEnd/>
              <a:tailEnd/>
            </a:ln>
          </p:spPr>
          <p:txBody>
            <a:bodyPr/>
            <a:lstStyle/>
            <a:p>
              <a:endParaRPr lang="en-US" dirty="0"/>
            </a:p>
          </p:txBody>
        </p:sp>
        <p:sp>
          <p:nvSpPr>
            <p:cNvPr id="24" name="Freeform 36"/>
            <p:cNvSpPr>
              <a:spLocks/>
            </p:cNvSpPr>
            <p:nvPr/>
          </p:nvSpPr>
          <p:spPr bwMode="auto">
            <a:xfrm>
              <a:off x="2394" y="1641"/>
              <a:ext cx="79" cy="149"/>
            </a:xfrm>
            <a:custGeom>
              <a:avLst/>
              <a:gdLst>
                <a:gd name="T0" fmla="*/ 76 w 79"/>
                <a:gd name="T1" fmla="*/ 3 h 149"/>
                <a:gd name="T2" fmla="*/ 73 w 79"/>
                <a:gd name="T3" fmla="*/ 3 h 149"/>
                <a:gd name="T4" fmla="*/ 70 w 79"/>
                <a:gd name="T5" fmla="*/ 3 h 149"/>
                <a:gd name="T6" fmla="*/ 61 w 79"/>
                <a:gd name="T7" fmla="*/ 0 h 149"/>
                <a:gd name="T8" fmla="*/ 55 w 79"/>
                <a:gd name="T9" fmla="*/ 0 h 149"/>
                <a:gd name="T10" fmla="*/ 49 w 79"/>
                <a:gd name="T11" fmla="*/ 3 h 149"/>
                <a:gd name="T12" fmla="*/ 44 w 79"/>
                <a:gd name="T13" fmla="*/ 3 h 149"/>
                <a:gd name="T14" fmla="*/ 38 w 79"/>
                <a:gd name="T15" fmla="*/ 7 h 149"/>
                <a:gd name="T16" fmla="*/ 32 w 79"/>
                <a:gd name="T17" fmla="*/ 10 h 149"/>
                <a:gd name="T18" fmla="*/ 29 w 79"/>
                <a:gd name="T19" fmla="*/ 10 h 149"/>
                <a:gd name="T20" fmla="*/ 26 w 79"/>
                <a:gd name="T21" fmla="*/ 13 h 149"/>
                <a:gd name="T22" fmla="*/ 23 w 79"/>
                <a:gd name="T23" fmla="*/ 16 h 149"/>
                <a:gd name="T24" fmla="*/ 17 w 79"/>
                <a:gd name="T25" fmla="*/ 19 h 149"/>
                <a:gd name="T26" fmla="*/ 15 w 79"/>
                <a:gd name="T27" fmla="*/ 25 h 149"/>
                <a:gd name="T28" fmla="*/ 12 w 79"/>
                <a:gd name="T29" fmla="*/ 25 h 149"/>
                <a:gd name="T30" fmla="*/ 12 w 79"/>
                <a:gd name="T31" fmla="*/ 28 h 149"/>
                <a:gd name="T32" fmla="*/ 9 w 79"/>
                <a:gd name="T33" fmla="*/ 34 h 149"/>
                <a:gd name="T34" fmla="*/ 3 w 79"/>
                <a:gd name="T35" fmla="*/ 41 h 149"/>
                <a:gd name="T36" fmla="*/ 3 w 79"/>
                <a:gd name="T37" fmla="*/ 47 h 149"/>
                <a:gd name="T38" fmla="*/ 0 w 79"/>
                <a:gd name="T39" fmla="*/ 53 h 149"/>
                <a:gd name="T40" fmla="*/ 0 w 79"/>
                <a:gd name="T41" fmla="*/ 59 h 149"/>
                <a:gd name="T42" fmla="*/ 0 w 79"/>
                <a:gd name="T43" fmla="*/ 66 h 149"/>
                <a:gd name="T44" fmla="*/ 0 w 79"/>
                <a:gd name="T45" fmla="*/ 149 h 149"/>
                <a:gd name="T46" fmla="*/ 3 w 79"/>
                <a:gd name="T47" fmla="*/ 146 h 149"/>
                <a:gd name="T48" fmla="*/ 9 w 79"/>
                <a:gd name="T49" fmla="*/ 140 h 149"/>
                <a:gd name="T50" fmla="*/ 15 w 79"/>
                <a:gd name="T51" fmla="*/ 131 h 149"/>
                <a:gd name="T52" fmla="*/ 17 w 79"/>
                <a:gd name="T53" fmla="*/ 125 h 149"/>
                <a:gd name="T54" fmla="*/ 23 w 79"/>
                <a:gd name="T55" fmla="*/ 118 h 149"/>
                <a:gd name="T56" fmla="*/ 32 w 79"/>
                <a:gd name="T57" fmla="*/ 103 h 149"/>
                <a:gd name="T58" fmla="*/ 35 w 79"/>
                <a:gd name="T59" fmla="*/ 97 h 149"/>
                <a:gd name="T60" fmla="*/ 38 w 79"/>
                <a:gd name="T61" fmla="*/ 87 h 149"/>
                <a:gd name="T62" fmla="*/ 41 w 79"/>
                <a:gd name="T63" fmla="*/ 81 h 149"/>
                <a:gd name="T64" fmla="*/ 44 w 79"/>
                <a:gd name="T65" fmla="*/ 72 h 149"/>
                <a:gd name="T66" fmla="*/ 49 w 79"/>
                <a:gd name="T67" fmla="*/ 56 h 149"/>
                <a:gd name="T68" fmla="*/ 52 w 79"/>
                <a:gd name="T69" fmla="*/ 47 h 149"/>
                <a:gd name="T70" fmla="*/ 55 w 79"/>
                <a:gd name="T71" fmla="*/ 41 h 149"/>
                <a:gd name="T72" fmla="*/ 64 w 79"/>
                <a:gd name="T73" fmla="*/ 25 h 149"/>
                <a:gd name="T74" fmla="*/ 73 w 79"/>
                <a:gd name="T75" fmla="*/ 10 h 149"/>
                <a:gd name="T76" fmla="*/ 79 w 79"/>
                <a:gd name="T77" fmla="*/ 3 h 149"/>
                <a:gd name="T78" fmla="*/ 76 w 79"/>
                <a:gd name="T79" fmla="*/ 3 h 149"/>
                <a:gd name="T80" fmla="*/ 76 w 79"/>
                <a:gd name="T81" fmla="*/ 3 h 1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9"/>
                <a:gd name="T124" fmla="*/ 0 h 149"/>
                <a:gd name="T125" fmla="*/ 79 w 79"/>
                <a:gd name="T126" fmla="*/ 149 h 1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9" h="149">
                  <a:moveTo>
                    <a:pt x="76" y="3"/>
                  </a:moveTo>
                  <a:lnTo>
                    <a:pt x="73" y="3"/>
                  </a:lnTo>
                  <a:lnTo>
                    <a:pt x="70" y="3"/>
                  </a:lnTo>
                  <a:lnTo>
                    <a:pt x="61" y="0"/>
                  </a:lnTo>
                  <a:lnTo>
                    <a:pt x="55" y="0"/>
                  </a:lnTo>
                  <a:lnTo>
                    <a:pt x="49" y="3"/>
                  </a:lnTo>
                  <a:lnTo>
                    <a:pt x="44" y="3"/>
                  </a:lnTo>
                  <a:lnTo>
                    <a:pt x="38" y="7"/>
                  </a:lnTo>
                  <a:lnTo>
                    <a:pt x="32" y="10"/>
                  </a:lnTo>
                  <a:lnTo>
                    <a:pt x="29" y="10"/>
                  </a:lnTo>
                  <a:lnTo>
                    <a:pt x="26" y="13"/>
                  </a:lnTo>
                  <a:lnTo>
                    <a:pt x="23" y="16"/>
                  </a:lnTo>
                  <a:lnTo>
                    <a:pt x="17" y="19"/>
                  </a:lnTo>
                  <a:lnTo>
                    <a:pt x="15" y="25"/>
                  </a:lnTo>
                  <a:lnTo>
                    <a:pt x="12" y="25"/>
                  </a:lnTo>
                  <a:lnTo>
                    <a:pt x="12" y="28"/>
                  </a:lnTo>
                  <a:lnTo>
                    <a:pt x="9" y="34"/>
                  </a:lnTo>
                  <a:lnTo>
                    <a:pt x="3" y="41"/>
                  </a:lnTo>
                  <a:lnTo>
                    <a:pt x="3" y="47"/>
                  </a:lnTo>
                  <a:lnTo>
                    <a:pt x="0" y="53"/>
                  </a:lnTo>
                  <a:lnTo>
                    <a:pt x="0" y="59"/>
                  </a:lnTo>
                  <a:lnTo>
                    <a:pt x="0" y="66"/>
                  </a:lnTo>
                  <a:lnTo>
                    <a:pt x="0" y="149"/>
                  </a:lnTo>
                  <a:lnTo>
                    <a:pt x="3" y="146"/>
                  </a:lnTo>
                  <a:lnTo>
                    <a:pt x="9" y="140"/>
                  </a:lnTo>
                  <a:lnTo>
                    <a:pt x="15" y="131"/>
                  </a:lnTo>
                  <a:lnTo>
                    <a:pt x="17" y="125"/>
                  </a:lnTo>
                  <a:lnTo>
                    <a:pt x="23" y="118"/>
                  </a:lnTo>
                  <a:lnTo>
                    <a:pt x="32" y="103"/>
                  </a:lnTo>
                  <a:lnTo>
                    <a:pt x="35" y="97"/>
                  </a:lnTo>
                  <a:lnTo>
                    <a:pt x="38" y="87"/>
                  </a:lnTo>
                  <a:lnTo>
                    <a:pt x="41" y="81"/>
                  </a:lnTo>
                  <a:lnTo>
                    <a:pt x="44" y="72"/>
                  </a:lnTo>
                  <a:lnTo>
                    <a:pt x="49" y="56"/>
                  </a:lnTo>
                  <a:lnTo>
                    <a:pt x="52" y="47"/>
                  </a:lnTo>
                  <a:lnTo>
                    <a:pt x="55" y="41"/>
                  </a:lnTo>
                  <a:lnTo>
                    <a:pt x="64" y="25"/>
                  </a:lnTo>
                  <a:lnTo>
                    <a:pt x="73" y="10"/>
                  </a:lnTo>
                  <a:lnTo>
                    <a:pt x="79" y="3"/>
                  </a:lnTo>
                  <a:lnTo>
                    <a:pt x="76" y="3"/>
                  </a:lnTo>
                  <a:close/>
                </a:path>
              </a:pathLst>
            </a:custGeom>
            <a:solidFill>
              <a:srgbClr val="FF0000"/>
            </a:solidFill>
            <a:ln w="9525">
              <a:noFill/>
              <a:round/>
              <a:headEnd/>
              <a:tailEnd/>
            </a:ln>
          </p:spPr>
          <p:txBody>
            <a:bodyPr/>
            <a:lstStyle/>
            <a:p>
              <a:endParaRPr lang="en-US" dirty="0"/>
            </a:p>
          </p:txBody>
        </p:sp>
        <p:sp>
          <p:nvSpPr>
            <p:cNvPr id="25" name="Freeform 37"/>
            <p:cNvSpPr>
              <a:spLocks/>
            </p:cNvSpPr>
            <p:nvPr/>
          </p:nvSpPr>
          <p:spPr bwMode="auto">
            <a:xfrm>
              <a:off x="2100" y="1607"/>
              <a:ext cx="186" cy="255"/>
            </a:xfrm>
            <a:custGeom>
              <a:avLst/>
              <a:gdLst>
                <a:gd name="T0" fmla="*/ 0 w 186"/>
                <a:gd name="T1" fmla="*/ 3 h 255"/>
                <a:gd name="T2" fmla="*/ 38 w 186"/>
                <a:gd name="T3" fmla="*/ 3 h 255"/>
                <a:gd name="T4" fmla="*/ 38 w 186"/>
                <a:gd name="T5" fmla="*/ 41 h 255"/>
                <a:gd name="T6" fmla="*/ 38 w 186"/>
                <a:gd name="T7" fmla="*/ 37 h 255"/>
                <a:gd name="T8" fmla="*/ 40 w 186"/>
                <a:gd name="T9" fmla="*/ 34 h 255"/>
                <a:gd name="T10" fmla="*/ 46 w 186"/>
                <a:gd name="T11" fmla="*/ 28 h 255"/>
                <a:gd name="T12" fmla="*/ 52 w 186"/>
                <a:gd name="T13" fmla="*/ 19 h 255"/>
                <a:gd name="T14" fmla="*/ 64 w 186"/>
                <a:gd name="T15" fmla="*/ 13 h 255"/>
                <a:gd name="T16" fmla="*/ 78 w 186"/>
                <a:gd name="T17" fmla="*/ 6 h 255"/>
                <a:gd name="T18" fmla="*/ 96 w 186"/>
                <a:gd name="T19" fmla="*/ 0 h 255"/>
                <a:gd name="T20" fmla="*/ 119 w 186"/>
                <a:gd name="T21" fmla="*/ 0 h 255"/>
                <a:gd name="T22" fmla="*/ 142 w 186"/>
                <a:gd name="T23" fmla="*/ 3 h 255"/>
                <a:gd name="T24" fmla="*/ 157 w 186"/>
                <a:gd name="T25" fmla="*/ 9 h 255"/>
                <a:gd name="T26" fmla="*/ 169 w 186"/>
                <a:gd name="T27" fmla="*/ 19 h 255"/>
                <a:gd name="T28" fmla="*/ 177 w 186"/>
                <a:gd name="T29" fmla="*/ 31 h 255"/>
                <a:gd name="T30" fmla="*/ 183 w 186"/>
                <a:gd name="T31" fmla="*/ 41 h 255"/>
                <a:gd name="T32" fmla="*/ 186 w 186"/>
                <a:gd name="T33" fmla="*/ 50 h 255"/>
                <a:gd name="T34" fmla="*/ 186 w 186"/>
                <a:gd name="T35" fmla="*/ 56 h 255"/>
                <a:gd name="T36" fmla="*/ 186 w 186"/>
                <a:gd name="T37" fmla="*/ 59 h 255"/>
                <a:gd name="T38" fmla="*/ 186 w 186"/>
                <a:gd name="T39" fmla="*/ 255 h 255"/>
                <a:gd name="T40" fmla="*/ 148 w 186"/>
                <a:gd name="T41" fmla="*/ 255 h 255"/>
                <a:gd name="T42" fmla="*/ 148 w 186"/>
                <a:gd name="T43" fmla="*/ 72 h 255"/>
                <a:gd name="T44" fmla="*/ 148 w 186"/>
                <a:gd name="T45" fmla="*/ 65 h 255"/>
                <a:gd name="T46" fmla="*/ 142 w 186"/>
                <a:gd name="T47" fmla="*/ 56 h 255"/>
                <a:gd name="T48" fmla="*/ 137 w 186"/>
                <a:gd name="T49" fmla="*/ 50 h 255"/>
                <a:gd name="T50" fmla="*/ 128 w 186"/>
                <a:gd name="T51" fmla="*/ 44 h 255"/>
                <a:gd name="T52" fmla="*/ 116 w 186"/>
                <a:gd name="T53" fmla="*/ 37 h 255"/>
                <a:gd name="T54" fmla="*/ 99 w 186"/>
                <a:gd name="T55" fmla="*/ 34 h 255"/>
                <a:gd name="T56" fmla="*/ 81 w 186"/>
                <a:gd name="T57" fmla="*/ 34 h 255"/>
                <a:gd name="T58" fmla="*/ 67 w 186"/>
                <a:gd name="T59" fmla="*/ 41 h 255"/>
                <a:gd name="T60" fmla="*/ 58 w 186"/>
                <a:gd name="T61" fmla="*/ 50 h 255"/>
                <a:gd name="T62" fmla="*/ 49 w 186"/>
                <a:gd name="T63" fmla="*/ 59 h 255"/>
                <a:gd name="T64" fmla="*/ 43 w 186"/>
                <a:gd name="T65" fmla="*/ 78 h 255"/>
                <a:gd name="T66" fmla="*/ 40 w 186"/>
                <a:gd name="T67" fmla="*/ 84 h 255"/>
                <a:gd name="T68" fmla="*/ 40 w 186"/>
                <a:gd name="T69" fmla="*/ 87 h 255"/>
                <a:gd name="T70" fmla="*/ 40 w 186"/>
                <a:gd name="T71" fmla="*/ 255 h 255"/>
                <a:gd name="T72" fmla="*/ 0 w 186"/>
                <a:gd name="T73" fmla="*/ 255 h 255"/>
                <a:gd name="T74" fmla="*/ 0 w 186"/>
                <a:gd name="T75" fmla="*/ 3 h 255"/>
                <a:gd name="T76" fmla="*/ 0 w 186"/>
                <a:gd name="T77" fmla="*/ 3 h 25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6"/>
                <a:gd name="T118" fmla="*/ 0 h 255"/>
                <a:gd name="T119" fmla="*/ 186 w 186"/>
                <a:gd name="T120" fmla="*/ 255 h 25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6" h="255">
                  <a:moveTo>
                    <a:pt x="0" y="3"/>
                  </a:moveTo>
                  <a:lnTo>
                    <a:pt x="38" y="3"/>
                  </a:lnTo>
                  <a:lnTo>
                    <a:pt x="38" y="41"/>
                  </a:lnTo>
                  <a:lnTo>
                    <a:pt x="38" y="37"/>
                  </a:lnTo>
                  <a:lnTo>
                    <a:pt x="40" y="34"/>
                  </a:lnTo>
                  <a:lnTo>
                    <a:pt x="46" y="28"/>
                  </a:lnTo>
                  <a:lnTo>
                    <a:pt x="52" y="19"/>
                  </a:lnTo>
                  <a:lnTo>
                    <a:pt x="64" y="13"/>
                  </a:lnTo>
                  <a:lnTo>
                    <a:pt x="78" y="6"/>
                  </a:lnTo>
                  <a:lnTo>
                    <a:pt x="96" y="0"/>
                  </a:lnTo>
                  <a:lnTo>
                    <a:pt x="119" y="0"/>
                  </a:lnTo>
                  <a:lnTo>
                    <a:pt x="142" y="3"/>
                  </a:lnTo>
                  <a:lnTo>
                    <a:pt x="157" y="9"/>
                  </a:lnTo>
                  <a:lnTo>
                    <a:pt x="169" y="19"/>
                  </a:lnTo>
                  <a:lnTo>
                    <a:pt x="177" y="31"/>
                  </a:lnTo>
                  <a:lnTo>
                    <a:pt x="183" y="41"/>
                  </a:lnTo>
                  <a:lnTo>
                    <a:pt x="186" y="50"/>
                  </a:lnTo>
                  <a:lnTo>
                    <a:pt x="186" y="56"/>
                  </a:lnTo>
                  <a:lnTo>
                    <a:pt x="186" y="59"/>
                  </a:lnTo>
                  <a:lnTo>
                    <a:pt x="186" y="255"/>
                  </a:lnTo>
                  <a:lnTo>
                    <a:pt x="148" y="255"/>
                  </a:lnTo>
                  <a:lnTo>
                    <a:pt x="148" y="72"/>
                  </a:lnTo>
                  <a:lnTo>
                    <a:pt x="148" y="65"/>
                  </a:lnTo>
                  <a:lnTo>
                    <a:pt x="142" y="56"/>
                  </a:lnTo>
                  <a:lnTo>
                    <a:pt x="137" y="50"/>
                  </a:lnTo>
                  <a:lnTo>
                    <a:pt x="128" y="44"/>
                  </a:lnTo>
                  <a:lnTo>
                    <a:pt x="116" y="37"/>
                  </a:lnTo>
                  <a:lnTo>
                    <a:pt x="99" y="34"/>
                  </a:lnTo>
                  <a:lnTo>
                    <a:pt x="81" y="34"/>
                  </a:lnTo>
                  <a:lnTo>
                    <a:pt x="67" y="41"/>
                  </a:lnTo>
                  <a:lnTo>
                    <a:pt x="58" y="50"/>
                  </a:lnTo>
                  <a:lnTo>
                    <a:pt x="49" y="59"/>
                  </a:lnTo>
                  <a:lnTo>
                    <a:pt x="43" y="78"/>
                  </a:lnTo>
                  <a:lnTo>
                    <a:pt x="40" y="84"/>
                  </a:lnTo>
                  <a:lnTo>
                    <a:pt x="40" y="87"/>
                  </a:lnTo>
                  <a:lnTo>
                    <a:pt x="40" y="255"/>
                  </a:lnTo>
                  <a:lnTo>
                    <a:pt x="0" y="255"/>
                  </a:lnTo>
                  <a:lnTo>
                    <a:pt x="0" y="3"/>
                  </a:lnTo>
                  <a:close/>
                </a:path>
              </a:pathLst>
            </a:custGeom>
            <a:solidFill>
              <a:srgbClr val="FFFFFF"/>
            </a:solidFill>
            <a:ln w="9525">
              <a:noFill/>
              <a:round/>
              <a:headEnd/>
              <a:tailEnd/>
            </a:ln>
          </p:spPr>
          <p:txBody>
            <a:bodyPr/>
            <a:lstStyle/>
            <a:p>
              <a:endParaRPr lang="en-US" dirty="0"/>
            </a:p>
          </p:txBody>
        </p:sp>
        <p:sp>
          <p:nvSpPr>
            <p:cNvPr id="26" name="Freeform 38"/>
            <p:cNvSpPr>
              <a:spLocks/>
            </p:cNvSpPr>
            <p:nvPr/>
          </p:nvSpPr>
          <p:spPr bwMode="auto">
            <a:xfrm>
              <a:off x="2100" y="1610"/>
              <a:ext cx="38" cy="1"/>
            </a:xfrm>
            <a:custGeom>
              <a:avLst/>
              <a:gdLst>
                <a:gd name="T0" fmla="*/ 0 w 38"/>
                <a:gd name="T1" fmla="*/ 0 h 1"/>
                <a:gd name="T2" fmla="*/ 38 w 38"/>
                <a:gd name="T3" fmla="*/ 0 h 1"/>
                <a:gd name="T4" fmla="*/ 0 w 38"/>
                <a:gd name="T5" fmla="*/ 0 h 1"/>
                <a:gd name="T6" fmla="*/ 0 w 38"/>
                <a:gd name="T7" fmla="*/ 0 h 1"/>
                <a:gd name="T8" fmla="*/ 0 60000 65536"/>
                <a:gd name="T9" fmla="*/ 0 60000 65536"/>
                <a:gd name="T10" fmla="*/ 0 60000 65536"/>
                <a:gd name="T11" fmla="*/ 0 60000 65536"/>
                <a:gd name="T12" fmla="*/ 0 w 38"/>
                <a:gd name="T13" fmla="*/ 0 h 1"/>
                <a:gd name="T14" fmla="*/ 38 w 38"/>
                <a:gd name="T15" fmla="*/ 1 h 1"/>
              </a:gdLst>
              <a:ahLst/>
              <a:cxnLst>
                <a:cxn ang="T8">
                  <a:pos x="T0" y="T1"/>
                </a:cxn>
                <a:cxn ang="T9">
                  <a:pos x="T2" y="T3"/>
                </a:cxn>
                <a:cxn ang="T10">
                  <a:pos x="T4" y="T5"/>
                </a:cxn>
                <a:cxn ang="T11">
                  <a:pos x="T6" y="T7"/>
                </a:cxn>
              </a:cxnLst>
              <a:rect l="T12" t="T13" r="T14" b="T15"/>
              <a:pathLst>
                <a:path w="38" h="1">
                  <a:moveTo>
                    <a:pt x="0" y="0"/>
                  </a:moveTo>
                  <a:lnTo>
                    <a:pt x="38" y="0"/>
                  </a:lnTo>
                  <a:lnTo>
                    <a:pt x="0" y="0"/>
                  </a:lnTo>
                  <a:close/>
                </a:path>
              </a:pathLst>
            </a:custGeom>
            <a:solidFill>
              <a:srgbClr val="FFFFFF"/>
            </a:solidFill>
            <a:ln w="9525">
              <a:noFill/>
              <a:round/>
              <a:headEnd/>
              <a:tailEnd/>
            </a:ln>
          </p:spPr>
          <p:txBody>
            <a:bodyPr/>
            <a:lstStyle/>
            <a:p>
              <a:endParaRPr lang="en-US" dirty="0"/>
            </a:p>
          </p:txBody>
        </p:sp>
        <p:sp>
          <p:nvSpPr>
            <p:cNvPr id="27" name="Freeform 39"/>
            <p:cNvSpPr>
              <a:spLocks noEditPoints="1"/>
            </p:cNvSpPr>
            <p:nvPr/>
          </p:nvSpPr>
          <p:spPr bwMode="auto">
            <a:xfrm>
              <a:off x="2138" y="1610"/>
              <a:ext cx="1" cy="38"/>
            </a:xfrm>
            <a:custGeom>
              <a:avLst/>
              <a:gdLst>
                <a:gd name="T0" fmla="*/ 0 w 1"/>
                <a:gd name="T1" fmla="*/ 0 h 38"/>
                <a:gd name="T2" fmla="*/ 0 w 1"/>
                <a:gd name="T3" fmla="*/ 38 h 38"/>
                <a:gd name="T4" fmla="*/ 0 w 1"/>
                <a:gd name="T5" fmla="*/ 0 h 38"/>
                <a:gd name="T6" fmla="*/ 0 w 1"/>
                <a:gd name="T7" fmla="*/ 0 h 38"/>
                <a:gd name="T8" fmla="*/ 0 w 1"/>
                <a:gd name="T9" fmla="*/ 0 h 38"/>
                <a:gd name="T10" fmla="*/ 0 w 1"/>
                <a:gd name="T11" fmla="*/ 0 h 38"/>
                <a:gd name="T12" fmla="*/ 0 w 1"/>
                <a:gd name="T13" fmla="*/ 0 h 38"/>
                <a:gd name="T14" fmla="*/ 0 60000 65536"/>
                <a:gd name="T15" fmla="*/ 0 60000 65536"/>
                <a:gd name="T16" fmla="*/ 0 60000 65536"/>
                <a:gd name="T17" fmla="*/ 0 60000 65536"/>
                <a:gd name="T18" fmla="*/ 0 60000 65536"/>
                <a:gd name="T19" fmla="*/ 0 60000 65536"/>
                <a:gd name="T20" fmla="*/ 0 60000 65536"/>
                <a:gd name="T21" fmla="*/ 0 w 1"/>
                <a:gd name="T22" fmla="*/ 0 h 38"/>
                <a:gd name="T23" fmla="*/ 1 w 1"/>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8">
                  <a:moveTo>
                    <a:pt x="0" y="0"/>
                  </a:moveTo>
                  <a:lnTo>
                    <a:pt x="0" y="38"/>
                  </a:lnTo>
                  <a:lnTo>
                    <a:pt x="0" y="0"/>
                  </a:lnTo>
                  <a:close/>
                  <a:moveTo>
                    <a:pt x="0" y="0"/>
                  </a:moveTo>
                  <a:lnTo>
                    <a:pt x="0" y="0"/>
                  </a:lnTo>
                  <a:close/>
                </a:path>
              </a:pathLst>
            </a:custGeom>
            <a:solidFill>
              <a:srgbClr val="FFFFFF"/>
            </a:solidFill>
            <a:ln w="9525">
              <a:noFill/>
              <a:round/>
              <a:headEnd/>
              <a:tailEnd/>
            </a:ln>
          </p:spPr>
          <p:txBody>
            <a:bodyPr/>
            <a:lstStyle/>
            <a:p>
              <a:endParaRPr lang="en-US" dirty="0"/>
            </a:p>
          </p:txBody>
        </p:sp>
        <p:sp>
          <p:nvSpPr>
            <p:cNvPr id="28" name="Freeform 40"/>
            <p:cNvSpPr>
              <a:spLocks noEditPoints="1"/>
            </p:cNvSpPr>
            <p:nvPr/>
          </p:nvSpPr>
          <p:spPr bwMode="auto">
            <a:xfrm>
              <a:off x="2138" y="1607"/>
              <a:ext cx="81" cy="41"/>
            </a:xfrm>
            <a:custGeom>
              <a:avLst/>
              <a:gdLst>
                <a:gd name="T0" fmla="*/ 0 w 81"/>
                <a:gd name="T1" fmla="*/ 41 h 41"/>
                <a:gd name="T2" fmla="*/ 0 w 81"/>
                <a:gd name="T3" fmla="*/ 37 h 41"/>
                <a:gd name="T4" fmla="*/ 2 w 81"/>
                <a:gd name="T5" fmla="*/ 34 h 41"/>
                <a:gd name="T6" fmla="*/ 8 w 81"/>
                <a:gd name="T7" fmla="*/ 28 h 41"/>
                <a:gd name="T8" fmla="*/ 14 w 81"/>
                <a:gd name="T9" fmla="*/ 19 h 41"/>
                <a:gd name="T10" fmla="*/ 26 w 81"/>
                <a:gd name="T11" fmla="*/ 13 h 41"/>
                <a:gd name="T12" fmla="*/ 40 w 81"/>
                <a:gd name="T13" fmla="*/ 6 h 41"/>
                <a:gd name="T14" fmla="*/ 58 w 81"/>
                <a:gd name="T15" fmla="*/ 0 h 41"/>
                <a:gd name="T16" fmla="*/ 81 w 81"/>
                <a:gd name="T17" fmla="*/ 0 h 41"/>
                <a:gd name="T18" fmla="*/ 81 w 81"/>
                <a:gd name="T19" fmla="*/ 0 h 41"/>
                <a:gd name="T20" fmla="*/ 58 w 81"/>
                <a:gd name="T21" fmla="*/ 0 h 41"/>
                <a:gd name="T22" fmla="*/ 40 w 81"/>
                <a:gd name="T23" fmla="*/ 6 h 41"/>
                <a:gd name="T24" fmla="*/ 26 w 81"/>
                <a:gd name="T25" fmla="*/ 13 h 41"/>
                <a:gd name="T26" fmla="*/ 14 w 81"/>
                <a:gd name="T27" fmla="*/ 19 h 41"/>
                <a:gd name="T28" fmla="*/ 8 w 81"/>
                <a:gd name="T29" fmla="*/ 28 h 41"/>
                <a:gd name="T30" fmla="*/ 2 w 81"/>
                <a:gd name="T31" fmla="*/ 34 h 41"/>
                <a:gd name="T32" fmla="*/ 0 w 81"/>
                <a:gd name="T33" fmla="*/ 37 h 41"/>
                <a:gd name="T34" fmla="*/ 0 w 81"/>
                <a:gd name="T35" fmla="*/ 41 h 41"/>
                <a:gd name="T36" fmla="*/ 0 w 81"/>
                <a:gd name="T37" fmla="*/ 41 h 41"/>
                <a:gd name="T38" fmla="*/ 0 w 81"/>
                <a:gd name="T39" fmla="*/ 41 h 41"/>
                <a:gd name="T40" fmla="*/ 0 w 81"/>
                <a:gd name="T41" fmla="*/ 41 h 41"/>
                <a:gd name="T42" fmla="*/ 0 w 81"/>
                <a:gd name="T43" fmla="*/ 41 h 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1"/>
                <a:gd name="T67" fmla="*/ 0 h 41"/>
                <a:gd name="T68" fmla="*/ 81 w 81"/>
                <a:gd name="T69" fmla="*/ 41 h 4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1" h="41">
                  <a:moveTo>
                    <a:pt x="0" y="41"/>
                  </a:moveTo>
                  <a:lnTo>
                    <a:pt x="0" y="37"/>
                  </a:lnTo>
                  <a:lnTo>
                    <a:pt x="2" y="34"/>
                  </a:lnTo>
                  <a:lnTo>
                    <a:pt x="8" y="28"/>
                  </a:lnTo>
                  <a:lnTo>
                    <a:pt x="14" y="19"/>
                  </a:lnTo>
                  <a:lnTo>
                    <a:pt x="26" y="13"/>
                  </a:lnTo>
                  <a:lnTo>
                    <a:pt x="40" y="6"/>
                  </a:lnTo>
                  <a:lnTo>
                    <a:pt x="58" y="0"/>
                  </a:lnTo>
                  <a:lnTo>
                    <a:pt x="81" y="0"/>
                  </a:lnTo>
                  <a:lnTo>
                    <a:pt x="58" y="0"/>
                  </a:lnTo>
                  <a:lnTo>
                    <a:pt x="40" y="6"/>
                  </a:lnTo>
                  <a:lnTo>
                    <a:pt x="26" y="13"/>
                  </a:lnTo>
                  <a:lnTo>
                    <a:pt x="14" y="19"/>
                  </a:lnTo>
                  <a:lnTo>
                    <a:pt x="8" y="28"/>
                  </a:lnTo>
                  <a:lnTo>
                    <a:pt x="2" y="34"/>
                  </a:lnTo>
                  <a:lnTo>
                    <a:pt x="0" y="37"/>
                  </a:lnTo>
                  <a:lnTo>
                    <a:pt x="0" y="41"/>
                  </a:lnTo>
                  <a:close/>
                  <a:moveTo>
                    <a:pt x="0" y="41"/>
                  </a:moveTo>
                  <a:lnTo>
                    <a:pt x="0" y="41"/>
                  </a:lnTo>
                  <a:close/>
                </a:path>
              </a:pathLst>
            </a:custGeom>
            <a:solidFill>
              <a:srgbClr val="FFFFFF"/>
            </a:solidFill>
            <a:ln w="9525">
              <a:noFill/>
              <a:round/>
              <a:headEnd/>
              <a:tailEnd/>
            </a:ln>
          </p:spPr>
          <p:txBody>
            <a:bodyPr/>
            <a:lstStyle/>
            <a:p>
              <a:endParaRPr lang="en-US" dirty="0"/>
            </a:p>
          </p:txBody>
        </p:sp>
        <p:sp>
          <p:nvSpPr>
            <p:cNvPr id="29" name="Freeform 41"/>
            <p:cNvSpPr>
              <a:spLocks noEditPoints="1"/>
            </p:cNvSpPr>
            <p:nvPr/>
          </p:nvSpPr>
          <p:spPr bwMode="auto">
            <a:xfrm>
              <a:off x="2219" y="1607"/>
              <a:ext cx="67" cy="59"/>
            </a:xfrm>
            <a:custGeom>
              <a:avLst/>
              <a:gdLst>
                <a:gd name="T0" fmla="*/ 0 w 67"/>
                <a:gd name="T1" fmla="*/ 0 h 59"/>
                <a:gd name="T2" fmla="*/ 23 w 67"/>
                <a:gd name="T3" fmla="*/ 3 h 59"/>
                <a:gd name="T4" fmla="*/ 38 w 67"/>
                <a:gd name="T5" fmla="*/ 9 h 59"/>
                <a:gd name="T6" fmla="*/ 50 w 67"/>
                <a:gd name="T7" fmla="*/ 19 h 59"/>
                <a:gd name="T8" fmla="*/ 58 w 67"/>
                <a:gd name="T9" fmla="*/ 31 h 59"/>
                <a:gd name="T10" fmla="*/ 64 w 67"/>
                <a:gd name="T11" fmla="*/ 41 h 59"/>
                <a:gd name="T12" fmla="*/ 67 w 67"/>
                <a:gd name="T13" fmla="*/ 50 h 59"/>
                <a:gd name="T14" fmla="*/ 67 w 67"/>
                <a:gd name="T15" fmla="*/ 56 h 59"/>
                <a:gd name="T16" fmla="*/ 67 w 67"/>
                <a:gd name="T17" fmla="*/ 59 h 59"/>
                <a:gd name="T18" fmla="*/ 67 w 67"/>
                <a:gd name="T19" fmla="*/ 59 h 59"/>
                <a:gd name="T20" fmla="*/ 67 w 67"/>
                <a:gd name="T21" fmla="*/ 56 h 59"/>
                <a:gd name="T22" fmla="*/ 67 w 67"/>
                <a:gd name="T23" fmla="*/ 50 h 59"/>
                <a:gd name="T24" fmla="*/ 64 w 67"/>
                <a:gd name="T25" fmla="*/ 41 h 59"/>
                <a:gd name="T26" fmla="*/ 58 w 67"/>
                <a:gd name="T27" fmla="*/ 31 h 59"/>
                <a:gd name="T28" fmla="*/ 50 w 67"/>
                <a:gd name="T29" fmla="*/ 19 h 59"/>
                <a:gd name="T30" fmla="*/ 38 w 67"/>
                <a:gd name="T31" fmla="*/ 9 h 59"/>
                <a:gd name="T32" fmla="*/ 23 w 67"/>
                <a:gd name="T33" fmla="*/ 3 h 59"/>
                <a:gd name="T34" fmla="*/ 0 w 67"/>
                <a:gd name="T35" fmla="*/ 0 h 59"/>
                <a:gd name="T36" fmla="*/ 0 w 67"/>
                <a:gd name="T37" fmla="*/ 0 h 59"/>
                <a:gd name="T38" fmla="*/ 0 w 67"/>
                <a:gd name="T39" fmla="*/ 0 h 59"/>
                <a:gd name="T40" fmla="*/ 0 w 67"/>
                <a:gd name="T41" fmla="*/ 0 h 59"/>
                <a:gd name="T42" fmla="*/ 0 w 67"/>
                <a:gd name="T43" fmla="*/ 0 h 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7"/>
                <a:gd name="T67" fmla="*/ 0 h 59"/>
                <a:gd name="T68" fmla="*/ 67 w 67"/>
                <a:gd name="T69" fmla="*/ 59 h 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7" h="59">
                  <a:moveTo>
                    <a:pt x="0" y="0"/>
                  </a:moveTo>
                  <a:lnTo>
                    <a:pt x="23" y="3"/>
                  </a:lnTo>
                  <a:lnTo>
                    <a:pt x="38" y="9"/>
                  </a:lnTo>
                  <a:lnTo>
                    <a:pt x="50" y="19"/>
                  </a:lnTo>
                  <a:lnTo>
                    <a:pt x="58" y="31"/>
                  </a:lnTo>
                  <a:lnTo>
                    <a:pt x="64" y="41"/>
                  </a:lnTo>
                  <a:lnTo>
                    <a:pt x="67" y="50"/>
                  </a:lnTo>
                  <a:lnTo>
                    <a:pt x="67" y="56"/>
                  </a:lnTo>
                  <a:lnTo>
                    <a:pt x="67" y="59"/>
                  </a:lnTo>
                  <a:lnTo>
                    <a:pt x="67" y="56"/>
                  </a:lnTo>
                  <a:lnTo>
                    <a:pt x="67" y="50"/>
                  </a:lnTo>
                  <a:lnTo>
                    <a:pt x="64" y="41"/>
                  </a:lnTo>
                  <a:lnTo>
                    <a:pt x="58" y="31"/>
                  </a:lnTo>
                  <a:lnTo>
                    <a:pt x="50" y="19"/>
                  </a:lnTo>
                  <a:lnTo>
                    <a:pt x="38" y="9"/>
                  </a:lnTo>
                  <a:lnTo>
                    <a:pt x="23" y="3"/>
                  </a:lnTo>
                  <a:lnTo>
                    <a:pt x="0" y="0"/>
                  </a:lnTo>
                  <a:close/>
                  <a:moveTo>
                    <a:pt x="0" y="0"/>
                  </a:moveTo>
                  <a:lnTo>
                    <a:pt x="0" y="0"/>
                  </a:lnTo>
                  <a:close/>
                </a:path>
              </a:pathLst>
            </a:custGeom>
            <a:solidFill>
              <a:srgbClr val="FFFFFF"/>
            </a:solidFill>
            <a:ln w="9525">
              <a:noFill/>
              <a:round/>
              <a:headEnd/>
              <a:tailEnd/>
            </a:ln>
          </p:spPr>
          <p:txBody>
            <a:bodyPr/>
            <a:lstStyle/>
            <a:p>
              <a:endParaRPr lang="en-US" dirty="0"/>
            </a:p>
          </p:txBody>
        </p:sp>
        <p:sp>
          <p:nvSpPr>
            <p:cNvPr id="30" name="Freeform 42"/>
            <p:cNvSpPr>
              <a:spLocks noEditPoints="1"/>
            </p:cNvSpPr>
            <p:nvPr/>
          </p:nvSpPr>
          <p:spPr bwMode="auto">
            <a:xfrm>
              <a:off x="2286" y="1666"/>
              <a:ext cx="1" cy="196"/>
            </a:xfrm>
            <a:custGeom>
              <a:avLst/>
              <a:gdLst>
                <a:gd name="T0" fmla="*/ 0 w 1"/>
                <a:gd name="T1" fmla="*/ 0 h 196"/>
                <a:gd name="T2" fmla="*/ 0 w 1"/>
                <a:gd name="T3" fmla="*/ 196 h 196"/>
                <a:gd name="T4" fmla="*/ 0 w 1"/>
                <a:gd name="T5" fmla="*/ 0 h 196"/>
                <a:gd name="T6" fmla="*/ 0 w 1"/>
                <a:gd name="T7" fmla="*/ 0 h 196"/>
                <a:gd name="T8" fmla="*/ 0 w 1"/>
                <a:gd name="T9" fmla="*/ 0 h 196"/>
                <a:gd name="T10" fmla="*/ 0 w 1"/>
                <a:gd name="T11" fmla="*/ 0 h 196"/>
                <a:gd name="T12" fmla="*/ 0 w 1"/>
                <a:gd name="T13" fmla="*/ 0 h 196"/>
                <a:gd name="T14" fmla="*/ 0 60000 65536"/>
                <a:gd name="T15" fmla="*/ 0 60000 65536"/>
                <a:gd name="T16" fmla="*/ 0 60000 65536"/>
                <a:gd name="T17" fmla="*/ 0 60000 65536"/>
                <a:gd name="T18" fmla="*/ 0 60000 65536"/>
                <a:gd name="T19" fmla="*/ 0 60000 65536"/>
                <a:gd name="T20" fmla="*/ 0 60000 65536"/>
                <a:gd name="T21" fmla="*/ 0 w 1"/>
                <a:gd name="T22" fmla="*/ 0 h 196"/>
                <a:gd name="T23" fmla="*/ 1 w 1"/>
                <a:gd name="T24" fmla="*/ 196 h 1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96">
                  <a:moveTo>
                    <a:pt x="0" y="0"/>
                  </a:moveTo>
                  <a:lnTo>
                    <a:pt x="0" y="196"/>
                  </a:lnTo>
                  <a:lnTo>
                    <a:pt x="0" y="0"/>
                  </a:lnTo>
                  <a:close/>
                  <a:moveTo>
                    <a:pt x="0" y="0"/>
                  </a:moveTo>
                  <a:lnTo>
                    <a:pt x="0" y="0"/>
                  </a:lnTo>
                  <a:close/>
                </a:path>
              </a:pathLst>
            </a:custGeom>
            <a:solidFill>
              <a:srgbClr val="FFFFFF"/>
            </a:solidFill>
            <a:ln w="9525">
              <a:noFill/>
              <a:round/>
              <a:headEnd/>
              <a:tailEnd/>
            </a:ln>
          </p:spPr>
          <p:txBody>
            <a:bodyPr/>
            <a:lstStyle/>
            <a:p>
              <a:endParaRPr lang="en-US" dirty="0"/>
            </a:p>
          </p:txBody>
        </p:sp>
        <p:sp>
          <p:nvSpPr>
            <p:cNvPr id="31" name="Freeform 43"/>
            <p:cNvSpPr>
              <a:spLocks noEditPoints="1"/>
            </p:cNvSpPr>
            <p:nvPr/>
          </p:nvSpPr>
          <p:spPr bwMode="auto">
            <a:xfrm>
              <a:off x="2248" y="1862"/>
              <a:ext cx="38" cy="1"/>
            </a:xfrm>
            <a:custGeom>
              <a:avLst/>
              <a:gdLst>
                <a:gd name="T0" fmla="*/ 38 w 38"/>
                <a:gd name="T1" fmla="*/ 0 h 1"/>
                <a:gd name="T2" fmla="*/ 0 w 38"/>
                <a:gd name="T3" fmla="*/ 0 h 1"/>
                <a:gd name="T4" fmla="*/ 38 w 38"/>
                <a:gd name="T5" fmla="*/ 0 h 1"/>
                <a:gd name="T6" fmla="*/ 38 w 38"/>
                <a:gd name="T7" fmla="*/ 0 h 1"/>
                <a:gd name="T8" fmla="*/ 38 w 38"/>
                <a:gd name="T9" fmla="*/ 0 h 1"/>
                <a:gd name="T10" fmla="*/ 38 w 38"/>
                <a:gd name="T11" fmla="*/ 0 h 1"/>
                <a:gd name="T12" fmla="*/ 38 w 38"/>
                <a:gd name="T13" fmla="*/ 0 h 1"/>
                <a:gd name="T14" fmla="*/ 0 60000 65536"/>
                <a:gd name="T15" fmla="*/ 0 60000 65536"/>
                <a:gd name="T16" fmla="*/ 0 60000 65536"/>
                <a:gd name="T17" fmla="*/ 0 60000 65536"/>
                <a:gd name="T18" fmla="*/ 0 60000 65536"/>
                <a:gd name="T19" fmla="*/ 0 60000 65536"/>
                <a:gd name="T20" fmla="*/ 0 60000 65536"/>
                <a:gd name="T21" fmla="*/ 0 w 38"/>
                <a:gd name="T22" fmla="*/ 0 h 1"/>
                <a:gd name="T23" fmla="*/ 38 w 38"/>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1">
                  <a:moveTo>
                    <a:pt x="38" y="0"/>
                  </a:moveTo>
                  <a:lnTo>
                    <a:pt x="0" y="0"/>
                  </a:lnTo>
                  <a:lnTo>
                    <a:pt x="38" y="0"/>
                  </a:lnTo>
                  <a:close/>
                  <a:moveTo>
                    <a:pt x="38" y="0"/>
                  </a:moveTo>
                  <a:lnTo>
                    <a:pt x="38" y="0"/>
                  </a:lnTo>
                  <a:close/>
                </a:path>
              </a:pathLst>
            </a:custGeom>
            <a:solidFill>
              <a:srgbClr val="FFFFFF"/>
            </a:solidFill>
            <a:ln w="9525">
              <a:noFill/>
              <a:round/>
              <a:headEnd/>
              <a:tailEnd/>
            </a:ln>
          </p:spPr>
          <p:txBody>
            <a:bodyPr/>
            <a:lstStyle/>
            <a:p>
              <a:endParaRPr lang="en-US" dirty="0"/>
            </a:p>
          </p:txBody>
        </p:sp>
        <p:sp>
          <p:nvSpPr>
            <p:cNvPr id="32" name="Freeform 44"/>
            <p:cNvSpPr>
              <a:spLocks noEditPoints="1"/>
            </p:cNvSpPr>
            <p:nvPr/>
          </p:nvSpPr>
          <p:spPr bwMode="auto">
            <a:xfrm>
              <a:off x="2248" y="1679"/>
              <a:ext cx="1" cy="183"/>
            </a:xfrm>
            <a:custGeom>
              <a:avLst/>
              <a:gdLst>
                <a:gd name="T0" fmla="*/ 0 w 1"/>
                <a:gd name="T1" fmla="*/ 183 h 183"/>
                <a:gd name="T2" fmla="*/ 0 w 1"/>
                <a:gd name="T3" fmla="*/ 0 h 183"/>
                <a:gd name="T4" fmla="*/ 0 w 1"/>
                <a:gd name="T5" fmla="*/ 183 h 183"/>
                <a:gd name="T6" fmla="*/ 0 w 1"/>
                <a:gd name="T7" fmla="*/ 183 h 183"/>
                <a:gd name="T8" fmla="*/ 0 w 1"/>
                <a:gd name="T9" fmla="*/ 183 h 183"/>
                <a:gd name="T10" fmla="*/ 0 w 1"/>
                <a:gd name="T11" fmla="*/ 183 h 183"/>
                <a:gd name="T12" fmla="*/ 0 w 1"/>
                <a:gd name="T13" fmla="*/ 183 h 183"/>
                <a:gd name="T14" fmla="*/ 0 60000 65536"/>
                <a:gd name="T15" fmla="*/ 0 60000 65536"/>
                <a:gd name="T16" fmla="*/ 0 60000 65536"/>
                <a:gd name="T17" fmla="*/ 0 60000 65536"/>
                <a:gd name="T18" fmla="*/ 0 60000 65536"/>
                <a:gd name="T19" fmla="*/ 0 60000 65536"/>
                <a:gd name="T20" fmla="*/ 0 60000 65536"/>
                <a:gd name="T21" fmla="*/ 0 w 1"/>
                <a:gd name="T22" fmla="*/ 0 h 183"/>
                <a:gd name="T23" fmla="*/ 1 w 1"/>
                <a:gd name="T24" fmla="*/ 183 h 1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83">
                  <a:moveTo>
                    <a:pt x="0" y="183"/>
                  </a:moveTo>
                  <a:lnTo>
                    <a:pt x="0" y="0"/>
                  </a:lnTo>
                  <a:lnTo>
                    <a:pt x="0" y="183"/>
                  </a:lnTo>
                  <a:close/>
                  <a:moveTo>
                    <a:pt x="0" y="183"/>
                  </a:moveTo>
                  <a:lnTo>
                    <a:pt x="0" y="183"/>
                  </a:lnTo>
                  <a:close/>
                </a:path>
              </a:pathLst>
            </a:custGeom>
            <a:solidFill>
              <a:srgbClr val="FFFFFF"/>
            </a:solidFill>
            <a:ln w="9525">
              <a:noFill/>
              <a:round/>
              <a:headEnd/>
              <a:tailEnd/>
            </a:ln>
          </p:spPr>
          <p:txBody>
            <a:bodyPr/>
            <a:lstStyle/>
            <a:p>
              <a:endParaRPr lang="en-US" dirty="0"/>
            </a:p>
          </p:txBody>
        </p:sp>
        <p:sp>
          <p:nvSpPr>
            <p:cNvPr id="33" name="Freeform 45"/>
            <p:cNvSpPr>
              <a:spLocks noEditPoints="1"/>
            </p:cNvSpPr>
            <p:nvPr/>
          </p:nvSpPr>
          <p:spPr bwMode="auto">
            <a:xfrm>
              <a:off x="2199" y="1641"/>
              <a:ext cx="49" cy="38"/>
            </a:xfrm>
            <a:custGeom>
              <a:avLst/>
              <a:gdLst>
                <a:gd name="T0" fmla="*/ 49 w 49"/>
                <a:gd name="T1" fmla="*/ 38 h 38"/>
                <a:gd name="T2" fmla="*/ 49 w 49"/>
                <a:gd name="T3" fmla="*/ 31 h 38"/>
                <a:gd name="T4" fmla="*/ 43 w 49"/>
                <a:gd name="T5" fmla="*/ 22 h 38"/>
                <a:gd name="T6" fmla="*/ 38 w 49"/>
                <a:gd name="T7" fmla="*/ 16 h 38"/>
                <a:gd name="T8" fmla="*/ 29 w 49"/>
                <a:gd name="T9" fmla="*/ 10 h 38"/>
                <a:gd name="T10" fmla="*/ 17 w 49"/>
                <a:gd name="T11" fmla="*/ 3 h 38"/>
                <a:gd name="T12" fmla="*/ 0 w 49"/>
                <a:gd name="T13" fmla="*/ 0 h 38"/>
                <a:gd name="T14" fmla="*/ 0 w 49"/>
                <a:gd name="T15" fmla="*/ 0 h 38"/>
                <a:gd name="T16" fmla="*/ 17 w 49"/>
                <a:gd name="T17" fmla="*/ 3 h 38"/>
                <a:gd name="T18" fmla="*/ 29 w 49"/>
                <a:gd name="T19" fmla="*/ 10 h 38"/>
                <a:gd name="T20" fmla="*/ 38 w 49"/>
                <a:gd name="T21" fmla="*/ 16 h 38"/>
                <a:gd name="T22" fmla="*/ 43 w 49"/>
                <a:gd name="T23" fmla="*/ 22 h 38"/>
                <a:gd name="T24" fmla="*/ 49 w 49"/>
                <a:gd name="T25" fmla="*/ 31 h 38"/>
                <a:gd name="T26" fmla="*/ 49 w 49"/>
                <a:gd name="T27" fmla="*/ 38 h 38"/>
                <a:gd name="T28" fmla="*/ 49 w 49"/>
                <a:gd name="T29" fmla="*/ 38 h 38"/>
                <a:gd name="T30" fmla="*/ 49 w 49"/>
                <a:gd name="T31" fmla="*/ 38 h 38"/>
                <a:gd name="T32" fmla="*/ 49 w 49"/>
                <a:gd name="T33" fmla="*/ 38 h 38"/>
                <a:gd name="T34" fmla="*/ 49 w 49"/>
                <a:gd name="T35" fmla="*/ 38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
                <a:gd name="T55" fmla="*/ 0 h 38"/>
                <a:gd name="T56" fmla="*/ 49 w 49"/>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 h="38">
                  <a:moveTo>
                    <a:pt x="49" y="38"/>
                  </a:moveTo>
                  <a:lnTo>
                    <a:pt x="49" y="31"/>
                  </a:lnTo>
                  <a:lnTo>
                    <a:pt x="43" y="22"/>
                  </a:lnTo>
                  <a:lnTo>
                    <a:pt x="38" y="16"/>
                  </a:lnTo>
                  <a:lnTo>
                    <a:pt x="29" y="10"/>
                  </a:lnTo>
                  <a:lnTo>
                    <a:pt x="17" y="3"/>
                  </a:lnTo>
                  <a:lnTo>
                    <a:pt x="0" y="0"/>
                  </a:lnTo>
                  <a:lnTo>
                    <a:pt x="17" y="3"/>
                  </a:lnTo>
                  <a:lnTo>
                    <a:pt x="29" y="10"/>
                  </a:lnTo>
                  <a:lnTo>
                    <a:pt x="38" y="16"/>
                  </a:lnTo>
                  <a:lnTo>
                    <a:pt x="43" y="22"/>
                  </a:lnTo>
                  <a:lnTo>
                    <a:pt x="49" y="31"/>
                  </a:lnTo>
                  <a:lnTo>
                    <a:pt x="49" y="38"/>
                  </a:lnTo>
                  <a:close/>
                  <a:moveTo>
                    <a:pt x="49" y="38"/>
                  </a:moveTo>
                  <a:lnTo>
                    <a:pt x="49" y="38"/>
                  </a:lnTo>
                  <a:close/>
                </a:path>
              </a:pathLst>
            </a:custGeom>
            <a:solidFill>
              <a:srgbClr val="FFFFFF"/>
            </a:solidFill>
            <a:ln w="9525">
              <a:noFill/>
              <a:round/>
              <a:headEnd/>
              <a:tailEnd/>
            </a:ln>
          </p:spPr>
          <p:txBody>
            <a:bodyPr/>
            <a:lstStyle/>
            <a:p>
              <a:endParaRPr lang="en-US" dirty="0"/>
            </a:p>
          </p:txBody>
        </p:sp>
        <p:sp>
          <p:nvSpPr>
            <p:cNvPr id="34" name="Freeform 46"/>
            <p:cNvSpPr>
              <a:spLocks noEditPoints="1"/>
            </p:cNvSpPr>
            <p:nvPr/>
          </p:nvSpPr>
          <p:spPr bwMode="auto">
            <a:xfrm>
              <a:off x="2140" y="1641"/>
              <a:ext cx="59" cy="53"/>
            </a:xfrm>
            <a:custGeom>
              <a:avLst/>
              <a:gdLst>
                <a:gd name="T0" fmla="*/ 59 w 59"/>
                <a:gd name="T1" fmla="*/ 0 h 53"/>
                <a:gd name="T2" fmla="*/ 41 w 59"/>
                <a:gd name="T3" fmla="*/ 0 h 53"/>
                <a:gd name="T4" fmla="*/ 27 w 59"/>
                <a:gd name="T5" fmla="*/ 7 h 53"/>
                <a:gd name="T6" fmla="*/ 18 w 59"/>
                <a:gd name="T7" fmla="*/ 16 h 53"/>
                <a:gd name="T8" fmla="*/ 9 w 59"/>
                <a:gd name="T9" fmla="*/ 25 h 53"/>
                <a:gd name="T10" fmla="*/ 3 w 59"/>
                <a:gd name="T11" fmla="*/ 44 h 53"/>
                <a:gd name="T12" fmla="*/ 0 w 59"/>
                <a:gd name="T13" fmla="*/ 50 h 53"/>
                <a:gd name="T14" fmla="*/ 0 w 59"/>
                <a:gd name="T15" fmla="*/ 53 h 53"/>
                <a:gd name="T16" fmla="*/ 0 w 59"/>
                <a:gd name="T17" fmla="*/ 53 h 53"/>
                <a:gd name="T18" fmla="*/ 0 w 59"/>
                <a:gd name="T19" fmla="*/ 50 h 53"/>
                <a:gd name="T20" fmla="*/ 3 w 59"/>
                <a:gd name="T21" fmla="*/ 44 h 53"/>
                <a:gd name="T22" fmla="*/ 9 w 59"/>
                <a:gd name="T23" fmla="*/ 25 h 53"/>
                <a:gd name="T24" fmla="*/ 18 w 59"/>
                <a:gd name="T25" fmla="*/ 16 h 53"/>
                <a:gd name="T26" fmla="*/ 27 w 59"/>
                <a:gd name="T27" fmla="*/ 7 h 53"/>
                <a:gd name="T28" fmla="*/ 41 w 59"/>
                <a:gd name="T29" fmla="*/ 0 h 53"/>
                <a:gd name="T30" fmla="*/ 59 w 59"/>
                <a:gd name="T31" fmla="*/ 0 h 53"/>
                <a:gd name="T32" fmla="*/ 59 w 59"/>
                <a:gd name="T33" fmla="*/ 0 h 53"/>
                <a:gd name="T34" fmla="*/ 59 w 59"/>
                <a:gd name="T35" fmla="*/ 0 h 53"/>
                <a:gd name="T36" fmla="*/ 59 w 59"/>
                <a:gd name="T37" fmla="*/ 0 h 53"/>
                <a:gd name="T38" fmla="*/ 59 w 59"/>
                <a:gd name="T39" fmla="*/ 0 h 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
                <a:gd name="T61" fmla="*/ 0 h 53"/>
                <a:gd name="T62" fmla="*/ 59 w 59"/>
                <a:gd name="T63" fmla="*/ 53 h 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 h="53">
                  <a:moveTo>
                    <a:pt x="59" y="0"/>
                  </a:moveTo>
                  <a:lnTo>
                    <a:pt x="41" y="0"/>
                  </a:lnTo>
                  <a:lnTo>
                    <a:pt x="27" y="7"/>
                  </a:lnTo>
                  <a:lnTo>
                    <a:pt x="18" y="16"/>
                  </a:lnTo>
                  <a:lnTo>
                    <a:pt x="9" y="25"/>
                  </a:lnTo>
                  <a:lnTo>
                    <a:pt x="3" y="44"/>
                  </a:lnTo>
                  <a:lnTo>
                    <a:pt x="0" y="50"/>
                  </a:lnTo>
                  <a:lnTo>
                    <a:pt x="0" y="53"/>
                  </a:lnTo>
                  <a:lnTo>
                    <a:pt x="0" y="50"/>
                  </a:lnTo>
                  <a:lnTo>
                    <a:pt x="3" y="44"/>
                  </a:lnTo>
                  <a:lnTo>
                    <a:pt x="9" y="25"/>
                  </a:lnTo>
                  <a:lnTo>
                    <a:pt x="18" y="16"/>
                  </a:lnTo>
                  <a:lnTo>
                    <a:pt x="27" y="7"/>
                  </a:lnTo>
                  <a:lnTo>
                    <a:pt x="41" y="0"/>
                  </a:lnTo>
                  <a:lnTo>
                    <a:pt x="59" y="0"/>
                  </a:lnTo>
                  <a:close/>
                  <a:moveTo>
                    <a:pt x="59" y="0"/>
                  </a:moveTo>
                  <a:lnTo>
                    <a:pt x="59" y="0"/>
                  </a:lnTo>
                  <a:close/>
                </a:path>
              </a:pathLst>
            </a:custGeom>
            <a:solidFill>
              <a:srgbClr val="FFFFFF"/>
            </a:solidFill>
            <a:ln w="9525">
              <a:noFill/>
              <a:round/>
              <a:headEnd/>
              <a:tailEnd/>
            </a:ln>
          </p:spPr>
          <p:txBody>
            <a:bodyPr/>
            <a:lstStyle/>
            <a:p>
              <a:endParaRPr lang="en-US" dirty="0"/>
            </a:p>
          </p:txBody>
        </p:sp>
        <p:sp>
          <p:nvSpPr>
            <p:cNvPr id="35" name="Freeform 47"/>
            <p:cNvSpPr>
              <a:spLocks noEditPoints="1"/>
            </p:cNvSpPr>
            <p:nvPr/>
          </p:nvSpPr>
          <p:spPr bwMode="auto">
            <a:xfrm>
              <a:off x="2140" y="1694"/>
              <a:ext cx="1" cy="168"/>
            </a:xfrm>
            <a:custGeom>
              <a:avLst/>
              <a:gdLst>
                <a:gd name="T0" fmla="*/ 0 w 1"/>
                <a:gd name="T1" fmla="*/ 0 h 168"/>
                <a:gd name="T2" fmla="*/ 0 w 1"/>
                <a:gd name="T3" fmla="*/ 168 h 168"/>
                <a:gd name="T4" fmla="*/ 0 w 1"/>
                <a:gd name="T5" fmla="*/ 0 h 168"/>
                <a:gd name="T6" fmla="*/ 0 w 1"/>
                <a:gd name="T7" fmla="*/ 0 h 168"/>
                <a:gd name="T8" fmla="*/ 0 w 1"/>
                <a:gd name="T9" fmla="*/ 0 h 168"/>
                <a:gd name="T10" fmla="*/ 0 w 1"/>
                <a:gd name="T11" fmla="*/ 0 h 168"/>
                <a:gd name="T12" fmla="*/ 0 w 1"/>
                <a:gd name="T13" fmla="*/ 0 h 168"/>
                <a:gd name="T14" fmla="*/ 0 60000 65536"/>
                <a:gd name="T15" fmla="*/ 0 60000 65536"/>
                <a:gd name="T16" fmla="*/ 0 60000 65536"/>
                <a:gd name="T17" fmla="*/ 0 60000 65536"/>
                <a:gd name="T18" fmla="*/ 0 60000 65536"/>
                <a:gd name="T19" fmla="*/ 0 60000 65536"/>
                <a:gd name="T20" fmla="*/ 0 60000 65536"/>
                <a:gd name="T21" fmla="*/ 0 w 1"/>
                <a:gd name="T22" fmla="*/ 0 h 168"/>
                <a:gd name="T23" fmla="*/ 1 w 1"/>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68">
                  <a:moveTo>
                    <a:pt x="0" y="0"/>
                  </a:moveTo>
                  <a:lnTo>
                    <a:pt x="0" y="168"/>
                  </a:lnTo>
                  <a:lnTo>
                    <a:pt x="0" y="0"/>
                  </a:lnTo>
                  <a:close/>
                  <a:moveTo>
                    <a:pt x="0" y="0"/>
                  </a:moveTo>
                  <a:lnTo>
                    <a:pt x="0" y="0"/>
                  </a:lnTo>
                  <a:close/>
                </a:path>
              </a:pathLst>
            </a:custGeom>
            <a:solidFill>
              <a:srgbClr val="FFFFFF"/>
            </a:solidFill>
            <a:ln w="9525">
              <a:noFill/>
              <a:round/>
              <a:headEnd/>
              <a:tailEnd/>
            </a:ln>
          </p:spPr>
          <p:txBody>
            <a:bodyPr/>
            <a:lstStyle/>
            <a:p>
              <a:endParaRPr lang="en-US" dirty="0"/>
            </a:p>
          </p:txBody>
        </p:sp>
        <p:sp>
          <p:nvSpPr>
            <p:cNvPr id="36" name="Freeform 48"/>
            <p:cNvSpPr>
              <a:spLocks noEditPoints="1"/>
            </p:cNvSpPr>
            <p:nvPr/>
          </p:nvSpPr>
          <p:spPr bwMode="auto">
            <a:xfrm>
              <a:off x="2100" y="1862"/>
              <a:ext cx="40" cy="1"/>
            </a:xfrm>
            <a:custGeom>
              <a:avLst/>
              <a:gdLst>
                <a:gd name="T0" fmla="*/ 40 w 40"/>
                <a:gd name="T1" fmla="*/ 0 h 1"/>
                <a:gd name="T2" fmla="*/ 0 w 40"/>
                <a:gd name="T3" fmla="*/ 0 h 1"/>
                <a:gd name="T4" fmla="*/ 40 w 40"/>
                <a:gd name="T5" fmla="*/ 0 h 1"/>
                <a:gd name="T6" fmla="*/ 40 w 40"/>
                <a:gd name="T7" fmla="*/ 0 h 1"/>
                <a:gd name="T8" fmla="*/ 40 w 40"/>
                <a:gd name="T9" fmla="*/ 0 h 1"/>
                <a:gd name="T10" fmla="*/ 40 w 40"/>
                <a:gd name="T11" fmla="*/ 0 h 1"/>
                <a:gd name="T12" fmla="*/ 40 w 40"/>
                <a:gd name="T13" fmla="*/ 0 h 1"/>
                <a:gd name="T14" fmla="*/ 0 60000 65536"/>
                <a:gd name="T15" fmla="*/ 0 60000 65536"/>
                <a:gd name="T16" fmla="*/ 0 60000 65536"/>
                <a:gd name="T17" fmla="*/ 0 60000 65536"/>
                <a:gd name="T18" fmla="*/ 0 60000 65536"/>
                <a:gd name="T19" fmla="*/ 0 60000 65536"/>
                <a:gd name="T20" fmla="*/ 0 60000 65536"/>
                <a:gd name="T21" fmla="*/ 0 w 40"/>
                <a:gd name="T22" fmla="*/ 0 h 1"/>
                <a:gd name="T23" fmla="*/ 40 w 40"/>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
                  <a:moveTo>
                    <a:pt x="40" y="0"/>
                  </a:moveTo>
                  <a:lnTo>
                    <a:pt x="0" y="0"/>
                  </a:lnTo>
                  <a:lnTo>
                    <a:pt x="40" y="0"/>
                  </a:lnTo>
                  <a:close/>
                  <a:moveTo>
                    <a:pt x="40" y="0"/>
                  </a:moveTo>
                  <a:lnTo>
                    <a:pt x="40" y="0"/>
                  </a:lnTo>
                  <a:close/>
                </a:path>
              </a:pathLst>
            </a:custGeom>
            <a:solidFill>
              <a:srgbClr val="FFFFFF"/>
            </a:solidFill>
            <a:ln w="9525">
              <a:noFill/>
              <a:round/>
              <a:headEnd/>
              <a:tailEnd/>
            </a:ln>
          </p:spPr>
          <p:txBody>
            <a:bodyPr/>
            <a:lstStyle/>
            <a:p>
              <a:endParaRPr lang="en-US" dirty="0"/>
            </a:p>
          </p:txBody>
        </p:sp>
        <p:sp>
          <p:nvSpPr>
            <p:cNvPr id="37" name="Freeform 49"/>
            <p:cNvSpPr>
              <a:spLocks noEditPoints="1"/>
            </p:cNvSpPr>
            <p:nvPr/>
          </p:nvSpPr>
          <p:spPr bwMode="auto">
            <a:xfrm>
              <a:off x="2100" y="1610"/>
              <a:ext cx="1" cy="252"/>
            </a:xfrm>
            <a:custGeom>
              <a:avLst/>
              <a:gdLst>
                <a:gd name="T0" fmla="*/ 0 w 1"/>
                <a:gd name="T1" fmla="*/ 252 h 252"/>
                <a:gd name="T2" fmla="*/ 0 w 1"/>
                <a:gd name="T3" fmla="*/ 0 h 252"/>
                <a:gd name="T4" fmla="*/ 0 w 1"/>
                <a:gd name="T5" fmla="*/ 252 h 252"/>
                <a:gd name="T6" fmla="*/ 0 w 1"/>
                <a:gd name="T7" fmla="*/ 252 h 252"/>
                <a:gd name="T8" fmla="*/ 0 w 1"/>
                <a:gd name="T9" fmla="*/ 252 h 252"/>
                <a:gd name="T10" fmla="*/ 0 w 1"/>
                <a:gd name="T11" fmla="*/ 252 h 252"/>
                <a:gd name="T12" fmla="*/ 0 w 1"/>
                <a:gd name="T13" fmla="*/ 252 h 252"/>
                <a:gd name="T14" fmla="*/ 0 60000 65536"/>
                <a:gd name="T15" fmla="*/ 0 60000 65536"/>
                <a:gd name="T16" fmla="*/ 0 60000 65536"/>
                <a:gd name="T17" fmla="*/ 0 60000 65536"/>
                <a:gd name="T18" fmla="*/ 0 60000 65536"/>
                <a:gd name="T19" fmla="*/ 0 60000 65536"/>
                <a:gd name="T20" fmla="*/ 0 60000 65536"/>
                <a:gd name="T21" fmla="*/ 0 w 1"/>
                <a:gd name="T22" fmla="*/ 0 h 252"/>
                <a:gd name="T23" fmla="*/ 1 w 1"/>
                <a:gd name="T24" fmla="*/ 252 h 2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52">
                  <a:moveTo>
                    <a:pt x="0" y="252"/>
                  </a:moveTo>
                  <a:lnTo>
                    <a:pt x="0" y="0"/>
                  </a:lnTo>
                  <a:lnTo>
                    <a:pt x="0" y="252"/>
                  </a:lnTo>
                  <a:close/>
                  <a:moveTo>
                    <a:pt x="0" y="252"/>
                  </a:moveTo>
                  <a:lnTo>
                    <a:pt x="0" y="252"/>
                  </a:lnTo>
                  <a:close/>
                </a:path>
              </a:pathLst>
            </a:custGeom>
            <a:solidFill>
              <a:srgbClr val="FFFFFF"/>
            </a:solidFill>
            <a:ln w="9525">
              <a:noFill/>
              <a:round/>
              <a:headEnd/>
              <a:tailEnd/>
            </a:ln>
          </p:spPr>
          <p:txBody>
            <a:bodyPr/>
            <a:lstStyle/>
            <a:p>
              <a:endParaRPr lang="en-US" dirty="0"/>
            </a:p>
          </p:txBody>
        </p:sp>
        <p:sp>
          <p:nvSpPr>
            <p:cNvPr id="38" name="Freeform 50"/>
            <p:cNvSpPr>
              <a:spLocks/>
            </p:cNvSpPr>
            <p:nvPr/>
          </p:nvSpPr>
          <p:spPr bwMode="auto">
            <a:xfrm>
              <a:off x="2100" y="1610"/>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FFFFFF"/>
            </a:solidFill>
            <a:ln w="9525">
              <a:noFill/>
              <a:round/>
              <a:headEnd/>
              <a:tailEnd/>
            </a:ln>
          </p:spPr>
          <p:txBody>
            <a:bodyPr/>
            <a:lstStyle/>
            <a:p>
              <a:endParaRPr lang="en-US" dirty="0"/>
            </a:p>
          </p:txBody>
        </p:sp>
        <p:sp>
          <p:nvSpPr>
            <p:cNvPr id="39" name="Freeform 51"/>
            <p:cNvSpPr>
              <a:spLocks/>
            </p:cNvSpPr>
            <p:nvPr/>
          </p:nvSpPr>
          <p:spPr bwMode="auto">
            <a:xfrm>
              <a:off x="2353" y="1514"/>
              <a:ext cx="140" cy="314"/>
            </a:xfrm>
            <a:custGeom>
              <a:avLst/>
              <a:gdLst>
                <a:gd name="T0" fmla="*/ 0 w 140"/>
                <a:gd name="T1" fmla="*/ 0 h 314"/>
                <a:gd name="T2" fmla="*/ 41 w 140"/>
                <a:gd name="T3" fmla="*/ 0 h 314"/>
                <a:gd name="T4" fmla="*/ 41 w 140"/>
                <a:gd name="T5" fmla="*/ 124 h 314"/>
                <a:gd name="T6" fmla="*/ 44 w 140"/>
                <a:gd name="T7" fmla="*/ 121 h 314"/>
                <a:gd name="T8" fmla="*/ 47 w 140"/>
                <a:gd name="T9" fmla="*/ 118 h 314"/>
                <a:gd name="T10" fmla="*/ 56 w 140"/>
                <a:gd name="T11" fmla="*/ 109 h 314"/>
                <a:gd name="T12" fmla="*/ 64 w 140"/>
                <a:gd name="T13" fmla="*/ 102 h 314"/>
                <a:gd name="T14" fmla="*/ 79 w 140"/>
                <a:gd name="T15" fmla="*/ 96 h 314"/>
                <a:gd name="T16" fmla="*/ 96 w 140"/>
                <a:gd name="T17" fmla="*/ 90 h 314"/>
                <a:gd name="T18" fmla="*/ 117 w 140"/>
                <a:gd name="T19" fmla="*/ 90 h 314"/>
                <a:gd name="T20" fmla="*/ 140 w 140"/>
                <a:gd name="T21" fmla="*/ 96 h 314"/>
                <a:gd name="T22" fmla="*/ 117 w 140"/>
                <a:gd name="T23" fmla="*/ 130 h 314"/>
                <a:gd name="T24" fmla="*/ 114 w 140"/>
                <a:gd name="T25" fmla="*/ 130 h 314"/>
                <a:gd name="T26" fmla="*/ 108 w 140"/>
                <a:gd name="T27" fmla="*/ 130 h 314"/>
                <a:gd name="T28" fmla="*/ 96 w 140"/>
                <a:gd name="T29" fmla="*/ 130 h 314"/>
                <a:gd name="T30" fmla="*/ 85 w 140"/>
                <a:gd name="T31" fmla="*/ 134 h 314"/>
                <a:gd name="T32" fmla="*/ 70 w 140"/>
                <a:gd name="T33" fmla="*/ 140 h 314"/>
                <a:gd name="T34" fmla="*/ 58 w 140"/>
                <a:gd name="T35" fmla="*/ 149 h 314"/>
                <a:gd name="T36" fmla="*/ 50 w 140"/>
                <a:gd name="T37" fmla="*/ 165 h 314"/>
                <a:gd name="T38" fmla="*/ 41 w 140"/>
                <a:gd name="T39" fmla="*/ 186 h 314"/>
                <a:gd name="T40" fmla="*/ 41 w 140"/>
                <a:gd name="T41" fmla="*/ 276 h 314"/>
                <a:gd name="T42" fmla="*/ 3 w 140"/>
                <a:gd name="T43" fmla="*/ 314 h 314"/>
                <a:gd name="T44" fmla="*/ 0 w 140"/>
                <a:gd name="T45" fmla="*/ 0 h 314"/>
                <a:gd name="T46" fmla="*/ 0 w 140"/>
                <a:gd name="T47" fmla="*/ 0 h 3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0"/>
                <a:gd name="T73" fmla="*/ 0 h 314"/>
                <a:gd name="T74" fmla="*/ 140 w 140"/>
                <a:gd name="T75" fmla="*/ 314 h 3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0" h="314">
                  <a:moveTo>
                    <a:pt x="0" y="0"/>
                  </a:moveTo>
                  <a:lnTo>
                    <a:pt x="41" y="0"/>
                  </a:lnTo>
                  <a:lnTo>
                    <a:pt x="41" y="124"/>
                  </a:lnTo>
                  <a:lnTo>
                    <a:pt x="44" y="121"/>
                  </a:lnTo>
                  <a:lnTo>
                    <a:pt x="47" y="118"/>
                  </a:lnTo>
                  <a:lnTo>
                    <a:pt x="56" y="109"/>
                  </a:lnTo>
                  <a:lnTo>
                    <a:pt x="64" y="102"/>
                  </a:lnTo>
                  <a:lnTo>
                    <a:pt x="79" y="96"/>
                  </a:lnTo>
                  <a:lnTo>
                    <a:pt x="96" y="90"/>
                  </a:lnTo>
                  <a:lnTo>
                    <a:pt x="117" y="90"/>
                  </a:lnTo>
                  <a:lnTo>
                    <a:pt x="140" y="96"/>
                  </a:lnTo>
                  <a:lnTo>
                    <a:pt x="117" y="130"/>
                  </a:lnTo>
                  <a:lnTo>
                    <a:pt x="114" y="130"/>
                  </a:lnTo>
                  <a:lnTo>
                    <a:pt x="108" y="130"/>
                  </a:lnTo>
                  <a:lnTo>
                    <a:pt x="96" y="130"/>
                  </a:lnTo>
                  <a:lnTo>
                    <a:pt x="85" y="134"/>
                  </a:lnTo>
                  <a:lnTo>
                    <a:pt x="70" y="140"/>
                  </a:lnTo>
                  <a:lnTo>
                    <a:pt x="58" y="149"/>
                  </a:lnTo>
                  <a:lnTo>
                    <a:pt x="50" y="165"/>
                  </a:lnTo>
                  <a:lnTo>
                    <a:pt x="41" y="186"/>
                  </a:lnTo>
                  <a:lnTo>
                    <a:pt x="41" y="276"/>
                  </a:lnTo>
                  <a:lnTo>
                    <a:pt x="3" y="314"/>
                  </a:lnTo>
                  <a:lnTo>
                    <a:pt x="0" y="0"/>
                  </a:lnTo>
                  <a:close/>
                </a:path>
              </a:pathLst>
            </a:custGeom>
            <a:solidFill>
              <a:schemeClr val="tx1"/>
            </a:solidFill>
            <a:ln w="9525">
              <a:noFill/>
              <a:round/>
              <a:headEnd/>
              <a:tailEnd/>
            </a:ln>
          </p:spPr>
          <p:txBody>
            <a:bodyPr/>
            <a:lstStyle/>
            <a:p>
              <a:endParaRPr lang="en-US" dirty="0"/>
            </a:p>
          </p:txBody>
        </p:sp>
        <p:sp>
          <p:nvSpPr>
            <p:cNvPr id="40" name="Freeform 52"/>
            <p:cNvSpPr>
              <a:spLocks/>
            </p:cNvSpPr>
            <p:nvPr/>
          </p:nvSpPr>
          <p:spPr bwMode="auto">
            <a:xfrm>
              <a:off x="2353" y="1514"/>
              <a:ext cx="41" cy="1"/>
            </a:xfrm>
            <a:custGeom>
              <a:avLst/>
              <a:gdLst>
                <a:gd name="T0" fmla="*/ 0 w 41"/>
                <a:gd name="T1" fmla="*/ 0 h 1"/>
                <a:gd name="T2" fmla="*/ 41 w 41"/>
                <a:gd name="T3" fmla="*/ 0 h 1"/>
                <a:gd name="T4" fmla="*/ 0 w 41"/>
                <a:gd name="T5" fmla="*/ 0 h 1"/>
                <a:gd name="T6" fmla="*/ 0 w 41"/>
                <a:gd name="T7" fmla="*/ 0 h 1"/>
                <a:gd name="T8" fmla="*/ 0 60000 65536"/>
                <a:gd name="T9" fmla="*/ 0 60000 65536"/>
                <a:gd name="T10" fmla="*/ 0 60000 65536"/>
                <a:gd name="T11" fmla="*/ 0 60000 65536"/>
                <a:gd name="T12" fmla="*/ 0 w 41"/>
                <a:gd name="T13" fmla="*/ 0 h 1"/>
                <a:gd name="T14" fmla="*/ 41 w 41"/>
                <a:gd name="T15" fmla="*/ 1 h 1"/>
              </a:gdLst>
              <a:ahLst/>
              <a:cxnLst>
                <a:cxn ang="T8">
                  <a:pos x="T0" y="T1"/>
                </a:cxn>
                <a:cxn ang="T9">
                  <a:pos x="T2" y="T3"/>
                </a:cxn>
                <a:cxn ang="T10">
                  <a:pos x="T4" y="T5"/>
                </a:cxn>
                <a:cxn ang="T11">
                  <a:pos x="T6" y="T7"/>
                </a:cxn>
              </a:cxnLst>
              <a:rect l="T12" t="T13" r="T14" b="T15"/>
              <a:pathLst>
                <a:path w="41" h="1">
                  <a:moveTo>
                    <a:pt x="0" y="0"/>
                  </a:moveTo>
                  <a:lnTo>
                    <a:pt x="41" y="0"/>
                  </a:lnTo>
                  <a:lnTo>
                    <a:pt x="0" y="0"/>
                  </a:lnTo>
                  <a:close/>
                </a:path>
              </a:pathLst>
            </a:custGeom>
            <a:solidFill>
              <a:srgbClr val="FFFFFF"/>
            </a:solidFill>
            <a:ln w="9525">
              <a:noFill/>
              <a:round/>
              <a:headEnd/>
              <a:tailEnd/>
            </a:ln>
          </p:spPr>
          <p:txBody>
            <a:bodyPr/>
            <a:lstStyle/>
            <a:p>
              <a:endParaRPr lang="en-US" dirty="0"/>
            </a:p>
          </p:txBody>
        </p:sp>
        <p:sp>
          <p:nvSpPr>
            <p:cNvPr id="41" name="Freeform 53"/>
            <p:cNvSpPr>
              <a:spLocks noEditPoints="1"/>
            </p:cNvSpPr>
            <p:nvPr/>
          </p:nvSpPr>
          <p:spPr bwMode="auto">
            <a:xfrm>
              <a:off x="2394" y="1514"/>
              <a:ext cx="1" cy="124"/>
            </a:xfrm>
            <a:custGeom>
              <a:avLst/>
              <a:gdLst>
                <a:gd name="T0" fmla="*/ 0 w 1"/>
                <a:gd name="T1" fmla="*/ 0 h 124"/>
                <a:gd name="T2" fmla="*/ 0 w 1"/>
                <a:gd name="T3" fmla="*/ 124 h 124"/>
                <a:gd name="T4" fmla="*/ 0 w 1"/>
                <a:gd name="T5" fmla="*/ 0 h 124"/>
                <a:gd name="T6" fmla="*/ 0 w 1"/>
                <a:gd name="T7" fmla="*/ 0 h 124"/>
                <a:gd name="T8" fmla="*/ 0 w 1"/>
                <a:gd name="T9" fmla="*/ 0 h 124"/>
                <a:gd name="T10" fmla="*/ 0 w 1"/>
                <a:gd name="T11" fmla="*/ 0 h 124"/>
                <a:gd name="T12" fmla="*/ 0 w 1"/>
                <a:gd name="T13" fmla="*/ 0 h 124"/>
                <a:gd name="T14" fmla="*/ 0 60000 65536"/>
                <a:gd name="T15" fmla="*/ 0 60000 65536"/>
                <a:gd name="T16" fmla="*/ 0 60000 65536"/>
                <a:gd name="T17" fmla="*/ 0 60000 65536"/>
                <a:gd name="T18" fmla="*/ 0 60000 65536"/>
                <a:gd name="T19" fmla="*/ 0 60000 65536"/>
                <a:gd name="T20" fmla="*/ 0 60000 65536"/>
                <a:gd name="T21" fmla="*/ 0 w 1"/>
                <a:gd name="T22" fmla="*/ 0 h 124"/>
                <a:gd name="T23" fmla="*/ 1 w 1"/>
                <a:gd name="T24" fmla="*/ 124 h 1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24">
                  <a:moveTo>
                    <a:pt x="0" y="0"/>
                  </a:moveTo>
                  <a:lnTo>
                    <a:pt x="0" y="124"/>
                  </a:lnTo>
                  <a:lnTo>
                    <a:pt x="0" y="0"/>
                  </a:lnTo>
                  <a:close/>
                  <a:moveTo>
                    <a:pt x="0" y="0"/>
                  </a:moveTo>
                  <a:lnTo>
                    <a:pt x="0" y="0"/>
                  </a:lnTo>
                  <a:close/>
                </a:path>
              </a:pathLst>
            </a:custGeom>
            <a:solidFill>
              <a:srgbClr val="FFFFFF"/>
            </a:solidFill>
            <a:ln w="9525">
              <a:noFill/>
              <a:round/>
              <a:headEnd/>
              <a:tailEnd/>
            </a:ln>
          </p:spPr>
          <p:txBody>
            <a:bodyPr/>
            <a:lstStyle/>
            <a:p>
              <a:endParaRPr lang="en-US" dirty="0"/>
            </a:p>
          </p:txBody>
        </p:sp>
        <p:sp>
          <p:nvSpPr>
            <p:cNvPr id="42" name="Freeform 54"/>
            <p:cNvSpPr>
              <a:spLocks noEditPoints="1"/>
            </p:cNvSpPr>
            <p:nvPr/>
          </p:nvSpPr>
          <p:spPr bwMode="auto">
            <a:xfrm>
              <a:off x="2394" y="1604"/>
              <a:ext cx="99" cy="34"/>
            </a:xfrm>
            <a:custGeom>
              <a:avLst/>
              <a:gdLst>
                <a:gd name="T0" fmla="*/ 0 w 99"/>
                <a:gd name="T1" fmla="*/ 34 h 34"/>
                <a:gd name="T2" fmla="*/ 3 w 99"/>
                <a:gd name="T3" fmla="*/ 31 h 34"/>
                <a:gd name="T4" fmla="*/ 6 w 99"/>
                <a:gd name="T5" fmla="*/ 28 h 34"/>
                <a:gd name="T6" fmla="*/ 15 w 99"/>
                <a:gd name="T7" fmla="*/ 19 h 34"/>
                <a:gd name="T8" fmla="*/ 23 w 99"/>
                <a:gd name="T9" fmla="*/ 12 h 34"/>
                <a:gd name="T10" fmla="*/ 38 w 99"/>
                <a:gd name="T11" fmla="*/ 6 h 34"/>
                <a:gd name="T12" fmla="*/ 55 w 99"/>
                <a:gd name="T13" fmla="*/ 0 h 34"/>
                <a:gd name="T14" fmla="*/ 76 w 99"/>
                <a:gd name="T15" fmla="*/ 0 h 34"/>
                <a:gd name="T16" fmla="*/ 99 w 99"/>
                <a:gd name="T17" fmla="*/ 6 h 34"/>
                <a:gd name="T18" fmla="*/ 99 w 99"/>
                <a:gd name="T19" fmla="*/ 6 h 34"/>
                <a:gd name="T20" fmla="*/ 76 w 99"/>
                <a:gd name="T21" fmla="*/ 0 h 34"/>
                <a:gd name="T22" fmla="*/ 55 w 99"/>
                <a:gd name="T23" fmla="*/ 0 h 34"/>
                <a:gd name="T24" fmla="*/ 38 w 99"/>
                <a:gd name="T25" fmla="*/ 6 h 34"/>
                <a:gd name="T26" fmla="*/ 23 w 99"/>
                <a:gd name="T27" fmla="*/ 12 h 34"/>
                <a:gd name="T28" fmla="*/ 15 w 99"/>
                <a:gd name="T29" fmla="*/ 19 h 34"/>
                <a:gd name="T30" fmla="*/ 6 w 99"/>
                <a:gd name="T31" fmla="*/ 28 h 34"/>
                <a:gd name="T32" fmla="*/ 3 w 99"/>
                <a:gd name="T33" fmla="*/ 31 h 34"/>
                <a:gd name="T34" fmla="*/ 0 w 99"/>
                <a:gd name="T35" fmla="*/ 34 h 34"/>
                <a:gd name="T36" fmla="*/ 0 w 99"/>
                <a:gd name="T37" fmla="*/ 34 h 34"/>
                <a:gd name="T38" fmla="*/ 0 w 99"/>
                <a:gd name="T39" fmla="*/ 34 h 34"/>
                <a:gd name="T40" fmla="*/ 0 w 99"/>
                <a:gd name="T41" fmla="*/ 34 h 34"/>
                <a:gd name="T42" fmla="*/ 0 w 99"/>
                <a:gd name="T43" fmla="*/ 34 h 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9"/>
                <a:gd name="T67" fmla="*/ 0 h 34"/>
                <a:gd name="T68" fmla="*/ 99 w 99"/>
                <a:gd name="T69" fmla="*/ 34 h 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9" h="34">
                  <a:moveTo>
                    <a:pt x="0" y="34"/>
                  </a:moveTo>
                  <a:lnTo>
                    <a:pt x="3" y="31"/>
                  </a:lnTo>
                  <a:lnTo>
                    <a:pt x="6" y="28"/>
                  </a:lnTo>
                  <a:lnTo>
                    <a:pt x="15" y="19"/>
                  </a:lnTo>
                  <a:lnTo>
                    <a:pt x="23" y="12"/>
                  </a:lnTo>
                  <a:lnTo>
                    <a:pt x="38" y="6"/>
                  </a:lnTo>
                  <a:lnTo>
                    <a:pt x="55" y="0"/>
                  </a:lnTo>
                  <a:lnTo>
                    <a:pt x="76" y="0"/>
                  </a:lnTo>
                  <a:lnTo>
                    <a:pt x="99" y="6"/>
                  </a:lnTo>
                  <a:lnTo>
                    <a:pt x="76" y="0"/>
                  </a:lnTo>
                  <a:lnTo>
                    <a:pt x="55" y="0"/>
                  </a:lnTo>
                  <a:lnTo>
                    <a:pt x="38" y="6"/>
                  </a:lnTo>
                  <a:lnTo>
                    <a:pt x="23" y="12"/>
                  </a:lnTo>
                  <a:lnTo>
                    <a:pt x="15" y="19"/>
                  </a:lnTo>
                  <a:lnTo>
                    <a:pt x="6" y="28"/>
                  </a:lnTo>
                  <a:lnTo>
                    <a:pt x="3" y="31"/>
                  </a:lnTo>
                  <a:lnTo>
                    <a:pt x="0" y="34"/>
                  </a:lnTo>
                  <a:close/>
                  <a:moveTo>
                    <a:pt x="0" y="34"/>
                  </a:moveTo>
                  <a:lnTo>
                    <a:pt x="0" y="34"/>
                  </a:lnTo>
                  <a:close/>
                </a:path>
              </a:pathLst>
            </a:custGeom>
            <a:solidFill>
              <a:srgbClr val="FFFFFF"/>
            </a:solidFill>
            <a:ln w="9525">
              <a:noFill/>
              <a:round/>
              <a:headEnd/>
              <a:tailEnd/>
            </a:ln>
          </p:spPr>
          <p:txBody>
            <a:bodyPr/>
            <a:lstStyle/>
            <a:p>
              <a:endParaRPr lang="en-US" dirty="0"/>
            </a:p>
          </p:txBody>
        </p:sp>
        <p:sp>
          <p:nvSpPr>
            <p:cNvPr id="43" name="Freeform 55"/>
            <p:cNvSpPr>
              <a:spLocks noEditPoints="1"/>
            </p:cNvSpPr>
            <p:nvPr/>
          </p:nvSpPr>
          <p:spPr bwMode="auto">
            <a:xfrm>
              <a:off x="2470" y="1610"/>
              <a:ext cx="23" cy="34"/>
            </a:xfrm>
            <a:custGeom>
              <a:avLst/>
              <a:gdLst>
                <a:gd name="T0" fmla="*/ 23 w 23"/>
                <a:gd name="T1" fmla="*/ 0 h 34"/>
                <a:gd name="T2" fmla="*/ 0 w 23"/>
                <a:gd name="T3" fmla="*/ 34 h 34"/>
                <a:gd name="T4" fmla="*/ 23 w 23"/>
                <a:gd name="T5" fmla="*/ 0 h 34"/>
                <a:gd name="T6" fmla="*/ 23 w 23"/>
                <a:gd name="T7" fmla="*/ 0 h 34"/>
                <a:gd name="T8" fmla="*/ 23 w 23"/>
                <a:gd name="T9" fmla="*/ 0 h 34"/>
                <a:gd name="T10" fmla="*/ 23 w 23"/>
                <a:gd name="T11" fmla="*/ 0 h 34"/>
                <a:gd name="T12" fmla="*/ 23 w 23"/>
                <a:gd name="T13" fmla="*/ 0 h 34"/>
                <a:gd name="T14" fmla="*/ 0 60000 65536"/>
                <a:gd name="T15" fmla="*/ 0 60000 65536"/>
                <a:gd name="T16" fmla="*/ 0 60000 65536"/>
                <a:gd name="T17" fmla="*/ 0 60000 65536"/>
                <a:gd name="T18" fmla="*/ 0 60000 65536"/>
                <a:gd name="T19" fmla="*/ 0 60000 65536"/>
                <a:gd name="T20" fmla="*/ 0 60000 65536"/>
                <a:gd name="T21" fmla="*/ 0 w 23"/>
                <a:gd name="T22" fmla="*/ 0 h 34"/>
                <a:gd name="T23" fmla="*/ 23 w 23"/>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34">
                  <a:moveTo>
                    <a:pt x="23" y="0"/>
                  </a:moveTo>
                  <a:lnTo>
                    <a:pt x="0" y="34"/>
                  </a:lnTo>
                  <a:lnTo>
                    <a:pt x="23" y="0"/>
                  </a:lnTo>
                  <a:close/>
                  <a:moveTo>
                    <a:pt x="23" y="0"/>
                  </a:moveTo>
                  <a:lnTo>
                    <a:pt x="23" y="0"/>
                  </a:lnTo>
                  <a:close/>
                </a:path>
              </a:pathLst>
            </a:custGeom>
            <a:solidFill>
              <a:srgbClr val="FFFFFF"/>
            </a:solidFill>
            <a:ln w="9525">
              <a:noFill/>
              <a:round/>
              <a:headEnd/>
              <a:tailEnd/>
            </a:ln>
          </p:spPr>
          <p:txBody>
            <a:bodyPr/>
            <a:lstStyle/>
            <a:p>
              <a:endParaRPr lang="en-US" dirty="0"/>
            </a:p>
          </p:txBody>
        </p:sp>
        <p:sp>
          <p:nvSpPr>
            <p:cNvPr id="44" name="Freeform 56"/>
            <p:cNvSpPr>
              <a:spLocks noEditPoints="1"/>
            </p:cNvSpPr>
            <p:nvPr/>
          </p:nvSpPr>
          <p:spPr bwMode="auto">
            <a:xfrm>
              <a:off x="2394" y="1644"/>
              <a:ext cx="76" cy="56"/>
            </a:xfrm>
            <a:custGeom>
              <a:avLst/>
              <a:gdLst>
                <a:gd name="T0" fmla="*/ 76 w 76"/>
                <a:gd name="T1" fmla="*/ 0 h 56"/>
                <a:gd name="T2" fmla="*/ 73 w 76"/>
                <a:gd name="T3" fmla="*/ 0 h 56"/>
                <a:gd name="T4" fmla="*/ 67 w 76"/>
                <a:gd name="T5" fmla="*/ 0 h 56"/>
                <a:gd name="T6" fmla="*/ 55 w 76"/>
                <a:gd name="T7" fmla="*/ 0 h 56"/>
                <a:gd name="T8" fmla="*/ 44 w 76"/>
                <a:gd name="T9" fmla="*/ 4 h 56"/>
                <a:gd name="T10" fmla="*/ 29 w 76"/>
                <a:gd name="T11" fmla="*/ 10 h 56"/>
                <a:gd name="T12" fmla="*/ 17 w 76"/>
                <a:gd name="T13" fmla="*/ 19 h 56"/>
                <a:gd name="T14" fmla="*/ 9 w 76"/>
                <a:gd name="T15" fmla="*/ 35 h 56"/>
                <a:gd name="T16" fmla="*/ 0 w 76"/>
                <a:gd name="T17" fmla="*/ 56 h 56"/>
                <a:gd name="T18" fmla="*/ 0 w 76"/>
                <a:gd name="T19" fmla="*/ 56 h 56"/>
                <a:gd name="T20" fmla="*/ 9 w 76"/>
                <a:gd name="T21" fmla="*/ 35 h 56"/>
                <a:gd name="T22" fmla="*/ 17 w 76"/>
                <a:gd name="T23" fmla="*/ 19 h 56"/>
                <a:gd name="T24" fmla="*/ 29 w 76"/>
                <a:gd name="T25" fmla="*/ 10 h 56"/>
                <a:gd name="T26" fmla="*/ 44 w 76"/>
                <a:gd name="T27" fmla="*/ 4 h 56"/>
                <a:gd name="T28" fmla="*/ 55 w 76"/>
                <a:gd name="T29" fmla="*/ 0 h 56"/>
                <a:gd name="T30" fmla="*/ 67 w 76"/>
                <a:gd name="T31" fmla="*/ 0 h 56"/>
                <a:gd name="T32" fmla="*/ 73 w 76"/>
                <a:gd name="T33" fmla="*/ 0 h 56"/>
                <a:gd name="T34" fmla="*/ 76 w 76"/>
                <a:gd name="T35" fmla="*/ 0 h 56"/>
                <a:gd name="T36" fmla="*/ 76 w 76"/>
                <a:gd name="T37" fmla="*/ 0 h 56"/>
                <a:gd name="T38" fmla="*/ 76 w 76"/>
                <a:gd name="T39" fmla="*/ 0 h 56"/>
                <a:gd name="T40" fmla="*/ 76 w 76"/>
                <a:gd name="T41" fmla="*/ 0 h 56"/>
                <a:gd name="T42" fmla="*/ 76 w 76"/>
                <a:gd name="T43" fmla="*/ 0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6"/>
                <a:gd name="T67" fmla="*/ 0 h 56"/>
                <a:gd name="T68" fmla="*/ 76 w 76"/>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6" h="56">
                  <a:moveTo>
                    <a:pt x="76" y="0"/>
                  </a:moveTo>
                  <a:lnTo>
                    <a:pt x="73" y="0"/>
                  </a:lnTo>
                  <a:lnTo>
                    <a:pt x="67" y="0"/>
                  </a:lnTo>
                  <a:lnTo>
                    <a:pt x="55" y="0"/>
                  </a:lnTo>
                  <a:lnTo>
                    <a:pt x="44" y="4"/>
                  </a:lnTo>
                  <a:lnTo>
                    <a:pt x="29" y="10"/>
                  </a:lnTo>
                  <a:lnTo>
                    <a:pt x="17" y="19"/>
                  </a:lnTo>
                  <a:lnTo>
                    <a:pt x="9" y="35"/>
                  </a:lnTo>
                  <a:lnTo>
                    <a:pt x="0" y="56"/>
                  </a:lnTo>
                  <a:lnTo>
                    <a:pt x="9" y="35"/>
                  </a:lnTo>
                  <a:lnTo>
                    <a:pt x="17" y="19"/>
                  </a:lnTo>
                  <a:lnTo>
                    <a:pt x="29" y="10"/>
                  </a:lnTo>
                  <a:lnTo>
                    <a:pt x="44" y="4"/>
                  </a:lnTo>
                  <a:lnTo>
                    <a:pt x="55" y="0"/>
                  </a:lnTo>
                  <a:lnTo>
                    <a:pt x="67" y="0"/>
                  </a:lnTo>
                  <a:lnTo>
                    <a:pt x="73" y="0"/>
                  </a:lnTo>
                  <a:lnTo>
                    <a:pt x="76" y="0"/>
                  </a:lnTo>
                  <a:close/>
                  <a:moveTo>
                    <a:pt x="76" y="0"/>
                  </a:moveTo>
                  <a:lnTo>
                    <a:pt x="76" y="0"/>
                  </a:lnTo>
                  <a:close/>
                </a:path>
              </a:pathLst>
            </a:custGeom>
            <a:solidFill>
              <a:srgbClr val="FFFFFF"/>
            </a:solidFill>
            <a:ln w="9525">
              <a:noFill/>
              <a:round/>
              <a:headEnd/>
              <a:tailEnd/>
            </a:ln>
          </p:spPr>
          <p:txBody>
            <a:bodyPr/>
            <a:lstStyle/>
            <a:p>
              <a:endParaRPr lang="en-US" dirty="0"/>
            </a:p>
          </p:txBody>
        </p:sp>
        <p:sp>
          <p:nvSpPr>
            <p:cNvPr id="45" name="Freeform 57"/>
            <p:cNvSpPr>
              <a:spLocks noEditPoints="1"/>
            </p:cNvSpPr>
            <p:nvPr/>
          </p:nvSpPr>
          <p:spPr bwMode="auto">
            <a:xfrm>
              <a:off x="2394" y="1700"/>
              <a:ext cx="1" cy="90"/>
            </a:xfrm>
            <a:custGeom>
              <a:avLst/>
              <a:gdLst>
                <a:gd name="T0" fmla="*/ 0 w 1"/>
                <a:gd name="T1" fmla="*/ 0 h 90"/>
                <a:gd name="T2" fmla="*/ 0 w 1"/>
                <a:gd name="T3" fmla="*/ 90 h 90"/>
                <a:gd name="T4" fmla="*/ 0 w 1"/>
                <a:gd name="T5" fmla="*/ 0 h 90"/>
                <a:gd name="T6" fmla="*/ 0 w 1"/>
                <a:gd name="T7" fmla="*/ 0 h 90"/>
                <a:gd name="T8" fmla="*/ 0 w 1"/>
                <a:gd name="T9" fmla="*/ 0 h 90"/>
                <a:gd name="T10" fmla="*/ 0 w 1"/>
                <a:gd name="T11" fmla="*/ 0 h 90"/>
                <a:gd name="T12" fmla="*/ 0 w 1"/>
                <a:gd name="T13" fmla="*/ 0 h 90"/>
                <a:gd name="T14" fmla="*/ 0 60000 65536"/>
                <a:gd name="T15" fmla="*/ 0 60000 65536"/>
                <a:gd name="T16" fmla="*/ 0 60000 65536"/>
                <a:gd name="T17" fmla="*/ 0 60000 65536"/>
                <a:gd name="T18" fmla="*/ 0 60000 65536"/>
                <a:gd name="T19" fmla="*/ 0 60000 65536"/>
                <a:gd name="T20" fmla="*/ 0 60000 65536"/>
                <a:gd name="T21" fmla="*/ 0 w 1"/>
                <a:gd name="T22" fmla="*/ 0 h 90"/>
                <a:gd name="T23" fmla="*/ 1 w 1"/>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90">
                  <a:moveTo>
                    <a:pt x="0" y="0"/>
                  </a:moveTo>
                  <a:lnTo>
                    <a:pt x="0" y="90"/>
                  </a:lnTo>
                  <a:lnTo>
                    <a:pt x="0" y="0"/>
                  </a:lnTo>
                  <a:close/>
                  <a:moveTo>
                    <a:pt x="0" y="0"/>
                  </a:moveTo>
                  <a:lnTo>
                    <a:pt x="0" y="0"/>
                  </a:lnTo>
                  <a:close/>
                </a:path>
              </a:pathLst>
            </a:custGeom>
            <a:solidFill>
              <a:srgbClr val="FFFFFF"/>
            </a:solidFill>
            <a:ln w="9525">
              <a:noFill/>
              <a:round/>
              <a:headEnd/>
              <a:tailEnd/>
            </a:ln>
          </p:spPr>
          <p:txBody>
            <a:bodyPr/>
            <a:lstStyle/>
            <a:p>
              <a:endParaRPr lang="en-US" dirty="0"/>
            </a:p>
          </p:txBody>
        </p:sp>
        <p:sp>
          <p:nvSpPr>
            <p:cNvPr id="46" name="Freeform 58"/>
            <p:cNvSpPr>
              <a:spLocks noEditPoints="1"/>
            </p:cNvSpPr>
            <p:nvPr/>
          </p:nvSpPr>
          <p:spPr bwMode="auto">
            <a:xfrm>
              <a:off x="2356" y="1790"/>
              <a:ext cx="38" cy="38"/>
            </a:xfrm>
            <a:custGeom>
              <a:avLst/>
              <a:gdLst>
                <a:gd name="T0" fmla="*/ 38 w 38"/>
                <a:gd name="T1" fmla="*/ 0 h 38"/>
                <a:gd name="T2" fmla="*/ 0 w 38"/>
                <a:gd name="T3" fmla="*/ 38 h 38"/>
                <a:gd name="T4" fmla="*/ 38 w 38"/>
                <a:gd name="T5" fmla="*/ 0 h 38"/>
                <a:gd name="T6" fmla="*/ 38 w 38"/>
                <a:gd name="T7" fmla="*/ 0 h 38"/>
                <a:gd name="T8" fmla="*/ 38 w 38"/>
                <a:gd name="T9" fmla="*/ 0 h 38"/>
                <a:gd name="T10" fmla="*/ 38 w 38"/>
                <a:gd name="T11" fmla="*/ 0 h 38"/>
                <a:gd name="T12" fmla="*/ 38 w 38"/>
                <a:gd name="T13" fmla="*/ 0 h 38"/>
                <a:gd name="T14" fmla="*/ 0 60000 65536"/>
                <a:gd name="T15" fmla="*/ 0 60000 65536"/>
                <a:gd name="T16" fmla="*/ 0 60000 65536"/>
                <a:gd name="T17" fmla="*/ 0 60000 65536"/>
                <a:gd name="T18" fmla="*/ 0 60000 65536"/>
                <a:gd name="T19" fmla="*/ 0 60000 65536"/>
                <a:gd name="T20" fmla="*/ 0 60000 65536"/>
                <a:gd name="T21" fmla="*/ 0 w 38"/>
                <a:gd name="T22" fmla="*/ 0 h 38"/>
                <a:gd name="T23" fmla="*/ 38 w 38"/>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8">
                  <a:moveTo>
                    <a:pt x="38" y="0"/>
                  </a:moveTo>
                  <a:lnTo>
                    <a:pt x="0" y="38"/>
                  </a:lnTo>
                  <a:lnTo>
                    <a:pt x="38" y="0"/>
                  </a:lnTo>
                  <a:close/>
                  <a:moveTo>
                    <a:pt x="38" y="0"/>
                  </a:moveTo>
                  <a:lnTo>
                    <a:pt x="38" y="0"/>
                  </a:lnTo>
                  <a:close/>
                </a:path>
              </a:pathLst>
            </a:custGeom>
            <a:solidFill>
              <a:srgbClr val="FFFFFF"/>
            </a:solidFill>
            <a:ln w="9525">
              <a:noFill/>
              <a:round/>
              <a:headEnd/>
              <a:tailEnd/>
            </a:ln>
          </p:spPr>
          <p:txBody>
            <a:bodyPr/>
            <a:lstStyle/>
            <a:p>
              <a:endParaRPr lang="en-US" dirty="0"/>
            </a:p>
          </p:txBody>
        </p:sp>
        <p:sp>
          <p:nvSpPr>
            <p:cNvPr id="47" name="Freeform 59"/>
            <p:cNvSpPr>
              <a:spLocks noEditPoints="1"/>
            </p:cNvSpPr>
            <p:nvPr/>
          </p:nvSpPr>
          <p:spPr bwMode="auto">
            <a:xfrm>
              <a:off x="2353" y="1514"/>
              <a:ext cx="3" cy="314"/>
            </a:xfrm>
            <a:custGeom>
              <a:avLst/>
              <a:gdLst>
                <a:gd name="T0" fmla="*/ 3 w 3"/>
                <a:gd name="T1" fmla="*/ 314 h 314"/>
                <a:gd name="T2" fmla="*/ 0 w 3"/>
                <a:gd name="T3" fmla="*/ 0 h 314"/>
                <a:gd name="T4" fmla="*/ 3 w 3"/>
                <a:gd name="T5" fmla="*/ 314 h 314"/>
                <a:gd name="T6" fmla="*/ 3 w 3"/>
                <a:gd name="T7" fmla="*/ 314 h 314"/>
                <a:gd name="T8" fmla="*/ 3 w 3"/>
                <a:gd name="T9" fmla="*/ 314 h 314"/>
                <a:gd name="T10" fmla="*/ 3 w 3"/>
                <a:gd name="T11" fmla="*/ 314 h 314"/>
                <a:gd name="T12" fmla="*/ 3 w 3"/>
                <a:gd name="T13" fmla="*/ 314 h 314"/>
                <a:gd name="T14" fmla="*/ 0 60000 65536"/>
                <a:gd name="T15" fmla="*/ 0 60000 65536"/>
                <a:gd name="T16" fmla="*/ 0 60000 65536"/>
                <a:gd name="T17" fmla="*/ 0 60000 65536"/>
                <a:gd name="T18" fmla="*/ 0 60000 65536"/>
                <a:gd name="T19" fmla="*/ 0 60000 65536"/>
                <a:gd name="T20" fmla="*/ 0 60000 65536"/>
                <a:gd name="T21" fmla="*/ 0 w 3"/>
                <a:gd name="T22" fmla="*/ 0 h 314"/>
                <a:gd name="T23" fmla="*/ 3 w 3"/>
                <a:gd name="T24" fmla="*/ 314 h 3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14">
                  <a:moveTo>
                    <a:pt x="3" y="314"/>
                  </a:moveTo>
                  <a:lnTo>
                    <a:pt x="0" y="0"/>
                  </a:lnTo>
                  <a:lnTo>
                    <a:pt x="3" y="314"/>
                  </a:lnTo>
                  <a:close/>
                  <a:moveTo>
                    <a:pt x="3" y="314"/>
                  </a:moveTo>
                  <a:lnTo>
                    <a:pt x="3" y="314"/>
                  </a:lnTo>
                  <a:close/>
                </a:path>
              </a:pathLst>
            </a:custGeom>
            <a:solidFill>
              <a:srgbClr val="FFFFFF"/>
            </a:solidFill>
            <a:ln w="9525">
              <a:noFill/>
              <a:round/>
              <a:headEnd/>
              <a:tailEnd/>
            </a:ln>
          </p:spPr>
          <p:txBody>
            <a:bodyPr/>
            <a:lstStyle/>
            <a:p>
              <a:endParaRPr lang="en-US" dirty="0"/>
            </a:p>
          </p:txBody>
        </p:sp>
        <p:sp>
          <p:nvSpPr>
            <p:cNvPr id="48" name="Freeform 60"/>
            <p:cNvSpPr>
              <a:spLocks/>
            </p:cNvSpPr>
            <p:nvPr/>
          </p:nvSpPr>
          <p:spPr bwMode="auto">
            <a:xfrm>
              <a:off x="2353" y="151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FFFFFF"/>
            </a:solidFill>
            <a:ln w="9525">
              <a:noFill/>
              <a:round/>
              <a:headEnd/>
              <a:tailEnd/>
            </a:ln>
          </p:spPr>
          <p:txBody>
            <a:bodyPr/>
            <a:lstStyle/>
            <a:p>
              <a:endParaRPr lang="en-US" dirty="0"/>
            </a:p>
          </p:txBody>
        </p:sp>
        <p:sp>
          <p:nvSpPr>
            <p:cNvPr id="49" name="Freeform 61"/>
            <p:cNvSpPr>
              <a:spLocks/>
            </p:cNvSpPr>
            <p:nvPr/>
          </p:nvSpPr>
          <p:spPr bwMode="auto">
            <a:xfrm>
              <a:off x="2112" y="960"/>
              <a:ext cx="507" cy="513"/>
            </a:xfrm>
            <a:custGeom>
              <a:avLst/>
              <a:gdLst>
                <a:gd name="T0" fmla="*/ 0 w 507"/>
                <a:gd name="T1" fmla="*/ 367 h 513"/>
                <a:gd name="T2" fmla="*/ 41 w 507"/>
                <a:gd name="T3" fmla="*/ 367 h 513"/>
                <a:gd name="T4" fmla="*/ 61 w 507"/>
                <a:gd name="T5" fmla="*/ 351 h 513"/>
                <a:gd name="T6" fmla="*/ 90 w 507"/>
                <a:gd name="T7" fmla="*/ 333 h 513"/>
                <a:gd name="T8" fmla="*/ 119 w 507"/>
                <a:gd name="T9" fmla="*/ 320 h 513"/>
                <a:gd name="T10" fmla="*/ 137 w 507"/>
                <a:gd name="T11" fmla="*/ 320 h 513"/>
                <a:gd name="T12" fmla="*/ 140 w 507"/>
                <a:gd name="T13" fmla="*/ 326 h 513"/>
                <a:gd name="T14" fmla="*/ 163 w 507"/>
                <a:gd name="T15" fmla="*/ 345 h 513"/>
                <a:gd name="T16" fmla="*/ 175 w 507"/>
                <a:gd name="T17" fmla="*/ 348 h 513"/>
                <a:gd name="T18" fmla="*/ 192 w 507"/>
                <a:gd name="T19" fmla="*/ 348 h 513"/>
                <a:gd name="T20" fmla="*/ 215 w 507"/>
                <a:gd name="T21" fmla="*/ 361 h 513"/>
                <a:gd name="T22" fmla="*/ 253 w 507"/>
                <a:gd name="T23" fmla="*/ 7 h 513"/>
                <a:gd name="T24" fmla="*/ 262 w 507"/>
                <a:gd name="T25" fmla="*/ 4 h 513"/>
                <a:gd name="T26" fmla="*/ 277 w 507"/>
                <a:gd name="T27" fmla="*/ 0 h 513"/>
                <a:gd name="T28" fmla="*/ 285 w 507"/>
                <a:gd name="T29" fmla="*/ 7 h 513"/>
                <a:gd name="T30" fmla="*/ 335 w 507"/>
                <a:gd name="T31" fmla="*/ 361 h 513"/>
                <a:gd name="T32" fmla="*/ 390 w 507"/>
                <a:gd name="T33" fmla="*/ 357 h 513"/>
                <a:gd name="T34" fmla="*/ 405 w 507"/>
                <a:gd name="T35" fmla="*/ 345 h 513"/>
                <a:gd name="T36" fmla="*/ 431 w 507"/>
                <a:gd name="T37" fmla="*/ 314 h 513"/>
                <a:gd name="T38" fmla="*/ 472 w 507"/>
                <a:gd name="T39" fmla="*/ 280 h 513"/>
                <a:gd name="T40" fmla="*/ 504 w 507"/>
                <a:gd name="T41" fmla="*/ 277 h 513"/>
                <a:gd name="T42" fmla="*/ 504 w 507"/>
                <a:gd name="T43" fmla="*/ 311 h 513"/>
                <a:gd name="T44" fmla="*/ 481 w 507"/>
                <a:gd name="T45" fmla="*/ 314 h 513"/>
                <a:gd name="T46" fmla="*/ 466 w 507"/>
                <a:gd name="T47" fmla="*/ 326 h 513"/>
                <a:gd name="T48" fmla="*/ 451 w 507"/>
                <a:gd name="T49" fmla="*/ 348 h 513"/>
                <a:gd name="T50" fmla="*/ 428 w 507"/>
                <a:gd name="T51" fmla="*/ 373 h 513"/>
                <a:gd name="T52" fmla="*/ 405 w 507"/>
                <a:gd name="T53" fmla="*/ 392 h 513"/>
                <a:gd name="T54" fmla="*/ 344 w 507"/>
                <a:gd name="T55" fmla="*/ 395 h 513"/>
                <a:gd name="T56" fmla="*/ 323 w 507"/>
                <a:gd name="T57" fmla="*/ 475 h 513"/>
                <a:gd name="T58" fmla="*/ 312 w 507"/>
                <a:gd name="T59" fmla="*/ 482 h 513"/>
                <a:gd name="T60" fmla="*/ 297 w 507"/>
                <a:gd name="T61" fmla="*/ 475 h 513"/>
                <a:gd name="T62" fmla="*/ 268 w 507"/>
                <a:gd name="T63" fmla="*/ 181 h 513"/>
                <a:gd name="T64" fmla="*/ 242 w 507"/>
                <a:gd name="T65" fmla="*/ 494 h 513"/>
                <a:gd name="T66" fmla="*/ 233 w 507"/>
                <a:gd name="T67" fmla="*/ 510 h 513"/>
                <a:gd name="T68" fmla="*/ 221 w 507"/>
                <a:gd name="T69" fmla="*/ 513 h 513"/>
                <a:gd name="T70" fmla="*/ 207 w 507"/>
                <a:gd name="T71" fmla="*/ 491 h 513"/>
                <a:gd name="T72" fmla="*/ 207 w 507"/>
                <a:gd name="T73" fmla="*/ 426 h 513"/>
                <a:gd name="T74" fmla="*/ 204 w 507"/>
                <a:gd name="T75" fmla="*/ 407 h 513"/>
                <a:gd name="T76" fmla="*/ 183 w 507"/>
                <a:gd name="T77" fmla="*/ 379 h 513"/>
                <a:gd name="T78" fmla="*/ 148 w 507"/>
                <a:gd name="T79" fmla="*/ 373 h 513"/>
                <a:gd name="T80" fmla="*/ 125 w 507"/>
                <a:gd name="T81" fmla="*/ 357 h 513"/>
                <a:gd name="T82" fmla="*/ 113 w 507"/>
                <a:gd name="T83" fmla="*/ 354 h 513"/>
                <a:gd name="T84" fmla="*/ 93 w 507"/>
                <a:gd name="T85" fmla="*/ 367 h 513"/>
                <a:gd name="T86" fmla="*/ 52 w 507"/>
                <a:gd name="T87" fmla="*/ 401 h 513"/>
                <a:gd name="T88" fmla="*/ 0 w 507"/>
                <a:gd name="T89" fmla="*/ 398 h 5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7"/>
                <a:gd name="T136" fmla="*/ 0 h 513"/>
                <a:gd name="T137" fmla="*/ 507 w 507"/>
                <a:gd name="T138" fmla="*/ 513 h 51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7" h="513">
                  <a:moveTo>
                    <a:pt x="0" y="398"/>
                  </a:moveTo>
                  <a:lnTo>
                    <a:pt x="0" y="367"/>
                  </a:lnTo>
                  <a:lnTo>
                    <a:pt x="38" y="370"/>
                  </a:lnTo>
                  <a:lnTo>
                    <a:pt x="41" y="367"/>
                  </a:lnTo>
                  <a:lnTo>
                    <a:pt x="49" y="361"/>
                  </a:lnTo>
                  <a:lnTo>
                    <a:pt x="61" y="351"/>
                  </a:lnTo>
                  <a:lnTo>
                    <a:pt x="73" y="342"/>
                  </a:lnTo>
                  <a:lnTo>
                    <a:pt x="90" y="333"/>
                  </a:lnTo>
                  <a:lnTo>
                    <a:pt x="105" y="323"/>
                  </a:lnTo>
                  <a:lnTo>
                    <a:pt x="119" y="320"/>
                  </a:lnTo>
                  <a:lnTo>
                    <a:pt x="134" y="320"/>
                  </a:lnTo>
                  <a:lnTo>
                    <a:pt x="137" y="320"/>
                  </a:lnTo>
                  <a:lnTo>
                    <a:pt x="137" y="323"/>
                  </a:lnTo>
                  <a:lnTo>
                    <a:pt x="140" y="326"/>
                  </a:lnTo>
                  <a:lnTo>
                    <a:pt x="151" y="336"/>
                  </a:lnTo>
                  <a:lnTo>
                    <a:pt x="163" y="345"/>
                  </a:lnTo>
                  <a:lnTo>
                    <a:pt x="172" y="348"/>
                  </a:lnTo>
                  <a:lnTo>
                    <a:pt x="175" y="348"/>
                  </a:lnTo>
                  <a:lnTo>
                    <a:pt x="177" y="348"/>
                  </a:lnTo>
                  <a:lnTo>
                    <a:pt x="192" y="348"/>
                  </a:lnTo>
                  <a:lnTo>
                    <a:pt x="210" y="354"/>
                  </a:lnTo>
                  <a:lnTo>
                    <a:pt x="215" y="361"/>
                  </a:lnTo>
                  <a:lnTo>
                    <a:pt x="218" y="370"/>
                  </a:lnTo>
                  <a:lnTo>
                    <a:pt x="253" y="7"/>
                  </a:lnTo>
                  <a:lnTo>
                    <a:pt x="259" y="7"/>
                  </a:lnTo>
                  <a:lnTo>
                    <a:pt x="262" y="4"/>
                  </a:lnTo>
                  <a:lnTo>
                    <a:pt x="268" y="0"/>
                  </a:lnTo>
                  <a:lnTo>
                    <a:pt x="277" y="0"/>
                  </a:lnTo>
                  <a:lnTo>
                    <a:pt x="282" y="7"/>
                  </a:lnTo>
                  <a:lnTo>
                    <a:pt x="285" y="7"/>
                  </a:lnTo>
                  <a:lnTo>
                    <a:pt x="317" y="373"/>
                  </a:lnTo>
                  <a:lnTo>
                    <a:pt x="335" y="361"/>
                  </a:lnTo>
                  <a:lnTo>
                    <a:pt x="387" y="361"/>
                  </a:lnTo>
                  <a:lnTo>
                    <a:pt x="390" y="357"/>
                  </a:lnTo>
                  <a:lnTo>
                    <a:pt x="396" y="354"/>
                  </a:lnTo>
                  <a:lnTo>
                    <a:pt x="405" y="345"/>
                  </a:lnTo>
                  <a:lnTo>
                    <a:pt x="416" y="333"/>
                  </a:lnTo>
                  <a:lnTo>
                    <a:pt x="431" y="314"/>
                  </a:lnTo>
                  <a:lnTo>
                    <a:pt x="448" y="295"/>
                  </a:lnTo>
                  <a:lnTo>
                    <a:pt x="472" y="280"/>
                  </a:lnTo>
                  <a:lnTo>
                    <a:pt x="486" y="277"/>
                  </a:lnTo>
                  <a:lnTo>
                    <a:pt x="504" y="277"/>
                  </a:lnTo>
                  <a:lnTo>
                    <a:pt x="507" y="311"/>
                  </a:lnTo>
                  <a:lnTo>
                    <a:pt x="504" y="311"/>
                  </a:lnTo>
                  <a:lnTo>
                    <a:pt x="492" y="311"/>
                  </a:lnTo>
                  <a:lnTo>
                    <a:pt x="481" y="314"/>
                  </a:lnTo>
                  <a:lnTo>
                    <a:pt x="469" y="323"/>
                  </a:lnTo>
                  <a:lnTo>
                    <a:pt x="466" y="326"/>
                  </a:lnTo>
                  <a:lnTo>
                    <a:pt x="460" y="336"/>
                  </a:lnTo>
                  <a:lnTo>
                    <a:pt x="451" y="348"/>
                  </a:lnTo>
                  <a:lnTo>
                    <a:pt x="440" y="361"/>
                  </a:lnTo>
                  <a:lnTo>
                    <a:pt x="428" y="373"/>
                  </a:lnTo>
                  <a:lnTo>
                    <a:pt x="413" y="382"/>
                  </a:lnTo>
                  <a:lnTo>
                    <a:pt x="405" y="392"/>
                  </a:lnTo>
                  <a:lnTo>
                    <a:pt x="396" y="392"/>
                  </a:lnTo>
                  <a:lnTo>
                    <a:pt x="344" y="395"/>
                  </a:lnTo>
                  <a:lnTo>
                    <a:pt x="329" y="410"/>
                  </a:lnTo>
                  <a:lnTo>
                    <a:pt x="323" y="475"/>
                  </a:lnTo>
                  <a:lnTo>
                    <a:pt x="320" y="479"/>
                  </a:lnTo>
                  <a:lnTo>
                    <a:pt x="312" y="482"/>
                  </a:lnTo>
                  <a:lnTo>
                    <a:pt x="303" y="482"/>
                  </a:lnTo>
                  <a:lnTo>
                    <a:pt x="297" y="475"/>
                  </a:lnTo>
                  <a:lnTo>
                    <a:pt x="294" y="475"/>
                  </a:lnTo>
                  <a:lnTo>
                    <a:pt x="268" y="181"/>
                  </a:lnTo>
                  <a:lnTo>
                    <a:pt x="242" y="491"/>
                  </a:lnTo>
                  <a:lnTo>
                    <a:pt x="242" y="494"/>
                  </a:lnTo>
                  <a:lnTo>
                    <a:pt x="239" y="497"/>
                  </a:lnTo>
                  <a:lnTo>
                    <a:pt x="233" y="510"/>
                  </a:lnTo>
                  <a:lnTo>
                    <a:pt x="227" y="513"/>
                  </a:lnTo>
                  <a:lnTo>
                    <a:pt x="221" y="513"/>
                  </a:lnTo>
                  <a:lnTo>
                    <a:pt x="215" y="507"/>
                  </a:lnTo>
                  <a:lnTo>
                    <a:pt x="207" y="491"/>
                  </a:lnTo>
                  <a:lnTo>
                    <a:pt x="207" y="426"/>
                  </a:lnTo>
                  <a:lnTo>
                    <a:pt x="207" y="420"/>
                  </a:lnTo>
                  <a:lnTo>
                    <a:pt x="204" y="407"/>
                  </a:lnTo>
                  <a:lnTo>
                    <a:pt x="198" y="392"/>
                  </a:lnTo>
                  <a:lnTo>
                    <a:pt x="183" y="379"/>
                  </a:lnTo>
                  <a:lnTo>
                    <a:pt x="151" y="376"/>
                  </a:lnTo>
                  <a:lnTo>
                    <a:pt x="148" y="373"/>
                  </a:lnTo>
                  <a:lnTo>
                    <a:pt x="137" y="367"/>
                  </a:lnTo>
                  <a:lnTo>
                    <a:pt x="125" y="357"/>
                  </a:lnTo>
                  <a:lnTo>
                    <a:pt x="116" y="354"/>
                  </a:lnTo>
                  <a:lnTo>
                    <a:pt x="113" y="354"/>
                  </a:lnTo>
                  <a:lnTo>
                    <a:pt x="110" y="357"/>
                  </a:lnTo>
                  <a:lnTo>
                    <a:pt x="93" y="367"/>
                  </a:lnTo>
                  <a:lnTo>
                    <a:pt x="73" y="382"/>
                  </a:lnTo>
                  <a:lnTo>
                    <a:pt x="52" y="401"/>
                  </a:lnTo>
                  <a:lnTo>
                    <a:pt x="0" y="398"/>
                  </a:lnTo>
                  <a:close/>
                </a:path>
              </a:pathLst>
            </a:custGeom>
            <a:solidFill>
              <a:srgbClr val="FFFFFF"/>
            </a:solidFill>
            <a:ln w="9525">
              <a:noFill/>
              <a:round/>
              <a:headEnd/>
              <a:tailEnd/>
            </a:ln>
          </p:spPr>
          <p:txBody>
            <a:bodyPr/>
            <a:lstStyle/>
            <a:p>
              <a:endParaRPr lang="en-US" dirty="0"/>
            </a:p>
          </p:txBody>
        </p:sp>
      </p:gr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304800"/>
            <a:ext cx="8686800" cy="990600"/>
          </a:xfrm>
        </p:spPr>
        <p:txBody>
          <a:bodyPr>
            <a:noAutofit/>
          </a:bodyPr>
          <a:lstStyle/>
          <a:p>
            <a:r>
              <a:rPr lang="en-US" dirty="0" smtClean="0">
                <a:latin typeface="Arial" charset="0"/>
                <a:cs typeface="Arial" charset="0"/>
              </a:rPr>
              <a:t>Supplements Added (2007-present) – </a:t>
            </a:r>
            <a:br>
              <a:rPr lang="en-US" dirty="0" smtClean="0">
                <a:latin typeface="Arial" charset="0"/>
                <a:cs typeface="Arial" charset="0"/>
              </a:rPr>
            </a:br>
            <a:r>
              <a:rPr lang="en-US" dirty="0" smtClean="0">
                <a:latin typeface="Arial" charset="0"/>
                <a:cs typeface="Arial" charset="0"/>
              </a:rPr>
              <a:t>24-Hour Dietary Recall Interviews</a:t>
            </a:r>
          </a:p>
        </p:txBody>
      </p:sp>
      <p:sp>
        <p:nvSpPr>
          <p:cNvPr id="8197" name="Content Placeholder 5"/>
          <p:cNvSpPr>
            <a:spLocks noGrp="1"/>
          </p:cNvSpPr>
          <p:nvPr>
            <p:ph idx="1"/>
          </p:nvPr>
        </p:nvSpPr>
        <p:spPr>
          <a:xfrm>
            <a:off x="76200" y="3733800"/>
            <a:ext cx="9144000" cy="3124200"/>
          </a:xfrm>
        </p:spPr>
        <p:txBody>
          <a:bodyPr/>
          <a:lstStyle/>
          <a:p>
            <a:endParaRPr lang="en-US" sz="2200" u="sng" dirty="0" smtClean="0">
              <a:latin typeface="Arial" charset="0"/>
              <a:cs typeface="Arial" charset="0"/>
            </a:endParaRPr>
          </a:p>
          <a:p>
            <a:r>
              <a:rPr lang="en-US" sz="2200" dirty="0" smtClean="0">
                <a:latin typeface="Arial" charset="0"/>
                <a:cs typeface="Arial" charset="0"/>
              </a:rPr>
              <a:t>	</a:t>
            </a:r>
            <a:r>
              <a:rPr lang="en-US" u="sng" dirty="0" smtClean="0"/>
              <a:t>ALL</a:t>
            </a:r>
            <a:r>
              <a:rPr lang="en-US" dirty="0" smtClean="0"/>
              <a:t> NHANES examinees (from birth+) are eligible for TWO 24-hour dietary recall interviews. </a:t>
            </a:r>
          </a:p>
          <a:p>
            <a:pPr lvl="1"/>
            <a:r>
              <a:rPr lang="en-US" dirty="0" smtClean="0"/>
              <a:t>Day 1: in-person in MEC</a:t>
            </a:r>
          </a:p>
          <a:p>
            <a:pPr lvl="1"/>
            <a:r>
              <a:rPr lang="en-US" dirty="0" smtClean="0"/>
              <a:t>Day 2: telephone</a:t>
            </a:r>
          </a:p>
        </p:txBody>
      </p:sp>
      <p:grpSp>
        <p:nvGrpSpPr>
          <p:cNvPr id="11" name="Group 10" descr="NHANES Mobile Examination Center"/>
          <p:cNvGrpSpPr/>
          <p:nvPr/>
        </p:nvGrpSpPr>
        <p:grpSpPr>
          <a:xfrm>
            <a:off x="228600" y="1600200"/>
            <a:ext cx="8686800" cy="2209800"/>
            <a:chOff x="228600" y="1600200"/>
            <a:chExt cx="8686800" cy="2209800"/>
          </a:xfrm>
        </p:grpSpPr>
        <p:pic>
          <p:nvPicPr>
            <p:cNvPr id="8195" name="Picture 3" descr="mec4x6"/>
            <p:cNvPicPr>
              <a:picLocks noChangeAspect="1" noChangeArrowheads="1"/>
            </p:cNvPicPr>
            <p:nvPr/>
          </p:nvPicPr>
          <p:blipFill>
            <a:blip r:embed="rId3" cstate="print"/>
            <a:srcRect l="10579" t="13177" r="8636" b="20749"/>
            <a:stretch>
              <a:fillRect/>
            </a:stretch>
          </p:blipFill>
          <p:spPr bwMode="auto">
            <a:xfrm>
              <a:off x="228600" y="1600200"/>
              <a:ext cx="3581400" cy="2209800"/>
            </a:xfrm>
            <a:prstGeom prst="rect">
              <a:avLst/>
            </a:prstGeom>
            <a:noFill/>
            <a:ln w="9525">
              <a:noFill/>
              <a:miter lim="800000"/>
              <a:headEnd/>
              <a:tailEnd/>
            </a:ln>
          </p:spPr>
        </p:pic>
        <p:sp>
          <p:nvSpPr>
            <p:cNvPr id="8" name="Rectangle 7"/>
            <p:cNvSpPr/>
            <p:nvPr/>
          </p:nvSpPr>
          <p:spPr>
            <a:xfrm>
              <a:off x="228600" y="1600200"/>
              <a:ext cx="3505200" cy="2209800"/>
            </a:xfrm>
            <a:prstGeom prst="rect">
              <a:avLst/>
            </a:prstGeom>
            <a:noFill/>
            <a:ln w="76200"/>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pic>
          <p:nvPicPr>
            <p:cNvPr id="8199" name="Picture 8" descr="call-center.jpg"/>
            <p:cNvPicPr>
              <a:picLocks noChangeAspect="1"/>
            </p:cNvPicPr>
            <p:nvPr/>
          </p:nvPicPr>
          <p:blipFill>
            <a:blip r:embed="rId4" cstate="print"/>
            <a:srcRect/>
            <a:stretch>
              <a:fillRect/>
            </a:stretch>
          </p:blipFill>
          <p:spPr bwMode="auto">
            <a:xfrm>
              <a:off x="6324600" y="1676400"/>
              <a:ext cx="2590800" cy="2133600"/>
            </a:xfrm>
            <a:prstGeom prst="rect">
              <a:avLst/>
            </a:prstGeom>
            <a:noFill/>
            <a:ln w="9525">
              <a:noFill/>
              <a:miter lim="800000"/>
              <a:headEnd/>
              <a:tailEnd/>
            </a:ln>
          </p:spPr>
        </p:pic>
        <p:pic>
          <p:nvPicPr>
            <p:cNvPr id="8196" name="Picture 2" descr="H:\NHANES120.jpg"/>
            <p:cNvPicPr>
              <a:picLocks noChangeAspect="1" noChangeArrowheads="1"/>
            </p:cNvPicPr>
            <p:nvPr/>
          </p:nvPicPr>
          <p:blipFill>
            <a:blip r:embed="rId5" cstate="print"/>
            <a:srcRect l="1662" r="9695"/>
            <a:stretch>
              <a:fillRect/>
            </a:stretch>
          </p:blipFill>
          <p:spPr bwMode="auto">
            <a:xfrm>
              <a:off x="3581400" y="1600200"/>
              <a:ext cx="2804878" cy="2184099"/>
            </a:xfrm>
            <a:prstGeom prst="rect">
              <a:avLst/>
            </a:prstGeom>
            <a:noFill/>
            <a:ln w="9525">
              <a:noFill/>
              <a:miter lim="800000"/>
              <a:headEnd/>
              <a:tailEnd/>
            </a:ln>
          </p:spPr>
        </p:pic>
        <p:sp>
          <p:nvSpPr>
            <p:cNvPr id="9" name="Rectangle 8"/>
            <p:cNvSpPr/>
            <p:nvPr/>
          </p:nvSpPr>
          <p:spPr>
            <a:xfrm>
              <a:off x="3581400" y="1600200"/>
              <a:ext cx="2819400" cy="2209800"/>
            </a:xfrm>
            <a:prstGeom prst="rect">
              <a:avLst/>
            </a:prstGeom>
            <a:noFill/>
            <a:ln w="76200"/>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0" name="Rectangle 9"/>
            <p:cNvSpPr/>
            <p:nvPr/>
          </p:nvSpPr>
          <p:spPr>
            <a:xfrm>
              <a:off x="6400800" y="1600200"/>
              <a:ext cx="2514600" cy="2209800"/>
            </a:xfrm>
            <a:prstGeom prst="rect">
              <a:avLst/>
            </a:prstGeom>
            <a:noFill/>
            <a:ln w="76200"/>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gr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76200"/>
            <a:ext cx="8229600" cy="1143000"/>
          </a:xfrm>
        </p:spPr>
        <p:txBody>
          <a:bodyPr>
            <a:noAutofit/>
          </a:bodyPr>
          <a:lstStyle/>
          <a:p>
            <a:r>
              <a:rPr lang="en-US" dirty="0" smtClean="0">
                <a:latin typeface="Arial" charset="0"/>
                <a:cs typeface="Arial" charset="0"/>
              </a:rPr>
              <a:t>Dietary Supplements Added –</a:t>
            </a:r>
            <a:br>
              <a:rPr lang="en-US" dirty="0" smtClean="0">
                <a:latin typeface="Arial" charset="0"/>
                <a:cs typeface="Arial" charset="0"/>
              </a:rPr>
            </a:br>
            <a:r>
              <a:rPr lang="en-US" dirty="0" smtClean="0">
                <a:latin typeface="Arial" charset="0"/>
                <a:cs typeface="Arial" charset="0"/>
              </a:rPr>
              <a:t>Dietary Interviews (2007-present)</a:t>
            </a:r>
          </a:p>
        </p:txBody>
      </p:sp>
      <p:sp>
        <p:nvSpPr>
          <p:cNvPr id="3" name="Content Placeholder 2"/>
          <p:cNvSpPr>
            <a:spLocks noGrp="1"/>
          </p:cNvSpPr>
          <p:nvPr>
            <p:ph idx="1"/>
          </p:nvPr>
        </p:nvSpPr>
        <p:spPr>
          <a:xfrm>
            <a:off x="933450" y="1371600"/>
            <a:ext cx="7277100" cy="4114800"/>
          </a:xfrm>
        </p:spPr>
        <p:txBody>
          <a:bodyPr>
            <a:normAutofit fontScale="92500"/>
          </a:bodyPr>
          <a:lstStyle/>
          <a:p>
            <a:pPr>
              <a:defRPr/>
            </a:pPr>
            <a:r>
              <a:rPr lang="en-US" dirty="0" smtClean="0"/>
              <a:t>New design allows:</a:t>
            </a:r>
          </a:p>
          <a:p>
            <a:pPr lvl="1">
              <a:buClr>
                <a:schemeClr val="tx1"/>
              </a:buClr>
              <a:defRPr/>
            </a:pPr>
            <a:r>
              <a:rPr lang="en-US" dirty="0" smtClean="0">
                <a:solidFill>
                  <a:schemeClr val="tx1"/>
                </a:solidFill>
              </a:rPr>
              <a:t>researchers to combine food &amp; beverage data with dietary supplement data</a:t>
            </a:r>
          </a:p>
          <a:p>
            <a:pPr lvl="1">
              <a:buClr>
                <a:schemeClr val="tx1"/>
              </a:buClr>
              <a:defRPr/>
            </a:pPr>
            <a:r>
              <a:rPr lang="en-US" dirty="0" smtClean="0">
                <a:solidFill>
                  <a:schemeClr val="tx1"/>
                </a:solidFill>
              </a:rPr>
              <a:t>researchers to improve total nutrient intake estimations &amp; examine associations by nutrient source, such as from foods versus supplements. </a:t>
            </a:r>
          </a:p>
          <a:p>
            <a:pPr lvl="1">
              <a:buClr>
                <a:schemeClr val="tx1"/>
              </a:buClr>
              <a:defRPr/>
            </a:pPr>
            <a:r>
              <a:rPr lang="en-US" dirty="0" smtClean="0"/>
              <a:t>2007-08 data just released - August 2010</a:t>
            </a:r>
          </a:p>
          <a:p>
            <a:pPr>
              <a:buClr>
                <a:schemeClr val="tx1"/>
              </a:buClr>
              <a:buFont typeface="Arial" pitchFamily="34" charset="0"/>
              <a:buChar char="•"/>
              <a:defRPr/>
            </a:pPr>
            <a:endParaRPr lang="en-US" sz="3000" dirty="0" smtClean="0">
              <a:solidFill>
                <a:schemeClr val="tx1"/>
              </a:solidFill>
            </a:endParaRPr>
          </a:p>
          <a:p>
            <a:pPr>
              <a:defRPr/>
            </a:pPr>
            <a:endParaRPr lang="en-US" dirty="0" smtClean="0">
              <a:latin typeface="+mj-lt"/>
            </a:endParaRPr>
          </a:p>
          <a:p>
            <a:pPr>
              <a:buFontTx/>
              <a:buNone/>
              <a:defRPr/>
            </a:pPr>
            <a:endParaRPr lang="en-US"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Omega-3 Fatty Acids (2007- present)</a:t>
            </a:r>
            <a:endParaRPr lang="en-US" dirty="0"/>
          </a:p>
        </p:txBody>
      </p:sp>
      <p:sp>
        <p:nvSpPr>
          <p:cNvPr id="4" name="Content Placeholder 3"/>
          <p:cNvSpPr>
            <a:spLocks noGrp="1"/>
          </p:cNvSpPr>
          <p:nvPr>
            <p:ph idx="1"/>
          </p:nvPr>
        </p:nvSpPr>
        <p:spPr>
          <a:xfrm>
            <a:off x="457200" y="1600200"/>
            <a:ext cx="8229600" cy="4953000"/>
          </a:xfrm>
        </p:spPr>
        <p:txBody>
          <a:bodyPr>
            <a:normAutofit/>
          </a:bodyPr>
          <a:lstStyle/>
          <a:p>
            <a:r>
              <a:rPr lang="en-US" dirty="0" smtClean="0"/>
              <a:t>Laboratory</a:t>
            </a:r>
          </a:p>
          <a:p>
            <a:pPr lvl="1"/>
            <a:r>
              <a:rPr lang="en-US" dirty="0" smtClean="0"/>
              <a:t>Participants 3 years &amp; older</a:t>
            </a:r>
          </a:p>
          <a:p>
            <a:pPr lvl="1"/>
            <a:r>
              <a:rPr lang="en-US" dirty="0" smtClean="0"/>
              <a:t>public health agencies advise eating more fish, despite associated health risks of methylmercury</a:t>
            </a:r>
          </a:p>
          <a:p>
            <a:pPr lvl="2"/>
            <a:r>
              <a:rPr lang="en-US" dirty="0" smtClean="0"/>
              <a:t>Provide reference ranges by age, gender, race-ethnicity</a:t>
            </a:r>
            <a:endParaRPr lang="en-US" sz="2000" dirty="0" smtClean="0"/>
          </a:p>
          <a:p>
            <a:pPr lvl="2"/>
            <a:r>
              <a:rPr lang="en-US" dirty="0" smtClean="0"/>
              <a:t>Relate biomarker data with dietary intake data</a:t>
            </a:r>
            <a:endParaRPr lang="en-US" sz="2000" dirty="0" smtClean="0"/>
          </a:p>
          <a:p>
            <a:pPr lvl="2"/>
            <a:r>
              <a:rPr lang="en-US" dirty="0" smtClean="0"/>
              <a:t>Evaluate omega-fatty acids vs. methylmercury</a:t>
            </a:r>
            <a:endParaRPr lang="en-US" sz="2000" dirty="0" smtClean="0"/>
          </a:p>
          <a:p>
            <a:pPr lvl="2"/>
            <a:r>
              <a:rPr lang="en-US" dirty="0" smtClean="0"/>
              <a:t>Evaluate omega-fatty acids vs. trans-fat</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9778" name="Rectangle 2"/>
          <p:cNvSpPr>
            <a:spLocks noChangeArrowheads="1"/>
          </p:cNvSpPr>
          <p:nvPr/>
        </p:nvSpPr>
        <p:spPr bwMode="auto">
          <a:xfrm>
            <a:off x="307975" y="393700"/>
            <a:ext cx="8548688" cy="1190625"/>
          </a:xfrm>
          <a:prstGeom prst="rect">
            <a:avLst/>
          </a:prstGeom>
          <a:noFill/>
          <a:ln w="9525">
            <a:noFill/>
            <a:miter lim="800000"/>
            <a:headEnd/>
            <a:tailEnd/>
          </a:ln>
          <a:effectLst/>
        </p:spPr>
        <p:txBody>
          <a:bodyPr anchor="ctr"/>
          <a:lstStyle/>
          <a:p>
            <a:pPr algn="ctr">
              <a:defRPr/>
            </a:pPr>
            <a:r>
              <a:rPr lang="en-US" sz="3200" b="1" dirty="0" smtClean="0">
                <a:solidFill>
                  <a:schemeClr val="tx2"/>
                </a:solidFill>
                <a:latin typeface="Tahoma" pitchFamily="34" charset="0"/>
                <a:cs typeface="Tahoma" pitchFamily="34" charset="0"/>
              </a:rPr>
              <a:t>Flexible Consumer Behavior Survey (FCBS) Module (2007-10)</a:t>
            </a:r>
            <a:endParaRPr lang="en-US" sz="3200" b="1" dirty="0">
              <a:solidFill>
                <a:schemeClr val="tx2"/>
              </a:solidFill>
              <a:latin typeface="Tahoma" pitchFamily="34" charset="0"/>
              <a:cs typeface="Tahoma" pitchFamily="34" charset="0"/>
            </a:endParaRPr>
          </a:p>
        </p:txBody>
      </p:sp>
      <p:sp>
        <p:nvSpPr>
          <p:cNvPr id="4101" name="Text Box 50"/>
          <p:cNvSpPr txBox="1">
            <a:spLocks noChangeArrowheads="1"/>
          </p:cNvSpPr>
          <p:nvPr/>
        </p:nvSpPr>
        <p:spPr bwMode="auto">
          <a:xfrm>
            <a:off x="985838" y="1676400"/>
            <a:ext cx="7342187" cy="4598182"/>
          </a:xfrm>
          <a:prstGeom prst="rect">
            <a:avLst/>
          </a:prstGeom>
          <a:noFill/>
          <a:ln w="38100">
            <a:noFill/>
            <a:miter lim="800000"/>
            <a:headEnd/>
            <a:tailEnd/>
          </a:ln>
        </p:spPr>
        <p:txBody>
          <a:bodyPr wrap="square">
            <a:spAutoFit/>
          </a:bodyPr>
          <a:lstStyle/>
          <a:p>
            <a:pPr marL="165100" indent="-288925">
              <a:lnSpc>
                <a:spcPct val="120000"/>
              </a:lnSpc>
              <a:buClr>
                <a:schemeClr val="tx1"/>
              </a:buClr>
              <a:tabLst>
                <a:tab pos="280988" algn="l"/>
                <a:tab pos="746125" algn="l"/>
              </a:tabLst>
            </a:pPr>
            <a:r>
              <a:rPr lang="en-US" sz="2800" dirty="0" smtClean="0">
                <a:solidFill>
                  <a:schemeClr val="accent5"/>
                </a:solidFill>
                <a:latin typeface="Tahoma" pitchFamily="34" charset="0"/>
                <a:cs typeface="Tahoma" pitchFamily="34" charset="0"/>
              </a:rPr>
              <a:t>Core </a:t>
            </a:r>
            <a:r>
              <a:rPr lang="en-US" sz="2800" dirty="0">
                <a:solidFill>
                  <a:schemeClr val="accent5"/>
                </a:solidFill>
                <a:latin typeface="Tahoma" pitchFamily="34" charset="0"/>
                <a:cs typeface="Tahoma" pitchFamily="34" charset="0"/>
              </a:rPr>
              <a:t>module </a:t>
            </a:r>
            <a:r>
              <a:rPr lang="en-US" sz="2800" dirty="0" smtClean="0">
                <a:solidFill>
                  <a:schemeClr val="accent5"/>
                </a:solidFill>
                <a:latin typeface="Tahoma" pitchFamily="34" charset="0"/>
                <a:cs typeface="Tahoma" pitchFamily="34" charset="0"/>
              </a:rPr>
              <a:t>(household </a:t>
            </a:r>
            <a:r>
              <a:rPr lang="en-US" sz="2800" dirty="0">
                <a:solidFill>
                  <a:schemeClr val="accent5"/>
                </a:solidFill>
                <a:latin typeface="Tahoma" pitchFamily="34" charset="0"/>
                <a:cs typeface="Tahoma" pitchFamily="34" charset="0"/>
              </a:rPr>
              <a:t>interview) </a:t>
            </a:r>
            <a:endParaRPr lang="en-US" sz="2800" dirty="0" smtClean="0">
              <a:solidFill>
                <a:schemeClr val="accent5"/>
              </a:solidFill>
              <a:latin typeface="Tahoma" pitchFamily="34" charset="0"/>
              <a:cs typeface="Tahoma" pitchFamily="34" charset="0"/>
            </a:endParaRPr>
          </a:p>
          <a:p>
            <a:pPr marL="738188" lvl="1" indent="-280988">
              <a:lnSpc>
                <a:spcPct val="120000"/>
              </a:lnSpc>
              <a:buClr>
                <a:schemeClr val="tx1"/>
              </a:buClr>
              <a:buFont typeface="Arial" pitchFamily="34" charset="0"/>
              <a:buChar char="•"/>
              <a:tabLst>
                <a:tab pos="280988" algn="l"/>
              </a:tabLst>
            </a:pPr>
            <a:r>
              <a:rPr lang="en-US" sz="2400" dirty="0" smtClean="0">
                <a:latin typeface="Tahoma" pitchFamily="34" charset="0"/>
                <a:cs typeface="Tahoma" pitchFamily="34" charset="0"/>
              </a:rPr>
              <a:t>family level questions</a:t>
            </a:r>
          </a:p>
          <a:p>
            <a:pPr marL="738188" lvl="1" indent="-280988">
              <a:lnSpc>
                <a:spcPct val="120000"/>
              </a:lnSpc>
              <a:buClr>
                <a:schemeClr val="tx1"/>
              </a:buClr>
              <a:buFont typeface="Arial" pitchFamily="34" charset="0"/>
              <a:buChar char="•"/>
              <a:tabLst>
                <a:tab pos="280988" algn="l"/>
              </a:tabLst>
            </a:pPr>
            <a:r>
              <a:rPr lang="en-US" sz="2400" dirty="0" smtClean="0">
                <a:latin typeface="Tahoma" pitchFamily="34" charset="0"/>
                <a:cs typeface="Tahoma" pitchFamily="34" charset="0"/>
              </a:rPr>
              <a:t>participant level questions for 1 years &amp; older</a:t>
            </a:r>
          </a:p>
          <a:p>
            <a:pPr marL="738188" lvl="1" indent="-280988">
              <a:lnSpc>
                <a:spcPct val="120000"/>
              </a:lnSpc>
              <a:buClr>
                <a:schemeClr val="tx1"/>
              </a:buClr>
              <a:buFont typeface="Arial" pitchFamily="34" charset="0"/>
              <a:buChar char="•"/>
              <a:tabLst>
                <a:tab pos="280988" algn="l"/>
              </a:tabLst>
            </a:pPr>
            <a:r>
              <a:rPr lang="en-US" sz="2400" dirty="0" smtClean="0">
                <a:latin typeface="Tahoma" pitchFamily="34" charset="0"/>
                <a:cs typeface="Tahoma" pitchFamily="34" charset="0"/>
              </a:rPr>
              <a:t>2007-2008 data released on May 2010</a:t>
            </a:r>
          </a:p>
          <a:p>
            <a:pPr marL="280988" indent="-280988">
              <a:lnSpc>
                <a:spcPct val="120000"/>
              </a:lnSpc>
              <a:buClr>
                <a:schemeClr val="tx1"/>
              </a:buClr>
              <a:tabLst>
                <a:tab pos="280988" algn="l"/>
              </a:tabLst>
            </a:pPr>
            <a:r>
              <a:rPr lang="en-US" sz="2400" dirty="0" smtClean="0">
                <a:latin typeface="Tahoma" pitchFamily="34" charset="0"/>
                <a:cs typeface="Tahoma" pitchFamily="34" charset="0"/>
              </a:rPr>
              <a:t>Examples of family level topics</a:t>
            </a:r>
          </a:p>
          <a:p>
            <a:pPr marL="738188" lvl="1" indent="-280988">
              <a:lnSpc>
                <a:spcPct val="120000"/>
              </a:lnSpc>
              <a:buClr>
                <a:schemeClr val="tx1"/>
              </a:buClr>
              <a:buFont typeface="Arial" pitchFamily="34" charset="0"/>
              <a:buChar char="•"/>
              <a:tabLst>
                <a:tab pos="280988" algn="l"/>
              </a:tabLst>
            </a:pPr>
            <a:r>
              <a:rPr lang="en-US" sz="2400" dirty="0" smtClean="0">
                <a:latin typeface="Tahoma" pitchFamily="34" charset="0"/>
                <a:cs typeface="Tahoma" pitchFamily="34" charset="0"/>
              </a:rPr>
              <a:t>time spent on food shopping &amp; cooking</a:t>
            </a:r>
            <a:endParaRPr lang="en-US" sz="2000" dirty="0" smtClean="0">
              <a:latin typeface="Tahoma" pitchFamily="34" charset="0"/>
              <a:cs typeface="Tahoma" pitchFamily="34" charset="0"/>
            </a:endParaRPr>
          </a:p>
          <a:p>
            <a:pPr marL="738188" lvl="1" indent="-280988">
              <a:lnSpc>
                <a:spcPct val="120000"/>
              </a:lnSpc>
              <a:buClr>
                <a:schemeClr val="tx1"/>
              </a:buClr>
              <a:buFont typeface="Arial" pitchFamily="34" charset="0"/>
              <a:buChar char="•"/>
              <a:tabLst>
                <a:tab pos="280988" algn="l"/>
              </a:tabLst>
            </a:pPr>
            <a:r>
              <a:rPr lang="en-US" sz="2400" dirty="0" smtClean="0">
                <a:latin typeface="Tahoma" pitchFamily="34" charset="0"/>
                <a:cs typeface="Tahoma" pitchFamily="34" charset="0"/>
              </a:rPr>
              <a:t>meals eaten together in the family</a:t>
            </a:r>
          </a:p>
          <a:p>
            <a:pPr marL="280988" indent="-280988">
              <a:lnSpc>
                <a:spcPct val="120000"/>
              </a:lnSpc>
              <a:buClr>
                <a:schemeClr val="tx1"/>
              </a:buClr>
              <a:tabLst>
                <a:tab pos="280988" algn="l"/>
              </a:tabLst>
            </a:pPr>
            <a:r>
              <a:rPr lang="en-US" sz="2400" dirty="0" smtClean="0">
                <a:latin typeface="Tahoma" pitchFamily="34" charset="0"/>
                <a:cs typeface="Tahoma" pitchFamily="34" charset="0"/>
              </a:rPr>
              <a:t>Examples of participant level topics</a:t>
            </a:r>
          </a:p>
          <a:p>
            <a:pPr marL="738188" lvl="1" indent="-280988">
              <a:lnSpc>
                <a:spcPct val="120000"/>
              </a:lnSpc>
              <a:buClr>
                <a:schemeClr val="tx1"/>
              </a:buClr>
              <a:buFont typeface="Arial" pitchFamily="34" charset="0"/>
              <a:buChar char="•"/>
              <a:tabLst>
                <a:tab pos="280988" algn="l"/>
              </a:tabLst>
            </a:pPr>
            <a:r>
              <a:rPr lang="en-US" sz="2400" dirty="0" smtClean="0">
                <a:latin typeface="Tahoma" pitchFamily="34" charset="0"/>
                <a:cs typeface="Tahoma" pitchFamily="34" charset="0"/>
              </a:rPr>
              <a:t>self-assessed dietary quality</a:t>
            </a:r>
            <a:endParaRPr lang="en-US" sz="2000" dirty="0" smtClean="0">
              <a:latin typeface="Tahoma" pitchFamily="34" charset="0"/>
              <a:cs typeface="Tahoma" pitchFamily="34" charset="0"/>
            </a:endParaRPr>
          </a:p>
          <a:p>
            <a:pPr marL="738188" lvl="1" indent="-280988">
              <a:lnSpc>
                <a:spcPct val="120000"/>
              </a:lnSpc>
              <a:buClr>
                <a:schemeClr val="tx1"/>
              </a:buClr>
              <a:buFont typeface="Arial" pitchFamily="34" charset="0"/>
              <a:buChar char="•"/>
              <a:tabLst>
                <a:tab pos="280988" algn="l"/>
              </a:tabLst>
            </a:pPr>
            <a:r>
              <a:rPr lang="en-US" sz="2400" dirty="0" smtClean="0">
                <a:latin typeface="Tahoma" pitchFamily="34" charset="0"/>
                <a:cs typeface="Tahoma" pitchFamily="34" charset="0"/>
              </a:rPr>
              <a:t>use of convenience foods</a:t>
            </a:r>
            <a:endParaRPr lang="en-US"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9778" name="Rectangle 2"/>
          <p:cNvSpPr>
            <a:spLocks noChangeArrowheads="1"/>
          </p:cNvSpPr>
          <p:nvPr/>
        </p:nvSpPr>
        <p:spPr bwMode="auto">
          <a:xfrm>
            <a:off x="307975" y="393700"/>
            <a:ext cx="8548688" cy="1190625"/>
          </a:xfrm>
          <a:prstGeom prst="rect">
            <a:avLst/>
          </a:prstGeom>
          <a:noFill/>
          <a:ln w="9525">
            <a:noFill/>
            <a:miter lim="800000"/>
            <a:headEnd/>
            <a:tailEnd/>
          </a:ln>
          <a:effectLst/>
        </p:spPr>
        <p:txBody>
          <a:bodyPr anchor="ctr"/>
          <a:lstStyle/>
          <a:p>
            <a:pPr algn="ctr">
              <a:defRPr/>
            </a:pPr>
            <a:r>
              <a:rPr lang="en-US" sz="3200" b="1" dirty="0" smtClean="0">
                <a:solidFill>
                  <a:schemeClr val="tx2"/>
                </a:solidFill>
                <a:latin typeface="Tahoma" pitchFamily="34" charset="0"/>
                <a:cs typeface="Tahoma" pitchFamily="34" charset="0"/>
              </a:rPr>
              <a:t>Flexible Consumer Behavior Survey (FCBS) Module (2007-10)</a:t>
            </a:r>
            <a:endParaRPr lang="en-US" sz="3200" b="1" dirty="0">
              <a:solidFill>
                <a:schemeClr val="tx2"/>
              </a:solidFill>
              <a:latin typeface="Tahoma" pitchFamily="34" charset="0"/>
              <a:cs typeface="Tahoma" pitchFamily="34" charset="0"/>
            </a:endParaRPr>
          </a:p>
        </p:txBody>
      </p:sp>
      <p:sp>
        <p:nvSpPr>
          <p:cNvPr id="4101" name="Text Box 50"/>
          <p:cNvSpPr txBox="1">
            <a:spLocks noChangeArrowheads="1"/>
          </p:cNvSpPr>
          <p:nvPr/>
        </p:nvSpPr>
        <p:spPr bwMode="auto">
          <a:xfrm>
            <a:off x="304800" y="1676400"/>
            <a:ext cx="8534400" cy="4228850"/>
          </a:xfrm>
          <a:prstGeom prst="rect">
            <a:avLst/>
          </a:prstGeom>
          <a:noFill/>
          <a:ln w="38100">
            <a:noFill/>
            <a:miter lim="800000"/>
            <a:headEnd/>
            <a:tailEnd/>
          </a:ln>
        </p:spPr>
        <p:txBody>
          <a:bodyPr wrap="square">
            <a:spAutoFit/>
          </a:bodyPr>
          <a:lstStyle/>
          <a:p>
            <a:pPr marL="280988" indent="-280988">
              <a:lnSpc>
                <a:spcPct val="120000"/>
              </a:lnSpc>
              <a:buClr>
                <a:schemeClr val="bg2"/>
              </a:buClr>
              <a:tabLst>
                <a:tab pos="280988" algn="l"/>
              </a:tabLst>
            </a:pPr>
            <a:r>
              <a:rPr lang="en-US" sz="2800" dirty="0" smtClean="0">
                <a:solidFill>
                  <a:schemeClr val="accent5"/>
                </a:solidFill>
                <a:latin typeface="Tahoma" pitchFamily="34" charset="0"/>
                <a:cs typeface="Tahoma" pitchFamily="34" charset="0"/>
              </a:rPr>
              <a:t>Supplemental module (phone follow-up interview)</a:t>
            </a:r>
            <a:endParaRPr lang="en-US" sz="2400" dirty="0" smtClean="0">
              <a:latin typeface="Tahoma" pitchFamily="34" charset="0"/>
              <a:cs typeface="Tahoma" pitchFamily="34" charset="0"/>
            </a:endParaRPr>
          </a:p>
          <a:p>
            <a:pPr marL="738188" lvl="1" indent="-280988">
              <a:lnSpc>
                <a:spcPct val="120000"/>
              </a:lnSpc>
              <a:buClr>
                <a:schemeClr val="tx1"/>
              </a:buClr>
              <a:buFont typeface="Arial" pitchFamily="34" charset="0"/>
              <a:buChar char="•"/>
              <a:tabLst>
                <a:tab pos="280988" algn="l"/>
              </a:tabLst>
            </a:pPr>
            <a:r>
              <a:rPr lang="en-US" sz="2400" dirty="0" smtClean="0">
                <a:latin typeface="Tahoma" pitchFamily="34" charset="0"/>
                <a:cs typeface="Tahoma" pitchFamily="34" charset="0"/>
              </a:rPr>
              <a:t>NHANES participants age 16 years &amp; older</a:t>
            </a:r>
          </a:p>
          <a:p>
            <a:pPr marL="738188" lvl="1" indent="-280988">
              <a:lnSpc>
                <a:spcPct val="120000"/>
              </a:lnSpc>
              <a:buClr>
                <a:schemeClr val="tx1"/>
              </a:buClr>
              <a:buFont typeface="Arial" pitchFamily="34" charset="0"/>
              <a:buChar char="•"/>
              <a:tabLst>
                <a:tab pos="280988" algn="l"/>
              </a:tabLst>
            </a:pPr>
            <a:r>
              <a:rPr lang="en-US" sz="2400" dirty="0" smtClean="0">
                <a:latin typeface="Tahoma" pitchFamily="34" charset="0"/>
                <a:cs typeface="Tahoma" pitchFamily="34" charset="0"/>
              </a:rPr>
              <a:t>One adult in children participants’ </a:t>
            </a:r>
            <a:r>
              <a:rPr lang="en-US" sz="2000" dirty="0" smtClean="0">
                <a:latin typeface="Tahoma" pitchFamily="34" charset="0"/>
                <a:cs typeface="Tahoma" pitchFamily="34" charset="0"/>
              </a:rPr>
              <a:t>(1-15 years old) </a:t>
            </a:r>
            <a:r>
              <a:rPr lang="en-US" sz="2400" dirty="0" smtClean="0">
                <a:latin typeface="Tahoma" pitchFamily="34" charset="0"/>
                <a:cs typeface="Tahoma" pitchFamily="34" charset="0"/>
              </a:rPr>
              <a:t>family</a:t>
            </a:r>
          </a:p>
          <a:p>
            <a:pPr marL="738188" lvl="1" indent="-280988">
              <a:lnSpc>
                <a:spcPct val="120000"/>
              </a:lnSpc>
              <a:buClr>
                <a:schemeClr val="tx1"/>
              </a:buClr>
              <a:buFont typeface="Arial" pitchFamily="34" charset="0"/>
              <a:buChar char="•"/>
              <a:tabLst>
                <a:tab pos="280988" algn="l"/>
              </a:tabLst>
            </a:pPr>
            <a:r>
              <a:rPr lang="en-US" sz="2400" dirty="0" smtClean="0">
                <a:latin typeface="Tahoma" pitchFamily="34" charset="0"/>
                <a:cs typeface="Tahoma" pitchFamily="34" charset="0"/>
              </a:rPr>
              <a:t>2007-2008 data to be released in 2010</a:t>
            </a:r>
            <a:endParaRPr lang="en-US" sz="2800" dirty="0" smtClean="0">
              <a:latin typeface="Tahoma" pitchFamily="34" charset="0"/>
              <a:cs typeface="Tahoma" pitchFamily="34" charset="0"/>
            </a:endParaRPr>
          </a:p>
          <a:p>
            <a:pPr marL="280988" indent="-280988">
              <a:lnSpc>
                <a:spcPct val="120000"/>
              </a:lnSpc>
              <a:buClr>
                <a:schemeClr val="bg2"/>
              </a:buClr>
              <a:tabLst>
                <a:tab pos="280988" algn="l"/>
              </a:tabLst>
            </a:pPr>
            <a:r>
              <a:rPr lang="en-US" sz="2800" dirty="0" smtClean="0">
                <a:latin typeface="Tahoma" pitchFamily="34" charset="0"/>
                <a:cs typeface="Tahoma" pitchFamily="34" charset="0"/>
              </a:rPr>
              <a:t>Examples of topics included in 2007-08:</a:t>
            </a:r>
          </a:p>
          <a:p>
            <a:pPr marL="738188" lvl="2" indent="-280988">
              <a:lnSpc>
                <a:spcPct val="120000"/>
              </a:lnSpc>
              <a:buClr>
                <a:schemeClr val="tx1"/>
              </a:buClr>
              <a:buFont typeface="Arial" pitchFamily="34" charset="0"/>
              <a:buChar char="•"/>
              <a:tabLst>
                <a:tab pos="280988" algn="l"/>
              </a:tabLst>
            </a:pPr>
            <a:r>
              <a:rPr lang="en-US" sz="2400" dirty="0" smtClean="0">
                <a:latin typeface="Tahoma" pitchFamily="34" charset="0"/>
                <a:cs typeface="Tahoma" pitchFamily="34" charset="0"/>
              </a:rPr>
              <a:t>Awareness of dietary recommendations</a:t>
            </a:r>
          </a:p>
          <a:p>
            <a:pPr marL="738188" lvl="2" indent="-280988">
              <a:lnSpc>
                <a:spcPct val="120000"/>
              </a:lnSpc>
              <a:buClr>
                <a:schemeClr val="tx1"/>
              </a:buClr>
              <a:buFont typeface="Arial" pitchFamily="34" charset="0"/>
              <a:buChar char="•"/>
              <a:tabLst>
                <a:tab pos="280988" algn="l"/>
              </a:tabLst>
            </a:pPr>
            <a:r>
              <a:rPr lang="en-US" sz="2400" dirty="0" smtClean="0">
                <a:latin typeface="Tahoma" pitchFamily="34" charset="0"/>
                <a:cs typeface="Tahoma" pitchFamily="34" charset="0"/>
              </a:rPr>
              <a:t>Factors influencing grocery shopping</a:t>
            </a:r>
          </a:p>
          <a:p>
            <a:pPr marL="738188" lvl="2" indent="-280988">
              <a:lnSpc>
                <a:spcPct val="120000"/>
              </a:lnSpc>
              <a:buClr>
                <a:schemeClr val="tx1"/>
              </a:buClr>
              <a:buFont typeface="Arial" pitchFamily="34" charset="0"/>
              <a:buChar char="•"/>
              <a:tabLst>
                <a:tab pos="280988" algn="l"/>
              </a:tabLst>
            </a:pPr>
            <a:r>
              <a:rPr lang="en-US" sz="2400" dirty="0" smtClean="0">
                <a:latin typeface="Tahoma" pitchFamily="34" charset="0"/>
                <a:cs typeface="Tahoma" pitchFamily="34" charset="0"/>
              </a:rPr>
              <a:t>Use of food labels </a:t>
            </a:r>
          </a:p>
          <a:p>
            <a:pPr marL="738188" lvl="2" indent="-280988">
              <a:lnSpc>
                <a:spcPct val="120000"/>
              </a:lnSpc>
              <a:buClr>
                <a:schemeClr val="tx1"/>
              </a:buClr>
              <a:buFont typeface="Arial" pitchFamily="34" charset="0"/>
              <a:buChar char="•"/>
              <a:tabLst>
                <a:tab pos="280988" algn="l"/>
              </a:tabLst>
            </a:pPr>
            <a:r>
              <a:rPr lang="en-US" sz="2400" dirty="0" smtClean="0">
                <a:latin typeface="Tahoma" pitchFamily="34" charset="0"/>
                <a:cs typeface="Tahoma" pitchFamily="34" charset="0"/>
              </a:rPr>
              <a:t>Use of organic foods</a:t>
            </a:r>
            <a:endParaRPr lang="en-US" dirty="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67000"/>
            <a:ext cx="8229600" cy="1143000"/>
          </a:xfrm>
        </p:spPr>
        <p:txBody>
          <a:bodyPr>
            <a:normAutofit fontScale="90000"/>
          </a:bodyPr>
          <a:lstStyle/>
          <a:p>
            <a:r>
              <a:rPr lang="en-US" dirty="0" smtClean="0"/>
              <a:t>Selected Content NHANES </a:t>
            </a:r>
            <a:br>
              <a:rPr lang="en-US" dirty="0" smtClean="0"/>
            </a:br>
            <a:r>
              <a:rPr lang="en-US" dirty="0" smtClean="0"/>
              <a:t>2009-10</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rtlCol="0">
            <a:noAutofit/>
          </a:bodyPr>
          <a:lstStyle/>
          <a:p>
            <a:pPr fontAlgn="auto">
              <a:spcAft>
                <a:spcPts val="0"/>
              </a:spcAft>
              <a:defRPr/>
            </a:pPr>
            <a:r>
              <a:rPr lang="en-US" dirty="0" smtClean="0"/>
              <a:t>Inflammatory Back Pain (IBP) &amp; Spondyloarthritis (2009-10)</a:t>
            </a:r>
            <a:endParaRPr lang="en-US" dirty="0"/>
          </a:p>
        </p:txBody>
      </p:sp>
      <p:sp>
        <p:nvSpPr>
          <p:cNvPr id="3" name="Content Placeholder 2"/>
          <p:cNvSpPr>
            <a:spLocks noGrp="1"/>
          </p:cNvSpPr>
          <p:nvPr>
            <p:ph idx="1"/>
          </p:nvPr>
        </p:nvSpPr>
        <p:spPr>
          <a:xfrm>
            <a:off x="990600" y="1676400"/>
            <a:ext cx="7277100" cy="4419600"/>
          </a:xfrm>
        </p:spPr>
        <p:txBody>
          <a:bodyPr rtlCol="0">
            <a:normAutofit fontScale="92500" lnSpcReduction="10000"/>
          </a:bodyPr>
          <a:lstStyle/>
          <a:p>
            <a:pPr fontAlgn="auto">
              <a:spcAft>
                <a:spcPts val="0"/>
              </a:spcAft>
              <a:buFont typeface="Arial" pitchFamily="34" charset="0"/>
              <a:buChar char="•"/>
              <a:defRPr/>
            </a:pPr>
            <a:r>
              <a:rPr lang="en-US" sz="3000" dirty="0" smtClean="0">
                <a:solidFill>
                  <a:schemeClr val="tx1"/>
                </a:solidFill>
              </a:rPr>
              <a:t>Participants 20-69 years</a:t>
            </a:r>
          </a:p>
          <a:p>
            <a:pPr>
              <a:buFont typeface="Arial" pitchFamily="34" charset="0"/>
              <a:buChar char="•"/>
              <a:defRPr/>
            </a:pPr>
            <a:r>
              <a:rPr lang="en-US" sz="3000" dirty="0" smtClean="0">
                <a:solidFill>
                  <a:schemeClr val="tx1"/>
                </a:solidFill>
              </a:rPr>
              <a:t>Household Questionnaire - history of Inflammatory Back Pain </a:t>
            </a:r>
          </a:p>
          <a:p>
            <a:pPr fontAlgn="auto">
              <a:spcAft>
                <a:spcPts val="0"/>
              </a:spcAft>
              <a:buFont typeface="Arial" pitchFamily="34" charset="0"/>
              <a:buChar char="•"/>
              <a:defRPr/>
            </a:pPr>
            <a:r>
              <a:rPr lang="en-US" sz="3000" dirty="0" smtClean="0">
                <a:solidFill>
                  <a:schemeClr val="tx1"/>
                </a:solidFill>
              </a:rPr>
              <a:t>Exam - Arthritis-Related Body Measures </a:t>
            </a:r>
          </a:p>
          <a:p>
            <a:pPr fontAlgn="auto">
              <a:spcAft>
                <a:spcPts val="0"/>
              </a:spcAft>
              <a:buFont typeface="Arial" pitchFamily="34" charset="0"/>
              <a:buChar char="•"/>
              <a:defRPr/>
            </a:pPr>
            <a:r>
              <a:rPr lang="en-US" sz="3000" dirty="0" smtClean="0">
                <a:solidFill>
                  <a:schemeClr val="tx1"/>
                </a:solidFill>
              </a:rPr>
              <a:t>Laboratory - HLA-B27 &amp; High-Sensitivity C-reactive protein</a:t>
            </a:r>
          </a:p>
          <a:p>
            <a:pPr fontAlgn="auto">
              <a:spcAft>
                <a:spcPts val="0"/>
              </a:spcAft>
              <a:defRPr/>
            </a:pPr>
            <a:r>
              <a:rPr lang="en-US" dirty="0" smtClean="0"/>
              <a:t>	(Note: HLA-B27 - 1 year RDC data set)</a:t>
            </a:r>
          </a:p>
          <a:p>
            <a:pPr fontAlgn="auto">
              <a:spcAft>
                <a:spcPts val="0"/>
              </a:spcAft>
              <a:buFont typeface="Arial" pitchFamily="34" charset="0"/>
              <a:buChar char="•"/>
              <a:defRPr/>
            </a:pPr>
            <a:endParaRPr lang="en-US" sz="3000" dirty="0" smtClean="0">
              <a:solidFill>
                <a:schemeClr val="tx1"/>
              </a:solidFill>
            </a:endParaRPr>
          </a:p>
          <a:p>
            <a:pPr marL="274320" indent="0" fontAlgn="auto">
              <a:lnSpc>
                <a:spcPct val="90000"/>
              </a:lnSpc>
              <a:spcAft>
                <a:spcPts val="0"/>
              </a:spcAft>
              <a:buFontTx/>
              <a:buNone/>
              <a:defRPr/>
            </a:pPr>
            <a:r>
              <a:rPr lang="en-US" dirty="0" smtClean="0"/>
              <a:t> </a:t>
            </a:r>
          </a:p>
          <a:p>
            <a:pPr marL="274320" indent="0" fontAlgn="auto">
              <a:lnSpc>
                <a:spcPct val="90000"/>
              </a:lnSpc>
              <a:spcAft>
                <a:spcPts val="0"/>
              </a:spcAft>
              <a:buFontTx/>
              <a:buNone/>
              <a:defRPr/>
            </a:pPr>
            <a:endParaRPr lang="en-US" dirty="0" smtClean="0"/>
          </a:p>
          <a:p>
            <a:pPr fontAlgn="auto">
              <a:spcAft>
                <a:spcPts val="0"/>
              </a:spcAft>
              <a:buFont typeface="Arial" pitchFamily="34" charset="0"/>
              <a:buChar char="•"/>
              <a:defRPr/>
            </a:pPr>
            <a:endParaRPr lang="en-US" dirty="0"/>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52400"/>
            <a:ext cx="8229600" cy="1143000"/>
          </a:xfrm>
        </p:spPr>
        <p:txBody>
          <a:bodyPr>
            <a:noAutofit/>
          </a:bodyPr>
          <a:lstStyle/>
          <a:p>
            <a:r>
              <a:rPr lang="en-US" dirty="0" smtClean="0"/>
              <a:t>Inflammatory Back Pain (IBP) &amp; Spondyloarthritis (2009-10)</a:t>
            </a:r>
          </a:p>
        </p:txBody>
      </p:sp>
      <p:sp>
        <p:nvSpPr>
          <p:cNvPr id="17411" name="Rectangle 3"/>
          <p:cNvSpPr>
            <a:spLocks noGrp="1" noChangeArrowheads="1"/>
          </p:cNvSpPr>
          <p:nvPr>
            <p:ph idx="1"/>
          </p:nvPr>
        </p:nvSpPr>
        <p:spPr>
          <a:xfrm>
            <a:off x="457200" y="1600200"/>
            <a:ext cx="8382000" cy="4525963"/>
          </a:xfrm>
        </p:spPr>
        <p:txBody>
          <a:bodyPr>
            <a:normAutofit/>
          </a:bodyPr>
          <a:lstStyle/>
          <a:p>
            <a:r>
              <a:rPr lang="en-US" dirty="0" smtClean="0"/>
              <a:t>Goal - U.S. national prevalence data</a:t>
            </a:r>
          </a:p>
          <a:p>
            <a:pPr lvl="1"/>
            <a:r>
              <a:rPr lang="en-US" dirty="0" smtClean="0"/>
              <a:t>1</a:t>
            </a:r>
            <a:r>
              <a:rPr lang="en-US" baseline="30000" dirty="0" smtClean="0"/>
              <a:t>st</a:t>
            </a:r>
            <a:r>
              <a:rPr lang="en-US" dirty="0" smtClean="0"/>
              <a:t> estimate for Inflammatory Back Pain (IBP) related to arthritis</a:t>
            </a:r>
          </a:p>
          <a:p>
            <a:pPr lvl="1"/>
            <a:r>
              <a:rPr lang="en-US" dirty="0" smtClean="0"/>
              <a:t>Provisional estimate for Spondyloarthritis (SpA)</a:t>
            </a:r>
          </a:p>
          <a:p>
            <a:pPr lvl="1"/>
            <a:r>
              <a:rPr lang="en-US" dirty="0" smtClean="0"/>
              <a:t>1</a:t>
            </a:r>
            <a:r>
              <a:rPr lang="en-US" baseline="30000" dirty="0" smtClean="0"/>
              <a:t>st</a:t>
            </a:r>
            <a:r>
              <a:rPr lang="en-US" dirty="0" smtClean="0"/>
              <a:t> study of HLA-B27 arthritis biomarker prevalence, population distribution &amp; associations</a:t>
            </a:r>
          </a:p>
          <a:p>
            <a:pPr lvl="1"/>
            <a:r>
              <a:rPr lang="en-US" dirty="0" smtClean="0"/>
              <a:t>Collect genetic testing database for future IBP &amp; SpA research</a:t>
            </a:r>
          </a:p>
          <a:p>
            <a:pPr lvl="1"/>
            <a:endParaRPr lang="en-US" dirty="0" smtClean="0"/>
          </a:p>
          <a:p>
            <a:pPr lvl="1"/>
            <a:endParaRPr lang="en-US" dirty="0" smtClean="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t>Audiometry (hearing) (2009-10)</a:t>
            </a:r>
          </a:p>
        </p:txBody>
      </p:sp>
      <p:sp>
        <p:nvSpPr>
          <p:cNvPr id="19459" name="Content Placeholder 2"/>
          <p:cNvSpPr>
            <a:spLocks noGrp="1"/>
          </p:cNvSpPr>
          <p:nvPr>
            <p:ph idx="1"/>
          </p:nvPr>
        </p:nvSpPr>
        <p:spPr/>
        <p:txBody>
          <a:bodyPr/>
          <a:lstStyle/>
          <a:p>
            <a:r>
              <a:rPr lang="en-US" dirty="0" smtClean="0"/>
              <a:t>Mobile Exam Center (MEC)</a:t>
            </a:r>
          </a:p>
          <a:p>
            <a:pPr lvl="1"/>
            <a:r>
              <a:rPr lang="en-US" dirty="0" smtClean="0"/>
              <a:t>Participants 70+ added back to survey</a:t>
            </a:r>
          </a:p>
          <a:p>
            <a:pPr lvl="1"/>
            <a:r>
              <a:rPr lang="en-US" dirty="0" smtClean="0"/>
              <a:t>Audiometry last done in this age group in NHANES in 2006</a:t>
            </a: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Autofit/>
          </a:bodyPr>
          <a:lstStyle/>
          <a:p>
            <a:pPr fontAlgn="auto">
              <a:spcAft>
                <a:spcPts val="0"/>
              </a:spcAft>
              <a:defRPr/>
            </a:pPr>
            <a:r>
              <a:rPr lang="en-US" dirty="0" smtClean="0"/>
              <a:t>Human Papillomavirus  (HPV) – </a:t>
            </a:r>
            <a:br>
              <a:rPr lang="en-US" dirty="0" smtClean="0"/>
            </a:br>
            <a:r>
              <a:rPr lang="en-US" dirty="0" smtClean="0"/>
              <a:t>Oral Rinse (2009-present)</a:t>
            </a:r>
            <a:endParaRPr lang="en-US" dirty="0"/>
          </a:p>
        </p:txBody>
      </p:sp>
      <p:sp>
        <p:nvSpPr>
          <p:cNvPr id="20483" name="Content Placeholder 2"/>
          <p:cNvSpPr>
            <a:spLocks noGrp="1"/>
          </p:cNvSpPr>
          <p:nvPr>
            <p:ph idx="1"/>
          </p:nvPr>
        </p:nvSpPr>
        <p:spPr/>
        <p:txBody>
          <a:bodyPr/>
          <a:lstStyle/>
          <a:p>
            <a:r>
              <a:rPr lang="en-US" dirty="0" smtClean="0"/>
              <a:t>Mobile Exam Center (MEC)</a:t>
            </a:r>
          </a:p>
          <a:p>
            <a:pPr lvl="1"/>
            <a:r>
              <a:rPr lang="en-US" dirty="0" smtClean="0"/>
              <a:t>Participants  14 – 69 years</a:t>
            </a:r>
          </a:p>
          <a:p>
            <a:pPr lvl="1"/>
            <a:r>
              <a:rPr lang="en-US" dirty="0" smtClean="0"/>
              <a:t>perform the first population-based study of oral HPV infection</a:t>
            </a:r>
          </a:p>
          <a:p>
            <a:pPr lvl="1"/>
            <a:r>
              <a:rPr lang="en-US" dirty="0" smtClean="0"/>
              <a:t>determine the prevalence &amp; type distribution of infection</a:t>
            </a:r>
          </a:p>
          <a:p>
            <a:pPr lvl="1"/>
            <a:r>
              <a:rPr lang="en-US" dirty="0" smtClean="0"/>
              <a:t>investigate the demographic &amp; behavioral factors associated with infection</a:t>
            </a: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04800"/>
            <a:ext cx="8229600" cy="1143000"/>
          </a:xfrm>
        </p:spPr>
        <p:txBody>
          <a:bodyPr>
            <a:normAutofit/>
          </a:bodyPr>
          <a:lstStyle/>
          <a:p>
            <a:r>
              <a:rPr lang="en-US" sz="3200" dirty="0" smtClean="0"/>
              <a:t>NHANES Website Links</a:t>
            </a:r>
          </a:p>
        </p:txBody>
      </p:sp>
      <p:sp>
        <p:nvSpPr>
          <p:cNvPr id="3" name="Title 5"/>
          <p:cNvSpPr txBox="1">
            <a:spLocks/>
          </p:cNvSpPr>
          <p:nvPr/>
        </p:nvSpPr>
        <p:spPr>
          <a:xfrm>
            <a:off x="76200" y="2895600"/>
            <a:ext cx="8991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ahoma" pitchFamily="34" charset="0"/>
                <a:ea typeface="+mj-ea"/>
                <a:cs typeface="Tahoma" pitchFamily="34" charset="0"/>
              </a:rPr>
              <a:t>Survey Content Brochure</a:t>
            </a:r>
          </a:p>
          <a:p>
            <a:pPr lvl="0" algn="ctr">
              <a:spcBef>
                <a:spcPct val="0"/>
              </a:spcBef>
            </a:pPr>
            <a:r>
              <a:rPr lang="en-US" sz="2000" b="1" dirty="0" smtClean="0">
                <a:solidFill>
                  <a:srgbClr val="FFC000"/>
                </a:solidFill>
                <a:latin typeface="Tahoma" pitchFamily="34" charset="0"/>
                <a:ea typeface="+mj-ea"/>
                <a:cs typeface="Tahoma" pitchFamily="34" charset="0"/>
              </a:rPr>
              <a:t>http://www.cdc.gov/nchs/data/nhanes/survey_content_99_10.pdf</a:t>
            </a:r>
            <a:endParaRPr kumimoji="0" lang="en-US" sz="2000" b="1" i="0" u="none" strike="noStrike" kern="1200" cap="none" spc="0" normalizeH="0" baseline="0" noProof="0" dirty="0" smtClean="0">
              <a:ln>
                <a:noFill/>
              </a:ln>
              <a:solidFill>
                <a:srgbClr val="FFC000"/>
              </a:solidFill>
              <a:effectLst/>
              <a:uLnTx/>
              <a:uFillTx/>
              <a:latin typeface="Tahoma" pitchFamily="34" charset="0"/>
              <a:ea typeface="+mj-ea"/>
              <a:cs typeface="Tahoma" pitchFamily="34" charset="0"/>
            </a:endParaRPr>
          </a:p>
        </p:txBody>
      </p:sp>
      <p:sp>
        <p:nvSpPr>
          <p:cNvPr id="4" name="Title 5"/>
          <p:cNvSpPr txBox="1">
            <a:spLocks/>
          </p:cNvSpPr>
          <p:nvPr/>
        </p:nvSpPr>
        <p:spPr>
          <a:xfrm>
            <a:off x="0" y="4114800"/>
            <a:ext cx="8991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ahoma" pitchFamily="34" charset="0"/>
                <a:ea typeface="+mj-ea"/>
                <a:cs typeface="Tahoma" pitchFamily="34" charset="0"/>
              </a:rPr>
              <a:t>NHANES Tutorials</a:t>
            </a:r>
          </a:p>
          <a:p>
            <a:pPr lvl="0" algn="ctr">
              <a:spcBef>
                <a:spcPct val="0"/>
              </a:spcBef>
            </a:pPr>
            <a:r>
              <a:rPr lang="en-US" sz="2800" b="1" dirty="0" smtClean="0">
                <a:solidFill>
                  <a:srgbClr val="FFC000"/>
                </a:solidFill>
                <a:latin typeface="Tahoma" pitchFamily="34" charset="0"/>
                <a:ea typeface="+mj-ea"/>
                <a:cs typeface="Tahoma" pitchFamily="34" charset="0"/>
              </a:rPr>
              <a:t>http://www.cdc.gov/nchs/tutorials/</a:t>
            </a:r>
            <a:endParaRPr kumimoji="0" lang="en-US" sz="2800" b="1" i="0" u="none" strike="noStrike" kern="1200" cap="none" spc="0" normalizeH="0" baseline="0" noProof="0" dirty="0" smtClean="0">
              <a:ln>
                <a:noFill/>
              </a:ln>
              <a:solidFill>
                <a:srgbClr val="FFC000"/>
              </a:solidFill>
              <a:effectLst/>
              <a:uLnTx/>
              <a:uFillTx/>
              <a:latin typeface="Tahoma" pitchFamily="34" charset="0"/>
              <a:ea typeface="+mj-ea"/>
              <a:cs typeface="Tahoma" pitchFamily="34" charset="0"/>
            </a:endParaRPr>
          </a:p>
        </p:txBody>
      </p:sp>
      <p:sp>
        <p:nvSpPr>
          <p:cNvPr id="7" name="Title 5"/>
          <p:cNvSpPr txBox="1">
            <a:spLocks/>
          </p:cNvSpPr>
          <p:nvPr/>
        </p:nvSpPr>
        <p:spPr>
          <a:xfrm>
            <a:off x="76200" y="1600200"/>
            <a:ext cx="8991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ahoma" pitchFamily="34" charset="0"/>
                <a:ea typeface="+mj-ea"/>
                <a:cs typeface="Tahoma" pitchFamily="34" charset="0"/>
              </a:rPr>
              <a:t>NHANES Homepage</a:t>
            </a:r>
          </a:p>
          <a:p>
            <a:pPr lvl="0" algn="ctr">
              <a:spcBef>
                <a:spcPct val="0"/>
              </a:spcBef>
            </a:pPr>
            <a:r>
              <a:rPr lang="en-US" sz="2800" b="1" dirty="0" smtClean="0">
                <a:solidFill>
                  <a:srgbClr val="FFC000"/>
                </a:solidFill>
                <a:latin typeface="Tahoma" pitchFamily="34" charset="0"/>
                <a:ea typeface="+mj-ea"/>
                <a:cs typeface="Tahoma" pitchFamily="34" charset="0"/>
              </a:rPr>
              <a:t>http://www.cdc.gov/nchs/nhanes.htm</a:t>
            </a:r>
            <a:endParaRPr kumimoji="0" lang="en-US" sz="2800" b="1" i="0" u="none" strike="noStrike" kern="1200" cap="none" spc="0" normalizeH="0" baseline="0" noProof="0" dirty="0" smtClean="0">
              <a:ln>
                <a:noFill/>
              </a:ln>
              <a:solidFill>
                <a:srgbClr val="FFC000"/>
              </a:solidFill>
              <a:effectLst/>
              <a:uLnTx/>
              <a:uFillTx/>
              <a:latin typeface="Tahoma" pitchFamily="34" charset="0"/>
              <a:ea typeface="+mj-ea"/>
              <a:cs typeface="Tahoma" pitchFamily="34" charset="0"/>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28600"/>
            <a:ext cx="8229600" cy="1143000"/>
          </a:xfrm>
        </p:spPr>
        <p:txBody>
          <a:bodyPr/>
          <a:lstStyle/>
          <a:p>
            <a:r>
              <a:rPr lang="en-US" dirty="0" smtClean="0"/>
              <a:t>Celiac Disease (2009-present)</a:t>
            </a:r>
          </a:p>
        </p:txBody>
      </p:sp>
      <p:sp>
        <p:nvSpPr>
          <p:cNvPr id="23555" name="Content Placeholder 2"/>
          <p:cNvSpPr>
            <a:spLocks noGrp="1"/>
          </p:cNvSpPr>
          <p:nvPr>
            <p:ph idx="1"/>
          </p:nvPr>
        </p:nvSpPr>
        <p:spPr>
          <a:xfrm>
            <a:off x="457200" y="1447800"/>
            <a:ext cx="8229600" cy="4953000"/>
          </a:xfrm>
        </p:spPr>
        <p:txBody>
          <a:bodyPr>
            <a:normAutofit lnSpcReduction="10000"/>
          </a:bodyPr>
          <a:lstStyle/>
          <a:p>
            <a:pPr lvl="1"/>
            <a:r>
              <a:rPr lang="en-US" sz="3000" dirty="0" smtClean="0"/>
              <a:t>Intolerance to dietary glutens</a:t>
            </a:r>
          </a:p>
          <a:p>
            <a:pPr lvl="1"/>
            <a:r>
              <a:rPr lang="en-US" sz="3000" dirty="0" smtClean="0"/>
              <a:t>U.S. prevalence not known</a:t>
            </a:r>
          </a:p>
          <a:p>
            <a:pPr lvl="1"/>
            <a:r>
              <a:rPr lang="en-US" sz="3000" dirty="0" smtClean="0"/>
              <a:t>Participants 6 years &amp; older </a:t>
            </a:r>
          </a:p>
          <a:p>
            <a:pPr lvl="1">
              <a:defRPr/>
            </a:pPr>
            <a:r>
              <a:rPr lang="en-US" sz="3000" dirty="0" smtClean="0"/>
              <a:t>Questions</a:t>
            </a:r>
          </a:p>
          <a:p>
            <a:pPr lvl="2">
              <a:defRPr/>
            </a:pPr>
            <a:r>
              <a:rPr lang="en-US" sz="2600" dirty="0" smtClean="0"/>
              <a:t>history of having been diagnosed with celiac disease</a:t>
            </a:r>
          </a:p>
          <a:p>
            <a:pPr lvl="2">
              <a:defRPr/>
            </a:pPr>
            <a:r>
              <a:rPr lang="en-US" sz="2600" dirty="0" smtClean="0"/>
              <a:t>history of following a gluten free diet</a:t>
            </a:r>
          </a:p>
          <a:p>
            <a:pPr lvl="1">
              <a:defRPr/>
            </a:pPr>
            <a:r>
              <a:rPr lang="en-US" sz="3000" dirty="0" smtClean="0"/>
              <a:t>Laboratory blood tests</a:t>
            </a:r>
            <a:endParaRPr lang="en-US" dirty="0" smtClean="0"/>
          </a:p>
          <a:p>
            <a:r>
              <a:rPr lang="en-US" sz="2800" dirty="0" smtClean="0"/>
              <a:t>	</a:t>
            </a:r>
            <a:r>
              <a:rPr lang="en-US" sz="3000" dirty="0" smtClean="0"/>
              <a:t>(Note: low prevalence expected; will be on NHANES 4 to 6 years)</a:t>
            </a:r>
          </a:p>
          <a:p>
            <a:endParaRPr lang="en-US" dirty="0" smtClean="0"/>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249237"/>
            <a:ext cx="7772400" cy="893763"/>
          </a:xfrm>
        </p:spPr>
        <p:txBody>
          <a:bodyPr>
            <a:normAutofit fontScale="90000"/>
          </a:bodyPr>
          <a:lstStyle/>
          <a:p>
            <a:r>
              <a:rPr lang="en-US" dirty="0" smtClean="0"/>
              <a:t>Home Urine Collection </a:t>
            </a:r>
            <a:br>
              <a:rPr lang="en-US" dirty="0" smtClean="0"/>
            </a:br>
            <a:r>
              <a:rPr lang="en-US" dirty="0" smtClean="0"/>
              <a:t>(2009-present)</a:t>
            </a:r>
          </a:p>
        </p:txBody>
      </p:sp>
      <p:sp>
        <p:nvSpPr>
          <p:cNvPr id="25603" name="Rectangle 3"/>
          <p:cNvSpPr>
            <a:spLocks noGrp="1" noChangeArrowheads="1"/>
          </p:cNvSpPr>
          <p:nvPr>
            <p:ph idx="1"/>
          </p:nvPr>
        </p:nvSpPr>
        <p:spPr>
          <a:xfrm>
            <a:off x="933450" y="1755775"/>
            <a:ext cx="7277100" cy="3779838"/>
          </a:xfrm>
        </p:spPr>
        <p:txBody>
          <a:bodyPr/>
          <a:lstStyle/>
          <a:p>
            <a:endParaRPr lang="en-US" dirty="0" smtClean="0"/>
          </a:p>
          <a:p>
            <a:pPr>
              <a:buFontTx/>
              <a:buNone/>
            </a:pPr>
            <a:endParaRPr lang="en-US" dirty="0" smtClean="0"/>
          </a:p>
          <a:p>
            <a:pPr>
              <a:buFontTx/>
              <a:buNone/>
            </a:pPr>
            <a:endParaRPr lang="en-US" sz="3400" dirty="0" smtClean="0"/>
          </a:p>
        </p:txBody>
      </p:sp>
      <p:sp>
        <p:nvSpPr>
          <p:cNvPr id="25604" name="Rectangle 4"/>
          <p:cNvSpPr>
            <a:spLocks noChangeArrowheads="1"/>
          </p:cNvSpPr>
          <p:nvPr/>
        </p:nvSpPr>
        <p:spPr bwMode="auto">
          <a:xfrm>
            <a:off x="685800" y="1371601"/>
            <a:ext cx="7942263" cy="6641818"/>
          </a:xfrm>
          <a:prstGeom prst="rect">
            <a:avLst/>
          </a:prstGeom>
          <a:noFill/>
          <a:ln w="38100">
            <a:noFill/>
            <a:miter lim="800000"/>
            <a:headEnd/>
            <a:tailEnd/>
          </a:ln>
        </p:spPr>
        <p:txBody>
          <a:bodyPr wrap="square">
            <a:spAutoFit/>
          </a:bodyPr>
          <a:lstStyle/>
          <a:p>
            <a:pPr marL="742950" lvl="1" indent="-285750">
              <a:spcBef>
                <a:spcPct val="20000"/>
              </a:spcBef>
              <a:buFont typeface="Arial" pitchFamily="34" charset="0"/>
              <a:buChar char="•"/>
            </a:pPr>
            <a:r>
              <a:rPr lang="en-US" sz="2800" dirty="0" smtClean="0">
                <a:latin typeface="Tahoma" pitchFamily="34" charset="0"/>
                <a:cs typeface="Tahoma" pitchFamily="34" charset="0"/>
              </a:rPr>
              <a:t>Participants 6 &amp; older</a:t>
            </a:r>
          </a:p>
          <a:p>
            <a:pPr marL="742950" lvl="1" indent="-285750">
              <a:spcBef>
                <a:spcPct val="20000"/>
              </a:spcBef>
              <a:buFont typeface="Arial" pitchFamily="34" charset="0"/>
              <a:buChar char="•"/>
            </a:pPr>
            <a:r>
              <a:rPr lang="en-US" sz="2800" dirty="0" smtClean="0">
                <a:latin typeface="Tahoma" pitchFamily="34" charset="0"/>
                <a:cs typeface="Tahoma" pitchFamily="34" charset="0"/>
              </a:rPr>
              <a:t>26 million American adults have Chronic Kidney Disease (CKD)</a:t>
            </a:r>
          </a:p>
          <a:p>
            <a:pPr marL="742950" lvl="1" indent="-285750">
              <a:spcBef>
                <a:spcPct val="20000"/>
              </a:spcBef>
              <a:buFont typeface="Arial" pitchFamily="34" charset="0"/>
              <a:buChar char="•"/>
            </a:pPr>
            <a:r>
              <a:rPr lang="en-US" sz="2800" dirty="0" smtClean="0">
                <a:latin typeface="Tahoma" pitchFamily="34" charset="0"/>
                <a:cs typeface="Tahoma" pitchFamily="34" charset="0"/>
              </a:rPr>
              <a:t>Early detection can help prevent progression to kidney failure</a:t>
            </a:r>
          </a:p>
          <a:p>
            <a:pPr marL="742950" lvl="1" indent="-285750">
              <a:spcBef>
                <a:spcPct val="20000"/>
              </a:spcBef>
              <a:buFont typeface="Arial" pitchFamily="34" charset="0"/>
              <a:buChar char="•"/>
            </a:pPr>
            <a:r>
              <a:rPr lang="en-US" sz="2800" dirty="0" smtClean="0">
                <a:latin typeface="Tahoma" pitchFamily="34" charset="0"/>
                <a:cs typeface="Tahoma" pitchFamily="34" charset="0"/>
              </a:rPr>
              <a:t>Multiple high risk groups</a:t>
            </a:r>
          </a:p>
          <a:p>
            <a:pPr marL="1200150" lvl="2" indent="-285750">
              <a:spcBef>
                <a:spcPct val="20000"/>
              </a:spcBef>
              <a:buFont typeface="Arial" pitchFamily="34" charset="0"/>
              <a:buChar char="•"/>
            </a:pPr>
            <a:r>
              <a:rPr lang="en-US" sz="2400" dirty="0" smtClean="0">
                <a:latin typeface="Tahoma" pitchFamily="34" charset="0"/>
                <a:cs typeface="Tahoma" pitchFamily="34" charset="0"/>
              </a:rPr>
              <a:t>Diabetes, hypertension, family history of kidney disease, African Americans, Hispanics, Pacific Islanders, Native Americans &amp; older persons</a:t>
            </a:r>
          </a:p>
          <a:p>
            <a:pPr marL="742950" lvl="1" indent="-285750">
              <a:spcBef>
                <a:spcPct val="20000"/>
              </a:spcBef>
              <a:buFont typeface="Arial" pitchFamily="34" charset="0"/>
              <a:buChar char="•"/>
            </a:pPr>
            <a:r>
              <a:rPr lang="en-US" sz="2800" dirty="0" smtClean="0">
                <a:latin typeface="Swis721 BT" pitchFamily="34" charset="0"/>
              </a:rPr>
              <a:t>NHANES provides national estimates of the prevalence of CKD in the US</a:t>
            </a:r>
            <a:endParaRPr lang="en-US" sz="2800" dirty="0" smtClean="0">
              <a:latin typeface="Tahoma" pitchFamily="34" charset="0"/>
              <a:cs typeface="Tahoma" pitchFamily="34" charset="0"/>
            </a:endParaRPr>
          </a:p>
          <a:p>
            <a:pPr marL="742950" lvl="1" indent="-285750">
              <a:spcBef>
                <a:spcPct val="20000"/>
              </a:spcBef>
              <a:buFont typeface="Arial" pitchFamily="34" charset="0"/>
              <a:buChar char="•"/>
            </a:pPr>
            <a:endParaRPr lang="en-US" sz="2800" dirty="0" smtClean="0">
              <a:solidFill>
                <a:srgbClr val="FFFFFF"/>
              </a:solidFill>
              <a:latin typeface="Tahoma" pitchFamily="34" charset="0"/>
              <a:cs typeface="Tahoma" pitchFamily="34" charset="0"/>
            </a:endParaRPr>
          </a:p>
          <a:p>
            <a:pPr>
              <a:lnSpc>
                <a:spcPct val="90000"/>
              </a:lnSpc>
              <a:buClr>
                <a:schemeClr val="tx1"/>
              </a:buClr>
              <a:buSzPct val="125000"/>
              <a:buFontTx/>
              <a:buChar char="•"/>
            </a:pPr>
            <a:endParaRPr lang="en-US" sz="3200" dirty="0" smtClean="0">
              <a:latin typeface="Swis721 BT" pitchFamily="34" charset="0"/>
            </a:endParaRPr>
          </a:p>
          <a:p>
            <a:pPr>
              <a:lnSpc>
                <a:spcPct val="90000"/>
              </a:lnSpc>
              <a:spcBef>
                <a:spcPct val="35000"/>
              </a:spcBef>
              <a:buClr>
                <a:schemeClr val="accent2"/>
              </a:buClr>
              <a:buSzPct val="125000"/>
            </a:pPr>
            <a:endParaRPr lang="en-US" sz="3200" dirty="0">
              <a:solidFill>
                <a:schemeClr val="accent1"/>
              </a:solidFill>
              <a:latin typeface="Tahoma" pitchFamily="34" charset="0"/>
              <a:cs typeface="Tahoma" pitchFamily="34" charset="0"/>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t>Urine Flow Rate (2009-present)</a:t>
            </a:r>
          </a:p>
        </p:txBody>
      </p:sp>
      <p:sp>
        <p:nvSpPr>
          <p:cNvPr id="27651" name="Content Placeholder 2"/>
          <p:cNvSpPr>
            <a:spLocks noGrp="1"/>
          </p:cNvSpPr>
          <p:nvPr>
            <p:ph idx="1"/>
          </p:nvPr>
        </p:nvSpPr>
        <p:spPr>
          <a:xfrm>
            <a:off x="457200" y="1600200"/>
            <a:ext cx="8229600" cy="4724400"/>
          </a:xfrm>
        </p:spPr>
        <p:txBody>
          <a:bodyPr>
            <a:normAutofit lnSpcReduction="10000"/>
          </a:bodyPr>
          <a:lstStyle/>
          <a:p>
            <a:pPr lvl="1"/>
            <a:r>
              <a:rPr lang="en-US" dirty="0" smtClean="0"/>
              <a:t>Participants 6 years &amp; older, who provide urine samples</a:t>
            </a:r>
          </a:p>
          <a:p>
            <a:pPr lvl="1"/>
            <a:r>
              <a:rPr lang="en-US" dirty="0" smtClean="0"/>
              <a:t>Urine specimen volume, date and time of collection</a:t>
            </a:r>
          </a:p>
          <a:p>
            <a:pPr lvl="1"/>
            <a:r>
              <a:rPr lang="en-US" dirty="0" smtClean="0"/>
              <a:t>Many NHANES environmental toxicants measured in urine</a:t>
            </a:r>
          </a:p>
          <a:p>
            <a:pPr lvl="1"/>
            <a:r>
              <a:rPr lang="en-US" dirty="0" smtClean="0"/>
              <a:t>Difficult to quantify exposures levels because concentrations vary by amount of urine produced</a:t>
            </a:r>
          </a:p>
          <a:p>
            <a:pPr lvl="1"/>
            <a:r>
              <a:rPr lang="en-US" dirty="0" smtClean="0"/>
              <a:t>estimates of urine flow rate allow for better quantification of exposures</a:t>
            </a:r>
          </a:p>
          <a:p>
            <a:pPr lvl="1"/>
            <a:endParaRPr lang="en-US" dirty="0" smtClean="0"/>
          </a:p>
          <a:p>
            <a:pPr lvl="1"/>
            <a:endParaRPr lang="en-US" dirty="0" smtClean="0"/>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5"/>
          <p:cNvSpPr>
            <a:spLocks noGrp="1"/>
          </p:cNvSpPr>
          <p:nvPr>
            <p:ph type="title"/>
          </p:nvPr>
        </p:nvSpPr>
        <p:spPr>
          <a:xfrm>
            <a:off x="381000" y="0"/>
            <a:ext cx="8458200" cy="1143000"/>
          </a:xfrm>
        </p:spPr>
        <p:txBody>
          <a:bodyPr>
            <a:noAutofit/>
          </a:bodyPr>
          <a:lstStyle/>
          <a:p>
            <a:r>
              <a:rPr lang="en-US" dirty="0" smtClean="0"/>
              <a:t>Dietary Screener Module (2009-10)</a:t>
            </a:r>
          </a:p>
        </p:txBody>
      </p:sp>
      <p:sp>
        <p:nvSpPr>
          <p:cNvPr id="7" name="Content Placeholder 6"/>
          <p:cNvSpPr>
            <a:spLocks noGrp="1"/>
          </p:cNvSpPr>
          <p:nvPr>
            <p:ph idx="1"/>
          </p:nvPr>
        </p:nvSpPr>
        <p:spPr>
          <a:xfrm>
            <a:off x="838200" y="1676400"/>
            <a:ext cx="7296150" cy="4476750"/>
          </a:xfrm>
        </p:spPr>
        <p:txBody>
          <a:bodyPr>
            <a:normAutofit/>
          </a:bodyPr>
          <a:lstStyle/>
          <a:p>
            <a:pPr>
              <a:buFont typeface="Arial" pitchFamily="34" charset="0"/>
              <a:buChar char="•"/>
              <a:defRPr/>
            </a:pPr>
            <a:r>
              <a:rPr lang="en-US" sz="2800" dirty="0" smtClean="0">
                <a:solidFill>
                  <a:schemeClr val="tx1"/>
                </a:solidFill>
                <a:ea typeface="Times New Roman"/>
              </a:rPr>
              <a:t>Food frequency questionnaire without measurement of quantity</a:t>
            </a:r>
          </a:p>
          <a:p>
            <a:pPr>
              <a:buFont typeface="Arial" pitchFamily="34" charset="0"/>
              <a:buChar char="•"/>
              <a:defRPr/>
            </a:pPr>
            <a:r>
              <a:rPr lang="en-US" sz="2800" dirty="0" smtClean="0">
                <a:solidFill>
                  <a:schemeClr val="tx1"/>
                </a:solidFill>
                <a:ea typeface="Times New Roman"/>
              </a:rPr>
              <a:t>Useful to assess specific food components or nutrients</a:t>
            </a:r>
          </a:p>
          <a:p>
            <a:pPr>
              <a:buFont typeface="Arial" pitchFamily="34" charset="0"/>
              <a:buChar char="•"/>
              <a:defRPr/>
            </a:pPr>
            <a:r>
              <a:rPr lang="en-US" sz="2800" dirty="0" smtClean="0">
                <a:solidFill>
                  <a:schemeClr val="tx1"/>
                </a:solidFill>
              </a:rPr>
              <a:t>Questionnaire </a:t>
            </a:r>
          </a:p>
          <a:p>
            <a:pPr lvl="1">
              <a:defRPr/>
            </a:pPr>
            <a:r>
              <a:rPr lang="en-US" sz="2400" dirty="0" smtClean="0"/>
              <a:t>Participants 2-11 years old by proxy in the Household Interview </a:t>
            </a:r>
          </a:p>
          <a:p>
            <a:pPr lvl="1">
              <a:defRPr/>
            </a:pPr>
            <a:r>
              <a:rPr lang="en-US" sz="2400" dirty="0" smtClean="0"/>
              <a:t>Participants 12 years and older during the MEC Interview</a:t>
            </a:r>
          </a:p>
          <a:p>
            <a:pPr>
              <a:defRPr/>
            </a:pPr>
            <a:endParaRPr lang="en-US" dirty="0" smtClean="0">
              <a:latin typeface="Times New Roman" pitchFamily="18" charset="0"/>
              <a:ea typeface="Times New Roman"/>
              <a:cs typeface="Times New Roman" pitchFamily="18" charset="0"/>
            </a:endParaRPr>
          </a:p>
          <a:p>
            <a:pPr>
              <a:defRPr/>
            </a:pPr>
            <a:endParaRPr lang="en-US" dirty="0"/>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a:xfrm>
            <a:off x="228600" y="0"/>
            <a:ext cx="8686800" cy="1143000"/>
          </a:xfrm>
        </p:spPr>
        <p:txBody>
          <a:bodyPr>
            <a:noAutofit/>
          </a:bodyPr>
          <a:lstStyle/>
          <a:p>
            <a:r>
              <a:rPr lang="en-US" sz="3200" dirty="0" smtClean="0"/>
              <a:t>Dietary components of interest </a:t>
            </a:r>
            <a:br>
              <a:rPr lang="en-US" sz="3200" dirty="0" smtClean="0"/>
            </a:br>
            <a:r>
              <a:rPr lang="en-US" sz="3200" dirty="0" smtClean="0"/>
              <a:t>(2009-10) </a:t>
            </a:r>
          </a:p>
        </p:txBody>
      </p:sp>
      <p:pic>
        <p:nvPicPr>
          <p:cNvPr id="12292" name="Picture 5" descr="Whole Grain"/>
          <p:cNvPicPr>
            <a:picLocks noChangeAspect="1"/>
          </p:cNvPicPr>
          <p:nvPr/>
        </p:nvPicPr>
        <p:blipFill>
          <a:blip r:embed="rId3" cstate="print"/>
          <a:srcRect/>
          <a:stretch>
            <a:fillRect/>
          </a:stretch>
        </p:blipFill>
        <p:spPr bwMode="auto">
          <a:xfrm>
            <a:off x="3352800" y="1143000"/>
            <a:ext cx="2288078" cy="2209800"/>
          </a:xfrm>
          <a:prstGeom prst="rect">
            <a:avLst/>
          </a:prstGeom>
          <a:noFill/>
          <a:ln w="9525">
            <a:noFill/>
            <a:miter lim="800000"/>
            <a:headEnd/>
            <a:tailEnd/>
          </a:ln>
        </p:spPr>
      </p:pic>
      <p:pic>
        <p:nvPicPr>
          <p:cNvPr id="12293" name="Picture 6" descr="Mixed dairy products"/>
          <p:cNvPicPr>
            <a:picLocks noChangeAspect="1"/>
          </p:cNvPicPr>
          <p:nvPr/>
        </p:nvPicPr>
        <p:blipFill>
          <a:blip r:embed="rId4" cstate="print"/>
          <a:srcRect/>
          <a:stretch>
            <a:fillRect/>
          </a:stretch>
        </p:blipFill>
        <p:spPr bwMode="auto">
          <a:xfrm>
            <a:off x="5638800" y="1145722"/>
            <a:ext cx="2209800" cy="2207077"/>
          </a:xfrm>
          <a:prstGeom prst="rect">
            <a:avLst/>
          </a:prstGeom>
          <a:noFill/>
          <a:ln w="9525">
            <a:noFill/>
            <a:miter lim="800000"/>
            <a:headEnd/>
            <a:tailEnd/>
          </a:ln>
        </p:spPr>
      </p:pic>
      <p:pic>
        <p:nvPicPr>
          <p:cNvPr id="12294" name="Picture 7" descr="Fruits and Vegetables"/>
          <p:cNvPicPr>
            <a:picLocks noChangeAspect="1"/>
          </p:cNvPicPr>
          <p:nvPr/>
        </p:nvPicPr>
        <p:blipFill>
          <a:blip r:embed="rId5" cstate="print"/>
          <a:srcRect/>
          <a:stretch>
            <a:fillRect/>
          </a:stretch>
        </p:blipFill>
        <p:spPr bwMode="auto">
          <a:xfrm>
            <a:off x="1064722" y="1143001"/>
            <a:ext cx="2288078" cy="2209799"/>
          </a:xfrm>
          <a:prstGeom prst="rect">
            <a:avLst/>
          </a:prstGeom>
          <a:noFill/>
          <a:ln w="9525">
            <a:noFill/>
            <a:miter lim="800000"/>
            <a:headEnd/>
            <a:tailEnd/>
          </a:ln>
        </p:spPr>
      </p:pic>
      <p:grpSp>
        <p:nvGrpSpPr>
          <p:cNvPr id="3" name="Group 17"/>
          <p:cNvGrpSpPr>
            <a:grpSpLocks/>
          </p:cNvGrpSpPr>
          <p:nvPr/>
        </p:nvGrpSpPr>
        <p:grpSpPr bwMode="auto">
          <a:xfrm>
            <a:off x="3810000" y="3505200"/>
            <a:ext cx="1981200" cy="2514600"/>
            <a:chOff x="2438400" y="3886200"/>
            <a:chExt cx="2133600" cy="2513806"/>
          </a:xfrm>
        </p:grpSpPr>
        <p:sp>
          <p:nvSpPr>
            <p:cNvPr id="12312" name="TextBox 11"/>
            <p:cNvSpPr txBox="1">
              <a:spLocks noChangeArrowheads="1"/>
            </p:cNvSpPr>
            <p:nvPr/>
          </p:nvSpPr>
          <p:spPr bwMode="auto">
            <a:xfrm>
              <a:off x="2438400" y="3886200"/>
              <a:ext cx="1828800" cy="830735"/>
            </a:xfrm>
            <a:prstGeom prst="rect">
              <a:avLst/>
            </a:prstGeom>
            <a:noFill/>
            <a:ln w="9525">
              <a:noFill/>
              <a:miter lim="800000"/>
              <a:headEnd/>
              <a:tailEnd/>
            </a:ln>
          </p:spPr>
          <p:txBody>
            <a:bodyPr>
              <a:spAutoFit/>
            </a:bodyPr>
            <a:lstStyle/>
            <a:p>
              <a:r>
                <a:rPr lang="en-US" sz="2400" b="1" dirty="0">
                  <a:latin typeface="Tahoma" pitchFamily="34" charset="0"/>
                  <a:cs typeface="Tahoma" pitchFamily="34" charset="0"/>
                </a:rPr>
                <a:t>Whole</a:t>
              </a:r>
              <a:r>
                <a:rPr lang="en-US" sz="2400" b="1" dirty="0"/>
                <a:t> </a:t>
              </a:r>
              <a:r>
                <a:rPr lang="en-US" sz="2400" b="1" dirty="0">
                  <a:latin typeface="Tahoma" pitchFamily="34" charset="0"/>
                  <a:cs typeface="Tahoma" pitchFamily="34" charset="0"/>
                </a:rPr>
                <a:t>grains</a:t>
              </a:r>
            </a:p>
          </p:txBody>
        </p:sp>
        <p:sp>
          <p:nvSpPr>
            <p:cNvPr id="12313" name="TextBox 12"/>
            <p:cNvSpPr txBox="1">
              <a:spLocks noChangeArrowheads="1"/>
            </p:cNvSpPr>
            <p:nvPr/>
          </p:nvSpPr>
          <p:spPr bwMode="auto">
            <a:xfrm>
              <a:off x="2438400" y="4769305"/>
              <a:ext cx="2133600" cy="1630701"/>
            </a:xfrm>
            <a:prstGeom prst="rect">
              <a:avLst/>
            </a:prstGeom>
            <a:noFill/>
            <a:ln w="9525">
              <a:noFill/>
              <a:miter lim="800000"/>
              <a:headEnd/>
              <a:tailEnd/>
            </a:ln>
          </p:spPr>
          <p:txBody>
            <a:bodyPr>
              <a:spAutoFit/>
            </a:bodyPr>
            <a:lstStyle/>
            <a:p>
              <a:r>
                <a:rPr lang="en-US" sz="2000" dirty="0">
                  <a:latin typeface="Tahoma" pitchFamily="34" charset="0"/>
                  <a:cs typeface="Tahoma" pitchFamily="34" charset="0"/>
                </a:rPr>
                <a:t>Cereal</a:t>
              </a:r>
            </a:p>
            <a:p>
              <a:r>
                <a:rPr lang="en-US" sz="2000" dirty="0">
                  <a:latin typeface="Tahoma" pitchFamily="34" charset="0"/>
                  <a:cs typeface="Tahoma" pitchFamily="34" charset="0"/>
                </a:rPr>
                <a:t>Bread</a:t>
              </a:r>
            </a:p>
            <a:p>
              <a:r>
                <a:rPr lang="en-US" sz="2000" dirty="0">
                  <a:latin typeface="Tahoma" pitchFamily="34" charset="0"/>
                  <a:cs typeface="Tahoma" pitchFamily="34" charset="0"/>
                </a:rPr>
                <a:t>Popcorn</a:t>
              </a:r>
            </a:p>
            <a:p>
              <a:r>
                <a:rPr lang="en-US" sz="2000" dirty="0">
                  <a:latin typeface="Tahoma" pitchFamily="34" charset="0"/>
                  <a:cs typeface="Tahoma" pitchFamily="34" charset="0"/>
                </a:rPr>
                <a:t>Brown Rice</a:t>
              </a:r>
            </a:p>
            <a:p>
              <a:endParaRPr lang="en-US" sz="2000" dirty="0">
                <a:latin typeface="Tahoma" pitchFamily="34" charset="0"/>
                <a:cs typeface="Tahoma" pitchFamily="34" charset="0"/>
              </a:endParaRPr>
            </a:p>
          </p:txBody>
        </p:sp>
      </p:grpSp>
      <p:grpSp>
        <p:nvGrpSpPr>
          <p:cNvPr id="4" name="Group 18"/>
          <p:cNvGrpSpPr>
            <a:grpSpLocks/>
          </p:cNvGrpSpPr>
          <p:nvPr/>
        </p:nvGrpSpPr>
        <p:grpSpPr bwMode="auto">
          <a:xfrm>
            <a:off x="6019800" y="3505200"/>
            <a:ext cx="2514600" cy="2209800"/>
            <a:chOff x="4495800" y="4038601"/>
            <a:chExt cx="1905000" cy="2209800"/>
          </a:xfrm>
        </p:grpSpPr>
        <p:sp>
          <p:nvSpPr>
            <p:cNvPr id="12310" name="TextBox 13"/>
            <p:cNvSpPr txBox="1">
              <a:spLocks noChangeArrowheads="1"/>
            </p:cNvSpPr>
            <p:nvPr/>
          </p:nvSpPr>
          <p:spPr bwMode="auto">
            <a:xfrm>
              <a:off x="4495800" y="4038601"/>
              <a:ext cx="1905000" cy="1200329"/>
            </a:xfrm>
            <a:prstGeom prst="rect">
              <a:avLst/>
            </a:prstGeom>
            <a:noFill/>
            <a:ln w="9525">
              <a:noFill/>
              <a:miter lim="800000"/>
              <a:headEnd/>
              <a:tailEnd/>
            </a:ln>
          </p:spPr>
          <p:txBody>
            <a:bodyPr>
              <a:spAutoFit/>
            </a:bodyPr>
            <a:lstStyle/>
            <a:p>
              <a:r>
                <a:rPr lang="en-US" sz="2400" b="1" dirty="0">
                  <a:latin typeface="Tahoma" pitchFamily="34" charset="0"/>
                  <a:cs typeface="Tahoma" pitchFamily="34" charset="0"/>
                </a:rPr>
                <a:t>Dairy and Calcium</a:t>
              </a:r>
            </a:p>
          </p:txBody>
        </p:sp>
        <p:sp>
          <p:nvSpPr>
            <p:cNvPr id="12311" name="TextBox 14"/>
            <p:cNvSpPr txBox="1">
              <a:spLocks noChangeArrowheads="1"/>
            </p:cNvSpPr>
            <p:nvPr/>
          </p:nvSpPr>
          <p:spPr bwMode="auto">
            <a:xfrm>
              <a:off x="4495800" y="4924962"/>
              <a:ext cx="1524000" cy="1323439"/>
            </a:xfrm>
            <a:prstGeom prst="rect">
              <a:avLst/>
            </a:prstGeom>
            <a:noFill/>
            <a:ln w="9525">
              <a:noFill/>
              <a:miter lim="800000"/>
              <a:headEnd/>
              <a:tailEnd/>
            </a:ln>
          </p:spPr>
          <p:txBody>
            <a:bodyPr>
              <a:spAutoFit/>
            </a:bodyPr>
            <a:lstStyle/>
            <a:p>
              <a:r>
                <a:rPr lang="en-US" sz="2000" dirty="0">
                  <a:latin typeface="Tahoma" pitchFamily="34" charset="0"/>
                  <a:cs typeface="Tahoma" pitchFamily="34" charset="0"/>
                </a:rPr>
                <a:t>Milk</a:t>
              </a:r>
            </a:p>
            <a:p>
              <a:r>
                <a:rPr lang="en-US" sz="2000" dirty="0">
                  <a:latin typeface="Tahoma" pitchFamily="34" charset="0"/>
                  <a:cs typeface="Tahoma" pitchFamily="34" charset="0"/>
                </a:rPr>
                <a:t>Cheese</a:t>
              </a:r>
            </a:p>
            <a:p>
              <a:r>
                <a:rPr lang="en-US" sz="2000" dirty="0">
                  <a:latin typeface="Tahoma" pitchFamily="34" charset="0"/>
                  <a:cs typeface="Tahoma" pitchFamily="34" charset="0"/>
                </a:rPr>
                <a:t>Ice cream</a:t>
              </a:r>
            </a:p>
          </p:txBody>
        </p:sp>
      </p:grpSp>
      <p:grpSp>
        <p:nvGrpSpPr>
          <p:cNvPr id="6" name="Group 27"/>
          <p:cNvGrpSpPr>
            <a:grpSpLocks/>
          </p:cNvGrpSpPr>
          <p:nvPr/>
        </p:nvGrpSpPr>
        <p:grpSpPr bwMode="auto">
          <a:xfrm>
            <a:off x="1066800" y="3428997"/>
            <a:ext cx="2514600" cy="3124202"/>
            <a:chOff x="5943600" y="4038600"/>
            <a:chExt cx="2133600" cy="3123405"/>
          </a:xfrm>
        </p:grpSpPr>
        <p:sp>
          <p:nvSpPr>
            <p:cNvPr id="12306" name="TextBox 28"/>
            <p:cNvSpPr txBox="1">
              <a:spLocks noChangeArrowheads="1"/>
            </p:cNvSpPr>
            <p:nvPr/>
          </p:nvSpPr>
          <p:spPr bwMode="auto">
            <a:xfrm>
              <a:off x="5943600" y="4038600"/>
              <a:ext cx="2057400" cy="830785"/>
            </a:xfrm>
            <a:prstGeom prst="rect">
              <a:avLst/>
            </a:prstGeom>
            <a:noFill/>
            <a:ln w="9525">
              <a:noFill/>
              <a:miter lim="800000"/>
              <a:headEnd/>
              <a:tailEnd/>
            </a:ln>
          </p:spPr>
          <p:txBody>
            <a:bodyPr wrap="square">
              <a:spAutoFit/>
            </a:bodyPr>
            <a:lstStyle/>
            <a:p>
              <a:r>
                <a:rPr lang="en-US" sz="2400" b="1" dirty="0">
                  <a:latin typeface="Tahoma" pitchFamily="34" charset="0"/>
                  <a:cs typeface="Tahoma" pitchFamily="34" charset="0"/>
                </a:rPr>
                <a:t>Fruits and Vegetables</a:t>
              </a:r>
            </a:p>
          </p:txBody>
        </p:sp>
        <p:sp>
          <p:nvSpPr>
            <p:cNvPr id="12307" name="TextBox 29"/>
            <p:cNvSpPr txBox="1">
              <a:spLocks noChangeArrowheads="1"/>
            </p:cNvSpPr>
            <p:nvPr/>
          </p:nvSpPr>
          <p:spPr bwMode="auto">
            <a:xfrm>
              <a:off x="5943600" y="4915809"/>
              <a:ext cx="2133600" cy="2246196"/>
            </a:xfrm>
            <a:prstGeom prst="rect">
              <a:avLst/>
            </a:prstGeom>
            <a:noFill/>
            <a:ln w="9525">
              <a:noFill/>
              <a:miter lim="800000"/>
              <a:headEnd/>
              <a:tailEnd/>
            </a:ln>
          </p:spPr>
          <p:txBody>
            <a:bodyPr>
              <a:spAutoFit/>
            </a:bodyPr>
            <a:lstStyle/>
            <a:p>
              <a:r>
                <a:rPr lang="en-US" sz="2000" dirty="0">
                  <a:latin typeface="Tahoma" pitchFamily="34" charset="0"/>
                  <a:cs typeface="Tahoma" pitchFamily="34" charset="0"/>
                </a:rPr>
                <a:t>Fruit</a:t>
              </a:r>
            </a:p>
            <a:p>
              <a:r>
                <a:rPr lang="en-US" sz="2000" dirty="0">
                  <a:latin typeface="Tahoma" pitchFamily="34" charset="0"/>
                  <a:cs typeface="Tahoma" pitchFamily="34" charset="0"/>
                </a:rPr>
                <a:t>Fruit juice</a:t>
              </a:r>
            </a:p>
            <a:p>
              <a:r>
                <a:rPr lang="en-US" sz="2000" dirty="0">
                  <a:latin typeface="Tahoma" pitchFamily="34" charset="0"/>
                  <a:cs typeface="Tahoma" pitchFamily="34" charset="0"/>
                </a:rPr>
                <a:t>Salad</a:t>
              </a:r>
            </a:p>
            <a:p>
              <a:r>
                <a:rPr lang="en-US" sz="2000" dirty="0">
                  <a:latin typeface="Tahoma" pitchFamily="34" charset="0"/>
                  <a:cs typeface="Tahoma" pitchFamily="34" charset="0"/>
                </a:rPr>
                <a:t>Potatoes</a:t>
              </a:r>
            </a:p>
            <a:p>
              <a:r>
                <a:rPr lang="en-US" sz="2000" dirty="0">
                  <a:latin typeface="Tahoma" pitchFamily="34" charset="0"/>
                  <a:cs typeface="Tahoma" pitchFamily="34" charset="0"/>
                </a:rPr>
                <a:t>Dried beans</a:t>
              </a:r>
            </a:p>
            <a:p>
              <a:r>
                <a:rPr lang="en-US" sz="2000" dirty="0">
                  <a:latin typeface="Tahoma" pitchFamily="34" charset="0"/>
                  <a:cs typeface="Tahoma" pitchFamily="34" charset="0"/>
                </a:rPr>
                <a:t>Tomato sauce</a:t>
              </a:r>
            </a:p>
            <a:p>
              <a:r>
                <a:rPr lang="en-US" sz="2000" dirty="0">
                  <a:latin typeface="Tahoma" pitchFamily="34" charset="0"/>
                  <a:cs typeface="Tahoma" pitchFamily="34" charset="0"/>
                </a:rPr>
                <a:t>Salsa</a:t>
              </a:r>
            </a:p>
          </p:txBody>
        </p:sp>
      </p:gr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p:txBody>
          <a:bodyPr>
            <a:normAutofit fontScale="90000"/>
          </a:bodyPr>
          <a:lstStyle/>
          <a:p>
            <a:r>
              <a:rPr lang="en-US" dirty="0" smtClean="0"/>
              <a:t>Dietary components of interest </a:t>
            </a:r>
            <a:br>
              <a:rPr lang="en-US" dirty="0" smtClean="0"/>
            </a:br>
            <a:r>
              <a:rPr lang="en-US" dirty="0" smtClean="0"/>
              <a:t>(2009-10)</a:t>
            </a:r>
          </a:p>
        </p:txBody>
      </p:sp>
      <p:pic>
        <p:nvPicPr>
          <p:cNvPr id="12291" name="Content Placeholder 4" descr="Raw red meat"/>
          <p:cNvPicPr>
            <a:picLocks noGrp="1" noChangeAspect="1"/>
          </p:cNvPicPr>
          <p:nvPr>
            <p:ph idx="1"/>
          </p:nvPr>
        </p:nvPicPr>
        <p:blipFill>
          <a:blip r:embed="rId3" cstate="print"/>
          <a:stretch>
            <a:fillRect/>
          </a:stretch>
        </p:blipFill>
        <p:spPr>
          <a:xfrm>
            <a:off x="1143000" y="1143000"/>
            <a:ext cx="2319251" cy="2209800"/>
          </a:xfrm>
        </p:spPr>
      </p:pic>
      <p:grpSp>
        <p:nvGrpSpPr>
          <p:cNvPr id="2" name="Group 20"/>
          <p:cNvGrpSpPr>
            <a:grpSpLocks/>
          </p:cNvGrpSpPr>
          <p:nvPr/>
        </p:nvGrpSpPr>
        <p:grpSpPr bwMode="auto">
          <a:xfrm>
            <a:off x="1676400" y="3412867"/>
            <a:ext cx="1371600" cy="1921133"/>
            <a:chOff x="0" y="3886200"/>
            <a:chExt cx="1371600" cy="1921133"/>
          </a:xfrm>
        </p:grpSpPr>
        <p:sp>
          <p:nvSpPr>
            <p:cNvPr id="12314" name="TextBox 9"/>
            <p:cNvSpPr txBox="1">
              <a:spLocks noChangeArrowheads="1"/>
            </p:cNvSpPr>
            <p:nvPr/>
          </p:nvSpPr>
          <p:spPr bwMode="auto">
            <a:xfrm>
              <a:off x="0" y="3886200"/>
              <a:ext cx="1371600" cy="830997"/>
            </a:xfrm>
            <a:prstGeom prst="rect">
              <a:avLst/>
            </a:prstGeom>
            <a:noFill/>
            <a:ln w="9525">
              <a:noFill/>
              <a:miter lim="800000"/>
              <a:headEnd/>
              <a:tailEnd/>
            </a:ln>
          </p:spPr>
          <p:txBody>
            <a:bodyPr>
              <a:spAutoFit/>
            </a:bodyPr>
            <a:lstStyle/>
            <a:p>
              <a:r>
                <a:rPr lang="en-US" sz="2400" b="1" dirty="0">
                  <a:latin typeface="Tahoma" pitchFamily="34" charset="0"/>
                  <a:cs typeface="Tahoma" pitchFamily="34" charset="0"/>
                </a:rPr>
                <a:t>Red meat</a:t>
              </a:r>
            </a:p>
          </p:txBody>
        </p:sp>
        <p:sp>
          <p:nvSpPr>
            <p:cNvPr id="12315" name="TextBox 10"/>
            <p:cNvSpPr txBox="1">
              <a:spLocks noChangeArrowheads="1"/>
            </p:cNvSpPr>
            <p:nvPr/>
          </p:nvSpPr>
          <p:spPr bwMode="auto">
            <a:xfrm>
              <a:off x="0" y="4791670"/>
              <a:ext cx="1371600" cy="1015663"/>
            </a:xfrm>
            <a:prstGeom prst="rect">
              <a:avLst/>
            </a:prstGeom>
            <a:noFill/>
            <a:ln w="9525">
              <a:noFill/>
              <a:miter lim="800000"/>
              <a:headEnd/>
              <a:tailEnd/>
            </a:ln>
          </p:spPr>
          <p:txBody>
            <a:bodyPr>
              <a:spAutoFit/>
            </a:bodyPr>
            <a:lstStyle/>
            <a:p>
              <a:r>
                <a:rPr lang="en-US" sz="2000" dirty="0">
                  <a:latin typeface="Tahoma" pitchFamily="34" charset="0"/>
                  <a:cs typeface="Tahoma" pitchFamily="34" charset="0"/>
                </a:rPr>
                <a:t>Beef </a:t>
              </a:r>
            </a:p>
            <a:p>
              <a:r>
                <a:rPr lang="en-US" sz="2000" dirty="0">
                  <a:latin typeface="Tahoma" pitchFamily="34" charset="0"/>
                  <a:cs typeface="Tahoma" pitchFamily="34" charset="0"/>
                </a:rPr>
                <a:t>Pork</a:t>
              </a:r>
            </a:p>
            <a:p>
              <a:r>
                <a:rPr lang="en-US" sz="2000" dirty="0">
                  <a:latin typeface="Tahoma" pitchFamily="34" charset="0"/>
                  <a:cs typeface="Tahoma" pitchFamily="34" charset="0"/>
                </a:rPr>
                <a:t>Lamb</a:t>
              </a:r>
            </a:p>
          </p:txBody>
        </p:sp>
      </p:grpSp>
      <p:pic>
        <p:nvPicPr>
          <p:cNvPr id="12298" name="Picture 21" descr="Processed meat"/>
          <p:cNvPicPr>
            <a:picLocks noChangeAspect="1"/>
          </p:cNvPicPr>
          <p:nvPr/>
        </p:nvPicPr>
        <p:blipFill>
          <a:blip r:embed="rId4" cstate="print"/>
          <a:srcRect/>
          <a:stretch>
            <a:fillRect/>
          </a:stretch>
        </p:blipFill>
        <p:spPr bwMode="auto">
          <a:xfrm>
            <a:off x="3456859" y="1143000"/>
            <a:ext cx="2334341" cy="2209800"/>
          </a:xfrm>
          <a:prstGeom prst="rect">
            <a:avLst/>
          </a:prstGeom>
          <a:noFill/>
          <a:ln w="9525">
            <a:noFill/>
            <a:miter lim="800000"/>
            <a:headEnd/>
            <a:tailEnd/>
          </a:ln>
        </p:spPr>
      </p:pic>
      <p:grpSp>
        <p:nvGrpSpPr>
          <p:cNvPr id="5" name="Group 25"/>
          <p:cNvGrpSpPr>
            <a:grpSpLocks/>
          </p:cNvGrpSpPr>
          <p:nvPr/>
        </p:nvGrpSpPr>
        <p:grpSpPr bwMode="auto">
          <a:xfrm>
            <a:off x="3733801" y="3352800"/>
            <a:ext cx="1828799" cy="1905000"/>
            <a:chOff x="7065433" y="3733800"/>
            <a:chExt cx="1947337" cy="1905000"/>
          </a:xfrm>
        </p:grpSpPr>
        <p:sp>
          <p:nvSpPr>
            <p:cNvPr id="12308" name="TextBox 22"/>
            <p:cNvSpPr txBox="1">
              <a:spLocks noChangeArrowheads="1"/>
            </p:cNvSpPr>
            <p:nvPr/>
          </p:nvSpPr>
          <p:spPr bwMode="auto">
            <a:xfrm>
              <a:off x="7065433" y="3733800"/>
              <a:ext cx="1947337" cy="830997"/>
            </a:xfrm>
            <a:prstGeom prst="rect">
              <a:avLst/>
            </a:prstGeom>
            <a:noFill/>
            <a:ln w="9525">
              <a:noFill/>
              <a:miter lim="800000"/>
              <a:headEnd/>
              <a:tailEnd/>
            </a:ln>
          </p:spPr>
          <p:txBody>
            <a:bodyPr wrap="square">
              <a:spAutoFit/>
            </a:bodyPr>
            <a:lstStyle/>
            <a:p>
              <a:r>
                <a:rPr lang="en-US" sz="2400" b="1" dirty="0">
                  <a:latin typeface="Tahoma" pitchFamily="34" charset="0"/>
                  <a:cs typeface="Tahoma" pitchFamily="34" charset="0"/>
                </a:rPr>
                <a:t>Processed Meat</a:t>
              </a:r>
            </a:p>
          </p:txBody>
        </p:sp>
        <p:sp>
          <p:nvSpPr>
            <p:cNvPr id="12309" name="TextBox 23"/>
            <p:cNvSpPr txBox="1">
              <a:spLocks noChangeArrowheads="1"/>
            </p:cNvSpPr>
            <p:nvPr/>
          </p:nvSpPr>
          <p:spPr bwMode="auto">
            <a:xfrm>
              <a:off x="7162803" y="4623137"/>
              <a:ext cx="1752600" cy="1015663"/>
            </a:xfrm>
            <a:prstGeom prst="rect">
              <a:avLst/>
            </a:prstGeom>
            <a:noFill/>
            <a:ln w="9525">
              <a:noFill/>
              <a:miter lim="800000"/>
              <a:headEnd/>
              <a:tailEnd/>
            </a:ln>
          </p:spPr>
          <p:txBody>
            <a:bodyPr>
              <a:spAutoFit/>
            </a:bodyPr>
            <a:lstStyle/>
            <a:p>
              <a:r>
                <a:rPr lang="en-US" sz="2000" dirty="0">
                  <a:latin typeface="Tahoma" pitchFamily="34" charset="0"/>
                  <a:cs typeface="Tahoma" pitchFamily="34" charset="0"/>
                </a:rPr>
                <a:t>Red Meat</a:t>
              </a:r>
            </a:p>
            <a:p>
              <a:r>
                <a:rPr lang="en-US" sz="2000" dirty="0">
                  <a:latin typeface="Tahoma" pitchFamily="34" charset="0"/>
                  <a:cs typeface="Tahoma" pitchFamily="34" charset="0"/>
                </a:rPr>
                <a:t>Chicken</a:t>
              </a:r>
            </a:p>
            <a:p>
              <a:r>
                <a:rPr lang="en-US" sz="2000" dirty="0">
                  <a:latin typeface="Tahoma" pitchFamily="34" charset="0"/>
                  <a:cs typeface="Tahoma" pitchFamily="34" charset="0"/>
                </a:rPr>
                <a:t>Turkey</a:t>
              </a:r>
            </a:p>
          </p:txBody>
        </p:sp>
      </p:grpSp>
      <p:pic>
        <p:nvPicPr>
          <p:cNvPr id="12301" name="Picture 26" descr="Sugar"/>
          <p:cNvPicPr>
            <a:picLocks noChangeAspect="1"/>
          </p:cNvPicPr>
          <p:nvPr/>
        </p:nvPicPr>
        <p:blipFill>
          <a:blip r:embed="rId5" cstate="print"/>
          <a:srcRect/>
          <a:stretch>
            <a:fillRect/>
          </a:stretch>
        </p:blipFill>
        <p:spPr bwMode="auto">
          <a:xfrm>
            <a:off x="5791200" y="1143000"/>
            <a:ext cx="2114884" cy="2209800"/>
          </a:xfrm>
          <a:prstGeom prst="rect">
            <a:avLst/>
          </a:prstGeom>
          <a:noFill/>
          <a:ln w="9525">
            <a:noFill/>
            <a:miter lim="800000"/>
            <a:headEnd/>
            <a:tailEnd/>
          </a:ln>
        </p:spPr>
      </p:pic>
      <p:grpSp>
        <p:nvGrpSpPr>
          <p:cNvPr id="7" name="Group 30"/>
          <p:cNvGrpSpPr>
            <a:grpSpLocks/>
          </p:cNvGrpSpPr>
          <p:nvPr/>
        </p:nvGrpSpPr>
        <p:grpSpPr bwMode="auto">
          <a:xfrm>
            <a:off x="6172200" y="3352800"/>
            <a:ext cx="1447801" cy="3124200"/>
            <a:chOff x="7162800" y="3733801"/>
            <a:chExt cx="1849971" cy="3124107"/>
          </a:xfrm>
        </p:grpSpPr>
        <p:sp>
          <p:nvSpPr>
            <p:cNvPr id="12304" name="TextBox 31"/>
            <p:cNvSpPr txBox="1">
              <a:spLocks noChangeArrowheads="1"/>
            </p:cNvSpPr>
            <p:nvPr/>
          </p:nvSpPr>
          <p:spPr bwMode="auto">
            <a:xfrm>
              <a:off x="7162800" y="3733801"/>
              <a:ext cx="1752600" cy="830972"/>
            </a:xfrm>
            <a:prstGeom prst="rect">
              <a:avLst/>
            </a:prstGeom>
            <a:noFill/>
            <a:ln w="9525">
              <a:noFill/>
              <a:miter lim="800000"/>
              <a:headEnd/>
              <a:tailEnd/>
            </a:ln>
          </p:spPr>
          <p:txBody>
            <a:bodyPr>
              <a:spAutoFit/>
            </a:bodyPr>
            <a:lstStyle/>
            <a:p>
              <a:r>
                <a:rPr lang="en-US" sz="2400" b="1" dirty="0">
                  <a:latin typeface="Tahoma" pitchFamily="34" charset="0"/>
                  <a:cs typeface="Tahoma" pitchFamily="34" charset="0"/>
                </a:rPr>
                <a:t>Added Sugar</a:t>
              </a:r>
            </a:p>
          </p:txBody>
        </p:sp>
        <p:sp>
          <p:nvSpPr>
            <p:cNvPr id="33" name="TextBox 32"/>
            <p:cNvSpPr txBox="1"/>
            <p:nvPr/>
          </p:nvSpPr>
          <p:spPr>
            <a:xfrm>
              <a:off x="7162801" y="4611207"/>
              <a:ext cx="1849970" cy="2246701"/>
            </a:xfrm>
            <a:prstGeom prst="rect">
              <a:avLst/>
            </a:prstGeom>
            <a:noFill/>
          </p:spPr>
          <p:txBody>
            <a:bodyPr wrap="square">
              <a:spAutoFit/>
            </a:bodyPr>
            <a:lstStyle/>
            <a:p>
              <a:pPr>
                <a:spcBef>
                  <a:spcPts val="0"/>
                </a:spcBef>
                <a:spcAft>
                  <a:spcPts val="0"/>
                </a:spcAft>
                <a:defRPr/>
              </a:pPr>
              <a:r>
                <a:rPr lang="en-US" sz="2000" dirty="0">
                  <a:latin typeface="Tahoma" pitchFamily="34" charset="0"/>
                  <a:ea typeface="Times New Roman"/>
                  <a:cs typeface="Tahoma" pitchFamily="34" charset="0"/>
                </a:rPr>
                <a:t>Soda</a:t>
              </a:r>
            </a:p>
            <a:p>
              <a:pPr>
                <a:spcBef>
                  <a:spcPts val="0"/>
                </a:spcBef>
                <a:spcAft>
                  <a:spcPts val="0"/>
                </a:spcAft>
                <a:defRPr/>
              </a:pPr>
              <a:r>
                <a:rPr lang="en-US" sz="2000" dirty="0">
                  <a:latin typeface="Tahoma" pitchFamily="34" charset="0"/>
                  <a:ea typeface="Times New Roman"/>
                  <a:cs typeface="Tahoma" pitchFamily="34" charset="0"/>
                </a:rPr>
                <a:t>Fruit drinks</a:t>
              </a:r>
            </a:p>
            <a:p>
              <a:pPr>
                <a:spcBef>
                  <a:spcPts val="0"/>
                </a:spcBef>
                <a:spcAft>
                  <a:spcPts val="0"/>
                </a:spcAft>
                <a:defRPr/>
              </a:pPr>
              <a:r>
                <a:rPr lang="en-US" sz="2000" dirty="0">
                  <a:latin typeface="Tahoma" pitchFamily="34" charset="0"/>
                  <a:ea typeface="Times New Roman"/>
                  <a:cs typeface="Tahoma" pitchFamily="34" charset="0"/>
                </a:rPr>
                <a:t>Cookies Cake </a:t>
              </a:r>
            </a:p>
            <a:p>
              <a:pPr>
                <a:spcBef>
                  <a:spcPts val="0"/>
                </a:spcBef>
                <a:spcAft>
                  <a:spcPts val="0"/>
                </a:spcAft>
                <a:defRPr/>
              </a:pPr>
              <a:r>
                <a:rPr lang="en-US" sz="2000" dirty="0">
                  <a:latin typeface="Tahoma" pitchFamily="34" charset="0"/>
                  <a:ea typeface="Times New Roman"/>
                  <a:cs typeface="Tahoma" pitchFamily="34" charset="0"/>
                </a:rPr>
                <a:t>Pie</a:t>
              </a:r>
            </a:p>
            <a:p>
              <a:pPr>
                <a:spcBef>
                  <a:spcPts val="0"/>
                </a:spcBef>
                <a:spcAft>
                  <a:spcPts val="0"/>
                </a:spcAft>
                <a:defRPr/>
              </a:pPr>
              <a:r>
                <a:rPr lang="en-US" sz="2000" dirty="0">
                  <a:latin typeface="Tahoma" pitchFamily="34" charset="0"/>
                  <a:ea typeface="Times New Roman"/>
                  <a:cs typeface="Tahoma" pitchFamily="34" charset="0"/>
                </a:rPr>
                <a:t>Doughnuts</a:t>
              </a:r>
            </a:p>
            <a:p>
              <a:pPr>
                <a:spcBef>
                  <a:spcPts val="0"/>
                </a:spcBef>
                <a:spcAft>
                  <a:spcPts val="0"/>
                </a:spcAft>
                <a:defRPr/>
              </a:pPr>
              <a:r>
                <a:rPr lang="en-US" sz="2000" dirty="0">
                  <a:latin typeface="Tahoma" pitchFamily="34" charset="0"/>
                  <a:ea typeface="Times New Roman"/>
                  <a:cs typeface="Tahoma" pitchFamily="34" charset="0"/>
                </a:rPr>
                <a:t>Ice cream</a:t>
              </a:r>
            </a:p>
          </p:txBody>
        </p:sp>
      </p:gr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826" name="Rectangle 2"/>
          <p:cNvSpPr>
            <a:spLocks noChangeArrowheads="1"/>
          </p:cNvSpPr>
          <p:nvPr/>
        </p:nvSpPr>
        <p:spPr bwMode="auto">
          <a:xfrm>
            <a:off x="307975" y="423862"/>
            <a:ext cx="8548688" cy="871538"/>
          </a:xfrm>
          <a:prstGeom prst="rect">
            <a:avLst/>
          </a:prstGeom>
          <a:noFill/>
          <a:ln w="9525">
            <a:noFill/>
            <a:miter lim="800000"/>
            <a:headEnd/>
            <a:tailEnd/>
          </a:ln>
          <a:effectLst/>
        </p:spPr>
        <p:txBody>
          <a:bodyPr anchor="ctr"/>
          <a:lstStyle/>
          <a:p>
            <a:pPr algn="ctr">
              <a:defRPr/>
            </a:pPr>
            <a:r>
              <a:rPr lang="en-US" sz="3200" b="1" dirty="0" smtClean="0">
                <a:solidFill>
                  <a:schemeClr val="tx2"/>
                </a:solidFill>
                <a:latin typeface="Tahoma" pitchFamily="34" charset="0"/>
                <a:cs typeface="Tahoma" pitchFamily="34" charset="0"/>
              </a:rPr>
              <a:t>Flexible Consumer Behavior Survey (FCBS) Supplemental Module (2007-10)</a:t>
            </a:r>
            <a:endParaRPr lang="en-US" sz="3200" b="1" dirty="0">
              <a:solidFill>
                <a:schemeClr val="tx2"/>
              </a:solidFill>
              <a:latin typeface="Tahoma" pitchFamily="34" charset="0"/>
              <a:cs typeface="Tahoma" pitchFamily="34" charset="0"/>
            </a:endParaRPr>
          </a:p>
        </p:txBody>
      </p:sp>
      <p:sp>
        <p:nvSpPr>
          <p:cNvPr id="7173" name="Text Box 50"/>
          <p:cNvSpPr txBox="1">
            <a:spLocks noChangeArrowheads="1"/>
          </p:cNvSpPr>
          <p:nvPr/>
        </p:nvSpPr>
        <p:spPr bwMode="auto">
          <a:xfrm>
            <a:off x="863600" y="1656070"/>
            <a:ext cx="7888288" cy="4712059"/>
          </a:xfrm>
          <a:prstGeom prst="rect">
            <a:avLst/>
          </a:prstGeom>
          <a:noFill/>
          <a:ln w="38100">
            <a:noFill/>
            <a:miter lim="800000"/>
            <a:headEnd/>
            <a:tailEnd/>
          </a:ln>
        </p:spPr>
        <p:txBody>
          <a:bodyPr>
            <a:spAutoFit/>
          </a:bodyPr>
          <a:lstStyle/>
          <a:p>
            <a:pPr marL="622300" lvl="1" indent="-288925">
              <a:lnSpc>
                <a:spcPct val="120000"/>
              </a:lnSpc>
              <a:buClr>
                <a:schemeClr val="tx1"/>
              </a:buClr>
              <a:buFont typeface="Arial" pitchFamily="34" charset="0"/>
              <a:buChar char="•"/>
              <a:tabLst>
                <a:tab pos="280988" algn="l"/>
                <a:tab pos="746125" algn="l"/>
              </a:tabLst>
            </a:pPr>
            <a:r>
              <a:rPr lang="en-US" sz="2800" dirty="0" smtClean="0">
                <a:latin typeface="Tahoma" pitchFamily="34" charset="0"/>
                <a:cs typeface="Tahoma" pitchFamily="34" charset="0"/>
              </a:rPr>
              <a:t>Core module the same through 2010</a:t>
            </a:r>
          </a:p>
          <a:p>
            <a:pPr marL="622300" lvl="1" indent="-288925">
              <a:lnSpc>
                <a:spcPct val="120000"/>
              </a:lnSpc>
              <a:buClr>
                <a:schemeClr val="tx1"/>
              </a:buClr>
              <a:buFont typeface="Arial" pitchFamily="34" charset="0"/>
              <a:buChar char="•"/>
              <a:tabLst>
                <a:tab pos="280988" algn="l"/>
                <a:tab pos="746125" algn="l"/>
              </a:tabLst>
            </a:pPr>
            <a:r>
              <a:rPr lang="en-US" sz="2800" dirty="0" smtClean="0">
                <a:latin typeface="Tahoma" pitchFamily="34" charset="0"/>
                <a:cs typeface="Tahoma" pitchFamily="34" charset="0"/>
              </a:rPr>
              <a:t>Supplemental module modified in 2009-10</a:t>
            </a:r>
          </a:p>
          <a:p>
            <a:pPr marL="280988" indent="-280988" algn="l">
              <a:lnSpc>
                <a:spcPct val="120000"/>
              </a:lnSpc>
              <a:spcAft>
                <a:spcPts val="600"/>
              </a:spcAft>
              <a:buClr>
                <a:schemeClr val="bg2"/>
              </a:buClr>
              <a:buFont typeface="Wingdings" pitchFamily="2" charset="2"/>
              <a:buChar char="§"/>
              <a:tabLst>
                <a:tab pos="280988" algn="l"/>
              </a:tabLst>
            </a:pPr>
            <a:r>
              <a:rPr lang="en-US" sz="3200" dirty="0" smtClean="0">
                <a:solidFill>
                  <a:schemeClr val="accent5"/>
                </a:solidFill>
                <a:latin typeface="Tahoma" pitchFamily="34" charset="0"/>
                <a:cs typeface="Tahoma" pitchFamily="34" charset="0"/>
              </a:rPr>
              <a:t>Additional </a:t>
            </a:r>
            <a:r>
              <a:rPr lang="en-US" sz="3200" dirty="0">
                <a:solidFill>
                  <a:schemeClr val="accent5"/>
                </a:solidFill>
                <a:latin typeface="Tahoma" pitchFamily="34" charset="0"/>
                <a:cs typeface="Tahoma" pitchFamily="34" charset="0"/>
              </a:rPr>
              <a:t>topics </a:t>
            </a:r>
            <a:r>
              <a:rPr lang="en-US" sz="3200" dirty="0" smtClean="0">
                <a:solidFill>
                  <a:schemeClr val="accent5"/>
                </a:solidFill>
                <a:latin typeface="Tahoma" pitchFamily="34" charset="0"/>
                <a:cs typeface="Tahoma" pitchFamily="34" charset="0"/>
              </a:rPr>
              <a:t>:</a:t>
            </a:r>
            <a:endParaRPr lang="en-US" sz="3200" dirty="0">
              <a:solidFill>
                <a:schemeClr val="accent5"/>
              </a:solidFill>
              <a:latin typeface="Tahoma" pitchFamily="34" charset="0"/>
              <a:cs typeface="Tahoma" pitchFamily="34" charset="0"/>
            </a:endParaRPr>
          </a:p>
          <a:p>
            <a:pPr marL="1093788" lvl="2" indent="-342900">
              <a:lnSpc>
                <a:spcPct val="120000"/>
              </a:lnSpc>
              <a:buClr>
                <a:schemeClr val="tx1"/>
              </a:buClr>
              <a:buFont typeface="Arial" pitchFamily="34" charset="0"/>
              <a:buChar char="•"/>
              <a:tabLst>
                <a:tab pos="280988" algn="l"/>
              </a:tabLst>
            </a:pPr>
            <a:r>
              <a:rPr lang="en-US" sz="2800" dirty="0">
                <a:latin typeface="Tahoma" pitchFamily="34" charset="0"/>
                <a:cs typeface="Tahoma" pitchFamily="34" charset="0"/>
              </a:rPr>
              <a:t>why people use or don’t use food labels</a:t>
            </a:r>
          </a:p>
          <a:p>
            <a:pPr marL="1093788" lvl="2" indent="-342900">
              <a:lnSpc>
                <a:spcPct val="120000"/>
              </a:lnSpc>
              <a:buClr>
                <a:schemeClr val="tx1"/>
              </a:buClr>
              <a:buFont typeface="Arial" pitchFamily="34" charset="0"/>
              <a:buChar char="•"/>
              <a:tabLst>
                <a:tab pos="280988" algn="l"/>
              </a:tabLst>
            </a:pPr>
            <a:r>
              <a:rPr lang="en-US" sz="2800" dirty="0">
                <a:latin typeface="Tahoma" pitchFamily="34" charset="0"/>
                <a:cs typeface="Tahoma" pitchFamily="34" charset="0"/>
              </a:rPr>
              <a:t>use of organic foods among different food categories</a:t>
            </a:r>
          </a:p>
          <a:p>
            <a:pPr marL="1093788" lvl="2" indent="-342900">
              <a:lnSpc>
                <a:spcPct val="120000"/>
              </a:lnSpc>
              <a:buClr>
                <a:schemeClr val="tx1"/>
              </a:buClr>
              <a:buFont typeface="Arial" pitchFamily="34" charset="0"/>
              <a:buChar char="•"/>
              <a:tabLst>
                <a:tab pos="280988" algn="l"/>
              </a:tabLst>
            </a:pPr>
            <a:r>
              <a:rPr lang="en-US" sz="2800" dirty="0">
                <a:latin typeface="Tahoma" pitchFamily="34" charset="0"/>
                <a:cs typeface="Tahoma" pitchFamily="34" charset="0"/>
              </a:rPr>
              <a:t>awareness of regulations related to organic foods  </a:t>
            </a:r>
          </a:p>
          <a:p>
            <a:pPr marL="636588" lvl="1" indent="-342900" algn="l">
              <a:lnSpc>
                <a:spcPct val="120000"/>
              </a:lnSpc>
              <a:buClr>
                <a:schemeClr val="accent2"/>
              </a:buClr>
              <a:buFont typeface="Arial" pitchFamily="34" charset="0"/>
              <a:buChar char="•"/>
              <a:tabLst>
                <a:tab pos="280988" algn="l"/>
              </a:tabLst>
            </a:pPr>
            <a:endParaRPr lang="en-US" dirty="0"/>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19400"/>
            <a:ext cx="8229600" cy="1143000"/>
          </a:xfrm>
        </p:spPr>
        <p:txBody>
          <a:bodyPr>
            <a:normAutofit/>
          </a:bodyPr>
          <a:lstStyle/>
          <a:p>
            <a:r>
              <a:rPr lang="en-US" dirty="0" smtClean="0"/>
              <a:t>New NHANES Tutorials</a:t>
            </a:r>
            <a:endParaRPr lang="en-US" dirty="0"/>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457200" y="6205538"/>
            <a:ext cx="8305800" cy="804862"/>
          </a:xfrm>
        </p:spPr>
        <p:txBody>
          <a:bodyPr>
            <a:noAutofit/>
          </a:bodyPr>
          <a:lstStyle/>
          <a:p>
            <a:pPr algn="ctr"/>
            <a:r>
              <a:rPr lang="en-US" sz="3200" b="1" dirty="0" smtClean="0">
                <a:solidFill>
                  <a:srgbClr val="FFC000"/>
                </a:solidFill>
              </a:rPr>
              <a:t>http://www.cdc.gov/nchs/nhanes.htm</a:t>
            </a:r>
            <a:endParaRPr lang="en-US" sz="3200" b="1" dirty="0">
              <a:solidFill>
                <a:srgbClr val="FFC000"/>
              </a:solidFill>
            </a:endParaRPr>
          </a:p>
        </p:txBody>
      </p:sp>
      <p:grpSp>
        <p:nvGrpSpPr>
          <p:cNvPr id="6" name="Group 5" descr="NHANES homepage. Arrows pointing to left navigation"/>
          <p:cNvGrpSpPr/>
          <p:nvPr/>
        </p:nvGrpSpPr>
        <p:grpSpPr>
          <a:xfrm>
            <a:off x="457200" y="0"/>
            <a:ext cx="8290560" cy="6217920"/>
            <a:chOff x="457200" y="0"/>
            <a:chExt cx="8290560" cy="6217920"/>
          </a:xfrm>
        </p:grpSpPr>
        <p:pic>
          <p:nvPicPr>
            <p:cNvPr id="1026" name="Picture 2"/>
            <p:cNvPicPr>
              <a:picLocks noChangeAspect="1" noChangeArrowheads="1"/>
            </p:cNvPicPr>
            <p:nvPr/>
          </p:nvPicPr>
          <p:blipFill>
            <a:blip r:embed="rId2" cstate="print"/>
            <a:srcRect/>
            <a:stretch>
              <a:fillRect/>
            </a:stretch>
          </p:blipFill>
          <p:spPr bwMode="auto">
            <a:xfrm>
              <a:off x="457200" y="0"/>
              <a:ext cx="8290560" cy="6217920"/>
            </a:xfrm>
            <a:prstGeom prst="rect">
              <a:avLst/>
            </a:prstGeom>
            <a:noFill/>
            <a:ln w="9525">
              <a:noFill/>
              <a:miter lim="800000"/>
              <a:headEnd/>
              <a:tailEnd/>
            </a:ln>
          </p:spPr>
        </p:pic>
        <p:sp>
          <p:nvSpPr>
            <p:cNvPr id="3" name="Left Arrow 2"/>
            <p:cNvSpPr/>
            <p:nvPr/>
          </p:nvSpPr>
          <p:spPr>
            <a:xfrm rot="1468841">
              <a:off x="1243311" y="3680618"/>
              <a:ext cx="1676400" cy="434340"/>
            </a:xfrm>
            <a:prstGeom prst="lef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Left Arrow 4"/>
            <p:cNvSpPr/>
            <p:nvPr/>
          </p:nvSpPr>
          <p:spPr>
            <a:xfrm rot="20499633">
              <a:off x="1444205" y="2263054"/>
              <a:ext cx="1676400" cy="434340"/>
            </a:xfrm>
            <a:prstGeom prst="lef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367462"/>
            <a:ext cx="8382000" cy="566738"/>
          </a:xfrm>
        </p:spPr>
        <p:txBody>
          <a:bodyPr>
            <a:noAutofit/>
          </a:bodyPr>
          <a:lstStyle/>
          <a:p>
            <a:r>
              <a:rPr lang="en-US" dirty="0" smtClean="0">
                <a:solidFill>
                  <a:srgbClr val="FFC000"/>
                </a:solidFill>
              </a:rPr>
              <a:t>http://www.cdc.gov/nchs/tutorials/environmental/index.htm</a:t>
            </a:r>
            <a:br>
              <a:rPr lang="en-US" dirty="0" smtClean="0">
                <a:solidFill>
                  <a:srgbClr val="FFC000"/>
                </a:solidFill>
              </a:rPr>
            </a:br>
            <a:endParaRPr lang="en-US" dirty="0">
              <a:solidFill>
                <a:srgbClr val="FFC000"/>
              </a:solidFill>
            </a:endParaRPr>
          </a:p>
        </p:txBody>
      </p:sp>
      <p:pic>
        <p:nvPicPr>
          <p:cNvPr id="6" name="Picture 2" descr="NHANES Environmental Chemical Data Tutorial"/>
          <p:cNvPicPr>
            <a:picLocks noGrp="1" noChangeAspect="1" noChangeArrowheads="1"/>
          </p:cNvPicPr>
          <p:nvPr>
            <p:ph type="pic" idx="1"/>
          </p:nvPr>
        </p:nvPicPr>
        <p:blipFill>
          <a:blip r:embed="rId2" cstate="print"/>
          <a:srcRect/>
          <a:stretch>
            <a:fillRect/>
          </a:stretch>
        </p:blipFill>
        <p:spPr bwMode="auto">
          <a:xfrm>
            <a:off x="838200" y="762000"/>
            <a:ext cx="7315200" cy="5486400"/>
          </a:xfrm>
          <a:prstGeom prst="rect">
            <a:avLst/>
          </a:prstGeom>
          <a:noFill/>
          <a:ln w="38100">
            <a:noFill/>
            <a:miter lim="800000"/>
            <a:headEnd/>
            <a:tailEnd/>
          </a:ln>
        </p:spPr>
      </p:pic>
      <p:sp>
        <p:nvSpPr>
          <p:cNvPr id="4" name="Title 2"/>
          <p:cNvSpPr txBox="1">
            <a:spLocks/>
          </p:cNvSpPr>
          <p:nvPr/>
        </p:nvSpPr>
        <p:spPr>
          <a:xfrm>
            <a:off x="228600" y="0"/>
            <a:ext cx="8686800" cy="1143000"/>
          </a:xfrm>
          <a:prstGeom prst="rect">
            <a:avLst/>
          </a:prstGeom>
        </p:spPr>
        <p:txBody>
          <a:bodyPr vert="horz" lIns="91440" tIns="45720" rIns="91440" bIns="45720" rtlCol="0" anchor="b">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900" b="1" i="0" u="none" strike="noStrike" kern="1200" cap="none" spc="0" normalizeH="0" baseline="0" noProof="0" dirty="0" smtClean="0">
                <a:ln>
                  <a:noFill/>
                </a:ln>
                <a:solidFill>
                  <a:schemeClr val="tx2"/>
                </a:solidFill>
                <a:effectLst/>
                <a:uLnTx/>
                <a:uFillTx/>
                <a:latin typeface="Tahoma" pitchFamily="34" charset="0"/>
                <a:ea typeface="+mj-ea"/>
                <a:cs typeface="Tahoma" pitchFamily="34" charset="0"/>
              </a:rPr>
              <a:t>NHANES Environmental Chemical Data Tutorial</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2000" b="1" dirty="0" smtClean="0">
              <a:solidFill>
                <a:schemeClr val="tx2"/>
              </a:solidFill>
              <a:latin typeface="Tahoma" pitchFamily="34" charset="0"/>
              <a:ea typeface="+mj-ea"/>
              <a:cs typeface="Tahoma"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000" b="1" i="0" u="none" strike="noStrike" kern="1200" cap="none" spc="0" normalizeH="0" baseline="0" noProof="0" dirty="0">
              <a:ln>
                <a:noFill/>
              </a:ln>
              <a:solidFill>
                <a:schemeClr val="tx2"/>
              </a:solidFill>
              <a:effectLst/>
              <a:uLnTx/>
              <a:uFillTx/>
              <a:latin typeface="Tahoma" pitchFamily="34" charset="0"/>
              <a:ea typeface="+mj-ea"/>
              <a:cs typeface="Tahoma" pitchFamily="34"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lstStyle/>
          <a:p>
            <a:r>
              <a:rPr lang="en-US" dirty="0" smtClean="0"/>
              <a:t>Presentation Objectives</a:t>
            </a:r>
            <a:endParaRPr lang="en-US" dirty="0"/>
          </a:p>
        </p:txBody>
      </p:sp>
      <p:sp>
        <p:nvSpPr>
          <p:cNvPr id="4" name="Content Placeholder 3"/>
          <p:cNvSpPr>
            <a:spLocks noGrp="1"/>
          </p:cNvSpPr>
          <p:nvPr>
            <p:ph idx="1"/>
          </p:nvPr>
        </p:nvSpPr>
        <p:spPr/>
        <p:txBody>
          <a:bodyPr/>
          <a:lstStyle/>
          <a:p>
            <a:r>
              <a:rPr lang="en-US" dirty="0" smtClean="0"/>
              <a:t>Overview:</a:t>
            </a:r>
          </a:p>
          <a:p>
            <a:pPr lvl="1"/>
            <a:r>
              <a:rPr lang="en-US" dirty="0" smtClean="0"/>
              <a:t>Selected content NHANES 2007-08</a:t>
            </a:r>
          </a:p>
          <a:p>
            <a:pPr lvl="1"/>
            <a:r>
              <a:rPr lang="en-US" dirty="0" smtClean="0"/>
              <a:t>Selected content NHANES 2009-10</a:t>
            </a:r>
          </a:p>
          <a:p>
            <a:pPr lvl="1"/>
            <a:r>
              <a:rPr lang="en-US" dirty="0" smtClean="0"/>
              <a:t>New NHANES Web Tutorials</a:t>
            </a:r>
          </a:p>
          <a:p>
            <a:pPr lvl="2"/>
            <a:r>
              <a:rPr lang="en-US" dirty="0" smtClean="0"/>
              <a:t>Environmental Chemicals</a:t>
            </a:r>
          </a:p>
          <a:p>
            <a:pPr lvl="2"/>
            <a:r>
              <a:rPr lang="en-US" dirty="0" smtClean="0"/>
              <a:t>Dietary</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458200" cy="1600200"/>
          </a:xfrm>
        </p:spPr>
        <p:txBody>
          <a:bodyPr rtlCol="0">
            <a:noAutofit/>
          </a:bodyPr>
          <a:lstStyle/>
          <a:p>
            <a:pPr lvl="1" algn="ctr" fontAlgn="auto">
              <a:spcBef>
                <a:spcPts val="0"/>
              </a:spcBef>
              <a:spcAft>
                <a:spcPts val="0"/>
              </a:spcAft>
              <a:defRPr/>
            </a:pPr>
            <a:r>
              <a:rPr lang="en-US" sz="3600" b="1" dirty="0" smtClean="0">
                <a:solidFill>
                  <a:schemeClr val="tx2"/>
                </a:solidFill>
                <a:latin typeface="Tahoma" pitchFamily="34" charset="0"/>
                <a:cs typeface="Tahoma" pitchFamily="34" charset="0"/>
              </a:rPr>
              <a:t>NHANES </a:t>
            </a:r>
            <a:br>
              <a:rPr lang="en-US" sz="3600" b="1" dirty="0" smtClean="0">
                <a:solidFill>
                  <a:schemeClr val="tx2"/>
                </a:solidFill>
                <a:latin typeface="Tahoma" pitchFamily="34" charset="0"/>
                <a:cs typeface="Tahoma" pitchFamily="34" charset="0"/>
              </a:rPr>
            </a:br>
            <a:r>
              <a:rPr lang="en-US" sz="3600" b="1" dirty="0" smtClean="0">
                <a:solidFill>
                  <a:schemeClr val="tx2"/>
                </a:solidFill>
                <a:latin typeface="Tahoma" pitchFamily="34" charset="0"/>
                <a:cs typeface="Tahoma" pitchFamily="34" charset="0"/>
              </a:rPr>
              <a:t>Environmental </a:t>
            </a:r>
            <a:r>
              <a:rPr lang="en-US" sz="3600" b="1" dirty="0">
                <a:solidFill>
                  <a:schemeClr val="tx2"/>
                </a:solidFill>
                <a:latin typeface="Tahoma" pitchFamily="34" charset="0"/>
                <a:cs typeface="Tahoma" pitchFamily="34" charset="0"/>
              </a:rPr>
              <a:t>Chemical </a:t>
            </a:r>
            <a:r>
              <a:rPr lang="en-US" sz="3600" b="1" dirty="0" smtClean="0">
                <a:solidFill>
                  <a:schemeClr val="tx2"/>
                </a:solidFill>
                <a:latin typeface="Tahoma" pitchFamily="34" charset="0"/>
                <a:cs typeface="Tahoma" pitchFamily="34" charset="0"/>
              </a:rPr>
              <a:t>Tutorial</a:t>
            </a:r>
            <a:endParaRPr lang="en-US" sz="3600" dirty="0">
              <a:solidFill>
                <a:sysClr val="windowText" lastClr="000000"/>
              </a:solidFill>
            </a:endParaRPr>
          </a:p>
        </p:txBody>
      </p:sp>
      <p:sp>
        <p:nvSpPr>
          <p:cNvPr id="32771" name="Content Placeholder 2"/>
          <p:cNvSpPr>
            <a:spLocks noGrp="1"/>
          </p:cNvSpPr>
          <p:nvPr>
            <p:ph idx="1"/>
          </p:nvPr>
        </p:nvSpPr>
        <p:spPr>
          <a:xfrm>
            <a:off x="933450" y="2133600"/>
            <a:ext cx="7277100" cy="4114800"/>
          </a:xfrm>
        </p:spPr>
        <p:txBody>
          <a:bodyPr/>
          <a:lstStyle/>
          <a:p>
            <a:pPr>
              <a:buClr>
                <a:schemeClr val="tx1"/>
              </a:buClr>
            </a:pPr>
            <a:r>
              <a:rPr lang="en-US" dirty="0" smtClean="0"/>
              <a:t>Rationale</a:t>
            </a:r>
          </a:p>
          <a:p>
            <a:pPr lvl="1">
              <a:buClr>
                <a:schemeClr val="tx1"/>
              </a:buClr>
            </a:pPr>
            <a:r>
              <a:rPr lang="en-US" dirty="0" smtClean="0"/>
              <a:t>Meet the growing demands of NHANES environmental chemical data users</a:t>
            </a:r>
          </a:p>
          <a:p>
            <a:pPr lvl="1">
              <a:buClr>
                <a:schemeClr val="tx1"/>
              </a:buClr>
            </a:pPr>
            <a:r>
              <a:rPr lang="en-US" dirty="0" smtClean="0"/>
              <a:t>Promote broader and more proficient use of this </a:t>
            </a:r>
            <a:r>
              <a:rPr lang="en-US" smtClean="0"/>
              <a:t>NHANES data</a:t>
            </a:r>
            <a:endParaRPr lang="en-US" dirty="0" smtClean="0"/>
          </a:p>
          <a:p>
            <a:endParaRPr lang="en-US" dirty="0" smtClean="0"/>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552450"/>
            <a:ext cx="9144000" cy="5575300"/>
          </a:xfrm>
          <a:prstGeom prst="rect">
            <a:avLst/>
          </a:prstGeom>
          <a:noFill/>
          <a:ln w="9525">
            <a:noFill/>
            <a:miter lim="800000"/>
            <a:headEnd/>
            <a:tailEnd/>
          </a:ln>
        </p:spPr>
        <p:txBody>
          <a:bodyPr/>
          <a:lstStyle/>
          <a:p>
            <a:pPr marL="1066800" lvl="1" indent="-609600">
              <a:lnSpc>
                <a:spcPct val="90000"/>
              </a:lnSpc>
              <a:spcBef>
                <a:spcPct val="50000"/>
              </a:spcBef>
              <a:buClr>
                <a:schemeClr val="hlink"/>
              </a:buClr>
              <a:buSzPct val="125000"/>
              <a:defRPr/>
            </a:pPr>
            <a:endParaRPr lang="en-US" sz="3600" b="1" kern="0" dirty="0">
              <a:solidFill>
                <a:schemeClr val="accent1"/>
              </a:solidFill>
              <a:latin typeface="+mn-lt"/>
            </a:endParaRPr>
          </a:p>
          <a:p>
            <a:pPr marL="1066800" lvl="1" indent="-609600">
              <a:lnSpc>
                <a:spcPct val="90000"/>
              </a:lnSpc>
              <a:spcBef>
                <a:spcPct val="50000"/>
              </a:spcBef>
              <a:buClr>
                <a:schemeClr val="hlink"/>
              </a:buClr>
              <a:buSzPct val="125000"/>
              <a:defRPr/>
            </a:pPr>
            <a:endParaRPr lang="en-US" sz="3200" b="1" kern="0" dirty="0">
              <a:solidFill>
                <a:schemeClr val="accent1"/>
              </a:solidFill>
              <a:latin typeface="+mn-lt"/>
            </a:endParaRPr>
          </a:p>
          <a:p>
            <a:pPr marL="1066800" lvl="1" indent="-609600">
              <a:lnSpc>
                <a:spcPct val="90000"/>
              </a:lnSpc>
              <a:spcBef>
                <a:spcPct val="50000"/>
              </a:spcBef>
              <a:buClr>
                <a:schemeClr val="hlink"/>
              </a:buClr>
              <a:buSzPct val="125000"/>
              <a:defRPr/>
            </a:pPr>
            <a:endParaRPr lang="en-US" sz="3200" b="1" kern="0" dirty="0">
              <a:solidFill>
                <a:schemeClr val="accent1"/>
              </a:solidFill>
              <a:latin typeface="+mn-lt"/>
            </a:endParaRPr>
          </a:p>
        </p:txBody>
      </p:sp>
      <p:sp>
        <p:nvSpPr>
          <p:cNvPr id="6" name="Title 5"/>
          <p:cNvSpPr>
            <a:spLocks noGrp="1"/>
          </p:cNvSpPr>
          <p:nvPr>
            <p:ph type="title"/>
          </p:nvPr>
        </p:nvSpPr>
        <p:spPr>
          <a:xfrm>
            <a:off x="457200" y="304800"/>
            <a:ext cx="8229600" cy="1143000"/>
          </a:xfrm>
        </p:spPr>
        <p:txBody>
          <a:bodyPr rtlCol="0">
            <a:noAutofit/>
          </a:bodyPr>
          <a:lstStyle/>
          <a:p>
            <a:pPr fontAlgn="auto">
              <a:spcAft>
                <a:spcPts val="0"/>
              </a:spcAft>
              <a:defRPr/>
            </a:pPr>
            <a:r>
              <a:rPr lang="en-US" dirty="0" smtClean="0"/>
              <a:t>Example topics - NHANES Environmental Chemical Tutorial</a:t>
            </a:r>
            <a:endParaRPr lang="en-US" dirty="0"/>
          </a:p>
        </p:txBody>
      </p:sp>
      <p:sp>
        <p:nvSpPr>
          <p:cNvPr id="33796" name="Content Placeholder 8"/>
          <p:cNvSpPr>
            <a:spLocks noGrp="1"/>
          </p:cNvSpPr>
          <p:nvPr>
            <p:ph idx="1"/>
          </p:nvPr>
        </p:nvSpPr>
        <p:spPr/>
        <p:txBody>
          <a:bodyPr/>
          <a:lstStyle/>
          <a:p>
            <a:pPr lvl="1"/>
            <a:r>
              <a:rPr lang="en-US" dirty="0" smtClean="0"/>
              <a:t>Understanding subsample designs &amp; weighting of environmental specimens</a:t>
            </a:r>
          </a:p>
          <a:p>
            <a:pPr lvl="1"/>
            <a:r>
              <a:rPr lang="en-US" dirty="0" smtClean="0"/>
              <a:t>Creating an environmental data set for analysis (</a:t>
            </a:r>
            <a:r>
              <a:rPr lang="en-US" dirty="0" smtClean="0">
                <a:solidFill>
                  <a:schemeClr val="accent5"/>
                </a:solidFill>
              </a:rPr>
              <a:t>sample programs provided</a:t>
            </a:r>
            <a:r>
              <a:rPr lang="en-US" dirty="0" smtClean="0"/>
              <a:t>)</a:t>
            </a:r>
          </a:p>
          <a:p>
            <a:pPr lvl="1"/>
            <a:r>
              <a:rPr lang="en-US" dirty="0" smtClean="0"/>
              <a:t>Managing limit of detection &amp; non-normality of environmental chemicals</a:t>
            </a:r>
          </a:p>
          <a:p>
            <a:pPr lvl="1"/>
            <a:r>
              <a:rPr lang="en-US" dirty="0" smtClean="0"/>
              <a:t>Use of lipid &amp; creatinine adjustments when analyzing environmental data</a:t>
            </a:r>
          </a:p>
          <a:p>
            <a:endParaRPr lang="en-US" dirty="0" smtClean="0"/>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0" descr="NHANES Dietary Web Tutorial"/>
          <p:cNvPicPr>
            <a:picLocks noChangeAspect="1" noChangeArrowheads="1"/>
          </p:cNvPicPr>
          <p:nvPr/>
        </p:nvPicPr>
        <p:blipFill>
          <a:blip r:embed="rId3" cstate="print"/>
          <a:srcRect t="13393" r="25502" b="6250"/>
          <a:stretch>
            <a:fillRect/>
          </a:stretch>
        </p:blipFill>
        <p:spPr bwMode="auto">
          <a:xfrm>
            <a:off x="914400" y="914400"/>
            <a:ext cx="7266237" cy="5878275"/>
          </a:xfrm>
          <a:prstGeom prst="rect">
            <a:avLst/>
          </a:prstGeom>
          <a:noFill/>
          <a:ln w="38100">
            <a:noFill/>
            <a:miter lim="800000"/>
            <a:headEnd/>
            <a:tailEnd/>
          </a:ln>
        </p:spPr>
      </p:pic>
      <p:sp>
        <p:nvSpPr>
          <p:cNvPr id="3" name="Title 2"/>
          <p:cNvSpPr>
            <a:spLocks noGrp="1"/>
          </p:cNvSpPr>
          <p:nvPr>
            <p:ph type="title"/>
          </p:nvPr>
        </p:nvSpPr>
        <p:spPr>
          <a:xfrm>
            <a:off x="457200" y="76200"/>
            <a:ext cx="8229600" cy="914400"/>
          </a:xfrm>
        </p:spPr>
        <p:txBody>
          <a:bodyPr>
            <a:normAutofit/>
          </a:bodyPr>
          <a:lstStyle/>
          <a:p>
            <a:r>
              <a:rPr lang="en-US" sz="3200" dirty="0" smtClean="0"/>
              <a:t>Dietary Tutorial – Advanced Modules</a:t>
            </a:r>
            <a:endParaRPr lang="en-US" sz="3200" dirty="0"/>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9778" name="Rectangle 2"/>
          <p:cNvSpPr>
            <a:spLocks noChangeArrowheads="1"/>
          </p:cNvSpPr>
          <p:nvPr/>
        </p:nvSpPr>
        <p:spPr bwMode="auto">
          <a:xfrm>
            <a:off x="307975" y="393700"/>
            <a:ext cx="8548688" cy="915988"/>
          </a:xfrm>
          <a:prstGeom prst="rect">
            <a:avLst/>
          </a:prstGeom>
          <a:noFill/>
          <a:ln w="9525">
            <a:noFill/>
            <a:miter lim="800000"/>
            <a:headEnd/>
            <a:tailEnd/>
          </a:ln>
          <a:effectLst/>
        </p:spPr>
        <p:txBody>
          <a:bodyPr anchor="ctr"/>
          <a:lstStyle/>
          <a:p>
            <a:pPr algn="ctr">
              <a:defRPr/>
            </a:pPr>
            <a:r>
              <a:rPr lang="en-US" sz="3600" b="1" dirty="0" smtClean="0">
                <a:solidFill>
                  <a:schemeClr val="tx2"/>
                </a:solidFill>
                <a:latin typeface="Tahoma" pitchFamily="34" charset="0"/>
                <a:cs typeface="Tahoma" pitchFamily="34" charset="0"/>
              </a:rPr>
              <a:t>Advanced </a:t>
            </a:r>
            <a:r>
              <a:rPr lang="en-US" sz="3600" b="1" dirty="0">
                <a:solidFill>
                  <a:schemeClr val="tx2"/>
                </a:solidFill>
                <a:latin typeface="Tahoma" pitchFamily="34" charset="0"/>
                <a:cs typeface="Tahoma" pitchFamily="34" charset="0"/>
              </a:rPr>
              <a:t>Dietary Tutorial Modules</a:t>
            </a:r>
          </a:p>
        </p:txBody>
      </p:sp>
      <p:sp>
        <p:nvSpPr>
          <p:cNvPr id="4101" name="Text Box 50"/>
          <p:cNvSpPr txBox="1">
            <a:spLocks noChangeArrowheads="1"/>
          </p:cNvSpPr>
          <p:nvPr/>
        </p:nvSpPr>
        <p:spPr bwMode="auto">
          <a:xfrm>
            <a:off x="695325" y="2054225"/>
            <a:ext cx="7902575" cy="3300413"/>
          </a:xfrm>
          <a:prstGeom prst="rect">
            <a:avLst/>
          </a:prstGeom>
          <a:noFill/>
          <a:ln w="38100">
            <a:noFill/>
            <a:miter lim="800000"/>
            <a:headEnd/>
            <a:tailEnd/>
          </a:ln>
        </p:spPr>
        <p:txBody>
          <a:bodyPr>
            <a:spAutoFit/>
          </a:bodyPr>
          <a:lstStyle/>
          <a:p>
            <a:pPr marL="2006600" indent="-2006600" algn="l">
              <a:lnSpc>
                <a:spcPct val="120000"/>
              </a:lnSpc>
              <a:spcAft>
                <a:spcPts val="600"/>
              </a:spcAft>
              <a:buClr>
                <a:schemeClr val="bg2"/>
              </a:buClr>
              <a:tabLst>
                <a:tab pos="2006600" algn="l"/>
              </a:tabLst>
            </a:pPr>
            <a:r>
              <a:rPr lang="en-US" sz="2800" dirty="0">
                <a:latin typeface="Tahoma" pitchFamily="34" charset="0"/>
                <a:cs typeface="Tahoma" pitchFamily="34" charset="0"/>
              </a:rPr>
              <a:t>Module 17 - Estimate prevalence and examine relationships using supplement data</a:t>
            </a:r>
          </a:p>
          <a:p>
            <a:pPr marL="2006600" indent="-2006600" algn="l">
              <a:lnSpc>
                <a:spcPct val="120000"/>
              </a:lnSpc>
              <a:spcAft>
                <a:spcPts val="600"/>
              </a:spcAft>
              <a:buClr>
                <a:schemeClr val="bg2"/>
              </a:buClr>
              <a:tabLst>
                <a:tab pos="2006600" algn="l"/>
              </a:tabLst>
            </a:pPr>
            <a:r>
              <a:rPr lang="en-US" sz="2800" dirty="0">
                <a:latin typeface="Tahoma" pitchFamily="34" charset="0"/>
                <a:cs typeface="Tahoma" pitchFamily="34" charset="0"/>
              </a:rPr>
              <a:t>Module 18 - Model usual intake using dietary recall data</a:t>
            </a:r>
          </a:p>
          <a:p>
            <a:pPr marL="2006600" indent="-2006600" algn="l">
              <a:lnSpc>
                <a:spcPct val="120000"/>
              </a:lnSpc>
              <a:spcAft>
                <a:spcPts val="600"/>
              </a:spcAft>
              <a:buClr>
                <a:schemeClr val="bg2"/>
              </a:buClr>
              <a:tabLst>
                <a:tab pos="2006600" algn="l"/>
              </a:tabLst>
            </a:pPr>
            <a:r>
              <a:rPr lang="en-US" sz="2800" dirty="0">
                <a:latin typeface="Tahoma" pitchFamily="34" charset="0"/>
                <a:cs typeface="Tahoma" pitchFamily="34" charset="0"/>
              </a:rPr>
              <a:t>Module 19 - Evaluate the effects of covariates on usual dietary intakes</a:t>
            </a: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9778" name="Rectangle 2"/>
          <p:cNvSpPr>
            <a:spLocks noChangeArrowheads="1"/>
          </p:cNvSpPr>
          <p:nvPr/>
        </p:nvSpPr>
        <p:spPr bwMode="auto">
          <a:xfrm>
            <a:off x="462888" y="393700"/>
            <a:ext cx="8320088" cy="915988"/>
          </a:xfrm>
          <a:prstGeom prst="rect">
            <a:avLst/>
          </a:prstGeom>
          <a:noFill/>
          <a:ln w="9525">
            <a:noFill/>
            <a:miter lim="800000"/>
            <a:headEnd/>
            <a:tailEnd/>
          </a:ln>
          <a:effectLst/>
        </p:spPr>
        <p:txBody>
          <a:bodyPr anchor="ctr"/>
          <a:lstStyle/>
          <a:p>
            <a:pPr>
              <a:defRPr/>
            </a:pPr>
            <a:r>
              <a:rPr lang="en-US" sz="3600" b="1" dirty="0" smtClean="0">
                <a:solidFill>
                  <a:schemeClr val="tx2"/>
                </a:solidFill>
                <a:latin typeface="Tahoma" pitchFamily="34" charset="0"/>
                <a:cs typeface="Tahoma" pitchFamily="34" charset="0"/>
              </a:rPr>
              <a:t>Advanced </a:t>
            </a:r>
            <a:r>
              <a:rPr lang="en-US" sz="3600" b="1" dirty="0">
                <a:solidFill>
                  <a:schemeClr val="tx2"/>
                </a:solidFill>
                <a:latin typeface="Tahoma" pitchFamily="34" charset="0"/>
                <a:cs typeface="Tahoma" pitchFamily="34" charset="0"/>
              </a:rPr>
              <a:t>Dietary Tutorial Modules</a:t>
            </a:r>
          </a:p>
        </p:txBody>
      </p:sp>
      <p:sp>
        <p:nvSpPr>
          <p:cNvPr id="5125" name="Text Box 50"/>
          <p:cNvSpPr txBox="1">
            <a:spLocks noChangeArrowheads="1"/>
          </p:cNvSpPr>
          <p:nvPr/>
        </p:nvSpPr>
        <p:spPr bwMode="auto">
          <a:xfrm>
            <a:off x="695325" y="2054225"/>
            <a:ext cx="7902575" cy="3817938"/>
          </a:xfrm>
          <a:prstGeom prst="rect">
            <a:avLst/>
          </a:prstGeom>
          <a:noFill/>
          <a:ln w="38100">
            <a:noFill/>
            <a:miter lim="800000"/>
            <a:headEnd/>
            <a:tailEnd/>
          </a:ln>
        </p:spPr>
        <p:txBody>
          <a:bodyPr>
            <a:spAutoFit/>
          </a:bodyPr>
          <a:lstStyle/>
          <a:p>
            <a:pPr marL="2006600" indent="-2006600" algn="l">
              <a:lnSpc>
                <a:spcPct val="120000"/>
              </a:lnSpc>
              <a:spcAft>
                <a:spcPts val="600"/>
              </a:spcAft>
              <a:buClr>
                <a:schemeClr val="bg2"/>
              </a:buClr>
              <a:tabLst>
                <a:tab pos="2006600" algn="l"/>
              </a:tabLst>
            </a:pPr>
            <a:r>
              <a:rPr lang="en-US" sz="2800" dirty="0">
                <a:latin typeface="Tahoma" pitchFamily="34" charset="0"/>
                <a:cs typeface="Tahoma" pitchFamily="34" charset="0"/>
              </a:rPr>
              <a:t>Module 20 - Estimate population-level distributions of usual dietary intake</a:t>
            </a:r>
          </a:p>
          <a:p>
            <a:pPr marL="2006600" indent="-2006600" algn="l">
              <a:lnSpc>
                <a:spcPct val="120000"/>
              </a:lnSpc>
              <a:spcAft>
                <a:spcPts val="600"/>
              </a:spcAft>
              <a:buClr>
                <a:schemeClr val="bg2"/>
              </a:buClr>
              <a:tabLst>
                <a:tab pos="2006600" algn="l"/>
              </a:tabLst>
            </a:pPr>
            <a:r>
              <a:rPr lang="en-US" sz="2800" dirty="0">
                <a:latin typeface="Tahoma" pitchFamily="34" charset="0"/>
                <a:cs typeface="Tahoma" pitchFamily="34" charset="0"/>
              </a:rPr>
              <a:t>Module 21 - Examine the relationship between usual dietary intake and some outcome measure</a:t>
            </a:r>
          </a:p>
          <a:p>
            <a:pPr marL="2006600" indent="-2006600" algn="l">
              <a:lnSpc>
                <a:spcPct val="120000"/>
              </a:lnSpc>
              <a:spcAft>
                <a:spcPts val="600"/>
              </a:spcAft>
              <a:buClr>
                <a:schemeClr val="bg2"/>
              </a:buClr>
              <a:tabLst>
                <a:tab pos="2006600" algn="l"/>
              </a:tabLst>
            </a:pPr>
            <a:r>
              <a:rPr lang="en-US" sz="2800" dirty="0">
                <a:latin typeface="Tahoma" pitchFamily="34" charset="0"/>
                <a:cs typeface="Tahoma" pitchFamily="34" charset="0"/>
              </a:rPr>
              <a:t>Module 22 - Examining usual total nutrient intake from supplements and diet</a:t>
            </a: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04800"/>
            <a:ext cx="8229600" cy="1143000"/>
          </a:xfrm>
        </p:spPr>
        <p:txBody>
          <a:bodyPr>
            <a:normAutofit/>
          </a:bodyPr>
          <a:lstStyle/>
          <a:p>
            <a:r>
              <a:rPr lang="en-US" dirty="0" smtClean="0"/>
              <a:t>Thank You</a:t>
            </a:r>
          </a:p>
        </p:txBody>
      </p:sp>
      <p:sp>
        <p:nvSpPr>
          <p:cNvPr id="3" name="Title 5"/>
          <p:cNvSpPr txBox="1">
            <a:spLocks/>
          </p:cNvSpPr>
          <p:nvPr/>
        </p:nvSpPr>
        <p:spPr>
          <a:xfrm>
            <a:off x="76200" y="3200400"/>
            <a:ext cx="8991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FFC000"/>
                </a:solidFill>
                <a:effectLst/>
                <a:uLnTx/>
                <a:uFillTx/>
                <a:latin typeface="Tahoma" pitchFamily="34" charset="0"/>
                <a:ea typeface="+mj-ea"/>
                <a:cs typeface="Tahoma" pitchFamily="34" charset="0"/>
              </a:rPr>
              <a:t>Survey Content Brochure</a:t>
            </a:r>
          </a:p>
          <a:p>
            <a:pPr lvl="0" algn="ctr">
              <a:spcBef>
                <a:spcPct val="0"/>
              </a:spcBef>
            </a:pPr>
            <a:r>
              <a:rPr lang="en-US" sz="2000" b="1" dirty="0" smtClean="0">
                <a:solidFill>
                  <a:srgbClr val="FFC000"/>
                </a:solidFill>
                <a:latin typeface="Tahoma" pitchFamily="34" charset="0"/>
                <a:ea typeface="+mj-ea"/>
                <a:cs typeface="Tahoma" pitchFamily="34" charset="0"/>
              </a:rPr>
              <a:t>http://www.cdc.gov/nchs/data/nhanes/survey_content_99_10.pdf</a:t>
            </a:r>
            <a:endParaRPr kumimoji="0" lang="en-US" sz="2000" b="1" i="0" u="none" strike="noStrike" kern="1200" cap="none" spc="0" normalizeH="0" baseline="0" noProof="0" dirty="0" smtClean="0">
              <a:ln>
                <a:noFill/>
              </a:ln>
              <a:solidFill>
                <a:srgbClr val="FFC000"/>
              </a:solidFill>
              <a:effectLst/>
              <a:uLnTx/>
              <a:uFillTx/>
              <a:latin typeface="Tahoma" pitchFamily="34" charset="0"/>
              <a:ea typeface="+mj-ea"/>
              <a:cs typeface="Tahoma" pitchFamily="34" charset="0"/>
            </a:endParaRPr>
          </a:p>
        </p:txBody>
      </p:sp>
      <p:sp>
        <p:nvSpPr>
          <p:cNvPr id="4" name="Title 5"/>
          <p:cNvSpPr txBox="1">
            <a:spLocks/>
          </p:cNvSpPr>
          <p:nvPr/>
        </p:nvSpPr>
        <p:spPr>
          <a:xfrm>
            <a:off x="228600" y="4419600"/>
            <a:ext cx="8991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FFC000"/>
                </a:solidFill>
                <a:effectLst/>
                <a:uLnTx/>
                <a:uFillTx/>
                <a:latin typeface="Tahoma" pitchFamily="34" charset="0"/>
                <a:ea typeface="+mj-ea"/>
                <a:cs typeface="Tahoma" pitchFamily="34" charset="0"/>
              </a:rPr>
              <a:t>NHANES Tutorials</a:t>
            </a:r>
          </a:p>
          <a:p>
            <a:pPr lvl="0" algn="ctr">
              <a:spcBef>
                <a:spcPct val="0"/>
              </a:spcBef>
            </a:pPr>
            <a:r>
              <a:rPr lang="en-US" sz="2400" b="1" dirty="0" smtClean="0">
                <a:solidFill>
                  <a:srgbClr val="FFC000"/>
                </a:solidFill>
                <a:latin typeface="Tahoma" pitchFamily="34" charset="0"/>
                <a:ea typeface="+mj-ea"/>
                <a:cs typeface="Tahoma" pitchFamily="34" charset="0"/>
              </a:rPr>
              <a:t>http://www.cdc.gov/nchs/tutorials/</a:t>
            </a:r>
            <a:endParaRPr kumimoji="0" lang="en-US" sz="2400" b="1" i="0" u="none" strike="noStrike" kern="1200" cap="none" spc="0" normalizeH="0" baseline="0" noProof="0" dirty="0" smtClean="0">
              <a:ln>
                <a:noFill/>
              </a:ln>
              <a:solidFill>
                <a:srgbClr val="FFC000"/>
              </a:solidFill>
              <a:effectLst/>
              <a:uLnTx/>
              <a:uFillTx/>
              <a:latin typeface="Tahoma" pitchFamily="34" charset="0"/>
              <a:ea typeface="+mj-ea"/>
              <a:cs typeface="Tahoma" pitchFamily="34" charset="0"/>
            </a:endParaRPr>
          </a:p>
        </p:txBody>
      </p:sp>
      <p:sp>
        <p:nvSpPr>
          <p:cNvPr id="7" name="Title 5"/>
          <p:cNvSpPr txBox="1">
            <a:spLocks/>
          </p:cNvSpPr>
          <p:nvPr/>
        </p:nvSpPr>
        <p:spPr>
          <a:xfrm>
            <a:off x="76200" y="1905000"/>
            <a:ext cx="8991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FFC000"/>
                </a:solidFill>
                <a:effectLst/>
                <a:uLnTx/>
                <a:uFillTx/>
                <a:latin typeface="Tahoma" pitchFamily="34" charset="0"/>
                <a:ea typeface="+mj-ea"/>
                <a:cs typeface="Tahoma" pitchFamily="34" charset="0"/>
              </a:rPr>
              <a:t>NHANES Homepage</a:t>
            </a:r>
          </a:p>
          <a:p>
            <a:pPr lvl="0" algn="ctr">
              <a:spcBef>
                <a:spcPct val="0"/>
              </a:spcBef>
            </a:pPr>
            <a:r>
              <a:rPr lang="en-US" sz="2400" b="1" dirty="0" smtClean="0">
                <a:solidFill>
                  <a:srgbClr val="FFC000"/>
                </a:solidFill>
                <a:latin typeface="Tahoma" pitchFamily="34" charset="0"/>
                <a:ea typeface="+mj-ea"/>
                <a:cs typeface="Tahoma" pitchFamily="34" charset="0"/>
              </a:rPr>
              <a:t>http://www.cdc.gov/nchs/nhanes.htm</a:t>
            </a:r>
            <a:endParaRPr kumimoji="0" lang="en-US" sz="2400" b="1" i="0" u="none" strike="noStrike" kern="1200" cap="none" spc="0" normalizeH="0" baseline="0" noProof="0" dirty="0" smtClean="0">
              <a:ln>
                <a:noFill/>
              </a:ln>
              <a:solidFill>
                <a:srgbClr val="FFC000"/>
              </a:solidFill>
              <a:effectLst/>
              <a:uLnTx/>
              <a:uFillTx/>
              <a:latin typeface="Tahoma" pitchFamily="34" charset="0"/>
              <a:ea typeface="+mj-ea"/>
              <a:cs typeface="Tahoma"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20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2362200"/>
            <a:ext cx="8382000" cy="1752600"/>
          </a:xfrm>
        </p:spPr>
        <p:txBody>
          <a:bodyPr>
            <a:noAutofit/>
          </a:bodyPr>
          <a:lstStyle/>
          <a:p>
            <a:pPr marL="742950" marR="0" lvl="1" indent="-285750" algn="ctr" defTabSz="914400" rtl="0" eaLnBrk="1" fontAlgn="auto" latinLnBrk="0" hangingPunct="1">
              <a:lnSpc>
                <a:spcPct val="100000"/>
              </a:lnSpc>
              <a:spcBef>
                <a:spcPct val="20000"/>
              </a:spcBef>
              <a:spcAft>
                <a:spcPts val="0"/>
              </a:spcAft>
              <a:tabLst/>
              <a:defRPr/>
            </a:pPr>
            <a:r>
              <a:rPr kumimoji="0" lang="en-US" sz="3600" b="1" i="0" u="none" strike="noStrike" kern="1200" cap="none" spc="0" normalizeH="0" baseline="0" noProof="0" dirty="0" smtClean="0">
                <a:ln>
                  <a:noFill/>
                </a:ln>
                <a:solidFill>
                  <a:schemeClr val="tx2"/>
                </a:solidFill>
                <a:effectLst/>
                <a:uLnTx/>
                <a:uFillTx/>
                <a:latin typeface="Tahoma" pitchFamily="34" charset="0"/>
                <a:ea typeface="+mn-ea"/>
                <a:cs typeface="Tahoma" pitchFamily="34" charset="0"/>
              </a:rPr>
              <a:t>Selected Content NHANES </a:t>
            </a:r>
            <a:br>
              <a:rPr kumimoji="0" lang="en-US" sz="3600" b="1" i="0" u="none" strike="noStrike" kern="1200" cap="none" spc="0" normalizeH="0" baseline="0" noProof="0" dirty="0" smtClean="0">
                <a:ln>
                  <a:noFill/>
                </a:ln>
                <a:solidFill>
                  <a:schemeClr val="tx2"/>
                </a:solidFill>
                <a:effectLst/>
                <a:uLnTx/>
                <a:uFillTx/>
                <a:latin typeface="Tahoma" pitchFamily="34" charset="0"/>
                <a:ea typeface="+mn-ea"/>
                <a:cs typeface="Tahoma" pitchFamily="34" charset="0"/>
              </a:rPr>
            </a:br>
            <a:r>
              <a:rPr kumimoji="0" lang="en-US" sz="3600" b="1" i="0" u="none" strike="noStrike" kern="1200" cap="none" spc="0" normalizeH="0" baseline="0" noProof="0" dirty="0" smtClean="0">
                <a:ln>
                  <a:noFill/>
                </a:ln>
                <a:solidFill>
                  <a:schemeClr val="tx2"/>
                </a:solidFill>
                <a:effectLst/>
                <a:uLnTx/>
                <a:uFillTx/>
                <a:latin typeface="Tahoma" pitchFamily="34" charset="0"/>
                <a:ea typeface="+mn-ea"/>
                <a:cs typeface="Tahoma" pitchFamily="34" charset="0"/>
              </a:rPr>
              <a:t>2007-08</a:t>
            </a:r>
            <a:br>
              <a:rPr kumimoji="0" lang="en-US" sz="3600" b="1" i="0" u="none" strike="noStrike" kern="1200" cap="none" spc="0" normalizeH="0" baseline="0" noProof="0" dirty="0" smtClean="0">
                <a:ln>
                  <a:noFill/>
                </a:ln>
                <a:solidFill>
                  <a:schemeClr val="tx2"/>
                </a:solidFill>
                <a:effectLst/>
                <a:uLnTx/>
                <a:uFillTx/>
                <a:latin typeface="Tahoma" pitchFamily="34" charset="0"/>
                <a:ea typeface="+mn-ea"/>
                <a:cs typeface="Tahoma" pitchFamily="34" charset="0"/>
              </a:rPr>
            </a:br>
            <a:endParaRPr lang="en-US" sz="3600" b="1" dirty="0" smtClean="0">
              <a:solidFill>
                <a:schemeClr val="tx2"/>
              </a:solidFill>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4690" name="Rectangle 2"/>
          <p:cNvSpPr>
            <a:spLocks noGrp="1" noChangeArrowheads="1"/>
          </p:cNvSpPr>
          <p:nvPr>
            <p:ph type="title"/>
          </p:nvPr>
        </p:nvSpPr>
        <p:spPr>
          <a:xfrm>
            <a:off x="685800" y="463550"/>
            <a:ext cx="7772400" cy="590550"/>
          </a:xfrm>
          <a:noFill/>
          <a:ln/>
        </p:spPr>
        <p:txBody>
          <a:bodyPr>
            <a:noAutofit/>
          </a:bodyPr>
          <a:lstStyle/>
          <a:p>
            <a:r>
              <a:rPr lang="en-US" dirty="0" smtClean="0"/>
              <a:t>Respiratory Health  </a:t>
            </a:r>
            <a:br>
              <a:rPr lang="en-US" dirty="0" smtClean="0"/>
            </a:br>
            <a:r>
              <a:rPr lang="en-US" dirty="0" smtClean="0"/>
              <a:t>(2007-12)</a:t>
            </a:r>
            <a:endParaRPr lang="en-US" dirty="0"/>
          </a:p>
        </p:txBody>
      </p:sp>
      <p:sp>
        <p:nvSpPr>
          <p:cNvPr id="2034691" name="Rectangle 3"/>
          <p:cNvSpPr>
            <a:spLocks noGrp="1" noChangeArrowheads="1"/>
          </p:cNvSpPr>
          <p:nvPr>
            <p:ph type="body" idx="1"/>
          </p:nvPr>
        </p:nvSpPr>
        <p:spPr>
          <a:xfrm>
            <a:off x="328613" y="1643063"/>
            <a:ext cx="8110537" cy="4587875"/>
          </a:xfrm>
          <a:noFill/>
          <a:ln/>
        </p:spPr>
        <p:txBody>
          <a:bodyPr/>
          <a:lstStyle/>
          <a:p>
            <a:pPr marL="461963" indent="-461963">
              <a:lnSpc>
                <a:spcPct val="70000"/>
              </a:lnSpc>
              <a:spcBef>
                <a:spcPct val="20000"/>
              </a:spcBef>
              <a:buClr>
                <a:srgbClr val="FFBF3F"/>
              </a:buClr>
              <a:buFontTx/>
              <a:buNone/>
            </a:pPr>
            <a:r>
              <a:rPr lang="en-US" dirty="0" smtClean="0"/>
              <a:t>Objectives </a:t>
            </a:r>
          </a:p>
          <a:p>
            <a:pPr marL="862013" lvl="1"/>
            <a:r>
              <a:rPr lang="en-US" sz="2800" dirty="0" smtClean="0"/>
              <a:t>Estimate prevalence </a:t>
            </a:r>
            <a:r>
              <a:rPr lang="en-US" sz="2800" dirty="0"/>
              <a:t>of </a:t>
            </a:r>
            <a:r>
              <a:rPr lang="en-US" sz="2800" b="1" dirty="0"/>
              <a:t>obstructive airway </a:t>
            </a:r>
            <a:r>
              <a:rPr lang="en-US" sz="2800" b="1" dirty="0" smtClean="0"/>
              <a:t>disease</a:t>
            </a:r>
            <a:endParaRPr lang="en-US" sz="2800" dirty="0"/>
          </a:p>
          <a:p>
            <a:pPr marL="862013" lvl="1"/>
            <a:r>
              <a:rPr lang="en-US" sz="2800" dirty="0" smtClean="0"/>
              <a:t>determine </a:t>
            </a:r>
            <a:r>
              <a:rPr lang="en-US" sz="2800" dirty="0"/>
              <a:t>the proportion of </a:t>
            </a:r>
            <a:r>
              <a:rPr lang="en-US" sz="2800" b="1" dirty="0"/>
              <a:t>reversible</a:t>
            </a:r>
            <a:r>
              <a:rPr lang="en-US" sz="2800" dirty="0"/>
              <a:t> airway disease among those with obstructive patterns</a:t>
            </a:r>
          </a:p>
          <a:p>
            <a:pPr marL="862013" lvl="1"/>
            <a:r>
              <a:rPr lang="en-US" sz="2800" dirty="0" smtClean="0"/>
              <a:t>Determine distribution </a:t>
            </a:r>
            <a:r>
              <a:rPr lang="en-US" sz="2800" dirty="0"/>
              <a:t>of airway </a:t>
            </a:r>
            <a:r>
              <a:rPr lang="en-US" sz="2800" b="1" dirty="0"/>
              <a:t>inflammation</a:t>
            </a:r>
            <a:r>
              <a:rPr lang="en-US" sz="2800" dirty="0"/>
              <a:t> </a:t>
            </a:r>
            <a:r>
              <a:rPr lang="en-US" sz="2800" dirty="0" smtClean="0"/>
              <a:t>based </a:t>
            </a:r>
            <a:r>
              <a:rPr lang="en-US" sz="2800" dirty="0"/>
              <a:t>on exhaled nitric oxide </a:t>
            </a:r>
            <a:r>
              <a:rPr lang="en-US" sz="2800" dirty="0" smtClean="0"/>
              <a:t>levels.</a:t>
            </a:r>
            <a:endParaRPr lang="en-US" sz="2800" dirty="0"/>
          </a:p>
          <a:p>
            <a:pPr marL="461963" indent="-461963">
              <a:buClr>
                <a:srgbClr val="FF9900"/>
              </a:buClr>
              <a:buSzPct val="140000"/>
            </a:pPr>
            <a:endParaRPr lang="en-US" sz="2800" dirty="0"/>
          </a:p>
        </p:txBody>
      </p:sp>
      <p:sp>
        <p:nvSpPr>
          <p:cNvPr id="2034692" name="Text Box 4"/>
          <p:cNvSpPr txBox="1">
            <a:spLocks noChangeArrowheads="1"/>
          </p:cNvSpPr>
          <p:nvPr/>
        </p:nvSpPr>
        <p:spPr bwMode="auto">
          <a:xfrm>
            <a:off x="2454275" y="644525"/>
            <a:ext cx="184150" cy="457200"/>
          </a:xfrm>
          <a:prstGeom prst="rect">
            <a:avLst/>
          </a:prstGeom>
          <a:noFill/>
          <a:ln w="38100">
            <a:noFill/>
            <a:miter lim="800000"/>
            <a:headEnd/>
            <a:tailEnd/>
          </a:ln>
          <a:effectLst/>
        </p:spPr>
        <p:txBody>
          <a:bodyPr wrap="none">
            <a:spAutoFit/>
          </a:bodyPr>
          <a:lstStyle/>
          <a:p>
            <a:endParaRPr lang="en-US" sz="2400"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lnSpcReduction="10000"/>
          </a:bodyPr>
          <a:lstStyle/>
          <a:p>
            <a:pPr marL="342900" lvl="1" indent="-342900">
              <a:buNone/>
            </a:pPr>
            <a:r>
              <a:rPr lang="en-US" dirty="0" smtClean="0">
                <a:solidFill>
                  <a:schemeClr val="accent5"/>
                </a:solidFill>
              </a:rPr>
              <a:t>Mobile Exam Center </a:t>
            </a:r>
          </a:p>
          <a:p>
            <a:pPr lvl="1"/>
            <a:r>
              <a:rPr lang="en-US" dirty="0" smtClean="0"/>
              <a:t>Ages 6-79 years</a:t>
            </a:r>
          </a:p>
          <a:p>
            <a:pPr lvl="1"/>
            <a:r>
              <a:rPr lang="en-US" dirty="0" smtClean="0"/>
              <a:t>Spirometry with bronchodilator </a:t>
            </a:r>
          </a:p>
          <a:p>
            <a:pPr lvl="2"/>
            <a:r>
              <a:rPr lang="en-US" dirty="0" smtClean="0"/>
              <a:t>Provides 1</a:t>
            </a:r>
            <a:r>
              <a:rPr lang="en-US" baseline="30000" dirty="0" smtClean="0"/>
              <a:t>st</a:t>
            </a:r>
            <a:r>
              <a:rPr lang="en-US" dirty="0" smtClean="0"/>
              <a:t> national estimates of </a:t>
            </a:r>
            <a:r>
              <a:rPr lang="en-US" b="1" dirty="0" smtClean="0"/>
              <a:t>reversible</a:t>
            </a:r>
            <a:r>
              <a:rPr lang="en-US" dirty="0" smtClean="0"/>
              <a:t> airway disease among those with obstructive patterns at baseline</a:t>
            </a:r>
          </a:p>
          <a:p>
            <a:pPr lvl="1"/>
            <a:r>
              <a:rPr lang="en-US" dirty="0" smtClean="0"/>
              <a:t>Exhaled nitric oxide </a:t>
            </a:r>
          </a:p>
          <a:p>
            <a:pPr lvl="2"/>
            <a:r>
              <a:rPr lang="en-US" dirty="0" smtClean="0">
                <a:solidFill>
                  <a:schemeClr val="tx1"/>
                </a:solidFill>
              </a:rPr>
              <a:t>Provides first national data on airway inflammation among US residents</a:t>
            </a:r>
            <a:endParaRPr lang="en-US" dirty="0" smtClean="0"/>
          </a:p>
          <a:p>
            <a:pPr lvl="1"/>
            <a:r>
              <a:rPr lang="en-US" dirty="0" smtClean="0">
                <a:solidFill>
                  <a:schemeClr val="tx1"/>
                </a:solidFill>
              </a:rPr>
              <a:t>First public release expected early 2011</a:t>
            </a:r>
          </a:p>
        </p:txBody>
      </p:sp>
      <p:sp>
        <p:nvSpPr>
          <p:cNvPr id="6" name="Rectangle 2"/>
          <p:cNvSpPr>
            <a:spLocks noGrp="1" noChangeArrowheads="1"/>
          </p:cNvSpPr>
          <p:nvPr>
            <p:ph type="title"/>
          </p:nvPr>
        </p:nvSpPr>
        <p:spPr>
          <a:noFill/>
          <a:ln/>
        </p:spPr>
        <p:txBody>
          <a:bodyPr>
            <a:noAutofit/>
          </a:bodyPr>
          <a:lstStyle/>
          <a:p>
            <a:r>
              <a:rPr lang="en-US" dirty="0" smtClean="0"/>
              <a:t>Respiratory </a:t>
            </a:r>
            <a:r>
              <a:rPr lang="en-US" dirty="0"/>
              <a:t>Health </a:t>
            </a:r>
            <a:r>
              <a:rPr lang="en-US" dirty="0" smtClean="0"/>
              <a:t/>
            </a:r>
            <a:br>
              <a:rPr lang="en-US" dirty="0" smtClean="0"/>
            </a:br>
            <a:r>
              <a:rPr lang="en-US" dirty="0" smtClean="0"/>
              <a:t>(2007-2012)</a:t>
            </a:r>
            <a:endParaRPr lang="en-US" dirty="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Asthma Medications (2007-10)</a:t>
            </a:r>
          </a:p>
        </p:txBody>
      </p:sp>
      <p:sp>
        <p:nvSpPr>
          <p:cNvPr id="4" name="Content Placeholder 3"/>
          <p:cNvSpPr>
            <a:spLocks noGrp="1"/>
          </p:cNvSpPr>
          <p:nvPr>
            <p:ph idx="1"/>
          </p:nvPr>
        </p:nvSpPr>
        <p:spPr/>
        <p:txBody>
          <a:bodyPr>
            <a:normAutofit/>
          </a:bodyPr>
          <a:lstStyle/>
          <a:p>
            <a:r>
              <a:rPr lang="en-US" dirty="0" smtClean="0"/>
              <a:t>	Household Interview</a:t>
            </a:r>
          </a:p>
          <a:p>
            <a:pPr lvl="1"/>
            <a:r>
              <a:rPr lang="en-US" dirty="0" smtClean="0"/>
              <a:t>Prescription medications - birth+</a:t>
            </a:r>
          </a:p>
          <a:p>
            <a:pPr lvl="1"/>
            <a:r>
              <a:rPr lang="en-US" dirty="0" smtClean="0"/>
              <a:t>Special emphasis placed on asthma medications in the prescription medication section</a:t>
            </a:r>
          </a:p>
          <a:p>
            <a:pPr lvl="1"/>
            <a:r>
              <a:rPr lang="en-US" dirty="0" smtClean="0"/>
              <a:t>When asthma medication identified, ask for use in past 30 days</a:t>
            </a:r>
          </a:p>
          <a:p>
            <a:pPr lvl="1"/>
            <a:r>
              <a:rPr lang="en-US" dirty="0" smtClean="0"/>
              <a:t>Goal of identifying high use</a:t>
            </a:r>
          </a:p>
          <a:p>
            <a:pPr lvl="1"/>
            <a:r>
              <a:rPr lang="en-US" dirty="0" smtClean="0"/>
              <a:t>Data released April 2010</a:t>
            </a:r>
          </a:p>
          <a:p>
            <a:pPr lvl="1"/>
            <a:endParaRPr lang="en-US" dirty="0" smtClean="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5"/>
          <p:cNvSpPr>
            <a:spLocks noGrp="1"/>
          </p:cNvSpPr>
          <p:nvPr>
            <p:ph type="title"/>
          </p:nvPr>
        </p:nvSpPr>
        <p:spPr>
          <a:xfrm>
            <a:off x="381000" y="0"/>
            <a:ext cx="8458200" cy="1143000"/>
          </a:xfrm>
        </p:spPr>
        <p:txBody>
          <a:bodyPr>
            <a:noAutofit/>
          </a:bodyPr>
          <a:lstStyle/>
          <a:p>
            <a:r>
              <a:rPr lang="en-US" dirty="0" smtClean="0"/>
              <a:t>Air Pollution Alert Behavior</a:t>
            </a:r>
            <a:br>
              <a:rPr lang="en-US" dirty="0" smtClean="0"/>
            </a:br>
            <a:r>
              <a:rPr lang="en-US" dirty="0" smtClean="0"/>
              <a:t>(2007-10)</a:t>
            </a:r>
          </a:p>
        </p:txBody>
      </p:sp>
      <p:sp>
        <p:nvSpPr>
          <p:cNvPr id="12291" name="Content Placeholder 6"/>
          <p:cNvSpPr>
            <a:spLocks noGrp="1"/>
          </p:cNvSpPr>
          <p:nvPr>
            <p:ph idx="1"/>
          </p:nvPr>
        </p:nvSpPr>
        <p:spPr/>
        <p:txBody>
          <a:bodyPr/>
          <a:lstStyle/>
          <a:p>
            <a:r>
              <a:rPr lang="en-US" dirty="0" smtClean="0"/>
              <a:t>Household Interview</a:t>
            </a:r>
          </a:p>
          <a:p>
            <a:pPr>
              <a:buFont typeface="Arial" pitchFamily="34" charset="0"/>
              <a:buChar char="•"/>
            </a:pPr>
            <a:r>
              <a:rPr lang="en-US" sz="2800" dirty="0" smtClean="0">
                <a:solidFill>
                  <a:schemeClr val="tx1"/>
                </a:solidFill>
              </a:rPr>
              <a:t>Participants 16 years &amp; older</a:t>
            </a:r>
          </a:p>
          <a:p>
            <a:pPr>
              <a:buFont typeface="Arial" pitchFamily="34" charset="0"/>
              <a:buChar char="•"/>
            </a:pPr>
            <a:r>
              <a:rPr lang="en-US" sz="2800" dirty="0" smtClean="0">
                <a:solidFill>
                  <a:schemeClr val="tx1"/>
                </a:solidFill>
              </a:rPr>
              <a:t>Outdoor air pollution is an important asthma trigger</a:t>
            </a:r>
          </a:p>
          <a:p>
            <a:pPr>
              <a:buFont typeface="Arial" pitchFamily="34" charset="0"/>
              <a:buChar char="•"/>
            </a:pPr>
            <a:r>
              <a:rPr lang="en-US" sz="2800" dirty="0" smtClean="0">
                <a:solidFill>
                  <a:schemeClr val="tx1"/>
                </a:solidFill>
              </a:rPr>
              <a:t>Identify behaviors in response to air pollution</a:t>
            </a:r>
          </a:p>
          <a:p>
            <a:pPr>
              <a:buFont typeface="Arial" pitchFamily="34" charset="0"/>
              <a:buChar char="•"/>
            </a:pPr>
            <a:r>
              <a:rPr lang="en-US" sz="2800" dirty="0" smtClean="0">
                <a:solidFill>
                  <a:schemeClr val="tx1"/>
                </a:solidFill>
              </a:rPr>
              <a:t>Compare behaviors between those affected by asthma and those not affected by asthma</a:t>
            </a:r>
          </a:p>
          <a:p>
            <a:pPr>
              <a:buFont typeface="Arial" pitchFamily="34" charset="0"/>
              <a:buChar char="•"/>
            </a:pPr>
            <a:r>
              <a:rPr lang="en-US" sz="2800" dirty="0" smtClean="0">
                <a:solidFill>
                  <a:schemeClr val="tx1"/>
                </a:solidFill>
              </a:rPr>
              <a:t>Data released September 2009</a:t>
            </a:r>
          </a:p>
          <a:p>
            <a:endParaRPr lang="en-US" dirty="0" smtClean="0"/>
          </a:p>
          <a:p>
            <a:endParaRPr lang="en-US" dirty="0" smtClean="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447800"/>
          </a:xfrm>
        </p:spPr>
        <p:txBody>
          <a:bodyPr>
            <a:normAutofit/>
          </a:bodyPr>
          <a:lstStyle/>
          <a:p>
            <a:r>
              <a:rPr lang="en-US" dirty="0" smtClean="0"/>
              <a:t>Dietary Supplements</a:t>
            </a:r>
            <a:br>
              <a:rPr lang="en-US" dirty="0" smtClean="0"/>
            </a:br>
            <a:r>
              <a:rPr lang="en-US" dirty="0" smtClean="0"/>
              <a:t>Reasons  for Use (2007-present)</a:t>
            </a:r>
            <a:endParaRPr lang="en-US" dirty="0"/>
          </a:p>
        </p:txBody>
      </p:sp>
      <p:sp>
        <p:nvSpPr>
          <p:cNvPr id="4" name="Content Placeholder 3"/>
          <p:cNvSpPr>
            <a:spLocks noGrp="1"/>
          </p:cNvSpPr>
          <p:nvPr>
            <p:ph idx="1"/>
          </p:nvPr>
        </p:nvSpPr>
        <p:spPr/>
        <p:txBody>
          <a:bodyPr>
            <a:normAutofit/>
          </a:bodyPr>
          <a:lstStyle/>
          <a:p>
            <a:r>
              <a:rPr lang="en-US" dirty="0" smtClean="0"/>
              <a:t>Household Interview</a:t>
            </a:r>
          </a:p>
          <a:p>
            <a:pPr lvl="1"/>
            <a:r>
              <a:rPr lang="en-US" dirty="0" smtClean="0"/>
              <a:t>Ages from birth+</a:t>
            </a:r>
          </a:p>
          <a:p>
            <a:pPr lvl="1"/>
            <a:r>
              <a:rPr lang="en-US" dirty="0" smtClean="0"/>
              <a:t>Reason(s) for taking each dietary supplement reported in the past 30 days</a:t>
            </a:r>
          </a:p>
          <a:p>
            <a:pPr lvl="1"/>
            <a:r>
              <a:rPr lang="en-US" dirty="0" smtClean="0"/>
              <a:t>Answer categories based on responses  during pilot study conducted in NHANES 2006  </a:t>
            </a:r>
          </a:p>
          <a:p>
            <a:pPr lvl="1"/>
            <a:r>
              <a:rPr lang="en-US" dirty="0" smtClean="0"/>
              <a:t>2007-2008 data just released - August 2010</a:t>
            </a: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NCHS2010conference">
  <a:themeElements>
    <a:clrScheme name="NCHS 2010 conference">
      <a:dk1>
        <a:srgbClr val="FFFFFF"/>
      </a:dk1>
      <a:lt1>
        <a:srgbClr val="000000"/>
      </a:lt1>
      <a:dk2>
        <a:srgbClr val="C4D1EB"/>
      </a:dk2>
      <a:lt2>
        <a:srgbClr val="17375E"/>
      </a:lt2>
      <a:accent1>
        <a:srgbClr val="47A5F3"/>
      </a:accent1>
      <a:accent2>
        <a:srgbClr val="8CCDCF"/>
      </a:accent2>
      <a:accent3>
        <a:srgbClr val="A780DA"/>
      </a:accent3>
      <a:accent4>
        <a:srgbClr val="99D05C"/>
      </a:accent4>
      <a:accent5>
        <a:srgbClr val="DBCF85"/>
      </a:accent5>
      <a:accent6>
        <a:srgbClr val="6AB477"/>
      </a:accent6>
      <a:hlink>
        <a:srgbClr val="9999FF"/>
      </a:hlink>
      <a:folHlink>
        <a:srgbClr val="656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2060</TotalTime>
  <Words>2078</Words>
  <Application>Microsoft Office PowerPoint</Application>
  <PresentationFormat>On-screen Show (4:3)</PresentationFormat>
  <Paragraphs>302</Paragraphs>
  <Slides>35</Slides>
  <Notes>19</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NCHS2010conference</vt:lpstr>
      <vt:lpstr>Survey Content Highlights from the  National Heath And Nutrition Examination Survey (NHANES) 2007- 2010</vt:lpstr>
      <vt:lpstr>NHANES Website Links</vt:lpstr>
      <vt:lpstr>Presentation Objectives</vt:lpstr>
      <vt:lpstr>Selected Content NHANES  2007-08 </vt:lpstr>
      <vt:lpstr>Respiratory Health   (2007-12)</vt:lpstr>
      <vt:lpstr>Respiratory Health  (2007-2012)</vt:lpstr>
      <vt:lpstr>Asthma Medications (2007-10)</vt:lpstr>
      <vt:lpstr>Air Pollution Alert Behavior (2007-10)</vt:lpstr>
      <vt:lpstr>Dietary Supplements Reasons  for Use (2007-present)</vt:lpstr>
      <vt:lpstr>Supplements Added (2007-present) –  24-Hour Dietary Recall Interviews</vt:lpstr>
      <vt:lpstr>Dietary Supplements Added – Dietary Interviews (2007-present)</vt:lpstr>
      <vt:lpstr>Omega-3 Fatty Acids (2007- present)</vt:lpstr>
      <vt:lpstr>Slide 13</vt:lpstr>
      <vt:lpstr>Slide 14</vt:lpstr>
      <vt:lpstr>Selected Content NHANES  2009-10</vt:lpstr>
      <vt:lpstr>Inflammatory Back Pain (IBP) &amp; Spondyloarthritis (2009-10)</vt:lpstr>
      <vt:lpstr>Inflammatory Back Pain (IBP) &amp; Spondyloarthritis (2009-10)</vt:lpstr>
      <vt:lpstr>Audiometry (hearing) (2009-10)</vt:lpstr>
      <vt:lpstr>Human Papillomavirus  (HPV) –  Oral Rinse (2009-present)</vt:lpstr>
      <vt:lpstr>Celiac Disease (2009-present)</vt:lpstr>
      <vt:lpstr>Home Urine Collection  (2009-present)</vt:lpstr>
      <vt:lpstr>Urine Flow Rate (2009-present)</vt:lpstr>
      <vt:lpstr>Dietary Screener Module (2009-10)</vt:lpstr>
      <vt:lpstr>Dietary components of interest  (2009-10) </vt:lpstr>
      <vt:lpstr>Dietary components of interest  (2009-10)</vt:lpstr>
      <vt:lpstr>Slide 26</vt:lpstr>
      <vt:lpstr>New NHANES Tutorials</vt:lpstr>
      <vt:lpstr>Slide 28</vt:lpstr>
      <vt:lpstr>http://www.cdc.gov/nchs/tutorials/environmental/index.htm </vt:lpstr>
      <vt:lpstr>NHANES  Environmental Chemical Tutorial</vt:lpstr>
      <vt:lpstr>Example topics - NHANES Environmental Chemical Tutorial</vt:lpstr>
      <vt:lpstr>Dietary Tutorial – Advanced Modules</vt:lpstr>
      <vt:lpstr>Slide 33</vt:lpstr>
      <vt:lpstr>Slide 34</vt:lpstr>
      <vt:lpstr>Thank You</vt:lpstr>
    </vt:vector>
  </TitlesOfParts>
  <Company>CDC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Tommy Seibert</dc:creator>
  <cp:lastModifiedBy>hku4</cp:lastModifiedBy>
  <cp:revision>357</cp:revision>
  <dcterms:created xsi:type="dcterms:W3CDTF">2010-07-23T19:51:19Z</dcterms:created>
  <dcterms:modified xsi:type="dcterms:W3CDTF">2010-09-03T17:17:11Z</dcterms:modified>
</cp:coreProperties>
</file>