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391" r:id="rId3"/>
    <p:sldId id="392" r:id="rId4"/>
    <p:sldId id="259" r:id="rId5"/>
    <p:sldId id="261" r:id="rId6"/>
    <p:sldId id="262" r:id="rId7"/>
    <p:sldId id="263" r:id="rId8"/>
    <p:sldId id="264" r:id="rId9"/>
    <p:sldId id="265" r:id="rId10"/>
    <p:sldId id="267" r:id="rId11"/>
    <p:sldId id="266" r:id="rId12"/>
    <p:sldId id="373" r:id="rId13"/>
    <p:sldId id="268" r:id="rId14"/>
    <p:sldId id="374" r:id="rId15"/>
    <p:sldId id="269" r:id="rId16"/>
    <p:sldId id="363" r:id="rId17"/>
    <p:sldId id="364" r:id="rId18"/>
    <p:sldId id="273" r:id="rId19"/>
    <p:sldId id="294" r:id="rId20"/>
    <p:sldId id="361" r:id="rId21"/>
    <p:sldId id="393" r:id="rId22"/>
    <p:sldId id="308" r:id="rId23"/>
    <p:sldId id="320" r:id="rId24"/>
    <p:sldId id="312" r:id="rId25"/>
    <p:sldId id="370" r:id="rId26"/>
    <p:sldId id="316" r:id="rId27"/>
    <p:sldId id="296" r:id="rId28"/>
    <p:sldId id="317" r:id="rId29"/>
    <p:sldId id="318" r:id="rId30"/>
    <p:sldId id="295" r:id="rId31"/>
    <p:sldId id="375" r:id="rId32"/>
    <p:sldId id="323" r:id="rId33"/>
    <p:sldId id="324" r:id="rId34"/>
    <p:sldId id="376" r:id="rId35"/>
    <p:sldId id="336" r:id="rId36"/>
    <p:sldId id="337" r:id="rId37"/>
    <p:sldId id="297" r:id="rId38"/>
    <p:sldId id="377" r:id="rId39"/>
    <p:sldId id="327" r:id="rId40"/>
    <p:sldId id="298" r:id="rId41"/>
    <p:sldId id="378" r:id="rId42"/>
    <p:sldId id="379" r:id="rId43"/>
    <p:sldId id="331" r:id="rId44"/>
    <p:sldId id="332" r:id="rId45"/>
    <p:sldId id="333" r:id="rId46"/>
    <p:sldId id="347" r:id="rId47"/>
    <p:sldId id="346" r:id="rId48"/>
    <p:sldId id="380" r:id="rId49"/>
    <p:sldId id="338" r:id="rId50"/>
    <p:sldId id="339" r:id="rId51"/>
    <p:sldId id="340" r:id="rId52"/>
    <p:sldId id="349" r:id="rId53"/>
    <p:sldId id="299" r:id="rId54"/>
    <p:sldId id="381" r:id="rId55"/>
    <p:sldId id="342" r:id="rId56"/>
    <p:sldId id="300" r:id="rId57"/>
    <p:sldId id="382" r:id="rId58"/>
    <p:sldId id="350" r:id="rId59"/>
    <p:sldId id="351" r:id="rId60"/>
    <p:sldId id="352" r:id="rId61"/>
    <p:sldId id="353" r:id="rId62"/>
    <p:sldId id="356" r:id="rId63"/>
    <p:sldId id="357" r:id="rId64"/>
    <p:sldId id="358" r:id="rId65"/>
    <p:sldId id="384" r:id="rId66"/>
    <p:sldId id="386" r:id="rId67"/>
    <p:sldId id="385" r:id="rId68"/>
    <p:sldId id="387" r:id="rId69"/>
    <p:sldId id="388" r:id="rId70"/>
    <p:sldId id="301" r:id="rId71"/>
    <p:sldId id="360" r:id="rId72"/>
    <p:sldId id="302" r:id="rId73"/>
    <p:sldId id="389" r:id="rId74"/>
    <p:sldId id="362" r:id="rId75"/>
    <p:sldId id="365" r:id="rId76"/>
    <p:sldId id="366" r:id="rId77"/>
    <p:sldId id="303" r:id="rId78"/>
    <p:sldId id="367" r:id="rId79"/>
    <p:sldId id="368" r:id="rId80"/>
    <p:sldId id="369" r:id="rId81"/>
    <p:sldId id="287" r:id="rId82"/>
    <p:sldId id="289" r:id="rId83"/>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C0C0C0"/>
    <a:srgbClr val="F8F8F8"/>
    <a:srgbClr val="FFFF00"/>
    <a:srgbClr val="FFCC00"/>
    <a:srgbClr val="99CCFF"/>
    <a:srgbClr val="FF0000"/>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autoAdjust="0"/>
    <p:restoredTop sz="86364" autoAdjust="0"/>
  </p:normalViewPr>
  <p:slideViewPr>
    <p:cSldViewPr>
      <p:cViewPr varScale="1">
        <p:scale>
          <a:sx n="81" d="100"/>
          <a:sy n="81" d="100"/>
        </p:scale>
        <p:origin x="-90" y="-354"/>
      </p:cViewPr>
      <p:guideLst>
        <p:guide orient="horz" pos="2160"/>
        <p:guide pos="2880"/>
      </p:guideLst>
    </p:cSldViewPr>
  </p:slideViewPr>
  <p:outlineViewPr>
    <p:cViewPr>
      <p:scale>
        <a:sx n="33" d="100"/>
        <a:sy n="33" d="100"/>
      </p:scale>
      <p:origin x="0" y="26388"/>
    </p:cViewPr>
  </p:outlineViewPr>
  <p:notesTextViewPr>
    <p:cViewPr>
      <p:scale>
        <a:sx n="100" d="100"/>
        <a:sy n="100" d="100"/>
      </p:scale>
      <p:origin x="0" y="0"/>
    </p:cViewPr>
  </p:notesTextViewPr>
  <p:sorterViewPr>
    <p:cViewPr>
      <p:scale>
        <a:sx n="66" d="100"/>
        <a:sy n="66" d="100"/>
      </p:scale>
      <p:origin x="0" y="581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68C8F67-B276-472C-BE77-4DBDE7A70AF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8C8F67-B276-472C-BE77-4DBDE7A70AF6}" type="slidenum">
              <a:rPr lang="en-US" smtClean="0"/>
              <a:pPr/>
              <a:t>78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bg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3200" b="1">
          <a:solidFill>
            <a:srgbClr val="FFCC99"/>
          </a:solidFill>
          <a:latin typeface="+mj-lt"/>
          <a:ea typeface="+mj-ea"/>
          <a:cs typeface="+mj-cs"/>
        </a:defRPr>
      </a:lvl1pPr>
      <a:lvl2pPr algn="ctr" rtl="0" fontAlgn="base">
        <a:spcBef>
          <a:spcPct val="0"/>
        </a:spcBef>
        <a:spcAft>
          <a:spcPct val="0"/>
        </a:spcAft>
        <a:defRPr sz="3200" b="1">
          <a:solidFill>
            <a:srgbClr val="FFCC99"/>
          </a:solidFill>
          <a:latin typeface="Tahoma" pitchFamily="34" charset="0"/>
        </a:defRPr>
      </a:lvl2pPr>
      <a:lvl3pPr algn="ctr" rtl="0" fontAlgn="base">
        <a:spcBef>
          <a:spcPct val="0"/>
        </a:spcBef>
        <a:spcAft>
          <a:spcPct val="0"/>
        </a:spcAft>
        <a:defRPr sz="3200" b="1">
          <a:solidFill>
            <a:srgbClr val="FFCC99"/>
          </a:solidFill>
          <a:latin typeface="Tahoma" pitchFamily="34" charset="0"/>
        </a:defRPr>
      </a:lvl3pPr>
      <a:lvl4pPr algn="ctr" rtl="0" fontAlgn="base">
        <a:spcBef>
          <a:spcPct val="0"/>
        </a:spcBef>
        <a:spcAft>
          <a:spcPct val="0"/>
        </a:spcAft>
        <a:defRPr sz="3200" b="1">
          <a:solidFill>
            <a:srgbClr val="FFCC99"/>
          </a:solidFill>
          <a:latin typeface="Tahoma" pitchFamily="34" charset="0"/>
        </a:defRPr>
      </a:lvl4pPr>
      <a:lvl5pPr algn="ctr" rtl="0" fontAlgn="base">
        <a:spcBef>
          <a:spcPct val="0"/>
        </a:spcBef>
        <a:spcAft>
          <a:spcPct val="0"/>
        </a:spcAft>
        <a:defRPr sz="3200" b="1">
          <a:solidFill>
            <a:srgbClr val="FFCC99"/>
          </a:solidFill>
          <a:latin typeface="Tahoma" pitchFamily="34" charset="0"/>
        </a:defRPr>
      </a:lvl5pPr>
      <a:lvl6pPr marL="457200" algn="ctr" rtl="0" fontAlgn="base">
        <a:spcBef>
          <a:spcPct val="0"/>
        </a:spcBef>
        <a:spcAft>
          <a:spcPct val="0"/>
        </a:spcAft>
        <a:defRPr sz="3200" b="1">
          <a:solidFill>
            <a:srgbClr val="FFCC99"/>
          </a:solidFill>
          <a:latin typeface="Tahoma" pitchFamily="34" charset="0"/>
        </a:defRPr>
      </a:lvl6pPr>
      <a:lvl7pPr marL="914400" algn="ctr" rtl="0" fontAlgn="base">
        <a:spcBef>
          <a:spcPct val="0"/>
        </a:spcBef>
        <a:spcAft>
          <a:spcPct val="0"/>
        </a:spcAft>
        <a:defRPr sz="3200" b="1">
          <a:solidFill>
            <a:srgbClr val="FFCC99"/>
          </a:solidFill>
          <a:latin typeface="Tahoma" pitchFamily="34" charset="0"/>
        </a:defRPr>
      </a:lvl7pPr>
      <a:lvl8pPr marL="1371600" algn="ctr" rtl="0" fontAlgn="base">
        <a:spcBef>
          <a:spcPct val="0"/>
        </a:spcBef>
        <a:spcAft>
          <a:spcPct val="0"/>
        </a:spcAft>
        <a:defRPr sz="3200" b="1">
          <a:solidFill>
            <a:srgbClr val="FFCC99"/>
          </a:solidFill>
          <a:latin typeface="Tahoma" pitchFamily="34" charset="0"/>
        </a:defRPr>
      </a:lvl8pPr>
      <a:lvl9pPr marL="1828800" algn="ctr" rtl="0" fontAlgn="base">
        <a:spcBef>
          <a:spcPct val="0"/>
        </a:spcBef>
        <a:spcAft>
          <a:spcPct val="0"/>
        </a:spcAft>
        <a:defRPr sz="3200" b="1">
          <a:solidFill>
            <a:srgbClr val="FFCC99"/>
          </a:solidFill>
          <a:latin typeface="Tahoma"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Health Data Interactive, an interactive website."/>
          <p:cNvPicPr>
            <a:picLocks noChangeAspect="1" noChangeArrowheads="1"/>
          </p:cNvPicPr>
          <p:nvPr/>
        </p:nvPicPr>
        <p:blipFill>
          <a:blip r:embed="rId3" cstate="print"/>
          <a:srcRect/>
          <a:stretch>
            <a:fillRect/>
          </a:stretch>
        </p:blipFill>
        <p:spPr bwMode="auto">
          <a:xfrm>
            <a:off x="0" y="2355850"/>
            <a:ext cx="9144000" cy="1073150"/>
          </a:xfrm>
          <a:prstGeom prst="rect">
            <a:avLst/>
          </a:prstGeom>
          <a:noFill/>
        </p:spPr>
      </p:pic>
      <p:sp>
        <p:nvSpPr>
          <p:cNvPr id="2051" name="Rectangle 3"/>
          <p:cNvSpPr>
            <a:spLocks noGrp="1" noChangeArrowheads="1"/>
          </p:cNvSpPr>
          <p:nvPr>
            <p:ph type="subTitle" idx="1"/>
          </p:nvPr>
        </p:nvSpPr>
        <p:spPr>
          <a:xfrm>
            <a:off x="1447800" y="3886200"/>
            <a:ext cx="6400800" cy="1752600"/>
          </a:xfrm>
        </p:spPr>
        <p:txBody>
          <a:bodyPr/>
          <a:lstStyle/>
          <a:p>
            <a:r>
              <a:rPr lang="en-US" sz="2800" b="1" i="1" dirty="0" smtClean="0"/>
              <a:t>Explore, customize, download: pre-tabulated national health statistics</a:t>
            </a:r>
          </a:p>
          <a:p>
            <a:endParaRPr lang="en-US" dirty="0"/>
          </a:p>
        </p:txBody>
      </p:sp>
      <p:pic>
        <p:nvPicPr>
          <p:cNvPr id="2054" name="Picture 6" descr="Department of Health and Human Services logo"/>
          <p:cNvPicPr>
            <a:picLocks noChangeAspect="1" noChangeArrowheads="1"/>
          </p:cNvPicPr>
          <p:nvPr/>
        </p:nvPicPr>
        <p:blipFill>
          <a:blip r:embed="rId4" cstate="print"/>
          <a:srcRect/>
          <a:stretch>
            <a:fillRect/>
          </a:stretch>
        </p:blipFill>
        <p:spPr bwMode="auto">
          <a:xfrm>
            <a:off x="534988" y="304800"/>
            <a:ext cx="1293812" cy="1295400"/>
          </a:xfrm>
          <a:prstGeom prst="rect">
            <a:avLst/>
          </a:prstGeom>
          <a:noFill/>
        </p:spPr>
      </p:pic>
      <p:graphicFrame>
        <p:nvGraphicFramePr>
          <p:cNvPr id="2055" name="Object 7"/>
          <p:cNvGraphicFramePr>
            <a:graphicFrameLocks noChangeAspect="1"/>
          </p:cNvGraphicFramePr>
          <p:nvPr/>
        </p:nvGraphicFramePr>
        <p:xfrm>
          <a:off x="7086600" y="457200"/>
          <a:ext cx="1524000" cy="1127125"/>
        </p:xfrm>
        <a:graphic>
          <a:graphicData uri="http://schemas.openxmlformats.org/presentationml/2006/ole">
            <p:oleObj spid="_x0000_s2055" name="Photo Editor Photo" r:id="rId5" imgW="1914286" imgH="1286055" progId="">
              <p:embed/>
            </p:oleObj>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81000" y="274638"/>
            <a:ext cx="8382000" cy="1143000"/>
          </a:xfrm>
        </p:spPr>
        <p:txBody>
          <a:bodyPr/>
          <a:lstStyle/>
          <a:p>
            <a:r>
              <a:rPr lang="en-US" sz="2400" dirty="0" smtClean="0"/>
              <a:t>Comparing injury death intents:</a:t>
            </a:r>
            <a:br>
              <a:rPr lang="en-US" sz="2400" dirty="0" smtClean="0"/>
            </a:br>
            <a:r>
              <a:rPr lang="en-US" sz="2400" dirty="0" smtClean="0"/>
              <a:t>Suicide </a:t>
            </a:r>
            <a:r>
              <a:rPr lang="en-US" sz="2400" dirty="0"/>
              <a:t>and homicide per 100,000, by race/ethnicity and age group--United States, </a:t>
            </a:r>
            <a:r>
              <a:rPr lang="en-US" sz="2400" dirty="0" smtClean="0"/>
              <a:t>2004-2006</a:t>
            </a:r>
            <a:endParaRPr lang="en-US" sz="2400" dirty="0"/>
          </a:p>
        </p:txBody>
      </p:sp>
      <p:pic>
        <p:nvPicPr>
          <p:cNvPr id="4" name="Picture 3" descr="This figure shows the same line chart in the previous slide and adds homicide rates by race and ethnicity per 100,000 population.  In contrast to suicide rates, non-Hispanic white persons have the lowest and non-Hispanic black persons have the highest rates through the lifespan.  Hispanic persons have intermediate rates.  The peak of homicide rates is higher than the peak in suicide rates.  Among non-Hispanic black persons aged 18-24 years, the homicide rate is about 65 per 100,000 versus the highest suicide rate of about 20 per 100,000 which is among non-Hispanic white persons aged 85 years and above."/>
          <p:cNvPicPr>
            <a:picLocks noChangeAspect="1"/>
          </p:cNvPicPr>
          <p:nvPr/>
        </p:nvPicPr>
        <p:blipFill>
          <a:blip r:embed="rId2" cstate="print"/>
          <a:stretch>
            <a:fillRect/>
          </a:stretch>
        </p:blipFill>
        <p:spPr>
          <a:xfrm>
            <a:off x="371639" y="1733742"/>
            <a:ext cx="8619961" cy="474325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Grp="1" noChangeArrowheads="1"/>
          </p:cNvSpPr>
          <p:nvPr>
            <p:ph type="title"/>
          </p:nvPr>
        </p:nvSpPr>
        <p:spPr>
          <a:xfrm>
            <a:off x="0" y="76200"/>
            <a:ext cx="9144000" cy="685800"/>
          </a:xfrm>
        </p:spPr>
        <p:txBody>
          <a:bodyPr/>
          <a:lstStyle/>
          <a:p>
            <a:r>
              <a:rPr lang="en-US" sz="2400" dirty="0" smtClean="0"/>
              <a:t>Looking at geographic detail: </a:t>
            </a:r>
            <a:br>
              <a:rPr lang="en-US" sz="2400" dirty="0" smtClean="0"/>
            </a:br>
            <a:r>
              <a:rPr lang="en-US" sz="2400" dirty="0" smtClean="0"/>
              <a:t>Suicide </a:t>
            </a:r>
            <a:r>
              <a:rPr lang="en-US" sz="2400" dirty="0"/>
              <a:t>by firearm per </a:t>
            </a:r>
            <a:r>
              <a:rPr lang="en-US" sz="2400" dirty="0" smtClean="0"/>
              <a:t>100,000 by state </a:t>
            </a:r>
            <a:r>
              <a:rPr lang="en-US" sz="2400" dirty="0"/>
              <a:t>— </a:t>
            </a:r>
            <a:r>
              <a:rPr lang="en-US" sz="2400" dirty="0" smtClean="0"/>
              <a:t>2004-2006</a:t>
            </a:r>
            <a:endParaRPr lang="en-US" sz="2400" dirty="0"/>
          </a:p>
        </p:txBody>
      </p:sp>
      <p:pic>
        <p:nvPicPr>
          <p:cNvPr id="6" name="Picture 5" descr="The figure is a horizontal bar chart that ranks suicide rates by firearm per 100,000 population by state.  Alaska has the highest rate of about 15 per 100,000 and the District of Columba the lowest at about 1 per 100,000.  The national average is about 6 per 100,000."/>
          <p:cNvPicPr>
            <a:picLocks noChangeAspect="1"/>
          </p:cNvPicPr>
          <p:nvPr/>
        </p:nvPicPr>
        <p:blipFill>
          <a:blip r:embed="rId2" cstate="print"/>
          <a:stretch>
            <a:fillRect/>
          </a:stretch>
        </p:blipFill>
        <p:spPr>
          <a:xfrm>
            <a:off x="774833" y="721416"/>
            <a:ext cx="7530967" cy="619396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274638"/>
            <a:ext cx="8763000" cy="6397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CC99"/>
                </a:solidFill>
                <a:effectLst/>
                <a:uLnTx/>
                <a:uFillTx/>
                <a:latin typeface="+mj-lt"/>
                <a:ea typeface="+mj-ea"/>
                <a:cs typeface="+mj-cs"/>
              </a:rPr>
              <a:t>Another geographic</a:t>
            </a:r>
            <a:r>
              <a:rPr kumimoji="0" lang="en-US" sz="2400" b="1" i="0" u="none" strike="noStrike" kern="0" cap="none" spc="0" normalizeH="0" noProof="0" dirty="0" smtClean="0">
                <a:ln>
                  <a:noFill/>
                </a:ln>
                <a:solidFill>
                  <a:srgbClr val="FFCC99"/>
                </a:solidFill>
                <a:effectLst/>
                <a:uLnTx/>
                <a:uFillTx/>
                <a:latin typeface="+mj-lt"/>
                <a:ea typeface="+mj-ea"/>
                <a:cs typeface="+mj-cs"/>
              </a:rPr>
              <a:t> perspective: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CC99"/>
                </a:solidFill>
                <a:effectLst/>
                <a:uLnTx/>
                <a:uFillTx/>
                <a:latin typeface="+mj-lt"/>
                <a:ea typeface="+mj-ea"/>
                <a:cs typeface="+mj-cs"/>
              </a:rPr>
              <a:t>Suicide by firearm per 100,000 by state — 2004-2006</a:t>
            </a:r>
            <a:endParaRPr kumimoji="0" lang="en-US" sz="3200" b="1" i="0" u="none" strike="noStrike" kern="0" cap="none" spc="0" normalizeH="0" baseline="0" noProof="0" dirty="0" smtClean="0">
              <a:ln>
                <a:noFill/>
              </a:ln>
              <a:solidFill>
                <a:srgbClr val="FFCC99"/>
              </a:solidFill>
              <a:effectLst/>
              <a:uLnTx/>
              <a:uFillTx/>
              <a:latin typeface="+mj-lt"/>
              <a:ea typeface="+mj-ea"/>
              <a:cs typeface="+mj-cs"/>
            </a:endParaRPr>
          </a:p>
        </p:txBody>
      </p:sp>
      <p:pic>
        <p:nvPicPr>
          <p:cNvPr id="5" name="Picture 2" descr="This figure shows a map of the United States with each state color coded to represent the state rate of suicide by firearm per 100,000 population.  The highest rates are generally seen in the mountain states and southwest, while the lowest rates are seen in California, Texas, the Northeast and the upper Midwest."/>
          <p:cNvPicPr>
            <a:picLocks noChangeAspect="1" noChangeArrowheads="1"/>
          </p:cNvPicPr>
          <p:nvPr/>
        </p:nvPicPr>
        <p:blipFill>
          <a:blip r:embed="rId2" cstate="print"/>
          <a:srcRect l="5000" t="33071" r="30000" b="9449"/>
          <a:stretch>
            <a:fillRect/>
          </a:stretch>
        </p:blipFill>
        <p:spPr bwMode="auto">
          <a:xfrm>
            <a:off x="685800" y="1143000"/>
            <a:ext cx="7543801" cy="5295168"/>
          </a:xfrm>
          <a:prstGeom prst="rect">
            <a:avLst/>
          </a:prstGeom>
          <a:noFill/>
          <a:ln w="9525">
            <a:noFill/>
            <a:miter lim="800000"/>
            <a:headEnd/>
            <a:tailEnd/>
          </a:ln>
        </p:spPr>
      </p:pic>
      <p:pic>
        <p:nvPicPr>
          <p:cNvPr id="6" name="Picture 3"/>
          <p:cNvPicPr>
            <a:picLocks noChangeAspect="1" noChangeArrowheads="1"/>
          </p:cNvPicPr>
          <p:nvPr/>
        </p:nvPicPr>
        <p:blipFill>
          <a:blip r:embed="rId2" cstate="print"/>
          <a:srcRect l="71250" t="74803" r="20685" b="10236"/>
          <a:stretch>
            <a:fillRect/>
          </a:stretch>
        </p:blipFill>
        <p:spPr bwMode="auto">
          <a:xfrm>
            <a:off x="7467600" y="5029200"/>
            <a:ext cx="762000" cy="112204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2"/>
          <p:cNvSpPr>
            <a:spLocks noGrp="1" noChangeArrowheads="1"/>
          </p:cNvSpPr>
          <p:nvPr>
            <p:ph type="title"/>
          </p:nvPr>
        </p:nvSpPr>
        <p:spPr>
          <a:xfrm>
            <a:off x="457200" y="274638"/>
            <a:ext cx="8229600" cy="1143000"/>
          </a:xfrm>
        </p:spPr>
        <p:txBody>
          <a:bodyPr/>
          <a:lstStyle/>
          <a:p>
            <a:r>
              <a:rPr lang="en-US" sz="2400" dirty="0" smtClean="0"/>
              <a:t>Switching to examining emergency department use: Top </a:t>
            </a:r>
            <a:r>
              <a:rPr lang="en-US" sz="2400" dirty="0"/>
              <a:t>10 causes of emergency department visits, by age, </a:t>
            </a:r>
            <a:r>
              <a:rPr lang="en-US" sz="2400" dirty="0" smtClean="0"/>
              <a:t>2005-2007</a:t>
            </a:r>
            <a:endParaRPr lang="en-US" sz="2400" dirty="0"/>
          </a:p>
        </p:txBody>
      </p:sp>
      <p:pic>
        <p:nvPicPr>
          <p:cNvPr id="4" name="Picture 3" descr="This table shows the top 10 diagnoses for emergency room visit for three age groups, 0-17 years, 45-65 years, and 85 years and above to illustrate the differences between age groups.  It was made using data from the HDI table on emergency department visits using the sorting function."/>
          <p:cNvPicPr>
            <a:picLocks noChangeAspect="1"/>
          </p:cNvPicPr>
          <p:nvPr/>
        </p:nvPicPr>
        <p:blipFill>
          <a:blip r:embed="rId2" cstate="print"/>
          <a:stretch>
            <a:fillRect/>
          </a:stretch>
        </p:blipFill>
        <p:spPr>
          <a:xfrm>
            <a:off x="228600" y="1643221"/>
            <a:ext cx="8679987" cy="422417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381000"/>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CC99"/>
                </a:solidFill>
                <a:effectLst/>
                <a:uLnTx/>
                <a:uFillTx/>
                <a:latin typeface="+mj-lt"/>
                <a:ea typeface="+mj-ea"/>
                <a:cs typeface="+mj-cs"/>
              </a:rPr>
              <a:t>Top 10 causes of emergency department visits, by age, 2005-2007</a:t>
            </a:r>
            <a:endParaRPr kumimoji="0" lang="en-US" sz="2400" b="1" i="0" u="none" strike="noStrike" kern="0" cap="none" spc="0" normalizeH="0" baseline="0" noProof="0" dirty="0">
              <a:ln>
                <a:noFill/>
              </a:ln>
              <a:solidFill>
                <a:srgbClr val="FFCC99"/>
              </a:solidFill>
              <a:effectLst/>
              <a:uLnTx/>
              <a:uFillTx/>
              <a:latin typeface="+mj-lt"/>
              <a:ea typeface="+mj-ea"/>
              <a:cs typeface="+mj-cs"/>
            </a:endParaRPr>
          </a:p>
        </p:txBody>
      </p:sp>
      <p:pic>
        <p:nvPicPr>
          <p:cNvPr id="4" name="Picture 3" descr="The slide shows the most common diagnosis for each age group highlighted.  For each age group, 0-17 years, 45-64 years and 85 years and above, unintentional injury was the leading cause of emergency room visits for the period 2005 through 2007."/>
          <p:cNvPicPr>
            <a:picLocks noChangeAspect="1"/>
          </p:cNvPicPr>
          <p:nvPr/>
        </p:nvPicPr>
        <p:blipFill>
          <a:blip r:embed="rId2" cstate="print"/>
          <a:stretch>
            <a:fillRect/>
          </a:stretch>
        </p:blipFill>
        <p:spPr>
          <a:xfrm>
            <a:off x="232006" y="1795621"/>
            <a:ext cx="8679987" cy="422417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2"/>
          <p:cNvSpPr>
            <a:spLocks noGrp="1" noChangeArrowheads="1"/>
          </p:cNvSpPr>
          <p:nvPr>
            <p:ph type="title"/>
          </p:nvPr>
        </p:nvSpPr>
        <p:spPr>
          <a:xfrm>
            <a:off x="457200" y="274638"/>
            <a:ext cx="8229600" cy="1143000"/>
          </a:xfrm>
        </p:spPr>
        <p:txBody>
          <a:bodyPr/>
          <a:lstStyle/>
          <a:p>
            <a:r>
              <a:rPr lang="en-US" sz="2400" dirty="0"/>
              <a:t>Top 10 causes of emergency department visits, by age, </a:t>
            </a:r>
            <a:r>
              <a:rPr lang="en-US" sz="2400" dirty="0" smtClean="0"/>
              <a:t>2005-2007</a:t>
            </a:r>
            <a:endParaRPr lang="en-US" sz="2400" dirty="0"/>
          </a:p>
        </p:txBody>
      </p:sp>
      <p:pic>
        <p:nvPicPr>
          <p:cNvPr id="4" name="Picture 3" descr="The slide shows the next most common reasons highlighted for ages 0-17 years.  These are upper respiratory infection, ear infection, fever and sore throat.  "/>
          <p:cNvPicPr>
            <a:picLocks noChangeAspect="1"/>
          </p:cNvPicPr>
          <p:nvPr/>
        </p:nvPicPr>
        <p:blipFill>
          <a:blip r:embed="rId2" cstate="print"/>
          <a:stretch>
            <a:fillRect/>
          </a:stretch>
        </p:blipFill>
        <p:spPr>
          <a:xfrm>
            <a:off x="232006" y="1752600"/>
            <a:ext cx="8679987" cy="422417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2"/>
          <p:cNvSpPr>
            <a:spLocks noGrp="1" noChangeArrowheads="1"/>
          </p:cNvSpPr>
          <p:nvPr>
            <p:ph type="title"/>
          </p:nvPr>
        </p:nvSpPr>
        <p:spPr>
          <a:xfrm>
            <a:off x="457200" y="274638"/>
            <a:ext cx="8229600" cy="1143000"/>
          </a:xfrm>
        </p:spPr>
        <p:txBody>
          <a:bodyPr/>
          <a:lstStyle/>
          <a:p>
            <a:r>
              <a:rPr lang="en-US" sz="2400" dirty="0"/>
              <a:t>Top 10 causes of emergency department visits, by age, </a:t>
            </a:r>
            <a:r>
              <a:rPr lang="en-US" sz="2400" dirty="0" smtClean="0"/>
              <a:t>2005-2007</a:t>
            </a:r>
            <a:endParaRPr lang="en-US" sz="2400" dirty="0"/>
          </a:p>
        </p:txBody>
      </p:sp>
      <p:pic>
        <p:nvPicPr>
          <p:cNvPr id="5" name="Picture 4" descr="The slide shows the next most common reasons highlighted for ages 45-64 years.  These are chest pain and abdominal pain.  "/>
          <p:cNvPicPr>
            <a:picLocks noChangeAspect="1"/>
          </p:cNvPicPr>
          <p:nvPr/>
        </p:nvPicPr>
        <p:blipFill>
          <a:blip r:embed="rId2" cstate="print"/>
          <a:stretch>
            <a:fillRect/>
          </a:stretch>
        </p:blipFill>
        <p:spPr>
          <a:xfrm>
            <a:off x="232006" y="1752600"/>
            <a:ext cx="8679987" cy="422417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2"/>
          <p:cNvSpPr>
            <a:spLocks noGrp="1" noChangeArrowheads="1"/>
          </p:cNvSpPr>
          <p:nvPr>
            <p:ph type="title"/>
          </p:nvPr>
        </p:nvSpPr>
        <p:spPr>
          <a:xfrm>
            <a:off x="457200" y="274638"/>
            <a:ext cx="8229600" cy="1143000"/>
          </a:xfrm>
        </p:spPr>
        <p:txBody>
          <a:bodyPr/>
          <a:lstStyle/>
          <a:p>
            <a:r>
              <a:rPr lang="en-US" sz="2400" dirty="0"/>
              <a:t>Top 10 causes of emergency department visits, by age, </a:t>
            </a:r>
            <a:r>
              <a:rPr lang="en-US" sz="2400" dirty="0" smtClean="0"/>
              <a:t>2005-2007</a:t>
            </a:r>
            <a:endParaRPr lang="en-US" sz="2400" dirty="0"/>
          </a:p>
        </p:txBody>
      </p:sp>
      <p:pic>
        <p:nvPicPr>
          <p:cNvPr id="4" name="Picture 3" descr="The slide shows the next most common reasons highlighted for ages 85 years and above.  These are heart disease and pneumonia.  This example illustrates again how looking at subgroups can reveal different patterns in the data."/>
          <p:cNvPicPr>
            <a:picLocks noChangeAspect="1"/>
          </p:cNvPicPr>
          <p:nvPr/>
        </p:nvPicPr>
        <p:blipFill>
          <a:blip r:embed="rId2" cstate="print"/>
          <a:stretch>
            <a:fillRect/>
          </a:stretch>
        </p:blipFill>
        <p:spPr>
          <a:xfrm>
            <a:off x="232006" y="1752600"/>
            <a:ext cx="8679987" cy="422417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Some </a:t>
            </a:r>
            <a:r>
              <a:rPr lang="en-US" dirty="0" smtClean="0"/>
              <a:t>overall considerations before showing the nuts and bolts of HDI</a:t>
            </a:r>
            <a:endParaRPr lang="en-US" dirty="0"/>
          </a:p>
        </p:txBody>
      </p:sp>
      <p:sp>
        <p:nvSpPr>
          <p:cNvPr id="32771" name="Rectangle 3"/>
          <p:cNvSpPr>
            <a:spLocks noGrp="1" noChangeArrowheads="1"/>
          </p:cNvSpPr>
          <p:nvPr>
            <p:ph type="body" idx="1"/>
          </p:nvPr>
        </p:nvSpPr>
        <p:spPr>
          <a:xfrm>
            <a:off x="457200" y="1676400"/>
            <a:ext cx="8229600" cy="4449763"/>
          </a:xfrm>
        </p:spPr>
        <p:txBody>
          <a:bodyPr/>
          <a:lstStyle/>
          <a:p>
            <a:pPr>
              <a:lnSpc>
                <a:spcPct val="90000"/>
              </a:lnSpc>
            </a:pPr>
            <a:r>
              <a:rPr lang="en-US" sz="2400" dirty="0"/>
              <a:t>Estimates may be single year or multiple-year, depending on </a:t>
            </a:r>
            <a:r>
              <a:rPr lang="en-US" sz="2400" dirty="0" smtClean="0"/>
              <a:t>the topic</a:t>
            </a:r>
          </a:p>
          <a:p>
            <a:pPr lvl="1">
              <a:lnSpc>
                <a:spcPct val="90000"/>
              </a:lnSpc>
            </a:pPr>
            <a:r>
              <a:rPr lang="en-US" sz="2000" dirty="0" smtClean="0"/>
              <a:t>Examples in the previous slides used three-year annual estimates</a:t>
            </a:r>
            <a:endParaRPr lang="en-US" sz="2000" dirty="0"/>
          </a:p>
          <a:p>
            <a:pPr lvl="1">
              <a:lnSpc>
                <a:spcPct val="90000"/>
              </a:lnSpc>
            </a:pPr>
            <a:r>
              <a:rPr lang="en-US" sz="2000" dirty="0"/>
              <a:t>Pooled years </a:t>
            </a:r>
            <a:r>
              <a:rPr lang="en-US" sz="2000" dirty="0" smtClean="0"/>
              <a:t>yield </a:t>
            </a:r>
            <a:r>
              <a:rPr lang="en-US" sz="2000" dirty="0"/>
              <a:t>greater </a:t>
            </a:r>
            <a:r>
              <a:rPr lang="en-US" sz="2000" dirty="0" smtClean="0"/>
              <a:t>precision (e.g., statistics on children)</a:t>
            </a:r>
            <a:endParaRPr lang="en-US" sz="2000" dirty="0"/>
          </a:p>
          <a:p>
            <a:pPr lvl="1">
              <a:lnSpc>
                <a:spcPct val="90000"/>
              </a:lnSpc>
              <a:spcAft>
                <a:spcPct val="20000"/>
              </a:spcAft>
            </a:pPr>
            <a:r>
              <a:rPr lang="en-US" sz="2000" dirty="0" smtClean="0"/>
              <a:t>Pooled years give the ability </a:t>
            </a:r>
            <a:r>
              <a:rPr lang="en-US" sz="2000" dirty="0"/>
              <a:t>to show estimates for </a:t>
            </a:r>
            <a:r>
              <a:rPr lang="en-US" sz="2000" dirty="0" smtClean="0"/>
              <a:t>smaller population sub-groups</a:t>
            </a:r>
            <a:endParaRPr lang="en-US" sz="2000" dirty="0"/>
          </a:p>
          <a:p>
            <a:pPr>
              <a:lnSpc>
                <a:spcPct val="90000"/>
              </a:lnSpc>
            </a:pPr>
            <a:r>
              <a:rPr lang="en-US" sz="2400" dirty="0"/>
              <a:t>Trend vs. detail</a:t>
            </a:r>
          </a:p>
          <a:p>
            <a:pPr lvl="1">
              <a:lnSpc>
                <a:spcPct val="90000"/>
              </a:lnSpc>
              <a:spcAft>
                <a:spcPct val="20000"/>
              </a:spcAft>
            </a:pPr>
            <a:r>
              <a:rPr lang="en-US" sz="2000" dirty="0"/>
              <a:t>Some tables will have time trends, but less detailed covariates (and vice versa)</a:t>
            </a:r>
          </a:p>
          <a:p>
            <a:pPr>
              <a:lnSpc>
                <a:spcPct val="90000"/>
              </a:lnSpc>
            </a:pPr>
            <a:r>
              <a:rPr lang="en-US" sz="2400" dirty="0"/>
              <a:t>Data suppression</a:t>
            </a:r>
          </a:p>
          <a:p>
            <a:pPr lvl="1">
              <a:lnSpc>
                <a:spcPct val="90000"/>
              </a:lnSpc>
            </a:pPr>
            <a:r>
              <a:rPr lang="en-US" sz="2000" dirty="0" smtClean="0"/>
              <a:t>Estimates with a relative </a:t>
            </a:r>
            <a:r>
              <a:rPr lang="en-US" sz="2000" dirty="0"/>
              <a:t>standard </a:t>
            </a:r>
            <a:r>
              <a:rPr lang="en-US" sz="2000" dirty="0" smtClean="0"/>
              <a:t>error&gt;30% are suppressed (relative standard error=standard error ÷ estimate)</a:t>
            </a:r>
            <a:endParaRPr lang="en-US" sz="2000" dirty="0"/>
          </a:p>
          <a:p>
            <a:pPr lvl="1">
              <a:lnSpc>
                <a:spcPct val="90000"/>
              </a:lnSpc>
            </a:pPr>
            <a:r>
              <a:rPr lang="en-US" sz="2000" dirty="0" smtClean="0"/>
              <a:t>Estimates based on insufficient sample sizes are suppressed </a:t>
            </a:r>
            <a:r>
              <a:rPr lang="en-US" sz="2000" dirty="0"/>
              <a:t>(depends on data source)</a:t>
            </a:r>
          </a:p>
          <a:p>
            <a:pPr lvl="1">
              <a:lnSpc>
                <a:spcPct val="90000"/>
              </a:lnSpc>
            </a:pPr>
            <a:endParaRPr lang="en-US" sz="2000" dirty="0"/>
          </a:p>
          <a:p>
            <a:pPr lvl="1">
              <a:lnSpc>
                <a:spcPct val="90000"/>
              </a:lnSpc>
            </a:pP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smtClean="0"/>
              <a:t>We will show how to…</a:t>
            </a:r>
            <a:endParaRPr lang="en-US" dirty="0"/>
          </a:p>
        </p:txBody>
      </p:sp>
      <p:sp>
        <p:nvSpPr>
          <p:cNvPr id="64515" name="Rectangle 3"/>
          <p:cNvSpPr>
            <a:spLocks noGrp="1" noChangeArrowheads="1"/>
          </p:cNvSpPr>
          <p:nvPr>
            <p:ph type="body" idx="1"/>
          </p:nvPr>
        </p:nvSpPr>
        <p:spPr>
          <a:xfrm>
            <a:off x="457200" y="1219200"/>
            <a:ext cx="8229600" cy="5181600"/>
          </a:xfrm>
        </p:spPr>
        <p:txBody>
          <a:bodyPr/>
          <a:lstStyle/>
          <a:p>
            <a:pPr>
              <a:lnSpc>
                <a:spcPct val="90000"/>
              </a:lnSpc>
            </a:pPr>
            <a:r>
              <a:rPr lang="en-US" sz="2800" dirty="0"/>
              <a:t>Find tables</a:t>
            </a:r>
          </a:p>
          <a:p>
            <a:pPr>
              <a:lnSpc>
                <a:spcPct val="90000"/>
              </a:lnSpc>
            </a:pPr>
            <a:r>
              <a:rPr lang="en-US" sz="2800" dirty="0"/>
              <a:t>Manipulate interactive tables</a:t>
            </a:r>
          </a:p>
          <a:p>
            <a:pPr lvl="1">
              <a:lnSpc>
                <a:spcPct val="90000"/>
              </a:lnSpc>
            </a:pPr>
            <a:r>
              <a:rPr lang="en-US" sz="2400" dirty="0"/>
              <a:t>Scroll through variables</a:t>
            </a:r>
          </a:p>
          <a:p>
            <a:pPr lvl="1">
              <a:lnSpc>
                <a:spcPct val="90000"/>
              </a:lnSpc>
            </a:pPr>
            <a:r>
              <a:rPr lang="en-US" sz="2400" dirty="0"/>
              <a:t>Select variable categories to view</a:t>
            </a:r>
          </a:p>
          <a:p>
            <a:pPr lvl="1">
              <a:lnSpc>
                <a:spcPct val="90000"/>
              </a:lnSpc>
            </a:pPr>
            <a:r>
              <a:rPr lang="en-US" sz="2400" dirty="0"/>
              <a:t>Sort</a:t>
            </a:r>
          </a:p>
          <a:p>
            <a:pPr lvl="1">
              <a:lnSpc>
                <a:spcPct val="90000"/>
              </a:lnSpc>
            </a:pPr>
            <a:r>
              <a:rPr lang="en-US" sz="2400" dirty="0"/>
              <a:t>Move variables around and reset</a:t>
            </a:r>
          </a:p>
          <a:p>
            <a:pPr>
              <a:lnSpc>
                <a:spcPct val="90000"/>
              </a:lnSpc>
            </a:pPr>
            <a:r>
              <a:rPr lang="en-US" sz="2800" dirty="0"/>
              <a:t>Read the metadata</a:t>
            </a:r>
          </a:p>
          <a:p>
            <a:pPr>
              <a:lnSpc>
                <a:spcPct val="90000"/>
              </a:lnSpc>
            </a:pPr>
            <a:r>
              <a:rPr lang="en-US" sz="2800" dirty="0"/>
              <a:t>Create </a:t>
            </a:r>
            <a:r>
              <a:rPr lang="en-US" sz="2800" dirty="0" smtClean="0"/>
              <a:t>charts</a:t>
            </a:r>
          </a:p>
          <a:p>
            <a:pPr>
              <a:lnSpc>
                <a:spcPct val="90000"/>
              </a:lnSpc>
            </a:pPr>
            <a:r>
              <a:rPr lang="en-US" sz="2800" dirty="0" smtClean="0"/>
              <a:t>Create maps</a:t>
            </a:r>
            <a:endParaRPr lang="en-US" sz="2800" dirty="0"/>
          </a:p>
          <a:p>
            <a:pPr>
              <a:lnSpc>
                <a:spcPct val="90000"/>
              </a:lnSpc>
            </a:pPr>
            <a:r>
              <a:rPr lang="en-US" sz="2800" dirty="0"/>
              <a:t>Print</a:t>
            </a:r>
          </a:p>
          <a:p>
            <a:pPr>
              <a:lnSpc>
                <a:spcPct val="90000"/>
              </a:lnSpc>
            </a:pPr>
            <a:r>
              <a:rPr lang="en-US" sz="2800" dirty="0"/>
              <a:t>Export</a:t>
            </a:r>
          </a:p>
          <a:p>
            <a:pPr>
              <a:lnSpc>
                <a:spcPct val="90000"/>
              </a:lnSpc>
            </a:pPr>
            <a:r>
              <a:rPr lang="en-US" sz="2800" dirty="0"/>
              <a:t>Download</a:t>
            </a:r>
          </a:p>
          <a:p>
            <a:pPr>
              <a:lnSpc>
                <a:spcPct val="90000"/>
              </a:lnSpc>
              <a:buFontTx/>
              <a:buNone/>
            </a:pPr>
            <a:endParaRPr lang="en-US"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lvl="0">
              <a:lnSpc>
                <a:spcPct val="80000"/>
              </a:lnSpc>
              <a:spcAft>
                <a:spcPct val="20000"/>
              </a:spcAft>
              <a:defRPr/>
            </a:pPr>
            <a:r>
              <a:rPr lang="en-US" dirty="0" smtClean="0"/>
              <a:t>By the end of today’s workshop, you should:</a:t>
            </a:r>
          </a:p>
          <a:p>
            <a:pPr lvl="1">
              <a:lnSpc>
                <a:spcPct val="80000"/>
              </a:lnSpc>
              <a:spcAft>
                <a:spcPct val="20000"/>
              </a:spcAft>
              <a:defRPr/>
            </a:pPr>
            <a:r>
              <a:rPr lang="en-US" dirty="0" smtClean="0"/>
              <a:t>Know how to navigate to and through the Health Data Interactive website</a:t>
            </a:r>
          </a:p>
          <a:p>
            <a:pPr lvl="1">
              <a:lnSpc>
                <a:spcPct val="80000"/>
              </a:lnSpc>
              <a:spcAft>
                <a:spcPct val="20000"/>
              </a:spcAft>
              <a:defRPr/>
            </a:pPr>
            <a:r>
              <a:rPr lang="en-US" dirty="0" smtClean="0"/>
              <a:t>Understand the website’s general benefits and limitations</a:t>
            </a:r>
          </a:p>
          <a:p>
            <a:pPr lvl="1">
              <a:lnSpc>
                <a:spcPct val="80000"/>
              </a:lnSpc>
              <a:spcAft>
                <a:spcPct val="20000"/>
              </a:spcAft>
              <a:defRPr/>
            </a:pPr>
            <a:r>
              <a:rPr lang="en-US" dirty="0" smtClean="0"/>
              <a:t>Be able to locate tables of interest</a:t>
            </a:r>
          </a:p>
          <a:p>
            <a:pPr lvl="1">
              <a:lnSpc>
                <a:spcPct val="80000"/>
              </a:lnSpc>
              <a:spcAft>
                <a:spcPct val="20000"/>
              </a:spcAft>
              <a:defRPr/>
            </a:pPr>
            <a:r>
              <a:rPr lang="en-US" dirty="0" smtClean="0"/>
              <a:t>Be able to customize and retrieve data in a useful form</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dirty="0" smtClean="0"/>
              <a:t>We will show how to…</a:t>
            </a:r>
            <a:endParaRPr lang="en-US" dirty="0"/>
          </a:p>
        </p:txBody>
      </p:sp>
      <p:sp>
        <p:nvSpPr>
          <p:cNvPr id="136195" name="Rectangle 3"/>
          <p:cNvSpPr>
            <a:spLocks noGrp="1" noChangeArrowheads="1"/>
          </p:cNvSpPr>
          <p:nvPr>
            <p:ph type="body" idx="1"/>
          </p:nvPr>
        </p:nvSpPr>
        <p:spPr>
          <a:xfrm>
            <a:off x="457200" y="1219200"/>
            <a:ext cx="8229600" cy="5181600"/>
          </a:xfrm>
        </p:spPr>
        <p:txBody>
          <a:bodyPr/>
          <a:lstStyle/>
          <a:p>
            <a:pPr>
              <a:lnSpc>
                <a:spcPct val="90000"/>
              </a:lnSpc>
            </a:pPr>
            <a:r>
              <a:rPr lang="en-US" sz="2800" b="1" dirty="0">
                <a:solidFill>
                  <a:srgbClr val="FFFF00"/>
                </a:solidFill>
              </a:rPr>
              <a:t>Find tables</a:t>
            </a:r>
          </a:p>
          <a:p>
            <a:pPr>
              <a:lnSpc>
                <a:spcPct val="90000"/>
              </a:lnSpc>
            </a:pPr>
            <a:r>
              <a:rPr lang="en-US" sz="2800" dirty="0"/>
              <a:t>Manipulate interactive tables</a:t>
            </a:r>
          </a:p>
          <a:p>
            <a:pPr lvl="1">
              <a:lnSpc>
                <a:spcPct val="90000"/>
              </a:lnSpc>
            </a:pPr>
            <a:r>
              <a:rPr lang="en-US" sz="2400" dirty="0"/>
              <a:t>Scroll through variables</a:t>
            </a:r>
          </a:p>
          <a:p>
            <a:pPr lvl="1">
              <a:lnSpc>
                <a:spcPct val="90000"/>
              </a:lnSpc>
            </a:pPr>
            <a:r>
              <a:rPr lang="en-US" sz="2400" dirty="0"/>
              <a:t>Select variable categories to view</a:t>
            </a:r>
          </a:p>
          <a:p>
            <a:pPr lvl="1">
              <a:lnSpc>
                <a:spcPct val="90000"/>
              </a:lnSpc>
            </a:pPr>
            <a:r>
              <a:rPr lang="en-US" sz="2400" dirty="0"/>
              <a:t>Sort</a:t>
            </a:r>
          </a:p>
          <a:p>
            <a:pPr lvl="1">
              <a:lnSpc>
                <a:spcPct val="90000"/>
              </a:lnSpc>
            </a:pPr>
            <a:r>
              <a:rPr lang="en-US" sz="2400" dirty="0"/>
              <a:t>Move variables around and reset</a:t>
            </a:r>
          </a:p>
          <a:p>
            <a:pPr>
              <a:lnSpc>
                <a:spcPct val="90000"/>
              </a:lnSpc>
            </a:pPr>
            <a:r>
              <a:rPr lang="en-US" sz="2800" dirty="0"/>
              <a:t>Read the metadata</a:t>
            </a:r>
          </a:p>
          <a:p>
            <a:pPr>
              <a:lnSpc>
                <a:spcPct val="90000"/>
              </a:lnSpc>
            </a:pPr>
            <a:r>
              <a:rPr lang="en-US" sz="2800" dirty="0"/>
              <a:t>Create </a:t>
            </a:r>
            <a:r>
              <a:rPr lang="en-US" sz="2800" dirty="0" smtClean="0"/>
              <a:t>charts</a:t>
            </a:r>
          </a:p>
          <a:p>
            <a:pPr>
              <a:lnSpc>
                <a:spcPct val="90000"/>
              </a:lnSpc>
            </a:pPr>
            <a:r>
              <a:rPr lang="en-US" sz="2800" dirty="0" smtClean="0"/>
              <a:t>Create maps</a:t>
            </a:r>
            <a:endParaRPr lang="en-US" sz="2800" dirty="0"/>
          </a:p>
          <a:p>
            <a:pPr>
              <a:lnSpc>
                <a:spcPct val="90000"/>
              </a:lnSpc>
            </a:pPr>
            <a:r>
              <a:rPr lang="en-US" sz="2800" dirty="0"/>
              <a:t>Print</a:t>
            </a:r>
          </a:p>
          <a:p>
            <a:pPr>
              <a:lnSpc>
                <a:spcPct val="90000"/>
              </a:lnSpc>
            </a:pPr>
            <a:r>
              <a:rPr lang="en-US" sz="2800" dirty="0"/>
              <a:t>Export</a:t>
            </a:r>
          </a:p>
          <a:p>
            <a:pPr>
              <a:lnSpc>
                <a:spcPct val="90000"/>
              </a:lnSpc>
            </a:pPr>
            <a:r>
              <a:rPr lang="en-US" sz="2800" dirty="0"/>
              <a:t>Download</a:t>
            </a:r>
          </a:p>
          <a:p>
            <a:pPr>
              <a:lnSpc>
                <a:spcPct val="90000"/>
              </a:lnSpc>
              <a:buFontTx/>
              <a:buNone/>
            </a:pPr>
            <a:endParaRPr lang="en-US" sz="2800" dirty="0"/>
          </a:p>
        </p:txBody>
      </p:sp>
      <p:pic>
        <p:nvPicPr>
          <p:cNvPr id="136196" name="Picture 4" descr="Find tables is highlighted as the current topic, and there is a screen shot of the tabs shown in Health Data Interactive that allow users to navigate to the reports section where all the tables are listed in folders."/>
          <p:cNvPicPr>
            <a:picLocks noChangeAspect="1" noChangeArrowheads="1"/>
          </p:cNvPicPr>
          <p:nvPr/>
        </p:nvPicPr>
        <p:blipFill>
          <a:blip r:embed="rId2" cstate="print"/>
          <a:srcRect l="113" t="22694" r="85841" b="74391"/>
          <a:stretch>
            <a:fillRect/>
          </a:stretch>
        </p:blipFill>
        <p:spPr bwMode="auto">
          <a:xfrm>
            <a:off x="3038475" y="1266825"/>
            <a:ext cx="2209800" cy="357188"/>
          </a:xfrm>
          <a:prstGeom prst="rect">
            <a:avLst/>
          </a:prstGeom>
          <a:noFill/>
          <a:ln w="9525" algn="ctr">
            <a:noFill/>
            <a:miter lim="800000"/>
            <a:headEnd/>
            <a:tailEnd/>
          </a:ln>
          <a:effectLst/>
        </p:spPr>
      </p:pic>
      <p:sp>
        <p:nvSpPr>
          <p:cNvPr id="136197" name="Oval 5"/>
          <p:cNvSpPr>
            <a:spLocks noChangeArrowheads="1"/>
          </p:cNvSpPr>
          <p:nvPr/>
        </p:nvSpPr>
        <p:spPr bwMode="auto">
          <a:xfrm>
            <a:off x="2971800" y="1238250"/>
            <a:ext cx="914400" cy="457200"/>
          </a:xfrm>
          <a:prstGeom prst="ellipse">
            <a:avLst/>
          </a:prstGeom>
          <a:noFill/>
          <a:ln w="38100" algn="ctr">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HDI homepage: www.cdc.gov/nchs/hdi.htm</a:t>
            </a:r>
            <a:br>
              <a:rPr lang="en-US" dirty="0" smtClean="0">
                <a:solidFill>
                  <a:schemeClr val="bg1"/>
                </a:solidFill>
              </a:rPr>
            </a:br>
            <a:endParaRPr lang="en-US" dirty="0"/>
          </a:p>
        </p:txBody>
      </p:sp>
      <p:pic>
        <p:nvPicPr>
          <p:cNvPr id="7" name="Picture 6" descr="The slide shows a screenshot of the HDI homepage.  The left panel has navigation links, the middle panel has a brief description of HDI on the top, a listing of 7 folders showing the table topics in the middle with a search box, and contact information on the right panel.  The seven topic folders are “health and functional status,” “health care use and expenditures,” “health conditions,” “health insurance and access,” “mortality and life expectancy,” “pregnancy and birth,” and “risk factors and disease prevention.”  One folder topic, “mortality and life expectancy,” is circled showing that to find the table used in the first example, injury mortality, we would click on this topic."/>
          <p:cNvPicPr>
            <a:picLocks noChangeAspect="1"/>
          </p:cNvPicPr>
          <p:nvPr/>
        </p:nvPicPr>
        <p:blipFill>
          <a:blip r:embed="rId2" cstate="print"/>
          <a:stretch>
            <a:fillRect/>
          </a:stretch>
        </p:blipFill>
        <p:spPr>
          <a:xfrm>
            <a:off x="262484" y="1237927"/>
            <a:ext cx="8619032" cy="531527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slide shows the page we arrive at when we click on the “mortality and life expectancy” topic link of the HDI home page.  We arrive at a page that shows all seven folders in the left hand panel with an icon indicating we have opened the “mortality and life expectancy” folder and in the right panel are the six tables included in the folder.  The table “injury mortality” is circled in red to indicate that we should click on this title to open the table."/>
          <p:cNvPicPr>
            <a:picLocks noChangeAspect="1"/>
          </p:cNvPicPr>
          <p:nvPr/>
        </p:nvPicPr>
        <p:blipFill>
          <a:blip r:embed="rId2" cstate="print"/>
          <a:stretch>
            <a:fillRect/>
          </a:stretch>
        </p:blipFill>
        <p:spPr>
          <a:xfrm>
            <a:off x="186290" y="1097472"/>
            <a:ext cx="8771419" cy="466305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shows the opened injury mortality table that we first saw in the demonstration of how injury mortality statistics from HDI can be used.  Age groups are shown in the columns, intent is shown in the rows, and mechanism is shown for each intent.   This table arrangement is called “nesting” where the mechanisms are repeated for each intent (for example, cut and pierce, drowning, fall, etc are shown for unintentional deaths, then suicide, then homicide, etc.)   At the top of the table, the tab indicating “table” is highlighted showing that we are in the table view as compared to the reports view where all the folders and tables are shown."/>
          <p:cNvPicPr>
            <a:picLocks noChangeAspect="1"/>
          </p:cNvPicPr>
          <p:nvPr/>
        </p:nvPicPr>
        <p:blipFill>
          <a:blip r:embed="rId2" cstate="print"/>
          <a:stretch>
            <a:fillRect/>
          </a:stretch>
        </p:blipFill>
        <p:spPr>
          <a:xfrm>
            <a:off x="213720" y="338583"/>
            <a:ext cx="8716560" cy="618083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re we are back at the HDI home page to illustrate the search feature.  In the search box in the middle panel that shows the table topics, you can also enter a topic or item to search for in the all the tables.   You could use the search feature when you are unsure of which topic folder to open or want to see all the information for a certain topic.  We have entered “injury” into the box and will click on the “go” button to retrieve all the tables with the keyword “injury.”"/>
          <p:cNvPicPr>
            <a:picLocks noChangeAspect="1"/>
          </p:cNvPicPr>
          <p:nvPr/>
        </p:nvPicPr>
        <p:blipFill>
          <a:blip r:embed="rId2" cstate="print"/>
          <a:stretch>
            <a:fillRect/>
          </a:stretch>
        </p:blipFill>
        <p:spPr>
          <a:xfrm>
            <a:off x="314295" y="567164"/>
            <a:ext cx="8515409" cy="572367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en we hit “go” to search for “injury,” we arrive at a page that shows all the tables with injury information.  Our search yielded nine tables, one of which is the injury mortality table we were looking at earlier.  In fact, we cannot see the topic folders or any other tables, but only the tables returned by our search on the term “injury.”   A red circle is highlighting a button at the top that says “show all reports.”  You would click this button to return to the “reports” view that lists all the topic folders on the left, and all the tables contained in the folder that is currently open."/>
          <p:cNvPicPr>
            <a:picLocks noChangeAspect="1"/>
          </p:cNvPicPr>
          <p:nvPr/>
        </p:nvPicPr>
        <p:blipFill>
          <a:blip r:embed="rId2" cstate="print"/>
          <a:stretch>
            <a:fillRect/>
          </a:stretch>
        </p:blipFill>
        <p:spPr>
          <a:xfrm>
            <a:off x="527638" y="871939"/>
            <a:ext cx="8088724" cy="511412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his is a screen shot showing that after you click on the “show all reports” button, you arrive at the view showing all seven topic folders.  You could click on any one of them to open it and show all the tables it contained."/>
          <p:cNvPicPr>
            <a:picLocks noChangeAspect="1" noChangeArrowheads="1"/>
          </p:cNvPicPr>
          <p:nvPr/>
        </p:nvPicPr>
        <p:blipFill>
          <a:blip r:embed="rId2" cstate="print"/>
          <a:srcRect t="14243" r="28527" b="31949"/>
          <a:stretch>
            <a:fillRect/>
          </a:stretch>
        </p:blipFill>
        <p:spPr bwMode="auto">
          <a:xfrm>
            <a:off x="304800" y="838200"/>
            <a:ext cx="8686800" cy="51816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dirty="0" smtClean="0"/>
              <a:t>We will show how to…</a:t>
            </a:r>
            <a:endParaRPr lang="en-US" dirty="0"/>
          </a:p>
        </p:txBody>
      </p:sp>
      <p:sp>
        <p:nvSpPr>
          <p:cNvPr id="66563" name="Rectangle 3"/>
          <p:cNvSpPr>
            <a:spLocks noGrp="1" noChangeArrowheads="1"/>
          </p:cNvSpPr>
          <p:nvPr>
            <p:ph type="body" idx="1"/>
          </p:nvPr>
        </p:nvSpPr>
        <p:spPr>
          <a:xfrm>
            <a:off x="457200" y="1219200"/>
            <a:ext cx="8229600" cy="5181600"/>
          </a:xfrm>
        </p:spPr>
        <p:txBody>
          <a:bodyPr/>
          <a:lstStyle/>
          <a:p>
            <a:pPr>
              <a:lnSpc>
                <a:spcPct val="80000"/>
              </a:lnSpc>
            </a:pPr>
            <a:r>
              <a:rPr lang="en-US" sz="2800" dirty="0" smtClean="0"/>
              <a:t>Find </a:t>
            </a:r>
            <a:r>
              <a:rPr lang="en-US" sz="2800" dirty="0"/>
              <a:t>tables</a:t>
            </a:r>
          </a:p>
          <a:p>
            <a:pPr>
              <a:lnSpc>
                <a:spcPct val="80000"/>
              </a:lnSpc>
            </a:pPr>
            <a:r>
              <a:rPr lang="en-US" sz="2800" b="1" dirty="0">
                <a:solidFill>
                  <a:srgbClr val="FFFF00"/>
                </a:solidFill>
              </a:rPr>
              <a:t>Manipulate interactive tables</a:t>
            </a:r>
          </a:p>
          <a:p>
            <a:pPr lvl="1">
              <a:lnSpc>
                <a:spcPct val="80000"/>
              </a:lnSpc>
            </a:pPr>
            <a:r>
              <a:rPr lang="en-US" sz="2400" b="1" dirty="0">
                <a:solidFill>
                  <a:srgbClr val="FFFF00"/>
                </a:solidFill>
              </a:rPr>
              <a:t>Scroll through variables</a:t>
            </a:r>
          </a:p>
          <a:p>
            <a:pPr lvl="1">
              <a:lnSpc>
                <a:spcPct val="80000"/>
              </a:lnSpc>
            </a:pPr>
            <a:r>
              <a:rPr lang="en-US" sz="2400" dirty="0"/>
              <a:t>Select variable categories to view</a:t>
            </a:r>
          </a:p>
          <a:p>
            <a:pPr lvl="1">
              <a:lnSpc>
                <a:spcPct val="80000"/>
              </a:lnSpc>
            </a:pPr>
            <a:r>
              <a:rPr lang="en-US" sz="2400" dirty="0"/>
              <a:t>Sort</a:t>
            </a:r>
          </a:p>
          <a:p>
            <a:pPr lvl="1">
              <a:lnSpc>
                <a:spcPct val="80000"/>
              </a:lnSpc>
            </a:pPr>
            <a:r>
              <a:rPr lang="en-US" sz="2400" dirty="0"/>
              <a:t>Move variables around and reset</a:t>
            </a:r>
          </a:p>
          <a:p>
            <a:pPr>
              <a:lnSpc>
                <a:spcPct val="80000"/>
              </a:lnSpc>
            </a:pPr>
            <a:r>
              <a:rPr lang="en-US" sz="2800" dirty="0"/>
              <a:t>Read the metadata</a:t>
            </a:r>
          </a:p>
          <a:p>
            <a:pPr>
              <a:lnSpc>
                <a:spcPct val="80000"/>
              </a:lnSpc>
            </a:pPr>
            <a:r>
              <a:rPr lang="en-US" sz="2800" dirty="0"/>
              <a:t>Create charts</a:t>
            </a:r>
          </a:p>
          <a:p>
            <a:pPr>
              <a:lnSpc>
                <a:spcPct val="80000"/>
              </a:lnSpc>
            </a:pPr>
            <a:r>
              <a:rPr lang="en-US" sz="2800" dirty="0" smtClean="0"/>
              <a:t>Create maps</a:t>
            </a:r>
          </a:p>
          <a:p>
            <a:pPr>
              <a:lnSpc>
                <a:spcPct val="80000"/>
              </a:lnSpc>
            </a:pPr>
            <a:r>
              <a:rPr lang="en-US" sz="2800" dirty="0" smtClean="0"/>
              <a:t>Print</a:t>
            </a:r>
            <a:endParaRPr lang="en-US" sz="2800" dirty="0"/>
          </a:p>
          <a:p>
            <a:pPr>
              <a:lnSpc>
                <a:spcPct val="80000"/>
              </a:lnSpc>
            </a:pPr>
            <a:r>
              <a:rPr lang="en-US" sz="2800" dirty="0"/>
              <a:t>Export</a:t>
            </a:r>
          </a:p>
          <a:p>
            <a:pPr>
              <a:lnSpc>
                <a:spcPct val="80000"/>
              </a:lnSpc>
            </a:pPr>
            <a:r>
              <a:rPr lang="en-US" sz="2800" dirty="0"/>
              <a:t>Download</a:t>
            </a:r>
          </a:p>
          <a:p>
            <a:pPr>
              <a:lnSpc>
                <a:spcPct val="80000"/>
              </a:lnSpc>
              <a:buFontTx/>
              <a:buNone/>
            </a:pPr>
            <a:endParaRPr lang="en-US" sz="2800" dirty="0"/>
          </a:p>
        </p:txBody>
      </p:sp>
      <p:pic>
        <p:nvPicPr>
          <p:cNvPr id="66564" name="Picture 4" descr="The topic “manipulate interactive tables” and the subtopic “scroll through variables” are highlighted as the next topic.  A screen shot is showing the variable tile for “sex,” one of the variables in each table.  Small arrows pointing forward and backward are highlighted on the tile to illustrate how to scroll through variables.."/>
          <p:cNvPicPr>
            <a:picLocks noChangeAspect="1" noChangeArrowheads="1"/>
          </p:cNvPicPr>
          <p:nvPr/>
        </p:nvPicPr>
        <p:blipFill>
          <a:blip r:embed="rId2" cstate="print"/>
          <a:srcRect l="35001" t="30684" r="56844" b="66451"/>
          <a:stretch>
            <a:fillRect/>
          </a:stretch>
        </p:blipFill>
        <p:spPr bwMode="auto">
          <a:xfrm>
            <a:off x="5181600" y="2063750"/>
            <a:ext cx="1371600" cy="374650"/>
          </a:xfrm>
          <a:prstGeom prst="rect">
            <a:avLst/>
          </a:prstGeom>
          <a:noFill/>
          <a:ln w="9525" algn="ctr">
            <a:noFill/>
            <a:miter lim="800000"/>
            <a:headEnd/>
            <a:tailEnd/>
          </a:ln>
          <a:effectLst/>
        </p:spPr>
      </p:pic>
      <p:sp>
        <p:nvSpPr>
          <p:cNvPr id="66565" name="Oval 5"/>
          <p:cNvSpPr>
            <a:spLocks noChangeArrowheads="1"/>
          </p:cNvSpPr>
          <p:nvPr/>
        </p:nvSpPr>
        <p:spPr bwMode="auto">
          <a:xfrm>
            <a:off x="6153150" y="2009775"/>
            <a:ext cx="323850" cy="457200"/>
          </a:xfrm>
          <a:prstGeom prst="ellipse">
            <a:avLst/>
          </a:prstGeom>
          <a:noFill/>
          <a:ln w="38100" algn="ctr">
            <a:solidFill>
              <a:srgbClr val="FF0000"/>
            </a:solidFill>
            <a:round/>
            <a:headEnd/>
            <a:tailEnd/>
          </a:ln>
          <a:effectLst/>
        </p:spPr>
        <p:txBody>
          <a:bodyPr wrap="none" anchor="ct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is slide returns to the injury mortality table.  The variable tile “sex” is highlighted showing the category in this variable that is currently displayed in the table, that is, injury mortality table for all sexes.  There are arrows pointing forward and backward.  If we click on the forward arrow, we will scroll to the next category in the variable “sex.”"/>
          <p:cNvGrpSpPr/>
          <p:nvPr/>
        </p:nvGrpSpPr>
        <p:grpSpPr>
          <a:xfrm>
            <a:off x="228600" y="228600"/>
            <a:ext cx="8763000" cy="6477000"/>
            <a:chOff x="228600" y="228600"/>
            <a:chExt cx="8763000" cy="6477000"/>
          </a:xfrm>
        </p:grpSpPr>
        <p:pic>
          <p:nvPicPr>
            <p:cNvPr id="23554" name="Picture 2"/>
            <p:cNvPicPr>
              <a:picLocks noChangeAspect="1" noChangeArrowheads="1"/>
            </p:cNvPicPr>
            <p:nvPr/>
          </p:nvPicPr>
          <p:blipFill>
            <a:blip r:embed="rId2" cstate="print"/>
            <a:srcRect t="14243" r="27900" b="18497"/>
            <a:stretch>
              <a:fillRect/>
            </a:stretch>
          </p:blipFill>
          <p:spPr bwMode="auto">
            <a:xfrm>
              <a:off x="228600" y="228600"/>
              <a:ext cx="8763000" cy="6477000"/>
            </a:xfrm>
            <a:prstGeom prst="rect">
              <a:avLst/>
            </a:prstGeom>
            <a:noFill/>
            <a:ln w="9525">
              <a:noFill/>
              <a:miter lim="800000"/>
              <a:headEnd/>
              <a:tailEnd/>
            </a:ln>
          </p:spPr>
        </p:pic>
        <p:sp>
          <p:nvSpPr>
            <p:cNvPr id="89091" name="Oval 3"/>
            <p:cNvSpPr>
              <a:spLocks noChangeArrowheads="1"/>
            </p:cNvSpPr>
            <p:nvPr/>
          </p:nvSpPr>
          <p:spPr bwMode="auto">
            <a:xfrm>
              <a:off x="4191000" y="1752600"/>
              <a:ext cx="1219200" cy="457200"/>
            </a:xfrm>
            <a:prstGeom prst="ellipse">
              <a:avLst/>
            </a:prstGeom>
            <a:noFill/>
            <a:ln w="38100" algn="ctr">
              <a:solidFill>
                <a:srgbClr val="FF0000"/>
              </a:solidFill>
              <a:round/>
              <a:headEnd/>
              <a:tailEnd/>
            </a:ln>
            <a:effectLst/>
          </p:spPr>
          <p:txBody>
            <a:bodyPr wrap="none" anchor="ct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shows what happens when we clicked the forward arrow.  The tile for the variable sex shows that we are now looking at data for the category “male.”  All the data in the table below has changed to show the values for injury mortality for males."/>
          <p:cNvPicPr>
            <a:picLocks noChangeAspect="1"/>
          </p:cNvPicPr>
          <p:nvPr/>
        </p:nvPicPr>
        <p:blipFill>
          <a:blip r:embed="rId2" cstate="print"/>
          <a:stretch>
            <a:fillRect/>
          </a:stretch>
        </p:blipFill>
        <p:spPr>
          <a:xfrm>
            <a:off x="70476" y="222769"/>
            <a:ext cx="9003048" cy="641246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Health Data Interactive (HDI)?</a:t>
            </a:r>
            <a:endParaRPr lang="en-US" dirty="0"/>
          </a:p>
        </p:txBody>
      </p:sp>
      <p:sp>
        <p:nvSpPr>
          <p:cNvPr id="3" name="Content Placeholder 2"/>
          <p:cNvSpPr>
            <a:spLocks noGrp="1"/>
          </p:cNvSpPr>
          <p:nvPr>
            <p:ph idx="1"/>
          </p:nvPr>
        </p:nvSpPr>
        <p:spPr/>
        <p:txBody>
          <a:bodyPr/>
          <a:lstStyle/>
          <a:p>
            <a:pPr lvl="0">
              <a:spcAft>
                <a:spcPct val="20000"/>
              </a:spcAft>
              <a:defRPr/>
            </a:pPr>
            <a:r>
              <a:rPr lang="en-US" sz="2800" dirty="0" smtClean="0"/>
              <a:t>HDI is a collection of online, interactive tables on the health and well-being of the US population</a:t>
            </a:r>
          </a:p>
          <a:p>
            <a:pPr lvl="0">
              <a:lnSpc>
                <a:spcPct val="90000"/>
              </a:lnSpc>
              <a:defRPr/>
            </a:pPr>
            <a:r>
              <a:rPr lang="en-US" sz="2800" dirty="0" smtClean="0"/>
              <a:t>HDI provides pre-tabulated statistics for several covariates:</a:t>
            </a:r>
          </a:p>
          <a:p>
            <a:pPr lvl="1">
              <a:lnSpc>
                <a:spcPct val="90000"/>
              </a:lnSpc>
              <a:defRPr/>
            </a:pPr>
            <a:r>
              <a:rPr lang="en-US" dirty="0" smtClean="0"/>
              <a:t>Age</a:t>
            </a:r>
          </a:p>
          <a:p>
            <a:pPr lvl="1">
              <a:lnSpc>
                <a:spcPct val="90000"/>
              </a:lnSpc>
              <a:defRPr/>
            </a:pPr>
            <a:r>
              <a:rPr lang="en-US" dirty="0" smtClean="0"/>
              <a:t>Race and ethnicity</a:t>
            </a:r>
          </a:p>
          <a:p>
            <a:pPr lvl="1">
              <a:lnSpc>
                <a:spcPct val="90000"/>
              </a:lnSpc>
              <a:defRPr/>
            </a:pPr>
            <a:r>
              <a:rPr lang="en-US" dirty="0" smtClean="0"/>
              <a:t>Gender</a:t>
            </a:r>
          </a:p>
          <a:p>
            <a:pPr lvl="1">
              <a:lnSpc>
                <a:spcPct val="90000"/>
              </a:lnSpc>
              <a:defRPr/>
            </a:pPr>
            <a:r>
              <a:rPr lang="en-US" dirty="0" smtClean="0"/>
              <a:t>Year</a:t>
            </a:r>
          </a:p>
          <a:p>
            <a:pPr lvl="1">
              <a:lnSpc>
                <a:spcPct val="90000"/>
              </a:lnSpc>
              <a:defRPr/>
            </a:pPr>
            <a:r>
              <a:rPr lang="en-US" dirty="0" smtClean="0"/>
              <a:t>Geographic location (when available)</a:t>
            </a:r>
          </a:p>
          <a:p>
            <a:pPr lvl="1">
              <a:lnSpc>
                <a:spcPct val="90000"/>
              </a:lnSpc>
              <a:defRPr/>
            </a:pPr>
            <a:r>
              <a:rPr lang="en-US" dirty="0" smtClean="0"/>
              <a:t>Income (when available)</a:t>
            </a:r>
          </a:p>
          <a:p>
            <a:pPr lvl="1">
              <a:lnSpc>
                <a:spcPct val="90000"/>
              </a:lnSpc>
              <a:defRPr/>
            </a:pPr>
            <a:r>
              <a:rPr lang="en-US" dirty="0" err="1" smtClean="0"/>
              <a:t>Urbanicity</a:t>
            </a:r>
            <a:r>
              <a:rPr lang="en-US" dirty="0" smtClean="0"/>
              <a:t> (when available)</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dirty="0" smtClean="0"/>
              <a:t>We will show how to…</a:t>
            </a:r>
            <a:endParaRPr lang="en-US" dirty="0"/>
          </a:p>
        </p:txBody>
      </p:sp>
      <p:sp>
        <p:nvSpPr>
          <p:cNvPr id="65539" name="Rectangle 3"/>
          <p:cNvSpPr>
            <a:spLocks noGrp="1" noChangeArrowheads="1"/>
          </p:cNvSpPr>
          <p:nvPr>
            <p:ph type="body" idx="1"/>
          </p:nvPr>
        </p:nvSpPr>
        <p:spPr>
          <a:xfrm>
            <a:off x="457200" y="1219200"/>
            <a:ext cx="8229600" cy="5181600"/>
          </a:xfrm>
        </p:spPr>
        <p:txBody>
          <a:bodyPr/>
          <a:lstStyle/>
          <a:p>
            <a:pPr>
              <a:lnSpc>
                <a:spcPct val="80000"/>
              </a:lnSpc>
            </a:pPr>
            <a:r>
              <a:rPr lang="en-US" sz="2800" dirty="0"/>
              <a:t>Navigate to the site</a:t>
            </a:r>
          </a:p>
          <a:p>
            <a:pPr>
              <a:lnSpc>
                <a:spcPct val="80000"/>
              </a:lnSpc>
            </a:pPr>
            <a:r>
              <a:rPr lang="en-US" sz="2800" dirty="0"/>
              <a:t>Find tables</a:t>
            </a:r>
          </a:p>
          <a:p>
            <a:pPr>
              <a:lnSpc>
                <a:spcPct val="80000"/>
              </a:lnSpc>
            </a:pPr>
            <a:r>
              <a:rPr lang="en-US" sz="2800" b="1" dirty="0">
                <a:solidFill>
                  <a:srgbClr val="FFFF00"/>
                </a:solidFill>
              </a:rPr>
              <a:t>Manipulate interactive tables</a:t>
            </a:r>
          </a:p>
          <a:p>
            <a:pPr lvl="1">
              <a:lnSpc>
                <a:spcPct val="80000"/>
              </a:lnSpc>
            </a:pPr>
            <a:r>
              <a:rPr lang="en-US" sz="2400" dirty="0"/>
              <a:t>Scroll through variables</a:t>
            </a:r>
          </a:p>
          <a:p>
            <a:pPr lvl="1">
              <a:lnSpc>
                <a:spcPct val="80000"/>
              </a:lnSpc>
            </a:pPr>
            <a:r>
              <a:rPr lang="en-US" sz="2400" b="1" dirty="0">
                <a:solidFill>
                  <a:srgbClr val="FFFF00"/>
                </a:solidFill>
              </a:rPr>
              <a:t>Select variable categories to view                 or </a:t>
            </a:r>
          </a:p>
          <a:p>
            <a:pPr lvl="1">
              <a:lnSpc>
                <a:spcPct val="80000"/>
              </a:lnSpc>
            </a:pPr>
            <a:r>
              <a:rPr lang="en-US" sz="2400" dirty="0"/>
              <a:t>Sort</a:t>
            </a:r>
          </a:p>
          <a:p>
            <a:pPr lvl="1">
              <a:lnSpc>
                <a:spcPct val="80000"/>
              </a:lnSpc>
            </a:pPr>
            <a:r>
              <a:rPr lang="en-US" sz="2400" dirty="0"/>
              <a:t>Move variables around and reset</a:t>
            </a:r>
          </a:p>
          <a:p>
            <a:pPr>
              <a:lnSpc>
                <a:spcPct val="80000"/>
              </a:lnSpc>
            </a:pPr>
            <a:r>
              <a:rPr lang="en-US" sz="2800" dirty="0"/>
              <a:t>Read the metadata</a:t>
            </a:r>
          </a:p>
          <a:p>
            <a:pPr>
              <a:lnSpc>
                <a:spcPct val="80000"/>
              </a:lnSpc>
            </a:pPr>
            <a:r>
              <a:rPr lang="en-US" sz="2800" dirty="0"/>
              <a:t>Create charts</a:t>
            </a:r>
          </a:p>
          <a:p>
            <a:pPr>
              <a:lnSpc>
                <a:spcPct val="80000"/>
              </a:lnSpc>
            </a:pPr>
            <a:r>
              <a:rPr lang="en-US" sz="2800" dirty="0" smtClean="0"/>
              <a:t>Create maps</a:t>
            </a:r>
          </a:p>
          <a:p>
            <a:pPr>
              <a:lnSpc>
                <a:spcPct val="80000"/>
              </a:lnSpc>
            </a:pPr>
            <a:r>
              <a:rPr lang="en-US" sz="2800" dirty="0" smtClean="0"/>
              <a:t>Print</a:t>
            </a:r>
            <a:endParaRPr lang="en-US" sz="2800" dirty="0"/>
          </a:p>
          <a:p>
            <a:pPr>
              <a:lnSpc>
                <a:spcPct val="80000"/>
              </a:lnSpc>
            </a:pPr>
            <a:r>
              <a:rPr lang="en-US" sz="2800" dirty="0"/>
              <a:t>Export</a:t>
            </a:r>
          </a:p>
          <a:p>
            <a:pPr>
              <a:lnSpc>
                <a:spcPct val="80000"/>
              </a:lnSpc>
            </a:pPr>
            <a:r>
              <a:rPr lang="en-US" sz="2800" dirty="0"/>
              <a:t>Download</a:t>
            </a:r>
          </a:p>
          <a:p>
            <a:pPr>
              <a:lnSpc>
                <a:spcPct val="80000"/>
              </a:lnSpc>
              <a:buFontTx/>
              <a:buNone/>
            </a:pPr>
            <a:endParaRPr lang="en-US" sz="2800" dirty="0"/>
          </a:p>
        </p:txBody>
      </p:sp>
      <p:grpSp>
        <p:nvGrpSpPr>
          <p:cNvPr id="7" name="Group 6" descr="The topic “manipulate interactive tables” and the subtopic “select variable categories to view” are highlighted as the next topic.  A screen shot showing the variable tile for sex is highlighted as well as the  use the “select category” icon."/>
          <p:cNvGrpSpPr/>
          <p:nvPr/>
        </p:nvGrpSpPr>
        <p:grpSpPr>
          <a:xfrm>
            <a:off x="6505575" y="2819400"/>
            <a:ext cx="2333625" cy="457200"/>
            <a:chOff x="6505575" y="2819400"/>
            <a:chExt cx="2333625" cy="457200"/>
          </a:xfrm>
        </p:grpSpPr>
        <p:pic>
          <p:nvPicPr>
            <p:cNvPr id="65540" name="Picture 4"/>
            <p:cNvPicPr>
              <a:picLocks noChangeAspect="1" noChangeArrowheads="1"/>
            </p:cNvPicPr>
            <p:nvPr/>
          </p:nvPicPr>
          <p:blipFill>
            <a:blip r:embed="rId2" cstate="print"/>
            <a:srcRect l="35001" t="30684" r="56844" b="66451"/>
            <a:stretch>
              <a:fillRect/>
            </a:stretch>
          </p:blipFill>
          <p:spPr bwMode="auto">
            <a:xfrm>
              <a:off x="6505575" y="2832100"/>
              <a:ext cx="1419225" cy="387350"/>
            </a:xfrm>
            <a:prstGeom prst="rect">
              <a:avLst/>
            </a:prstGeom>
            <a:noFill/>
            <a:ln w="9525" algn="ctr">
              <a:noFill/>
              <a:miter lim="800000"/>
              <a:headEnd/>
              <a:tailEnd/>
            </a:ln>
            <a:effectLst/>
          </p:spPr>
        </p:pic>
        <p:sp>
          <p:nvSpPr>
            <p:cNvPr id="65541" name="Oval 5"/>
            <p:cNvSpPr>
              <a:spLocks noChangeArrowheads="1"/>
            </p:cNvSpPr>
            <p:nvPr/>
          </p:nvSpPr>
          <p:spPr bwMode="auto">
            <a:xfrm>
              <a:off x="6619875" y="2819400"/>
              <a:ext cx="619125" cy="457200"/>
            </a:xfrm>
            <a:prstGeom prst="ellipse">
              <a:avLst/>
            </a:prstGeom>
            <a:noFill/>
            <a:ln w="38100" algn="ctr">
              <a:solidFill>
                <a:srgbClr val="FF0000"/>
              </a:solidFill>
              <a:round/>
              <a:headEnd/>
              <a:tailEnd/>
            </a:ln>
            <a:effectLst/>
          </p:spPr>
          <p:txBody>
            <a:bodyPr wrap="none" anchor="ctr"/>
            <a:lstStyle/>
            <a:p>
              <a:endParaRPr lang="en-US"/>
            </a:p>
          </p:txBody>
        </p:sp>
        <p:pic>
          <p:nvPicPr>
            <p:cNvPr id="65542" name="Picture 6"/>
            <p:cNvPicPr>
              <a:picLocks noChangeAspect="1" noChangeArrowheads="1"/>
            </p:cNvPicPr>
            <p:nvPr/>
          </p:nvPicPr>
          <p:blipFill>
            <a:blip r:embed="rId2" cstate="print"/>
            <a:srcRect l="131" t="25568" r="97859" b="71849"/>
            <a:stretch>
              <a:fillRect/>
            </a:stretch>
          </p:blipFill>
          <p:spPr bwMode="auto">
            <a:xfrm>
              <a:off x="8382000" y="2819400"/>
              <a:ext cx="457200" cy="457200"/>
            </a:xfrm>
            <a:prstGeom prst="rect">
              <a:avLst/>
            </a:prstGeom>
            <a:noFill/>
            <a:ln w="9525" algn="ctr">
              <a:noFill/>
              <a:miter lim="800000"/>
              <a:headEnd/>
              <a:tailEnd/>
            </a:ln>
            <a:effectLst/>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slide shows the default view of the injury mortality table with the tile for the variable “sex” highlighted.  This time, instead of clicking on the forward arrow in the tile, we will click on the word “sex” to see all the categories in this variable."/>
          <p:cNvPicPr>
            <a:picLocks noChangeAspect="1"/>
          </p:cNvPicPr>
          <p:nvPr/>
        </p:nvPicPr>
        <p:blipFill>
          <a:blip r:embed="rId2" cstate="print"/>
          <a:stretch>
            <a:fillRect/>
          </a:stretch>
        </p:blipFill>
        <p:spPr>
          <a:xfrm>
            <a:off x="186290" y="186196"/>
            <a:ext cx="8771419" cy="648560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shows what happens when you click on title of any variable.  In this case, we clicked on “sex” and now we see a view that shows tiles for all the variables in the table on the left hand side.  The tile “sex” appears as a grey arrow which indicates that it is the variable we clicked on whereas the other variables are either white boxes, blue boxes if they are shown in the column position, or yellow boxes if they are shown in the row position.  In the center panel, all the categories for the variable “sex” are shown: “all,” “male,” and “female.”   We can check or uncheck the boxes next to these categories to indicate which categories we want to see in the table.    Unchecked categories will disappear from the table. You won’t be able to see them when clicking on the forward or backward arrow.  For them to reappear, you have to come back to this view by clicking the variable name, or return to the default view.  Instructions on that will come later.  For now, we will click only the box next to “female” to indicate we want data for females only to be shown.  Then click on the “show table” button to return to the table."/>
          <p:cNvPicPr>
            <a:picLocks noChangeAspect="1"/>
          </p:cNvPicPr>
          <p:nvPr/>
        </p:nvPicPr>
        <p:blipFill>
          <a:blip r:embed="rId2" cstate="print"/>
          <a:stretch>
            <a:fillRect/>
          </a:stretch>
        </p:blipFill>
        <p:spPr>
          <a:xfrm>
            <a:off x="183242" y="792698"/>
            <a:ext cx="8777515" cy="527260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is a screen shot of what we will see when we return to the table.  The tile for the variable “sex” now shows the category “female.”  The forward and backward arrows on the this variable tile have disappeared because by clicking on only the “female” category in the “select categories to view” window, we have deleted the data for “all” and “male” sex categories.  The data in the table now shows in jury mortality data for females."/>
          <p:cNvPicPr>
            <a:picLocks noChangeAspect="1"/>
          </p:cNvPicPr>
          <p:nvPr/>
        </p:nvPicPr>
        <p:blipFill>
          <a:blip r:embed="rId2" cstate="print"/>
          <a:stretch>
            <a:fillRect/>
          </a:stretch>
        </p:blipFill>
        <p:spPr>
          <a:xfrm>
            <a:off x="107049" y="186196"/>
            <a:ext cx="8929902" cy="648560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is the same screen shot, but with the “select categories to view” icon highlighted in the left upper corner of the table.  If we click on this icon, a drop down menu will appear that lists all the variables contained in the table. "/>
          <p:cNvPicPr>
            <a:picLocks noChangeAspect="1"/>
          </p:cNvPicPr>
          <p:nvPr/>
        </p:nvPicPr>
        <p:blipFill>
          <a:blip r:embed="rId2" cstate="print"/>
          <a:stretch>
            <a:fillRect/>
          </a:stretch>
        </p:blipFill>
        <p:spPr>
          <a:xfrm>
            <a:off x="94858" y="186196"/>
            <a:ext cx="8954284" cy="648560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This slide shows the screen shot of the drop down menu that appears after you click the “select categories to view” icon.  A checkmark will appear next to the variable you choose by clicking on.   When you click on a variable, the “select categories to view” window will appear, just as it did when we clicked on a variable name in the tile for that variable."/>
          <p:cNvPicPr>
            <a:picLocks noChangeAspect="1" noChangeArrowheads="1"/>
          </p:cNvPicPr>
          <p:nvPr/>
        </p:nvPicPr>
        <p:blipFill>
          <a:blip r:embed="rId2" cstate="print"/>
          <a:srcRect t="14243" r="26646" b="18497"/>
          <a:stretch>
            <a:fillRect/>
          </a:stretch>
        </p:blipFill>
        <p:spPr bwMode="auto">
          <a:xfrm>
            <a:off x="95250" y="190500"/>
            <a:ext cx="8915400" cy="6477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his screen shows the “select categories to view” window, but with the variable “state” selected.  We can choose which states for which we would like to see the data in the table by clicking the box next to each state name."/>
          <p:cNvPicPr>
            <a:picLocks noChangeAspect="1" noChangeArrowheads="1"/>
          </p:cNvPicPr>
          <p:nvPr/>
        </p:nvPicPr>
        <p:blipFill>
          <a:blip r:embed="rId2" cstate="print"/>
          <a:srcRect t="14243" r="29781" b="18497"/>
          <a:stretch>
            <a:fillRect/>
          </a:stretch>
        </p:blipFill>
        <p:spPr bwMode="auto">
          <a:xfrm>
            <a:off x="304800" y="152400"/>
            <a:ext cx="8534400" cy="6477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smtClean="0"/>
              <a:t>We will show how to…</a:t>
            </a:r>
            <a:endParaRPr lang="en-US" dirty="0"/>
          </a:p>
        </p:txBody>
      </p:sp>
      <p:sp>
        <p:nvSpPr>
          <p:cNvPr id="67587" name="Rectangle 3"/>
          <p:cNvSpPr>
            <a:spLocks noGrp="1" noChangeArrowheads="1"/>
          </p:cNvSpPr>
          <p:nvPr>
            <p:ph type="body" idx="1"/>
          </p:nvPr>
        </p:nvSpPr>
        <p:spPr>
          <a:xfrm>
            <a:off x="457200" y="1219200"/>
            <a:ext cx="8229600" cy="5181600"/>
          </a:xfrm>
        </p:spPr>
        <p:txBody>
          <a:bodyPr/>
          <a:lstStyle/>
          <a:p>
            <a:pPr>
              <a:lnSpc>
                <a:spcPct val="80000"/>
              </a:lnSpc>
            </a:pPr>
            <a:r>
              <a:rPr lang="en-US" sz="2800" dirty="0"/>
              <a:t>Navigate to the site</a:t>
            </a:r>
          </a:p>
          <a:p>
            <a:pPr>
              <a:lnSpc>
                <a:spcPct val="80000"/>
              </a:lnSpc>
            </a:pPr>
            <a:r>
              <a:rPr lang="en-US" sz="2800" dirty="0"/>
              <a:t>Find tables</a:t>
            </a:r>
          </a:p>
          <a:p>
            <a:pPr>
              <a:lnSpc>
                <a:spcPct val="80000"/>
              </a:lnSpc>
            </a:pPr>
            <a:r>
              <a:rPr lang="en-US" sz="2800" b="1" dirty="0">
                <a:solidFill>
                  <a:srgbClr val="FFFF00"/>
                </a:solidFill>
              </a:rPr>
              <a:t>Manipulate interactive tables</a:t>
            </a:r>
          </a:p>
          <a:p>
            <a:pPr lvl="1">
              <a:lnSpc>
                <a:spcPct val="80000"/>
              </a:lnSpc>
            </a:pPr>
            <a:r>
              <a:rPr lang="en-US" sz="2400" dirty="0"/>
              <a:t>Scroll through variables</a:t>
            </a:r>
          </a:p>
          <a:p>
            <a:pPr lvl="1">
              <a:lnSpc>
                <a:spcPct val="80000"/>
              </a:lnSpc>
            </a:pPr>
            <a:r>
              <a:rPr lang="en-US" sz="2400" dirty="0"/>
              <a:t>Select variable categories to view</a:t>
            </a:r>
          </a:p>
          <a:p>
            <a:pPr lvl="1">
              <a:lnSpc>
                <a:spcPct val="80000"/>
              </a:lnSpc>
            </a:pPr>
            <a:r>
              <a:rPr lang="en-US" sz="2400" b="1" dirty="0">
                <a:solidFill>
                  <a:srgbClr val="FFFF00"/>
                </a:solidFill>
              </a:rPr>
              <a:t>Sort</a:t>
            </a:r>
          </a:p>
          <a:p>
            <a:pPr lvl="1">
              <a:lnSpc>
                <a:spcPct val="80000"/>
              </a:lnSpc>
            </a:pPr>
            <a:r>
              <a:rPr lang="en-US" sz="2400" dirty="0"/>
              <a:t>Move variables around and reset</a:t>
            </a:r>
          </a:p>
          <a:p>
            <a:pPr>
              <a:lnSpc>
                <a:spcPct val="80000"/>
              </a:lnSpc>
            </a:pPr>
            <a:r>
              <a:rPr lang="en-US" sz="2800" dirty="0"/>
              <a:t>Read the metadata</a:t>
            </a:r>
          </a:p>
          <a:p>
            <a:pPr>
              <a:lnSpc>
                <a:spcPct val="80000"/>
              </a:lnSpc>
            </a:pPr>
            <a:r>
              <a:rPr lang="en-US" sz="2800" dirty="0"/>
              <a:t>Create charts</a:t>
            </a:r>
          </a:p>
          <a:p>
            <a:pPr>
              <a:lnSpc>
                <a:spcPct val="80000"/>
              </a:lnSpc>
            </a:pPr>
            <a:r>
              <a:rPr lang="en-US" sz="2800" dirty="0" smtClean="0"/>
              <a:t>Create maps</a:t>
            </a:r>
          </a:p>
          <a:p>
            <a:pPr>
              <a:lnSpc>
                <a:spcPct val="80000"/>
              </a:lnSpc>
            </a:pPr>
            <a:r>
              <a:rPr lang="en-US" sz="2800" dirty="0" smtClean="0"/>
              <a:t>Print</a:t>
            </a:r>
            <a:endParaRPr lang="en-US" sz="2800" dirty="0"/>
          </a:p>
          <a:p>
            <a:pPr>
              <a:lnSpc>
                <a:spcPct val="80000"/>
              </a:lnSpc>
            </a:pPr>
            <a:r>
              <a:rPr lang="en-US" sz="2800" dirty="0"/>
              <a:t>Export</a:t>
            </a:r>
          </a:p>
          <a:p>
            <a:pPr>
              <a:lnSpc>
                <a:spcPct val="80000"/>
              </a:lnSpc>
            </a:pPr>
            <a:r>
              <a:rPr lang="en-US" sz="2800" dirty="0"/>
              <a:t>Download</a:t>
            </a:r>
          </a:p>
          <a:p>
            <a:pPr>
              <a:lnSpc>
                <a:spcPct val="80000"/>
              </a:lnSpc>
              <a:buFontTx/>
              <a:buNone/>
            </a:pPr>
            <a:endParaRPr lang="en-US" sz="2800" dirty="0"/>
          </a:p>
        </p:txBody>
      </p:sp>
      <p:pic>
        <p:nvPicPr>
          <p:cNvPr id="67588" name="Picture 4" descr="The topic “manipulate interactive tables” and the subtopic “sort” are highlighted as the next topic.  A screen shot showing the icon for sorting is shown with up and down arrows."/>
          <p:cNvPicPr>
            <a:picLocks noChangeAspect="1" noChangeArrowheads="1"/>
          </p:cNvPicPr>
          <p:nvPr/>
        </p:nvPicPr>
        <p:blipFill>
          <a:blip r:embed="rId2" cstate="print"/>
          <a:srcRect l="27829" t="34065" r="67354" b="60861"/>
          <a:stretch>
            <a:fillRect/>
          </a:stretch>
        </p:blipFill>
        <p:spPr bwMode="auto">
          <a:xfrm>
            <a:off x="2133600" y="3206750"/>
            <a:ext cx="457200" cy="374650"/>
          </a:xfrm>
          <a:prstGeom prst="rect">
            <a:avLst/>
          </a:prstGeom>
          <a:noFill/>
          <a:ln w="9525" algn="ctr">
            <a:noFill/>
            <a:miter lim="800000"/>
            <a:headEnd/>
            <a:tailEnd/>
          </a:ln>
          <a:effectLst/>
        </p:spPr>
      </p:pic>
      <p:sp>
        <p:nvSpPr>
          <p:cNvPr id="67589" name="Oval 5"/>
          <p:cNvSpPr>
            <a:spLocks noChangeArrowheads="1"/>
          </p:cNvSpPr>
          <p:nvPr/>
        </p:nvSpPr>
        <p:spPr bwMode="auto">
          <a:xfrm>
            <a:off x="2181225" y="3400425"/>
            <a:ext cx="314325" cy="228600"/>
          </a:xfrm>
          <a:prstGeom prst="ellipse">
            <a:avLst/>
          </a:prstGeom>
          <a:noFill/>
          <a:ln w="38100" algn="ctr">
            <a:solidFill>
              <a:srgbClr val="FF0000"/>
            </a:solidFill>
            <a:round/>
            <a:headEnd/>
            <a:tailEnd/>
          </a:ln>
          <a:effectLst/>
        </p:spPr>
        <p:txBody>
          <a:bodyPr wrap="none" anchor="ct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is a screen shot of the injury table to illustrate how to sort the data in each column.  Across the columns, each column heading shows the age group for which data is shown (because in this view, the tile for the variable “age” is in the column position).  Below the age group are arrows pointing up and down.  To sort the data in ascending order, click the up arrow.  To sort the data in descending order, click the down arrow."/>
          <p:cNvPicPr>
            <a:picLocks noChangeAspect="1"/>
          </p:cNvPicPr>
          <p:nvPr/>
        </p:nvPicPr>
        <p:blipFill>
          <a:blip r:embed="rId2" cstate="print"/>
          <a:stretch>
            <a:fillRect/>
          </a:stretch>
        </p:blipFill>
        <p:spPr>
          <a:xfrm>
            <a:off x="107049" y="186196"/>
            <a:ext cx="8929902" cy="648560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shows what happens when we click the down arrow in the column showing data for “all ages.”  The data are now sorted in descending order.  Only the data in that column is sorted.  To sort the other columns, you would need to clicks on the arrow in the specific column in which you are interested.  Furthermore, there are two variables in the row position, first “intent” (i.e., all intents, unintentional, suicide and homicide) and then “mechanism” (i.e., all mechanisms, motor vehicle traffic, poisoning, etc).  Mechanism is “nested” inside “intent” so that you see all the mechanisms for the first category of intent (all intents) listed first, then all the categories for the next category (unintentional) and so on.  Only the mechanisms for the first category of “intent” are sorted when you click on the sort arrow in a column.  To sort a different intent, you would have to go to “select categories to view” as shown earlier, select that intent so that it appears in the top row, and then sort."/>
          <p:cNvPicPr>
            <a:picLocks noChangeAspect="1"/>
          </p:cNvPicPr>
          <p:nvPr/>
        </p:nvPicPr>
        <p:blipFill>
          <a:blip r:embed="rId2" cstate="print"/>
          <a:stretch>
            <a:fillRect/>
          </a:stretch>
        </p:blipFill>
        <p:spPr>
          <a:xfrm>
            <a:off x="107049" y="262389"/>
            <a:ext cx="8929902" cy="633322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Data </a:t>
            </a:r>
            <a:r>
              <a:rPr lang="en-US" dirty="0" smtClean="0"/>
              <a:t>sources fall into 3 categories</a:t>
            </a:r>
            <a:endParaRPr lang="en-US" dirty="0"/>
          </a:p>
        </p:txBody>
      </p:sp>
      <p:sp>
        <p:nvSpPr>
          <p:cNvPr id="7171" name="Rectangle 3"/>
          <p:cNvSpPr>
            <a:spLocks noGrp="1" noChangeArrowheads="1"/>
          </p:cNvSpPr>
          <p:nvPr>
            <p:ph type="body" idx="1"/>
          </p:nvPr>
        </p:nvSpPr>
        <p:spPr>
          <a:xfrm>
            <a:off x="457200" y="1600200"/>
            <a:ext cx="8229600" cy="4953000"/>
          </a:xfrm>
        </p:spPr>
        <p:txBody>
          <a:bodyPr/>
          <a:lstStyle/>
          <a:p>
            <a:pPr marL="457200" indent="-457200">
              <a:buFont typeface="+mj-lt"/>
              <a:buAutoNum type="arabicPeriod"/>
            </a:pPr>
            <a:r>
              <a:rPr lang="en-US" sz="2600" dirty="0" smtClean="0"/>
              <a:t>Data systems with total counts of events</a:t>
            </a:r>
            <a:endParaRPr lang="en-US" sz="2600" dirty="0"/>
          </a:p>
          <a:p>
            <a:pPr lvl="1"/>
            <a:r>
              <a:rPr lang="en-US" sz="2600" dirty="0"/>
              <a:t>Births and Deaths </a:t>
            </a:r>
            <a:r>
              <a:rPr lang="en-US" sz="2600" dirty="0" smtClean="0"/>
              <a:t>from the National Vital Statistics System</a:t>
            </a:r>
            <a:endParaRPr lang="en-US" sz="2600" dirty="0"/>
          </a:p>
          <a:p>
            <a:pPr marL="457200" indent="-457200">
              <a:buFont typeface="+mj-lt"/>
              <a:buAutoNum type="arabicPeriod"/>
            </a:pPr>
            <a:r>
              <a:rPr lang="en-US" sz="2600" dirty="0"/>
              <a:t>Population surveys</a:t>
            </a:r>
          </a:p>
          <a:p>
            <a:pPr lvl="1"/>
            <a:r>
              <a:rPr lang="en-US" sz="2600" dirty="0"/>
              <a:t>National Health Interview </a:t>
            </a:r>
            <a:r>
              <a:rPr lang="en-US" sz="2600" dirty="0" smtClean="0"/>
              <a:t>Survey</a:t>
            </a:r>
            <a:endParaRPr lang="en-US" sz="2600" dirty="0"/>
          </a:p>
          <a:p>
            <a:pPr lvl="1"/>
            <a:r>
              <a:rPr lang="en-US" sz="2600" dirty="0"/>
              <a:t>National Health and Nutrition Examination </a:t>
            </a:r>
            <a:r>
              <a:rPr lang="en-US" sz="2600" dirty="0" smtClean="0"/>
              <a:t>Survey</a:t>
            </a:r>
          </a:p>
          <a:p>
            <a:pPr marL="457200" indent="-457200">
              <a:buFont typeface="+mj-lt"/>
              <a:buAutoNum type="arabicPeriod"/>
            </a:pPr>
            <a:r>
              <a:rPr lang="en-US" sz="2600" dirty="0" smtClean="0"/>
              <a:t>Administrative data</a:t>
            </a:r>
          </a:p>
          <a:p>
            <a:pPr lvl="1"/>
            <a:r>
              <a:rPr lang="en-US" sz="2600" dirty="0" smtClean="0"/>
              <a:t>National Hospital Ambulatory Medical Care Survey</a:t>
            </a:r>
          </a:p>
          <a:p>
            <a:pPr lvl="1"/>
            <a:r>
              <a:rPr lang="en-US" sz="2600" dirty="0" smtClean="0"/>
              <a:t>National Hospital Discharge Survey</a:t>
            </a:r>
          </a:p>
          <a:p>
            <a:pPr lvl="1"/>
            <a:r>
              <a:rPr lang="en-US" sz="2600" dirty="0" smtClean="0"/>
              <a:t>Medicare Current Beneficiary Survey</a:t>
            </a:r>
          </a:p>
          <a:p>
            <a:pPr lvl="1"/>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5" name="Rectangle 7"/>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endParaRPr lang="en-US" sz="3200" b="1" dirty="0">
              <a:solidFill>
                <a:srgbClr val="FFCC99"/>
              </a:solidFill>
              <a:latin typeface="Tahoma" pitchFamily="34" charset="0"/>
            </a:endParaRPr>
          </a:p>
        </p:txBody>
      </p:sp>
      <p:sp>
        <p:nvSpPr>
          <p:cNvPr id="68625" name="Rectangle 17"/>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endParaRPr lang="en-US" sz="3200" b="1" dirty="0">
              <a:solidFill>
                <a:srgbClr val="FFCC99"/>
              </a:solidFill>
              <a:latin typeface="Tahoma" pitchFamily="34" charset="0"/>
            </a:endParaRPr>
          </a:p>
        </p:txBody>
      </p:sp>
      <p:sp>
        <p:nvSpPr>
          <p:cNvPr id="68626" name="Rectangle 18"/>
          <p:cNvSpPr>
            <a:spLocks noGrp="1" noChangeArrowheads="1"/>
          </p:cNvSpPr>
          <p:nvPr>
            <p:ph type="body" idx="1"/>
          </p:nvPr>
        </p:nvSpPr>
        <p:spPr>
          <a:xfrm>
            <a:off x="457200" y="1219200"/>
            <a:ext cx="8229600" cy="5181600"/>
          </a:xfrm>
          <a:noFill/>
          <a:ln/>
        </p:spPr>
        <p:txBody>
          <a:bodyPr/>
          <a:lstStyle/>
          <a:p>
            <a:pPr>
              <a:lnSpc>
                <a:spcPct val="90000"/>
              </a:lnSpc>
            </a:pPr>
            <a:r>
              <a:rPr lang="en-US" sz="2800" dirty="0"/>
              <a:t>Find tables</a:t>
            </a:r>
          </a:p>
          <a:p>
            <a:pPr>
              <a:lnSpc>
                <a:spcPct val="90000"/>
              </a:lnSpc>
            </a:pPr>
            <a:r>
              <a:rPr lang="en-US" sz="2800" b="1" dirty="0">
                <a:solidFill>
                  <a:srgbClr val="FFFF00"/>
                </a:solidFill>
              </a:rPr>
              <a:t>Manipulate interactive tables</a:t>
            </a:r>
          </a:p>
          <a:p>
            <a:pPr lvl="1">
              <a:lnSpc>
                <a:spcPct val="90000"/>
              </a:lnSpc>
            </a:pPr>
            <a:r>
              <a:rPr lang="en-US" sz="2400" dirty="0"/>
              <a:t>Scroll through variables</a:t>
            </a:r>
          </a:p>
          <a:p>
            <a:pPr lvl="1">
              <a:lnSpc>
                <a:spcPct val="90000"/>
              </a:lnSpc>
            </a:pPr>
            <a:r>
              <a:rPr lang="en-US" sz="2400" dirty="0"/>
              <a:t>Select variable categories to view</a:t>
            </a:r>
          </a:p>
          <a:p>
            <a:pPr lvl="1">
              <a:lnSpc>
                <a:spcPct val="90000"/>
              </a:lnSpc>
            </a:pPr>
            <a:r>
              <a:rPr lang="en-US" sz="2400" dirty="0"/>
              <a:t>Sort</a:t>
            </a:r>
          </a:p>
          <a:p>
            <a:pPr lvl="1">
              <a:lnSpc>
                <a:spcPct val="90000"/>
              </a:lnSpc>
            </a:pPr>
            <a:r>
              <a:rPr lang="en-US" sz="2400" b="1" dirty="0">
                <a:solidFill>
                  <a:srgbClr val="FFFF00"/>
                </a:solidFill>
              </a:rPr>
              <a:t>Move variables around                  and reset                 </a:t>
            </a:r>
          </a:p>
          <a:p>
            <a:pPr>
              <a:lnSpc>
                <a:spcPct val="90000"/>
              </a:lnSpc>
            </a:pPr>
            <a:r>
              <a:rPr lang="en-US" sz="2800" dirty="0"/>
              <a:t>Read the metadata</a:t>
            </a:r>
          </a:p>
          <a:p>
            <a:pPr>
              <a:lnSpc>
                <a:spcPct val="90000"/>
              </a:lnSpc>
            </a:pPr>
            <a:r>
              <a:rPr lang="en-US" sz="2800" dirty="0"/>
              <a:t>Create </a:t>
            </a:r>
            <a:r>
              <a:rPr lang="en-US" sz="2800" dirty="0" smtClean="0"/>
              <a:t>charts</a:t>
            </a:r>
          </a:p>
          <a:p>
            <a:pPr>
              <a:lnSpc>
                <a:spcPct val="90000"/>
              </a:lnSpc>
            </a:pPr>
            <a:r>
              <a:rPr lang="en-US" sz="2800" dirty="0" smtClean="0"/>
              <a:t>Create maps</a:t>
            </a:r>
            <a:endParaRPr lang="en-US" sz="2800" dirty="0"/>
          </a:p>
          <a:p>
            <a:pPr>
              <a:lnSpc>
                <a:spcPct val="90000"/>
              </a:lnSpc>
            </a:pPr>
            <a:r>
              <a:rPr lang="en-US" sz="2800" dirty="0"/>
              <a:t>Print</a:t>
            </a:r>
          </a:p>
          <a:p>
            <a:pPr>
              <a:lnSpc>
                <a:spcPct val="90000"/>
              </a:lnSpc>
            </a:pPr>
            <a:r>
              <a:rPr lang="en-US" sz="2800" dirty="0"/>
              <a:t>Export</a:t>
            </a:r>
          </a:p>
          <a:p>
            <a:pPr>
              <a:lnSpc>
                <a:spcPct val="90000"/>
              </a:lnSpc>
            </a:pPr>
            <a:r>
              <a:rPr lang="en-US" sz="2800" dirty="0"/>
              <a:t>Download</a:t>
            </a:r>
          </a:p>
          <a:p>
            <a:pPr>
              <a:lnSpc>
                <a:spcPct val="90000"/>
              </a:lnSpc>
              <a:buFontTx/>
              <a:buNone/>
            </a:pPr>
            <a:endParaRPr lang="en-US" sz="2800" dirty="0"/>
          </a:p>
        </p:txBody>
      </p:sp>
      <p:grpSp>
        <p:nvGrpSpPr>
          <p:cNvPr id="9" name="Group 8" descr="The topic “manipulate interactive tables” and the subtopic “move variables around and reset” are highlighted as the next topic.  A screen shot shows the tile for the variable “sex” and the “reset” icon."/>
          <p:cNvGrpSpPr/>
          <p:nvPr/>
        </p:nvGrpSpPr>
        <p:grpSpPr>
          <a:xfrm>
            <a:off x="4800600" y="3352800"/>
            <a:ext cx="3505200" cy="411163"/>
            <a:chOff x="4800600" y="3352800"/>
            <a:chExt cx="3505200" cy="411163"/>
          </a:xfrm>
        </p:grpSpPr>
        <p:pic>
          <p:nvPicPr>
            <p:cNvPr id="68627" name="Picture 19"/>
            <p:cNvPicPr>
              <a:picLocks noChangeAspect="1" noChangeArrowheads="1"/>
            </p:cNvPicPr>
            <p:nvPr/>
          </p:nvPicPr>
          <p:blipFill>
            <a:blip r:embed="rId2" cstate="print"/>
            <a:srcRect l="35001" t="30684" r="56844" b="66451"/>
            <a:stretch>
              <a:fillRect/>
            </a:stretch>
          </p:blipFill>
          <p:spPr bwMode="auto">
            <a:xfrm>
              <a:off x="4819650" y="3352800"/>
              <a:ext cx="1419225" cy="387350"/>
            </a:xfrm>
            <a:prstGeom prst="rect">
              <a:avLst/>
            </a:prstGeom>
            <a:noFill/>
            <a:ln w="9525" algn="ctr">
              <a:noFill/>
              <a:miter lim="800000"/>
              <a:headEnd/>
              <a:tailEnd/>
            </a:ln>
            <a:effectLst/>
          </p:spPr>
        </p:pic>
        <p:sp>
          <p:nvSpPr>
            <p:cNvPr id="68628" name="Oval 20"/>
            <p:cNvSpPr>
              <a:spLocks noChangeArrowheads="1"/>
            </p:cNvSpPr>
            <p:nvPr/>
          </p:nvSpPr>
          <p:spPr bwMode="auto">
            <a:xfrm>
              <a:off x="4800600" y="3378200"/>
              <a:ext cx="314325" cy="352425"/>
            </a:xfrm>
            <a:prstGeom prst="ellipse">
              <a:avLst/>
            </a:prstGeom>
            <a:noFill/>
            <a:ln w="38100" algn="ctr">
              <a:solidFill>
                <a:srgbClr val="FF0000"/>
              </a:solidFill>
              <a:round/>
              <a:headEnd/>
              <a:tailEnd/>
            </a:ln>
            <a:effectLst/>
          </p:spPr>
          <p:txBody>
            <a:bodyPr wrap="none" anchor="ctr"/>
            <a:lstStyle/>
            <a:p>
              <a:endParaRPr lang="en-US"/>
            </a:p>
          </p:txBody>
        </p:sp>
        <p:pic>
          <p:nvPicPr>
            <p:cNvPr id="68629" name="Picture 21"/>
            <p:cNvPicPr>
              <a:picLocks noChangeAspect="1" noChangeArrowheads="1"/>
            </p:cNvPicPr>
            <p:nvPr/>
          </p:nvPicPr>
          <p:blipFill>
            <a:blip r:embed="rId2" cstate="print"/>
            <a:srcRect l="6976" t="25658" r="91002" b="72087"/>
            <a:stretch>
              <a:fillRect/>
            </a:stretch>
          </p:blipFill>
          <p:spPr bwMode="auto">
            <a:xfrm>
              <a:off x="7848600" y="3368675"/>
              <a:ext cx="457200" cy="395288"/>
            </a:xfrm>
            <a:prstGeom prst="rect">
              <a:avLst/>
            </a:prstGeom>
            <a:noFill/>
            <a:ln w="9525" algn="ctr">
              <a:noFill/>
              <a:miter lim="800000"/>
              <a:headEnd/>
              <a:tailEnd/>
            </a:ln>
            <a:effectLst/>
          </p:spPr>
        </p:pic>
      </p:grpSp>
      <p:sp>
        <p:nvSpPr>
          <p:cNvPr id="11" name="Rectangle 2"/>
          <p:cNvSpPr>
            <a:spLocks noGrp="1" noChangeArrowheads="1"/>
          </p:cNvSpPr>
          <p:nvPr>
            <p:ph type="title"/>
          </p:nvPr>
        </p:nvSpPr>
        <p:spPr>
          <a:xfrm>
            <a:off x="609600" y="228600"/>
            <a:ext cx="8229600" cy="1143000"/>
          </a:xfrm>
        </p:spPr>
        <p:txBody>
          <a:bodyPr/>
          <a:lstStyle/>
          <a:p>
            <a:r>
              <a:rPr lang="en-US" dirty="0" smtClean="0"/>
              <a:t>We will show how to…</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screen shot shows the injury mortality table for which we had selected “female sex” to view.   The table shows data for females only.  The “reset to default view” icon is circled in the left top corner of the table.  We click it to return to the default table view and restore any deleted data, in this case, data for “all” and “male” sex."/>
          <p:cNvPicPr>
            <a:picLocks noChangeAspect="1"/>
          </p:cNvPicPr>
          <p:nvPr/>
        </p:nvPicPr>
        <p:blipFill>
          <a:blip r:embed="rId2" cstate="print"/>
          <a:stretch>
            <a:fillRect/>
          </a:stretch>
        </p:blipFill>
        <p:spPr>
          <a:xfrm>
            <a:off x="107049" y="186196"/>
            <a:ext cx="8929902" cy="648560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fter we click the “reset” icon, the table now shows data for “all” sexes, and the tile for the “sex” variable now shows that “all” sexes are being shown.  The forward and backward arrows that allow us to scroll through the categories of the variable “sex” have reappeared."/>
          <p:cNvPicPr>
            <a:picLocks noChangeAspect="1"/>
          </p:cNvPicPr>
          <p:nvPr/>
        </p:nvPicPr>
        <p:blipFill>
          <a:blip r:embed="rId2" cstate="print"/>
          <a:stretch>
            <a:fillRect/>
          </a:stretch>
        </p:blipFill>
        <p:spPr>
          <a:xfrm>
            <a:off x="186290" y="186196"/>
            <a:ext cx="8771419" cy="648560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shows how to move variables around.  In HDI, you can move variables tiles from along the top of the table down into the table columns and rows.  In this screen shot, there is a hatched area on the left side of each variable tile.  We have clicked on the hatched area in the “sex” tile and are holding down the mouse button.  We can now drag the “sex” tile down into the table while holding down the mouse button.  The tile turns yellow when it can be dragged to a new position."/>
          <p:cNvPicPr>
            <a:picLocks noChangeAspect="1"/>
          </p:cNvPicPr>
          <p:nvPr/>
        </p:nvPicPr>
        <p:blipFill>
          <a:blip r:embed="rId2" cstate="print"/>
          <a:stretch>
            <a:fillRect/>
          </a:stretch>
        </p:blipFill>
        <p:spPr>
          <a:xfrm>
            <a:off x="146669" y="183148"/>
            <a:ext cx="8850661" cy="649170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shows that we have dragged the “sex” tile over the top of the “age” tile that is currently in the column position.  The “age” tile has now turned yellow too.  This indicates that when we release the mouse button, “sex” will appear in the table columns, and “age” will go to the top of the table."/>
          <p:cNvPicPr>
            <a:picLocks noChangeAspect="1"/>
          </p:cNvPicPr>
          <p:nvPr/>
        </p:nvPicPr>
        <p:blipFill>
          <a:blip r:embed="rId2" cstate="print"/>
          <a:stretch>
            <a:fillRect/>
          </a:stretch>
        </p:blipFill>
        <p:spPr>
          <a:xfrm>
            <a:off x="146669" y="183148"/>
            <a:ext cx="8850661" cy="649170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shows that now “sex” is along the columns and that “age” has moved to the top of the table.  That is, we now have a table that shows injury mortality by sex, intent and mechanism for “all ages.”  All sexes, male, and female are now shown in the columns.  To see the different categories in the variable “age,” we now have to use the arrows to scroll through them, just like we did for sex before."/>
          <p:cNvPicPr>
            <a:picLocks noChangeAspect="1"/>
          </p:cNvPicPr>
          <p:nvPr/>
        </p:nvPicPr>
        <p:blipFill>
          <a:blip r:embed="rId2" cstate="print"/>
          <a:stretch>
            <a:fillRect/>
          </a:stretch>
        </p:blipFill>
        <p:spPr>
          <a:xfrm>
            <a:off x="70476" y="265437"/>
            <a:ext cx="9003048" cy="632712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We now can do the same thing with the “race and ethnicity” variable tile.  The slide shows that if we click on the hatched area in the left of the “race and ethnicity” tile, it turns yellow and we can drag it to a new position."/>
          <p:cNvPicPr>
            <a:picLocks noChangeAspect="1" noChangeArrowheads="1"/>
          </p:cNvPicPr>
          <p:nvPr/>
        </p:nvPicPr>
        <p:blipFill>
          <a:blip r:embed="rId2" cstate="print"/>
          <a:srcRect t="15354" r="26646" b="16767"/>
          <a:stretch>
            <a:fillRect/>
          </a:stretch>
        </p:blipFill>
        <p:spPr bwMode="auto">
          <a:xfrm>
            <a:off x="95250" y="228600"/>
            <a:ext cx="8915400" cy="64008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his time, we are going to “nest” the “race and ethnicity” tile in the column rather than use it to replace the variable that is already there.  The slide shows that we have dragged the tile to the bottom border of the “sex” tile in the column position.  A yellow highlight along the bottom of the “sex” tile shows that when we release the mouse button, “race and ethnicity” will appear along the columns underneath the “sex” tile."/>
          <p:cNvPicPr>
            <a:picLocks noChangeAspect="1" noChangeArrowheads="1"/>
          </p:cNvPicPr>
          <p:nvPr/>
        </p:nvPicPr>
        <p:blipFill>
          <a:blip r:embed="rId2" cstate="print"/>
          <a:srcRect t="15354" r="27273" b="16768"/>
          <a:stretch>
            <a:fillRect/>
          </a:stretch>
        </p:blipFill>
        <p:spPr bwMode="auto">
          <a:xfrm>
            <a:off x="133350" y="152400"/>
            <a:ext cx="8839200" cy="64008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re is another way to move variables around.  This screen shot shows that “set variable order” icon circled in the upper left hand corner of the table.  If we click on it, we will see a window that will let us move the variables around another way."/>
          <p:cNvPicPr>
            <a:picLocks noChangeAspect="1"/>
          </p:cNvPicPr>
          <p:nvPr/>
        </p:nvPicPr>
        <p:blipFill>
          <a:blip r:embed="rId2" cstate="print"/>
          <a:stretch>
            <a:fillRect/>
          </a:stretch>
        </p:blipFill>
        <p:spPr>
          <a:xfrm>
            <a:off x="70476" y="265437"/>
            <a:ext cx="9003048" cy="632712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shows the “set variable order” window.  It has a box showing variables in the columns (sex), variables in the rows (intent and mechanism), and variable along the top (measure, location, age, race and ethnicity, and year).   "/>
          <p:cNvPicPr>
            <a:picLocks noChangeAspect="1"/>
          </p:cNvPicPr>
          <p:nvPr/>
        </p:nvPicPr>
        <p:blipFill>
          <a:blip r:embed="rId2" cstate="print"/>
          <a:stretch>
            <a:fillRect/>
          </a:stretch>
        </p:blipFill>
        <p:spPr>
          <a:xfrm>
            <a:off x="756219" y="868891"/>
            <a:ext cx="7631562" cy="512021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04800"/>
            <a:ext cx="8229600" cy="1524000"/>
          </a:xfrm>
        </p:spPr>
        <p:txBody>
          <a:bodyPr/>
          <a:lstStyle/>
          <a:p>
            <a:r>
              <a:rPr lang="en-US" dirty="0" smtClean="0"/>
              <a:t>Before demonstrating how to use HDI, we’ll show two examples of HDI data in use</a:t>
            </a:r>
            <a:endParaRPr lang="en-US" dirty="0"/>
          </a:p>
        </p:txBody>
      </p:sp>
      <p:sp>
        <p:nvSpPr>
          <p:cNvPr id="9219" name="Rectangle 3"/>
          <p:cNvSpPr>
            <a:spLocks noGrp="1" noChangeArrowheads="1"/>
          </p:cNvSpPr>
          <p:nvPr>
            <p:ph type="body" idx="1"/>
          </p:nvPr>
        </p:nvSpPr>
        <p:spPr>
          <a:xfrm>
            <a:off x="762000" y="2133600"/>
            <a:ext cx="8229600" cy="3992563"/>
          </a:xfrm>
        </p:spPr>
        <p:txBody>
          <a:bodyPr/>
          <a:lstStyle/>
          <a:p>
            <a:r>
              <a:rPr lang="en-US" sz="2800" dirty="0" smtClean="0"/>
              <a:t>Exploring patterns in injury death rates</a:t>
            </a:r>
            <a:endParaRPr lang="en-US" sz="2800" dirty="0"/>
          </a:p>
          <a:p>
            <a:r>
              <a:rPr lang="en-US" sz="2800" dirty="0"/>
              <a:t>Leading causes of emergency department </a:t>
            </a:r>
            <a:r>
              <a:rPr lang="en-US" sz="2800" dirty="0" smtClean="0"/>
              <a:t>visits by age group</a:t>
            </a:r>
            <a:endParaRPr lang="en-US" sz="2800" dirty="0"/>
          </a:p>
          <a:p>
            <a:pPr algn="ctr">
              <a:buFontTx/>
              <a:buNone/>
            </a:pPr>
            <a:endParaRPr lang="en-US"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This screenshot shows that we highlighted “race and ethnicity” and clicked the arrow to move it from the window of variables long the top of the table into the variable in the rows."/>
          <p:cNvPicPr>
            <a:picLocks noChangeAspect="1" noChangeArrowheads="1"/>
          </p:cNvPicPr>
          <p:nvPr/>
        </p:nvPicPr>
        <p:blipFill>
          <a:blip r:embed="rId2" cstate="print"/>
          <a:srcRect t="12173" r="41875" b="32294"/>
          <a:stretch>
            <a:fillRect/>
          </a:stretch>
        </p:blipFill>
        <p:spPr bwMode="auto">
          <a:xfrm>
            <a:off x="914400" y="609600"/>
            <a:ext cx="7086600" cy="5257800"/>
          </a:xfrm>
          <a:prstGeom prst="rect">
            <a:avLst/>
          </a:prstGeom>
          <a:noFill/>
          <a:ln w="9525" algn="ctr">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creenshot shows that we have clicked the next arrow to move “race and ethnicity” into the columns so that now the column variables are “sex” and “race and ethnicity.”  We click on the “apply” button on the bottom to view the reordered table."/>
          <p:cNvPicPr>
            <a:picLocks noChangeAspect="1"/>
          </p:cNvPicPr>
          <p:nvPr/>
        </p:nvPicPr>
        <p:blipFill>
          <a:blip r:embed="rId2" cstate="print"/>
          <a:stretch>
            <a:fillRect/>
          </a:stretch>
        </p:blipFill>
        <p:spPr>
          <a:xfrm>
            <a:off x="832413" y="868891"/>
            <a:ext cx="7479174" cy="512021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This screenshot shows the table we get from either dragging and dropping the “race and ethnicity” tile to the bottom edge of the “sex” tile in the column position, or whether we used the “set variable order” window to move the “race and ethnicity variable.”  “Sex” is shown as the top variable in the column position and for each category of “sex,” “race and ethnicity” is shown in the columns.  That is, we now have a table of injury mortality by sex, race and ethnicity, intent and mechanism.  You can repeat this process with any and all variables in the table."/>
          <p:cNvPicPr>
            <a:picLocks noChangeAspect="1" noChangeArrowheads="1"/>
          </p:cNvPicPr>
          <p:nvPr/>
        </p:nvPicPr>
        <p:blipFill>
          <a:blip r:embed="rId2" cstate="print"/>
          <a:srcRect t="15354" r="2194" b="3030"/>
          <a:stretch>
            <a:fillRect/>
          </a:stretch>
        </p:blipFill>
        <p:spPr bwMode="auto">
          <a:xfrm>
            <a:off x="28575" y="457200"/>
            <a:ext cx="9062519" cy="58674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dirty="0" smtClean="0"/>
              <a:t>We will show how to…</a:t>
            </a:r>
            <a:endParaRPr lang="en-US" dirty="0"/>
          </a:p>
        </p:txBody>
      </p:sp>
      <p:sp>
        <p:nvSpPr>
          <p:cNvPr id="69635" name="Rectangle 3"/>
          <p:cNvSpPr>
            <a:spLocks noGrp="1" noChangeArrowheads="1"/>
          </p:cNvSpPr>
          <p:nvPr>
            <p:ph type="body" idx="1"/>
          </p:nvPr>
        </p:nvSpPr>
        <p:spPr>
          <a:xfrm>
            <a:off x="457200" y="1219200"/>
            <a:ext cx="8229600" cy="5181600"/>
          </a:xfrm>
        </p:spPr>
        <p:txBody>
          <a:bodyPr/>
          <a:lstStyle/>
          <a:p>
            <a:pPr>
              <a:lnSpc>
                <a:spcPct val="80000"/>
              </a:lnSpc>
            </a:pPr>
            <a:r>
              <a:rPr lang="en-US" sz="2800" dirty="0"/>
              <a:t>Navigate to the site</a:t>
            </a:r>
          </a:p>
          <a:p>
            <a:pPr>
              <a:lnSpc>
                <a:spcPct val="80000"/>
              </a:lnSpc>
            </a:pPr>
            <a:r>
              <a:rPr lang="en-US" sz="2800" dirty="0"/>
              <a:t>Find tables</a:t>
            </a:r>
          </a:p>
          <a:p>
            <a:pPr>
              <a:lnSpc>
                <a:spcPct val="80000"/>
              </a:lnSpc>
            </a:pPr>
            <a:r>
              <a:rPr lang="en-US" sz="2800" dirty="0"/>
              <a:t>Manipulate interactive tables</a:t>
            </a:r>
          </a:p>
          <a:p>
            <a:pPr lvl="1">
              <a:lnSpc>
                <a:spcPct val="80000"/>
              </a:lnSpc>
            </a:pPr>
            <a:r>
              <a:rPr lang="en-US" sz="2400" dirty="0"/>
              <a:t>Scroll through variables</a:t>
            </a:r>
          </a:p>
          <a:p>
            <a:pPr lvl="1">
              <a:lnSpc>
                <a:spcPct val="80000"/>
              </a:lnSpc>
            </a:pPr>
            <a:r>
              <a:rPr lang="en-US" sz="2400" dirty="0"/>
              <a:t>Select variable categories to view</a:t>
            </a:r>
          </a:p>
          <a:p>
            <a:pPr lvl="1">
              <a:lnSpc>
                <a:spcPct val="80000"/>
              </a:lnSpc>
            </a:pPr>
            <a:r>
              <a:rPr lang="en-US" sz="2400" dirty="0"/>
              <a:t>Sort</a:t>
            </a:r>
          </a:p>
          <a:p>
            <a:pPr lvl="1">
              <a:lnSpc>
                <a:spcPct val="80000"/>
              </a:lnSpc>
            </a:pPr>
            <a:r>
              <a:rPr lang="en-US" sz="2400" dirty="0"/>
              <a:t>Move variables around and reset</a:t>
            </a:r>
          </a:p>
          <a:p>
            <a:pPr>
              <a:lnSpc>
                <a:spcPct val="80000"/>
              </a:lnSpc>
            </a:pPr>
            <a:r>
              <a:rPr lang="en-US" sz="2800" b="1" dirty="0">
                <a:solidFill>
                  <a:srgbClr val="FFFF00"/>
                </a:solidFill>
              </a:rPr>
              <a:t>Read the metadata</a:t>
            </a:r>
          </a:p>
          <a:p>
            <a:pPr>
              <a:lnSpc>
                <a:spcPct val="80000"/>
              </a:lnSpc>
            </a:pPr>
            <a:r>
              <a:rPr lang="en-US" sz="2800" dirty="0"/>
              <a:t>Create charts</a:t>
            </a:r>
          </a:p>
          <a:p>
            <a:pPr>
              <a:lnSpc>
                <a:spcPct val="80000"/>
              </a:lnSpc>
            </a:pPr>
            <a:r>
              <a:rPr lang="en-US" sz="2800" dirty="0" smtClean="0"/>
              <a:t>Create maps</a:t>
            </a:r>
          </a:p>
          <a:p>
            <a:pPr>
              <a:lnSpc>
                <a:spcPct val="80000"/>
              </a:lnSpc>
            </a:pPr>
            <a:r>
              <a:rPr lang="en-US" sz="2800" dirty="0" smtClean="0"/>
              <a:t>Print</a:t>
            </a:r>
            <a:endParaRPr lang="en-US" sz="2800" dirty="0"/>
          </a:p>
          <a:p>
            <a:pPr>
              <a:lnSpc>
                <a:spcPct val="80000"/>
              </a:lnSpc>
            </a:pPr>
            <a:r>
              <a:rPr lang="en-US" sz="2800" dirty="0"/>
              <a:t>Export</a:t>
            </a:r>
          </a:p>
          <a:p>
            <a:pPr>
              <a:lnSpc>
                <a:spcPct val="80000"/>
              </a:lnSpc>
            </a:pPr>
            <a:r>
              <a:rPr lang="en-US" sz="2800" dirty="0"/>
              <a:t>Download</a:t>
            </a:r>
          </a:p>
          <a:p>
            <a:pPr>
              <a:lnSpc>
                <a:spcPct val="80000"/>
              </a:lnSpc>
              <a:buFontTx/>
              <a:buNone/>
            </a:pPr>
            <a:endParaRPr lang="en-US" sz="2800" dirty="0"/>
          </a:p>
        </p:txBody>
      </p:sp>
      <p:pic>
        <p:nvPicPr>
          <p:cNvPr id="69636" name="Picture 4" descr="The topic “read the metadata” is highlighted as the next topic.   The information icon is shown."/>
          <p:cNvPicPr>
            <a:picLocks noChangeAspect="1" noChangeArrowheads="1"/>
          </p:cNvPicPr>
          <p:nvPr/>
        </p:nvPicPr>
        <p:blipFill>
          <a:blip r:embed="rId2" cstate="print"/>
          <a:srcRect l="19730" t="31317" r="79115" b="67192"/>
          <a:stretch>
            <a:fillRect/>
          </a:stretch>
        </p:blipFill>
        <p:spPr bwMode="auto">
          <a:xfrm>
            <a:off x="4410075" y="4057650"/>
            <a:ext cx="228600" cy="228600"/>
          </a:xfrm>
          <a:prstGeom prst="rect">
            <a:avLst/>
          </a:prstGeom>
          <a:noFill/>
          <a:ln w="9525" algn="ctr">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slide shows the injury mortality table we created earlier.  Next to the table title, there is an icon with a white “i” inside a blue circle to click on for “metadata” or documentation about the data in the table."/>
          <p:cNvPicPr>
            <a:picLocks noChangeAspect="1"/>
          </p:cNvPicPr>
          <p:nvPr/>
        </p:nvPicPr>
        <p:blipFill>
          <a:blip r:embed="rId2" cstate="print"/>
          <a:stretch>
            <a:fillRect/>
          </a:stretch>
        </p:blipFill>
        <p:spPr>
          <a:xfrm>
            <a:off x="36950" y="487923"/>
            <a:ext cx="9070099" cy="588215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When we click the “i” next to the table title, we see the overall table summary information which reviews the source data in the table along with other information about the topic and variables in the table.  There is a “back” button at the top of the summary to return to the table view."/>
          <p:cNvPicPr>
            <a:picLocks noChangeAspect="1" noChangeArrowheads="1"/>
          </p:cNvPicPr>
          <p:nvPr/>
        </p:nvPicPr>
        <p:blipFill>
          <a:blip r:embed="rId2" cstate="print"/>
          <a:srcRect t="15354" r="4702" b="1899"/>
          <a:stretch>
            <a:fillRect/>
          </a:stretch>
        </p:blipFill>
        <p:spPr bwMode="auto">
          <a:xfrm>
            <a:off x="38100" y="381000"/>
            <a:ext cx="9048750" cy="6096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smtClean="0"/>
              <a:t>We will show how to…</a:t>
            </a:r>
            <a:endParaRPr lang="en-US" dirty="0"/>
          </a:p>
        </p:txBody>
      </p:sp>
      <p:sp>
        <p:nvSpPr>
          <p:cNvPr id="70659" name="Rectangle 3"/>
          <p:cNvSpPr>
            <a:spLocks noGrp="1" noChangeArrowheads="1"/>
          </p:cNvSpPr>
          <p:nvPr>
            <p:ph type="body" idx="1"/>
          </p:nvPr>
        </p:nvSpPr>
        <p:spPr>
          <a:xfrm>
            <a:off x="457200" y="1219200"/>
            <a:ext cx="8229600" cy="5181600"/>
          </a:xfrm>
        </p:spPr>
        <p:txBody>
          <a:bodyPr/>
          <a:lstStyle/>
          <a:p>
            <a:pPr>
              <a:lnSpc>
                <a:spcPct val="80000"/>
              </a:lnSpc>
            </a:pPr>
            <a:r>
              <a:rPr lang="en-US" sz="2800" dirty="0"/>
              <a:t>Navigate to the site</a:t>
            </a:r>
          </a:p>
          <a:p>
            <a:pPr>
              <a:lnSpc>
                <a:spcPct val="80000"/>
              </a:lnSpc>
            </a:pPr>
            <a:r>
              <a:rPr lang="en-US" sz="2800" dirty="0"/>
              <a:t>Find tables</a:t>
            </a:r>
          </a:p>
          <a:p>
            <a:pPr>
              <a:lnSpc>
                <a:spcPct val="80000"/>
              </a:lnSpc>
            </a:pPr>
            <a:r>
              <a:rPr lang="en-US" sz="2800" dirty="0"/>
              <a:t>Manipulate interactive tables</a:t>
            </a:r>
          </a:p>
          <a:p>
            <a:pPr lvl="1">
              <a:lnSpc>
                <a:spcPct val="80000"/>
              </a:lnSpc>
            </a:pPr>
            <a:r>
              <a:rPr lang="en-US" sz="2400" dirty="0"/>
              <a:t>Scroll through variables</a:t>
            </a:r>
          </a:p>
          <a:p>
            <a:pPr lvl="1">
              <a:lnSpc>
                <a:spcPct val="80000"/>
              </a:lnSpc>
            </a:pPr>
            <a:r>
              <a:rPr lang="en-US" sz="2400" dirty="0"/>
              <a:t>Select variable categories to view</a:t>
            </a:r>
          </a:p>
          <a:p>
            <a:pPr lvl="1">
              <a:lnSpc>
                <a:spcPct val="80000"/>
              </a:lnSpc>
            </a:pPr>
            <a:r>
              <a:rPr lang="en-US" sz="2400" dirty="0"/>
              <a:t>Sort</a:t>
            </a:r>
          </a:p>
          <a:p>
            <a:pPr lvl="1">
              <a:lnSpc>
                <a:spcPct val="80000"/>
              </a:lnSpc>
            </a:pPr>
            <a:r>
              <a:rPr lang="en-US" sz="2400" dirty="0"/>
              <a:t>Move variables around and reset</a:t>
            </a:r>
          </a:p>
          <a:p>
            <a:pPr>
              <a:lnSpc>
                <a:spcPct val="80000"/>
              </a:lnSpc>
            </a:pPr>
            <a:r>
              <a:rPr lang="en-US" sz="2800" dirty="0"/>
              <a:t>Read the metadata</a:t>
            </a:r>
          </a:p>
          <a:p>
            <a:pPr>
              <a:lnSpc>
                <a:spcPct val="80000"/>
              </a:lnSpc>
            </a:pPr>
            <a:r>
              <a:rPr lang="en-US" sz="2800" b="1" dirty="0">
                <a:solidFill>
                  <a:srgbClr val="FFFF00"/>
                </a:solidFill>
              </a:rPr>
              <a:t>Create charts</a:t>
            </a:r>
          </a:p>
          <a:p>
            <a:pPr>
              <a:lnSpc>
                <a:spcPct val="80000"/>
              </a:lnSpc>
            </a:pPr>
            <a:r>
              <a:rPr lang="en-US" sz="2800" dirty="0" smtClean="0"/>
              <a:t>Create maps</a:t>
            </a:r>
          </a:p>
          <a:p>
            <a:pPr>
              <a:lnSpc>
                <a:spcPct val="80000"/>
              </a:lnSpc>
            </a:pPr>
            <a:r>
              <a:rPr lang="en-US" sz="2800" dirty="0" smtClean="0"/>
              <a:t>Print</a:t>
            </a:r>
            <a:endParaRPr lang="en-US" sz="2800" dirty="0"/>
          </a:p>
          <a:p>
            <a:pPr>
              <a:lnSpc>
                <a:spcPct val="80000"/>
              </a:lnSpc>
            </a:pPr>
            <a:r>
              <a:rPr lang="en-US" sz="2800" dirty="0"/>
              <a:t>Export</a:t>
            </a:r>
          </a:p>
          <a:p>
            <a:pPr>
              <a:lnSpc>
                <a:spcPct val="80000"/>
              </a:lnSpc>
            </a:pPr>
            <a:r>
              <a:rPr lang="en-US" sz="2800" dirty="0"/>
              <a:t>Download</a:t>
            </a:r>
          </a:p>
          <a:p>
            <a:pPr>
              <a:lnSpc>
                <a:spcPct val="80000"/>
              </a:lnSpc>
              <a:buFontTx/>
              <a:buNone/>
            </a:pPr>
            <a:endParaRPr lang="en-US" sz="2800" dirty="0"/>
          </a:p>
        </p:txBody>
      </p:sp>
      <p:pic>
        <p:nvPicPr>
          <p:cNvPr id="70660" name="Picture 4" descr="The topic “create charts” is highlighted as the next topic.   A screenshot is shown with the navigation tabs for “reports,” “table” and “chart.”"/>
          <p:cNvPicPr>
            <a:picLocks noChangeAspect="1" noChangeArrowheads="1"/>
          </p:cNvPicPr>
          <p:nvPr/>
        </p:nvPicPr>
        <p:blipFill>
          <a:blip r:embed="rId2" cstate="print"/>
          <a:srcRect l="113" t="22694" r="85841" b="74391"/>
          <a:stretch>
            <a:fillRect/>
          </a:stretch>
        </p:blipFill>
        <p:spPr bwMode="auto">
          <a:xfrm>
            <a:off x="3429000" y="4376738"/>
            <a:ext cx="2209800" cy="357187"/>
          </a:xfrm>
          <a:prstGeom prst="rect">
            <a:avLst/>
          </a:prstGeom>
          <a:noFill/>
          <a:ln w="9525" algn="ctr">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slide shows the default view for the injury mortality table.  At the top of the table are the navigation tables for “reports” which shows the topic folders, for “table” which shows the table we are currently viewing, and “chart” which we can click on to create a chart from the table we are viewing."/>
          <p:cNvPicPr>
            <a:picLocks noChangeAspect="1"/>
          </p:cNvPicPr>
          <p:nvPr/>
        </p:nvPicPr>
        <p:blipFill>
          <a:blip r:embed="rId2" cstate="print"/>
          <a:stretch>
            <a:fillRect/>
          </a:stretch>
        </p:blipFill>
        <p:spPr>
          <a:xfrm>
            <a:off x="186290" y="186196"/>
            <a:ext cx="8771419" cy="648560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shows the view when we click the chart button.  Instead of numbers, we see thumbnails of charts that show “age” along the x-axis because “age” is the column variable for each “intent.”  For each “intent,” there are bars showing the rate for each mechanism.  To view a full-sized chart, we click on the thumbnail.  In this case, we will click on the thumbnail chart for “suicide.”"/>
          <p:cNvPicPr>
            <a:picLocks noChangeAspect="1"/>
          </p:cNvPicPr>
          <p:nvPr/>
        </p:nvPicPr>
        <p:blipFill>
          <a:blip r:embed="rId2" cstate="print"/>
          <a:stretch>
            <a:fillRect/>
          </a:stretch>
        </p:blipFill>
        <p:spPr>
          <a:xfrm>
            <a:off x="603832" y="143527"/>
            <a:ext cx="7936336" cy="657094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 full-sized chart is shown with age on the x-axis, the rate per 100,000 population on the y-axis, and a legend indicating that we are viewing data for the period 2004-2006 for all race and ethnic groups, for all sexes, for the United States for suicide.  Different colored bars for each mechanism indicate the suicide rate for each age group."/>
          <p:cNvPicPr>
            <a:picLocks noChangeAspect="1" noChangeArrowheads="1"/>
          </p:cNvPicPr>
          <p:nvPr/>
        </p:nvPicPr>
        <p:blipFill>
          <a:blip r:embed="rId2" cstate="print"/>
          <a:srcRect t="14429" r="19375" b="8617"/>
          <a:stretch>
            <a:fillRect/>
          </a:stretch>
        </p:blipFill>
        <p:spPr bwMode="auto">
          <a:xfrm>
            <a:off x="76200" y="76200"/>
            <a:ext cx="8946653" cy="6657974"/>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274638"/>
            <a:ext cx="8458200" cy="411162"/>
          </a:xfrm>
        </p:spPr>
        <p:txBody>
          <a:bodyPr/>
          <a:lstStyle/>
          <a:p>
            <a:r>
              <a:rPr lang="en-US" sz="2800" dirty="0" err="1"/>
              <a:t>Pretabulated</a:t>
            </a:r>
            <a:r>
              <a:rPr lang="en-US" sz="2800" dirty="0"/>
              <a:t> data on injury mortality</a:t>
            </a:r>
          </a:p>
        </p:txBody>
      </p:sp>
      <p:pic>
        <p:nvPicPr>
          <p:cNvPr id="5" name="Picture 6" descr="The slide displays a screen shot of the HDI table on injury mortality for the United States with data for 2001 through 2006.  The displayed view shows a table with age groups in the columns, and intent and mechanism of death in the rows."/>
          <p:cNvPicPr>
            <a:picLocks noChangeAspect="1" noChangeArrowheads="1"/>
          </p:cNvPicPr>
          <p:nvPr/>
        </p:nvPicPr>
        <p:blipFill>
          <a:blip r:embed="rId2" cstate="print"/>
          <a:srcRect t="14173" r="1600" b="2362"/>
          <a:stretch>
            <a:fillRect/>
          </a:stretch>
        </p:blipFill>
        <p:spPr bwMode="auto">
          <a:xfrm>
            <a:off x="152400" y="838200"/>
            <a:ext cx="8763000" cy="5899887"/>
          </a:xfrm>
          <a:prstGeom prst="rect">
            <a:avLst/>
          </a:prstGeom>
          <a:noFill/>
          <a:ln w="9525" cap="flat" cmpd="sng" algn="ctr">
            <a:noFill/>
            <a:prstDash val="solid"/>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his slide shows the first step toward creating the chart shown in the beginning of this presentation.  We will click on the “select categories to view” icon in the upper left hand corner to pick only non-overlapping age groups to view the pattern over the lifespan."/>
          <p:cNvPicPr>
            <a:picLocks noChangeAspect="1" noChangeArrowheads="1"/>
          </p:cNvPicPr>
          <p:nvPr/>
        </p:nvPicPr>
        <p:blipFill>
          <a:blip r:embed="rId2" cstate="print"/>
          <a:srcRect t="14429" r="21250" b="8617"/>
          <a:stretch>
            <a:fillRect/>
          </a:stretch>
        </p:blipFill>
        <p:spPr bwMode="auto">
          <a:xfrm>
            <a:off x="152400" y="85725"/>
            <a:ext cx="8801100" cy="67056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This slide shows that we are now looking at the “select categories to view” window for the variable “age.”  We are going to click the age groups we want, and then click on the “show chart” button.  "/>
          <p:cNvPicPr>
            <a:picLocks noChangeAspect="1" noChangeArrowheads="1"/>
          </p:cNvPicPr>
          <p:nvPr/>
        </p:nvPicPr>
        <p:blipFill>
          <a:blip r:embed="rId2" cstate="print"/>
          <a:srcRect t="14429" r="42500" b="20641"/>
          <a:stretch>
            <a:fillRect/>
          </a:stretch>
        </p:blipFill>
        <p:spPr bwMode="auto">
          <a:xfrm>
            <a:off x="1047750" y="304800"/>
            <a:ext cx="7010400" cy="61722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This slide now shows the chart that now includes only the age groups we selected.  It also shows that we have used this same selection process to choose four intents, cut and pierce, firearm, poisoning and suffocation.  It is beginning to look like the chart at the beginning of the presentation."/>
          <p:cNvPicPr>
            <a:picLocks noChangeAspect="1" noChangeArrowheads="1"/>
          </p:cNvPicPr>
          <p:nvPr/>
        </p:nvPicPr>
        <p:blipFill>
          <a:blip r:embed="rId2" cstate="print"/>
          <a:srcRect t="14429" r="16875" b="7014"/>
          <a:stretch>
            <a:fillRect/>
          </a:stretch>
        </p:blipFill>
        <p:spPr bwMode="auto">
          <a:xfrm>
            <a:off x="57150" y="104775"/>
            <a:ext cx="8997043" cy="66294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This slide shows that we will now click on the “chart types” icon in the upper left hand corner.  A dropdown menu will appear, and the one in the slide shows that “column” is currently selected, and indeed the chart shown is a bar chart.  We would rather have a line chart, so we will click on “line” in this drop down menu."/>
          <p:cNvPicPr>
            <a:picLocks noChangeAspect="1" noChangeArrowheads="1"/>
          </p:cNvPicPr>
          <p:nvPr/>
        </p:nvPicPr>
        <p:blipFill>
          <a:blip r:embed="rId2" cstate="print"/>
          <a:srcRect t="14429" r="16875" b="7014"/>
          <a:stretch>
            <a:fillRect/>
          </a:stretch>
        </p:blipFill>
        <p:spPr bwMode="auto">
          <a:xfrm>
            <a:off x="70757" y="114300"/>
            <a:ext cx="8997043" cy="66294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This slide shows that after selecting “line” in “chart types,” that we now have a line chart showing rate of suicide per 100,000 by age for each of four mechanisms.  This is the chart we saw at the beginning.  You can use a screen shot to use this chart in a presentation, or download the data into excel and cut and paste it into power point."/>
          <p:cNvPicPr>
            <a:picLocks noChangeAspect="1" noChangeArrowheads="1"/>
          </p:cNvPicPr>
          <p:nvPr/>
        </p:nvPicPr>
        <p:blipFill>
          <a:blip r:embed="rId2" cstate="print"/>
          <a:srcRect t="14429" r="16875" b="7014"/>
          <a:stretch>
            <a:fillRect/>
          </a:stretch>
        </p:blipFill>
        <p:spPr bwMode="auto">
          <a:xfrm>
            <a:off x="66675" y="85725"/>
            <a:ext cx="8997043"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CC99"/>
                </a:solidFill>
                <a:effectLst/>
                <a:uLnTx/>
                <a:uFillTx/>
                <a:latin typeface="+mj-lt"/>
                <a:ea typeface="+mj-ea"/>
                <a:cs typeface="+mj-cs"/>
              </a:rPr>
              <a:t>How to …</a:t>
            </a:r>
            <a:endParaRPr kumimoji="0" lang="en-US" sz="3200" b="1" i="0" u="none" strike="noStrike" kern="0" cap="none" spc="0" normalizeH="0" baseline="0" noProof="0" dirty="0">
              <a:ln>
                <a:noFill/>
              </a:ln>
              <a:solidFill>
                <a:srgbClr val="FFCC99"/>
              </a:solidFill>
              <a:effectLst/>
              <a:uLnTx/>
              <a:uFillTx/>
              <a:latin typeface="+mj-lt"/>
              <a:ea typeface="+mj-ea"/>
              <a:cs typeface="+mj-cs"/>
            </a:endParaRPr>
          </a:p>
        </p:txBody>
      </p:sp>
      <p:sp>
        <p:nvSpPr>
          <p:cNvPr id="10" name="Rectangle 3"/>
          <p:cNvSpPr txBox="1">
            <a:spLocks noChangeArrowheads="1"/>
          </p:cNvSpPr>
          <p:nvPr/>
        </p:nvSpPr>
        <p:spPr>
          <a:xfrm>
            <a:off x="457200" y="1219200"/>
            <a:ext cx="8229600" cy="5181600"/>
          </a:xfrm>
          <a:prstGeom prst="rect">
            <a:avLst/>
          </a:prstGeom>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smtClean="0">
                <a:ln>
                  <a:noFill/>
                </a:ln>
                <a:solidFill>
                  <a:schemeClr val="bg1"/>
                </a:solidFill>
                <a:effectLst/>
                <a:uLnTx/>
                <a:uFillTx/>
                <a:latin typeface="+mn-lt"/>
                <a:ea typeface="+mn-ea"/>
                <a:cs typeface="+mn-cs"/>
              </a:rPr>
              <a:t>Find tables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smtClean="0">
                <a:ln>
                  <a:noFill/>
                </a:ln>
                <a:solidFill>
                  <a:schemeClr val="bg1"/>
                </a:solidFill>
                <a:effectLst/>
                <a:uLnTx/>
                <a:uFillTx/>
                <a:latin typeface="+mn-lt"/>
                <a:ea typeface="+mn-ea"/>
                <a:cs typeface="+mn-cs"/>
              </a:rPr>
              <a:t>Manipulate interactive tables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smtClean="0">
                <a:ln>
                  <a:noFill/>
                </a:ln>
                <a:solidFill>
                  <a:schemeClr val="bg1"/>
                </a:solidFill>
                <a:effectLst/>
                <a:uLnTx/>
                <a:uFillTx/>
                <a:latin typeface="+mn-lt"/>
              </a:rPr>
              <a:t>Scroll through variables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smtClean="0">
                <a:ln>
                  <a:noFill/>
                </a:ln>
                <a:solidFill>
                  <a:schemeClr val="bg1"/>
                </a:solidFill>
                <a:effectLst/>
                <a:uLnTx/>
                <a:uFillTx/>
                <a:latin typeface="+mn-lt"/>
              </a:rPr>
              <a:t>Select variable categories to view</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smtClean="0">
                <a:ln>
                  <a:noFill/>
                </a:ln>
                <a:solidFill>
                  <a:schemeClr val="bg1"/>
                </a:solidFill>
                <a:effectLst/>
                <a:uLnTx/>
                <a:uFillTx/>
                <a:latin typeface="+mn-lt"/>
              </a:rPr>
              <a:t>Sort</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smtClean="0">
                <a:ln>
                  <a:noFill/>
                </a:ln>
                <a:solidFill>
                  <a:schemeClr val="bg1"/>
                </a:solidFill>
                <a:effectLst/>
                <a:uLnTx/>
                <a:uFillTx/>
                <a:latin typeface="+mn-lt"/>
              </a:rPr>
              <a:t>Move variables around and reset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smtClean="0">
                <a:ln>
                  <a:noFill/>
                </a:ln>
                <a:solidFill>
                  <a:schemeClr val="bg1"/>
                </a:solidFill>
                <a:effectLst/>
                <a:uLnTx/>
                <a:uFillTx/>
                <a:latin typeface="+mn-lt"/>
                <a:ea typeface="+mn-ea"/>
                <a:cs typeface="+mn-cs"/>
              </a:rPr>
              <a:t>Read the metadata</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smtClean="0">
                <a:ln>
                  <a:noFill/>
                </a:ln>
                <a:solidFill>
                  <a:schemeClr val="bg1"/>
                </a:solidFill>
                <a:effectLst/>
                <a:uLnTx/>
                <a:uFillTx/>
                <a:latin typeface="+mn-lt"/>
                <a:ea typeface="+mn-ea"/>
                <a:cs typeface="+mn-cs"/>
              </a:rPr>
              <a:t>Create charts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0" cap="none" spc="0" normalizeH="0" baseline="0" noProof="0" smtClean="0">
                <a:ln>
                  <a:noFill/>
                </a:ln>
                <a:solidFill>
                  <a:srgbClr val="FFFF00"/>
                </a:solidFill>
                <a:effectLst/>
                <a:uLnTx/>
                <a:uFillTx/>
                <a:latin typeface="+mn-lt"/>
                <a:ea typeface="+mn-ea"/>
                <a:cs typeface="+mn-cs"/>
              </a:rPr>
              <a:t>Create maps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smtClean="0">
                <a:ln>
                  <a:noFill/>
                </a:ln>
                <a:solidFill>
                  <a:schemeClr val="bg1"/>
                </a:solidFill>
                <a:effectLst/>
                <a:uLnTx/>
                <a:uFillTx/>
                <a:latin typeface="+mn-lt"/>
                <a:ea typeface="+mn-ea"/>
                <a:cs typeface="+mn-cs"/>
              </a:rPr>
              <a:t>Print: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smtClean="0">
                <a:ln>
                  <a:noFill/>
                </a:ln>
                <a:solidFill>
                  <a:schemeClr val="bg1"/>
                </a:solidFill>
                <a:effectLst/>
                <a:uLnTx/>
                <a:uFillTx/>
                <a:latin typeface="+mn-lt"/>
                <a:ea typeface="+mn-ea"/>
                <a:cs typeface="+mn-cs"/>
              </a:rPr>
              <a:t>Export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smtClean="0">
                <a:ln>
                  <a:noFill/>
                </a:ln>
                <a:solidFill>
                  <a:schemeClr val="bg1"/>
                </a:solidFill>
                <a:effectLst/>
                <a:uLnTx/>
                <a:uFillTx/>
                <a:latin typeface="+mn-lt"/>
                <a:ea typeface="+mn-ea"/>
                <a:cs typeface="+mn-cs"/>
              </a:rPr>
              <a:t>Download</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bg1"/>
              </a:solidFill>
              <a:effectLst/>
              <a:uLnTx/>
              <a:uFillTx/>
              <a:latin typeface="+mn-lt"/>
              <a:ea typeface="+mn-ea"/>
              <a:cs typeface="+mn-cs"/>
            </a:endParaRPr>
          </a:p>
        </p:txBody>
      </p:sp>
      <p:pic>
        <p:nvPicPr>
          <p:cNvPr id="11" name="Picture 2" descr="The topic “create maps” is highlighted as the next topic.   A screenshot is shown with the navigation tabs for “reports,” “table,” “chart” and “map.”"/>
          <p:cNvPicPr>
            <a:picLocks noChangeAspect="1" noChangeArrowheads="1"/>
          </p:cNvPicPr>
          <p:nvPr/>
        </p:nvPicPr>
        <p:blipFill>
          <a:blip r:embed="rId2" cstate="print"/>
          <a:srcRect l="417" t="14961" r="82500" b="82414"/>
          <a:stretch>
            <a:fillRect/>
          </a:stretch>
        </p:blipFill>
        <p:spPr bwMode="auto">
          <a:xfrm>
            <a:off x="3352800" y="4724400"/>
            <a:ext cx="3124200" cy="3810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slide shows the default view for the injury mortality table.  At the top of the table are the navigation tables for “reports” which shows the topic folders, for “table” which shows the table we are currently viewing, “chart” to create a chart from the table we are viewing, and “map” which we can click on to view the data displayed on a map.  This tab only appears for tables which have data by state."/>
          <p:cNvPicPr>
            <a:picLocks noChangeAspect="1"/>
          </p:cNvPicPr>
          <p:nvPr/>
        </p:nvPicPr>
        <p:blipFill>
          <a:blip r:embed="rId2" cstate="print"/>
          <a:stretch>
            <a:fillRect/>
          </a:stretch>
        </p:blipFill>
        <p:spPr>
          <a:xfrm>
            <a:off x="186290" y="186196"/>
            <a:ext cx="8771419" cy="648560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This view shows the map for injury mortality for all sexes, all race and ethnic groups for the period 2004-2006 for all intents and mechanisms for all ages.  Each state is color coded according to its rate of injury mortality per 100,000 population.  A legend in the lower right hand side of the map shows the rates represented by each color.  The legend is automatically generated and we cannot change the coding."/>
          <p:cNvPicPr>
            <a:picLocks noChangeAspect="1" noChangeArrowheads="1"/>
          </p:cNvPicPr>
          <p:nvPr/>
        </p:nvPicPr>
        <p:blipFill>
          <a:blip r:embed="rId2" cstate="print"/>
          <a:srcRect t="14429" r="4375" b="4609"/>
          <a:stretch>
            <a:fillRect/>
          </a:stretch>
        </p:blipFill>
        <p:spPr bwMode="auto">
          <a:xfrm>
            <a:off x="218792" y="457200"/>
            <a:ext cx="8772808" cy="57912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view shows that we have clicked on the state of “Kansas.”  The injury moratlity rate for Kansas is shown over the state, 60.7 per 100,000.  We can also use forward and backward arrows next to the variables in the legend to scroll through the categories in each variable.  We will click on the forward arrow for “race and ethnicity” a couple of times."/>
          <p:cNvPicPr>
            <a:picLocks noChangeAspect="1"/>
          </p:cNvPicPr>
          <p:nvPr/>
        </p:nvPicPr>
        <p:blipFill>
          <a:blip r:embed="rId2" cstate="print"/>
          <a:stretch>
            <a:fillRect/>
          </a:stretch>
        </p:blipFill>
        <p:spPr>
          <a:xfrm>
            <a:off x="52189" y="451350"/>
            <a:ext cx="9039621" cy="59553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This view shows that now we have a map for “black” race and ethnicity, and the color coding and map legend have changed to show the injury mortality for black persons."/>
          <p:cNvPicPr>
            <a:picLocks noChangeAspect="1" noChangeArrowheads="1"/>
          </p:cNvPicPr>
          <p:nvPr/>
        </p:nvPicPr>
        <p:blipFill>
          <a:blip r:embed="rId2" cstate="print"/>
          <a:srcRect t="14429" r="4375" b="3006"/>
          <a:stretch>
            <a:fillRect/>
          </a:stretch>
        </p:blipFill>
        <p:spPr bwMode="auto">
          <a:xfrm>
            <a:off x="95250" y="457200"/>
            <a:ext cx="8942033" cy="60198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0" y="274638"/>
            <a:ext cx="9144000" cy="1143000"/>
          </a:xfrm>
        </p:spPr>
        <p:txBody>
          <a:bodyPr/>
          <a:lstStyle/>
          <a:p>
            <a:r>
              <a:rPr lang="en-US" sz="2400" dirty="0" smtClean="0"/>
              <a:t>A custom-made chart from the injury mortality HDI table: Suicide </a:t>
            </a:r>
            <a:r>
              <a:rPr lang="en-US" sz="2400" dirty="0"/>
              <a:t>per 100,000, by age group and mechanism--United States, </a:t>
            </a:r>
            <a:r>
              <a:rPr lang="en-US" sz="2400" dirty="0" smtClean="0"/>
              <a:t>2004-2006</a:t>
            </a:r>
            <a:endParaRPr lang="en-US" sz="2400" dirty="0"/>
          </a:p>
        </p:txBody>
      </p:sp>
      <p:pic>
        <p:nvPicPr>
          <p:cNvPr id="4" name="Picture 3" descr="The figure shows a line graph of death rates for the intent suicide for each of four different mechanisms that was created from the HDI table on the previous slide.  Rates per 100,000 population are shown by age group from age group 5-14 years through age group 85 years and above.  As age increases, suicide rates by firearm increase from near 0 to about 13 per 100,000.  In contrast, suicide by a cut or pierce mechanism are lower through the lifespan.  Suicide by poisoning or suffocation peak at about 4 per 100,000 with age groups 18-24 years and 45-64 years respectively, before declining to about 2 per 100,000 at age group 85 years and above."/>
          <p:cNvPicPr>
            <a:picLocks noChangeAspect="1"/>
          </p:cNvPicPr>
          <p:nvPr/>
        </p:nvPicPr>
        <p:blipFill>
          <a:blip r:embed="rId2" cstate="print"/>
          <a:stretch>
            <a:fillRect/>
          </a:stretch>
        </p:blipFill>
        <p:spPr>
          <a:xfrm>
            <a:off x="838200" y="1752600"/>
            <a:ext cx="7582798" cy="466915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a:t>How to …</a:t>
            </a:r>
          </a:p>
        </p:txBody>
      </p:sp>
      <p:sp>
        <p:nvSpPr>
          <p:cNvPr id="71683" name="Rectangle 3"/>
          <p:cNvSpPr>
            <a:spLocks noGrp="1" noChangeArrowheads="1"/>
          </p:cNvSpPr>
          <p:nvPr>
            <p:ph type="body" idx="1"/>
          </p:nvPr>
        </p:nvSpPr>
        <p:spPr>
          <a:xfrm>
            <a:off x="457200" y="1219200"/>
            <a:ext cx="8229600" cy="5181600"/>
          </a:xfrm>
        </p:spPr>
        <p:txBody>
          <a:bodyPr/>
          <a:lstStyle/>
          <a:p>
            <a:pPr>
              <a:lnSpc>
                <a:spcPct val="80000"/>
              </a:lnSpc>
            </a:pPr>
            <a:r>
              <a:rPr lang="en-US" sz="2800" dirty="0"/>
              <a:t>Navigate to the site</a:t>
            </a:r>
          </a:p>
          <a:p>
            <a:pPr>
              <a:lnSpc>
                <a:spcPct val="80000"/>
              </a:lnSpc>
            </a:pPr>
            <a:r>
              <a:rPr lang="en-US" sz="2800" dirty="0"/>
              <a:t>Find tables</a:t>
            </a:r>
          </a:p>
          <a:p>
            <a:pPr>
              <a:lnSpc>
                <a:spcPct val="80000"/>
              </a:lnSpc>
            </a:pPr>
            <a:r>
              <a:rPr lang="en-US" sz="2800" dirty="0"/>
              <a:t>Manipulate interactive tables</a:t>
            </a:r>
          </a:p>
          <a:p>
            <a:pPr lvl="1">
              <a:lnSpc>
                <a:spcPct val="80000"/>
              </a:lnSpc>
            </a:pPr>
            <a:r>
              <a:rPr lang="en-US" sz="2400" dirty="0"/>
              <a:t>Scroll through variables</a:t>
            </a:r>
          </a:p>
          <a:p>
            <a:pPr lvl="1">
              <a:lnSpc>
                <a:spcPct val="80000"/>
              </a:lnSpc>
            </a:pPr>
            <a:r>
              <a:rPr lang="en-US" sz="2400" dirty="0"/>
              <a:t>Select variable categories to view</a:t>
            </a:r>
          </a:p>
          <a:p>
            <a:pPr lvl="1">
              <a:lnSpc>
                <a:spcPct val="80000"/>
              </a:lnSpc>
            </a:pPr>
            <a:r>
              <a:rPr lang="en-US" sz="2400" dirty="0"/>
              <a:t>Sort</a:t>
            </a:r>
          </a:p>
          <a:p>
            <a:pPr lvl="1">
              <a:lnSpc>
                <a:spcPct val="80000"/>
              </a:lnSpc>
            </a:pPr>
            <a:r>
              <a:rPr lang="en-US" sz="2400" dirty="0"/>
              <a:t>Move variables around and reset</a:t>
            </a:r>
          </a:p>
          <a:p>
            <a:pPr>
              <a:lnSpc>
                <a:spcPct val="80000"/>
              </a:lnSpc>
            </a:pPr>
            <a:r>
              <a:rPr lang="en-US" sz="2800" dirty="0"/>
              <a:t>Read the metadata</a:t>
            </a:r>
          </a:p>
          <a:p>
            <a:pPr>
              <a:lnSpc>
                <a:spcPct val="80000"/>
              </a:lnSpc>
            </a:pPr>
            <a:r>
              <a:rPr lang="en-US" sz="2800" dirty="0" smtClean="0"/>
              <a:t>Create charts</a:t>
            </a:r>
          </a:p>
          <a:p>
            <a:pPr lvl="0">
              <a:lnSpc>
                <a:spcPct val="80000"/>
              </a:lnSpc>
            </a:pPr>
            <a:r>
              <a:rPr lang="en-US" sz="2800" dirty="0" smtClean="0"/>
              <a:t>Create maps</a:t>
            </a:r>
          </a:p>
          <a:p>
            <a:pPr>
              <a:lnSpc>
                <a:spcPct val="80000"/>
              </a:lnSpc>
            </a:pPr>
            <a:r>
              <a:rPr lang="en-US" sz="2800" b="1" dirty="0" smtClean="0">
                <a:solidFill>
                  <a:srgbClr val="FFFF00"/>
                </a:solidFill>
              </a:rPr>
              <a:t>Print</a:t>
            </a:r>
            <a:r>
              <a:rPr lang="en-US" sz="2800" b="1" dirty="0">
                <a:solidFill>
                  <a:srgbClr val="FFFF00"/>
                </a:solidFill>
              </a:rPr>
              <a:t>:      </a:t>
            </a:r>
          </a:p>
          <a:p>
            <a:pPr>
              <a:lnSpc>
                <a:spcPct val="80000"/>
              </a:lnSpc>
            </a:pPr>
            <a:r>
              <a:rPr lang="en-US" sz="2800" dirty="0"/>
              <a:t>Export</a:t>
            </a:r>
          </a:p>
          <a:p>
            <a:pPr>
              <a:lnSpc>
                <a:spcPct val="80000"/>
              </a:lnSpc>
            </a:pPr>
            <a:r>
              <a:rPr lang="en-US" sz="2800" dirty="0"/>
              <a:t>Download</a:t>
            </a:r>
          </a:p>
          <a:p>
            <a:pPr>
              <a:lnSpc>
                <a:spcPct val="80000"/>
              </a:lnSpc>
              <a:buFontTx/>
              <a:buNone/>
            </a:pPr>
            <a:endParaRPr lang="en-US" sz="2800" dirty="0"/>
          </a:p>
        </p:txBody>
      </p:sp>
      <p:pic>
        <p:nvPicPr>
          <p:cNvPr id="71684" name="Picture 4" descr="The topic “print” is highlighted as the next topic.   A screenshot is shown of the “print” icon."/>
          <p:cNvPicPr>
            <a:picLocks noChangeAspect="1" noChangeArrowheads="1"/>
          </p:cNvPicPr>
          <p:nvPr/>
        </p:nvPicPr>
        <p:blipFill>
          <a:blip r:embed="rId2" cstate="print"/>
          <a:srcRect l="9314" t="25531" r="88748" b="71982"/>
          <a:stretch>
            <a:fillRect/>
          </a:stretch>
        </p:blipFill>
        <p:spPr bwMode="auto">
          <a:xfrm>
            <a:off x="2114550" y="5257800"/>
            <a:ext cx="304800" cy="304800"/>
          </a:xfrm>
          <a:prstGeom prst="rect">
            <a:avLst/>
          </a:prstGeom>
          <a:noFill/>
          <a:ln w="9525" algn="ctr">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This slide shows a screen shot of the chart we created for suicide by age for the four mechanisms.  The print icon is located in the upper left hand side of the chart.  If we were looking at the table view, it would also be in the upper left hand side."/>
          <p:cNvPicPr>
            <a:picLocks noChangeAspect="1" noChangeArrowheads="1"/>
          </p:cNvPicPr>
          <p:nvPr/>
        </p:nvPicPr>
        <p:blipFill>
          <a:blip r:embed="rId2" cstate="print"/>
          <a:srcRect t="10421" r="17500" b="7816"/>
          <a:stretch>
            <a:fillRect/>
          </a:stretch>
        </p:blipFill>
        <p:spPr bwMode="auto">
          <a:xfrm>
            <a:off x="381001" y="76200"/>
            <a:ext cx="8610600" cy="6653646"/>
          </a:xfrm>
          <a:prstGeom prst="rect">
            <a:avLst/>
          </a:prstGeom>
          <a:noFill/>
          <a:ln w="9525">
            <a:noFill/>
            <a:miter lim="800000"/>
            <a:headEnd/>
            <a:tailEnd/>
          </a:ln>
        </p:spPr>
      </p:pic>
      <p:sp>
        <p:nvSpPr>
          <p:cNvPr id="134151" name="Oval 7"/>
          <p:cNvSpPr>
            <a:spLocks noChangeArrowheads="1"/>
          </p:cNvSpPr>
          <p:nvPr/>
        </p:nvSpPr>
        <p:spPr bwMode="auto">
          <a:xfrm>
            <a:off x="8753475" y="95250"/>
            <a:ext cx="304800" cy="304800"/>
          </a:xfrm>
          <a:prstGeom prst="ellipse">
            <a:avLst/>
          </a:prstGeom>
          <a:noFill/>
          <a:ln w="38100" algn="ctr">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dirty="0"/>
              <a:t>How to …</a:t>
            </a:r>
          </a:p>
        </p:txBody>
      </p:sp>
      <p:sp>
        <p:nvSpPr>
          <p:cNvPr id="72707" name="Rectangle 3"/>
          <p:cNvSpPr>
            <a:spLocks noGrp="1" noChangeArrowheads="1"/>
          </p:cNvSpPr>
          <p:nvPr>
            <p:ph type="body" idx="1"/>
          </p:nvPr>
        </p:nvSpPr>
        <p:spPr>
          <a:xfrm>
            <a:off x="457200" y="1219200"/>
            <a:ext cx="8229600" cy="5181600"/>
          </a:xfrm>
        </p:spPr>
        <p:txBody>
          <a:bodyPr/>
          <a:lstStyle/>
          <a:p>
            <a:pPr>
              <a:lnSpc>
                <a:spcPct val="80000"/>
              </a:lnSpc>
            </a:pPr>
            <a:r>
              <a:rPr lang="en-US" sz="2800" dirty="0"/>
              <a:t>Navigate to the site</a:t>
            </a:r>
          </a:p>
          <a:p>
            <a:pPr>
              <a:lnSpc>
                <a:spcPct val="80000"/>
              </a:lnSpc>
            </a:pPr>
            <a:r>
              <a:rPr lang="en-US" sz="2800" dirty="0"/>
              <a:t>Find tables</a:t>
            </a:r>
          </a:p>
          <a:p>
            <a:pPr>
              <a:lnSpc>
                <a:spcPct val="80000"/>
              </a:lnSpc>
            </a:pPr>
            <a:r>
              <a:rPr lang="en-US" sz="2800" dirty="0"/>
              <a:t>Manipulate interactive tables</a:t>
            </a:r>
          </a:p>
          <a:p>
            <a:pPr lvl="1">
              <a:lnSpc>
                <a:spcPct val="80000"/>
              </a:lnSpc>
            </a:pPr>
            <a:r>
              <a:rPr lang="en-US" sz="2400" dirty="0"/>
              <a:t>Scroll through variables</a:t>
            </a:r>
          </a:p>
          <a:p>
            <a:pPr lvl="1">
              <a:lnSpc>
                <a:spcPct val="80000"/>
              </a:lnSpc>
            </a:pPr>
            <a:r>
              <a:rPr lang="en-US" sz="2400" dirty="0"/>
              <a:t>Select variable categories to view</a:t>
            </a:r>
          </a:p>
          <a:p>
            <a:pPr lvl="1">
              <a:lnSpc>
                <a:spcPct val="80000"/>
              </a:lnSpc>
            </a:pPr>
            <a:r>
              <a:rPr lang="en-US" sz="2400" dirty="0"/>
              <a:t>Sort</a:t>
            </a:r>
          </a:p>
          <a:p>
            <a:pPr lvl="1">
              <a:lnSpc>
                <a:spcPct val="80000"/>
              </a:lnSpc>
            </a:pPr>
            <a:r>
              <a:rPr lang="en-US" sz="2400" dirty="0"/>
              <a:t>Move variables around and reset</a:t>
            </a:r>
          </a:p>
          <a:p>
            <a:pPr>
              <a:lnSpc>
                <a:spcPct val="80000"/>
              </a:lnSpc>
            </a:pPr>
            <a:r>
              <a:rPr lang="en-US" sz="2800" dirty="0"/>
              <a:t>Read the metadata</a:t>
            </a:r>
          </a:p>
          <a:p>
            <a:pPr>
              <a:lnSpc>
                <a:spcPct val="80000"/>
              </a:lnSpc>
            </a:pPr>
            <a:r>
              <a:rPr lang="en-US" sz="2800" dirty="0"/>
              <a:t>Create </a:t>
            </a:r>
            <a:r>
              <a:rPr lang="en-US" sz="2800" dirty="0" smtClean="0"/>
              <a:t>charts</a:t>
            </a:r>
          </a:p>
          <a:p>
            <a:pPr>
              <a:lnSpc>
                <a:spcPct val="80000"/>
              </a:lnSpc>
            </a:pPr>
            <a:r>
              <a:rPr lang="en-US" sz="2800" dirty="0" smtClean="0"/>
              <a:t>Create maps</a:t>
            </a:r>
            <a:endParaRPr lang="en-US" sz="2800" dirty="0"/>
          </a:p>
          <a:p>
            <a:pPr>
              <a:lnSpc>
                <a:spcPct val="80000"/>
              </a:lnSpc>
            </a:pPr>
            <a:r>
              <a:rPr lang="en-US" sz="2800" dirty="0"/>
              <a:t>Print</a:t>
            </a:r>
          </a:p>
          <a:p>
            <a:pPr>
              <a:lnSpc>
                <a:spcPct val="80000"/>
              </a:lnSpc>
            </a:pPr>
            <a:r>
              <a:rPr lang="en-US" sz="2800" b="1" dirty="0">
                <a:solidFill>
                  <a:srgbClr val="FFFF00"/>
                </a:solidFill>
              </a:rPr>
              <a:t>Export</a:t>
            </a:r>
          </a:p>
          <a:p>
            <a:pPr>
              <a:lnSpc>
                <a:spcPct val="80000"/>
              </a:lnSpc>
            </a:pPr>
            <a:r>
              <a:rPr lang="en-US" sz="2800" dirty="0"/>
              <a:t>Download</a:t>
            </a:r>
          </a:p>
          <a:p>
            <a:pPr>
              <a:lnSpc>
                <a:spcPct val="80000"/>
              </a:lnSpc>
              <a:buFontTx/>
              <a:buNone/>
            </a:pPr>
            <a:endParaRPr lang="en-US" sz="2800" dirty="0"/>
          </a:p>
        </p:txBody>
      </p:sp>
      <p:pic>
        <p:nvPicPr>
          <p:cNvPr id="72708" name="Picture 4" descr="The topic “export” is highlighted as the next topic.   A screenshot is shown of the “export” icon."/>
          <p:cNvPicPr>
            <a:picLocks noChangeAspect="1" noChangeArrowheads="1"/>
          </p:cNvPicPr>
          <p:nvPr/>
        </p:nvPicPr>
        <p:blipFill>
          <a:blip r:embed="rId2" cstate="print"/>
          <a:srcRect l="2652" t="25659" r="95271" b="71982"/>
          <a:stretch>
            <a:fillRect/>
          </a:stretch>
        </p:blipFill>
        <p:spPr bwMode="auto">
          <a:xfrm>
            <a:off x="2209800" y="5257800"/>
            <a:ext cx="381000" cy="338138"/>
          </a:xfrm>
          <a:prstGeom prst="rect">
            <a:avLst/>
          </a:prstGeom>
          <a:noFill/>
          <a:ln w="9525" algn="ctr">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shows a screen shot of the chart we created for suicide by age for the four mechanisms.  The four navigation tabs (reports, table, chart, map) are shown at the top left hand corner of the chart.  We will click on the “table” tab."/>
          <p:cNvPicPr>
            <a:picLocks noChangeAspect="1"/>
          </p:cNvPicPr>
          <p:nvPr/>
        </p:nvPicPr>
        <p:blipFill>
          <a:blip r:embed="rId2" cstate="print"/>
          <a:stretch>
            <a:fillRect/>
          </a:stretch>
        </p:blipFill>
        <p:spPr>
          <a:xfrm>
            <a:off x="67428" y="106954"/>
            <a:ext cx="9009144" cy="6644091"/>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This is a screenshot of the injury mortality table.  It now only shows the data that appeared in our table, that is, eight non-overlapping age groups, the intent “suicide” and the four mechanisms “cut and pierce,” “firearm,” “poisoning,” and “suffocation.”  Recall that we had specifically selected these categories and that the other data has been dropped from the table.  This is convenient because we can now export just this data into excel to create a chart in other software.  The “export” icon is located in the upper left hand corner of the table."/>
          <p:cNvPicPr>
            <a:picLocks noChangeAspect="1"/>
          </p:cNvPicPr>
          <p:nvPr/>
        </p:nvPicPr>
        <p:blipFill>
          <a:blip r:embed="rId2" cstate="print"/>
          <a:stretch>
            <a:fillRect/>
          </a:stretch>
        </p:blipFill>
        <p:spPr>
          <a:xfrm>
            <a:off x="680025" y="1252907"/>
            <a:ext cx="7783949" cy="4352185"/>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This slide shows that when we click the “export” icon, a drop down menu shows the options: “Microsoft excel format,” “comma-delimited ASCII format” and “semicolon-delimited ASCII format.”  When we choose “excel,” a dialog box appears asking if we want to “open,” “save,” or “cancel.”  We will choose “open” to see the excel table."/>
          <p:cNvPicPr>
            <a:picLocks noChangeAspect="1"/>
          </p:cNvPicPr>
          <p:nvPr/>
        </p:nvPicPr>
        <p:blipFill>
          <a:blip r:embed="rId2" cstate="print"/>
          <a:stretch>
            <a:fillRect/>
          </a:stretch>
        </p:blipFill>
        <p:spPr>
          <a:xfrm>
            <a:off x="491065" y="487923"/>
            <a:ext cx="8161870" cy="5882154"/>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2" name="Picture 2" descr="This slide shows the data that has now been exported into an excel table."/>
          <p:cNvPicPr>
            <a:picLocks noChangeAspect="1" noChangeArrowheads="1"/>
          </p:cNvPicPr>
          <p:nvPr/>
        </p:nvPicPr>
        <p:blipFill>
          <a:blip r:embed="rId2" cstate="print"/>
          <a:srcRect r="34899" b="43252"/>
          <a:stretch>
            <a:fillRect/>
          </a:stretch>
        </p:blipFill>
        <p:spPr bwMode="auto">
          <a:xfrm>
            <a:off x="685800" y="609600"/>
            <a:ext cx="79248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The topic “download” is highlighted as the next topic.   A screenshot is shown of the table list in the mortality folder and the table download link at the end of the list."/>
          <p:cNvPicPr>
            <a:picLocks noChangeAspect="1" noChangeArrowheads="1"/>
          </p:cNvPicPr>
          <p:nvPr/>
        </p:nvPicPr>
        <p:blipFill>
          <a:blip r:embed="rId2" cstate="print"/>
          <a:srcRect l="16250" t="28056" r="29375" b="54309"/>
          <a:stretch>
            <a:fillRect/>
          </a:stretch>
        </p:blipFill>
        <p:spPr bwMode="auto">
          <a:xfrm>
            <a:off x="2895600" y="5105400"/>
            <a:ext cx="6019800" cy="1522248"/>
          </a:xfrm>
          <a:prstGeom prst="rect">
            <a:avLst/>
          </a:prstGeom>
          <a:noFill/>
          <a:ln w="9525">
            <a:noFill/>
            <a:miter lim="800000"/>
            <a:headEnd/>
            <a:tailEnd/>
          </a:ln>
        </p:spPr>
      </p:pic>
      <p:sp>
        <p:nvSpPr>
          <p:cNvPr id="73730" name="Rectangle 2"/>
          <p:cNvSpPr>
            <a:spLocks noGrp="1" noChangeArrowheads="1"/>
          </p:cNvSpPr>
          <p:nvPr>
            <p:ph type="title"/>
          </p:nvPr>
        </p:nvSpPr>
        <p:spPr/>
        <p:txBody>
          <a:bodyPr/>
          <a:lstStyle/>
          <a:p>
            <a:r>
              <a:rPr lang="en-US" dirty="0"/>
              <a:t>How to …</a:t>
            </a:r>
          </a:p>
        </p:txBody>
      </p:sp>
      <p:sp>
        <p:nvSpPr>
          <p:cNvPr id="73731" name="Rectangle 3"/>
          <p:cNvSpPr>
            <a:spLocks noGrp="1" noChangeArrowheads="1"/>
          </p:cNvSpPr>
          <p:nvPr>
            <p:ph type="body" idx="1"/>
          </p:nvPr>
        </p:nvSpPr>
        <p:spPr>
          <a:xfrm>
            <a:off x="457200" y="1219200"/>
            <a:ext cx="8229600" cy="5181600"/>
          </a:xfrm>
          <a:ln>
            <a:solidFill>
              <a:schemeClr val="accent1"/>
            </a:solidFill>
          </a:ln>
        </p:spPr>
        <p:txBody>
          <a:bodyPr/>
          <a:lstStyle/>
          <a:p>
            <a:pPr>
              <a:lnSpc>
                <a:spcPct val="80000"/>
              </a:lnSpc>
            </a:pPr>
            <a:r>
              <a:rPr lang="en-US" sz="2800" dirty="0"/>
              <a:t>Navigate to the site</a:t>
            </a:r>
          </a:p>
          <a:p>
            <a:pPr>
              <a:lnSpc>
                <a:spcPct val="80000"/>
              </a:lnSpc>
            </a:pPr>
            <a:r>
              <a:rPr lang="en-US" sz="2800" dirty="0"/>
              <a:t>Find tables</a:t>
            </a:r>
          </a:p>
          <a:p>
            <a:pPr>
              <a:lnSpc>
                <a:spcPct val="80000"/>
              </a:lnSpc>
            </a:pPr>
            <a:r>
              <a:rPr lang="en-US" sz="2800" dirty="0"/>
              <a:t>Manipulate interactive tables</a:t>
            </a:r>
          </a:p>
          <a:p>
            <a:pPr lvl="1">
              <a:lnSpc>
                <a:spcPct val="80000"/>
              </a:lnSpc>
            </a:pPr>
            <a:r>
              <a:rPr lang="en-US" sz="2400" dirty="0"/>
              <a:t>Scroll through variables</a:t>
            </a:r>
          </a:p>
          <a:p>
            <a:pPr lvl="1">
              <a:lnSpc>
                <a:spcPct val="80000"/>
              </a:lnSpc>
            </a:pPr>
            <a:r>
              <a:rPr lang="en-US" sz="2400" dirty="0"/>
              <a:t>Select variable categories to view</a:t>
            </a:r>
          </a:p>
          <a:p>
            <a:pPr lvl="1">
              <a:lnSpc>
                <a:spcPct val="80000"/>
              </a:lnSpc>
            </a:pPr>
            <a:r>
              <a:rPr lang="en-US" sz="2400" dirty="0"/>
              <a:t>Sort</a:t>
            </a:r>
          </a:p>
          <a:p>
            <a:pPr lvl="1">
              <a:lnSpc>
                <a:spcPct val="80000"/>
              </a:lnSpc>
            </a:pPr>
            <a:r>
              <a:rPr lang="en-US" sz="2400" dirty="0"/>
              <a:t>Move variables around and reset</a:t>
            </a:r>
          </a:p>
          <a:p>
            <a:pPr>
              <a:lnSpc>
                <a:spcPct val="80000"/>
              </a:lnSpc>
            </a:pPr>
            <a:r>
              <a:rPr lang="en-US" sz="2800" dirty="0"/>
              <a:t>Read the metadata</a:t>
            </a:r>
          </a:p>
          <a:p>
            <a:pPr>
              <a:lnSpc>
                <a:spcPct val="80000"/>
              </a:lnSpc>
            </a:pPr>
            <a:r>
              <a:rPr lang="en-US" sz="2800" dirty="0"/>
              <a:t>Create </a:t>
            </a:r>
            <a:r>
              <a:rPr lang="en-US" sz="2800" dirty="0" smtClean="0"/>
              <a:t>charts</a:t>
            </a:r>
          </a:p>
          <a:p>
            <a:pPr>
              <a:lnSpc>
                <a:spcPct val="80000"/>
              </a:lnSpc>
            </a:pPr>
            <a:r>
              <a:rPr lang="en-US" sz="2800" dirty="0" smtClean="0"/>
              <a:t>Create maps</a:t>
            </a:r>
            <a:endParaRPr lang="en-US" sz="2800" dirty="0"/>
          </a:p>
          <a:p>
            <a:pPr>
              <a:lnSpc>
                <a:spcPct val="80000"/>
              </a:lnSpc>
            </a:pPr>
            <a:r>
              <a:rPr lang="en-US" sz="2800" dirty="0"/>
              <a:t>Print</a:t>
            </a:r>
          </a:p>
          <a:p>
            <a:pPr>
              <a:lnSpc>
                <a:spcPct val="80000"/>
              </a:lnSpc>
            </a:pPr>
            <a:r>
              <a:rPr lang="en-US" sz="2800" dirty="0"/>
              <a:t>Export</a:t>
            </a:r>
          </a:p>
          <a:p>
            <a:pPr>
              <a:lnSpc>
                <a:spcPct val="80000"/>
              </a:lnSpc>
            </a:pPr>
            <a:r>
              <a:rPr lang="en-US" sz="2800" b="1" dirty="0">
                <a:solidFill>
                  <a:srgbClr val="FFFF00"/>
                </a:solidFill>
              </a:rPr>
              <a:t>Download</a:t>
            </a:r>
          </a:p>
          <a:p>
            <a:pPr>
              <a:lnSpc>
                <a:spcPct val="80000"/>
              </a:lnSpc>
              <a:buFontTx/>
              <a:buNone/>
            </a:pPr>
            <a:endParaRPr lang="en-US" sz="2800" b="1" dirty="0">
              <a:solidFill>
                <a:srgbClr val="FFFF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s is a screen shot of the view in the “reports” view with the seven topic folders on the left, and the tables in the “mortality and life expectancy” folder shown on the right.  The very last item in the list is a link to download the tables to a computer hard drive so that they can be used any time offline."/>
          <p:cNvPicPr>
            <a:picLocks noChangeAspect="1" noChangeArrowheads="1"/>
          </p:cNvPicPr>
          <p:nvPr/>
        </p:nvPicPr>
        <p:blipFill>
          <a:blip r:embed="rId3" cstate="print"/>
          <a:srcRect l="-957" t="13049" r="25934" b="41047"/>
          <a:stretch>
            <a:fillRect/>
          </a:stretch>
        </p:blipFill>
        <p:spPr bwMode="auto">
          <a:xfrm>
            <a:off x="152399" y="990600"/>
            <a:ext cx="8784981"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is is a screen shot of the view once we have clicked on the download link.  We can download the free Beyond 20/20 Browser software from a link near the top and also view instructions for using the downloaded browser software.   Next, there is a link to return to the online tables.  Next, there are links for each of the tables in the “mortality and life expectancy “ folder.”  Click on any table you wish to download.  We have clicked on the “injury mortality” table and a dialog box opens asking if we want to “open,” “save,” or “cancel.”  We will choose “open” to view the downloaded version of the table."/>
          <p:cNvPicPr>
            <a:picLocks noChangeAspect="1"/>
          </p:cNvPicPr>
          <p:nvPr/>
        </p:nvPicPr>
        <p:blipFill>
          <a:blip r:embed="rId2" cstate="print"/>
          <a:stretch>
            <a:fillRect/>
          </a:stretch>
        </p:blipFill>
        <p:spPr>
          <a:xfrm>
            <a:off x="146669" y="871939"/>
            <a:ext cx="8850661" cy="511412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9"/>
          <p:cNvSpPr>
            <a:spLocks noGrp="1" noChangeArrowheads="1"/>
          </p:cNvSpPr>
          <p:nvPr>
            <p:ph type="title"/>
          </p:nvPr>
        </p:nvSpPr>
        <p:spPr>
          <a:xfrm>
            <a:off x="457200" y="274638"/>
            <a:ext cx="8229600" cy="1143000"/>
          </a:xfrm>
        </p:spPr>
        <p:txBody>
          <a:bodyPr/>
          <a:lstStyle/>
          <a:p>
            <a:r>
              <a:rPr lang="en-US" sz="2400" dirty="0" smtClean="0"/>
              <a:t>Looking more in depth at patterns by sex:</a:t>
            </a:r>
            <a:br>
              <a:rPr lang="en-US" sz="2400" dirty="0" smtClean="0"/>
            </a:br>
            <a:r>
              <a:rPr lang="en-US" sz="2400" dirty="0" smtClean="0"/>
              <a:t>Suicide </a:t>
            </a:r>
            <a:r>
              <a:rPr lang="en-US" sz="2400" dirty="0"/>
              <a:t>per 100,000, by sex, age group and mechanism--United States, </a:t>
            </a:r>
            <a:r>
              <a:rPr lang="en-US" sz="2400" dirty="0" smtClean="0"/>
              <a:t>2004-2006</a:t>
            </a:r>
            <a:endParaRPr lang="en-US" sz="2400" dirty="0"/>
          </a:p>
        </p:txBody>
      </p:sp>
      <p:pic>
        <p:nvPicPr>
          <p:cNvPr id="41" name="Picture 40" descr="This slide shows the same line chart, but now one for males and one for females to illustrate how looking at subgroups can reveal patterns in data.  The rates for suicide by firearms among males rises from very low levels among 5-14 year olds to 40 per 100,000 among males aged 85 years and above.  The rates for the other three mechanisms of suicide among males (cut or pierce, poisoning, and suicide) remain at much lower levels--the highest rate is for suffocation among 18-24 year olds at around 7 per 100,000.  In contrast, for females, the rates for all 4 mechanisms of suicide shown on the chart remain below 5 per 1000,000 for all age groups.   Thus, looking at mechanism, age, and gender reveal the role of firearm deaths in the rates of suicide."/>
          <p:cNvPicPr>
            <a:picLocks noChangeAspect="1"/>
          </p:cNvPicPr>
          <p:nvPr/>
        </p:nvPicPr>
        <p:blipFill>
          <a:blip r:embed="rId2" cstate="print"/>
          <a:stretch>
            <a:fillRect/>
          </a:stretch>
        </p:blipFill>
        <p:spPr>
          <a:xfrm>
            <a:off x="625166" y="1484454"/>
            <a:ext cx="7985434" cy="5068746"/>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Here is the screenshot of the downloaded table.  The format is very similar with variable tiles across the top of the table, in the columns, and in the rows.  To download tables in other folders, return to the “reports” tab to open the desired folder, and then click on the link to download the tables in that folder."/>
          <p:cNvPicPr>
            <a:picLocks noChangeAspect="1" noChangeArrowheads="1"/>
          </p:cNvPicPr>
          <p:nvPr/>
        </p:nvPicPr>
        <p:blipFill>
          <a:blip r:embed="rId2" cstate="print"/>
          <a:srcRect r="21495" b="29175"/>
          <a:stretch>
            <a:fillRect/>
          </a:stretch>
        </p:blipFill>
        <p:spPr bwMode="auto">
          <a:xfrm>
            <a:off x="47625" y="333375"/>
            <a:ext cx="9055677"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a:t>Exporting and downloading points</a:t>
            </a:r>
          </a:p>
        </p:txBody>
      </p:sp>
      <p:sp>
        <p:nvSpPr>
          <p:cNvPr id="55299" name="Rectangle 3"/>
          <p:cNvSpPr>
            <a:spLocks noGrp="1" noChangeArrowheads="1"/>
          </p:cNvSpPr>
          <p:nvPr>
            <p:ph type="body" idx="1"/>
          </p:nvPr>
        </p:nvSpPr>
        <p:spPr>
          <a:xfrm>
            <a:off x="457200" y="1600200"/>
            <a:ext cx="8534400" cy="4525963"/>
          </a:xfrm>
        </p:spPr>
        <p:txBody>
          <a:bodyPr/>
          <a:lstStyle/>
          <a:p>
            <a:pPr>
              <a:lnSpc>
                <a:spcPct val="90000"/>
              </a:lnSpc>
            </a:pPr>
            <a:r>
              <a:rPr lang="en-US" sz="2800" dirty="0"/>
              <a:t>Exporting to Excel (for example)</a:t>
            </a:r>
          </a:p>
          <a:p>
            <a:pPr lvl="1">
              <a:lnSpc>
                <a:spcPct val="90000"/>
              </a:lnSpc>
            </a:pPr>
            <a:r>
              <a:rPr lang="en-US" sz="2400" dirty="0"/>
              <a:t>What you see is what you get (allows you to manipulate a small data table in Excel)</a:t>
            </a:r>
          </a:p>
          <a:p>
            <a:pPr lvl="1">
              <a:lnSpc>
                <a:spcPct val="90000"/>
              </a:lnSpc>
            </a:pPr>
            <a:r>
              <a:rPr lang="en-US" sz="2400" dirty="0"/>
              <a:t>Only displayed information is downloaded</a:t>
            </a:r>
          </a:p>
          <a:p>
            <a:pPr lvl="1">
              <a:lnSpc>
                <a:spcPct val="90000"/>
              </a:lnSpc>
            </a:pPr>
            <a:r>
              <a:rPr lang="en-US" sz="2400" dirty="0" smtClean="0"/>
              <a:t>To export </a:t>
            </a:r>
            <a:r>
              <a:rPr lang="en-US" sz="2400" dirty="0"/>
              <a:t>the entire </a:t>
            </a:r>
            <a:r>
              <a:rPr lang="en-US" sz="2400" dirty="0" smtClean="0"/>
              <a:t>table, you must nest all the variable tiles in the table</a:t>
            </a:r>
            <a:endParaRPr lang="en-US" sz="2400" dirty="0"/>
          </a:p>
          <a:p>
            <a:pPr lvl="1">
              <a:lnSpc>
                <a:spcPct val="90000"/>
              </a:lnSpc>
              <a:spcAft>
                <a:spcPct val="20000"/>
              </a:spcAft>
            </a:pPr>
            <a:r>
              <a:rPr lang="en-US" sz="2400" dirty="0"/>
              <a:t>Not </a:t>
            </a:r>
            <a:r>
              <a:rPr lang="en-US" sz="2400" dirty="0" smtClean="0"/>
              <a:t>all the </a:t>
            </a:r>
            <a:r>
              <a:rPr lang="en-US" sz="2400" dirty="0"/>
              <a:t>metadata are exported</a:t>
            </a:r>
          </a:p>
          <a:p>
            <a:pPr>
              <a:lnSpc>
                <a:spcPct val="90000"/>
              </a:lnSpc>
            </a:pPr>
            <a:r>
              <a:rPr lang="en-US" sz="2800" dirty="0"/>
              <a:t>Downloading </a:t>
            </a:r>
          </a:p>
          <a:p>
            <a:pPr lvl="1">
              <a:lnSpc>
                <a:spcPct val="90000"/>
              </a:lnSpc>
            </a:pPr>
            <a:r>
              <a:rPr lang="en-US" sz="2400" dirty="0" smtClean="0"/>
              <a:t>You must </a:t>
            </a:r>
            <a:r>
              <a:rPr lang="en-US" sz="2400" dirty="0"/>
              <a:t>first download the “Browser” software </a:t>
            </a:r>
          </a:p>
          <a:p>
            <a:pPr lvl="1">
              <a:lnSpc>
                <a:spcPct val="90000"/>
              </a:lnSpc>
            </a:pPr>
            <a:r>
              <a:rPr lang="en-US" sz="2400" dirty="0"/>
              <a:t>Downloading </a:t>
            </a:r>
            <a:r>
              <a:rPr lang="en-US" sz="2400" dirty="0" smtClean="0"/>
              <a:t>to your computer includes </a:t>
            </a:r>
            <a:r>
              <a:rPr lang="en-US" sz="2400" dirty="0"/>
              <a:t>the whole </a:t>
            </a:r>
            <a:r>
              <a:rPr lang="en-US" sz="2400" dirty="0" smtClean="0"/>
              <a:t>table, not just what you see in the table view</a:t>
            </a:r>
            <a:endParaRPr lang="en-US" sz="2400" dirty="0"/>
          </a:p>
          <a:p>
            <a:pPr lvl="1">
              <a:lnSpc>
                <a:spcPct val="90000"/>
              </a:lnSpc>
            </a:pPr>
            <a:r>
              <a:rPr lang="en-US" sz="2400" dirty="0" smtClean="0"/>
              <a:t>Downloaded tables i</a:t>
            </a:r>
            <a:r>
              <a:rPr lang="en-US" sz="2400" dirty="0" smtClean="0"/>
              <a:t>nclude </a:t>
            </a:r>
            <a:r>
              <a:rPr lang="en-US" sz="2400" dirty="0"/>
              <a:t>metadata and mapping features</a:t>
            </a:r>
          </a:p>
          <a:p>
            <a:pPr lvl="1">
              <a:lnSpc>
                <a:spcPct val="90000"/>
              </a:lnSpc>
              <a:buFontTx/>
              <a:buNone/>
            </a:pPr>
            <a:endParaRPr lang="en-US" sz="2400" dirty="0"/>
          </a:p>
          <a:p>
            <a:pPr>
              <a:lnSpc>
                <a:spcPct val="90000"/>
              </a:lnSpc>
            </a:pPr>
            <a:endParaRPr lang="en-US" sz="28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a:t>Help / Contact Us</a:t>
            </a:r>
          </a:p>
        </p:txBody>
      </p:sp>
      <p:sp>
        <p:nvSpPr>
          <p:cNvPr id="57347" name="Rectangle 3"/>
          <p:cNvSpPr>
            <a:spLocks noGrp="1" noChangeArrowheads="1"/>
          </p:cNvSpPr>
          <p:nvPr>
            <p:ph type="body" idx="1"/>
          </p:nvPr>
        </p:nvSpPr>
        <p:spPr/>
        <p:txBody>
          <a:bodyPr/>
          <a:lstStyle/>
          <a:p>
            <a:pPr>
              <a:buFontTx/>
              <a:buNone/>
            </a:pPr>
            <a:r>
              <a:rPr lang="en-US">
                <a:latin typeface="Swis721 BT" pitchFamily="34" charset="0"/>
              </a:rPr>
              <a:t>   To receive technical support with Beyond 20/20 software and the tables</a:t>
            </a:r>
          </a:p>
          <a:p>
            <a:pPr lvl="1">
              <a:buClr>
                <a:srgbClr val="CC9900"/>
              </a:buClr>
              <a:buFontTx/>
              <a:buNone/>
            </a:pPr>
            <a:r>
              <a:rPr lang="en-US" sz="3200">
                <a:latin typeface="Swis721 BT" pitchFamily="34" charset="0"/>
              </a:rPr>
              <a:t>     e-mail: 	hdi@cdc.gov</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title"/>
          </p:nvPr>
        </p:nvSpPr>
        <p:spPr>
          <a:xfrm>
            <a:off x="0" y="274638"/>
            <a:ext cx="9144000" cy="1143000"/>
          </a:xfrm>
        </p:spPr>
        <p:txBody>
          <a:bodyPr/>
          <a:lstStyle/>
          <a:p>
            <a:r>
              <a:rPr lang="en-US" sz="2400" dirty="0" smtClean="0"/>
              <a:t>Another example of subgroup patterns:</a:t>
            </a:r>
            <a:br>
              <a:rPr lang="en-US" sz="2400" dirty="0" smtClean="0"/>
            </a:br>
            <a:r>
              <a:rPr lang="en-US" sz="2400" dirty="0" smtClean="0"/>
              <a:t> Suicide </a:t>
            </a:r>
            <a:r>
              <a:rPr lang="en-US" sz="2400" dirty="0"/>
              <a:t>per 100,000, by race/ethnicity and age group--United States, </a:t>
            </a:r>
            <a:r>
              <a:rPr lang="en-US" sz="2400" dirty="0" smtClean="0"/>
              <a:t>2004-2006</a:t>
            </a:r>
            <a:endParaRPr lang="en-US" sz="2400" dirty="0"/>
          </a:p>
        </p:txBody>
      </p:sp>
      <p:pic>
        <p:nvPicPr>
          <p:cNvPr id="4" name="Picture 3" descr="Overall suicide rates per 100,000are shown in a line chart by age group ranging from 5-14 years to 85 years and above.  Suicide rates throughout the lifespan are highest among non-Hispanic white persons and lowest among non-Hispanic black and Hispanic persons."/>
          <p:cNvPicPr>
            <a:picLocks noChangeAspect="1"/>
          </p:cNvPicPr>
          <p:nvPr/>
        </p:nvPicPr>
        <p:blipFill>
          <a:blip r:embed="rId2" cstate="print"/>
          <a:stretch>
            <a:fillRect/>
          </a:stretch>
        </p:blipFill>
        <p:spPr>
          <a:xfrm>
            <a:off x="304800" y="1775672"/>
            <a:ext cx="8543761" cy="4701328"/>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2036</TotalTime>
  <Words>993</Words>
  <Application>Microsoft Office PowerPoint</Application>
  <PresentationFormat>On-screen Show (4:3)</PresentationFormat>
  <Paragraphs>231</Paragraphs>
  <Slides>82</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4" baseType="lpstr">
      <vt:lpstr>Default Design</vt:lpstr>
      <vt:lpstr>Photo Editor Photo</vt:lpstr>
      <vt:lpstr>Slide 1</vt:lpstr>
      <vt:lpstr>Objectives</vt:lpstr>
      <vt:lpstr>What is Health Data Interactive (HDI)?</vt:lpstr>
      <vt:lpstr>Data sources fall into 3 categories</vt:lpstr>
      <vt:lpstr>Before demonstrating how to use HDI, we’ll show two examples of HDI data in use</vt:lpstr>
      <vt:lpstr>Pretabulated data on injury mortality</vt:lpstr>
      <vt:lpstr>A custom-made chart from the injury mortality HDI table: Suicide per 100,000, by age group and mechanism--United States, 2004-2006</vt:lpstr>
      <vt:lpstr>Looking more in depth at patterns by sex: Suicide per 100,000, by sex, age group and mechanism--United States, 2004-2006</vt:lpstr>
      <vt:lpstr>Another example of subgroup patterns:  Suicide per 100,000, by race/ethnicity and age group--United States, 2004-2006</vt:lpstr>
      <vt:lpstr>Comparing injury death intents: Suicide and homicide per 100,000, by race/ethnicity and age group--United States, 2004-2006</vt:lpstr>
      <vt:lpstr>Looking at geographic detail:  Suicide by firearm per 100,000 by state — 2004-2006</vt:lpstr>
      <vt:lpstr>Slide 12</vt:lpstr>
      <vt:lpstr>Switching to examining emergency department use: Top 10 causes of emergency department visits, by age, 2005-2007</vt:lpstr>
      <vt:lpstr>Slide 14</vt:lpstr>
      <vt:lpstr>Top 10 causes of emergency department visits, by age, 2005-2007</vt:lpstr>
      <vt:lpstr>Top 10 causes of emergency department visits, by age, 2005-2007</vt:lpstr>
      <vt:lpstr>Top 10 causes of emergency department visits, by age, 2005-2007</vt:lpstr>
      <vt:lpstr>Some overall considerations before showing the nuts and bolts of HDI</vt:lpstr>
      <vt:lpstr>We will show how to…</vt:lpstr>
      <vt:lpstr>We will show how to…</vt:lpstr>
      <vt:lpstr>HDI homepage: www.cdc.gov/nchs/hdi.htm </vt:lpstr>
      <vt:lpstr>Slide 22</vt:lpstr>
      <vt:lpstr>Slide 23</vt:lpstr>
      <vt:lpstr>Slide 24</vt:lpstr>
      <vt:lpstr>Slide 25</vt:lpstr>
      <vt:lpstr>Slide 26</vt:lpstr>
      <vt:lpstr>We will show how to…</vt:lpstr>
      <vt:lpstr>Slide 28</vt:lpstr>
      <vt:lpstr>Slide 29</vt:lpstr>
      <vt:lpstr>We will show how to…</vt:lpstr>
      <vt:lpstr>Slide 31</vt:lpstr>
      <vt:lpstr>Slide 32</vt:lpstr>
      <vt:lpstr>Slide 33</vt:lpstr>
      <vt:lpstr>Slide 34</vt:lpstr>
      <vt:lpstr>Slide 35</vt:lpstr>
      <vt:lpstr>Slide 36</vt:lpstr>
      <vt:lpstr>We will show how to…</vt:lpstr>
      <vt:lpstr>Slide 38</vt:lpstr>
      <vt:lpstr>Slide 39</vt:lpstr>
      <vt:lpstr>We will show how to…</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We will show how to…</vt:lpstr>
      <vt:lpstr>Slide 54</vt:lpstr>
      <vt:lpstr>Slide 55</vt:lpstr>
      <vt:lpstr>We will show how to…</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How to …</vt:lpstr>
      <vt:lpstr>Slide 71</vt:lpstr>
      <vt:lpstr>How to …</vt:lpstr>
      <vt:lpstr>Slide 73</vt:lpstr>
      <vt:lpstr>Slide 74</vt:lpstr>
      <vt:lpstr>Slide 75</vt:lpstr>
      <vt:lpstr>Slide 76</vt:lpstr>
      <vt:lpstr>How to …</vt:lpstr>
      <vt:lpstr>Slide 78</vt:lpstr>
      <vt:lpstr>Slide 79</vt:lpstr>
      <vt:lpstr>Slide 80</vt:lpstr>
      <vt:lpstr>Exporting and downloading points</vt:lpstr>
      <vt:lpstr>Help / Contact Us</vt:lpstr>
    </vt:vector>
  </TitlesOfParts>
  <Company>ITSO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Data Interactive</dc:title>
  <dc:subject>User Guide</dc:subject>
  <dc:creator>Lara Akinbami</dc:creator>
  <cp:keywords>national health data, National Center for Health Statistics</cp:keywords>
  <cp:lastModifiedBy>lea8</cp:lastModifiedBy>
  <cp:revision>148</cp:revision>
  <dcterms:created xsi:type="dcterms:W3CDTF">2008-08-01T19:40:31Z</dcterms:created>
  <dcterms:modified xsi:type="dcterms:W3CDTF">2010-09-17T20:54:06Z</dcterms:modified>
</cp:coreProperties>
</file>